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7"/>
  </p:notesMasterIdLst>
  <p:sldIdLst>
    <p:sldId id="256" r:id="rId2"/>
    <p:sldId id="258" r:id="rId3"/>
    <p:sldId id="259" r:id="rId4"/>
    <p:sldId id="260" r:id="rId5"/>
    <p:sldId id="261" r:id="rId6"/>
    <p:sldId id="309" r:id="rId7"/>
    <p:sldId id="307" r:id="rId8"/>
    <p:sldId id="310" r:id="rId9"/>
    <p:sldId id="311" r:id="rId10"/>
    <p:sldId id="312" r:id="rId11"/>
    <p:sldId id="315" r:id="rId12"/>
    <p:sldId id="316" r:id="rId13"/>
    <p:sldId id="317" r:id="rId14"/>
    <p:sldId id="318" r:id="rId15"/>
    <p:sldId id="319" r:id="rId16"/>
    <p:sldId id="320" r:id="rId17"/>
    <p:sldId id="321" r:id="rId18"/>
    <p:sldId id="372" r:id="rId19"/>
    <p:sldId id="322" r:id="rId20"/>
    <p:sldId id="323" r:id="rId21"/>
    <p:sldId id="324" r:id="rId22"/>
    <p:sldId id="325" r:id="rId23"/>
    <p:sldId id="326" r:id="rId24"/>
    <p:sldId id="304" r:id="rId25"/>
    <p:sldId id="305" r:id="rId26"/>
    <p:sldId id="306" r:id="rId27"/>
    <p:sldId id="334" r:id="rId28"/>
    <p:sldId id="329" r:id="rId29"/>
    <p:sldId id="330" r:id="rId30"/>
    <p:sldId id="286" r:id="rId31"/>
    <p:sldId id="287" r:id="rId32"/>
    <p:sldId id="288" r:id="rId33"/>
    <p:sldId id="331" r:id="rId34"/>
    <p:sldId id="332" r:id="rId35"/>
    <p:sldId id="333" r:id="rId36"/>
    <p:sldId id="289" r:id="rId37"/>
    <p:sldId id="336" r:id="rId38"/>
    <p:sldId id="337" r:id="rId39"/>
    <p:sldId id="338" r:id="rId40"/>
    <p:sldId id="339" r:id="rId41"/>
    <p:sldId id="291" r:id="rId42"/>
    <p:sldId id="340" r:id="rId43"/>
    <p:sldId id="341" r:id="rId44"/>
    <p:sldId id="292" r:id="rId45"/>
    <p:sldId id="342" r:id="rId46"/>
    <p:sldId id="335" r:id="rId47"/>
    <p:sldId id="293" r:id="rId48"/>
    <p:sldId id="294" r:id="rId49"/>
    <p:sldId id="295" r:id="rId50"/>
    <p:sldId id="296" r:id="rId51"/>
    <p:sldId id="345" r:id="rId52"/>
    <p:sldId id="346" r:id="rId53"/>
    <p:sldId id="298" r:id="rId54"/>
    <p:sldId id="300" r:id="rId55"/>
    <p:sldId id="384" r:id="rId56"/>
    <p:sldId id="385" r:id="rId57"/>
    <p:sldId id="349" r:id="rId58"/>
    <p:sldId id="350" r:id="rId59"/>
    <p:sldId id="351" r:id="rId60"/>
    <p:sldId id="352" r:id="rId61"/>
    <p:sldId id="353" r:id="rId62"/>
    <p:sldId id="354" r:id="rId63"/>
    <p:sldId id="355" r:id="rId64"/>
    <p:sldId id="356" r:id="rId65"/>
    <p:sldId id="357" r:id="rId66"/>
    <p:sldId id="358" r:id="rId67"/>
    <p:sldId id="359" r:id="rId68"/>
    <p:sldId id="374" r:id="rId69"/>
    <p:sldId id="360" r:id="rId70"/>
    <p:sldId id="361" r:id="rId71"/>
    <p:sldId id="362" r:id="rId72"/>
    <p:sldId id="363" r:id="rId73"/>
    <p:sldId id="364" r:id="rId74"/>
    <p:sldId id="375" r:id="rId75"/>
    <p:sldId id="376" r:id="rId76"/>
    <p:sldId id="378" r:id="rId77"/>
    <p:sldId id="365" r:id="rId78"/>
    <p:sldId id="366" r:id="rId79"/>
    <p:sldId id="367" r:id="rId80"/>
    <p:sldId id="379" r:id="rId81"/>
    <p:sldId id="369" r:id="rId82"/>
    <p:sldId id="370" r:id="rId83"/>
    <p:sldId id="380" r:id="rId84"/>
    <p:sldId id="381" r:id="rId85"/>
    <p:sldId id="382" r:id="rId86"/>
    <p:sldId id="371" r:id="rId87"/>
    <p:sldId id="347" r:id="rId88"/>
    <p:sldId id="383" r:id="rId89"/>
    <p:sldId id="343" r:id="rId90"/>
    <p:sldId id="280" r:id="rId91"/>
    <p:sldId id="257" r:id="rId92"/>
    <p:sldId id="387" r:id="rId93"/>
    <p:sldId id="388" r:id="rId94"/>
    <p:sldId id="389" r:id="rId95"/>
    <p:sldId id="392" r:id="rId96"/>
    <p:sldId id="393" r:id="rId97"/>
    <p:sldId id="394" r:id="rId98"/>
    <p:sldId id="395" r:id="rId99"/>
    <p:sldId id="396" r:id="rId100"/>
    <p:sldId id="397" r:id="rId101"/>
    <p:sldId id="398" r:id="rId102"/>
    <p:sldId id="399"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413" r:id="rId117"/>
    <p:sldId id="414" r:id="rId118"/>
    <p:sldId id="415" r:id="rId119"/>
    <p:sldId id="416" r:id="rId120"/>
    <p:sldId id="417" r:id="rId121"/>
    <p:sldId id="418" r:id="rId122"/>
    <p:sldId id="419" r:id="rId123"/>
    <p:sldId id="420" r:id="rId124"/>
    <p:sldId id="421" r:id="rId125"/>
    <p:sldId id="422" r:id="rId126"/>
    <p:sldId id="424" r:id="rId127"/>
    <p:sldId id="425" r:id="rId128"/>
    <p:sldId id="434" r:id="rId129"/>
    <p:sldId id="435" r:id="rId130"/>
    <p:sldId id="437" r:id="rId131"/>
    <p:sldId id="438" r:id="rId132"/>
    <p:sldId id="426" r:id="rId133"/>
    <p:sldId id="427" r:id="rId134"/>
    <p:sldId id="428" r:id="rId135"/>
    <p:sldId id="439" r:id="rId136"/>
    <p:sldId id="440" r:id="rId137"/>
    <p:sldId id="441" r:id="rId138"/>
    <p:sldId id="429" r:id="rId139"/>
    <p:sldId id="442" r:id="rId140"/>
    <p:sldId id="443" r:id="rId141"/>
    <p:sldId id="444" r:id="rId142"/>
    <p:sldId id="445" r:id="rId143"/>
    <p:sldId id="446" r:id="rId144"/>
    <p:sldId id="447" r:id="rId145"/>
    <p:sldId id="448" r:id="rId146"/>
    <p:sldId id="430" r:id="rId147"/>
    <p:sldId id="431" r:id="rId148"/>
    <p:sldId id="432" r:id="rId149"/>
    <p:sldId id="449" r:id="rId150"/>
    <p:sldId id="433" r:id="rId151"/>
    <p:sldId id="451" r:id="rId152"/>
    <p:sldId id="452" r:id="rId153"/>
    <p:sldId id="453" r:id="rId154"/>
    <p:sldId id="454" r:id="rId155"/>
    <p:sldId id="456" r:id="rId156"/>
    <p:sldId id="457" r:id="rId157"/>
    <p:sldId id="458" r:id="rId158"/>
    <p:sldId id="459" r:id="rId159"/>
    <p:sldId id="455" r:id="rId160"/>
    <p:sldId id="460" r:id="rId161"/>
    <p:sldId id="461" r:id="rId162"/>
    <p:sldId id="462" r:id="rId163"/>
    <p:sldId id="463" r:id="rId164"/>
    <p:sldId id="464" r:id="rId165"/>
    <p:sldId id="466" r:id="rId166"/>
    <p:sldId id="467" r:id="rId167"/>
    <p:sldId id="468" r:id="rId168"/>
    <p:sldId id="469" r:id="rId169"/>
    <p:sldId id="470" r:id="rId170"/>
    <p:sldId id="471" r:id="rId171"/>
    <p:sldId id="472" r:id="rId172"/>
    <p:sldId id="473" r:id="rId173"/>
    <p:sldId id="474" r:id="rId174"/>
    <p:sldId id="475" r:id="rId175"/>
    <p:sldId id="477" r:id="rId176"/>
    <p:sldId id="478" r:id="rId177"/>
    <p:sldId id="479" r:id="rId178"/>
    <p:sldId id="480" r:id="rId179"/>
    <p:sldId id="481" r:id="rId180"/>
    <p:sldId id="482" r:id="rId181"/>
    <p:sldId id="483" r:id="rId182"/>
    <p:sldId id="484" r:id="rId183"/>
    <p:sldId id="485" r:id="rId184"/>
    <p:sldId id="486" r:id="rId185"/>
    <p:sldId id="487" r:id="rId186"/>
    <p:sldId id="488" r:id="rId187"/>
    <p:sldId id="489" r:id="rId188"/>
    <p:sldId id="490" r:id="rId189"/>
    <p:sldId id="491" r:id="rId190"/>
    <p:sldId id="492" r:id="rId191"/>
    <p:sldId id="493" r:id="rId192"/>
    <p:sldId id="494" r:id="rId193"/>
    <p:sldId id="495" r:id="rId194"/>
    <p:sldId id="496" r:id="rId195"/>
    <p:sldId id="555" r:id="rId196"/>
    <p:sldId id="556" r:id="rId197"/>
    <p:sldId id="557" r:id="rId198"/>
    <p:sldId id="558" r:id="rId199"/>
    <p:sldId id="559" r:id="rId200"/>
    <p:sldId id="560" r:id="rId201"/>
    <p:sldId id="497" r:id="rId202"/>
    <p:sldId id="498" r:id="rId203"/>
    <p:sldId id="499" r:id="rId204"/>
    <p:sldId id="500" r:id="rId205"/>
    <p:sldId id="501" r:id="rId206"/>
    <p:sldId id="502" r:id="rId207"/>
    <p:sldId id="503" r:id="rId208"/>
    <p:sldId id="529" r:id="rId209"/>
    <p:sldId id="530" r:id="rId210"/>
    <p:sldId id="531" r:id="rId211"/>
    <p:sldId id="532" r:id="rId212"/>
    <p:sldId id="533" r:id="rId213"/>
    <p:sldId id="534" r:id="rId214"/>
    <p:sldId id="535" r:id="rId215"/>
    <p:sldId id="536" r:id="rId216"/>
    <p:sldId id="537" r:id="rId217"/>
    <p:sldId id="538" r:id="rId218"/>
    <p:sldId id="539" r:id="rId219"/>
    <p:sldId id="540" r:id="rId220"/>
    <p:sldId id="541" r:id="rId221"/>
    <p:sldId id="542" r:id="rId222"/>
    <p:sldId id="505" r:id="rId223"/>
    <p:sldId id="504" r:id="rId224"/>
    <p:sldId id="506" r:id="rId225"/>
    <p:sldId id="507" r:id="rId226"/>
    <p:sldId id="508" r:id="rId227"/>
    <p:sldId id="509" r:id="rId228"/>
    <p:sldId id="510" r:id="rId229"/>
    <p:sldId id="511" r:id="rId230"/>
    <p:sldId id="512" r:id="rId231"/>
    <p:sldId id="513" r:id="rId232"/>
    <p:sldId id="514" r:id="rId233"/>
    <p:sldId id="515" r:id="rId234"/>
    <p:sldId id="516" r:id="rId235"/>
    <p:sldId id="517" r:id="rId236"/>
    <p:sldId id="518" r:id="rId237"/>
    <p:sldId id="519" r:id="rId238"/>
    <p:sldId id="520" r:id="rId239"/>
    <p:sldId id="521" r:id="rId240"/>
    <p:sldId id="522" r:id="rId241"/>
    <p:sldId id="523" r:id="rId242"/>
    <p:sldId id="524" r:id="rId243"/>
    <p:sldId id="525" r:id="rId244"/>
    <p:sldId id="526" r:id="rId245"/>
    <p:sldId id="527" r:id="rId246"/>
    <p:sldId id="543" r:id="rId247"/>
    <p:sldId id="528" r:id="rId248"/>
    <p:sldId id="544" r:id="rId249"/>
    <p:sldId id="545" r:id="rId250"/>
    <p:sldId id="546" r:id="rId251"/>
    <p:sldId id="547" r:id="rId252"/>
    <p:sldId id="561" r:id="rId253"/>
    <p:sldId id="562" r:id="rId254"/>
    <p:sldId id="569" r:id="rId255"/>
    <p:sldId id="570" r:id="rId256"/>
    <p:sldId id="571" r:id="rId257"/>
    <p:sldId id="572" r:id="rId258"/>
    <p:sldId id="573" r:id="rId259"/>
    <p:sldId id="574" r:id="rId260"/>
    <p:sldId id="563" r:id="rId261"/>
    <p:sldId id="564" r:id="rId262"/>
    <p:sldId id="565" r:id="rId263"/>
    <p:sldId id="566" r:id="rId264"/>
    <p:sldId id="567" r:id="rId265"/>
    <p:sldId id="568" r:id="rId266"/>
    <p:sldId id="575" r:id="rId267"/>
    <p:sldId id="576" r:id="rId268"/>
    <p:sldId id="577" r:id="rId269"/>
    <p:sldId id="578" r:id="rId270"/>
    <p:sldId id="579" r:id="rId271"/>
    <p:sldId id="580" r:id="rId272"/>
    <p:sldId id="581" r:id="rId273"/>
    <p:sldId id="582" r:id="rId274"/>
    <p:sldId id="583" r:id="rId275"/>
    <p:sldId id="584" r:id="rId276"/>
    <p:sldId id="585" r:id="rId277"/>
    <p:sldId id="586" r:id="rId278"/>
    <p:sldId id="587" r:id="rId279"/>
    <p:sldId id="588" r:id="rId280"/>
    <p:sldId id="589" r:id="rId281"/>
    <p:sldId id="591" r:id="rId282"/>
    <p:sldId id="592" r:id="rId283"/>
    <p:sldId id="593" r:id="rId284"/>
    <p:sldId id="594" r:id="rId285"/>
    <p:sldId id="595" r:id="rId286"/>
    <p:sldId id="596" r:id="rId287"/>
    <p:sldId id="597" r:id="rId288"/>
    <p:sldId id="598" r:id="rId289"/>
    <p:sldId id="599" r:id="rId290"/>
    <p:sldId id="600" r:id="rId291"/>
    <p:sldId id="601" r:id="rId292"/>
    <p:sldId id="602" r:id="rId293"/>
    <p:sldId id="603" r:id="rId294"/>
    <p:sldId id="604" r:id="rId295"/>
    <p:sldId id="605" r:id="rId296"/>
    <p:sldId id="606" r:id="rId297"/>
    <p:sldId id="607" r:id="rId298"/>
    <p:sldId id="608" r:id="rId299"/>
    <p:sldId id="609" r:id="rId300"/>
    <p:sldId id="610" r:id="rId301"/>
    <p:sldId id="611" r:id="rId302"/>
    <p:sldId id="612" r:id="rId303"/>
    <p:sldId id="613" r:id="rId304"/>
    <p:sldId id="614" r:id="rId305"/>
    <p:sldId id="615" r:id="rId306"/>
    <p:sldId id="616" r:id="rId307"/>
    <p:sldId id="617" r:id="rId308"/>
    <p:sldId id="618" r:id="rId309"/>
    <p:sldId id="619" r:id="rId310"/>
    <p:sldId id="620" r:id="rId311"/>
    <p:sldId id="621" r:id="rId312"/>
    <p:sldId id="622" r:id="rId313"/>
    <p:sldId id="623" r:id="rId314"/>
    <p:sldId id="624" r:id="rId315"/>
    <p:sldId id="344" r:id="rId3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heme" Target="theme/theme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FAF05-302F-483D-BF93-846058415BFF}" type="datetimeFigureOut">
              <a:rPr lang="en-US" smtClean="0"/>
              <a:pPr/>
              <a:t>3/28/2024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0C48D-776A-4BE5-9983-E9FC92085CF0}" type="slidenum">
              <a:rPr lang="en-GB" smtClean="0"/>
              <a:pPr/>
              <a:t>‹#›</a:t>
            </a:fld>
            <a:endParaRPr lang="en-GB"/>
          </a:p>
        </p:txBody>
      </p:sp>
    </p:spTree>
    <p:extLst>
      <p:ext uri="{BB962C8B-B14F-4D97-AF65-F5344CB8AC3E}">
        <p14:creationId xmlns:p14="http://schemas.microsoft.com/office/powerpoint/2010/main" val="106542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3EE64A-2623-4712-BBD2-E2130B1364D6}" type="slidenum">
              <a:rPr lang="ar-IQ" smtClean="0">
                <a:latin typeface="Arial" charset="0"/>
                <a:cs typeface="Arial" charset="0"/>
              </a:rPr>
              <a:pPr/>
              <a:t>208</a:t>
            </a:fld>
            <a:endParaRPr lang="ar-IQ" smtClean="0">
              <a:latin typeface="Arial" charset="0"/>
              <a:cs typeface="Arial" charset="0"/>
            </a:endParaRPr>
          </a:p>
        </p:txBody>
      </p:sp>
    </p:spTree>
    <p:extLst>
      <p:ext uri="{BB962C8B-B14F-4D97-AF65-F5344CB8AC3E}">
        <p14:creationId xmlns:p14="http://schemas.microsoft.com/office/powerpoint/2010/main" val="301401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01432-3421-496B-B823-2DAB7A39E4D3}" type="slidenum">
              <a:rPr lang="ar-IQ" smtClean="0">
                <a:latin typeface="Arial" charset="0"/>
                <a:cs typeface="Arial" charset="0"/>
              </a:rPr>
              <a:pPr/>
              <a:t>221</a:t>
            </a:fld>
            <a:endParaRPr lang="ar-IQ" smtClean="0">
              <a:latin typeface="Arial" charset="0"/>
              <a:cs typeface="Arial" charset="0"/>
            </a:endParaRPr>
          </a:p>
        </p:txBody>
      </p:sp>
    </p:spTree>
    <p:extLst>
      <p:ext uri="{BB962C8B-B14F-4D97-AF65-F5344CB8AC3E}">
        <p14:creationId xmlns:p14="http://schemas.microsoft.com/office/powerpoint/2010/main" val="362946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6EE1F-9B7E-45A7-AFBE-D7D689F0C278}" type="slidenum">
              <a:rPr lang="ar-IQ" smtClean="0">
                <a:latin typeface="Arial" charset="0"/>
                <a:cs typeface="Arial" charset="0"/>
              </a:rPr>
              <a:pPr/>
              <a:t>209</a:t>
            </a:fld>
            <a:endParaRPr lang="ar-IQ" smtClean="0">
              <a:latin typeface="Arial" charset="0"/>
              <a:cs typeface="Arial" charset="0"/>
            </a:endParaRPr>
          </a:p>
        </p:txBody>
      </p:sp>
    </p:spTree>
    <p:extLst>
      <p:ext uri="{BB962C8B-B14F-4D97-AF65-F5344CB8AC3E}">
        <p14:creationId xmlns:p14="http://schemas.microsoft.com/office/powerpoint/2010/main" val="80369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4F312C-80BF-424A-B86C-9D1F1889D6BD}" type="slidenum">
              <a:rPr lang="ar-IQ" smtClean="0">
                <a:latin typeface="Arial" charset="0"/>
                <a:cs typeface="Arial" charset="0"/>
              </a:rPr>
              <a:pPr/>
              <a:t>211</a:t>
            </a:fld>
            <a:endParaRPr lang="ar-IQ" smtClean="0">
              <a:latin typeface="Arial" charset="0"/>
              <a:cs typeface="Arial" charset="0"/>
            </a:endParaRPr>
          </a:p>
        </p:txBody>
      </p:sp>
    </p:spTree>
    <p:extLst>
      <p:ext uri="{BB962C8B-B14F-4D97-AF65-F5344CB8AC3E}">
        <p14:creationId xmlns:p14="http://schemas.microsoft.com/office/powerpoint/2010/main" val="6804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FD347-5103-4988-8D84-08A68EBFEC63}" type="slidenum">
              <a:rPr lang="ar-IQ" smtClean="0">
                <a:latin typeface="Arial" charset="0"/>
                <a:cs typeface="Arial" charset="0"/>
              </a:rPr>
              <a:pPr/>
              <a:t>212</a:t>
            </a:fld>
            <a:endParaRPr lang="ar-IQ" smtClean="0">
              <a:latin typeface="Arial" charset="0"/>
              <a:cs typeface="Arial" charset="0"/>
            </a:endParaRPr>
          </a:p>
        </p:txBody>
      </p:sp>
    </p:spTree>
    <p:extLst>
      <p:ext uri="{BB962C8B-B14F-4D97-AF65-F5344CB8AC3E}">
        <p14:creationId xmlns:p14="http://schemas.microsoft.com/office/powerpoint/2010/main" val="266396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4DA56-709E-470B-9465-BE6235A630C8}" type="slidenum">
              <a:rPr lang="ar-IQ" smtClean="0">
                <a:latin typeface="Arial" charset="0"/>
                <a:cs typeface="Arial" charset="0"/>
              </a:rPr>
              <a:pPr/>
              <a:t>213</a:t>
            </a:fld>
            <a:endParaRPr lang="ar-IQ" smtClean="0">
              <a:latin typeface="Arial" charset="0"/>
              <a:cs typeface="Arial" charset="0"/>
            </a:endParaRPr>
          </a:p>
        </p:txBody>
      </p:sp>
    </p:spTree>
    <p:extLst>
      <p:ext uri="{BB962C8B-B14F-4D97-AF65-F5344CB8AC3E}">
        <p14:creationId xmlns:p14="http://schemas.microsoft.com/office/powerpoint/2010/main" val="310695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B39959-E3D3-4C07-93ED-F4B00C25C3A7}" type="slidenum">
              <a:rPr lang="ar-IQ" smtClean="0">
                <a:latin typeface="Arial" charset="0"/>
                <a:cs typeface="Arial" charset="0"/>
              </a:rPr>
              <a:pPr/>
              <a:t>215</a:t>
            </a:fld>
            <a:endParaRPr lang="ar-IQ" smtClean="0">
              <a:latin typeface="Arial" charset="0"/>
              <a:cs typeface="Arial" charset="0"/>
            </a:endParaRPr>
          </a:p>
        </p:txBody>
      </p:sp>
    </p:spTree>
    <p:extLst>
      <p:ext uri="{BB962C8B-B14F-4D97-AF65-F5344CB8AC3E}">
        <p14:creationId xmlns:p14="http://schemas.microsoft.com/office/powerpoint/2010/main" val="137619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0A581-3103-46FF-8FFC-7A17D94AE530}" type="slidenum">
              <a:rPr lang="ar-IQ" smtClean="0">
                <a:latin typeface="Arial" charset="0"/>
                <a:cs typeface="Arial" charset="0"/>
              </a:rPr>
              <a:pPr/>
              <a:t>217</a:t>
            </a:fld>
            <a:endParaRPr lang="ar-IQ" smtClean="0">
              <a:latin typeface="Arial" charset="0"/>
              <a:cs typeface="Arial" charset="0"/>
            </a:endParaRPr>
          </a:p>
        </p:txBody>
      </p:sp>
    </p:spTree>
    <p:extLst>
      <p:ext uri="{BB962C8B-B14F-4D97-AF65-F5344CB8AC3E}">
        <p14:creationId xmlns:p14="http://schemas.microsoft.com/office/powerpoint/2010/main" val="247060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826C37-B445-4950-87B9-6F35AE3F7055}" type="slidenum">
              <a:rPr lang="ar-IQ" smtClean="0">
                <a:latin typeface="Arial" charset="0"/>
                <a:cs typeface="Arial" charset="0"/>
              </a:rPr>
              <a:pPr/>
              <a:t>219</a:t>
            </a:fld>
            <a:endParaRPr lang="ar-IQ" smtClean="0">
              <a:latin typeface="Arial" charset="0"/>
              <a:cs typeface="Arial" charset="0"/>
            </a:endParaRPr>
          </a:p>
        </p:txBody>
      </p:sp>
    </p:spTree>
    <p:extLst>
      <p:ext uri="{BB962C8B-B14F-4D97-AF65-F5344CB8AC3E}">
        <p14:creationId xmlns:p14="http://schemas.microsoft.com/office/powerpoint/2010/main" val="77081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F49A73-AE25-47E1-826F-D5F39D2A9DAA}" type="slidenum">
              <a:rPr lang="ar-IQ" smtClean="0">
                <a:latin typeface="Arial" charset="0"/>
                <a:cs typeface="Arial" charset="0"/>
              </a:rPr>
              <a:pPr/>
              <a:t>220</a:t>
            </a:fld>
            <a:endParaRPr lang="ar-IQ" smtClean="0">
              <a:latin typeface="Arial" charset="0"/>
              <a:cs typeface="Arial" charset="0"/>
            </a:endParaRPr>
          </a:p>
        </p:txBody>
      </p:sp>
    </p:spTree>
    <p:extLst>
      <p:ext uri="{BB962C8B-B14F-4D97-AF65-F5344CB8AC3E}">
        <p14:creationId xmlns:p14="http://schemas.microsoft.com/office/powerpoint/2010/main" val="386045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3394628-30D4-4073-AE52-835C55574BE8}" type="datetimeFigureOut">
              <a:rPr lang="en-US" smtClean="0"/>
              <a:pPr/>
              <a:t>3/28/2024</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AEAFF1B-A368-49B6-9C36-AAFA7BD1A3F3}"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394628-30D4-4073-AE52-835C55574BE8}" type="datetimeFigureOut">
              <a:rPr lang="en-US" smtClean="0"/>
              <a:pPr/>
              <a:t>3/28/2024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AFF1B-A368-49B6-9C36-AAFA7BD1A3F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394628-30D4-4073-AE52-835C55574BE8}" type="datetimeFigureOut">
              <a:rPr lang="en-US" smtClean="0"/>
              <a:pPr/>
              <a:t>3/28/2024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AFF1B-A368-49B6-9C36-AAFA7BD1A3F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394628-30D4-4073-AE52-835C55574BE8}" type="datetimeFigureOut">
              <a:rPr lang="en-US" smtClean="0"/>
              <a:pPr/>
              <a:t>3/28/2024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EAFF1B-A368-49B6-9C36-AAFA7BD1A3F3}"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394628-30D4-4073-AE52-835C55574BE8}" type="datetimeFigureOut">
              <a:rPr lang="en-US" smtClean="0"/>
              <a:pPr/>
              <a:t>3/28/2024</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AEAFF1B-A368-49B6-9C36-AAFA7BD1A3F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394628-30D4-4073-AE52-835C55574BE8}" type="datetimeFigureOut">
              <a:rPr lang="en-US" smtClean="0"/>
              <a:pPr/>
              <a:t>3/28/2024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EAFF1B-A368-49B6-9C36-AAFA7BD1A3F3}"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3394628-30D4-4073-AE52-835C55574BE8}" type="datetimeFigureOut">
              <a:rPr lang="en-US" smtClean="0"/>
              <a:pPr/>
              <a:t>3/28/2024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EAFF1B-A368-49B6-9C36-AAFA7BD1A3F3}"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394628-30D4-4073-AE52-835C55574BE8}" type="datetimeFigureOut">
              <a:rPr lang="en-US" smtClean="0"/>
              <a:pPr/>
              <a:t>3/28/2024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EAFF1B-A368-49B6-9C36-AAFA7BD1A3F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94628-30D4-4073-AE52-835C55574BE8}" type="datetimeFigureOut">
              <a:rPr lang="en-US" smtClean="0"/>
              <a:pPr/>
              <a:t>3/28/2024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EAFF1B-A368-49B6-9C36-AAFA7BD1A3F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394628-30D4-4073-AE52-835C55574BE8}" type="datetimeFigureOut">
              <a:rPr lang="en-US" smtClean="0"/>
              <a:pPr/>
              <a:t>3/28/2024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EAFF1B-A368-49B6-9C36-AAFA7BD1A3F3}"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394628-30D4-4073-AE52-835C55574BE8}" type="datetimeFigureOut">
              <a:rPr lang="en-US" smtClean="0"/>
              <a:pPr/>
              <a:t>3/28/2024</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5AEAFF1B-A368-49B6-9C36-AAFA7BD1A3F3}"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3394628-30D4-4073-AE52-835C55574BE8}" type="datetimeFigureOut">
              <a:rPr lang="en-US" smtClean="0"/>
              <a:pPr/>
              <a:t>3/28/2024</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AEAFF1B-A368-49B6-9C36-AAFA7BD1A3F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Microsoft_Word_97_-_2003_Document2.doc"/></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LECTURE NOTES</a:t>
            </a:r>
            <a:endParaRPr lang="en-GB" dirty="0"/>
          </a:p>
        </p:txBody>
      </p:sp>
      <p:sp>
        <p:nvSpPr>
          <p:cNvPr id="2" name="Title 1"/>
          <p:cNvSpPr>
            <a:spLocks noGrp="1"/>
          </p:cNvSpPr>
          <p:nvPr>
            <p:ph type="ctrTitle"/>
          </p:nvPr>
        </p:nvSpPr>
        <p:spPr/>
        <p:txBody>
          <a:bodyPr/>
          <a:lstStyle/>
          <a:p>
            <a:r>
              <a:rPr lang="en-GB" b="1" dirty="0" smtClean="0"/>
              <a:t>ABNORMAL LABOUR</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zh-CN"/>
              <a:t>Ischial spine</a:t>
            </a:r>
          </a:p>
        </p:txBody>
      </p:sp>
      <p:sp>
        <p:nvSpPr>
          <p:cNvPr id="55299" name="Rectangle 3"/>
          <p:cNvSpPr>
            <a:spLocks noGrp="1" noChangeArrowheads="1"/>
          </p:cNvSpPr>
          <p:nvPr>
            <p:ph sz="quarter" idx="1"/>
          </p:nvPr>
        </p:nvSpPr>
        <p:spPr/>
        <p:txBody>
          <a:bodyPr/>
          <a:lstStyle/>
          <a:p>
            <a:pPr>
              <a:lnSpc>
                <a:spcPct val="90000"/>
              </a:lnSpc>
            </a:pPr>
            <a:r>
              <a:rPr lang="en-US" altLang="zh-CN" sz="2800"/>
              <a:t>The Ischial spine is halfway of birth canal.</a:t>
            </a:r>
          </a:p>
          <a:p>
            <a:pPr>
              <a:lnSpc>
                <a:spcPct val="90000"/>
              </a:lnSpc>
            </a:pPr>
            <a:endParaRPr lang="en-US" altLang="zh-CN" sz="2800"/>
          </a:p>
          <a:p>
            <a:pPr>
              <a:lnSpc>
                <a:spcPct val="90000"/>
              </a:lnSpc>
            </a:pPr>
            <a:r>
              <a:rPr lang="en-US" altLang="zh-CN" sz="2800"/>
              <a:t>Station of fetal presentation is discribed in relationship with the ischial spine.</a:t>
            </a:r>
          </a:p>
          <a:p>
            <a:pPr>
              <a:lnSpc>
                <a:spcPct val="90000"/>
              </a:lnSpc>
            </a:pPr>
            <a:endParaRPr lang="en-US" altLang="zh-CN" sz="2800"/>
          </a:p>
          <a:p>
            <a:pPr>
              <a:lnSpc>
                <a:spcPct val="90000"/>
              </a:lnSpc>
            </a:pPr>
            <a:r>
              <a:rPr lang="en-US" altLang="zh-CN" sz="2800"/>
              <a:t>the axis of birth canal above and below the ischial spine is divided into fifth respectively.</a:t>
            </a:r>
          </a:p>
          <a:p>
            <a:pPr>
              <a:lnSpc>
                <a:spcPct val="90000"/>
              </a:lnSpc>
            </a:pPr>
            <a:endParaRPr lang="en-US" altLang="zh-CN" sz="2800"/>
          </a:p>
          <a:p>
            <a:pPr>
              <a:lnSpc>
                <a:spcPct val="90000"/>
              </a:lnSpc>
            </a:pPr>
            <a:r>
              <a:rPr lang="en-US" altLang="zh-CN" sz="2800"/>
              <a:t>As the presenting part reaches the ischial spine, the designation is 0 station.</a:t>
            </a:r>
          </a:p>
          <a:p>
            <a:pPr>
              <a:lnSpc>
                <a:spcPct val="90000"/>
              </a:lnSpc>
            </a:pPr>
            <a:endParaRPr lang="en-US" altLang="zh-CN" sz="2800"/>
          </a:p>
          <a:p>
            <a:pPr>
              <a:lnSpc>
                <a:spcPct val="90000"/>
              </a:lnSpc>
            </a:pPr>
            <a:endParaRPr lang="en-US" altLang="zh-CN" sz="28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sz="2800" dirty="0"/>
              <a:t>Once regular contractions are established the vaginal examination is done to rule out cord presentation. The membranes are then stripped and high ROM is done removing as much amniotic fluid as possible so that the head enters the pelvis.</a:t>
            </a:r>
            <a:endParaRPr lang="en-GB" sz="2800" dirty="0"/>
          </a:p>
          <a:p>
            <a:r>
              <a:rPr lang="en-US" sz="2800" dirty="0" err="1"/>
              <a:t>Forewaters</a:t>
            </a:r>
            <a:r>
              <a:rPr lang="en-US" sz="2800" dirty="0"/>
              <a:t> are not ruptured till head is fully engaged and labor is well advanced.</a:t>
            </a:r>
            <a:endParaRPr lang="en-GB" sz="2800" dirty="0"/>
          </a:p>
          <a:p>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
            </a:r>
            <a:br>
              <a:rPr lang="en-GB" dirty="0"/>
            </a:br>
            <a:endParaRPr lang="en-GB" dirty="0"/>
          </a:p>
        </p:txBody>
      </p:sp>
      <p:sp>
        <p:nvSpPr>
          <p:cNvPr id="3" name="Content Placeholder 2"/>
          <p:cNvSpPr>
            <a:spLocks noGrp="1"/>
          </p:cNvSpPr>
          <p:nvPr>
            <p:ph sz="quarter" idx="1"/>
          </p:nvPr>
        </p:nvSpPr>
        <p:spPr/>
        <p:txBody>
          <a:bodyPr/>
          <a:lstStyle/>
          <a:p>
            <a:pPr>
              <a:buNone/>
            </a:pPr>
            <a:r>
              <a:rPr lang="en-US" sz="2800" dirty="0" smtClean="0"/>
              <a:t>Definition</a:t>
            </a:r>
          </a:p>
          <a:p>
            <a:r>
              <a:rPr lang="en-US" sz="2800" dirty="0" smtClean="0"/>
              <a:t>When </a:t>
            </a:r>
            <a:r>
              <a:rPr lang="en-US" sz="2800" dirty="0"/>
              <a:t>the shoulder of the fetus lies in the lower pole of the uterus in </a:t>
            </a:r>
            <a:r>
              <a:rPr lang="en-US" sz="2800" dirty="0" err="1"/>
              <a:t>labour</a:t>
            </a:r>
            <a:r>
              <a:rPr lang="en-US" sz="2800" dirty="0"/>
              <a:t>. A transverse lie becomes a shoulder presentation in </a:t>
            </a:r>
            <a:r>
              <a:rPr lang="en-US" sz="2800" dirty="0" err="1"/>
              <a:t>labour</a:t>
            </a:r>
            <a:r>
              <a:rPr lang="en-US" sz="2800" dirty="0" smtClean="0"/>
              <a:t>.</a:t>
            </a:r>
          </a:p>
          <a:p>
            <a:r>
              <a:rPr lang="en-US" sz="2800" dirty="0" smtClean="0"/>
              <a:t>Dorsum is the denominator.</a:t>
            </a:r>
          </a:p>
          <a:p>
            <a:r>
              <a:rPr lang="en-US" sz="2800" dirty="0" smtClean="0"/>
              <a:t>Incidence</a:t>
            </a:r>
            <a:r>
              <a:rPr lang="en-US" sz="2800" dirty="0"/>
              <a:t>, it occurs once in 250-300 deliveries.</a:t>
            </a:r>
            <a:endParaRPr lang="en-GB" sz="2800" dirty="0"/>
          </a:p>
          <a:p>
            <a:endParaRPr lang="en-GB" dirty="0"/>
          </a:p>
        </p:txBody>
      </p:sp>
      <p:sp>
        <p:nvSpPr>
          <p:cNvPr id="4" name="Rectangle 3"/>
          <p:cNvSpPr/>
          <p:nvPr/>
        </p:nvSpPr>
        <p:spPr>
          <a:xfrm>
            <a:off x="1212106" y="0"/>
            <a:ext cx="671978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Shoulder Presentation</a:t>
            </a:r>
            <a:endParaRPr lang="en-GB" sz="5400" b="1" cap="none" spc="0"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Causes</a:t>
            </a:r>
            <a:r>
              <a:rPr lang="en-GB" dirty="0"/>
              <a:t/>
            </a:r>
            <a:br>
              <a:rPr lang="en-GB" dirty="0"/>
            </a:br>
            <a:endParaRPr lang="en-GB" dirty="0"/>
          </a:p>
        </p:txBody>
      </p:sp>
      <p:sp>
        <p:nvSpPr>
          <p:cNvPr id="3" name="Content Placeholder 2"/>
          <p:cNvSpPr>
            <a:spLocks noGrp="1"/>
          </p:cNvSpPr>
          <p:nvPr>
            <p:ph sz="quarter" idx="1"/>
          </p:nvPr>
        </p:nvSpPr>
        <p:spPr/>
        <p:txBody>
          <a:bodyPr/>
          <a:lstStyle/>
          <a:p>
            <a:pPr>
              <a:buNone/>
            </a:pPr>
            <a:r>
              <a:rPr lang="en-US" sz="3200" dirty="0"/>
              <a:t>- Laxity of uterus</a:t>
            </a:r>
            <a:endParaRPr lang="en-GB" sz="3200" dirty="0"/>
          </a:p>
          <a:p>
            <a:pPr>
              <a:buNone/>
            </a:pPr>
            <a:r>
              <a:rPr lang="en-US" sz="3200" dirty="0"/>
              <a:t>- Placenta </a:t>
            </a:r>
            <a:r>
              <a:rPr lang="en-US" sz="3200" dirty="0" err="1"/>
              <a:t>previea</a:t>
            </a:r>
            <a:r>
              <a:rPr lang="en-US" sz="3200" dirty="0"/>
              <a:t>, </a:t>
            </a:r>
            <a:r>
              <a:rPr lang="en-US" sz="3200" dirty="0" err="1"/>
              <a:t>hydraminous</a:t>
            </a:r>
            <a:r>
              <a:rPr lang="en-US" sz="3200" dirty="0"/>
              <a:t>,</a:t>
            </a:r>
            <a:endParaRPr lang="en-GB" sz="3200" dirty="0"/>
          </a:p>
          <a:p>
            <a:pPr>
              <a:buNone/>
            </a:pPr>
            <a:r>
              <a:rPr lang="en-US" sz="3200" dirty="0"/>
              <a:t>- Multiple pregnancy</a:t>
            </a:r>
            <a:endParaRPr lang="en-GB" sz="3200" dirty="0"/>
          </a:p>
          <a:p>
            <a:pPr>
              <a:buNone/>
            </a:pPr>
            <a:r>
              <a:rPr lang="en-US" sz="3200" dirty="0"/>
              <a:t>- Uterine abnormality</a:t>
            </a:r>
            <a:endParaRPr lang="en-GB" sz="3200" dirty="0"/>
          </a:p>
          <a:p>
            <a:pPr>
              <a:buNone/>
            </a:pPr>
            <a:r>
              <a:rPr lang="en-US" sz="3200" dirty="0"/>
              <a:t>- Preterm pregnancy</a:t>
            </a:r>
            <a:endParaRPr lang="en-GB" sz="3200" dirty="0"/>
          </a:p>
          <a:p>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Diagnosis</a:t>
            </a:r>
            <a:r>
              <a:rPr lang="en-GB" dirty="0"/>
              <a:t/>
            </a:r>
            <a:br>
              <a:rPr lang="en-GB" dirty="0"/>
            </a:br>
            <a:endParaRPr lang="en-GB" dirty="0"/>
          </a:p>
        </p:txBody>
      </p:sp>
      <p:sp>
        <p:nvSpPr>
          <p:cNvPr id="3" name="Content Placeholder 2"/>
          <p:cNvSpPr>
            <a:spLocks noGrp="1"/>
          </p:cNvSpPr>
          <p:nvPr>
            <p:ph sz="quarter" idx="1"/>
          </p:nvPr>
        </p:nvSpPr>
        <p:spPr/>
        <p:txBody>
          <a:bodyPr/>
          <a:lstStyle/>
          <a:p>
            <a:pPr>
              <a:buNone/>
            </a:pPr>
            <a:r>
              <a:rPr lang="en-US" sz="2800" dirty="0"/>
              <a:t>- The uterus appear broad and the funds height is less than expected for the period of gestation</a:t>
            </a:r>
            <a:endParaRPr lang="en-GB" sz="2800" dirty="0"/>
          </a:p>
          <a:p>
            <a:pPr>
              <a:buNone/>
            </a:pPr>
            <a:r>
              <a:rPr lang="en-US" sz="2800" dirty="0"/>
              <a:t>- Easily seen on abdominal examination. When </a:t>
            </a:r>
            <a:r>
              <a:rPr lang="en-US" sz="2800" dirty="0" err="1"/>
              <a:t>labour</a:t>
            </a:r>
            <a:r>
              <a:rPr lang="en-US" sz="2800" dirty="0"/>
              <a:t> progresses, the hand can be felt or the ribs on V.E.</a:t>
            </a:r>
            <a:endParaRPr lang="en-GB" sz="2800" dirty="0"/>
          </a:p>
          <a:p>
            <a:pPr>
              <a:buNone/>
            </a:pPr>
            <a:r>
              <a:rPr lang="en-US" sz="2800" dirty="0"/>
              <a:t>- Arm may prolapsed when membrane rupture ultrasound</a:t>
            </a:r>
            <a:endParaRPr lang="en-GB" sz="2800" dirty="0"/>
          </a:p>
          <a:p>
            <a:endParaRPr lang="en-GB"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Management</a:t>
            </a:r>
            <a:r>
              <a:rPr lang="en-GB" dirty="0"/>
              <a:t/>
            </a:r>
            <a:br>
              <a:rPr lang="en-GB" dirty="0"/>
            </a:br>
            <a:endParaRPr lang="en-GB" dirty="0"/>
          </a:p>
        </p:txBody>
      </p:sp>
      <p:sp>
        <p:nvSpPr>
          <p:cNvPr id="3" name="Content Placeholder 2"/>
          <p:cNvSpPr>
            <a:spLocks noGrp="1"/>
          </p:cNvSpPr>
          <p:nvPr>
            <p:ph sz="quarter" idx="1"/>
          </p:nvPr>
        </p:nvSpPr>
        <p:spPr/>
        <p:txBody>
          <a:bodyPr/>
          <a:lstStyle/>
          <a:p>
            <a:r>
              <a:rPr lang="en-US" sz="2800" dirty="0"/>
              <a:t>-if placenta </a:t>
            </a:r>
            <a:r>
              <a:rPr lang="en-US" sz="2800" dirty="0" err="1"/>
              <a:t>previa</a:t>
            </a:r>
            <a:r>
              <a:rPr lang="en-US" sz="2800" dirty="0"/>
              <a:t> or contracted pelvis is detected then the women is required to undergo an elective caesarean section.</a:t>
            </a:r>
            <a:endParaRPr lang="en-GB" sz="2800" dirty="0"/>
          </a:p>
          <a:p>
            <a:r>
              <a:rPr lang="en-US" sz="2800" dirty="0"/>
              <a:t>When diagnosed at antenatal clinic after 36 weeks external version will be attempted. If the version fails or changes to transverse lie the women may be admitted in hospital till delivery because of the risk of placenta </a:t>
            </a:r>
            <a:r>
              <a:rPr lang="en-US" sz="2800" dirty="0" err="1"/>
              <a:t>previa</a:t>
            </a:r>
            <a:r>
              <a:rPr lang="en-US" sz="2800" dirty="0"/>
              <a:t>.</a:t>
            </a:r>
            <a:endParaRPr lang="en-GB" sz="2800" dirty="0"/>
          </a:p>
          <a:p>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sz="2800" dirty="0"/>
              <a:t>- In </a:t>
            </a:r>
            <a:r>
              <a:rPr lang="en-US" sz="2800" dirty="0" err="1"/>
              <a:t>labour</a:t>
            </a:r>
            <a:r>
              <a:rPr lang="en-US" sz="2800" dirty="0"/>
              <a:t>, caesarian section is method of choice when attempt of external version have failed. A caesarean section is also mandatory if the  membrane have ruptured before; if there is cord prolapsed, if labor progress has been for some hours, if arm prolepses even with dead fetus</a:t>
            </a:r>
            <a:endParaRPr lang="en-GB" sz="2800" dirty="0"/>
          </a:p>
          <a:p>
            <a:r>
              <a:rPr lang="en-US" sz="2800" dirty="0"/>
              <a:t> The general management is caesarean section</a:t>
            </a:r>
            <a:endParaRPr lang="en-GB" sz="2800" dirty="0"/>
          </a:p>
          <a:p>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Complications</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fontScale="92500" lnSpcReduction="10000"/>
          </a:bodyPr>
          <a:lstStyle/>
          <a:p>
            <a:pPr>
              <a:buNone/>
            </a:pPr>
            <a:r>
              <a:rPr lang="en-US" sz="2800" b="1" dirty="0" smtClean="0"/>
              <a:t>Maternal </a:t>
            </a:r>
            <a:endParaRPr lang="en-GB" sz="2800" dirty="0"/>
          </a:p>
          <a:p>
            <a:pPr>
              <a:buNone/>
            </a:pPr>
            <a:r>
              <a:rPr lang="en-US" sz="2800" dirty="0"/>
              <a:t>-Obstructed </a:t>
            </a:r>
            <a:r>
              <a:rPr lang="en-US" sz="2800" dirty="0" err="1" smtClean="0"/>
              <a:t>labour</a:t>
            </a:r>
            <a:endParaRPr lang="en-US" sz="2800" dirty="0" smtClean="0"/>
          </a:p>
          <a:p>
            <a:pPr>
              <a:buNone/>
            </a:pPr>
            <a:r>
              <a:rPr lang="en-US" sz="2800" dirty="0" smtClean="0"/>
              <a:t>-</a:t>
            </a:r>
            <a:r>
              <a:rPr lang="en-US" sz="2800" dirty="0"/>
              <a:t>Uterine rupture </a:t>
            </a:r>
            <a:endParaRPr lang="en-GB" sz="2800" dirty="0"/>
          </a:p>
          <a:p>
            <a:pPr>
              <a:buNone/>
            </a:pPr>
            <a:r>
              <a:rPr lang="en-US" sz="2800" dirty="0"/>
              <a:t>-Death </a:t>
            </a:r>
            <a:endParaRPr lang="en-GB" sz="2800" dirty="0" smtClean="0"/>
          </a:p>
          <a:p>
            <a:pPr>
              <a:buNone/>
            </a:pPr>
            <a:r>
              <a:rPr lang="en-US" sz="2800" dirty="0" smtClean="0"/>
              <a:t>-Puerperal sepsis </a:t>
            </a:r>
            <a:endParaRPr lang="en-GB" sz="2800" dirty="0" smtClean="0"/>
          </a:p>
          <a:p>
            <a:pPr>
              <a:buNone/>
            </a:pPr>
            <a:r>
              <a:rPr lang="en-US" sz="2800" b="1" dirty="0" smtClean="0"/>
              <a:t>Fetal</a:t>
            </a:r>
            <a:endParaRPr lang="en-GB" sz="2800" dirty="0"/>
          </a:p>
          <a:p>
            <a:r>
              <a:rPr lang="en-US" sz="2800" dirty="0"/>
              <a:t>Fetal death (cord prolapsed) when membranes rupture</a:t>
            </a:r>
            <a:endParaRPr lang="en-GB" sz="2800" dirty="0"/>
          </a:p>
          <a:p>
            <a:r>
              <a:rPr lang="en-US" sz="2800" dirty="0"/>
              <a:t>Arm prolapsed when the shoulder has been impacted</a:t>
            </a:r>
            <a:endParaRPr lang="en-GB" sz="2800" dirty="0"/>
          </a:p>
          <a:p>
            <a:r>
              <a:rPr lang="en-US" sz="2800" dirty="0"/>
              <a:t>Prematurity</a:t>
            </a:r>
            <a:endParaRPr lang="en-GB" sz="2800" dirty="0"/>
          </a:p>
          <a:p>
            <a:r>
              <a:rPr lang="en-US" sz="2800" dirty="0"/>
              <a:t>Malformation</a:t>
            </a:r>
            <a:endParaRPr lang="en-GB" sz="2800" dirty="0"/>
          </a:p>
          <a:p>
            <a:endParaRPr lang="en-GB" dirty="0"/>
          </a:p>
          <a:p>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36"/>
            <a:ext cx="8229600" cy="3286148"/>
          </a:xfrm>
        </p:spPr>
        <p:txBody>
          <a:bodyPr>
            <a:normAutofit/>
          </a:bodyPr>
          <a:lstStyle/>
          <a:p>
            <a:r>
              <a:rPr lang="en-GB" b="1" dirty="0"/>
              <a:t/>
            </a:r>
            <a:br>
              <a:rPr lang="en-GB" b="1" dirty="0"/>
            </a:br>
            <a:endParaRPr lang="en-GB" dirty="0"/>
          </a:p>
        </p:txBody>
      </p:sp>
      <p:sp>
        <p:nvSpPr>
          <p:cNvPr id="6" name="Rectangle 5"/>
          <p:cNvSpPr/>
          <p:nvPr/>
        </p:nvSpPr>
        <p:spPr>
          <a:xfrm>
            <a:off x="1500166" y="2071678"/>
            <a:ext cx="5857916" cy="1015663"/>
          </a:xfrm>
          <a:prstGeom prst="rect">
            <a:avLst/>
          </a:prstGeom>
          <a:noFill/>
        </p:spPr>
        <p:txBody>
          <a:bodyPr wrap="square" lIns="91440" tIns="45720" rIns="91440" bIns="45720">
            <a:spAutoFit/>
          </a:bodyPr>
          <a:lstStyle/>
          <a:p>
            <a:pPr algn="ctr"/>
            <a:r>
              <a:rPr lang="en-US" sz="6000" b="1" cap="none" spc="0"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MALPOSITION</a:t>
            </a:r>
            <a:endParaRPr lang="en-GB" sz="6000" b="1" cap="none" spc="0"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a:t>
            </a:r>
            <a:endParaRPr lang="en-GB" dirty="0"/>
          </a:p>
        </p:txBody>
      </p:sp>
      <p:sp>
        <p:nvSpPr>
          <p:cNvPr id="3" name="Content Placeholder 2"/>
          <p:cNvSpPr>
            <a:spLocks noGrp="1"/>
          </p:cNvSpPr>
          <p:nvPr>
            <p:ph sz="quarter" idx="1"/>
          </p:nvPr>
        </p:nvSpPr>
        <p:spPr/>
        <p:txBody>
          <a:bodyPr/>
          <a:lstStyle/>
          <a:p>
            <a:r>
              <a:rPr lang="en-US" sz="3200" dirty="0" err="1"/>
              <a:t>Malpositions</a:t>
            </a:r>
            <a:r>
              <a:rPr lang="en-US" sz="3200" dirty="0"/>
              <a:t> are abnormal positions of vertex of the </a:t>
            </a:r>
            <a:r>
              <a:rPr lang="en-US" sz="3200" dirty="0" err="1"/>
              <a:t>foetal</a:t>
            </a:r>
            <a:r>
              <a:rPr lang="en-US" sz="3200" dirty="0"/>
              <a:t> head relative to maternal pelvis</a:t>
            </a:r>
            <a:r>
              <a:rPr lang="en-US" sz="3200" dirty="0" smtClean="0"/>
              <a:t>.</a:t>
            </a:r>
          </a:p>
          <a:p>
            <a:r>
              <a:rPr lang="en-US" sz="3200" dirty="0"/>
              <a:t>The </a:t>
            </a:r>
            <a:r>
              <a:rPr lang="en-US" sz="3200" dirty="0" err="1"/>
              <a:t>malpositions</a:t>
            </a:r>
            <a:r>
              <a:rPr lang="en-US" sz="3200" dirty="0"/>
              <a:t> include</a:t>
            </a:r>
            <a:r>
              <a:rPr lang="en-US" sz="3200" dirty="0" smtClean="0"/>
              <a:t>:</a:t>
            </a:r>
          </a:p>
          <a:p>
            <a:pPr lvl="0">
              <a:buFont typeface="Wingdings" pitchFamily="2" charset="2"/>
              <a:buChar char="Ø"/>
            </a:pPr>
            <a:r>
              <a:rPr lang="en-US" sz="3200" dirty="0" err="1"/>
              <a:t>Occiput</a:t>
            </a:r>
            <a:r>
              <a:rPr lang="en-US" sz="3200" dirty="0"/>
              <a:t> posterior presentation </a:t>
            </a:r>
            <a:endParaRPr lang="en-GB" sz="3200" dirty="0"/>
          </a:p>
          <a:p>
            <a:pPr lvl="0">
              <a:buFont typeface="Wingdings" pitchFamily="2" charset="2"/>
              <a:buChar char="Ø"/>
            </a:pPr>
            <a:r>
              <a:rPr lang="en-US" sz="3200" dirty="0" err="1"/>
              <a:t>Occiput</a:t>
            </a:r>
            <a:r>
              <a:rPr lang="en-US" sz="3200" dirty="0"/>
              <a:t> </a:t>
            </a:r>
            <a:r>
              <a:rPr lang="en-US" sz="3200" dirty="0" err="1"/>
              <a:t>tranverse</a:t>
            </a:r>
            <a:r>
              <a:rPr lang="en-US" sz="3200" dirty="0"/>
              <a:t> presentation</a:t>
            </a:r>
            <a:endParaRPr lang="en-GB" sz="3200" dirty="0"/>
          </a:p>
          <a:p>
            <a:endParaRPr lang="en-GB" dirty="0"/>
          </a:p>
          <a:p>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lvl="0"/>
            <a:r>
              <a:rPr lang="en-US" b="1" dirty="0" smtClean="0"/>
              <a:t>1.Persistent </a:t>
            </a:r>
            <a:r>
              <a:rPr lang="en-US" b="1" dirty="0" err="1"/>
              <a:t>Occiput</a:t>
            </a:r>
            <a:r>
              <a:rPr lang="en-US" b="1" dirty="0"/>
              <a:t> Posterior Position</a:t>
            </a:r>
            <a:r>
              <a:rPr lang="en-US" dirty="0"/>
              <a:t>.</a:t>
            </a:r>
            <a:r>
              <a:rPr lang="en-GB" dirty="0"/>
              <a:t/>
            </a:r>
            <a:br>
              <a:rPr lang="en-GB" dirty="0"/>
            </a:br>
            <a:endParaRPr lang="en-GB" dirty="0"/>
          </a:p>
        </p:txBody>
      </p:sp>
      <p:sp>
        <p:nvSpPr>
          <p:cNvPr id="3" name="Content Placeholder 2"/>
          <p:cNvSpPr>
            <a:spLocks noGrp="1"/>
          </p:cNvSpPr>
          <p:nvPr>
            <p:ph sz="quarter" idx="1"/>
          </p:nvPr>
        </p:nvSpPr>
        <p:spPr>
          <a:xfrm>
            <a:off x="457200" y="1000108"/>
            <a:ext cx="8229600" cy="5126055"/>
          </a:xfrm>
        </p:spPr>
        <p:txBody>
          <a:bodyPr>
            <a:normAutofit/>
          </a:bodyPr>
          <a:lstStyle/>
          <a:p>
            <a:r>
              <a:rPr lang="en-US" sz="2800" dirty="0"/>
              <a:t>It is a </a:t>
            </a:r>
            <a:r>
              <a:rPr lang="en-US" sz="2800" dirty="0" err="1"/>
              <a:t>malposition</a:t>
            </a:r>
            <a:r>
              <a:rPr lang="en-US" sz="2800" dirty="0"/>
              <a:t> of the head, occurs in 13% of the vertex presentations. Head is deflexed-larger diameter present. Persistent </a:t>
            </a:r>
            <a:r>
              <a:rPr lang="en-US" sz="2800" dirty="0" err="1"/>
              <a:t>occiput</a:t>
            </a:r>
            <a:r>
              <a:rPr lang="en-US" sz="2800" dirty="0"/>
              <a:t> posterior positions occur when the back of the fetal head (the </a:t>
            </a:r>
            <a:r>
              <a:rPr lang="en-US" sz="2800" dirty="0" err="1"/>
              <a:t>occiput</a:t>
            </a:r>
            <a:r>
              <a:rPr lang="en-US" sz="2800" dirty="0"/>
              <a:t>) enters the maternal pelvis and is directed toward the back (posterior) of the maternal pelvis instead of toward the front (anterior). When this position occurs, labor is usually prolonged because, in the process of internal rotation, the head must rotate further. </a:t>
            </a:r>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CN" sz="3200"/>
              <a:t>Classification of abnormalities of pelvis</a:t>
            </a:r>
          </a:p>
        </p:txBody>
      </p:sp>
      <p:sp>
        <p:nvSpPr>
          <p:cNvPr id="56323" name="Rectangle 3"/>
          <p:cNvSpPr>
            <a:spLocks noGrp="1" noChangeArrowheads="1"/>
          </p:cNvSpPr>
          <p:nvPr>
            <p:ph sz="quarter" idx="1"/>
          </p:nvPr>
        </p:nvSpPr>
        <p:spPr/>
        <p:txBody>
          <a:bodyPr/>
          <a:lstStyle/>
          <a:p>
            <a:r>
              <a:rPr lang="en-US" altLang="zh-CN"/>
              <a:t>Contracted pelvis </a:t>
            </a:r>
          </a:p>
          <a:p>
            <a:pPr>
              <a:buFontTx/>
              <a:buNone/>
            </a:pPr>
            <a:r>
              <a:rPr lang="en-US" altLang="zh-CN"/>
              <a:t>         contracted inlet plane</a:t>
            </a:r>
          </a:p>
          <a:p>
            <a:pPr>
              <a:buFontTx/>
              <a:buNone/>
            </a:pPr>
            <a:r>
              <a:rPr lang="en-US" altLang="zh-CN"/>
              <a:t>         contracted midpelvis</a:t>
            </a:r>
          </a:p>
          <a:p>
            <a:pPr>
              <a:buFontTx/>
              <a:buNone/>
            </a:pPr>
            <a:r>
              <a:rPr lang="en-US" altLang="zh-CN"/>
              <a:t>         contracted outlet plane</a:t>
            </a:r>
          </a:p>
          <a:p>
            <a:r>
              <a:rPr lang="en-US" altLang="zh-CN"/>
              <a:t>Pelvic malformation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a:xfrm>
            <a:off x="457200" y="1142984"/>
            <a:ext cx="8229600" cy="4983179"/>
          </a:xfrm>
        </p:spPr>
        <p:txBody>
          <a:bodyPr>
            <a:noAutofit/>
          </a:bodyPr>
          <a:lstStyle/>
          <a:p>
            <a:r>
              <a:rPr lang="en-US" sz="2800" dirty="0"/>
              <a:t>A maternal hands-and-knees position may help the fetus rotate from a posterior to an anterior </a:t>
            </a:r>
            <a:r>
              <a:rPr lang="en-US" sz="2800" dirty="0" smtClean="0"/>
              <a:t>position. </a:t>
            </a:r>
            <a:r>
              <a:rPr lang="en-US" sz="2800" dirty="0"/>
              <a:t>A squatting position helps straighten the pelvic curve and aids in rotation. Sometimes the woman is asked to push while lying on her side, which may help the fetus rotate to an anterior </a:t>
            </a:r>
            <a:r>
              <a:rPr lang="en-US" sz="2800" dirty="0" smtClean="0"/>
              <a:t>position.</a:t>
            </a:r>
            <a:endParaRPr lang="en-GB"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dirty="0" smtClean="0"/>
              <a:t> </a:t>
            </a:r>
            <a:r>
              <a:rPr lang="en-US" sz="2800" dirty="0" smtClean="0"/>
              <a:t>If the </a:t>
            </a:r>
            <a:r>
              <a:rPr lang="en-US" sz="2800" dirty="0" err="1" smtClean="0"/>
              <a:t>occiput</a:t>
            </a:r>
            <a:r>
              <a:rPr lang="en-US" sz="2800" dirty="0" smtClean="0"/>
              <a:t> remains posterior, the baby is born with the face upward. The woman usually has a great deal of back discomfort because the baby’s head presses against her sacrum during rotation. Sacral counter pressure and back rubs are appreciated by the woman during labor.</a:t>
            </a:r>
            <a:endParaRPr lang="en-GB"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Causes</a:t>
            </a:r>
            <a:endParaRPr lang="en-GB" dirty="0"/>
          </a:p>
        </p:txBody>
      </p:sp>
      <p:sp>
        <p:nvSpPr>
          <p:cNvPr id="3" name="Content Placeholder 2"/>
          <p:cNvSpPr>
            <a:spLocks noGrp="1"/>
          </p:cNvSpPr>
          <p:nvPr>
            <p:ph sz="quarter" idx="1"/>
          </p:nvPr>
        </p:nvSpPr>
        <p:spPr/>
        <p:txBody>
          <a:bodyPr/>
          <a:lstStyle/>
          <a:p>
            <a:r>
              <a:rPr lang="en-US" dirty="0" smtClean="0"/>
              <a:t> </a:t>
            </a:r>
            <a:r>
              <a:rPr lang="en-US" sz="2800" dirty="0" smtClean="0"/>
              <a:t>Direct </a:t>
            </a:r>
            <a:r>
              <a:rPr lang="en-US" sz="2800" dirty="0"/>
              <a:t>cause is unknown but associated with </a:t>
            </a:r>
            <a:endParaRPr lang="en-GB" sz="2800" dirty="0"/>
          </a:p>
          <a:p>
            <a:r>
              <a:rPr lang="en-US" sz="2800" dirty="0"/>
              <a:t>-Pendulous abdomen </a:t>
            </a:r>
            <a:endParaRPr lang="en-GB" sz="2800" dirty="0"/>
          </a:p>
          <a:p>
            <a:r>
              <a:rPr lang="en-US" sz="2800" dirty="0"/>
              <a:t>-Abnormal pelvis, </a:t>
            </a:r>
            <a:r>
              <a:rPr lang="en-US" sz="2800" dirty="0" err="1"/>
              <a:t>Androld</a:t>
            </a:r>
            <a:r>
              <a:rPr lang="en-US" sz="2800" dirty="0"/>
              <a:t>, Anthropoid, flat sacrum </a:t>
            </a:r>
            <a:endParaRPr lang="en-GB" sz="2800" dirty="0"/>
          </a:p>
          <a:p>
            <a:r>
              <a:rPr lang="en-US" sz="2800" dirty="0"/>
              <a:t>-The placenta is in anterior wall </a:t>
            </a:r>
            <a:endParaRPr lang="en-GB" sz="2800" dirty="0"/>
          </a:p>
          <a:p>
            <a:endParaRPr lang="en-GB"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sz="2800" dirty="0"/>
              <a:t>Spontaneous rotation to the anterior position occurs in 90% of cases. </a:t>
            </a:r>
            <a:r>
              <a:rPr lang="en-US" sz="2800" dirty="0" smtClean="0"/>
              <a:t>Arrested</a:t>
            </a:r>
            <a:r>
              <a:rPr lang="en-GB" sz="2800" dirty="0" smtClean="0"/>
              <a:t> </a:t>
            </a:r>
            <a:r>
              <a:rPr lang="en-US" sz="2800" dirty="0" err="1" smtClean="0"/>
              <a:t>labour</a:t>
            </a:r>
            <a:r>
              <a:rPr lang="en-US" sz="2800" dirty="0" smtClean="0"/>
              <a:t> </a:t>
            </a:r>
            <a:r>
              <a:rPr lang="en-US" sz="2800" dirty="0"/>
              <a:t>may occur when the head does not rotate and/or descend. </a:t>
            </a:r>
            <a:r>
              <a:rPr lang="en-US" sz="2800" dirty="0" smtClean="0"/>
              <a:t>Delivery</a:t>
            </a:r>
            <a:r>
              <a:rPr lang="en-GB" sz="2800" dirty="0" smtClean="0"/>
              <a:t> </a:t>
            </a:r>
            <a:r>
              <a:rPr lang="en-US" sz="2800" dirty="0" smtClean="0"/>
              <a:t>may </a:t>
            </a:r>
            <a:r>
              <a:rPr lang="en-US" sz="2800" dirty="0"/>
              <a:t>be complicated by </a:t>
            </a:r>
            <a:r>
              <a:rPr lang="en-US" sz="2800" dirty="0" err="1"/>
              <a:t>perineal</a:t>
            </a:r>
            <a:r>
              <a:rPr lang="en-US" sz="2800" dirty="0"/>
              <a:t> tears or extension of an episiotomy.</a:t>
            </a:r>
            <a:endParaRPr lang="en-GB" sz="2800" dirty="0"/>
          </a:p>
          <a:p>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Diagnosis </a:t>
            </a:r>
            <a:r>
              <a:rPr lang="en-GB" dirty="0"/>
              <a:t/>
            </a:r>
            <a:br>
              <a:rPr lang="en-GB" dirty="0"/>
            </a:br>
            <a:endParaRPr lang="en-GB" dirty="0"/>
          </a:p>
        </p:txBody>
      </p:sp>
      <p:sp>
        <p:nvSpPr>
          <p:cNvPr id="3" name="Content Placeholder 2"/>
          <p:cNvSpPr>
            <a:spLocks noGrp="1"/>
          </p:cNvSpPr>
          <p:nvPr>
            <p:ph sz="quarter" idx="1"/>
          </p:nvPr>
        </p:nvSpPr>
        <p:spPr>
          <a:xfrm>
            <a:off x="457200" y="785794"/>
            <a:ext cx="8229600" cy="5340369"/>
          </a:xfrm>
        </p:spPr>
        <p:txBody>
          <a:bodyPr>
            <a:normAutofit/>
          </a:bodyPr>
          <a:lstStyle/>
          <a:p>
            <a:r>
              <a:rPr lang="en-US" dirty="0"/>
              <a:t>On </a:t>
            </a:r>
            <a:r>
              <a:rPr lang="en-US" b="1" dirty="0"/>
              <a:t>abdominal examination</a:t>
            </a:r>
            <a:r>
              <a:rPr lang="en-US" dirty="0"/>
              <a:t>, the lower part of the abdomen is flattened, fetal limbs are palpable </a:t>
            </a:r>
            <a:r>
              <a:rPr lang="en-US" dirty="0" err="1"/>
              <a:t>anteriorly</a:t>
            </a:r>
            <a:r>
              <a:rPr lang="en-US" dirty="0"/>
              <a:t> and the fetal heart may be heard in the flank.</a:t>
            </a:r>
            <a:endParaRPr lang="en-GB" dirty="0"/>
          </a:p>
          <a:p>
            <a:pPr>
              <a:buNone/>
            </a:pPr>
            <a:r>
              <a:rPr lang="en-US" b="1" i="1" u="sng" dirty="0"/>
              <a:t>Inspection</a:t>
            </a:r>
            <a:r>
              <a:rPr lang="en-US" i="1" dirty="0"/>
              <a:t> </a:t>
            </a:r>
            <a:endParaRPr lang="en-GB" dirty="0"/>
          </a:p>
          <a:p>
            <a:r>
              <a:rPr lang="en-US" dirty="0"/>
              <a:t>Deep hollow between head and lower limbs </a:t>
            </a:r>
            <a:endParaRPr lang="en-GB" dirty="0"/>
          </a:p>
          <a:p>
            <a:pPr>
              <a:buNone/>
            </a:pPr>
            <a:r>
              <a:rPr lang="en-US" b="1" i="1" u="sng" dirty="0"/>
              <a:t>Palpation</a:t>
            </a:r>
            <a:r>
              <a:rPr lang="en-US" i="1" dirty="0"/>
              <a:t> </a:t>
            </a:r>
            <a:endParaRPr lang="en-GB" dirty="0"/>
          </a:p>
          <a:p>
            <a:r>
              <a:rPr lang="en-US" dirty="0"/>
              <a:t>The fetal head is found on one side; the limbs are in front and give hollowing above the head. There is a saucer like depression around the umbilicus. There is a bulge like full bladder </a:t>
            </a:r>
            <a:r>
              <a:rPr lang="en-US" dirty="0" err="1"/>
              <a:t>occiput</a:t>
            </a:r>
            <a:r>
              <a:rPr lang="en-US" dirty="0"/>
              <a:t> and </a:t>
            </a:r>
            <a:r>
              <a:rPr lang="en-US" dirty="0" err="1"/>
              <a:t>sinciput</a:t>
            </a:r>
            <a:r>
              <a:rPr lang="en-US" dirty="0"/>
              <a:t> are at the same level. Limbs are found on both sides. </a:t>
            </a:r>
            <a:endParaRPr lang="en-GB" dirty="0"/>
          </a:p>
          <a:p>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None/>
            </a:pPr>
            <a:r>
              <a:rPr lang="en-US" b="1" i="1" u="sng" dirty="0" smtClean="0"/>
              <a:t>Auscultation </a:t>
            </a:r>
            <a:endParaRPr lang="en-GB" b="1" u="sng" dirty="0"/>
          </a:p>
          <a:p>
            <a:r>
              <a:rPr lang="en-US" dirty="0"/>
              <a:t>Fetal Heart is heard in the flanks and descends down </a:t>
            </a:r>
            <a:endParaRPr lang="en-GB" dirty="0"/>
          </a:p>
          <a:p>
            <a:pPr>
              <a:buNone/>
            </a:pPr>
            <a:r>
              <a:rPr lang="en-US" b="1" i="1" u="sng" dirty="0"/>
              <a:t>Vaginal examination </a:t>
            </a:r>
            <a:endParaRPr lang="en-GB" b="1" u="sng" dirty="0"/>
          </a:p>
          <a:p>
            <a:pPr>
              <a:buNone/>
            </a:pPr>
            <a:r>
              <a:rPr lang="en-US" dirty="0"/>
              <a:t>- Membranes may rupture early </a:t>
            </a:r>
            <a:endParaRPr lang="en-GB" dirty="0"/>
          </a:p>
          <a:p>
            <a:pPr>
              <a:buNone/>
            </a:pPr>
            <a:r>
              <a:rPr lang="en-US" dirty="0"/>
              <a:t>-If infant may protrude through cervix as a finger like </a:t>
            </a:r>
            <a:r>
              <a:rPr lang="en-US" dirty="0" err="1"/>
              <a:t>forewater</a:t>
            </a:r>
            <a:r>
              <a:rPr lang="en-US" dirty="0"/>
              <a:t> or fill up the upper vagina </a:t>
            </a:r>
            <a:endParaRPr lang="en-GB" dirty="0"/>
          </a:p>
          <a:p>
            <a:pPr>
              <a:buNone/>
            </a:pPr>
            <a:r>
              <a:rPr lang="en-US" dirty="0"/>
              <a:t>-Due to deflection, anterior fontanel is felt in the anterior part of the pelvis near </a:t>
            </a:r>
            <a:r>
              <a:rPr lang="en-US" dirty="0" err="1" smtClean="0"/>
              <a:t>ileo</a:t>
            </a:r>
            <a:r>
              <a:rPr lang="en-US" dirty="0" smtClean="0"/>
              <a:t> </a:t>
            </a:r>
            <a:r>
              <a:rPr lang="en-US" dirty="0" err="1"/>
              <a:t>pectineal</a:t>
            </a:r>
            <a:r>
              <a:rPr lang="en-US" dirty="0"/>
              <a:t> eminence </a:t>
            </a:r>
            <a:endParaRPr lang="en-GB" dirty="0"/>
          </a:p>
          <a:p>
            <a:endParaRPr lang="en-GB"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Out Come </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a:bodyPr>
          <a:lstStyle/>
          <a:p>
            <a:r>
              <a:rPr lang="en-US" dirty="0" smtClean="0"/>
              <a:t>- If the flexion of the head increases the </a:t>
            </a:r>
            <a:r>
              <a:rPr lang="en-US" dirty="0" err="1" smtClean="0"/>
              <a:t>occiput</a:t>
            </a:r>
            <a:r>
              <a:rPr lang="en-US" dirty="0" smtClean="0"/>
              <a:t> strikes the pelvic floor and rotates </a:t>
            </a:r>
            <a:r>
              <a:rPr lang="en-US" dirty="0" err="1" smtClean="0"/>
              <a:t>anteriorly</a:t>
            </a:r>
            <a:r>
              <a:rPr lang="en-US" dirty="0" smtClean="0"/>
              <a:t> (ROP) to 45° then to 90° rotation and </a:t>
            </a:r>
            <a:r>
              <a:rPr lang="en-US" dirty="0" err="1" smtClean="0"/>
              <a:t>dilivered</a:t>
            </a:r>
            <a:r>
              <a:rPr lang="en-US" dirty="0" smtClean="0"/>
              <a:t> normally. </a:t>
            </a:r>
          </a:p>
          <a:p>
            <a:r>
              <a:rPr lang="en-US" dirty="0"/>
              <a:t>- If the flexion remains incomplete, the rotation of the head takes place </a:t>
            </a:r>
            <a:r>
              <a:rPr lang="en-US" dirty="0" err="1"/>
              <a:t>posteriorly</a:t>
            </a:r>
            <a:r>
              <a:rPr lang="en-US" dirty="0"/>
              <a:t> brings the </a:t>
            </a:r>
            <a:r>
              <a:rPr lang="en-US" dirty="0" err="1"/>
              <a:t>occiput</a:t>
            </a:r>
            <a:r>
              <a:rPr lang="en-US" dirty="0"/>
              <a:t> in the hollow of the sacrum. This is known as short rotation. In this case the baby is born by face to Pubis. </a:t>
            </a:r>
            <a:endParaRPr lang="en-GB" dirty="0"/>
          </a:p>
          <a:p>
            <a:endParaRPr lang="en-GB" dirty="0" smtClean="0"/>
          </a:p>
          <a:p>
            <a:endParaRPr lang="en-GB"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dirty="0"/>
              <a:t>- Some times the long rotation </a:t>
            </a:r>
            <a:r>
              <a:rPr lang="en-US" dirty="0" smtClean="0"/>
              <a:t>of </a:t>
            </a:r>
            <a:r>
              <a:rPr lang="en-US" dirty="0" err="1" smtClean="0"/>
              <a:t>occipitoposterior</a:t>
            </a:r>
            <a:r>
              <a:rPr lang="en-US" dirty="0" smtClean="0"/>
              <a:t> </a:t>
            </a:r>
            <a:r>
              <a:rPr lang="en-US" dirty="0"/>
              <a:t>is arrested and the head is left in the </a:t>
            </a:r>
            <a:r>
              <a:rPr lang="en-US" dirty="0" err="1"/>
              <a:t>Occipito</a:t>
            </a:r>
            <a:r>
              <a:rPr lang="en-US" dirty="0"/>
              <a:t>- lateral position in the cavity of the pelvis. </a:t>
            </a:r>
            <a:endParaRPr lang="en-GB" dirty="0"/>
          </a:p>
          <a:p>
            <a:r>
              <a:rPr lang="en-US" dirty="0" err="1"/>
              <a:t>Occipito</a:t>
            </a:r>
            <a:r>
              <a:rPr lang="en-US" dirty="0"/>
              <a:t> frontal diameter is caught at the narrow </a:t>
            </a:r>
            <a:r>
              <a:rPr lang="en-US" dirty="0" err="1"/>
              <a:t>spinous</a:t>
            </a:r>
            <a:r>
              <a:rPr lang="en-US" dirty="0"/>
              <a:t> diameter of the </a:t>
            </a:r>
            <a:r>
              <a:rPr lang="en-US" dirty="0" err="1"/>
              <a:t>outlet.This</a:t>
            </a:r>
            <a:r>
              <a:rPr lang="en-US" dirty="0"/>
              <a:t> is known as deep transverse arrest or persistent </a:t>
            </a:r>
            <a:r>
              <a:rPr lang="en-US" dirty="0" err="1"/>
              <a:t>occiptoposterior</a:t>
            </a:r>
            <a:r>
              <a:rPr lang="en-US" dirty="0"/>
              <a:t>. The delivery could be by rotation of the head to anterior or by cesarean section. </a:t>
            </a:r>
            <a:endParaRPr lang="en-GB" dirty="0"/>
          </a:p>
          <a:p>
            <a:endParaRPr lang="en-GB"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MANAGEMENT</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r>
              <a:rPr lang="en-US" dirty="0"/>
              <a:t>Spontaneous rotation to the anterior position occurs in 90% of cases. Arrested </a:t>
            </a:r>
            <a:r>
              <a:rPr lang="en-US" dirty="0" err="1"/>
              <a:t>labour</a:t>
            </a:r>
            <a:r>
              <a:rPr lang="en-US" dirty="0"/>
              <a:t> may occur when the head does not rotate and/or descend. Delivery may be complicated by </a:t>
            </a:r>
            <a:r>
              <a:rPr lang="en-US" dirty="0" err="1"/>
              <a:t>perineal</a:t>
            </a:r>
            <a:r>
              <a:rPr lang="en-US" dirty="0"/>
              <a:t> tears or extension of an episiotomy.</a:t>
            </a:r>
            <a:endParaRPr lang="en-GB" dirty="0"/>
          </a:p>
          <a:p>
            <a:pPr>
              <a:buNone/>
            </a:pPr>
            <a:r>
              <a:rPr lang="en-US" dirty="0"/>
              <a:t>• If there are </a:t>
            </a:r>
            <a:r>
              <a:rPr lang="en-US" b="1" dirty="0"/>
              <a:t>signs of obstruction </a:t>
            </a:r>
            <a:r>
              <a:rPr lang="en-US" dirty="0"/>
              <a:t>but the </a:t>
            </a:r>
            <a:r>
              <a:rPr lang="en-US" b="1" dirty="0"/>
              <a:t>fetal heart rate is normal</a:t>
            </a:r>
            <a:r>
              <a:rPr lang="en-US" dirty="0"/>
              <a:t>, allow the woman to walk around or change position to encourage spontaneous rotation.</a:t>
            </a:r>
            <a:endParaRPr lang="en-GB" dirty="0"/>
          </a:p>
          <a:p>
            <a:endParaRPr lang="en-GB"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dirty="0"/>
              <a:t>Encourage the mother to lie on the side where the fetus lies. Patient may have severe back pain analgesics may be given. Retention of urine is common catheterization is necessary. </a:t>
            </a:r>
            <a:endParaRPr lang="en-GB" dirty="0"/>
          </a:p>
          <a:p>
            <a:r>
              <a:rPr lang="en-US" dirty="0"/>
              <a:t>Patient feels the need to bear down before fully dilation. Two-third of cases will deliver normally.12% will deliver face to pubis. If the </a:t>
            </a:r>
            <a:r>
              <a:rPr lang="en-US" dirty="0" err="1"/>
              <a:t>ischial</a:t>
            </a:r>
            <a:r>
              <a:rPr lang="en-US" dirty="0"/>
              <a:t> spines are prominent the internal rotation may interrupted caesarian section is recommended. </a:t>
            </a:r>
            <a:endParaRPr lang="en-GB"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a:t>Mechanism </a:t>
            </a:r>
          </a:p>
        </p:txBody>
      </p:sp>
      <p:sp>
        <p:nvSpPr>
          <p:cNvPr id="58371" name="Rectangle 3"/>
          <p:cNvSpPr>
            <a:spLocks noGrp="1" noChangeArrowheads="1"/>
          </p:cNvSpPr>
          <p:nvPr>
            <p:ph sz="quarter" idx="1"/>
          </p:nvPr>
        </p:nvSpPr>
        <p:spPr/>
        <p:txBody>
          <a:bodyPr/>
          <a:lstStyle/>
          <a:p>
            <a:r>
              <a:rPr lang="en-US" altLang="zh-CN"/>
              <a:t>For Contracted pelvis , the fetus has difficulty in passing through birth canal.</a:t>
            </a:r>
          </a:p>
          <a:p>
            <a:endParaRPr lang="en-US" altLang="zh-CN"/>
          </a:p>
          <a:p>
            <a:r>
              <a:rPr lang="en-US" altLang="zh-CN"/>
              <a:t>The labor is protracted or arrested.</a:t>
            </a:r>
          </a:p>
          <a:p>
            <a:endParaRPr lang="en-US" altLang="zh-CN"/>
          </a:p>
          <a:p>
            <a:r>
              <a:rPr lang="en-US" altLang="zh-CN"/>
              <a:t>Secondary uterine inertia occurs.</a:t>
            </a:r>
          </a:p>
          <a:p>
            <a:endParaRPr lang="en-US" altLang="zh-CN"/>
          </a:p>
          <a:p>
            <a:endParaRPr lang="en-US" altLang="zh-CN"/>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None/>
            </a:pPr>
            <a:r>
              <a:rPr lang="en-US" dirty="0"/>
              <a:t>• If there are </a:t>
            </a:r>
            <a:r>
              <a:rPr lang="en-US" b="1" dirty="0"/>
              <a:t>signs of obstruction </a:t>
            </a:r>
            <a:r>
              <a:rPr lang="en-US" dirty="0"/>
              <a:t>and the </a:t>
            </a:r>
            <a:r>
              <a:rPr lang="en-US" b="1" dirty="0"/>
              <a:t>fetal heart rate is abnormal </a:t>
            </a:r>
            <a:r>
              <a:rPr lang="en-US" dirty="0"/>
              <a:t>(less than 100 or more than 180 beats per minute) at any stage, deliver by caesarean section .</a:t>
            </a:r>
            <a:endParaRPr lang="en-GB" dirty="0"/>
          </a:p>
          <a:p>
            <a:pPr>
              <a:buNone/>
            </a:pPr>
            <a:r>
              <a:rPr lang="en-US" dirty="0"/>
              <a:t>• If the </a:t>
            </a:r>
            <a:r>
              <a:rPr lang="en-US" b="1" dirty="0"/>
              <a:t>membranes are intact</a:t>
            </a:r>
            <a:r>
              <a:rPr lang="en-US" dirty="0"/>
              <a:t>, rupture the membranes with an amniotic hook or a Kocher clamp.</a:t>
            </a:r>
            <a:endParaRPr lang="en-GB" dirty="0"/>
          </a:p>
          <a:p>
            <a:pPr>
              <a:buNone/>
            </a:pPr>
            <a:r>
              <a:rPr lang="en-US" dirty="0"/>
              <a:t>• If the </a:t>
            </a:r>
            <a:r>
              <a:rPr lang="en-US" b="1" dirty="0"/>
              <a:t>cervix is not fully dilated </a:t>
            </a:r>
            <a:r>
              <a:rPr lang="en-US" dirty="0"/>
              <a:t>and there are </a:t>
            </a:r>
            <a:r>
              <a:rPr lang="en-US" b="1" dirty="0"/>
              <a:t>no signs of </a:t>
            </a:r>
            <a:r>
              <a:rPr lang="en-US" b="1" dirty="0" err="1"/>
              <a:t>obstruction</a:t>
            </a:r>
            <a:r>
              <a:rPr lang="en-US" dirty="0" err="1"/>
              <a:t>,augment</a:t>
            </a:r>
            <a:r>
              <a:rPr lang="en-US" dirty="0"/>
              <a:t> </a:t>
            </a:r>
            <a:r>
              <a:rPr lang="en-US" dirty="0" err="1"/>
              <a:t>labour</a:t>
            </a:r>
            <a:r>
              <a:rPr lang="en-US" dirty="0"/>
              <a:t> with </a:t>
            </a:r>
            <a:r>
              <a:rPr lang="en-US" dirty="0" err="1"/>
              <a:t>oxytocin</a:t>
            </a:r>
            <a:r>
              <a:rPr lang="en-US" dirty="0"/>
              <a:t> .</a:t>
            </a:r>
            <a:endParaRPr lang="en-GB" dirty="0"/>
          </a:p>
          <a:p>
            <a:endParaRPr lang="en-GB"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pPr>
              <a:buNone/>
            </a:pPr>
            <a:r>
              <a:rPr lang="en-US" dirty="0"/>
              <a:t>• If the </a:t>
            </a:r>
            <a:r>
              <a:rPr lang="en-US" b="1" dirty="0"/>
              <a:t>cervix is fully dilated </a:t>
            </a:r>
            <a:r>
              <a:rPr lang="en-US" dirty="0"/>
              <a:t>but there is </a:t>
            </a:r>
            <a:r>
              <a:rPr lang="en-US" b="1" dirty="0"/>
              <a:t>no descent in the expulsive phase</a:t>
            </a:r>
            <a:r>
              <a:rPr lang="en-US" dirty="0"/>
              <a:t>, assess for signs of obstruction </a:t>
            </a:r>
            <a:endParaRPr lang="en-GB" dirty="0"/>
          </a:p>
          <a:p>
            <a:pPr>
              <a:buNone/>
            </a:pPr>
            <a:r>
              <a:rPr lang="en-US" dirty="0"/>
              <a:t>- If there are </a:t>
            </a:r>
            <a:r>
              <a:rPr lang="en-US" b="1" dirty="0"/>
              <a:t>no signs of obstruction</a:t>
            </a:r>
            <a:r>
              <a:rPr lang="en-US" dirty="0"/>
              <a:t>, augment </a:t>
            </a:r>
            <a:r>
              <a:rPr lang="en-US" dirty="0" err="1"/>
              <a:t>labour</a:t>
            </a:r>
            <a:r>
              <a:rPr lang="en-US" dirty="0"/>
              <a:t> with </a:t>
            </a:r>
            <a:r>
              <a:rPr lang="en-US" dirty="0" err="1"/>
              <a:t>oxytocin</a:t>
            </a:r>
            <a:r>
              <a:rPr lang="en-US" dirty="0"/>
              <a:t>.</a:t>
            </a:r>
            <a:endParaRPr lang="en-GB" dirty="0"/>
          </a:p>
          <a:p>
            <a:pPr>
              <a:buNone/>
            </a:pPr>
            <a:r>
              <a:rPr lang="en-US" dirty="0"/>
              <a:t>• If the </a:t>
            </a:r>
            <a:r>
              <a:rPr lang="en-US" b="1" dirty="0"/>
              <a:t>cervix is fully dilated and if</a:t>
            </a:r>
            <a:r>
              <a:rPr lang="en-US" dirty="0" smtClean="0"/>
              <a:t>:</a:t>
            </a:r>
          </a:p>
          <a:p>
            <a:pPr>
              <a:buNone/>
            </a:pPr>
            <a:endParaRPr lang="en-GB" dirty="0"/>
          </a:p>
          <a:p>
            <a:endParaRPr lang="en-GB"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None/>
            </a:pPr>
            <a:r>
              <a:rPr lang="en-US" dirty="0"/>
              <a:t>- the </a:t>
            </a:r>
            <a:r>
              <a:rPr lang="en-US" b="1" dirty="0"/>
              <a:t>fetal head is more than 3/5 above </a:t>
            </a:r>
            <a:r>
              <a:rPr lang="en-US" dirty="0"/>
              <a:t>the </a:t>
            </a:r>
            <a:r>
              <a:rPr lang="en-US" dirty="0" err="1"/>
              <a:t>symphysis</a:t>
            </a:r>
            <a:r>
              <a:rPr lang="en-US" dirty="0"/>
              <a:t> pubis or the leading bony edge of the </a:t>
            </a:r>
            <a:r>
              <a:rPr lang="en-US" b="1" dirty="0"/>
              <a:t>fetal head is above –2 station</a:t>
            </a:r>
            <a:r>
              <a:rPr lang="en-US" dirty="0"/>
              <a:t>, prepare the mother for  caesarean section ;</a:t>
            </a:r>
            <a:endParaRPr lang="en-GB" dirty="0"/>
          </a:p>
          <a:p>
            <a:pPr>
              <a:buFontTx/>
              <a:buChar char="-"/>
            </a:pPr>
            <a:r>
              <a:rPr lang="en-US" dirty="0" smtClean="0"/>
              <a:t>the </a:t>
            </a:r>
            <a:r>
              <a:rPr lang="en-US" b="1" dirty="0"/>
              <a:t>fetal head is between 1/5 and 3/5 above </a:t>
            </a:r>
            <a:r>
              <a:rPr lang="en-US" dirty="0"/>
              <a:t>the </a:t>
            </a:r>
            <a:r>
              <a:rPr lang="en-US" dirty="0" err="1"/>
              <a:t>symphysis</a:t>
            </a:r>
            <a:r>
              <a:rPr lang="en-US" dirty="0"/>
              <a:t> pubis or the leading bony edge of the </a:t>
            </a:r>
            <a:r>
              <a:rPr lang="en-US" b="1" dirty="0"/>
              <a:t>fetal head is between 0 station and –2 </a:t>
            </a:r>
            <a:r>
              <a:rPr lang="en-US" b="1" dirty="0" smtClean="0"/>
              <a:t>station</a:t>
            </a:r>
            <a:endParaRPr lang="en-US" b="1" dirty="0"/>
          </a:p>
          <a:p>
            <a:pPr>
              <a:buNone/>
            </a:pPr>
            <a:r>
              <a:rPr lang="en-US" dirty="0" smtClean="0"/>
              <a:t>- </a:t>
            </a:r>
            <a:r>
              <a:rPr lang="en-US" dirty="0"/>
              <a:t>Deliver by vacuum extraction  and </a:t>
            </a:r>
            <a:r>
              <a:rPr lang="en-US" dirty="0" err="1"/>
              <a:t>symphysiotomy</a:t>
            </a:r>
            <a:endParaRPr lang="en-GB" dirty="0"/>
          </a:p>
          <a:p>
            <a:pPr>
              <a:buFontTx/>
              <a:buChar char="-"/>
            </a:pPr>
            <a:endParaRPr lang="en-US" dirty="0" smtClean="0"/>
          </a:p>
          <a:p>
            <a:pPr>
              <a:buFontTx/>
              <a:buChar char="-"/>
            </a:pPr>
            <a:endParaRPr lang="en-GB" dirty="0"/>
          </a:p>
          <a:p>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err="1" smtClean="0"/>
              <a:t>Occiput</a:t>
            </a:r>
            <a:r>
              <a:rPr lang="en-US" b="1" dirty="0" smtClean="0"/>
              <a:t>-</a:t>
            </a:r>
            <a:r>
              <a:rPr lang="en-US" b="1" dirty="0" err="1" smtClean="0"/>
              <a:t>tranverse</a:t>
            </a:r>
            <a:r>
              <a:rPr lang="en-US" b="1" dirty="0" smtClean="0"/>
              <a:t> </a:t>
            </a:r>
            <a:r>
              <a:rPr lang="en-US" b="1" dirty="0"/>
              <a:t>position </a:t>
            </a:r>
            <a:endParaRPr lang="en-GB" dirty="0"/>
          </a:p>
        </p:txBody>
      </p:sp>
      <p:sp>
        <p:nvSpPr>
          <p:cNvPr id="3" name="Content Placeholder 2"/>
          <p:cNvSpPr>
            <a:spLocks noGrp="1"/>
          </p:cNvSpPr>
          <p:nvPr>
            <p:ph sz="quarter" idx="1"/>
          </p:nvPr>
        </p:nvSpPr>
        <p:spPr/>
        <p:txBody>
          <a:bodyPr/>
          <a:lstStyle/>
          <a:p>
            <a:r>
              <a:rPr lang="en-US" dirty="0"/>
              <a:t>This occurs when the </a:t>
            </a:r>
            <a:r>
              <a:rPr lang="en-US" dirty="0" err="1"/>
              <a:t>occiput</a:t>
            </a:r>
            <a:r>
              <a:rPr lang="en-US" dirty="0"/>
              <a:t> is transverse to the maternal pelvis. </a:t>
            </a:r>
            <a:endParaRPr lang="en-US" dirty="0" smtClean="0"/>
          </a:p>
          <a:p>
            <a:r>
              <a:rPr lang="en-US" dirty="0" smtClean="0"/>
              <a:t>The </a:t>
            </a:r>
            <a:r>
              <a:rPr lang="en-US" dirty="0"/>
              <a:t>head initially engages correctly </a:t>
            </a:r>
            <a:r>
              <a:rPr lang="en-US" dirty="0" smtClean="0"/>
              <a:t>but </a:t>
            </a:r>
            <a:r>
              <a:rPr lang="en-US" dirty="0"/>
              <a:t>fails to rotate and remains in transverse position. </a:t>
            </a:r>
            <a:endParaRPr lang="en-US" dirty="0" smtClean="0"/>
          </a:p>
          <a:p>
            <a:endParaRPr lang="en-GB" dirty="0"/>
          </a:p>
          <a:p>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Diagnosis: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r>
              <a:rPr lang="en-US" dirty="0" smtClean="0"/>
              <a:t>On </a:t>
            </a:r>
            <a:r>
              <a:rPr lang="en-US" dirty="0"/>
              <a:t>vaginal examination, the anterior and posterior fontanels are felt on the lateral sides of the pelvis </a:t>
            </a:r>
            <a:endParaRPr lang="en-GB" dirty="0"/>
          </a:p>
          <a:p>
            <a:endParaRPr lang="en-GB"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Management</a:t>
            </a:r>
            <a:endParaRPr lang="en-GB" dirty="0"/>
          </a:p>
        </p:txBody>
      </p:sp>
      <p:sp>
        <p:nvSpPr>
          <p:cNvPr id="3" name="Content Placeholder 2"/>
          <p:cNvSpPr>
            <a:spLocks noGrp="1"/>
          </p:cNvSpPr>
          <p:nvPr>
            <p:ph sz="quarter" idx="1"/>
          </p:nvPr>
        </p:nvSpPr>
        <p:spPr/>
        <p:txBody>
          <a:bodyPr>
            <a:normAutofit/>
          </a:bodyPr>
          <a:lstStyle/>
          <a:p>
            <a:pPr>
              <a:buNone/>
            </a:pPr>
            <a:r>
              <a:rPr lang="en-US" dirty="0"/>
              <a:t>1. If the cervix is fully dilated, the head is engaged and there are no signs of obstruction, the head </a:t>
            </a:r>
            <a:r>
              <a:rPr lang="en-US" dirty="0" smtClean="0"/>
              <a:t>may </a:t>
            </a:r>
            <a:r>
              <a:rPr lang="en-US" dirty="0"/>
              <a:t>be manually rotated with </a:t>
            </a:r>
            <a:r>
              <a:rPr lang="en-US" dirty="0" err="1"/>
              <a:t>Kielland's</a:t>
            </a:r>
            <a:r>
              <a:rPr lang="en-US" dirty="0"/>
              <a:t> forceps or delivered using vacuum extraction. </a:t>
            </a:r>
            <a:endParaRPr lang="en-US" dirty="0" smtClean="0"/>
          </a:p>
          <a:p>
            <a:r>
              <a:rPr lang="en-US" dirty="0" smtClean="0"/>
              <a:t>This </a:t>
            </a:r>
            <a:r>
              <a:rPr lang="en-US" dirty="0"/>
              <a:t>is </a:t>
            </a:r>
            <a:r>
              <a:rPr lang="en-US" dirty="0" smtClean="0"/>
              <a:t>contraindicated </a:t>
            </a:r>
            <a:r>
              <a:rPr lang="en-US" dirty="0"/>
              <a:t>if there is any </a:t>
            </a:r>
            <a:r>
              <a:rPr lang="en-US" dirty="0" err="1"/>
              <a:t>foetal</a:t>
            </a:r>
            <a:r>
              <a:rPr lang="en-US" dirty="0"/>
              <a:t> acidosis because of the risk of cerebral </a:t>
            </a:r>
            <a:r>
              <a:rPr lang="en-US" dirty="0" err="1"/>
              <a:t>haemorrhage</a:t>
            </a:r>
            <a:r>
              <a:rPr lang="en-US" dirty="0"/>
              <a:t>. </a:t>
            </a:r>
            <a:endParaRPr lang="en-GB" dirty="0"/>
          </a:p>
          <a:p>
            <a:pPr>
              <a:buNone/>
            </a:pPr>
            <a:r>
              <a:rPr lang="en-US" dirty="0"/>
              <a:t>2. Otherwise deliver by caesarean section </a:t>
            </a:r>
            <a:endParaRPr lang="en-GB" dirty="0"/>
          </a:p>
          <a:p>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050"/>
            <a:ext cx="8229600" cy="2571768"/>
          </a:xfrm>
        </p:spPr>
        <p:txBody>
          <a:bodyPr>
            <a:normAutofit/>
          </a:bodyPr>
          <a:lstStyle/>
          <a:p>
            <a:r>
              <a:rPr lang="en-GB" sz="6600" b="1" dirty="0" smtClean="0"/>
              <a:t>PROLONGED LABOUR</a:t>
            </a:r>
            <a:endParaRPr lang="en-GB" sz="66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a:t>
            </a:r>
            <a:endParaRPr lang="en-GB" dirty="0"/>
          </a:p>
        </p:txBody>
      </p:sp>
      <p:sp>
        <p:nvSpPr>
          <p:cNvPr id="3" name="Content Placeholder 2"/>
          <p:cNvSpPr>
            <a:spLocks noGrp="1"/>
          </p:cNvSpPr>
          <p:nvPr>
            <p:ph sz="quarter" idx="1"/>
          </p:nvPr>
        </p:nvSpPr>
        <p:spPr/>
        <p:txBody>
          <a:bodyPr/>
          <a:lstStyle/>
          <a:p>
            <a:r>
              <a:rPr lang="en-US" dirty="0"/>
              <a:t>Traditionally </a:t>
            </a:r>
            <a:r>
              <a:rPr lang="en-US" dirty="0" err="1"/>
              <a:t>labour</a:t>
            </a:r>
            <a:r>
              <a:rPr lang="en-US" dirty="0"/>
              <a:t> is prolonged if it exceeds 24 hours. When </a:t>
            </a:r>
            <a:r>
              <a:rPr lang="en-US" dirty="0" err="1"/>
              <a:t>labour</a:t>
            </a:r>
            <a:r>
              <a:rPr lang="en-US" dirty="0"/>
              <a:t> is activity managed, It is termed prolonged if delivery is not imminent after 12 hrs of established </a:t>
            </a:r>
            <a:r>
              <a:rPr lang="en-US" dirty="0" err="1"/>
              <a:t>labour</a:t>
            </a:r>
            <a:r>
              <a:rPr lang="en-US" dirty="0"/>
              <a:t>.</a:t>
            </a:r>
            <a:endParaRPr lang="en-GB" dirty="0"/>
          </a:p>
          <a:p>
            <a:r>
              <a:rPr lang="en-US" b="1" dirty="0"/>
              <a:t>NB. </a:t>
            </a:r>
            <a:r>
              <a:rPr lang="en-US" dirty="0"/>
              <a:t>The sun should not set twice in woman in </a:t>
            </a:r>
            <a:r>
              <a:rPr lang="en-US" dirty="0" err="1" smtClean="0"/>
              <a:t>labour</a:t>
            </a:r>
            <a:r>
              <a:rPr lang="en-US" dirty="0" smtClean="0"/>
              <a:t>.</a:t>
            </a:r>
            <a:endParaRPr lang="en-GB" dirty="0"/>
          </a:p>
          <a:p>
            <a:endParaRPr lang="en-GB"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i="1" u="sng" smtClean="0"/>
              <a:t>Normal progress of labor</a:t>
            </a:r>
            <a:r>
              <a:rPr lang="en-US" b="1" u="sng" smtClean="0"/>
              <a:t>;</a:t>
            </a:r>
          </a:p>
        </p:txBody>
      </p:sp>
      <p:sp>
        <p:nvSpPr>
          <p:cNvPr id="8195" name="Content Placeholder 2"/>
          <p:cNvSpPr>
            <a:spLocks noGrp="1"/>
          </p:cNvSpPr>
          <p:nvPr>
            <p:ph sz="quarter" idx="1"/>
          </p:nvPr>
        </p:nvSpPr>
        <p:spPr/>
        <p:txBody>
          <a:bodyPr/>
          <a:lstStyle/>
          <a:p>
            <a:r>
              <a:rPr lang="en-US" smtClean="0"/>
              <a:t>-effective uterine contractions and cervical changes leading to progressive effacement and dilatation of the cervix, rotation of the fetus and descent of the presenting part, the birth of the baby and expulsion of the placenta and membranes and the control of bleeding.</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sz="quarter" idx="1"/>
          </p:nvPr>
        </p:nvSpPr>
        <p:spPr/>
        <p:txBody>
          <a:bodyPr>
            <a:normAutofit/>
          </a:bodyPr>
          <a:lstStyle/>
          <a:p>
            <a:pPr>
              <a:lnSpc>
                <a:spcPct val="90000"/>
              </a:lnSpc>
            </a:pPr>
            <a:r>
              <a:rPr lang="en-US" smtClean="0"/>
              <a:t>- ‘failure to progress’ based on the rate of cervical dilatation/hour or the labor is ‘prolonged’ when it exceeds the number of hours considered to be normal for a nulliparous or multiparous woman. </a:t>
            </a:r>
          </a:p>
          <a:p>
            <a:pPr>
              <a:lnSpc>
                <a:spcPct val="90000"/>
              </a:lnSpc>
            </a:pPr>
            <a:r>
              <a:rPr lang="en-US" smtClean="0"/>
              <a:t>- prolonged labour as one that exceeds 18 hrs in primiparous women.</a:t>
            </a:r>
          </a:p>
          <a:p>
            <a:pPr>
              <a:lnSpc>
                <a:spcPct val="90000"/>
              </a:lnSpc>
            </a:pPr>
            <a:r>
              <a:rPr lang="en-US" smtClean="0"/>
              <a:t>-Dystocia: a difficult or slow labour and thus includes both failure to progress and prolonged labour.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a:t>Contracted inlet plane</a:t>
            </a:r>
          </a:p>
        </p:txBody>
      </p:sp>
      <p:sp>
        <p:nvSpPr>
          <p:cNvPr id="59395" name="Rectangle 3"/>
          <p:cNvSpPr>
            <a:spLocks noGrp="1" noChangeArrowheads="1"/>
          </p:cNvSpPr>
          <p:nvPr>
            <p:ph sz="quarter" idx="1"/>
          </p:nvPr>
        </p:nvSpPr>
        <p:spPr/>
        <p:txBody>
          <a:bodyPr/>
          <a:lstStyle/>
          <a:p>
            <a:r>
              <a:rPr lang="en-US" altLang="zh-CN"/>
              <a:t>Ctriteria: sacral-pubic diameter&lt;18cm</a:t>
            </a:r>
          </a:p>
          <a:p>
            <a:endParaRPr lang="en-US" altLang="zh-CN"/>
          </a:p>
          <a:p>
            <a:r>
              <a:rPr lang="en-US" altLang="zh-CN"/>
              <a:t>Clinical findings: fetal head palpable above </a:t>
            </a:r>
          </a:p>
          <a:p>
            <a:pPr>
              <a:buFontTx/>
              <a:buNone/>
            </a:pPr>
            <a:r>
              <a:rPr lang="en-US" altLang="zh-CN"/>
              <a:t>                               the inlet plane.</a:t>
            </a:r>
          </a:p>
          <a:p>
            <a:pPr>
              <a:buFontTx/>
              <a:buNone/>
            </a:pPr>
            <a:r>
              <a:rPr lang="en-US" altLang="zh-CN"/>
              <a:t>                        prolonged latent phase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normAutofit fontScale="90000"/>
          </a:bodyPr>
          <a:lstStyle/>
          <a:p>
            <a:r>
              <a:rPr lang="en-US" sz="4200" b="1" u="sng" smtClean="0"/>
              <a:t>-Interventions to correct dystocia included</a:t>
            </a:r>
            <a:r>
              <a:rPr lang="en-US" sz="4200" smtClean="0"/>
              <a:t> </a:t>
            </a:r>
          </a:p>
        </p:txBody>
      </p:sp>
      <p:sp>
        <p:nvSpPr>
          <p:cNvPr id="72707" name="Rectangle 3"/>
          <p:cNvSpPr>
            <a:spLocks noGrp="1"/>
          </p:cNvSpPr>
          <p:nvPr>
            <p:ph sz="quarter" idx="1"/>
          </p:nvPr>
        </p:nvSpPr>
        <p:spPr/>
        <p:txBody>
          <a:bodyPr/>
          <a:lstStyle/>
          <a:p>
            <a:r>
              <a:rPr lang="en-US" smtClean="0"/>
              <a:t>1-ARM </a:t>
            </a:r>
          </a:p>
          <a:p>
            <a:r>
              <a:rPr lang="en-US" smtClean="0"/>
              <a:t>2- oxytocin </a:t>
            </a:r>
          </a:p>
          <a:p>
            <a:r>
              <a:rPr lang="en-US" smtClean="0"/>
              <a:t>3-or a combination of both. </a:t>
            </a:r>
          </a:p>
          <a:p>
            <a:r>
              <a:rPr lang="en-US" smtClean="0"/>
              <a:t>4- If these means fail an instrumental</a:t>
            </a:r>
          </a:p>
          <a:p>
            <a:r>
              <a:rPr lang="en-US" smtClean="0"/>
              <a:t>5- or operative delivery C\S</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normAutofit fontScale="90000"/>
          </a:bodyPr>
          <a:lstStyle/>
          <a:p>
            <a:r>
              <a:rPr lang="en-US" sz="4200" b="1" u="sng" smtClean="0"/>
              <a:t>- expected out come with prolonged labour:</a:t>
            </a:r>
          </a:p>
        </p:txBody>
      </p:sp>
      <p:sp>
        <p:nvSpPr>
          <p:cNvPr id="70659" name="Rectangle 3"/>
          <p:cNvSpPr>
            <a:spLocks noGrp="1"/>
          </p:cNvSpPr>
          <p:nvPr>
            <p:ph sz="quarter" idx="1"/>
          </p:nvPr>
        </p:nvSpPr>
        <p:spPr/>
        <p:txBody>
          <a:bodyPr/>
          <a:lstStyle/>
          <a:p>
            <a:pPr>
              <a:buNone/>
            </a:pPr>
            <a:r>
              <a:rPr lang="en-US" dirty="0" smtClean="0"/>
              <a:t> 1-the risk of obstructed </a:t>
            </a:r>
            <a:r>
              <a:rPr lang="en-US" dirty="0" err="1" smtClean="0"/>
              <a:t>labour</a:t>
            </a:r>
            <a:r>
              <a:rPr lang="en-US" dirty="0" smtClean="0"/>
              <a:t> </a:t>
            </a:r>
          </a:p>
          <a:p>
            <a:pPr>
              <a:buNone/>
            </a:pPr>
            <a:r>
              <a:rPr lang="en-US" dirty="0" smtClean="0"/>
              <a:t>2- uterine rupture </a:t>
            </a:r>
          </a:p>
          <a:p>
            <a:pPr>
              <a:buNone/>
            </a:pPr>
            <a:r>
              <a:rPr lang="en-US" dirty="0" smtClean="0"/>
              <a:t>3- maternal and fetal morbidity and mortality. </a:t>
            </a:r>
          </a:p>
          <a:p>
            <a:pPr>
              <a:buNone/>
            </a:pPr>
            <a:r>
              <a:rPr lang="en-US" dirty="0" smtClean="0"/>
              <a:t>4-increase risk of infection with prolonged rupture of membranes,</a:t>
            </a:r>
          </a:p>
          <a:p>
            <a:pPr>
              <a:buNone/>
            </a:pPr>
            <a:r>
              <a:rPr lang="en-US" dirty="0" smtClean="0"/>
              <a:t>5- postpartum </a:t>
            </a:r>
            <a:r>
              <a:rPr lang="en-US" dirty="0" err="1" smtClean="0"/>
              <a:t>haemorrhage</a:t>
            </a:r>
            <a:r>
              <a:rPr lang="en-US" dirty="0" smtClean="0"/>
              <a:t> as a result of an </a:t>
            </a:r>
            <a:r>
              <a:rPr lang="en-US" dirty="0" err="1" smtClean="0"/>
              <a:t>atonic</a:t>
            </a:r>
            <a:r>
              <a:rPr lang="en-US" dirty="0" smtClean="0"/>
              <a:t> uterus.</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The first Stage</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r>
              <a:rPr lang="en-US" dirty="0"/>
              <a:t>The latent phase considered prolonged over 20hrs in </a:t>
            </a:r>
            <a:r>
              <a:rPr lang="en-US" dirty="0" err="1"/>
              <a:t>primigravidae</a:t>
            </a:r>
            <a:r>
              <a:rPr lang="en-US" dirty="0"/>
              <a:t> or over 14 hrs in </a:t>
            </a:r>
            <a:r>
              <a:rPr lang="en-US" dirty="0" err="1"/>
              <a:t>multigravidae</a:t>
            </a:r>
            <a:r>
              <a:rPr lang="en-US" dirty="0"/>
              <a:t>.</a:t>
            </a:r>
            <a:endParaRPr lang="en-GB" dirty="0"/>
          </a:p>
          <a:p>
            <a:r>
              <a:rPr lang="en-US" dirty="0"/>
              <a:t>Primary dysfunctional-</a:t>
            </a:r>
            <a:r>
              <a:rPr lang="en-US" dirty="0" err="1"/>
              <a:t>labour</a:t>
            </a:r>
            <a:r>
              <a:rPr lang="en-US" dirty="0"/>
              <a:t> progress in active phase of </a:t>
            </a:r>
            <a:r>
              <a:rPr lang="en-US" dirty="0" err="1"/>
              <a:t>labour</a:t>
            </a:r>
            <a:r>
              <a:rPr lang="en-US" dirty="0"/>
              <a:t> is slow and the cervix dilate less than 1 cm on hour. </a:t>
            </a:r>
            <a:endParaRPr lang="en-US" dirty="0" smtClean="0"/>
          </a:p>
          <a:p>
            <a:r>
              <a:rPr lang="en-US" dirty="0" smtClean="0"/>
              <a:t>Secondary </a:t>
            </a:r>
            <a:r>
              <a:rPr lang="en-US" dirty="0"/>
              <a:t>arrest:- After normal progress in early </a:t>
            </a:r>
            <a:r>
              <a:rPr lang="en-US" dirty="0" err="1"/>
              <a:t>labour</a:t>
            </a:r>
            <a:r>
              <a:rPr lang="en-US" dirty="0"/>
              <a:t>, cervical dilation is arrested in active phase.</a:t>
            </a:r>
            <a:endParaRPr lang="en-GB" dirty="0"/>
          </a:p>
          <a:p>
            <a:endParaRPr lang="en-GB"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Cause in 1st stage</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pPr>
              <a:buNone/>
            </a:pPr>
            <a:r>
              <a:rPr lang="en-US" dirty="0"/>
              <a:t>1) In-efficient uterine contraction (Power) is the most common cause of prolonged </a:t>
            </a:r>
            <a:r>
              <a:rPr lang="en-US" dirty="0" err="1"/>
              <a:t>labour</a:t>
            </a:r>
            <a:r>
              <a:rPr lang="en-US" dirty="0"/>
              <a:t>. The cervix </a:t>
            </a:r>
            <a:r>
              <a:rPr lang="en-US" dirty="0" smtClean="0"/>
              <a:t>dilates slowly </a:t>
            </a:r>
            <a:r>
              <a:rPr lang="en-US" dirty="0"/>
              <a:t>or not at all.</a:t>
            </a:r>
            <a:endParaRPr lang="en-GB" dirty="0"/>
          </a:p>
          <a:p>
            <a:pPr>
              <a:buNone/>
            </a:pPr>
            <a:r>
              <a:rPr lang="en-US" dirty="0"/>
              <a:t>2) Pelvic abnormalities (Passage). A contracted pelvis and pelvic tumors prevent normal progress in </a:t>
            </a:r>
            <a:r>
              <a:rPr lang="en-US" dirty="0" err="1"/>
              <a:t>labour</a:t>
            </a:r>
            <a:r>
              <a:rPr lang="en-US" dirty="0"/>
              <a:t>.</a:t>
            </a:r>
            <a:endParaRPr lang="en-GB" dirty="0"/>
          </a:p>
          <a:p>
            <a:endParaRPr lang="en-GB"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pPr>
              <a:buNone/>
            </a:pPr>
            <a:r>
              <a:rPr lang="en-US" dirty="0" smtClean="0"/>
              <a:t>3) The fetus (Passenger):- a large fetus </a:t>
            </a:r>
            <a:r>
              <a:rPr lang="en-US" dirty="0" err="1" smtClean="0"/>
              <a:t>malpostion</a:t>
            </a:r>
            <a:r>
              <a:rPr lang="en-US" dirty="0" smtClean="0"/>
              <a:t> of the </a:t>
            </a:r>
            <a:r>
              <a:rPr lang="en-US" dirty="0" err="1" smtClean="0"/>
              <a:t>occiput</a:t>
            </a:r>
            <a:r>
              <a:rPr lang="en-US" dirty="0" smtClean="0"/>
              <a:t> of </a:t>
            </a:r>
            <a:r>
              <a:rPr lang="en-US" dirty="0" err="1" smtClean="0"/>
              <a:t>malpresentation</a:t>
            </a:r>
            <a:r>
              <a:rPr lang="en-US" dirty="0" smtClean="0"/>
              <a:t> inhibit the progress of </a:t>
            </a:r>
            <a:r>
              <a:rPr lang="en-US" dirty="0" err="1" smtClean="0"/>
              <a:t>labour</a:t>
            </a:r>
            <a:r>
              <a:rPr lang="en-US" dirty="0" smtClean="0"/>
              <a:t>.</a:t>
            </a:r>
            <a:endParaRPr lang="en-GB" dirty="0" smtClean="0"/>
          </a:p>
          <a:p>
            <a:pPr>
              <a:buNone/>
            </a:pPr>
            <a:r>
              <a:rPr lang="en-US" dirty="0" smtClean="0"/>
              <a:t>4) Psychological cause:- Abnormally tense or apprehensive women tend to have prolonged labors. The </a:t>
            </a:r>
            <a:r>
              <a:rPr lang="en-US" dirty="0" err="1" smtClean="0"/>
              <a:t>primigravidae</a:t>
            </a:r>
            <a:r>
              <a:rPr lang="en-US" dirty="0" smtClean="0"/>
              <a:t> more often affected than </a:t>
            </a:r>
            <a:r>
              <a:rPr lang="en-US" dirty="0" err="1" smtClean="0"/>
              <a:t>multigravidae</a:t>
            </a:r>
            <a:endParaRPr lang="en-GB" dirty="0" smtClean="0"/>
          </a:p>
          <a:p>
            <a:endParaRPr lang="en-GB"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p:cNvSpPr>
          <p:nvPr>
            <p:ph sz="quarter" idx="1"/>
          </p:nvPr>
        </p:nvSpPr>
        <p:spPr/>
        <p:txBody>
          <a:bodyPr/>
          <a:lstStyle/>
          <a:p>
            <a:r>
              <a:rPr lang="en-US" i="1" u="sng" smtClean="0"/>
              <a:t>the passages :</a:t>
            </a:r>
            <a:r>
              <a:rPr lang="en-US" smtClean="0"/>
              <a:t> </a:t>
            </a:r>
          </a:p>
          <a:p>
            <a:r>
              <a:rPr lang="en-US" smtClean="0"/>
              <a:t>causes that  a delay in the progress of labor.</a:t>
            </a:r>
          </a:p>
          <a:p>
            <a:r>
              <a:rPr lang="en-US" smtClean="0"/>
              <a:t>-trauma to the pelvis. </a:t>
            </a:r>
          </a:p>
          <a:p>
            <a:r>
              <a:rPr lang="en-US" smtClean="0"/>
              <a:t>- the impact of a full rectum</a:t>
            </a:r>
          </a:p>
          <a:p>
            <a:r>
              <a:rPr lang="en-US" smtClean="0"/>
              <a:t>-full bladder </a:t>
            </a:r>
          </a:p>
          <a:p>
            <a:r>
              <a:rPr lang="en-US" smtClean="0"/>
              <a:t>- fibroids </a:t>
            </a:r>
          </a:p>
          <a:p>
            <a:r>
              <a:rPr lang="en-US" smtClean="0"/>
              <a:t>- A malpresention </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p:cNvSpPr>
          <p:nvPr>
            <p:ph sz="quarter" idx="1"/>
          </p:nvPr>
        </p:nvSpPr>
        <p:spPr/>
        <p:txBody>
          <a:bodyPr>
            <a:noAutofit/>
          </a:bodyPr>
          <a:lstStyle/>
          <a:p>
            <a:pPr>
              <a:lnSpc>
                <a:spcPct val="80000"/>
              </a:lnSpc>
            </a:pPr>
            <a:r>
              <a:rPr lang="en-US" dirty="0" smtClean="0"/>
              <a:t>*as </a:t>
            </a:r>
            <a:r>
              <a:rPr lang="en-US" dirty="0" err="1" smtClean="0"/>
              <a:t>labour</a:t>
            </a:r>
            <a:r>
              <a:rPr lang="en-US" dirty="0" smtClean="0"/>
              <a:t> continues the smooth muscle uses up its metabolic reserves and becomes tired.</a:t>
            </a:r>
          </a:p>
          <a:p>
            <a:pPr>
              <a:lnSpc>
                <a:spcPct val="80000"/>
              </a:lnSpc>
            </a:pPr>
            <a:r>
              <a:rPr lang="en-US" dirty="0" smtClean="0"/>
              <a:t>- signs of ketosis due to continues contraction </a:t>
            </a:r>
          </a:p>
          <a:p>
            <a:pPr>
              <a:lnSpc>
                <a:spcPct val="80000"/>
              </a:lnSpc>
            </a:pPr>
            <a:r>
              <a:rPr lang="en-US" dirty="0" smtClean="0"/>
              <a:t>- Any change to the strength, length or frequency of contractions will affect progress and is indicative of inefficient uterine action.</a:t>
            </a:r>
          </a:p>
          <a:p>
            <a:pPr>
              <a:lnSpc>
                <a:spcPct val="80000"/>
              </a:lnSpc>
            </a:pPr>
            <a:r>
              <a:rPr lang="en-US" dirty="0" smtClean="0"/>
              <a:t>-It is important that the woman and her partner are closely involved  to enable informed consent to be given for any procedures as artificial rupture of the membranes or an </a:t>
            </a:r>
            <a:r>
              <a:rPr lang="en-US" dirty="0" err="1" smtClean="0"/>
              <a:t>oxytocin</a:t>
            </a:r>
            <a:r>
              <a:rPr lang="en-US" dirty="0" smtClean="0"/>
              <a:t> infusion if the membranes are ruptured. </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p:cNvSpPr>
          <p:nvPr>
            <p:ph sz="quarter" idx="1"/>
          </p:nvPr>
        </p:nvSpPr>
        <p:spPr/>
        <p:txBody>
          <a:bodyPr>
            <a:noAutofit/>
          </a:bodyPr>
          <a:lstStyle/>
          <a:p>
            <a:pPr>
              <a:lnSpc>
                <a:spcPct val="80000"/>
              </a:lnSpc>
            </a:pPr>
            <a:r>
              <a:rPr lang="en-US" dirty="0" smtClean="0"/>
              <a:t>- A full assessment should take place to ensure the decision to augment </a:t>
            </a:r>
            <a:r>
              <a:rPr lang="en-US" dirty="0" err="1" smtClean="0"/>
              <a:t>labour</a:t>
            </a:r>
            <a:r>
              <a:rPr lang="en-US" dirty="0" smtClean="0"/>
              <a:t> is based on sound and accurate clinical findings.</a:t>
            </a:r>
            <a:endParaRPr lang="en-US" b="1" u="sng" dirty="0" smtClean="0"/>
          </a:p>
          <a:p>
            <a:pPr>
              <a:lnSpc>
                <a:spcPct val="80000"/>
              </a:lnSpc>
            </a:pPr>
            <a:r>
              <a:rPr lang="en-US" b="1" u="sng" dirty="0" smtClean="0"/>
              <a:t>The midwife's role in caring for a woman in prolonged </a:t>
            </a:r>
            <a:r>
              <a:rPr lang="en-US" b="1" u="sng" dirty="0" err="1" smtClean="0"/>
              <a:t>labour</a:t>
            </a:r>
            <a:endParaRPr lang="en-US" dirty="0" smtClean="0"/>
          </a:p>
          <a:p>
            <a:pPr>
              <a:lnSpc>
                <a:spcPct val="80000"/>
              </a:lnSpc>
            </a:pPr>
            <a:r>
              <a:rPr lang="en-US" dirty="0" smtClean="0"/>
              <a:t>-A prolonged </a:t>
            </a:r>
            <a:r>
              <a:rPr lang="en-US" dirty="0" err="1" smtClean="0"/>
              <a:t>labour</a:t>
            </a:r>
            <a:r>
              <a:rPr lang="en-US" dirty="0" smtClean="0"/>
              <a:t> leads to increased levels of stress, anxiety and fatigue and increases the risk of infection, postpartum </a:t>
            </a:r>
            <a:r>
              <a:rPr lang="en-US" dirty="0" err="1" smtClean="0"/>
              <a:t>haemorrhage</a:t>
            </a:r>
            <a:r>
              <a:rPr lang="en-US" dirty="0" smtClean="0"/>
              <a:t> and emergency caesarean section</a:t>
            </a:r>
          </a:p>
          <a:p>
            <a:pPr>
              <a:lnSpc>
                <a:spcPct val="80000"/>
              </a:lnSpc>
            </a:pPr>
            <a:r>
              <a:rPr lang="en-US" dirty="0" smtClean="0"/>
              <a:t> NB-Raised adrenalin levels as a result of fear, anxiety or pain can impact negatively on uterine activity and slow progress in </a:t>
            </a:r>
            <a:r>
              <a:rPr lang="en-US" dirty="0" err="1" smtClean="0"/>
              <a:t>labour</a:t>
            </a:r>
            <a:r>
              <a:rPr lang="en-US" dirty="0" smtClean="0"/>
              <a:t> </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Management</a:t>
            </a:r>
            <a:r>
              <a:rPr lang="en-GB" dirty="0"/>
              <a:t/>
            </a:r>
            <a:br>
              <a:rPr lang="en-GB" dirty="0"/>
            </a:br>
            <a:endParaRPr lang="en-GB" dirty="0"/>
          </a:p>
        </p:txBody>
      </p:sp>
      <p:sp>
        <p:nvSpPr>
          <p:cNvPr id="3" name="Content Placeholder 2"/>
          <p:cNvSpPr>
            <a:spLocks noGrp="1"/>
          </p:cNvSpPr>
          <p:nvPr>
            <p:ph sz="quarter" idx="1"/>
          </p:nvPr>
        </p:nvSpPr>
        <p:spPr/>
        <p:txBody>
          <a:bodyPr/>
          <a:lstStyle/>
          <a:p>
            <a:r>
              <a:rPr lang="en-US" dirty="0"/>
              <a:t>When progress in </a:t>
            </a:r>
            <a:r>
              <a:rPr lang="en-US" dirty="0" err="1"/>
              <a:t>labour</a:t>
            </a:r>
            <a:r>
              <a:rPr lang="en-US" dirty="0"/>
              <a:t> is slow the cause must be identified week uterine action man be rectified with a </a:t>
            </a:r>
            <a:r>
              <a:rPr lang="en-US" dirty="0" err="1"/>
              <a:t>syntocinon</a:t>
            </a:r>
            <a:r>
              <a:rPr lang="en-US" dirty="0"/>
              <a:t> infusion Caesarian section if no progress despite good uterine contraction Obvious disproportion or </a:t>
            </a:r>
            <a:r>
              <a:rPr lang="en-US" dirty="0" err="1"/>
              <a:t>malpresentation</a:t>
            </a:r>
            <a:r>
              <a:rPr lang="en-US" dirty="0"/>
              <a:t> of the fetus indicate the need for operative deliveries.</a:t>
            </a:r>
            <a:endParaRPr lang="en-GB" dirty="0"/>
          </a:p>
          <a:p>
            <a:endParaRPr lang="en-GB"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rmAutofit fontScale="90000"/>
          </a:bodyPr>
          <a:lstStyle/>
          <a:p>
            <a:r>
              <a:rPr lang="en-US" sz="4200" b="1" u="sng" smtClean="0"/>
              <a:t>-Managing labour should start with</a:t>
            </a:r>
            <a:r>
              <a:rPr lang="en-US" sz="4200" smtClean="0"/>
              <a:t> </a:t>
            </a:r>
          </a:p>
        </p:txBody>
      </p:sp>
      <p:sp>
        <p:nvSpPr>
          <p:cNvPr id="81923" name="Rectangle 3"/>
          <p:cNvSpPr>
            <a:spLocks noGrp="1"/>
          </p:cNvSpPr>
          <p:nvPr>
            <p:ph sz="quarter" idx="1"/>
          </p:nvPr>
        </p:nvSpPr>
        <p:spPr/>
        <p:txBody>
          <a:bodyPr>
            <a:noAutofit/>
          </a:bodyPr>
          <a:lstStyle/>
          <a:p>
            <a:pPr>
              <a:lnSpc>
                <a:spcPct val="90000"/>
              </a:lnSpc>
              <a:buNone/>
            </a:pPr>
            <a:r>
              <a:rPr lang="en-US" dirty="0" smtClean="0"/>
              <a:t>1-appropriate antenatal education. </a:t>
            </a:r>
          </a:p>
          <a:p>
            <a:pPr>
              <a:lnSpc>
                <a:spcPct val="90000"/>
              </a:lnSpc>
              <a:buNone/>
            </a:pPr>
            <a:r>
              <a:rPr lang="en-US" dirty="0" smtClean="0"/>
              <a:t>2-Advice on suitable food and drink to eat in the early stages of </a:t>
            </a:r>
            <a:r>
              <a:rPr lang="en-US" dirty="0" err="1" smtClean="0"/>
              <a:t>labour</a:t>
            </a:r>
            <a:r>
              <a:rPr lang="en-US" dirty="0" smtClean="0"/>
              <a:t> to maintain energy levels</a:t>
            </a:r>
          </a:p>
          <a:p>
            <a:pPr>
              <a:lnSpc>
                <a:spcPct val="90000"/>
              </a:lnSpc>
              <a:buNone/>
            </a:pPr>
            <a:r>
              <a:rPr lang="en-US" dirty="0" smtClean="0"/>
              <a:t>3-positions and activities to encourage a forward rotation of the head if there is op.</a:t>
            </a:r>
          </a:p>
          <a:p>
            <a:pPr>
              <a:lnSpc>
                <a:spcPct val="90000"/>
              </a:lnSpc>
              <a:buNone/>
            </a:pPr>
            <a:r>
              <a:rPr lang="en-US" dirty="0" smtClean="0"/>
              <a:t>4-An upright position might help to facilitate more effective contractions or an alternative position might help to improve pelvic diameters when the position of the baby is posterior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a:t>Management</a:t>
            </a:r>
          </a:p>
        </p:txBody>
      </p:sp>
      <p:sp>
        <p:nvSpPr>
          <p:cNvPr id="57347" name="Rectangle 3"/>
          <p:cNvSpPr>
            <a:spLocks noGrp="1" noChangeArrowheads="1"/>
          </p:cNvSpPr>
          <p:nvPr>
            <p:ph sz="quarter" idx="1"/>
          </p:nvPr>
        </p:nvSpPr>
        <p:spPr/>
        <p:txBody>
          <a:bodyPr/>
          <a:lstStyle/>
          <a:p>
            <a:r>
              <a:rPr lang="en-US" altLang="zh-CN"/>
              <a:t>To assess cephalopelvic relationship by a series of examination.</a:t>
            </a:r>
          </a:p>
          <a:p>
            <a:endParaRPr lang="en-US" altLang="zh-CN"/>
          </a:p>
          <a:p>
            <a:r>
              <a:rPr lang="en-US" altLang="zh-CN"/>
              <a:t>Mild cephalopelvic disproportion: trial labor</a:t>
            </a:r>
          </a:p>
          <a:p>
            <a:endParaRPr lang="en-US" altLang="zh-CN"/>
          </a:p>
          <a:p>
            <a:r>
              <a:rPr lang="en-US" altLang="zh-CN"/>
              <a:t>Obvious cephalopelvic disproportion: cesarean section.</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sz="quarter" idx="1"/>
          </p:nvPr>
        </p:nvSpPr>
        <p:spPr>
          <a:xfrm>
            <a:off x="457200" y="0"/>
            <a:ext cx="8229600" cy="6126163"/>
          </a:xfrm>
        </p:spPr>
        <p:txBody>
          <a:bodyPr>
            <a:noAutofit/>
          </a:bodyPr>
          <a:lstStyle/>
          <a:p>
            <a:pPr>
              <a:lnSpc>
                <a:spcPct val="80000"/>
              </a:lnSpc>
              <a:buNone/>
            </a:pPr>
            <a:r>
              <a:rPr lang="en-US" dirty="0" smtClean="0"/>
              <a:t>5-  maintain hydration, to encourage voiding</a:t>
            </a:r>
          </a:p>
          <a:p>
            <a:pPr>
              <a:lnSpc>
                <a:spcPct val="80000"/>
              </a:lnSpc>
              <a:buNone/>
            </a:pPr>
            <a:r>
              <a:rPr lang="en-US" dirty="0" smtClean="0"/>
              <a:t>6- and to suggest non-pharmacological ways to relieve pain.</a:t>
            </a:r>
          </a:p>
          <a:p>
            <a:pPr>
              <a:lnSpc>
                <a:spcPct val="80000"/>
              </a:lnSpc>
              <a:buNone/>
            </a:pPr>
            <a:r>
              <a:rPr lang="en-US" dirty="0" smtClean="0"/>
              <a:t>7-Recognition and detection of abnormal progress in </a:t>
            </a:r>
            <a:r>
              <a:rPr lang="en-US" dirty="0" err="1" smtClean="0"/>
              <a:t>labour</a:t>
            </a:r>
            <a:r>
              <a:rPr lang="en-US" dirty="0" smtClean="0"/>
              <a:t> </a:t>
            </a:r>
          </a:p>
          <a:p>
            <a:pPr>
              <a:lnSpc>
                <a:spcPct val="80000"/>
              </a:lnSpc>
              <a:buNone/>
            </a:pPr>
            <a:r>
              <a:rPr lang="en-US" dirty="0" smtClean="0"/>
              <a:t>8-An abdominal examination can provide vital information about the </a:t>
            </a:r>
            <a:r>
              <a:rPr lang="en-US" dirty="0" err="1" smtClean="0"/>
              <a:t>labour</a:t>
            </a:r>
            <a:r>
              <a:rPr lang="en-US" dirty="0" smtClean="0"/>
              <a:t> with regard to the lie, presentation, position and descent of presenting part </a:t>
            </a:r>
          </a:p>
          <a:p>
            <a:pPr>
              <a:lnSpc>
                <a:spcPct val="80000"/>
              </a:lnSpc>
              <a:buNone/>
            </a:pPr>
            <a:r>
              <a:rPr lang="en-US" dirty="0" smtClean="0"/>
              <a:t>9- the length, strength and frequency of contractions whereby any change in the pattern of the contractions should be</a:t>
            </a:r>
          </a:p>
          <a:p>
            <a:pPr>
              <a:lnSpc>
                <a:spcPct val="80000"/>
              </a:lnSpc>
              <a:buNone/>
            </a:pPr>
            <a:r>
              <a:rPr lang="en-US" dirty="0" smtClean="0"/>
              <a:t>10 -On VE the midwife is assessing the presence and degree of </a:t>
            </a:r>
            <a:r>
              <a:rPr lang="en-US" dirty="0" err="1" smtClean="0"/>
              <a:t>moulding</a:t>
            </a:r>
            <a:r>
              <a:rPr lang="en-US" dirty="0" smtClean="0"/>
              <a:t> of the fetal skull, the presence and position of caput succedaneum in relation to sutures and </a:t>
            </a:r>
            <a:r>
              <a:rPr lang="en-US" dirty="0" err="1" smtClean="0"/>
              <a:t>fontanelles</a:t>
            </a:r>
            <a:r>
              <a:rPr lang="en-US" dirty="0" smtClean="0"/>
              <a:t> and the dilatation of the cervix noting any thickening and its application to the presenting part. </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p:cNvSpPr>
          <p:nvPr>
            <p:ph sz="quarter" idx="1"/>
          </p:nvPr>
        </p:nvSpPr>
        <p:spPr>
          <a:xfrm>
            <a:off x="457200" y="0"/>
            <a:ext cx="8229600" cy="6126163"/>
          </a:xfrm>
        </p:spPr>
        <p:txBody>
          <a:bodyPr>
            <a:noAutofit/>
          </a:bodyPr>
          <a:lstStyle/>
          <a:p>
            <a:pPr>
              <a:lnSpc>
                <a:spcPct val="90000"/>
              </a:lnSpc>
              <a:buNone/>
            </a:pPr>
            <a:r>
              <a:rPr lang="en-US" dirty="0" smtClean="0"/>
              <a:t>11-Any changes to the </a:t>
            </a:r>
            <a:r>
              <a:rPr lang="en-US" dirty="0" err="1" smtClean="0"/>
              <a:t>colour</a:t>
            </a:r>
            <a:r>
              <a:rPr lang="en-US" dirty="0" smtClean="0"/>
              <a:t> of the liquor if the membranes have previously ruptured</a:t>
            </a:r>
          </a:p>
          <a:p>
            <a:pPr>
              <a:lnSpc>
                <a:spcPct val="90000"/>
              </a:lnSpc>
              <a:buNone/>
            </a:pPr>
            <a:r>
              <a:rPr lang="en-US" dirty="0" smtClean="0"/>
              <a:t>12- CTG , fetal heart rate will give some indication as to how the fetus is coping with the progress of </a:t>
            </a:r>
            <a:r>
              <a:rPr lang="en-US" dirty="0" err="1" smtClean="0"/>
              <a:t>labour</a:t>
            </a:r>
            <a:r>
              <a:rPr lang="en-US" dirty="0" smtClean="0"/>
              <a:t>. </a:t>
            </a:r>
          </a:p>
          <a:p>
            <a:pPr>
              <a:lnSpc>
                <a:spcPct val="90000"/>
              </a:lnSpc>
              <a:buNone/>
            </a:pPr>
            <a:r>
              <a:rPr lang="en-US" dirty="0" smtClean="0"/>
              <a:t>13-Psychological as well as physical support is important </a:t>
            </a:r>
          </a:p>
          <a:p>
            <a:pPr>
              <a:lnSpc>
                <a:spcPct val="90000"/>
              </a:lnSpc>
              <a:buNone/>
            </a:pPr>
            <a:r>
              <a:rPr lang="en-US" dirty="0" smtClean="0"/>
              <a:t>-The management of prolonged </a:t>
            </a:r>
            <a:r>
              <a:rPr lang="en-US" dirty="0" err="1" smtClean="0"/>
              <a:t>labour</a:t>
            </a:r>
            <a:r>
              <a:rPr lang="en-US" dirty="0" smtClean="0"/>
              <a:t> is a collaborative effort involving the woman and her partner, the midwife, obstetrician, and </a:t>
            </a:r>
            <a:r>
              <a:rPr lang="en-US" dirty="0" err="1" smtClean="0"/>
              <a:t>anaesthetist</a:t>
            </a:r>
            <a:r>
              <a:rPr lang="en-US" dirty="0" smtClean="0"/>
              <a:t>. </a:t>
            </a:r>
          </a:p>
          <a:p>
            <a:pPr>
              <a:lnSpc>
                <a:spcPct val="90000"/>
              </a:lnSpc>
              <a:buNone/>
            </a:pPr>
            <a:r>
              <a:rPr lang="en-US" dirty="0" smtClean="0"/>
              <a:t>14- an ARM has been done to augment </a:t>
            </a:r>
            <a:r>
              <a:rPr lang="en-US" dirty="0" err="1" smtClean="0"/>
              <a:t>labour</a:t>
            </a:r>
            <a:r>
              <a:rPr lang="en-US" dirty="0" smtClean="0"/>
              <a:t> at appropriate time before  </a:t>
            </a:r>
            <a:r>
              <a:rPr lang="en-US" dirty="0" err="1" smtClean="0"/>
              <a:t>oxytocin</a:t>
            </a:r>
            <a:r>
              <a:rPr lang="en-US" dirty="0" smtClean="0"/>
              <a:t> infusion</a:t>
            </a:r>
          </a:p>
          <a:p>
            <a:pPr>
              <a:lnSpc>
                <a:spcPct val="90000"/>
              </a:lnSpc>
              <a:buNone/>
            </a:pPr>
            <a:r>
              <a:rPr lang="en-US" dirty="0" smtClean="0"/>
              <a:t>15- An assessment will be made 2–4 hrs after ARM or commencing </a:t>
            </a:r>
            <a:r>
              <a:rPr lang="en-US" dirty="0" err="1" smtClean="0"/>
              <a:t>oxytocin</a:t>
            </a:r>
            <a:r>
              <a:rPr lang="en-US" dirty="0" smtClean="0"/>
              <a:t> to ascertain the likelihood of a successful vaginal birth.</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US" u="sng" smtClean="0"/>
              <a:t>- signs of successful :</a:t>
            </a:r>
          </a:p>
        </p:txBody>
      </p:sp>
      <p:sp>
        <p:nvSpPr>
          <p:cNvPr id="84995" name="Rectangle 3"/>
          <p:cNvSpPr>
            <a:spLocks noGrp="1"/>
          </p:cNvSpPr>
          <p:nvPr>
            <p:ph sz="quarter" idx="1"/>
          </p:nvPr>
        </p:nvSpPr>
        <p:spPr>
          <a:xfrm>
            <a:off x="457200" y="1214422"/>
            <a:ext cx="8229600" cy="4911741"/>
          </a:xfrm>
        </p:spPr>
        <p:txBody>
          <a:bodyPr>
            <a:noAutofit/>
          </a:bodyPr>
          <a:lstStyle/>
          <a:p>
            <a:pPr>
              <a:buNone/>
            </a:pPr>
            <a:r>
              <a:rPr lang="en-US" dirty="0" smtClean="0"/>
              <a:t>1- optimal contractions of four each 10 min lasting &gt;40 s, </a:t>
            </a:r>
          </a:p>
          <a:p>
            <a:pPr>
              <a:buNone/>
            </a:pPr>
            <a:r>
              <a:rPr lang="en-US" dirty="0" smtClean="0"/>
              <a:t>2- the woman is pain free</a:t>
            </a:r>
          </a:p>
          <a:p>
            <a:pPr>
              <a:buNone/>
            </a:pPr>
            <a:r>
              <a:rPr lang="en-US" dirty="0" smtClean="0"/>
              <a:t>3-well hydrated</a:t>
            </a:r>
          </a:p>
          <a:p>
            <a:pPr>
              <a:buNone/>
            </a:pPr>
            <a:r>
              <a:rPr lang="en-US" dirty="0" smtClean="0"/>
              <a:t>4-   empty bladder </a:t>
            </a:r>
          </a:p>
          <a:p>
            <a:pPr>
              <a:buNone/>
            </a:pPr>
            <a:r>
              <a:rPr lang="en-US" dirty="0" smtClean="0"/>
              <a:t>    Never augment </a:t>
            </a:r>
            <a:r>
              <a:rPr lang="en-US" dirty="0" err="1" smtClean="0"/>
              <a:t>labour</a:t>
            </a:r>
            <a:r>
              <a:rPr lang="en-US" dirty="0" smtClean="0"/>
              <a:t> in </a:t>
            </a:r>
            <a:r>
              <a:rPr lang="en-US" dirty="0" err="1" smtClean="0"/>
              <a:t>multiparae</a:t>
            </a:r>
            <a:r>
              <a:rPr lang="en-US" dirty="0" smtClean="0"/>
              <a:t> or in women with prior caesarean section because of the very real risk of hyper stimulation and uterine rupture.</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normAutofit fontScale="90000"/>
          </a:bodyPr>
          <a:lstStyle/>
          <a:p>
            <a:r>
              <a:rPr lang="en-US" sz="4200" b="1" u="sng" smtClean="0"/>
              <a:t>Delay in the second stage of labour</a:t>
            </a:r>
          </a:p>
        </p:txBody>
      </p:sp>
      <p:sp>
        <p:nvSpPr>
          <p:cNvPr id="90115" name="Rectangle 3"/>
          <p:cNvSpPr>
            <a:spLocks noGrp="1"/>
          </p:cNvSpPr>
          <p:nvPr>
            <p:ph sz="quarter" idx="1"/>
          </p:nvPr>
        </p:nvSpPr>
        <p:spPr>
          <a:xfrm>
            <a:off x="457200" y="1214422"/>
            <a:ext cx="8229600" cy="4911741"/>
          </a:xfrm>
        </p:spPr>
        <p:txBody>
          <a:bodyPr>
            <a:noAutofit/>
          </a:bodyPr>
          <a:lstStyle/>
          <a:p>
            <a:pPr>
              <a:lnSpc>
                <a:spcPct val="80000"/>
              </a:lnSpc>
            </a:pPr>
            <a:r>
              <a:rPr lang="en-US" dirty="0" smtClean="0"/>
              <a:t>-The second stage of </a:t>
            </a:r>
            <a:r>
              <a:rPr lang="en-US" dirty="0" err="1" smtClean="0"/>
              <a:t>labour</a:t>
            </a:r>
            <a:r>
              <a:rPr lang="en-US" dirty="0" smtClean="0"/>
              <a:t> can be divided into </a:t>
            </a:r>
          </a:p>
          <a:p>
            <a:pPr>
              <a:lnSpc>
                <a:spcPct val="80000"/>
              </a:lnSpc>
              <a:buNone/>
            </a:pPr>
            <a:r>
              <a:rPr lang="en-US" dirty="0" smtClean="0"/>
              <a:t>1-a passive (pelvic) phase</a:t>
            </a:r>
          </a:p>
          <a:p>
            <a:pPr>
              <a:lnSpc>
                <a:spcPct val="80000"/>
              </a:lnSpc>
              <a:buNone/>
            </a:pPr>
            <a:r>
              <a:rPr lang="en-US" dirty="0" smtClean="0"/>
              <a:t>2- and active (</a:t>
            </a:r>
            <a:r>
              <a:rPr lang="en-US" dirty="0" err="1" smtClean="0"/>
              <a:t>perineal</a:t>
            </a:r>
            <a:r>
              <a:rPr lang="en-US" dirty="0" smtClean="0"/>
              <a:t>) phase. </a:t>
            </a:r>
          </a:p>
          <a:p>
            <a:pPr>
              <a:lnSpc>
                <a:spcPct val="80000"/>
              </a:lnSpc>
              <a:buNone/>
            </a:pPr>
            <a:r>
              <a:rPr lang="en-US" dirty="0" smtClean="0"/>
              <a:t>-</a:t>
            </a:r>
            <a:r>
              <a:rPr lang="en-US" b="1" dirty="0" smtClean="0"/>
              <a:t>Delay in this stage of </a:t>
            </a:r>
            <a:r>
              <a:rPr lang="en-US" b="1" dirty="0" err="1" smtClean="0"/>
              <a:t>labour</a:t>
            </a:r>
            <a:r>
              <a:rPr lang="en-US" b="1" dirty="0" smtClean="0"/>
              <a:t> may be due to:</a:t>
            </a:r>
          </a:p>
          <a:p>
            <a:pPr>
              <a:lnSpc>
                <a:spcPct val="80000"/>
              </a:lnSpc>
              <a:buNone/>
            </a:pPr>
            <a:r>
              <a:rPr lang="en-US" dirty="0" smtClean="0"/>
              <a:t>1- </a:t>
            </a:r>
            <a:r>
              <a:rPr lang="en-US" dirty="0" err="1" smtClean="0"/>
              <a:t>malposition</a:t>
            </a:r>
            <a:r>
              <a:rPr lang="en-US" dirty="0" smtClean="0"/>
              <a:t> causing failure of the vertex to descend and rotate</a:t>
            </a:r>
          </a:p>
          <a:p>
            <a:pPr>
              <a:lnSpc>
                <a:spcPct val="80000"/>
              </a:lnSpc>
              <a:buNone/>
            </a:pPr>
            <a:r>
              <a:rPr lang="en-US" dirty="0" smtClean="0"/>
              <a:t>2-ineffective contractions due to a prolonged first stage</a:t>
            </a:r>
          </a:p>
          <a:p>
            <a:pPr>
              <a:lnSpc>
                <a:spcPct val="80000"/>
              </a:lnSpc>
              <a:buNone/>
            </a:pPr>
            <a:r>
              <a:rPr lang="en-US" dirty="0" smtClean="0"/>
              <a:t>3- large fetus and large vertex</a:t>
            </a:r>
          </a:p>
          <a:p>
            <a:pPr>
              <a:lnSpc>
                <a:spcPct val="80000"/>
              </a:lnSpc>
              <a:buNone/>
            </a:pPr>
            <a:r>
              <a:rPr lang="en-US" dirty="0" smtClean="0"/>
              <a:t>4-absence of the desire to push with epidural analgesia. </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sz="quarter" idx="1"/>
          </p:nvPr>
        </p:nvSpPr>
        <p:spPr>
          <a:xfrm>
            <a:off x="457200" y="642918"/>
            <a:ext cx="8229600" cy="5483245"/>
          </a:xfrm>
        </p:spPr>
        <p:txBody>
          <a:bodyPr>
            <a:noAutofit/>
          </a:bodyPr>
          <a:lstStyle/>
          <a:p>
            <a:r>
              <a:rPr lang="en-US" dirty="0" smtClean="0"/>
              <a:t>-Time limits in second stage;</a:t>
            </a:r>
          </a:p>
          <a:p>
            <a:r>
              <a:rPr lang="en-US" dirty="0" smtClean="0"/>
              <a:t>*- range from 30 min to 2 hrs for </a:t>
            </a:r>
            <a:r>
              <a:rPr lang="en-US" dirty="0" err="1" smtClean="0"/>
              <a:t>multiparae</a:t>
            </a:r>
            <a:r>
              <a:rPr lang="en-US" dirty="0" smtClean="0"/>
              <a:t> </a:t>
            </a:r>
          </a:p>
          <a:p>
            <a:r>
              <a:rPr lang="en-US" dirty="0" smtClean="0"/>
              <a:t>*-1–3 hrs for </a:t>
            </a:r>
            <a:r>
              <a:rPr lang="en-US" dirty="0" err="1" smtClean="0"/>
              <a:t>nulliparae</a:t>
            </a:r>
            <a:endParaRPr lang="en-US" dirty="0" smtClean="0"/>
          </a:p>
          <a:p>
            <a:r>
              <a:rPr lang="en-US" dirty="0" smtClean="0"/>
              <a:t>- avoid the encouragement of premature bearing down efforts</a:t>
            </a:r>
          </a:p>
          <a:p>
            <a:r>
              <a:rPr lang="en-US" dirty="0" smtClean="0"/>
              <a:t>-the effect  of epidural analgesia on the desire to push in the second stage. </a:t>
            </a:r>
          </a:p>
          <a:p>
            <a:r>
              <a:rPr lang="en-US" dirty="0" smtClean="0"/>
              <a:t>-The active phase when the mother is bearing down is the most critical time.</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p:cNvSpPr>
          <p:nvPr>
            <p:ph sz="quarter" idx="1"/>
          </p:nvPr>
        </p:nvSpPr>
        <p:spPr/>
        <p:txBody>
          <a:bodyPr/>
          <a:lstStyle/>
          <a:p>
            <a:r>
              <a:rPr lang="en-US" dirty="0" smtClean="0"/>
              <a:t>-When a diagnosis of delay in the second stage has been made the case is referred to the obstetrician for review and assessment. </a:t>
            </a:r>
          </a:p>
          <a:p>
            <a:r>
              <a:rPr lang="en-US" dirty="0" smtClean="0"/>
              <a:t>-intervention could be by  an instrumental or operative delivery. </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Nursing Care</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r>
              <a:rPr lang="en-US" b="1" dirty="0"/>
              <a:t>Maternal condition</a:t>
            </a:r>
            <a:r>
              <a:rPr lang="en-US" dirty="0"/>
              <a:t>: </a:t>
            </a:r>
            <a:endParaRPr lang="en-GB" dirty="0"/>
          </a:p>
          <a:p>
            <a:r>
              <a:rPr lang="en-US" dirty="0"/>
              <a:t>She may be exhausted, dehydrated and </a:t>
            </a:r>
            <a:r>
              <a:rPr lang="en-US" dirty="0" err="1"/>
              <a:t>ketotic</a:t>
            </a:r>
            <a:r>
              <a:rPr lang="en-US" dirty="0"/>
              <a:t> and may be suffering severe pain</a:t>
            </a:r>
            <a:endParaRPr lang="en-GB" dirty="0"/>
          </a:p>
          <a:p>
            <a:pPr>
              <a:buFont typeface="Courier New" pitchFamily="49" charset="0"/>
              <a:buChar char="o"/>
            </a:pPr>
            <a:r>
              <a:rPr lang="en-US" dirty="0" smtClean="0"/>
              <a:t>Encourage </a:t>
            </a:r>
            <a:r>
              <a:rPr lang="en-US" dirty="0"/>
              <a:t>and reassure the </a:t>
            </a:r>
            <a:r>
              <a:rPr lang="en-US" dirty="0" smtClean="0"/>
              <a:t>mother- </a:t>
            </a:r>
            <a:r>
              <a:rPr lang="en-US" dirty="0"/>
              <a:t>Help to adopt a comfortable position</a:t>
            </a:r>
            <a:endParaRPr lang="en-GB" dirty="0"/>
          </a:p>
          <a:p>
            <a:pPr>
              <a:buFont typeface="Courier New" pitchFamily="49" charset="0"/>
              <a:buChar char="o"/>
            </a:pPr>
            <a:r>
              <a:rPr lang="en-US" dirty="0" smtClean="0"/>
              <a:t>Adequate </a:t>
            </a:r>
            <a:r>
              <a:rPr lang="en-US" dirty="0"/>
              <a:t>analgesia should be offered because it will enable her to rest.</a:t>
            </a:r>
            <a:endParaRPr lang="en-GB" dirty="0"/>
          </a:p>
          <a:p>
            <a:pPr>
              <a:buFont typeface="Courier New" pitchFamily="49" charset="0"/>
              <a:buChar char="o"/>
            </a:pPr>
            <a:r>
              <a:rPr lang="en-US" dirty="0" smtClean="0"/>
              <a:t>Administer </a:t>
            </a:r>
            <a:r>
              <a:rPr lang="en-US" dirty="0"/>
              <a:t>IV infusion</a:t>
            </a:r>
            <a:endParaRPr lang="en-GB" dirty="0"/>
          </a:p>
          <a:p>
            <a:pPr>
              <a:buFont typeface="Courier New" pitchFamily="49" charset="0"/>
              <a:buChar char="o"/>
            </a:pPr>
            <a:r>
              <a:rPr lang="en-US" dirty="0" smtClean="0"/>
              <a:t>Empty </a:t>
            </a:r>
            <a:r>
              <a:rPr lang="en-US" dirty="0"/>
              <a:t>bladder regularly</a:t>
            </a:r>
            <a:endParaRPr lang="en-GB" dirty="0"/>
          </a:p>
          <a:p>
            <a:pPr>
              <a:buFontTx/>
              <a:buChar char="-"/>
            </a:pPr>
            <a:endParaRPr lang="en-US" dirty="0" smtClean="0"/>
          </a:p>
          <a:p>
            <a:pPr>
              <a:buFontTx/>
              <a:buChar char="-"/>
            </a:pPr>
            <a:endParaRPr lang="en-GB" dirty="0"/>
          </a:p>
          <a:p>
            <a:endParaRPr lang="en-GB"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pPr>
              <a:buFont typeface="Courier New" pitchFamily="49" charset="0"/>
              <a:buChar char="o"/>
            </a:pPr>
            <a:r>
              <a:rPr lang="en-US" dirty="0" smtClean="0"/>
              <a:t>Test urine for ketoses</a:t>
            </a:r>
            <a:endParaRPr lang="en-GB" dirty="0" smtClean="0"/>
          </a:p>
          <a:p>
            <a:pPr>
              <a:buFont typeface="Courier New" pitchFamily="49" charset="0"/>
              <a:buChar char="o"/>
            </a:pPr>
            <a:r>
              <a:rPr lang="en-US" dirty="0" smtClean="0"/>
              <a:t>Record intake and out put</a:t>
            </a:r>
            <a:endParaRPr lang="en-GB" dirty="0" smtClean="0"/>
          </a:p>
          <a:p>
            <a:pPr>
              <a:buFont typeface="Courier New" pitchFamily="49" charset="0"/>
              <a:buChar char="o"/>
            </a:pPr>
            <a:r>
              <a:rPr lang="en-US" dirty="0" smtClean="0"/>
              <a:t>Allow sips of water</a:t>
            </a:r>
            <a:endParaRPr lang="en-GB" dirty="0" smtClean="0"/>
          </a:p>
          <a:p>
            <a:pPr>
              <a:buFont typeface="Courier New" pitchFamily="49" charset="0"/>
              <a:buChar char="o"/>
            </a:pPr>
            <a:r>
              <a:rPr lang="en-US" dirty="0" smtClean="0"/>
              <a:t>If membrane ruptured 24 hours before high vaginal swab is taken for culture and sensitivity and antibiotic is started</a:t>
            </a:r>
            <a:endParaRPr lang="en-GB" dirty="0" smtClean="0"/>
          </a:p>
          <a:p>
            <a:endParaRPr lang="en-GB"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Fetal Condition: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pPr>
              <a:buFont typeface="Courier New" pitchFamily="49" charset="0"/>
              <a:buChar char="o"/>
            </a:pPr>
            <a:r>
              <a:rPr lang="en-US" dirty="0" smtClean="0"/>
              <a:t>Monitor </a:t>
            </a:r>
            <a:r>
              <a:rPr lang="en-US" dirty="0"/>
              <a:t>the fetal heart beat</a:t>
            </a:r>
            <a:endParaRPr lang="en-GB" dirty="0"/>
          </a:p>
          <a:p>
            <a:pPr>
              <a:buFont typeface="Courier New" pitchFamily="49" charset="0"/>
              <a:buChar char="o"/>
            </a:pPr>
            <a:r>
              <a:rPr lang="en-US" dirty="0" smtClean="0"/>
              <a:t>Observe </a:t>
            </a:r>
            <a:r>
              <a:rPr lang="en-US" dirty="0"/>
              <a:t>amniotic fluid (</a:t>
            </a:r>
            <a:r>
              <a:rPr lang="en-US" dirty="0" err="1"/>
              <a:t>meconium</a:t>
            </a:r>
            <a:r>
              <a:rPr lang="en-US" dirty="0"/>
              <a:t>)</a:t>
            </a:r>
            <a:endParaRPr lang="en-GB" dirty="0"/>
          </a:p>
          <a:p>
            <a:pPr>
              <a:buFont typeface="Courier New" pitchFamily="49" charset="0"/>
              <a:buChar char="o"/>
            </a:pPr>
            <a:r>
              <a:rPr lang="en-US" dirty="0" smtClean="0"/>
              <a:t>Avoid </a:t>
            </a:r>
            <a:r>
              <a:rPr lang="en-US" dirty="0"/>
              <a:t>aspiration at delivery</a:t>
            </a:r>
            <a:endParaRPr lang="en-GB" dirty="0"/>
          </a:p>
          <a:p>
            <a:endParaRPr lang="en-GB"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88"/>
            <a:ext cx="8229600" cy="2143140"/>
          </a:xfrm>
        </p:spPr>
        <p:txBody>
          <a:bodyPr>
            <a:normAutofit/>
          </a:bodyPr>
          <a:lstStyle/>
          <a:p>
            <a:r>
              <a:rPr lang="en-US" sz="6000" b="1" dirty="0" smtClean="0"/>
              <a:t>OBSTRUCTED LABOUR</a:t>
            </a:r>
            <a:endParaRPr lang="en-GB" sz="6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a:t>Abnormalities of fetus</a:t>
            </a:r>
          </a:p>
        </p:txBody>
      </p:sp>
      <p:sp>
        <p:nvSpPr>
          <p:cNvPr id="61443" name="Rectangle 3"/>
          <p:cNvSpPr>
            <a:spLocks noGrp="1" noChangeArrowheads="1"/>
          </p:cNvSpPr>
          <p:nvPr>
            <p:ph sz="quarter" idx="1"/>
          </p:nvPr>
        </p:nvSpPr>
        <p:spPr/>
        <p:txBody>
          <a:bodyPr/>
          <a:lstStyle/>
          <a:p>
            <a:r>
              <a:rPr lang="en-US" altLang="zh-CN"/>
              <a:t>Abnormalities of fetal position</a:t>
            </a:r>
          </a:p>
          <a:p>
            <a:endParaRPr lang="en-US" altLang="zh-CN"/>
          </a:p>
          <a:p>
            <a:r>
              <a:rPr lang="en-US" altLang="zh-CN"/>
              <a:t>Macrosomia</a:t>
            </a:r>
          </a:p>
          <a:p>
            <a:endParaRPr lang="en-US" altLang="zh-CN"/>
          </a:p>
          <a:p>
            <a:r>
              <a:rPr lang="en-US" altLang="zh-CN"/>
              <a:t>Fetal malformation</a:t>
            </a:r>
          </a:p>
          <a:p>
            <a:endParaRPr lang="en-US" altLang="zh-CN"/>
          </a:p>
          <a:p>
            <a:endParaRPr lang="en-US" altLang="zh-CN"/>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a:t>
            </a:r>
            <a:endParaRPr lang="en-GB" dirty="0"/>
          </a:p>
        </p:txBody>
      </p:sp>
      <p:sp>
        <p:nvSpPr>
          <p:cNvPr id="3" name="Content Placeholder 2"/>
          <p:cNvSpPr>
            <a:spLocks noGrp="1"/>
          </p:cNvSpPr>
          <p:nvPr>
            <p:ph sz="quarter" idx="1"/>
          </p:nvPr>
        </p:nvSpPr>
        <p:spPr>
          <a:xfrm>
            <a:off x="457200" y="1428736"/>
            <a:ext cx="8229600" cy="4697427"/>
          </a:xfrm>
        </p:spPr>
        <p:txBody>
          <a:bodyPr>
            <a:normAutofit fontScale="92500" lnSpcReduction="10000"/>
          </a:bodyPr>
          <a:lstStyle/>
          <a:p>
            <a:pPr>
              <a:buNone/>
            </a:pPr>
            <a:r>
              <a:rPr lang="en-US" sz="2800" dirty="0"/>
              <a:t>W</a:t>
            </a:r>
            <a:r>
              <a:rPr lang="en-US" sz="2800" dirty="0" smtClean="0"/>
              <a:t>hen despite good uterine contractions there is no advance of the presenting part.</a:t>
            </a:r>
          </a:p>
          <a:p>
            <a:pPr>
              <a:buNone/>
            </a:pPr>
            <a:r>
              <a:rPr lang="en-US" sz="2800" dirty="0" smtClean="0"/>
              <a:t>Possible causes of obstructed </a:t>
            </a:r>
            <a:r>
              <a:rPr lang="en-US" sz="2800" dirty="0" err="1" smtClean="0"/>
              <a:t>labour</a:t>
            </a:r>
            <a:r>
              <a:rPr lang="en-US" sz="2800" dirty="0" smtClean="0"/>
              <a:t> include :</a:t>
            </a:r>
          </a:p>
          <a:p>
            <a:pPr>
              <a:lnSpc>
                <a:spcPct val="90000"/>
              </a:lnSpc>
            </a:pPr>
            <a:r>
              <a:rPr lang="en-US" sz="2800" dirty="0" smtClean="0"/>
              <a:t>1-absolute CPD</a:t>
            </a:r>
          </a:p>
          <a:p>
            <a:pPr>
              <a:lnSpc>
                <a:spcPct val="90000"/>
              </a:lnSpc>
            </a:pPr>
            <a:r>
              <a:rPr lang="en-US" sz="2800" dirty="0" smtClean="0"/>
              <a:t>2-deep transverse arrest</a:t>
            </a:r>
          </a:p>
          <a:p>
            <a:pPr>
              <a:lnSpc>
                <a:spcPct val="90000"/>
              </a:lnSpc>
            </a:pPr>
            <a:r>
              <a:rPr lang="en-US" sz="2800" dirty="0" smtClean="0"/>
              <a:t>3-malpresentation</a:t>
            </a:r>
          </a:p>
          <a:p>
            <a:pPr>
              <a:lnSpc>
                <a:spcPct val="90000"/>
              </a:lnSpc>
            </a:pPr>
            <a:r>
              <a:rPr lang="en-US" sz="2800" dirty="0" smtClean="0"/>
              <a:t>4-lower segment fibroids</a:t>
            </a:r>
          </a:p>
          <a:p>
            <a:pPr>
              <a:lnSpc>
                <a:spcPct val="90000"/>
              </a:lnSpc>
            </a:pPr>
            <a:r>
              <a:rPr lang="en-US" sz="2800" dirty="0" smtClean="0"/>
              <a:t>5-fetal hydrocephaly </a:t>
            </a:r>
          </a:p>
          <a:p>
            <a:pPr>
              <a:lnSpc>
                <a:spcPct val="90000"/>
              </a:lnSpc>
            </a:pPr>
            <a:r>
              <a:rPr lang="en-US" sz="2800" dirty="0" smtClean="0"/>
              <a:t>6-multiple pregnancy with conjoined or locked twins. </a:t>
            </a:r>
          </a:p>
          <a:p>
            <a:pPr>
              <a:lnSpc>
                <a:spcPct val="90000"/>
              </a:lnSpc>
            </a:pPr>
            <a:r>
              <a:rPr lang="en-US" sz="2800" dirty="0" smtClean="0"/>
              <a:t>7- high presenting part if the woman goes into </a:t>
            </a:r>
            <a:r>
              <a:rPr lang="en-US" sz="2800" dirty="0" err="1" smtClean="0"/>
              <a:t>labour</a:t>
            </a:r>
            <a:r>
              <a:rPr lang="en-US" sz="2800" dirty="0" smtClean="0"/>
              <a:t> there may be spontaneous rupture of the membranes and cord </a:t>
            </a:r>
            <a:r>
              <a:rPr lang="en-US" sz="2800" dirty="0" err="1" smtClean="0"/>
              <a:t>prolapse</a:t>
            </a:r>
            <a:r>
              <a:rPr lang="en-US" sz="2800" dirty="0" smtClean="0"/>
              <a:t> </a:t>
            </a:r>
          </a:p>
          <a:p>
            <a:pPr>
              <a:buNone/>
            </a:pPr>
            <a:endParaRPr lang="en-GB"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p:cNvSpPr>
          <p:nvPr>
            <p:ph sz="quarter" idx="1"/>
          </p:nvPr>
        </p:nvSpPr>
        <p:spPr/>
        <p:txBody>
          <a:bodyPr/>
          <a:lstStyle/>
          <a:p>
            <a:pPr>
              <a:buNone/>
            </a:pPr>
            <a:r>
              <a:rPr lang="en-US" b="1" dirty="0" smtClean="0"/>
              <a:t>Clinical presentation</a:t>
            </a:r>
          </a:p>
          <a:p>
            <a:pPr>
              <a:buNone/>
            </a:pPr>
            <a:r>
              <a:rPr lang="en-US" dirty="0" smtClean="0"/>
              <a:t>- progressively more dehydrated,</a:t>
            </a:r>
          </a:p>
          <a:p>
            <a:pPr>
              <a:buNone/>
            </a:pPr>
            <a:r>
              <a:rPr lang="en-US" dirty="0" smtClean="0"/>
              <a:t>- </a:t>
            </a:r>
            <a:r>
              <a:rPr lang="en-US" dirty="0" err="1" smtClean="0"/>
              <a:t>ketotic</a:t>
            </a:r>
            <a:endParaRPr lang="en-US" dirty="0" smtClean="0"/>
          </a:p>
          <a:p>
            <a:pPr>
              <a:buNone/>
            </a:pPr>
            <a:r>
              <a:rPr lang="en-US" dirty="0" smtClean="0"/>
              <a:t>- pyrexia</a:t>
            </a:r>
          </a:p>
          <a:p>
            <a:pPr>
              <a:buNone/>
            </a:pPr>
            <a:r>
              <a:rPr lang="en-US" dirty="0" smtClean="0"/>
              <a:t>- and tachycardia.</a:t>
            </a:r>
          </a:p>
          <a:p>
            <a:pPr>
              <a:buNone/>
            </a:pPr>
            <a:r>
              <a:rPr lang="en-US" dirty="0" smtClean="0"/>
              <a:t>- severe and unrelenting pain</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p:cNvSpPr>
          <p:nvPr>
            <p:ph sz="quarter" idx="1"/>
          </p:nvPr>
        </p:nvSpPr>
        <p:spPr>
          <a:xfrm>
            <a:off x="457200" y="357166"/>
            <a:ext cx="8229600" cy="5768997"/>
          </a:xfrm>
        </p:spPr>
        <p:txBody>
          <a:bodyPr>
            <a:noAutofit/>
          </a:bodyPr>
          <a:lstStyle/>
          <a:p>
            <a:pPr>
              <a:lnSpc>
                <a:spcPct val="90000"/>
              </a:lnSpc>
            </a:pPr>
            <a:r>
              <a:rPr lang="en-US" sz="2800" dirty="0" smtClean="0"/>
              <a:t>- the presenting part will be high with excessive </a:t>
            </a:r>
            <a:r>
              <a:rPr lang="en-US" sz="2800" dirty="0" err="1" smtClean="0"/>
              <a:t>moulding</a:t>
            </a:r>
            <a:r>
              <a:rPr lang="en-US" sz="2800" dirty="0" smtClean="0"/>
              <a:t> . </a:t>
            </a:r>
          </a:p>
          <a:p>
            <a:pPr>
              <a:lnSpc>
                <a:spcPct val="90000"/>
              </a:lnSpc>
            </a:pPr>
            <a:r>
              <a:rPr lang="en-US" sz="2800" dirty="0" smtClean="0"/>
              <a:t>-The fetus will develop a </a:t>
            </a:r>
            <a:r>
              <a:rPr lang="en-US" sz="2800" dirty="0" err="1" smtClean="0"/>
              <a:t>bradycardia</a:t>
            </a:r>
            <a:r>
              <a:rPr lang="en-US" sz="2800" dirty="0" smtClean="0"/>
              <a:t> </a:t>
            </a:r>
          </a:p>
          <a:p>
            <a:pPr>
              <a:lnSpc>
                <a:spcPct val="90000"/>
              </a:lnSpc>
            </a:pPr>
            <a:r>
              <a:rPr lang="en-US" sz="2800" dirty="0" smtClean="0"/>
              <a:t>-In </a:t>
            </a:r>
            <a:r>
              <a:rPr lang="en-US" sz="2800" dirty="0" err="1" smtClean="0"/>
              <a:t>nulliparous</a:t>
            </a:r>
            <a:r>
              <a:rPr lang="en-US" sz="2800" dirty="0" smtClean="0"/>
              <a:t> women the contractions may cease for a period before resuming again with increasing strength and frequency with little interval between contractions until the uterus assumes a state of tonic contraction. The difference between upper and lower segment may be seen as a ridge obliquely crossing the abdomen (</a:t>
            </a:r>
            <a:r>
              <a:rPr lang="en-US" sz="2800" dirty="0" err="1" smtClean="0"/>
              <a:t>Bandl's</a:t>
            </a:r>
            <a:r>
              <a:rPr lang="en-US" sz="2800" dirty="0" smtClean="0"/>
              <a:t> ring).</a:t>
            </a:r>
          </a:p>
          <a:p>
            <a:pPr>
              <a:lnSpc>
                <a:spcPct val="90000"/>
              </a:lnSpc>
            </a:pPr>
            <a:r>
              <a:rPr lang="en-US" sz="2800" dirty="0" smtClean="0"/>
              <a:t>Obstructed </a:t>
            </a:r>
            <a:r>
              <a:rPr lang="en-US" sz="2800" dirty="0" err="1" smtClean="0"/>
              <a:t>labour</a:t>
            </a:r>
            <a:r>
              <a:rPr lang="en-US" sz="2800" dirty="0" smtClean="0"/>
              <a:t>. The uterus is </a:t>
            </a:r>
            <a:r>
              <a:rPr lang="en-US" sz="2800" dirty="0" err="1" smtClean="0"/>
              <a:t>moulded</a:t>
            </a:r>
            <a:r>
              <a:rPr lang="en-US" sz="2800" dirty="0" smtClean="0"/>
              <a:t> around the fetus; the thickened upper segment is obvious on abdominal palpation.</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57200" y="-285776"/>
            <a:ext cx="8229600" cy="1703414"/>
          </a:xfrm>
        </p:spPr>
        <p:txBody>
          <a:bodyPr/>
          <a:lstStyle/>
          <a:p>
            <a:r>
              <a:rPr lang="en-US" sz="4200" dirty="0" smtClean="0"/>
              <a:t>-complications of obstructed labor </a:t>
            </a:r>
          </a:p>
        </p:txBody>
      </p:sp>
      <p:sp>
        <p:nvSpPr>
          <p:cNvPr id="92163" name="Rectangle 3"/>
          <p:cNvSpPr>
            <a:spLocks noGrp="1"/>
          </p:cNvSpPr>
          <p:nvPr>
            <p:ph sz="quarter" idx="1"/>
          </p:nvPr>
        </p:nvSpPr>
        <p:spPr>
          <a:xfrm>
            <a:off x="457200" y="1571612"/>
            <a:ext cx="8229600" cy="4554551"/>
          </a:xfrm>
        </p:spPr>
        <p:txBody>
          <a:bodyPr>
            <a:noAutofit/>
          </a:bodyPr>
          <a:lstStyle/>
          <a:p>
            <a:pPr>
              <a:lnSpc>
                <a:spcPct val="80000"/>
              </a:lnSpc>
            </a:pPr>
            <a:r>
              <a:rPr lang="en-US" sz="2800" dirty="0" smtClean="0"/>
              <a:t>1- rupture  </a:t>
            </a:r>
          </a:p>
          <a:p>
            <a:pPr>
              <a:lnSpc>
                <a:spcPct val="80000"/>
              </a:lnSpc>
            </a:pPr>
            <a:r>
              <a:rPr lang="en-US" sz="2800" dirty="0" smtClean="0"/>
              <a:t>2- Uterine rupture leads to maternal mortality and the tonic contractions and uterine rupture cause hypoxia, asphyxia, and subsequent </a:t>
            </a:r>
            <a:r>
              <a:rPr lang="en-US" sz="2800" dirty="0" err="1" smtClean="0"/>
              <a:t>perinatal</a:t>
            </a:r>
            <a:r>
              <a:rPr lang="en-US" sz="2800" dirty="0" smtClean="0"/>
              <a:t> mortality </a:t>
            </a:r>
          </a:p>
          <a:p>
            <a:pPr>
              <a:lnSpc>
                <a:spcPct val="80000"/>
              </a:lnSpc>
            </a:pPr>
            <a:r>
              <a:rPr lang="en-US" sz="2800" dirty="0" smtClean="0"/>
              <a:t>- Labor suite should be informed and they in turn will contact the senior obstetrician, </a:t>
            </a:r>
            <a:r>
              <a:rPr lang="en-US" sz="2800" dirty="0" err="1" smtClean="0"/>
              <a:t>anaesthetist</a:t>
            </a:r>
            <a:r>
              <a:rPr lang="en-US" sz="2800" dirty="0" smtClean="0"/>
              <a:t>, </a:t>
            </a:r>
            <a:r>
              <a:rPr lang="en-US" sz="2800" dirty="0" err="1" smtClean="0"/>
              <a:t>paediatrician</a:t>
            </a:r>
            <a:r>
              <a:rPr lang="en-US" sz="2800" dirty="0" smtClean="0"/>
              <a:t>, theatre staff, and special care baby unit. </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pPr>
              <a:lnSpc>
                <a:spcPct val="80000"/>
              </a:lnSpc>
            </a:pPr>
            <a:r>
              <a:rPr lang="en-US" dirty="0" smtClean="0"/>
              <a:t>-While waiting for the ambulance the midwife should </a:t>
            </a:r>
            <a:r>
              <a:rPr lang="en-US" dirty="0" err="1" smtClean="0"/>
              <a:t>cannulate</a:t>
            </a:r>
            <a:r>
              <a:rPr lang="en-US" dirty="0" smtClean="0"/>
              <a:t>, take blood for urgent cross match, and site an intravenous infusion. </a:t>
            </a:r>
          </a:p>
          <a:p>
            <a:pPr>
              <a:lnSpc>
                <a:spcPct val="80000"/>
              </a:lnSpc>
            </a:pPr>
            <a:r>
              <a:rPr lang="en-US" dirty="0" smtClean="0"/>
              <a:t>- Observations of mother and fetus and any actions taken and by whom are recorded in the maternity notes as soon as possible. </a:t>
            </a:r>
          </a:p>
          <a:p>
            <a:pPr>
              <a:lnSpc>
                <a:spcPct val="80000"/>
              </a:lnSpc>
            </a:pPr>
            <a:r>
              <a:rPr lang="en-US" dirty="0" smtClean="0"/>
              <a:t>-If the obstruction is discovered in hospital an emergency caesarean section is performed </a:t>
            </a:r>
          </a:p>
          <a:p>
            <a:endParaRPr lang="en-GB"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p:cNvSpPr>
          <p:nvPr>
            <p:ph sz="quarter" idx="1"/>
          </p:nvPr>
        </p:nvSpPr>
        <p:spPr/>
        <p:txBody>
          <a:bodyPr>
            <a:noAutofit/>
          </a:bodyPr>
          <a:lstStyle/>
          <a:p>
            <a:pPr>
              <a:lnSpc>
                <a:spcPct val="80000"/>
              </a:lnSpc>
            </a:pPr>
            <a:r>
              <a:rPr lang="en-US" dirty="0" smtClean="0"/>
              <a:t>-Management of obstructed </a:t>
            </a:r>
            <a:r>
              <a:rPr lang="en-US" dirty="0" err="1" smtClean="0"/>
              <a:t>labour</a:t>
            </a:r>
            <a:r>
              <a:rPr lang="en-US" dirty="0" smtClean="0"/>
              <a:t> is about its prevention in the antenatal and </a:t>
            </a:r>
            <a:r>
              <a:rPr lang="en-US" dirty="0" err="1" smtClean="0"/>
              <a:t>intrapartum</a:t>
            </a:r>
            <a:r>
              <a:rPr lang="en-US" dirty="0" smtClean="0"/>
              <a:t> period. </a:t>
            </a:r>
          </a:p>
          <a:p>
            <a:pPr>
              <a:lnSpc>
                <a:spcPct val="80000"/>
              </a:lnSpc>
            </a:pPr>
            <a:r>
              <a:rPr lang="en-US" dirty="0" smtClean="0"/>
              <a:t>-The midwife should highlight any predisposing factors </a:t>
            </a:r>
            <a:r>
              <a:rPr lang="en-US" dirty="0" err="1" smtClean="0"/>
              <a:t>antenatally</a:t>
            </a:r>
            <a:r>
              <a:rPr lang="en-US" dirty="0" smtClean="0"/>
              <a:t> </a:t>
            </a:r>
          </a:p>
          <a:p>
            <a:pPr>
              <a:lnSpc>
                <a:spcPct val="80000"/>
              </a:lnSpc>
            </a:pPr>
            <a:r>
              <a:rPr lang="en-US" dirty="0" smtClean="0"/>
              <a:t>-During </a:t>
            </a:r>
            <a:r>
              <a:rPr lang="en-US" dirty="0" err="1" smtClean="0"/>
              <a:t>labour</a:t>
            </a:r>
            <a:r>
              <a:rPr lang="en-US" dirty="0" smtClean="0"/>
              <a:t> skilled abdominal examination will alert the midwife to any </a:t>
            </a:r>
            <a:r>
              <a:rPr lang="en-US" dirty="0" err="1" smtClean="0"/>
              <a:t>malpresentation</a:t>
            </a:r>
            <a:r>
              <a:rPr lang="en-US" dirty="0" smtClean="0"/>
              <a:t> or failure of the presenting part to advance despite optimal uterine contractions.</a:t>
            </a:r>
          </a:p>
          <a:p>
            <a:pPr>
              <a:lnSpc>
                <a:spcPct val="80000"/>
              </a:lnSpc>
            </a:pPr>
            <a:r>
              <a:rPr lang="en-US" dirty="0" smtClean="0"/>
              <a:t>- VE will confirm suspected </a:t>
            </a:r>
            <a:r>
              <a:rPr lang="en-US" dirty="0" err="1" smtClean="0"/>
              <a:t>malpresentation</a:t>
            </a:r>
            <a:r>
              <a:rPr lang="en-US" dirty="0" smtClean="0"/>
              <a:t> and where the presentation is vertex reveal increasing caput succedaneum or </a:t>
            </a:r>
            <a:r>
              <a:rPr lang="en-US" dirty="0" err="1" smtClean="0"/>
              <a:t>moulding</a:t>
            </a:r>
            <a:r>
              <a:rPr lang="en-US" dirty="0" smtClean="0"/>
              <a:t>. </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sz="quarter" idx="1"/>
          </p:nvPr>
        </p:nvSpPr>
        <p:spPr>
          <a:xfrm>
            <a:off x="457200" y="857232"/>
            <a:ext cx="8229600" cy="5268931"/>
          </a:xfrm>
        </p:spPr>
        <p:txBody>
          <a:bodyPr>
            <a:noAutofit/>
          </a:bodyPr>
          <a:lstStyle/>
          <a:p>
            <a:pPr>
              <a:lnSpc>
                <a:spcPct val="90000"/>
              </a:lnSpc>
            </a:pPr>
            <a:r>
              <a:rPr lang="en-US" dirty="0" smtClean="0"/>
              <a:t>-With a high presenting part in </a:t>
            </a:r>
            <a:r>
              <a:rPr lang="en-US" dirty="0" err="1" smtClean="0"/>
              <a:t>labour</a:t>
            </a:r>
            <a:r>
              <a:rPr lang="en-US" dirty="0" smtClean="0"/>
              <a:t> cervical dilatation will be extremely slow. </a:t>
            </a:r>
          </a:p>
          <a:p>
            <a:pPr>
              <a:lnSpc>
                <a:spcPct val="90000"/>
              </a:lnSpc>
            </a:pPr>
            <a:r>
              <a:rPr lang="en-US" dirty="0" smtClean="0"/>
              <a:t>- If the </a:t>
            </a:r>
            <a:r>
              <a:rPr lang="en-US" dirty="0" err="1" smtClean="0"/>
              <a:t>labour</a:t>
            </a:r>
            <a:r>
              <a:rPr lang="en-US" dirty="0" smtClean="0"/>
              <a:t> is becoming obstructed in the first stage an emergency caesarean section will be carried out.</a:t>
            </a:r>
          </a:p>
          <a:p>
            <a:pPr>
              <a:lnSpc>
                <a:spcPct val="90000"/>
              </a:lnSpc>
            </a:pPr>
            <a:r>
              <a:rPr lang="en-US" dirty="0" smtClean="0"/>
              <a:t>- If the delay occurs in the second stage as a result of deep transverse arrest the obstetrician may try to deliver the baby vaginally with </a:t>
            </a:r>
            <a:r>
              <a:rPr lang="en-US" dirty="0" err="1" smtClean="0"/>
              <a:t>ventouse</a:t>
            </a:r>
            <a:r>
              <a:rPr lang="en-US" dirty="0" smtClean="0"/>
              <a:t> but if that fails or is not possible an emergency caesarean is carried out </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sz="quarter" idx="1"/>
          </p:nvPr>
        </p:nvSpPr>
        <p:spPr/>
        <p:txBody>
          <a:bodyPr>
            <a:noAutofit/>
          </a:bodyPr>
          <a:lstStyle/>
          <a:p>
            <a:pPr>
              <a:lnSpc>
                <a:spcPct val="90000"/>
              </a:lnSpc>
            </a:pPr>
            <a:r>
              <a:rPr lang="en-US" dirty="0" smtClean="0"/>
              <a:t>-With a high presenting part in </a:t>
            </a:r>
            <a:r>
              <a:rPr lang="en-US" dirty="0" err="1" smtClean="0"/>
              <a:t>labour</a:t>
            </a:r>
            <a:r>
              <a:rPr lang="en-US" dirty="0" smtClean="0"/>
              <a:t> cervical dilatation will be extremely slow. </a:t>
            </a:r>
          </a:p>
          <a:p>
            <a:pPr>
              <a:lnSpc>
                <a:spcPct val="90000"/>
              </a:lnSpc>
            </a:pPr>
            <a:r>
              <a:rPr lang="en-US" dirty="0" smtClean="0"/>
              <a:t>- If the </a:t>
            </a:r>
            <a:r>
              <a:rPr lang="en-US" dirty="0" err="1" smtClean="0"/>
              <a:t>labour</a:t>
            </a:r>
            <a:r>
              <a:rPr lang="en-US" dirty="0" smtClean="0"/>
              <a:t> is becoming obstructed in the first stage an emergency caesarean section will be carried out.</a:t>
            </a:r>
          </a:p>
          <a:p>
            <a:pPr>
              <a:lnSpc>
                <a:spcPct val="90000"/>
              </a:lnSpc>
            </a:pPr>
            <a:r>
              <a:rPr lang="en-US" dirty="0" smtClean="0"/>
              <a:t>- If the delay occurs in the second stage as a result of deep transverse arrest the obstetrician may try to deliver the baby vaginally with </a:t>
            </a:r>
            <a:r>
              <a:rPr lang="en-US" dirty="0" err="1" smtClean="0"/>
              <a:t>ventouse</a:t>
            </a:r>
            <a:r>
              <a:rPr lang="en-US" dirty="0" smtClean="0"/>
              <a:t> but if that fails or is not possible an emergency caesarean is carried out </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88"/>
            <a:ext cx="8229600" cy="2286016"/>
          </a:xfrm>
        </p:spPr>
        <p:txBody>
          <a:bodyPr>
            <a:normAutofit/>
          </a:bodyPr>
          <a:lstStyle/>
          <a:p>
            <a:r>
              <a:rPr lang="en-US" sz="6600" b="1" dirty="0" smtClean="0"/>
              <a:t>PRECIPITATE LABOUR</a:t>
            </a:r>
            <a:endParaRPr lang="en-GB" sz="66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quarter" idx="1"/>
          </p:nvPr>
        </p:nvSpPr>
        <p:spPr/>
        <p:txBody>
          <a:bodyPr/>
          <a:lstStyle/>
          <a:p>
            <a:r>
              <a:rPr lang="en-US" dirty="0" smtClean="0"/>
              <a:t>-In some women, the uterus is over-efficient and the onset of labor to birth is an hour or less.</a:t>
            </a:r>
          </a:p>
          <a:p>
            <a:r>
              <a:rPr lang="en-US" dirty="0" smtClean="0"/>
              <a:t>- Much or all of the first stage is not recognized because contractions are not painful and the realization of the birth of the head may be the first indication that </a:t>
            </a:r>
            <a:r>
              <a:rPr lang="en-US" dirty="0" err="1" smtClean="0"/>
              <a:t>labour</a:t>
            </a:r>
            <a:r>
              <a:rPr lang="en-US" dirty="0" smtClean="0"/>
              <a:t> has actually started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CN"/>
              <a:t>Fetal status</a:t>
            </a:r>
          </a:p>
        </p:txBody>
      </p:sp>
      <p:sp>
        <p:nvSpPr>
          <p:cNvPr id="62467" name="Rectangle 3"/>
          <p:cNvSpPr>
            <a:spLocks noGrp="1" noChangeArrowheads="1"/>
          </p:cNvSpPr>
          <p:nvPr>
            <p:ph sz="quarter" idx="1"/>
          </p:nvPr>
        </p:nvSpPr>
        <p:spPr/>
        <p:txBody>
          <a:bodyPr/>
          <a:lstStyle/>
          <a:p>
            <a:r>
              <a:rPr lang="en-US" altLang="zh-CN"/>
              <a:t>Fetal lie:The relation of the fetal long axis to that of the mother is termed </a:t>
            </a:r>
            <a:r>
              <a:rPr lang="en-US" altLang="zh-CN" i="1"/>
              <a:t>fetal lie</a:t>
            </a:r>
            <a:r>
              <a:rPr lang="en-US" altLang="zh-CN"/>
              <a:t> and is either </a:t>
            </a:r>
            <a:r>
              <a:rPr lang="en-US" altLang="zh-CN" i="1"/>
              <a:t>longitudinal</a:t>
            </a:r>
            <a:r>
              <a:rPr lang="en-US" altLang="zh-CN"/>
              <a:t> or </a:t>
            </a:r>
            <a:r>
              <a:rPr lang="en-US" altLang="zh-CN" i="1"/>
              <a:t>transverse</a:t>
            </a:r>
            <a:r>
              <a:rPr lang="en-US" altLang="zh-CN"/>
              <a:t> </a:t>
            </a:r>
          </a:p>
          <a:p>
            <a:endParaRPr lang="en-US" altLang="zh-CN"/>
          </a:p>
          <a:p>
            <a:r>
              <a:rPr lang="en-US" altLang="zh-CN"/>
              <a:t>Fetal presentation: the foremost part in birth canal.</a:t>
            </a:r>
          </a:p>
          <a:p>
            <a:endParaRPr lang="en-US" altLang="zh-CN"/>
          </a:p>
          <a:p>
            <a:r>
              <a:rPr lang="en-US" altLang="zh-CN"/>
              <a:t>Cephalic, breech and should presentation.</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normAutofit fontScale="90000"/>
          </a:bodyPr>
          <a:lstStyle/>
          <a:p>
            <a:r>
              <a:rPr lang="en-US" sz="4200" smtClean="0"/>
              <a:t>-Such a precipitate birth is not without its problems leading:</a:t>
            </a:r>
          </a:p>
        </p:txBody>
      </p:sp>
      <p:sp>
        <p:nvSpPr>
          <p:cNvPr id="99331" name="Rectangle 3"/>
          <p:cNvSpPr>
            <a:spLocks noGrp="1"/>
          </p:cNvSpPr>
          <p:nvPr>
            <p:ph sz="quarter" idx="1"/>
          </p:nvPr>
        </p:nvSpPr>
        <p:spPr/>
        <p:txBody>
          <a:bodyPr/>
          <a:lstStyle/>
          <a:p>
            <a:r>
              <a:rPr lang="en-US" smtClean="0"/>
              <a:t> 1- soft tissue trauma of the maternal genital tract due to sudden stretching and distension as the baby is born. </a:t>
            </a:r>
          </a:p>
          <a:p>
            <a:r>
              <a:rPr lang="en-US" smtClean="0"/>
              <a:t>2-Risks to the baby include: hypoxia as a result of the frequency and strength of the contractions</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sz="quarter" idx="1"/>
          </p:nvPr>
        </p:nvSpPr>
        <p:spPr/>
        <p:txBody>
          <a:bodyPr/>
          <a:lstStyle/>
          <a:p>
            <a:r>
              <a:rPr lang="en-US" smtClean="0"/>
              <a:t>-intracranial haemorrhage from the sudden compression and decompression of the fetal skull as it passes through the birth canal with speed, and possible injury as the head and body deliver rapidly </a:t>
            </a:r>
          </a:p>
          <a:p>
            <a:r>
              <a:rPr lang="en-US" smtClean="0"/>
              <a:t>-and possibly fall to the floor.</a:t>
            </a:r>
          </a:p>
          <a:p>
            <a:endParaRPr lang="en-US" smtClean="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p:cNvSpPr>
          <p:nvPr>
            <p:ph sz="quarter" idx="1"/>
          </p:nvPr>
        </p:nvSpPr>
        <p:spPr/>
        <p:txBody>
          <a:bodyPr/>
          <a:lstStyle/>
          <a:p>
            <a:pPr>
              <a:lnSpc>
                <a:spcPct val="90000"/>
              </a:lnSpc>
            </a:pPr>
            <a:r>
              <a:rPr lang="en-US" smtClean="0"/>
              <a:t>- The unexpected nature of the event means that the place of birth may be inappropriate and the baby may be further compromised if the importance of maintaining the baby's temperature is not recognized. </a:t>
            </a:r>
          </a:p>
          <a:p>
            <a:pPr>
              <a:lnSpc>
                <a:spcPct val="90000"/>
              </a:lnSpc>
            </a:pPr>
            <a:r>
              <a:rPr lang="en-US" smtClean="0"/>
              <a:t>-The over-efficient uterus may relax after the birth of the baby resulting in retained placenta and/or postpartum haemorrhage. </a:t>
            </a:r>
          </a:p>
          <a:p>
            <a:pPr>
              <a:lnSpc>
                <a:spcPct val="90000"/>
              </a:lnSpc>
            </a:pPr>
            <a:endParaRPr lang="en-US" smtClean="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sz="quarter" idx="1"/>
          </p:nvPr>
        </p:nvSpPr>
        <p:spPr/>
        <p:txBody>
          <a:bodyPr/>
          <a:lstStyle/>
          <a:p>
            <a:pPr>
              <a:lnSpc>
                <a:spcPct val="90000"/>
              </a:lnSpc>
            </a:pPr>
            <a:r>
              <a:rPr lang="en-US" smtClean="0"/>
              <a:t>-The psychological impact of such a rapid birth must not be underestimated and some women will be in a state of shock after the event.</a:t>
            </a:r>
          </a:p>
          <a:p>
            <a:pPr>
              <a:lnSpc>
                <a:spcPct val="90000"/>
              </a:lnSpc>
            </a:pPr>
            <a:r>
              <a:rPr lang="en-US" smtClean="0"/>
              <a:t>-Precipitate labour will often recur in subsequent pregnancies and the obstetrician may advise induction of labour once term (37 completed weeks) is reached.</a:t>
            </a:r>
            <a:endParaRPr lang="en-US" u="sng" smtClean="0"/>
          </a:p>
          <a:p>
            <a:pPr>
              <a:lnSpc>
                <a:spcPct val="90000"/>
              </a:lnSpc>
            </a:pPr>
            <a:r>
              <a:rPr lang="en-US" u="sng" smtClean="0"/>
              <a:t>-</a:t>
            </a:r>
            <a:r>
              <a:rPr lang="en-US" smtClean="0"/>
              <a:t>consider every labour a trial of labour.</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714488"/>
            <a:ext cx="8429684" cy="2500330"/>
          </a:xfrm>
        </p:spPr>
        <p:txBody>
          <a:bodyPr>
            <a:normAutofit/>
          </a:bodyPr>
          <a:lstStyle/>
          <a:p>
            <a:r>
              <a:rPr lang="en-GB" b="1" dirty="0" smtClean="0">
                <a:solidFill>
                  <a:schemeClr val="accent2">
                    <a:lumMod val="50000"/>
                  </a:schemeClr>
                </a:solidFill>
              </a:rPr>
              <a:t>HYPOTONIC UTERINE CONTRACTION</a:t>
            </a:r>
            <a:endParaRPr lang="en-GB"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lstStyle/>
          <a:p>
            <a:pPr algn="l"/>
            <a:r>
              <a:rPr lang="en-GB" dirty="0" smtClean="0"/>
              <a:t>Introduction</a:t>
            </a:r>
            <a:endParaRPr lang="en-GB" dirty="0"/>
          </a:p>
        </p:txBody>
      </p:sp>
      <p:sp>
        <p:nvSpPr>
          <p:cNvPr id="3" name="Content Placeholder 2"/>
          <p:cNvSpPr>
            <a:spLocks noGrp="1"/>
          </p:cNvSpPr>
          <p:nvPr>
            <p:ph sz="quarter" idx="1"/>
          </p:nvPr>
        </p:nvSpPr>
        <p:spPr>
          <a:xfrm>
            <a:off x="457200" y="714356"/>
            <a:ext cx="8229600" cy="5411807"/>
          </a:xfrm>
        </p:spPr>
        <p:txBody>
          <a:bodyPr>
            <a:normAutofit fontScale="25000" lnSpcReduction="20000"/>
          </a:bodyPr>
          <a:lstStyle/>
          <a:p>
            <a:r>
              <a:rPr lang="en-US" sz="12800" dirty="0"/>
              <a:t>This is poor tone in the uterine muscle </a:t>
            </a:r>
            <a:r>
              <a:rPr lang="en-US" sz="12800" dirty="0" err="1"/>
              <a:t>fibres</a:t>
            </a:r>
            <a:r>
              <a:rPr lang="en-US" sz="12800" dirty="0"/>
              <a:t> which results from weak /short contractions. </a:t>
            </a:r>
            <a:endParaRPr lang="en-US" sz="12800" dirty="0" smtClean="0"/>
          </a:p>
          <a:p>
            <a:r>
              <a:rPr lang="en-US" sz="12800" dirty="0" smtClean="0"/>
              <a:t>Hypotonic </a:t>
            </a:r>
            <a:r>
              <a:rPr lang="en-US" sz="12800" dirty="0"/>
              <a:t>uterine dysfunction occurs with abnormally slow progress after the labor has been established . </a:t>
            </a:r>
            <a:endParaRPr lang="en-US" sz="12800" dirty="0" smtClean="0"/>
          </a:p>
          <a:p>
            <a:r>
              <a:rPr lang="en-US" sz="12800" dirty="0" smtClean="0"/>
              <a:t>The </a:t>
            </a:r>
            <a:r>
              <a:rPr lang="en-US" sz="12800" dirty="0"/>
              <a:t>uterine contractions become weak and inefficient and may even stop. </a:t>
            </a:r>
            <a:endParaRPr lang="en-US" sz="12800" dirty="0" smtClean="0"/>
          </a:p>
          <a:p>
            <a:r>
              <a:rPr lang="en-US" sz="12800" dirty="0" smtClean="0"/>
              <a:t>The </a:t>
            </a:r>
            <a:r>
              <a:rPr lang="en-US" sz="12800" dirty="0"/>
              <a:t>contractions are infrequent and cause less pain </a:t>
            </a:r>
            <a:r>
              <a:rPr lang="en-US" sz="12800" dirty="0" smtClean="0"/>
              <a:t>.</a:t>
            </a:r>
          </a:p>
          <a:p>
            <a:r>
              <a:rPr lang="en-US" sz="12800" dirty="0" smtClean="0"/>
              <a:t>The </a:t>
            </a:r>
            <a:r>
              <a:rPr lang="en-US" sz="12800" dirty="0"/>
              <a:t>contractions are fewer than two or three in a 10-minute period and usually are not strong enough to cause the cervix to dilate beyond 4 cm, and the </a:t>
            </a:r>
            <a:r>
              <a:rPr lang="en-US" sz="12800" dirty="0" err="1"/>
              <a:t>fundus</a:t>
            </a:r>
            <a:r>
              <a:rPr lang="en-US" sz="12800" dirty="0"/>
              <a:t> does not feel firm at </a:t>
            </a:r>
            <a:r>
              <a:rPr lang="en-US" sz="12800" dirty="0" smtClean="0"/>
              <a:t>the height </a:t>
            </a:r>
            <a:r>
              <a:rPr lang="en-US" sz="12800" dirty="0"/>
              <a:t>of  the contraction. </a:t>
            </a:r>
            <a:r>
              <a:rPr lang="en-US" sz="12800" dirty="0" smtClean="0"/>
              <a:t> </a:t>
            </a:r>
            <a:r>
              <a:rPr lang="en-US" sz="12800" dirty="0"/>
              <a:t>The uterus may be indented at the height of a contraction</a:t>
            </a:r>
            <a:r>
              <a:rPr lang="en-US" sz="12800" dirty="0" smtClean="0"/>
              <a:t>.</a:t>
            </a:r>
          </a:p>
          <a:p>
            <a:endParaRPr lang="en-GB"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fontScale="47500" lnSpcReduction="20000"/>
          </a:bodyPr>
          <a:lstStyle/>
          <a:p>
            <a:r>
              <a:rPr lang="en-US" sz="5900" dirty="0" smtClean="0"/>
              <a:t>The effects of weak contractions bring about very slow or no cervical dilatation. This results in prolonged </a:t>
            </a:r>
            <a:r>
              <a:rPr lang="en-US" sz="5900" dirty="0" err="1" smtClean="0"/>
              <a:t>labour</a:t>
            </a:r>
            <a:r>
              <a:rPr lang="en-US" sz="5900" dirty="0" smtClean="0"/>
              <a:t>. Or consequently, labor fails to progress</a:t>
            </a:r>
            <a:endParaRPr lang="en-GB" sz="5900" dirty="0" smtClean="0"/>
          </a:p>
          <a:p>
            <a:endParaRPr lang="en-US" sz="5900" dirty="0" smtClean="0"/>
          </a:p>
          <a:p>
            <a:r>
              <a:rPr lang="en-US" sz="5900" dirty="0" smtClean="0"/>
              <a:t>A </a:t>
            </a:r>
            <a:r>
              <a:rPr lang="en-US" sz="5900" dirty="0"/>
              <a:t>prolonged labor can  increase the risk of intrauterine infection, placing both the mother and newborn at risk. </a:t>
            </a:r>
            <a:endParaRPr lang="en-GB" sz="5900" dirty="0"/>
          </a:p>
          <a:p>
            <a:r>
              <a:rPr lang="en-US" sz="5900" dirty="0" smtClean="0"/>
              <a:t>There </a:t>
            </a:r>
            <a:r>
              <a:rPr lang="en-US" sz="5900" dirty="0"/>
              <a:t>are two types of </a:t>
            </a:r>
            <a:r>
              <a:rPr lang="en-US" sz="5900" dirty="0" err="1"/>
              <a:t>hypotonia</a:t>
            </a:r>
            <a:r>
              <a:rPr lang="en-US" sz="5900" dirty="0"/>
              <a:t>, that is, primary and secondary uterine inertia also respectively known as primary and secondary </a:t>
            </a:r>
            <a:r>
              <a:rPr lang="en-US" sz="5900" dirty="0" err="1"/>
              <a:t>hypotonia</a:t>
            </a:r>
            <a:r>
              <a:rPr lang="en-US" sz="5900" dirty="0"/>
              <a:t>.</a:t>
            </a:r>
            <a:endParaRPr lang="en-GB" sz="5900" dirty="0"/>
          </a:p>
          <a:p>
            <a:endParaRPr lang="en-GB"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800" dirty="0"/>
              <a:t>Primary </a:t>
            </a:r>
            <a:r>
              <a:rPr lang="en-US" sz="2800" dirty="0" err="1"/>
              <a:t>hypotonia</a:t>
            </a:r>
            <a:r>
              <a:rPr lang="en-US" sz="2800" dirty="0"/>
              <a:t> starts at the onset of </a:t>
            </a:r>
            <a:r>
              <a:rPr lang="en-US" sz="2800" dirty="0" err="1"/>
              <a:t>labour</a:t>
            </a:r>
            <a:r>
              <a:rPr lang="en-US" sz="2800" dirty="0"/>
              <a:t>. The cause is unknown and it is </a:t>
            </a:r>
            <a:r>
              <a:rPr lang="en-US" sz="2800" dirty="0" smtClean="0"/>
              <a:t>common</a:t>
            </a:r>
            <a:r>
              <a:rPr lang="en-GB" sz="2800" dirty="0" smtClean="0"/>
              <a:t> </a:t>
            </a:r>
            <a:r>
              <a:rPr lang="en-US" sz="2800" dirty="0" smtClean="0"/>
              <a:t>in </a:t>
            </a:r>
            <a:r>
              <a:rPr lang="en-US" sz="2800" dirty="0" err="1"/>
              <a:t>primigravida</a:t>
            </a:r>
            <a:r>
              <a:rPr lang="en-US" sz="2800" dirty="0" smtClean="0"/>
              <a:t>.</a:t>
            </a:r>
          </a:p>
          <a:p>
            <a:pPr>
              <a:buFont typeface="Wingdings" pitchFamily="2" charset="2"/>
              <a:buChar char="v"/>
            </a:pPr>
            <a:r>
              <a:rPr lang="en-US" sz="2800" dirty="0"/>
              <a:t>Secondary </a:t>
            </a:r>
            <a:r>
              <a:rPr lang="en-US" sz="2800" dirty="0" err="1"/>
              <a:t>hypotonia</a:t>
            </a:r>
            <a:r>
              <a:rPr lang="en-US" sz="2800" dirty="0"/>
              <a:t> occurs when </a:t>
            </a:r>
            <a:r>
              <a:rPr lang="en-US" sz="2800" dirty="0" err="1"/>
              <a:t>labour</a:t>
            </a:r>
            <a:r>
              <a:rPr lang="en-US" sz="2800" dirty="0"/>
              <a:t> has already been established. The uterus is exhausted and contractions, slows down, due to the following:</a:t>
            </a:r>
            <a:endParaRPr lang="en-GB" sz="2800" dirty="0"/>
          </a:p>
          <a:p>
            <a:pPr lvl="0"/>
            <a:r>
              <a:rPr lang="en-US" sz="2800" dirty="0"/>
              <a:t>Retained second twin;</a:t>
            </a:r>
            <a:endParaRPr lang="en-GB" sz="2800" dirty="0"/>
          </a:p>
          <a:p>
            <a:pPr lvl="0"/>
            <a:r>
              <a:rPr lang="en-US" sz="2800" dirty="0" err="1"/>
              <a:t>Cephalo</a:t>
            </a:r>
            <a:r>
              <a:rPr lang="en-US" sz="2800" dirty="0"/>
              <a:t> pelvic disproportion;</a:t>
            </a:r>
            <a:endParaRPr lang="en-GB" sz="2800" dirty="0"/>
          </a:p>
          <a:p>
            <a:pPr lvl="0"/>
            <a:r>
              <a:rPr lang="en-US" sz="2800" dirty="0" err="1"/>
              <a:t>Malpresentation</a:t>
            </a:r>
            <a:r>
              <a:rPr lang="en-US" sz="2800" dirty="0"/>
              <a:t> or </a:t>
            </a:r>
            <a:r>
              <a:rPr lang="en-US" sz="2800" dirty="0" err="1"/>
              <a:t>malposition</a:t>
            </a:r>
            <a:r>
              <a:rPr lang="en-US" sz="2800" dirty="0"/>
              <a:t>;</a:t>
            </a:r>
            <a:endParaRPr lang="en-GB" sz="2800" dirty="0"/>
          </a:p>
          <a:p>
            <a:pPr lvl="0"/>
            <a:r>
              <a:rPr lang="en-US" sz="2800" dirty="0"/>
              <a:t>Effect after epidural </a:t>
            </a:r>
            <a:r>
              <a:rPr lang="en-US" sz="2800" dirty="0" err="1"/>
              <a:t>anaesthesia</a:t>
            </a:r>
            <a:r>
              <a:rPr lang="en-US" sz="2800" dirty="0"/>
              <a:t>.</a:t>
            </a:r>
            <a:endParaRPr lang="en-GB" sz="2800" dirty="0"/>
          </a:p>
          <a:p>
            <a:endParaRPr lang="en-GB" dirty="0"/>
          </a:p>
          <a:p>
            <a:endParaRPr lang="en-GB"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28"/>
            <a:ext cx="7772400" cy="2428892"/>
          </a:xfrm>
        </p:spPr>
        <p:txBody>
          <a:bodyPr>
            <a:normAutofit/>
          </a:bodyPr>
          <a:lstStyle/>
          <a:p>
            <a:r>
              <a:rPr lang="en-US" b="1" dirty="0"/>
              <a:t>Management of Hypotonic Uterine Action</a:t>
            </a:r>
            <a:r>
              <a:rPr lang="en-GB" dirty="0"/>
              <a:t/>
            </a:r>
            <a:br>
              <a:rPr lang="en-GB" dirty="0"/>
            </a:br>
            <a:endParaRPr lang="en-GB" dirty="0"/>
          </a:p>
        </p:txBody>
      </p:sp>
      <p:sp>
        <p:nvSpPr>
          <p:cNvPr id="3" name="Content Placeholder 2"/>
          <p:cNvSpPr>
            <a:spLocks noGrp="1"/>
          </p:cNvSpPr>
          <p:nvPr>
            <p:ph sz="quarter" idx="1"/>
          </p:nvPr>
        </p:nvSpPr>
        <p:spPr/>
        <p:txBody>
          <a:bodyPr>
            <a:normAutofit fontScale="77500" lnSpcReduction="20000"/>
          </a:bodyPr>
          <a:lstStyle/>
          <a:p>
            <a:r>
              <a:rPr lang="en-US" sz="3300" dirty="0"/>
              <a:t>Hypotonic contractions occur as a result of </a:t>
            </a:r>
            <a:r>
              <a:rPr lang="en-US" sz="3300" dirty="0" err="1"/>
              <a:t>fetopelvic</a:t>
            </a:r>
            <a:r>
              <a:rPr lang="en-US" sz="3300" dirty="0"/>
              <a:t> disproportion, fetal </a:t>
            </a:r>
            <a:r>
              <a:rPr lang="en-US" sz="3300" dirty="0" err="1"/>
              <a:t>malposition</a:t>
            </a:r>
            <a:r>
              <a:rPr lang="en-US" sz="3300" dirty="0"/>
              <a:t>, overstretching of the uterus caused by a large newborn, </a:t>
            </a:r>
            <a:r>
              <a:rPr lang="en-US" sz="3300" dirty="0" err="1"/>
              <a:t>multifetal</a:t>
            </a:r>
            <a:r>
              <a:rPr lang="en-US" sz="3300" dirty="0"/>
              <a:t> gestation, or excessive maternal anxiety. </a:t>
            </a:r>
            <a:endParaRPr lang="en-US" sz="3300" dirty="0" smtClean="0"/>
          </a:p>
          <a:p>
            <a:r>
              <a:rPr lang="en-US" sz="3300" dirty="0" smtClean="0"/>
              <a:t>The </a:t>
            </a:r>
            <a:r>
              <a:rPr lang="en-US" sz="3300" dirty="0"/>
              <a:t>woman with hypotonic contractions can become exhausted and dehydrated. Medical management includes ruling out </a:t>
            </a:r>
            <a:r>
              <a:rPr lang="en-US" sz="3300" dirty="0" err="1"/>
              <a:t>cephalopelvic</a:t>
            </a:r>
            <a:r>
              <a:rPr lang="en-US" sz="3300" dirty="0"/>
              <a:t> disproportion (CPD) by ultrasound. If CPD is not the problem, augmentation by </a:t>
            </a:r>
            <a:r>
              <a:rPr lang="en-US" sz="3300" dirty="0" err="1"/>
              <a:t>oxytocin</a:t>
            </a:r>
            <a:r>
              <a:rPr lang="en-US" sz="3300" dirty="0"/>
              <a:t> is often started. </a:t>
            </a:r>
            <a:endParaRPr lang="en-US" sz="3300" dirty="0" smtClean="0"/>
          </a:p>
          <a:p>
            <a:r>
              <a:rPr lang="en-US" sz="3300" dirty="0" smtClean="0"/>
              <a:t>The </a:t>
            </a:r>
            <a:r>
              <a:rPr lang="en-US" sz="3300" dirty="0"/>
              <a:t>use of epidural analgesia and other regional anesthesia may reduce the effectiveness of the woman’s voluntary pushing efforts. Encouraging position changes and coaching can be helpful. </a:t>
            </a:r>
            <a:endParaRPr lang="en-GB" sz="3300" dirty="0"/>
          </a:p>
          <a:p>
            <a:endParaRPr lang="en-GB"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dirty="0"/>
              <a:t>Admit the mother in hospital with adequate facility for emergency. Reassure her and then sedate her to reduce anxiety and calm her down to sleep. You should perform an abdominal and pelvic exam to exclude </a:t>
            </a:r>
            <a:r>
              <a:rPr lang="en-US" dirty="0" err="1"/>
              <a:t>cephalo</a:t>
            </a:r>
            <a:r>
              <a:rPr lang="en-US" dirty="0"/>
              <a:t>-pelvic disproportion. Determine the cause of the </a:t>
            </a:r>
            <a:r>
              <a:rPr lang="en-US" dirty="0" err="1"/>
              <a:t>occipito</a:t>
            </a:r>
            <a:r>
              <a:rPr lang="en-US" dirty="0"/>
              <a:t>-posterior position (OPP). If this is present she should be prepared for a caesarean section.</a:t>
            </a:r>
            <a:endParaRPr lang="en-GB" dirty="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zh-CN"/>
              <a:t>Cephalic presentation</a:t>
            </a:r>
          </a:p>
        </p:txBody>
      </p:sp>
      <p:sp>
        <p:nvSpPr>
          <p:cNvPr id="71683" name="Rectangle 3"/>
          <p:cNvSpPr>
            <a:spLocks noGrp="1" noChangeArrowheads="1"/>
          </p:cNvSpPr>
          <p:nvPr>
            <p:ph sz="quarter" idx="1"/>
          </p:nvPr>
        </p:nvSpPr>
        <p:spPr/>
        <p:txBody>
          <a:bodyPr/>
          <a:lstStyle/>
          <a:p>
            <a:r>
              <a:rPr lang="en-US" altLang="zh-CN"/>
              <a:t>According to degree of fetal head flex, cephalic presentation is divided into vertex, brow and face presentation.</a:t>
            </a:r>
          </a:p>
          <a:p>
            <a:endParaRPr lang="en-US" altLang="zh-CN"/>
          </a:p>
          <a:p>
            <a:r>
              <a:rPr lang="en-US" altLang="zh-CN"/>
              <a:t>Brow and face presentation result in dystocia.</a:t>
            </a:r>
          </a:p>
          <a:p>
            <a:endParaRPr lang="en-US" altLang="zh-CN"/>
          </a:p>
          <a:p>
            <a:endParaRPr lang="en-US" altLang="zh-CN"/>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dirty="0"/>
              <a:t>If there are no uterine contractions, these should be stimulated by administering an enema or repeat administration </a:t>
            </a:r>
            <a:r>
              <a:rPr lang="en-US" dirty="0" err="1"/>
              <a:t>oxytocin</a:t>
            </a:r>
            <a:r>
              <a:rPr lang="en-US" dirty="0"/>
              <a:t>  if it had been given previously</a:t>
            </a:r>
            <a:r>
              <a:rPr lang="en-US" dirty="0" smtClean="0"/>
              <a:t>.</a:t>
            </a:r>
          </a:p>
          <a:p>
            <a:endParaRPr lang="en-GB" dirty="0"/>
          </a:p>
          <a:p>
            <a:endParaRPr lang="en-GB"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Management</a:t>
            </a:r>
            <a:endParaRPr lang="en-GB" dirty="0"/>
          </a:p>
        </p:txBody>
      </p:sp>
      <p:sp>
        <p:nvSpPr>
          <p:cNvPr id="3" name="Content Placeholder 2"/>
          <p:cNvSpPr>
            <a:spLocks noGrp="1"/>
          </p:cNvSpPr>
          <p:nvPr>
            <p:ph sz="quarter" idx="1"/>
          </p:nvPr>
        </p:nvSpPr>
        <p:spPr/>
        <p:txBody>
          <a:bodyPr/>
          <a:lstStyle/>
          <a:p>
            <a:pPr>
              <a:buNone/>
            </a:pPr>
            <a:r>
              <a:rPr lang="en-US" dirty="0"/>
              <a:t>You should check on the following factors:</a:t>
            </a:r>
            <a:endParaRPr lang="en-GB" dirty="0"/>
          </a:p>
          <a:p>
            <a:pPr lvl="0"/>
            <a:r>
              <a:rPr lang="en-US" dirty="0"/>
              <a:t>Frequency, strength and duration of the contractions;</a:t>
            </a:r>
            <a:endParaRPr lang="en-GB" dirty="0"/>
          </a:p>
          <a:p>
            <a:pPr lvl="0"/>
            <a:r>
              <a:rPr lang="en-US" dirty="0"/>
              <a:t>Vital signs, that is, maternal pulse and BP and general condition;</a:t>
            </a:r>
            <a:endParaRPr lang="en-GB" dirty="0"/>
          </a:p>
          <a:p>
            <a:pPr lvl="0"/>
            <a:r>
              <a:rPr lang="en-US" dirty="0" err="1"/>
              <a:t>Foetal</a:t>
            </a:r>
            <a:r>
              <a:rPr lang="en-US" dirty="0"/>
              <a:t> heart rates;</a:t>
            </a:r>
            <a:endParaRPr lang="en-GB" dirty="0"/>
          </a:p>
          <a:p>
            <a:pPr lvl="0"/>
            <a:r>
              <a:rPr lang="en-US" dirty="0"/>
              <a:t>Descent of the presenting part.</a:t>
            </a:r>
            <a:endParaRPr lang="en-GB" dirty="0"/>
          </a:p>
          <a:p>
            <a:endParaRPr lang="en-GB"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a:xfrm>
            <a:off x="457200" y="1142984"/>
            <a:ext cx="8229600" cy="4983179"/>
          </a:xfrm>
        </p:spPr>
        <p:txBody>
          <a:bodyPr>
            <a:normAutofit fontScale="25000" lnSpcReduction="20000"/>
          </a:bodyPr>
          <a:lstStyle/>
          <a:p>
            <a:r>
              <a:rPr lang="en-US" sz="12800" dirty="0"/>
              <a:t>A vaginal examination is done 2 - 4 hourly to determine cervical dilatation. The urine is tested 2 hourly for sugar, acetone and albumin. If there is </a:t>
            </a:r>
            <a:r>
              <a:rPr lang="en-US" sz="12800" dirty="0" err="1"/>
              <a:t>foetal</a:t>
            </a:r>
            <a:r>
              <a:rPr lang="en-US" sz="12800" dirty="0"/>
              <a:t> or maternal distress in the first stage of </a:t>
            </a:r>
            <a:r>
              <a:rPr lang="en-US" sz="12800" dirty="0" err="1"/>
              <a:t>labour</a:t>
            </a:r>
            <a:r>
              <a:rPr lang="en-US" sz="12800" dirty="0"/>
              <a:t>, the mother is prepared for Caesarean section. However, if the mother is in the second stage or nearing second stage and contracting and dilating well, the delivery should be assisted by vacuum extraction.</a:t>
            </a:r>
            <a:endParaRPr lang="en-GB" sz="12800" dirty="0"/>
          </a:p>
          <a:p>
            <a:r>
              <a:rPr lang="en-US" sz="12800" dirty="0"/>
              <a:t> </a:t>
            </a:r>
            <a:r>
              <a:rPr lang="en-US" sz="12800" dirty="0" smtClean="0"/>
              <a:t>The </a:t>
            </a:r>
            <a:r>
              <a:rPr lang="en-US" sz="12800" dirty="0"/>
              <a:t>possibility of post partum </a:t>
            </a:r>
            <a:r>
              <a:rPr lang="en-US" sz="12800" dirty="0" err="1"/>
              <a:t>haemorrhage</a:t>
            </a:r>
            <a:r>
              <a:rPr lang="en-US" sz="12800" dirty="0"/>
              <a:t> should be kept in mind. Hence an intramuscular injection of </a:t>
            </a:r>
            <a:r>
              <a:rPr lang="en-US" sz="12800" dirty="0" err="1"/>
              <a:t>syntocinon</a:t>
            </a:r>
            <a:r>
              <a:rPr lang="en-US" sz="12800" dirty="0"/>
              <a:t> 10 units should be within a</a:t>
            </a:r>
            <a:r>
              <a:rPr lang="en-US" sz="12800" dirty="0" smtClean="0"/>
              <a:t> </a:t>
            </a:r>
            <a:r>
              <a:rPr lang="en-US" sz="12800" dirty="0"/>
              <a:t>minutes after the </a:t>
            </a:r>
            <a:r>
              <a:rPr lang="en-US" sz="12800" dirty="0" smtClean="0"/>
              <a:t>birth </a:t>
            </a:r>
            <a:r>
              <a:rPr lang="en-US" sz="12800" dirty="0"/>
              <a:t>of the baby.</a:t>
            </a:r>
            <a:endParaRPr lang="en-GB" sz="12800" dirty="0"/>
          </a:p>
          <a:p>
            <a:endParaRPr lang="en-GB"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Hypertonic Uterine Dysfunction </a:t>
            </a:r>
            <a:r>
              <a:rPr lang="en-GB" b="1" dirty="0"/>
              <a:t/>
            </a:r>
            <a:br>
              <a:rPr lang="en-GB" b="1" dirty="0"/>
            </a:br>
            <a:endParaRPr lang="en-GB" dirty="0"/>
          </a:p>
        </p:txBody>
      </p:sp>
      <p:sp>
        <p:nvSpPr>
          <p:cNvPr id="3" name="Content Placeholder 2"/>
          <p:cNvSpPr>
            <a:spLocks noGrp="1"/>
          </p:cNvSpPr>
          <p:nvPr>
            <p:ph sz="quarter" idx="1"/>
          </p:nvPr>
        </p:nvSpPr>
        <p:spPr/>
        <p:txBody>
          <a:bodyPr>
            <a:normAutofit/>
          </a:bodyPr>
          <a:lstStyle/>
          <a:p>
            <a:r>
              <a:rPr lang="en-US" dirty="0"/>
              <a:t>Hypertonic uterine dysfunction refers to a labor with uterine contractions of poor quality that are painful, out of proportion to their intensity, do not cause cervical dilation or effacement, and are usually uncoordinated and frequent. This is more common with a first pregnancy or an anxious woman who has intense pain and lack of labor progression. </a:t>
            </a:r>
            <a:endParaRPr lang="en-GB" dirty="0"/>
          </a:p>
          <a:p>
            <a:r>
              <a:rPr lang="en-US" dirty="0"/>
              <a:t>The latent period of labor is prolonged, which increases her exhaustion and anxiety. Often there is not adequate relaxation of muscle tone between contractions, which causes the woman to complain of constant cramps and results in ischemia or reduced blood flow to the fetus. </a:t>
            </a:r>
            <a:endParaRPr lang="en-GB" dirty="0"/>
          </a:p>
          <a:p>
            <a:endParaRPr lang="en-GB"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dirty="0"/>
              <a:t> </a:t>
            </a:r>
            <a:r>
              <a:rPr lang="en-US" dirty="0" smtClean="0"/>
              <a:t>Management </a:t>
            </a:r>
            <a:r>
              <a:rPr lang="en-US" dirty="0"/>
              <a:t>of hypertonic uterine dysfunction is rest, which is achieved by analgesia to reduce pain and encourage sleep. An intravenous infusion is frequently administered to maintain hydration and electrolyte balance. Often women awaken with normal contractions</a:t>
            </a:r>
            <a:endParaRPr lang="en-GB" dirty="0"/>
          </a:p>
          <a:p>
            <a:endParaRPr lang="en-GB"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3143272"/>
          </a:xfrm>
        </p:spPr>
        <p:txBody>
          <a:bodyPr/>
          <a:lstStyle/>
          <a:p>
            <a:r>
              <a:rPr lang="en-US" b="1" dirty="0" smtClean="0">
                <a:solidFill>
                  <a:schemeClr val="accent2">
                    <a:lumMod val="50000"/>
                  </a:schemeClr>
                </a:solidFill>
              </a:rPr>
              <a:t>CEPHALO-PELVIC DISPROPORTION</a:t>
            </a:r>
            <a:endParaRPr lang="en-GB"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b="1" dirty="0" smtClean="0"/>
              <a:t>CPD</a:t>
            </a:r>
          </a:p>
        </p:txBody>
      </p:sp>
      <p:sp>
        <p:nvSpPr>
          <p:cNvPr id="4099" name="Rectangle 3"/>
          <p:cNvSpPr>
            <a:spLocks noGrp="1" noChangeArrowheads="1"/>
          </p:cNvSpPr>
          <p:nvPr>
            <p:ph sz="quarter" idx="1"/>
          </p:nvPr>
        </p:nvSpPr>
        <p:spPr>
          <a:xfrm>
            <a:off x="457200" y="2286000"/>
            <a:ext cx="8229600" cy="2209800"/>
          </a:xfrm>
        </p:spPr>
        <p:txBody>
          <a:bodyPr/>
          <a:lstStyle/>
          <a:p>
            <a:pPr eaLnBrk="1" hangingPunct="1">
              <a:buClr>
                <a:schemeClr val="hlink"/>
              </a:buClr>
              <a:buSzPct val="110000"/>
              <a:buFontTx/>
              <a:buNone/>
            </a:pPr>
            <a:r>
              <a:rPr lang="en-US" smtClean="0"/>
              <a:t>“DISPROPORTION IN SIZE BETWEEN THE FETAL HEAD AND THE MATERNAL PELVIC CAVITY, WHICH CAUSES DIFFICULTY IN THE LABOUR AND ENDANGER THE FETAL LIFE”</a:t>
            </a:r>
          </a:p>
          <a:p>
            <a:pPr eaLnBrk="1" hangingPunct="1">
              <a:buClr>
                <a:schemeClr val="hlink"/>
              </a:buClr>
              <a:buSzPct val="110000"/>
              <a:buFont typeface="Wingdings" pitchFamily="2" charset="2"/>
              <a:buNone/>
            </a:pPr>
            <a:endParaRPr lang="en-US" smtClean="0"/>
          </a:p>
          <a:p>
            <a:pPr eaLnBrk="1" hangingPunct="1">
              <a:buClr>
                <a:schemeClr val="hlink"/>
              </a:buClr>
              <a:buSzPct val="110000"/>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pPr eaLnBrk="1" hangingPunct="1">
              <a:defRPr/>
            </a:pPr>
            <a:r>
              <a:rPr lang="en-US" dirty="0" smtClean="0"/>
              <a:t>Cause of CPD</a:t>
            </a:r>
          </a:p>
        </p:txBody>
      </p:sp>
      <p:sp>
        <p:nvSpPr>
          <p:cNvPr id="5123" name="Content Placeholder 2"/>
          <p:cNvSpPr>
            <a:spLocks noGrp="1"/>
          </p:cNvSpPr>
          <p:nvPr>
            <p:ph sz="quarter" idx="1"/>
          </p:nvPr>
        </p:nvSpPr>
        <p:spPr>
          <a:xfrm>
            <a:off x="457200" y="914400"/>
            <a:ext cx="8229600" cy="5486400"/>
          </a:xfrm>
        </p:spPr>
        <p:txBody>
          <a:bodyPr/>
          <a:lstStyle/>
          <a:p>
            <a:pPr marL="571500" indent="-571500" eaLnBrk="1" hangingPunct="1">
              <a:buFontTx/>
              <a:buAutoNum type="romanUcPeriod"/>
            </a:pPr>
            <a:r>
              <a:rPr lang="en-US" smtClean="0"/>
              <a:t>Maternal :-</a:t>
            </a:r>
          </a:p>
          <a:p>
            <a:pPr marL="571500" indent="-571500" eaLnBrk="1" hangingPunct="1">
              <a:buFontTx/>
              <a:buNone/>
            </a:pPr>
            <a:r>
              <a:rPr lang="en-US" smtClean="0"/>
              <a:t>Contracted pelvis:- </a:t>
            </a:r>
          </a:p>
          <a:p>
            <a:pPr marL="571500" indent="-571500" eaLnBrk="1" hangingPunct="1">
              <a:buFontTx/>
              <a:buAutoNum type="alphaLcPeriod"/>
            </a:pPr>
            <a:r>
              <a:rPr lang="en-US" smtClean="0"/>
              <a:t>Developmental:- android, anthropoid and platypelloid pelvis.</a:t>
            </a:r>
          </a:p>
          <a:p>
            <a:pPr marL="571500" indent="-571500" eaLnBrk="1" hangingPunct="1">
              <a:buFontTx/>
              <a:buAutoNum type="alphaLcPeriod"/>
            </a:pPr>
            <a:r>
              <a:rPr lang="en-US" smtClean="0"/>
              <a:t>Congenital defect</a:t>
            </a:r>
          </a:p>
          <a:p>
            <a:pPr marL="571500" indent="-571500" eaLnBrk="1" hangingPunct="1">
              <a:buFontTx/>
              <a:buAutoNum type="alphaLcPeriod"/>
            </a:pPr>
            <a:r>
              <a:rPr lang="en-US" smtClean="0"/>
              <a:t>Acquired defect:- rachitic pelvis, osteomalacic pelvis, any disease or injury of bone.</a:t>
            </a:r>
          </a:p>
          <a:p>
            <a:pPr marL="571500" indent="-571500" eaLnBrk="1" hangingPunct="1">
              <a:buFontTx/>
              <a:buNone/>
            </a:pPr>
            <a:r>
              <a:rPr lang="en-US" smtClean="0"/>
              <a:t>II. Foetal:- Malpresentation, malposition, hydrocephaly, Macrosomic baby.</a:t>
            </a:r>
          </a:p>
          <a:p>
            <a:pPr marL="571500" indent="-571500" eaLnBrk="1" hangingPunct="1">
              <a:buFontTx/>
              <a:buAutoNum type="alphaLcPeriod"/>
            </a:pPr>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defRPr/>
            </a:pPr>
            <a:r>
              <a:rPr lang="en-US" b="1" smtClean="0">
                <a:solidFill>
                  <a:srgbClr val="FF3300"/>
                </a:solidFill>
              </a:rPr>
              <a:t>PELVIC ANATOMY</a:t>
            </a:r>
          </a:p>
        </p:txBody>
      </p:sp>
      <p:pic>
        <p:nvPicPr>
          <p:cNvPr id="7171" name="Picture 6" descr="PELVIC INLET"/>
          <p:cNvPicPr>
            <a:picLocks noGrp="1" noChangeAspect="1" noChangeArrowheads="1"/>
          </p:cNvPicPr>
          <p:nvPr>
            <p:ph sz="quarter" idx="1"/>
          </p:nvPr>
        </p:nvPicPr>
        <p:blipFill>
          <a:blip r:embed="rId2"/>
          <a:srcRect/>
          <a:stretch>
            <a:fillRect/>
          </a:stretch>
        </p:blipFill>
        <p:spPr>
          <a:xfrm>
            <a:off x="914400" y="1371600"/>
            <a:ext cx="7162800" cy="5486400"/>
          </a:xfrm>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smtClean="0">
                <a:solidFill>
                  <a:srgbClr val="FF3300"/>
                </a:solidFill>
              </a:rPr>
              <a:t>PELVIC ANATOMY</a:t>
            </a:r>
          </a:p>
        </p:txBody>
      </p:sp>
      <p:sp>
        <p:nvSpPr>
          <p:cNvPr id="9219" name="Rectangle 3"/>
          <p:cNvSpPr>
            <a:spLocks noGrp="1" noChangeArrowheads="1"/>
          </p:cNvSpPr>
          <p:nvPr>
            <p:ph sz="quarter" idx="1"/>
          </p:nvPr>
        </p:nvSpPr>
        <p:spPr>
          <a:xfrm>
            <a:off x="457200" y="1600200"/>
            <a:ext cx="8686800" cy="5257800"/>
          </a:xfrm>
        </p:spPr>
        <p:txBody>
          <a:bodyPr/>
          <a:lstStyle/>
          <a:p>
            <a:pPr marL="609600" indent="-609600" eaLnBrk="1" hangingPunct="1">
              <a:buClr>
                <a:schemeClr val="hlink"/>
              </a:buClr>
              <a:buSzPct val="110000"/>
              <a:buFont typeface="Wingdings" pitchFamily="2" charset="2"/>
              <a:buNone/>
            </a:pPr>
            <a:endParaRPr lang="en-US" b="1" u="sng" dirty="0" smtClean="0"/>
          </a:p>
          <a:p>
            <a:pPr marL="609600" indent="-609600" eaLnBrk="1" hangingPunct="1">
              <a:buClr>
                <a:schemeClr val="hlink"/>
              </a:buClr>
              <a:buSzPct val="110000"/>
              <a:buFont typeface="Wingdings" pitchFamily="2" charset="2"/>
              <a:buNone/>
            </a:pPr>
            <a:r>
              <a:rPr lang="en-US" dirty="0" smtClean="0"/>
              <a:t>AFFECTED BY: </a:t>
            </a:r>
          </a:p>
          <a:p>
            <a:pPr marL="609600" indent="-609600" eaLnBrk="1" hangingPunct="1">
              <a:buClr>
                <a:schemeClr val="hlink"/>
              </a:buClr>
              <a:buSzPct val="110000"/>
              <a:buFont typeface="Wingdings" pitchFamily="2" charset="2"/>
              <a:buAutoNum type="arabicPeriod"/>
            </a:pPr>
            <a:r>
              <a:rPr lang="en-US" dirty="0" smtClean="0"/>
              <a:t>Evolutionary Influence</a:t>
            </a:r>
          </a:p>
          <a:p>
            <a:pPr marL="609600" indent="-609600" eaLnBrk="1" hangingPunct="1">
              <a:buClr>
                <a:schemeClr val="hlink"/>
              </a:buClr>
              <a:buSzPct val="110000"/>
              <a:buFont typeface="Wingdings" pitchFamily="2" charset="2"/>
              <a:buAutoNum type="arabicPeriod"/>
            </a:pPr>
            <a:r>
              <a:rPr lang="en-US" dirty="0" smtClean="0"/>
              <a:t>Hormonal Influence</a:t>
            </a:r>
          </a:p>
          <a:p>
            <a:pPr marL="609600" indent="-609600" eaLnBrk="1" hangingPunct="1">
              <a:buClr>
                <a:schemeClr val="hlink"/>
              </a:buClr>
              <a:buSzPct val="110000"/>
              <a:buFont typeface="Wingdings" pitchFamily="2" charset="2"/>
              <a:buAutoNum type="arabicPeriod"/>
            </a:pPr>
            <a:r>
              <a:rPr lang="en-US" dirty="0" smtClean="0"/>
              <a:t>Nutrition</a:t>
            </a:r>
          </a:p>
          <a:p>
            <a:pPr marL="609600" indent="-609600" eaLnBrk="1" hangingPunct="1">
              <a:buClr>
                <a:srgbClr val="CC0000"/>
              </a:buClr>
              <a:buSzPct val="110000"/>
              <a:buFont typeface="Wingdings" pitchFamily="2" charset="2"/>
              <a:buNone/>
            </a:pPr>
            <a:endParaRPr lang="en-US" b="1" u="sng" dirty="0" smtClean="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pPr lvl="0" algn="l" fontAlgn="base">
              <a:spcAft>
                <a:spcPct val="0"/>
              </a:spcAft>
            </a:pPr>
            <a:r>
              <a:rPr kumimoji="0" lang="en-US" sz="2000" b="0" i="0" u="none" strike="noStrike" cap="none" normalizeH="0" baseline="0" dirty="0" smtClean="0">
                <a:ln>
                  <a:noFill/>
                </a:ln>
                <a:effectLst/>
                <a:latin typeface="Arial" charset="0"/>
                <a:cs typeface="Times New Roman" charset="0"/>
              </a:rPr>
              <a:t>Longitudinal lie. Ce­phalic presentation. Differences in attitude of fetal body, Note changes in fetal attitude in relation to fetal vertex as the fetal head becomes less flexed</a:t>
            </a:r>
            <a:endParaRPr lang="en-GB" sz="2000" dirty="0"/>
          </a:p>
        </p:txBody>
      </p:sp>
      <p:pic>
        <p:nvPicPr>
          <p:cNvPr id="4" name="Picture 6"/>
          <p:cNvPicPr>
            <a:picLocks noGrp="1" noChangeAspect="1" noChangeArrowheads="1"/>
          </p:cNvPicPr>
          <p:nvPr>
            <p:ph sz="quarter" idx="1"/>
          </p:nvPr>
        </p:nvPicPr>
        <p:blipFill>
          <a:blip r:embed="rId2"/>
          <a:srcRect/>
          <a:stretch>
            <a:fillRect/>
          </a:stretch>
        </p:blipFill>
        <p:spPr bwMode="auto">
          <a:xfrm>
            <a:off x="642910" y="1285860"/>
            <a:ext cx="3643338" cy="4143404"/>
          </a:xfrm>
          <a:prstGeom prst="rect">
            <a:avLst/>
          </a:prstGeom>
          <a:noFill/>
        </p:spPr>
      </p:pic>
      <p:pic>
        <p:nvPicPr>
          <p:cNvPr id="5" name="Picture 5"/>
          <p:cNvPicPr>
            <a:picLocks noChangeAspect="1" noChangeArrowheads="1"/>
          </p:cNvPicPr>
          <p:nvPr/>
        </p:nvPicPr>
        <p:blipFill>
          <a:blip r:embed="rId3"/>
          <a:srcRect/>
          <a:stretch>
            <a:fillRect/>
          </a:stretch>
        </p:blipFill>
        <p:spPr bwMode="auto">
          <a:xfrm>
            <a:off x="4356100" y="1357299"/>
            <a:ext cx="2144726" cy="4143404"/>
          </a:xfrm>
          <a:prstGeom prst="rect">
            <a:avLst/>
          </a:prstGeom>
          <a:noFill/>
        </p:spPr>
      </p:pic>
      <p:pic>
        <p:nvPicPr>
          <p:cNvPr id="6" name="Picture 4"/>
          <p:cNvPicPr>
            <a:picLocks noChangeAspect="1" noChangeArrowheads="1"/>
          </p:cNvPicPr>
          <p:nvPr/>
        </p:nvPicPr>
        <p:blipFill>
          <a:blip r:embed="rId4"/>
          <a:srcRect/>
          <a:stretch>
            <a:fillRect/>
          </a:stretch>
        </p:blipFill>
        <p:spPr bwMode="auto">
          <a:xfrm>
            <a:off x="6572264" y="1357298"/>
            <a:ext cx="2052624" cy="4071966"/>
          </a:xfrm>
          <a:prstGeom prst="rect">
            <a:avLst/>
          </a:prstGeom>
          <a:noFill/>
        </p:spPr>
      </p:pic>
      <p:sp>
        <p:nvSpPr>
          <p:cNvPr id="7" name="TextBox 6"/>
          <p:cNvSpPr txBox="1"/>
          <p:nvPr/>
        </p:nvSpPr>
        <p:spPr>
          <a:xfrm>
            <a:off x="357158" y="5429264"/>
            <a:ext cx="1785950" cy="523220"/>
          </a:xfrm>
          <a:prstGeom prst="rect">
            <a:avLst/>
          </a:prstGeom>
          <a:noFill/>
        </p:spPr>
        <p:txBody>
          <a:bodyPr wrap="square" rtlCol="0">
            <a:spAutoFit/>
          </a:bodyPr>
          <a:lstStyle/>
          <a:p>
            <a:r>
              <a:rPr lang="en-US" sz="2800" dirty="0" smtClean="0"/>
              <a:t>(A) vertex</a:t>
            </a:r>
            <a:endParaRPr lang="en-GB" sz="2800" dirty="0"/>
          </a:p>
        </p:txBody>
      </p:sp>
      <p:sp>
        <p:nvSpPr>
          <p:cNvPr id="8" name="TextBox 7"/>
          <p:cNvSpPr txBox="1"/>
          <p:nvPr/>
        </p:nvSpPr>
        <p:spPr>
          <a:xfrm>
            <a:off x="2285984" y="5357826"/>
            <a:ext cx="2214578" cy="523220"/>
          </a:xfrm>
          <a:prstGeom prst="rect">
            <a:avLst/>
          </a:prstGeom>
          <a:noFill/>
        </p:spPr>
        <p:txBody>
          <a:bodyPr wrap="square" rtlCol="0">
            <a:spAutoFit/>
          </a:bodyPr>
          <a:lstStyle/>
          <a:p>
            <a:r>
              <a:rPr lang="en-US" sz="2800" dirty="0" smtClean="0"/>
              <a:t>(B) </a:t>
            </a:r>
            <a:r>
              <a:rPr lang="en-US" sz="2800" dirty="0" err="1" smtClean="0"/>
              <a:t>sinciput</a:t>
            </a:r>
            <a:endParaRPr lang="en-GB" sz="2800" dirty="0"/>
          </a:p>
        </p:txBody>
      </p:sp>
      <p:sp>
        <p:nvSpPr>
          <p:cNvPr id="10" name="TextBox 9"/>
          <p:cNvSpPr txBox="1"/>
          <p:nvPr/>
        </p:nvSpPr>
        <p:spPr>
          <a:xfrm>
            <a:off x="4357686" y="5429264"/>
            <a:ext cx="2000264" cy="800219"/>
          </a:xfrm>
          <a:prstGeom prst="rect">
            <a:avLst/>
          </a:prstGeom>
          <a:noFill/>
        </p:spPr>
        <p:txBody>
          <a:bodyPr wrap="square" rtlCol="0">
            <a:spAutoFit/>
          </a:bodyPr>
          <a:lstStyle/>
          <a:p>
            <a:r>
              <a:rPr lang="en-US" sz="2800" dirty="0" smtClean="0"/>
              <a:t>(C) brow</a:t>
            </a:r>
          </a:p>
          <a:p>
            <a:endParaRPr lang="en-GB" dirty="0"/>
          </a:p>
        </p:txBody>
      </p:sp>
      <p:sp>
        <p:nvSpPr>
          <p:cNvPr id="19" name="TextBox 18"/>
          <p:cNvSpPr txBox="1"/>
          <p:nvPr/>
        </p:nvSpPr>
        <p:spPr>
          <a:xfrm>
            <a:off x="6858016" y="5429264"/>
            <a:ext cx="1309397" cy="523220"/>
          </a:xfrm>
          <a:prstGeom prst="rect">
            <a:avLst/>
          </a:prstGeom>
          <a:noFill/>
        </p:spPr>
        <p:txBody>
          <a:bodyPr wrap="square" rtlCol="0">
            <a:spAutoFit/>
          </a:bodyPr>
          <a:lstStyle/>
          <a:p>
            <a:r>
              <a:rPr lang="en-US" sz="2800" dirty="0" smtClean="0"/>
              <a:t>(D) face</a:t>
            </a:r>
            <a:endParaRPr lang="en-US" sz="28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b="1" smtClean="0">
                <a:solidFill>
                  <a:srgbClr val="FF3300"/>
                </a:solidFill>
              </a:rPr>
              <a:t>PELVIC ANATOMY</a:t>
            </a:r>
          </a:p>
        </p:txBody>
      </p:sp>
      <p:sp>
        <p:nvSpPr>
          <p:cNvPr id="10243" name="Rectangle 3"/>
          <p:cNvSpPr>
            <a:spLocks noGrp="1" noChangeArrowheads="1"/>
          </p:cNvSpPr>
          <p:nvPr>
            <p:ph sz="quarter" idx="1"/>
          </p:nvPr>
        </p:nvSpPr>
        <p:spPr>
          <a:xfrm>
            <a:off x="457200" y="1600200"/>
            <a:ext cx="8686800" cy="5257800"/>
          </a:xfrm>
        </p:spPr>
        <p:txBody>
          <a:bodyPr/>
          <a:lstStyle/>
          <a:p>
            <a:pPr marL="609600" indent="-609600" eaLnBrk="1" hangingPunct="1">
              <a:buClr>
                <a:schemeClr val="hlink"/>
              </a:buClr>
              <a:buSzPct val="110000"/>
              <a:buFont typeface="Wingdings" pitchFamily="2" charset="2"/>
              <a:buNone/>
            </a:pPr>
            <a:endParaRPr lang="en-US" b="1" u="sng" dirty="0" smtClean="0">
              <a:solidFill>
                <a:srgbClr val="33CC33"/>
              </a:solidFill>
            </a:endParaRPr>
          </a:p>
          <a:p>
            <a:pPr marL="609600" indent="-609600" eaLnBrk="1" hangingPunct="1">
              <a:buClr>
                <a:schemeClr val="hlink"/>
              </a:buClr>
              <a:buSzPct val="110000"/>
              <a:buFont typeface="Wingdings" pitchFamily="2" charset="2"/>
              <a:buNone/>
            </a:pPr>
            <a:endParaRPr lang="en-US" b="1" u="sng" dirty="0" smtClean="0">
              <a:solidFill>
                <a:srgbClr val="33CC33"/>
              </a:solidFill>
            </a:endParaRPr>
          </a:p>
          <a:p>
            <a:pPr marL="609600" indent="-609600" eaLnBrk="1" hangingPunct="1">
              <a:buClr>
                <a:schemeClr val="hlink"/>
              </a:buClr>
              <a:buSzPct val="110000"/>
              <a:buFont typeface="Wingdings" pitchFamily="2" charset="2"/>
              <a:buAutoNum type="arabicPeriod"/>
            </a:pPr>
            <a:r>
              <a:rPr lang="en-US" b="1" dirty="0" smtClean="0"/>
              <a:t>ANTHROPOID TYPE</a:t>
            </a:r>
          </a:p>
          <a:p>
            <a:pPr marL="609600" indent="-609600" eaLnBrk="1" hangingPunct="1">
              <a:buClr>
                <a:schemeClr val="hlink"/>
              </a:buClr>
              <a:buSzPct val="110000"/>
              <a:buFont typeface="Wingdings" pitchFamily="2" charset="2"/>
              <a:buAutoNum type="arabicPeriod"/>
            </a:pPr>
            <a:r>
              <a:rPr lang="en-US" b="1" dirty="0" smtClean="0"/>
              <a:t>GYNECOID TYPE</a:t>
            </a:r>
          </a:p>
          <a:p>
            <a:pPr marL="609600" indent="-609600" eaLnBrk="1" hangingPunct="1">
              <a:buClr>
                <a:schemeClr val="hlink"/>
              </a:buClr>
              <a:buSzPct val="110000"/>
              <a:buFont typeface="Wingdings" pitchFamily="2" charset="2"/>
              <a:buAutoNum type="arabicPeriod"/>
            </a:pPr>
            <a:r>
              <a:rPr lang="en-US" b="1" dirty="0" smtClean="0"/>
              <a:t>ANDROID TYPE</a:t>
            </a:r>
          </a:p>
          <a:p>
            <a:pPr marL="609600" indent="-609600" eaLnBrk="1" hangingPunct="1">
              <a:buClr>
                <a:schemeClr val="hlink"/>
              </a:buClr>
              <a:buSzPct val="110000"/>
              <a:buFont typeface="Wingdings" pitchFamily="2" charset="2"/>
              <a:buAutoNum type="arabicPeriod"/>
            </a:pPr>
            <a:r>
              <a:rPr lang="en-US" b="1" dirty="0" smtClean="0"/>
              <a:t>PLATYPELLOID TYPE</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304800" y="5105400"/>
            <a:ext cx="8229600" cy="1143000"/>
          </a:xfrm>
        </p:spPr>
        <p:txBody>
          <a:bodyPr/>
          <a:lstStyle/>
          <a:p>
            <a:pPr eaLnBrk="1" hangingPunct="1">
              <a:defRPr/>
            </a:pPr>
            <a:r>
              <a:rPr lang="en-US" sz="2800" smtClean="0">
                <a:solidFill>
                  <a:srgbClr val="FF3300"/>
                </a:solidFill>
              </a:rPr>
              <a:t>WIDE SUBPUBIC ANGLE IN GYNECOID TYPE</a:t>
            </a:r>
            <a:br>
              <a:rPr lang="en-US" sz="2800" smtClean="0">
                <a:solidFill>
                  <a:srgbClr val="FF3300"/>
                </a:solidFill>
              </a:rPr>
            </a:br>
            <a:r>
              <a:rPr lang="en-US" sz="2800" smtClean="0">
                <a:solidFill>
                  <a:srgbClr val="FF3300"/>
                </a:solidFill>
              </a:rPr>
              <a:t>NARROW IN ANDROID TYPE</a:t>
            </a:r>
          </a:p>
        </p:txBody>
      </p:sp>
      <p:pic>
        <p:nvPicPr>
          <p:cNvPr id="13315" name="Picture 6" descr="DSC05165 i"/>
          <p:cNvPicPr>
            <a:picLocks noGrp="1" noChangeAspect="1" noChangeArrowheads="1"/>
          </p:cNvPicPr>
          <p:nvPr>
            <p:ph sz="quarter" idx="1"/>
          </p:nvPr>
        </p:nvPicPr>
        <p:blipFill>
          <a:blip r:embed="rId2"/>
          <a:srcRect/>
          <a:stretch>
            <a:fillRect/>
          </a:stretch>
        </p:blipFill>
        <p:spPr>
          <a:xfrm>
            <a:off x="0" y="0"/>
            <a:ext cx="8763000" cy="5257800"/>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defRPr/>
            </a:pPr>
            <a:r>
              <a:rPr lang="en-US" sz="4000" b="1" smtClean="0">
                <a:solidFill>
                  <a:srgbClr val="FF3300"/>
                </a:solidFill>
              </a:rPr>
              <a:t>DIAGNOSIS OF CONTRACTED PELVIS</a:t>
            </a:r>
          </a:p>
        </p:txBody>
      </p:sp>
      <p:sp>
        <p:nvSpPr>
          <p:cNvPr id="14339" name="Rectangle 3"/>
          <p:cNvSpPr>
            <a:spLocks noGrp="1" noChangeArrowheads="1"/>
          </p:cNvSpPr>
          <p:nvPr>
            <p:ph sz="quarter" idx="1"/>
          </p:nvPr>
        </p:nvSpPr>
        <p:spPr>
          <a:xfrm>
            <a:off x="457200" y="3352800"/>
            <a:ext cx="8229600" cy="2971800"/>
          </a:xfrm>
        </p:spPr>
        <p:txBody>
          <a:bodyPr>
            <a:normAutofit fontScale="85000" lnSpcReduction="10000"/>
          </a:bodyPr>
          <a:lstStyle/>
          <a:p>
            <a:pPr eaLnBrk="1" hangingPunct="1">
              <a:buClr>
                <a:schemeClr val="hlink"/>
              </a:buClr>
              <a:buFont typeface="Wingdings" pitchFamily="2" charset="2"/>
              <a:buChar char="v"/>
            </a:pPr>
            <a:r>
              <a:rPr lang="en-US" dirty="0" smtClean="0"/>
              <a:t>Contraction may be at the level of brim, cavity, outlet or combined.</a:t>
            </a:r>
          </a:p>
          <a:p>
            <a:pPr eaLnBrk="1" hangingPunct="1">
              <a:buClr>
                <a:schemeClr val="hlink"/>
              </a:buClr>
              <a:buFont typeface="Wingdings" pitchFamily="2" charset="2"/>
              <a:buNone/>
            </a:pPr>
            <a:endParaRPr lang="en-US" dirty="0" smtClean="0"/>
          </a:p>
          <a:p>
            <a:pPr eaLnBrk="1" hangingPunct="1">
              <a:buClr>
                <a:schemeClr val="hlink"/>
              </a:buClr>
              <a:buFont typeface="Wingdings" pitchFamily="2" charset="2"/>
              <a:buChar char="v"/>
            </a:pPr>
            <a:r>
              <a:rPr lang="en-US" sz="3800" b="1" u="sng" dirty="0" smtClean="0"/>
              <a:t>HISTORY:</a:t>
            </a:r>
          </a:p>
          <a:p>
            <a:pPr eaLnBrk="1" hangingPunct="1">
              <a:buClr>
                <a:schemeClr val="hlink"/>
              </a:buClr>
              <a:buFont typeface="Wingdings" pitchFamily="2" charset="2"/>
              <a:buNone/>
            </a:pPr>
            <a:r>
              <a:rPr lang="en-US" sz="3800" dirty="0" smtClean="0"/>
              <a:t>	GENERAL: Rickets, </a:t>
            </a:r>
            <a:r>
              <a:rPr lang="en-US" sz="3800" dirty="0" err="1" smtClean="0"/>
              <a:t>Osteomalacia</a:t>
            </a:r>
            <a:r>
              <a:rPr lang="en-US" sz="3800" dirty="0" smtClean="0"/>
              <a:t>, Poliomyelitis, TB</a:t>
            </a:r>
          </a:p>
          <a:p>
            <a:pPr eaLnBrk="1" hangingPunct="1">
              <a:buClr>
                <a:schemeClr val="hlink"/>
              </a:buClr>
              <a:buFont typeface="Wingdings" pitchFamily="2" charset="2"/>
              <a:buNone/>
            </a:pPr>
            <a:r>
              <a:rPr lang="en-US" sz="3800" dirty="0" smtClean="0"/>
              <a:t>	OBSTETRIC: Previous Deliveries</a:t>
            </a:r>
          </a:p>
          <a:p>
            <a:pPr eaLnBrk="1" hangingPunct="1">
              <a:buClr>
                <a:schemeClr val="hlink"/>
              </a:buClr>
              <a:buFont typeface="Wingdings" pitchFamily="2" charset="2"/>
              <a:buNone/>
            </a:pPr>
            <a:r>
              <a:rPr lang="en-US" dirty="0" smtClean="0">
                <a:solidFill>
                  <a:srgbClr val="FFFF00"/>
                </a:solidFill>
              </a:rPr>
              <a:t>	</a:t>
            </a:r>
          </a:p>
          <a:p>
            <a:pPr eaLnBrk="1" hangingPunct="1"/>
            <a:endParaRPr lang="en-US" dirty="0" smtClean="0">
              <a:solidFill>
                <a:srgbClr val="FFFF00"/>
              </a:solidFill>
            </a:endParaRPr>
          </a:p>
        </p:txBody>
      </p:sp>
      <p:sp>
        <p:nvSpPr>
          <p:cNvPr id="14340" name="Rectangle 3"/>
          <p:cNvSpPr>
            <a:spLocks noChangeArrowheads="1"/>
          </p:cNvSpPr>
          <p:nvPr/>
        </p:nvSpPr>
        <p:spPr bwMode="auto">
          <a:xfrm>
            <a:off x="685800" y="1600200"/>
            <a:ext cx="7848600" cy="1570038"/>
          </a:xfrm>
          <a:prstGeom prst="rect">
            <a:avLst/>
          </a:prstGeom>
          <a:noFill/>
          <a:ln w="9525">
            <a:noFill/>
            <a:miter lim="800000"/>
            <a:headEnd/>
            <a:tailEnd/>
          </a:ln>
        </p:spPr>
        <p:txBody>
          <a:bodyPr>
            <a:spAutoFit/>
          </a:bodyPr>
          <a:lstStyle/>
          <a:p>
            <a:r>
              <a:rPr lang="en-US" sz="2400"/>
              <a:t>Diagnosis of CPD is very difficult. This is because it is difficult to estimate exactly how much the mother's ligaments and joints will 'give' or relax before labor starts.</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defRPr/>
            </a:pPr>
            <a:r>
              <a:rPr lang="en-US" sz="4000" smtClean="0">
                <a:solidFill>
                  <a:srgbClr val="FF3300"/>
                </a:solidFill>
              </a:rPr>
              <a:t>DIAGNOSIS OF CONTRACTED PELVIS</a:t>
            </a:r>
          </a:p>
        </p:txBody>
      </p:sp>
      <p:sp>
        <p:nvSpPr>
          <p:cNvPr id="15363" name="Rectangle 3"/>
          <p:cNvSpPr>
            <a:spLocks noGrp="1" noChangeArrowheads="1"/>
          </p:cNvSpPr>
          <p:nvPr>
            <p:ph sz="quarter" idx="1"/>
          </p:nvPr>
        </p:nvSpPr>
        <p:spPr>
          <a:xfrm>
            <a:off x="457200" y="1600200"/>
            <a:ext cx="8229600" cy="5257800"/>
          </a:xfrm>
        </p:spPr>
        <p:txBody>
          <a:bodyPr/>
          <a:lstStyle/>
          <a:p>
            <a:pPr eaLnBrk="1" hangingPunct="1">
              <a:buClr>
                <a:schemeClr val="hlink"/>
              </a:buClr>
              <a:buFont typeface="Wingdings" pitchFamily="2" charset="2"/>
              <a:buChar char="v"/>
            </a:pPr>
            <a:r>
              <a:rPr lang="en-US" b="1" dirty="0" smtClean="0">
                <a:solidFill>
                  <a:srgbClr val="CC0000"/>
                </a:solidFill>
              </a:rPr>
              <a:t>PHYSICAL EXAMINATION:</a:t>
            </a:r>
          </a:p>
          <a:p>
            <a:pPr eaLnBrk="1" hangingPunct="1">
              <a:buClr>
                <a:schemeClr val="hlink"/>
              </a:buClr>
              <a:buFont typeface="Wingdings" pitchFamily="2" charset="2"/>
              <a:buNone/>
            </a:pPr>
            <a:r>
              <a:rPr lang="en-US" dirty="0" smtClean="0"/>
              <a:t>	HEIGHT:  high risk  &lt;140 cm</a:t>
            </a:r>
          </a:p>
          <a:p>
            <a:pPr eaLnBrk="1" hangingPunct="1">
              <a:buClr>
                <a:schemeClr val="hlink"/>
              </a:buClr>
              <a:buFont typeface="Wingdings" pitchFamily="2" charset="2"/>
              <a:buNone/>
            </a:pPr>
            <a:r>
              <a:rPr lang="en-US" dirty="0" smtClean="0"/>
              <a:t>	SPINAL / CHEST WALL DEFORMITIES</a:t>
            </a:r>
          </a:p>
          <a:p>
            <a:pPr eaLnBrk="1" hangingPunct="1">
              <a:buClr>
                <a:schemeClr val="hlink"/>
              </a:buClr>
              <a:buFont typeface="Wingdings" pitchFamily="2" charset="2"/>
              <a:buNone/>
            </a:pPr>
            <a:r>
              <a:rPr lang="en-US" dirty="0" smtClean="0"/>
              <a:t>	</a:t>
            </a:r>
          </a:p>
          <a:p>
            <a:pPr eaLnBrk="1" hangingPunct="1">
              <a:buClr>
                <a:schemeClr val="hlink"/>
              </a:buClr>
              <a:buFont typeface="Wingdings" pitchFamily="2" charset="2"/>
              <a:buNone/>
            </a:pPr>
            <a:endParaRPr lang="en-US" dirty="0" smtClean="0">
              <a:solidFill>
                <a:srgbClr val="FFFF00"/>
              </a:solidFill>
            </a:endParaRPr>
          </a:p>
          <a:p>
            <a:pPr eaLnBrk="1" hangingPunct="1">
              <a:buClr>
                <a:schemeClr val="hlink"/>
              </a:buClr>
              <a:buFont typeface="Wingdings" pitchFamily="2" charset="2"/>
              <a:buChar char="v"/>
            </a:pPr>
            <a:r>
              <a:rPr lang="en-US" b="1" dirty="0" smtClean="0">
                <a:solidFill>
                  <a:srgbClr val="CC0000"/>
                </a:solidFill>
              </a:rPr>
              <a:t>OBSTETRIC EXAMINATION:</a:t>
            </a:r>
          </a:p>
          <a:p>
            <a:pPr eaLnBrk="1" hangingPunct="1">
              <a:buClr>
                <a:schemeClr val="hlink"/>
              </a:buClr>
              <a:buFont typeface="Wingdings" pitchFamily="2" charset="2"/>
              <a:buNone/>
            </a:pPr>
            <a:r>
              <a:rPr lang="en-US" dirty="0" smtClean="0">
                <a:solidFill>
                  <a:srgbClr val="CC0000"/>
                </a:solidFill>
              </a:rPr>
              <a:t>	</a:t>
            </a:r>
            <a:r>
              <a:rPr lang="en-US" dirty="0" smtClean="0"/>
              <a:t>Unengaged head in the </a:t>
            </a:r>
            <a:r>
              <a:rPr lang="en-US" dirty="0" err="1" smtClean="0"/>
              <a:t>Primi</a:t>
            </a:r>
            <a:r>
              <a:rPr lang="en-US" dirty="0" smtClean="0"/>
              <a:t> at term</a:t>
            </a:r>
          </a:p>
          <a:p>
            <a:pPr eaLnBrk="1" hangingPunct="1">
              <a:buClr>
                <a:schemeClr val="hlink"/>
              </a:buClr>
              <a:buFont typeface="Wingdings" pitchFamily="2" charset="2"/>
              <a:buNone/>
            </a:pPr>
            <a:r>
              <a:rPr lang="en-US" dirty="0" smtClean="0"/>
              <a:t>	Deflexed attitude at the onset of </a:t>
            </a:r>
            <a:r>
              <a:rPr lang="en-US" dirty="0" err="1" smtClean="0"/>
              <a:t>labour</a:t>
            </a:r>
            <a:endParaRPr lang="en-US"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US" sz="4000" smtClean="0">
                <a:solidFill>
                  <a:srgbClr val="FF3300"/>
                </a:solidFill>
              </a:rPr>
              <a:t>DIAGNOSIS OF CONTRACTED PELVIS</a:t>
            </a:r>
          </a:p>
        </p:txBody>
      </p:sp>
      <p:sp>
        <p:nvSpPr>
          <p:cNvPr id="16387" name="Rectangle 3"/>
          <p:cNvSpPr>
            <a:spLocks noGrp="1" noChangeArrowheads="1"/>
          </p:cNvSpPr>
          <p:nvPr>
            <p:ph sz="quarter" idx="1"/>
          </p:nvPr>
        </p:nvSpPr>
        <p:spPr>
          <a:xfrm>
            <a:off x="304800" y="1600200"/>
            <a:ext cx="8686800" cy="5105400"/>
          </a:xfrm>
        </p:spPr>
        <p:txBody>
          <a:bodyPr/>
          <a:lstStyle/>
          <a:p>
            <a:pPr marL="609600" indent="-609600" eaLnBrk="1" hangingPunct="1">
              <a:buClr>
                <a:schemeClr val="hlink"/>
              </a:buClr>
              <a:buFont typeface="Wingdings" pitchFamily="2" charset="2"/>
              <a:buChar char="v"/>
            </a:pPr>
            <a:r>
              <a:rPr lang="en-US" sz="2800" b="1" dirty="0" smtClean="0">
                <a:solidFill>
                  <a:srgbClr val="CC0000"/>
                </a:solidFill>
              </a:rPr>
              <a:t>EXTERNAL PELVIMETRY:</a:t>
            </a:r>
          </a:p>
          <a:p>
            <a:pPr marL="609600" indent="-609600" eaLnBrk="1" hangingPunct="1">
              <a:lnSpc>
                <a:spcPct val="90000"/>
              </a:lnSpc>
              <a:buClr>
                <a:schemeClr val="hlink"/>
              </a:buClr>
              <a:buFont typeface="Wingdings" pitchFamily="2" charset="2"/>
              <a:buNone/>
            </a:pPr>
            <a:r>
              <a:rPr lang="en-US" sz="2800" dirty="0" smtClean="0"/>
              <a:t>	Poor accuracy, no role in modern Obstetrics</a:t>
            </a:r>
          </a:p>
          <a:p>
            <a:pPr marL="609600" indent="-609600" eaLnBrk="1" hangingPunct="1">
              <a:lnSpc>
                <a:spcPct val="90000"/>
              </a:lnSpc>
              <a:buClr>
                <a:schemeClr val="hlink"/>
              </a:buClr>
              <a:buFont typeface="Wingdings" pitchFamily="2" charset="2"/>
              <a:buNone/>
            </a:pPr>
            <a:r>
              <a:rPr lang="en-US" sz="2800" dirty="0" smtClean="0"/>
              <a:t>	1. </a:t>
            </a:r>
            <a:r>
              <a:rPr lang="en-US" sz="2800" u="sng" dirty="0" smtClean="0"/>
              <a:t>Transverse Diameter of Outlet:</a:t>
            </a:r>
            <a:r>
              <a:rPr lang="en-US" sz="2800" dirty="0" smtClean="0"/>
              <a:t> between two inner surface of </a:t>
            </a:r>
            <a:r>
              <a:rPr lang="en-US" sz="2800" dirty="0" err="1" smtClean="0"/>
              <a:t>Ischial</a:t>
            </a:r>
            <a:r>
              <a:rPr lang="en-US" sz="2800" dirty="0" smtClean="0"/>
              <a:t> </a:t>
            </a:r>
            <a:r>
              <a:rPr lang="en-US" sz="2800" dirty="0" err="1" smtClean="0"/>
              <a:t>tuberocities</a:t>
            </a:r>
            <a:endParaRPr lang="en-US" sz="2800" dirty="0" smtClean="0"/>
          </a:p>
          <a:p>
            <a:pPr marL="609600" indent="-609600" eaLnBrk="1" hangingPunct="1">
              <a:lnSpc>
                <a:spcPct val="90000"/>
              </a:lnSpc>
              <a:buClr>
                <a:schemeClr val="hlink"/>
              </a:buClr>
              <a:buFont typeface="Wingdings" pitchFamily="2" charset="2"/>
              <a:buNone/>
            </a:pPr>
            <a:r>
              <a:rPr lang="en-US" sz="2800" dirty="0" smtClean="0"/>
              <a:t>			=  11 cm</a:t>
            </a:r>
          </a:p>
          <a:p>
            <a:pPr marL="609600" indent="-609600" eaLnBrk="1" hangingPunct="1">
              <a:lnSpc>
                <a:spcPct val="90000"/>
              </a:lnSpc>
              <a:buClr>
                <a:schemeClr val="hlink"/>
              </a:buClr>
              <a:buFont typeface="Wingdings" pitchFamily="2" charset="2"/>
              <a:buNone/>
            </a:pPr>
            <a:r>
              <a:rPr lang="en-US" sz="2800" dirty="0" smtClean="0"/>
              <a:t>	2. </a:t>
            </a:r>
            <a:r>
              <a:rPr lang="en-US" sz="2800" u="sng" dirty="0" smtClean="0"/>
              <a:t>Antero-Posterior Diameter of Outlet:</a:t>
            </a:r>
            <a:r>
              <a:rPr lang="en-US" sz="2800" dirty="0" smtClean="0"/>
              <a:t> 		between tip of sacrum to </a:t>
            </a:r>
            <a:r>
              <a:rPr lang="en-US" sz="2800" dirty="0" err="1" smtClean="0"/>
              <a:t>symphysis</a:t>
            </a:r>
            <a:r>
              <a:rPr lang="en-US" sz="2800" dirty="0" smtClean="0"/>
              <a:t> pubis</a:t>
            </a:r>
          </a:p>
          <a:p>
            <a:pPr marL="609600" indent="-609600" eaLnBrk="1" hangingPunct="1">
              <a:lnSpc>
                <a:spcPct val="90000"/>
              </a:lnSpc>
              <a:buClr>
                <a:schemeClr val="hlink"/>
              </a:buClr>
              <a:buFont typeface="Wingdings" pitchFamily="2" charset="2"/>
              <a:buNone/>
            </a:pPr>
            <a:r>
              <a:rPr lang="en-US" sz="2800" dirty="0" smtClean="0"/>
              <a:t>			= 13 cm</a:t>
            </a:r>
          </a:p>
          <a:p>
            <a:pPr marL="609600" indent="-609600" eaLnBrk="1" hangingPunct="1">
              <a:lnSpc>
                <a:spcPct val="90000"/>
              </a:lnSpc>
              <a:buClr>
                <a:schemeClr val="hlink"/>
              </a:buClr>
              <a:buFont typeface="Wingdings" pitchFamily="2" charset="2"/>
              <a:buNone/>
            </a:pPr>
            <a:r>
              <a:rPr lang="en-US" sz="2800" dirty="0" smtClean="0"/>
              <a:t>	3. </a:t>
            </a:r>
            <a:r>
              <a:rPr lang="en-US" sz="2800" u="sng" dirty="0" smtClean="0"/>
              <a:t>Posterior </a:t>
            </a:r>
            <a:r>
              <a:rPr lang="en-US" sz="2800" u="sng" dirty="0" err="1" smtClean="0"/>
              <a:t>Saggital</a:t>
            </a:r>
            <a:r>
              <a:rPr lang="en-US" sz="2800" u="sng" dirty="0" smtClean="0"/>
              <a:t> Diameter of Outlet:</a:t>
            </a:r>
          </a:p>
          <a:p>
            <a:pPr marL="609600" indent="-609600" eaLnBrk="1" hangingPunct="1">
              <a:lnSpc>
                <a:spcPct val="90000"/>
              </a:lnSpc>
              <a:buClr>
                <a:schemeClr val="hlink"/>
              </a:buClr>
              <a:buFont typeface="Wingdings" pitchFamily="2" charset="2"/>
              <a:buNone/>
            </a:pPr>
            <a:r>
              <a:rPr lang="en-US" sz="2800" dirty="0" smtClean="0"/>
              <a:t>		between the mid point of TD to the sacral tip</a:t>
            </a:r>
          </a:p>
          <a:p>
            <a:pPr marL="609600" indent="-609600" eaLnBrk="1" hangingPunct="1">
              <a:lnSpc>
                <a:spcPct val="90000"/>
              </a:lnSpc>
              <a:buClr>
                <a:schemeClr val="hlink"/>
              </a:buClr>
              <a:buFont typeface="Wingdings" pitchFamily="2" charset="2"/>
              <a:buNone/>
            </a:pPr>
            <a:r>
              <a:rPr lang="en-US" sz="2800" dirty="0" smtClean="0">
                <a:solidFill>
                  <a:srgbClr val="FFFF00"/>
                </a:solidFill>
              </a:rPr>
              <a:t>			</a:t>
            </a:r>
            <a:r>
              <a:rPr lang="en-US" sz="2800" dirty="0" smtClean="0"/>
              <a:t>= 7 cm</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b="1" smtClean="0">
                <a:solidFill>
                  <a:srgbClr val="FF3300"/>
                </a:solidFill>
              </a:rPr>
              <a:t>CLINICAL PELVIMETRY</a:t>
            </a:r>
          </a:p>
        </p:txBody>
      </p:sp>
      <p:sp>
        <p:nvSpPr>
          <p:cNvPr id="18435" name="Rectangle 3"/>
          <p:cNvSpPr>
            <a:spLocks noGrp="1" noChangeArrowheads="1"/>
          </p:cNvSpPr>
          <p:nvPr>
            <p:ph sz="quarter" idx="1"/>
          </p:nvPr>
        </p:nvSpPr>
        <p:spPr>
          <a:xfrm>
            <a:off x="457200" y="1600200"/>
            <a:ext cx="8229600" cy="3124200"/>
          </a:xfrm>
        </p:spPr>
        <p:txBody>
          <a:bodyPr/>
          <a:lstStyle/>
          <a:p>
            <a:pPr marL="609600" indent="-609600" eaLnBrk="1" hangingPunct="1">
              <a:buClr>
                <a:schemeClr val="hlink"/>
              </a:buClr>
              <a:buFont typeface="Wingdings" pitchFamily="2" charset="2"/>
              <a:buChar char="v"/>
            </a:pPr>
            <a:r>
              <a:rPr lang="en-US" sz="2400" dirty="0" smtClean="0"/>
              <a:t>DORSAL LITHOTOMY POSITION</a:t>
            </a:r>
          </a:p>
          <a:p>
            <a:pPr marL="609600" indent="-609600" eaLnBrk="1" hangingPunct="1">
              <a:buClr>
                <a:schemeClr val="hlink"/>
              </a:buClr>
              <a:buFont typeface="Wingdings" pitchFamily="2" charset="2"/>
              <a:buChar char="v"/>
            </a:pPr>
            <a:r>
              <a:rPr lang="en-US" sz="2400" dirty="0" smtClean="0"/>
              <a:t>ASK TO EMPTY BLADDER</a:t>
            </a:r>
          </a:p>
          <a:p>
            <a:pPr marL="609600" indent="-609600" eaLnBrk="1" hangingPunct="1">
              <a:buClr>
                <a:schemeClr val="hlink"/>
              </a:buClr>
              <a:buFont typeface="Wingdings" pitchFamily="2" charset="2"/>
              <a:buChar char="v"/>
            </a:pPr>
            <a:r>
              <a:rPr lang="en-US" sz="2400" dirty="0" smtClean="0"/>
              <a:t>USE INDEX &amp; MIDDLE FINGERS</a:t>
            </a:r>
          </a:p>
          <a:p>
            <a:pPr marL="609600" indent="-609600" eaLnBrk="1" hangingPunct="1">
              <a:buClr>
                <a:schemeClr val="hlink"/>
              </a:buClr>
              <a:buFont typeface="Wingdings" pitchFamily="2" charset="2"/>
              <a:buNone/>
            </a:pPr>
            <a:endParaRPr lang="en-US" sz="2400" dirty="0" smtClean="0"/>
          </a:p>
          <a:p>
            <a:pPr marL="609600" indent="-609600" eaLnBrk="1" hangingPunct="1">
              <a:buClr>
                <a:schemeClr val="hlink"/>
              </a:buClr>
              <a:buFont typeface="Wingdings" pitchFamily="2" charset="2"/>
              <a:buAutoNum type="arabicPeriod"/>
            </a:pPr>
            <a:r>
              <a:rPr lang="en-US" sz="2400" u="sng" dirty="0" smtClean="0"/>
              <a:t>SACRAL PROMONTARY</a:t>
            </a:r>
          </a:p>
          <a:p>
            <a:pPr marL="609600" indent="-609600" eaLnBrk="1" hangingPunct="1">
              <a:buClr>
                <a:schemeClr val="hlink"/>
              </a:buClr>
              <a:buFont typeface="Wingdings" pitchFamily="2" charset="2"/>
              <a:buNone/>
            </a:pPr>
            <a:r>
              <a:rPr lang="en-US" sz="2400" dirty="0" smtClean="0"/>
              <a:t>	DIAGONAL CONJUGATE (12.5 cm)</a:t>
            </a:r>
          </a:p>
          <a:p>
            <a:pPr marL="609600" indent="-609600" eaLnBrk="1" hangingPunct="1">
              <a:buClr>
                <a:schemeClr val="hlink"/>
              </a:buClr>
              <a:buFont typeface="Wingdings" pitchFamily="2" charset="2"/>
              <a:buNone/>
            </a:pPr>
            <a:r>
              <a:rPr lang="en-US" sz="2400" dirty="0" smtClean="0"/>
              <a:t>		TRUE CONJUGATE = DC – 1.5 -2 cm</a:t>
            </a:r>
          </a:p>
        </p:txBody>
      </p:sp>
      <p:sp>
        <p:nvSpPr>
          <p:cNvPr id="18436" name="Rectangle 3"/>
          <p:cNvSpPr>
            <a:spLocks noChangeArrowheads="1"/>
          </p:cNvSpPr>
          <p:nvPr/>
        </p:nvSpPr>
        <p:spPr bwMode="auto">
          <a:xfrm>
            <a:off x="457200" y="4953000"/>
            <a:ext cx="8229600" cy="1323975"/>
          </a:xfrm>
          <a:prstGeom prst="rect">
            <a:avLst/>
          </a:prstGeom>
          <a:noFill/>
          <a:ln w="9525">
            <a:noFill/>
            <a:miter lim="800000"/>
            <a:headEnd/>
            <a:tailEnd/>
          </a:ln>
        </p:spPr>
        <p:txBody>
          <a:bodyPr>
            <a:spAutoFit/>
          </a:bodyPr>
          <a:lstStyle/>
          <a:p>
            <a:r>
              <a:rPr lang="en-US" sz="2000"/>
              <a:t>diagonal conjugate </a:t>
            </a:r>
          </a:p>
          <a:p>
            <a:r>
              <a:rPr lang="en-US" sz="2000"/>
              <a:t>a radiographic measurement of the distance from the inferior border of the symphysis pubis to the sacral promontory. The measurement, may also be determined by vaginal examination.</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lang="en-US" sz="4000" b="1" smtClean="0">
                <a:solidFill>
                  <a:srgbClr val="FF3300"/>
                </a:solidFill>
              </a:rPr>
              <a:t>VAGINAL ASSESSMENT OF PELVIS</a:t>
            </a:r>
          </a:p>
        </p:txBody>
      </p:sp>
      <p:pic>
        <p:nvPicPr>
          <p:cNvPr id="20483" name="Picture 6" descr="DSC05173"/>
          <p:cNvPicPr>
            <a:picLocks noGrp="1" noChangeAspect="1" noChangeArrowheads="1"/>
          </p:cNvPicPr>
          <p:nvPr>
            <p:ph sz="quarter" idx="1"/>
          </p:nvPr>
        </p:nvPicPr>
        <p:blipFill>
          <a:blip r:embed="rId2"/>
          <a:stretch>
            <a:fillRect/>
          </a:stretch>
        </p:blipFill>
        <p:spPr>
          <a:xfrm>
            <a:off x="1752600" y="1447800"/>
            <a:ext cx="6096000" cy="4572000"/>
          </a:xfrm>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066800"/>
          </a:xfrm>
        </p:spPr>
        <p:txBody>
          <a:bodyPr/>
          <a:lstStyle/>
          <a:p>
            <a:pPr eaLnBrk="1" hangingPunct="1">
              <a:defRPr/>
            </a:pPr>
            <a:r>
              <a:rPr lang="en-US" b="1" dirty="0" smtClean="0">
                <a:solidFill>
                  <a:srgbClr val="FF3300"/>
                </a:solidFill>
              </a:rPr>
              <a:t>CLINICAL PELVIMETRY</a:t>
            </a:r>
          </a:p>
        </p:txBody>
      </p:sp>
      <p:sp>
        <p:nvSpPr>
          <p:cNvPr id="21507" name="Rectangle 3"/>
          <p:cNvSpPr>
            <a:spLocks noGrp="1" noChangeArrowheads="1"/>
          </p:cNvSpPr>
          <p:nvPr>
            <p:ph sz="quarter" idx="1"/>
          </p:nvPr>
        </p:nvSpPr>
        <p:spPr>
          <a:xfrm>
            <a:off x="457200" y="1295400"/>
            <a:ext cx="8229600" cy="5181600"/>
          </a:xfrm>
        </p:spPr>
        <p:txBody>
          <a:bodyPr/>
          <a:lstStyle/>
          <a:p>
            <a:pPr marL="609600" indent="-609600" eaLnBrk="1" hangingPunct="1">
              <a:buClr>
                <a:schemeClr val="hlink"/>
              </a:buClr>
              <a:buFont typeface="Wingdings" pitchFamily="2" charset="2"/>
              <a:buAutoNum type="arabicPeriod" startAt="2"/>
            </a:pPr>
            <a:r>
              <a:rPr lang="en-US" dirty="0" smtClean="0"/>
              <a:t>sacral curvature</a:t>
            </a:r>
          </a:p>
          <a:p>
            <a:pPr marL="609600" indent="-609600" eaLnBrk="1" hangingPunct="1">
              <a:buClr>
                <a:schemeClr val="hlink"/>
              </a:buClr>
              <a:buFont typeface="Wingdings" pitchFamily="2" charset="2"/>
              <a:buAutoNum type="arabicPeriod" startAt="2"/>
            </a:pPr>
            <a:r>
              <a:rPr lang="en-US" dirty="0" smtClean="0"/>
              <a:t>pelvic side walls</a:t>
            </a:r>
          </a:p>
          <a:p>
            <a:pPr marL="609600" indent="-609600" eaLnBrk="1" hangingPunct="1">
              <a:buClr>
                <a:schemeClr val="hlink"/>
              </a:buClr>
              <a:buFont typeface="Wingdings" pitchFamily="2" charset="2"/>
              <a:buAutoNum type="arabicPeriod" startAt="2"/>
            </a:pPr>
            <a:r>
              <a:rPr lang="en-US" dirty="0" err="1" smtClean="0"/>
              <a:t>sacro</a:t>
            </a:r>
            <a:r>
              <a:rPr lang="en-US" dirty="0" smtClean="0"/>
              <a:t>-sciatic notch (length of the </a:t>
            </a:r>
            <a:r>
              <a:rPr lang="en-US" dirty="0" err="1" smtClean="0"/>
              <a:t>sacro</a:t>
            </a:r>
            <a:r>
              <a:rPr lang="en-US" dirty="0" smtClean="0"/>
              <a:t>-tuberous ligaments)</a:t>
            </a:r>
          </a:p>
          <a:p>
            <a:pPr marL="609600" indent="-609600" eaLnBrk="1" hangingPunct="1">
              <a:buClr>
                <a:schemeClr val="hlink"/>
              </a:buClr>
              <a:buFont typeface="Wingdings" pitchFamily="2" charset="2"/>
              <a:buAutoNum type="arabicPeriod" startAt="2"/>
            </a:pPr>
            <a:r>
              <a:rPr lang="en-US" dirty="0" err="1" smtClean="0"/>
              <a:t>ischial</a:t>
            </a:r>
            <a:r>
              <a:rPr lang="en-US" dirty="0" smtClean="0"/>
              <a:t> spines: </a:t>
            </a:r>
            <a:r>
              <a:rPr lang="en-US" dirty="0" err="1" smtClean="0"/>
              <a:t>bispinous</a:t>
            </a:r>
            <a:r>
              <a:rPr lang="en-US" dirty="0" smtClean="0"/>
              <a:t> diameter</a:t>
            </a:r>
          </a:p>
          <a:p>
            <a:pPr marL="609600" indent="-609600" eaLnBrk="1" hangingPunct="1">
              <a:buClr>
                <a:schemeClr val="hlink"/>
              </a:buClr>
              <a:buFont typeface="Wingdings" pitchFamily="2" charset="2"/>
              <a:buAutoNum type="arabicPeriod" startAt="6"/>
            </a:pPr>
            <a:r>
              <a:rPr lang="en-US" dirty="0" smtClean="0"/>
              <a:t>sub-pubic arch:</a:t>
            </a:r>
          </a:p>
          <a:p>
            <a:pPr marL="609600" indent="-609600" eaLnBrk="1" hangingPunct="1">
              <a:buClr>
                <a:schemeClr val="hlink"/>
              </a:buClr>
              <a:buFont typeface="Wingdings" pitchFamily="2" charset="2"/>
              <a:buAutoNum type="arabicPeriod" startAt="6"/>
            </a:pPr>
            <a:r>
              <a:rPr lang="en-US" dirty="0" smtClean="0"/>
              <a:t>fist in between the </a:t>
            </a:r>
            <a:r>
              <a:rPr lang="en-US" dirty="0" err="1" smtClean="0"/>
              <a:t>ischial</a:t>
            </a:r>
            <a:r>
              <a:rPr lang="en-US" dirty="0" smtClean="0"/>
              <a:t> </a:t>
            </a:r>
            <a:r>
              <a:rPr lang="en-US" dirty="0" err="1" smtClean="0"/>
              <a:t>tuberosities</a:t>
            </a:r>
            <a:endParaRPr lang="en-US" dirty="0" smtClean="0"/>
          </a:p>
          <a:p>
            <a:pPr marL="609600" indent="-609600" eaLnBrk="1" hangingPunct="1">
              <a:buClr>
                <a:schemeClr val="hlink"/>
              </a:buClr>
              <a:buFont typeface="Wingdings" pitchFamily="2" charset="2"/>
              <a:buAutoNum type="arabicPeriod" startAt="2"/>
            </a:pPr>
            <a:endParaRPr lang="en-US" u="sng" dirty="0" smtClean="0">
              <a:solidFill>
                <a:srgbClr val="FF3300"/>
              </a:solidFill>
            </a:endParaRPr>
          </a:p>
          <a:p>
            <a:pPr marL="609600" indent="-609600" eaLnBrk="1" hangingPunct="1">
              <a:buClr>
                <a:schemeClr val="hlink"/>
              </a:buClr>
              <a:buFont typeface="Wingdings" pitchFamily="2" charset="2"/>
              <a:buAutoNum type="arabicPeriod" startAt="2"/>
            </a:pPr>
            <a:endParaRPr lang="en-US" u="sng" dirty="0" smtClean="0">
              <a:solidFill>
                <a:srgbClr val="FF33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defRPr/>
            </a:pPr>
            <a:r>
              <a:rPr lang="en-US" sz="4000" b="1" smtClean="0">
                <a:solidFill>
                  <a:srgbClr val="FF3300"/>
                </a:solidFill>
              </a:rPr>
              <a:t>DIAGNOSIS OF CONTRACTED PELVIS</a:t>
            </a:r>
          </a:p>
        </p:txBody>
      </p:sp>
      <p:sp>
        <p:nvSpPr>
          <p:cNvPr id="22531" name="Rectangle 3"/>
          <p:cNvSpPr>
            <a:spLocks noGrp="1" noChangeArrowheads="1"/>
          </p:cNvSpPr>
          <p:nvPr>
            <p:ph sz="quarter" idx="1"/>
          </p:nvPr>
        </p:nvSpPr>
        <p:spPr>
          <a:xfrm>
            <a:off x="228600" y="1905000"/>
            <a:ext cx="8686800" cy="4495800"/>
          </a:xfrm>
        </p:spPr>
        <p:txBody>
          <a:bodyPr/>
          <a:lstStyle/>
          <a:p>
            <a:pPr eaLnBrk="1" hangingPunct="1">
              <a:buClr>
                <a:schemeClr val="hlink"/>
              </a:buClr>
              <a:buFont typeface="Wingdings" pitchFamily="2" charset="2"/>
              <a:buChar char="v"/>
            </a:pPr>
            <a:r>
              <a:rPr lang="en-US" b="1" dirty="0" smtClean="0">
                <a:solidFill>
                  <a:srgbClr val="CC0000"/>
                </a:solidFill>
              </a:rPr>
              <a:t>RADIOLOGICAL ESTIMATION:</a:t>
            </a:r>
          </a:p>
          <a:p>
            <a:pPr eaLnBrk="1" hangingPunct="1">
              <a:buClr>
                <a:schemeClr val="hlink"/>
              </a:buClr>
              <a:buFont typeface="Wingdings" pitchFamily="2" charset="2"/>
              <a:buNone/>
            </a:pPr>
            <a:endParaRPr lang="en-US" b="1" dirty="0" smtClean="0">
              <a:solidFill>
                <a:srgbClr val="CC0000"/>
              </a:solidFill>
            </a:endParaRPr>
          </a:p>
          <a:p>
            <a:pPr eaLnBrk="1" hangingPunct="1">
              <a:buClr>
                <a:schemeClr val="hlink"/>
              </a:buClr>
              <a:buFont typeface="Wingdings" pitchFamily="2" charset="2"/>
              <a:buNone/>
            </a:pPr>
            <a:r>
              <a:rPr lang="en-US" dirty="0" smtClean="0"/>
              <a:t>	1. </a:t>
            </a:r>
            <a:r>
              <a:rPr lang="en-US" dirty="0" smtClean="0">
                <a:solidFill>
                  <a:schemeClr val="hlink"/>
                </a:solidFill>
              </a:rPr>
              <a:t>X-RAY PELVIMETRY:</a:t>
            </a:r>
          </a:p>
          <a:p>
            <a:pPr eaLnBrk="1" hangingPunct="1">
              <a:buClr>
                <a:schemeClr val="hlink"/>
              </a:buClr>
              <a:buFont typeface="Wingdings" pitchFamily="2" charset="2"/>
              <a:buNone/>
            </a:pPr>
            <a:r>
              <a:rPr lang="en-US" dirty="0" smtClean="0"/>
              <a:t>		Pelvis- Lateral view, </a:t>
            </a:r>
            <a:r>
              <a:rPr lang="en-US" dirty="0" err="1" smtClean="0"/>
              <a:t>superio</a:t>
            </a:r>
            <a:r>
              <a:rPr lang="en-US" dirty="0" smtClean="0"/>
              <a:t>-inferior view, 			Outlet, Antero-posterior View</a:t>
            </a:r>
          </a:p>
          <a:p>
            <a:pPr eaLnBrk="1" hangingPunct="1">
              <a:buClr>
                <a:schemeClr val="hlink"/>
              </a:buClr>
              <a:buFont typeface="Wingdings" pitchFamily="2" charset="2"/>
              <a:buNone/>
            </a:pPr>
            <a:endParaRPr lang="en-US" dirty="0" smtClean="0"/>
          </a:p>
          <a:p>
            <a:pPr eaLnBrk="1" hangingPunct="1">
              <a:buClr>
                <a:schemeClr val="hlink"/>
              </a:buClr>
              <a:buFont typeface="Wingdings" pitchFamily="2" charset="2"/>
              <a:buNone/>
            </a:pPr>
            <a:r>
              <a:rPr lang="en-US" dirty="0" smtClean="0"/>
              <a:t>	2. </a:t>
            </a:r>
            <a:r>
              <a:rPr lang="en-US" dirty="0" smtClean="0">
                <a:solidFill>
                  <a:schemeClr val="hlink"/>
                </a:solidFill>
              </a:rPr>
              <a:t>Ultra sound</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524000"/>
          </a:xfrm>
        </p:spPr>
        <p:txBody>
          <a:bodyPr/>
          <a:lstStyle/>
          <a:p>
            <a:pPr eaLnBrk="1" hangingPunct="1">
              <a:defRPr/>
            </a:pPr>
            <a:r>
              <a:rPr lang="en-US" b="1" smtClean="0">
                <a:solidFill>
                  <a:srgbClr val="FF3300"/>
                </a:solidFill>
              </a:rPr>
              <a:t>MANAGEMENT OF LABOUR IN CONTRACTED PELVIS</a:t>
            </a:r>
          </a:p>
        </p:txBody>
      </p:sp>
      <p:sp>
        <p:nvSpPr>
          <p:cNvPr id="23555" name="Rectangle 3"/>
          <p:cNvSpPr>
            <a:spLocks noGrp="1" noChangeArrowheads="1"/>
          </p:cNvSpPr>
          <p:nvPr>
            <p:ph sz="quarter" idx="1"/>
          </p:nvPr>
        </p:nvSpPr>
        <p:spPr>
          <a:xfrm>
            <a:off x="457200" y="1905000"/>
            <a:ext cx="8229600" cy="4495800"/>
          </a:xfrm>
        </p:spPr>
        <p:txBody>
          <a:bodyPr/>
          <a:lstStyle/>
          <a:p>
            <a:pPr eaLnBrk="1" hangingPunct="1">
              <a:buClr>
                <a:schemeClr val="hlink"/>
              </a:buClr>
              <a:buFont typeface="Wingdings" pitchFamily="2" charset="2"/>
              <a:buChar char="v"/>
            </a:pPr>
            <a:r>
              <a:rPr lang="en-US" dirty="0" smtClean="0"/>
              <a:t>HIGH RISK PREGNANCY-----REFERRED TO SPECIALISED CENTRE</a:t>
            </a:r>
          </a:p>
          <a:p>
            <a:pPr eaLnBrk="1" hangingPunct="1">
              <a:buClr>
                <a:schemeClr val="hlink"/>
              </a:buClr>
              <a:buFont typeface="Wingdings" pitchFamily="2" charset="2"/>
              <a:buNone/>
            </a:pPr>
            <a:endParaRPr lang="en-US" dirty="0" smtClean="0"/>
          </a:p>
          <a:p>
            <a:pPr eaLnBrk="1" hangingPunct="1">
              <a:buClr>
                <a:schemeClr val="hlink"/>
              </a:buClr>
              <a:buFont typeface="Wingdings" pitchFamily="2" charset="2"/>
              <a:buChar char="v"/>
            </a:pPr>
            <a:r>
              <a:rPr lang="en-US" dirty="0" smtClean="0"/>
              <a:t>MODE:</a:t>
            </a:r>
          </a:p>
          <a:p>
            <a:pPr eaLnBrk="1" hangingPunct="1">
              <a:buClr>
                <a:schemeClr val="hlink"/>
              </a:buClr>
              <a:buFont typeface="Wingdings" pitchFamily="2" charset="2"/>
              <a:buNone/>
            </a:pPr>
            <a:r>
              <a:rPr lang="en-US" dirty="0" smtClean="0"/>
              <a:t>	1. ELECTIVE LSCS</a:t>
            </a:r>
          </a:p>
          <a:p>
            <a:pPr eaLnBrk="1" hangingPunct="1">
              <a:buClr>
                <a:schemeClr val="hlink"/>
              </a:buClr>
              <a:buFont typeface="Wingdings" pitchFamily="2" charset="2"/>
              <a:buNone/>
            </a:pPr>
            <a:r>
              <a:rPr lang="en-US" dirty="0" smtClean="0"/>
              <a:t>	2. TRIAL LABOUR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未标题-1"/>
          <p:cNvPicPr>
            <a:picLocks noGrp="1" noChangeAspect="1" noChangeArrowheads="1"/>
          </p:cNvPicPr>
          <p:nvPr>
            <p:ph sz="quarter" idx="1"/>
          </p:nvPr>
        </p:nvPicPr>
        <p:blipFill>
          <a:blip r:embed="rId2"/>
          <a:srcRect/>
          <a:stretch>
            <a:fillRect/>
          </a:stretch>
        </p:blipFill>
        <p:spPr>
          <a:xfrm>
            <a:off x="2503488" y="476250"/>
            <a:ext cx="3449637" cy="5649913"/>
          </a:xfrm>
          <a:noFill/>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defRPr/>
            </a:pPr>
            <a:r>
              <a:rPr lang="en-US" sz="4000" b="1" smtClean="0">
                <a:solidFill>
                  <a:srgbClr val="FF3300"/>
                </a:solidFill>
              </a:rPr>
              <a:t>MANAGEMENT OF LABOUR IN CONTRACTED PELVIS</a:t>
            </a:r>
          </a:p>
        </p:txBody>
      </p:sp>
      <p:sp>
        <p:nvSpPr>
          <p:cNvPr id="24579" name="Rectangle 3"/>
          <p:cNvSpPr>
            <a:spLocks noGrp="1" noChangeArrowheads="1"/>
          </p:cNvSpPr>
          <p:nvPr>
            <p:ph sz="quarter" idx="1"/>
          </p:nvPr>
        </p:nvSpPr>
        <p:spPr>
          <a:xfrm>
            <a:off x="457200" y="1600200"/>
            <a:ext cx="8229600" cy="4953000"/>
          </a:xfrm>
        </p:spPr>
        <p:txBody>
          <a:bodyPr/>
          <a:lstStyle/>
          <a:p>
            <a:pPr marL="609600" indent="-609600" eaLnBrk="1" hangingPunct="1">
              <a:lnSpc>
                <a:spcPct val="90000"/>
              </a:lnSpc>
              <a:buFontTx/>
              <a:buNone/>
            </a:pPr>
            <a:r>
              <a:rPr lang="en-US" sz="4000" b="1" u="sng" dirty="0" smtClean="0"/>
              <a:t>ELECTIVE LSCS</a:t>
            </a:r>
            <a:endParaRPr lang="en-US" u="sng" dirty="0" smtClean="0"/>
          </a:p>
          <a:p>
            <a:pPr marL="609600" indent="-609600" eaLnBrk="1" hangingPunct="1">
              <a:lnSpc>
                <a:spcPct val="90000"/>
              </a:lnSpc>
              <a:buFontTx/>
              <a:buNone/>
            </a:pPr>
            <a:endParaRPr lang="en-US" dirty="0" smtClean="0">
              <a:solidFill>
                <a:schemeClr val="hlink"/>
              </a:solidFill>
            </a:endParaRPr>
          </a:p>
          <a:p>
            <a:pPr marL="609600" indent="-609600" eaLnBrk="1" hangingPunct="1">
              <a:lnSpc>
                <a:spcPct val="90000"/>
              </a:lnSpc>
              <a:buFontTx/>
              <a:buNone/>
            </a:pPr>
            <a:r>
              <a:rPr lang="en-US" dirty="0" smtClean="0"/>
              <a:t>INDICATIONS:</a:t>
            </a:r>
          </a:p>
          <a:p>
            <a:pPr marL="609600" indent="-609600" eaLnBrk="1" hangingPunct="1">
              <a:lnSpc>
                <a:spcPct val="90000"/>
              </a:lnSpc>
              <a:buClr>
                <a:srgbClr val="33CC33"/>
              </a:buClr>
              <a:buSzPct val="80000"/>
              <a:buFontTx/>
              <a:buAutoNum type="arabicPeriod"/>
            </a:pPr>
            <a:r>
              <a:rPr lang="en-US" dirty="0" smtClean="0"/>
              <a:t>Gross CPD</a:t>
            </a:r>
          </a:p>
          <a:p>
            <a:pPr marL="609600" indent="-609600" eaLnBrk="1" hangingPunct="1">
              <a:lnSpc>
                <a:spcPct val="90000"/>
              </a:lnSpc>
              <a:buClr>
                <a:srgbClr val="33CC33"/>
              </a:buClr>
              <a:buSzPct val="80000"/>
              <a:buFontTx/>
              <a:buAutoNum type="arabicPeriod"/>
            </a:pPr>
            <a:r>
              <a:rPr lang="en-US" dirty="0" smtClean="0"/>
              <a:t>Elderly </a:t>
            </a:r>
            <a:r>
              <a:rPr lang="en-US" dirty="0" err="1" smtClean="0"/>
              <a:t>Primi</a:t>
            </a:r>
            <a:r>
              <a:rPr lang="en-US" dirty="0" smtClean="0"/>
              <a:t> </a:t>
            </a:r>
            <a:r>
              <a:rPr lang="en-US" dirty="0" err="1" smtClean="0"/>
              <a:t>gravida</a:t>
            </a:r>
            <a:endParaRPr lang="en-US" dirty="0" smtClean="0"/>
          </a:p>
          <a:p>
            <a:pPr marL="609600" indent="-609600" eaLnBrk="1" hangingPunct="1">
              <a:lnSpc>
                <a:spcPct val="90000"/>
              </a:lnSpc>
              <a:buClr>
                <a:srgbClr val="33CC33"/>
              </a:buClr>
              <a:buSzPct val="80000"/>
              <a:buFontTx/>
              <a:buAutoNum type="arabicPeriod"/>
            </a:pPr>
            <a:r>
              <a:rPr lang="en-US" dirty="0" smtClean="0"/>
              <a:t>Toxemia of pregnancy</a:t>
            </a:r>
          </a:p>
          <a:p>
            <a:pPr marL="609600" indent="-609600" eaLnBrk="1" hangingPunct="1">
              <a:lnSpc>
                <a:spcPct val="90000"/>
              </a:lnSpc>
              <a:buClr>
                <a:srgbClr val="33CC33"/>
              </a:buClr>
              <a:buSzPct val="80000"/>
              <a:buFontTx/>
              <a:buAutoNum type="arabicPeriod"/>
            </a:pPr>
            <a:r>
              <a:rPr lang="en-US" dirty="0" smtClean="0"/>
              <a:t>BOH</a:t>
            </a:r>
          </a:p>
          <a:p>
            <a:pPr marL="609600" indent="-609600" eaLnBrk="1" hangingPunct="1">
              <a:lnSpc>
                <a:spcPct val="90000"/>
              </a:lnSpc>
              <a:buClr>
                <a:srgbClr val="33CC33"/>
              </a:buClr>
              <a:buSzPct val="80000"/>
              <a:buFontTx/>
              <a:buAutoNum type="arabicPeriod"/>
            </a:pPr>
            <a:r>
              <a:rPr lang="en-US" dirty="0" smtClean="0"/>
              <a:t>Post maturity</a:t>
            </a:r>
          </a:p>
          <a:p>
            <a:pPr marL="609600" indent="-609600" eaLnBrk="1" hangingPunct="1">
              <a:lnSpc>
                <a:spcPct val="90000"/>
              </a:lnSpc>
              <a:buClr>
                <a:srgbClr val="33CC33"/>
              </a:buClr>
              <a:buSzPct val="80000"/>
              <a:buFontTx/>
              <a:buAutoNum type="arabicPeriod"/>
            </a:pPr>
            <a:r>
              <a:rPr lang="en-US" dirty="0" err="1" smtClean="0"/>
              <a:t>Malpresentation</a:t>
            </a:r>
            <a:endParaRPr lang="en-US"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sz="4000" b="1" smtClean="0">
                <a:solidFill>
                  <a:srgbClr val="FF3300"/>
                </a:solidFill>
              </a:rPr>
              <a:t>MANAGEMENT OF LABOUR IN CONTRACTED PELVIS</a:t>
            </a:r>
          </a:p>
        </p:txBody>
      </p:sp>
      <p:sp>
        <p:nvSpPr>
          <p:cNvPr id="25603" name="Rectangle 3"/>
          <p:cNvSpPr>
            <a:spLocks noGrp="1" noChangeArrowheads="1"/>
          </p:cNvSpPr>
          <p:nvPr>
            <p:ph sz="quarter" idx="1"/>
          </p:nvPr>
        </p:nvSpPr>
        <p:spPr>
          <a:xfrm>
            <a:off x="457200" y="1600200"/>
            <a:ext cx="8686800" cy="5257800"/>
          </a:xfrm>
        </p:spPr>
        <p:txBody>
          <a:bodyPr/>
          <a:lstStyle/>
          <a:p>
            <a:pPr marL="609600" indent="-609600" eaLnBrk="1" hangingPunct="1">
              <a:lnSpc>
                <a:spcPct val="90000"/>
              </a:lnSpc>
              <a:buFontTx/>
              <a:buNone/>
            </a:pPr>
            <a:r>
              <a:rPr lang="en-US" sz="4000" b="1" u="sng" dirty="0" smtClean="0">
                <a:solidFill>
                  <a:schemeClr val="hlink"/>
                </a:solidFill>
              </a:rPr>
              <a:t>ELECTIVE LSCS</a:t>
            </a:r>
            <a:endParaRPr lang="en-US" u="sng" dirty="0" smtClean="0">
              <a:solidFill>
                <a:schemeClr val="hlink"/>
              </a:solidFill>
            </a:endParaRPr>
          </a:p>
          <a:p>
            <a:pPr marL="609600" indent="-609600" eaLnBrk="1" hangingPunct="1">
              <a:lnSpc>
                <a:spcPct val="90000"/>
              </a:lnSpc>
              <a:buFontTx/>
              <a:buNone/>
            </a:pPr>
            <a:endParaRPr lang="en-US" dirty="0" smtClean="0">
              <a:solidFill>
                <a:schemeClr val="hlink"/>
              </a:solidFill>
            </a:endParaRPr>
          </a:p>
          <a:p>
            <a:pPr marL="609600" indent="-609600" eaLnBrk="1" hangingPunct="1">
              <a:lnSpc>
                <a:spcPct val="90000"/>
              </a:lnSpc>
              <a:buFontTx/>
              <a:buNone/>
            </a:pPr>
            <a:r>
              <a:rPr lang="en-US" dirty="0" smtClean="0"/>
              <a:t>TIMING:</a:t>
            </a:r>
          </a:p>
          <a:p>
            <a:pPr marL="609600" indent="-609600" eaLnBrk="1" hangingPunct="1">
              <a:lnSpc>
                <a:spcPct val="90000"/>
              </a:lnSpc>
              <a:buClr>
                <a:srgbClr val="33CC33"/>
              </a:buClr>
              <a:buSzPct val="80000"/>
              <a:buFontTx/>
              <a:buAutoNum type="arabicPeriod"/>
            </a:pPr>
            <a:r>
              <a:rPr lang="en-US" dirty="0" smtClean="0">
                <a:solidFill>
                  <a:srgbClr val="CC0000"/>
                </a:solidFill>
              </a:rPr>
              <a:t>Elective setting – </a:t>
            </a:r>
            <a:r>
              <a:rPr lang="en-US" dirty="0" smtClean="0"/>
              <a:t>planned procedure</a:t>
            </a:r>
          </a:p>
          <a:p>
            <a:pPr marL="609600" indent="-609600" eaLnBrk="1" hangingPunct="1">
              <a:lnSpc>
                <a:spcPct val="90000"/>
              </a:lnSpc>
              <a:buClr>
                <a:srgbClr val="33CC33"/>
              </a:buClr>
              <a:buSzPct val="80000"/>
              <a:buFontTx/>
              <a:buAutoNum type="arabicPeriod"/>
            </a:pPr>
            <a:endParaRPr lang="en-US" dirty="0" smtClean="0">
              <a:solidFill>
                <a:srgbClr val="CC0000"/>
              </a:solidFill>
            </a:endParaRPr>
          </a:p>
          <a:p>
            <a:pPr marL="609600" indent="-609600" eaLnBrk="1" hangingPunct="1">
              <a:lnSpc>
                <a:spcPct val="90000"/>
              </a:lnSpc>
              <a:buClr>
                <a:srgbClr val="33CC33"/>
              </a:buClr>
              <a:buSzPct val="80000"/>
              <a:buFontTx/>
              <a:buAutoNum type="arabicPeriod"/>
            </a:pPr>
            <a:r>
              <a:rPr lang="en-US" dirty="0" smtClean="0">
                <a:solidFill>
                  <a:srgbClr val="CC0000"/>
                </a:solidFill>
              </a:rPr>
              <a:t>Emergency setting –</a:t>
            </a:r>
            <a:r>
              <a:rPr lang="en-US" dirty="0" smtClean="0"/>
              <a:t> onset of </a:t>
            </a:r>
            <a:r>
              <a:rPr lang="en-US" dirty="0" err="1" smtClean="0"/>
              <a:t>Labour</a:t>
            </a:r>
            <a:endParaRPr lang="en-US" dirty="0" smtClean="0"/>
          </a:p>
          <a:p>
            <a:pPr marL="609600" indent="-609600" eaLnBrk="1" hangingPunct="1">
              <a:lnSpc>
                <a:spcPct val="90000"/>
              </a:lnSpc>
              <a:buClr>
                <a:srgbClr val="33CC33"/>
              </a:buClr>
              <a:buSzPct val="80000"/>
              <a:buFontTx/>
              <a:buNone/>
            </a:pPr>
            <a:r>
              <a:rPr lang="en-US" dirty="0" smtClean="0"/>
              <a:t>		lower uterine segment well formed</a:t>
            </a:r>
          </a:p>
          <a:p>
            <a:pPr marL="609600" indent="-609600" eaLnBrk="1" hangingPunct="1">
              <a:lnSpc>
                <a:spcPct val="90000"/>
              </a:lnSpc>
              <a:buClr>
                <a:srgbClr val="33CC33"/>
              </a:buClr>
              <a:buSzPct val="80000"/>
              <a:buFontTx/>
              <a:buNone/>
            </a:pPr>
            <a:r>
              <a:rPr lang="en-US" dirty="0" smtClean="0"/>
              <a:t>		less bleeding – due to contraction </a:t>
            </a:r>
          </a:p>
          <a:p>
            <a:pPr marL="609600" indent="-609600" eaLnBrk="1" hangingPunct="1">
              <a:lnSpc>
                <a:spcPct val="90000"/>
              </a:lnSpc>
              <a:buClr>
                <a:srgbClr val="33CC33"/>
              </a:buClr>
              <a:buSzPct val="80000"/>
              <a:buFontTx/>
              <a:buNone/>
            </a:pPr>
            <a:r>
              <a:rPr lang="en-US" dirty="0" smtClean="0"/>
              <a:t>		adequate intra-uterine time for maturation</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defRPr/>
            </a:pPr>
            <a:r>
              <a:rPr lang="en-US" sz="4000" b="1" smtClean="0">
                <a:solidFill>
                  <a:srgbClr val="FF3300"/>
                </a:solidFill>
              </a:rPr>
              <a:t>MANAGEMENT OF LABOUR IN CONTRACTED PELVIS</a:t>
            </a:r>
          </a:p>
        </p:txBody>
      </p:sp>
      <p:sp>
        <p:nvSpPr>
          <p:cNvPr id="26627" name="Rectangle 3"/>
          <p:cNvSpPr>
            <a:spLocks noGrp="1" noChangeArrowheads="1"/>
          </p:cNvSpPr>
          <p:nvPr>
            <p:ph sz="quarter" idx="1"/>
          </p:nvPr>
        </p:nvSpPr>
        <p:spPr>
          <a:xfrm>
            <a:off x="457200" y="1600200"/>
            <a:ext cx="8229600" cy="4114800"/>
          </a:xfrm>
        </p:spPr>
        <p:txBody>
          <a:bodyPr/>
          <a:lstStyle/>
          <a:p>
            <a:pPr marL="609600" indent="-609600" eaLnBrk="1" hangingPunct="1">
              <a:buFontTx/>
              <a:buNone/>
            </a:pPr>
            <a:r>
              <a:rPr lang="en-US" sz="4000" b="1" u="sng" dirty="0" smtClean="0">
                <a:solidFill>
                  <a:schemeClr val="hlink"/>
                </a:solidFill>
              </a:rPr>
              <a:t>TRIAL LABOUR</a:t>
            </a:r>
            <a:endParaRPr lang="en-US" u="sng" dirty="0" smtClean="0">
              <a:solidFill>
                <a:schemeClr val="hlink"/>
              </a:solidFill>
            </a:endParaRPr>
          </a:p>
          <a:p>
            <a:pPr marL="609600" indent="-609600" eaLnBrk="1" hangingPunct="1">
              <a:buFontTx/>
              <a:buNone/>
            </a:pPr>
            <a:endParaRPr lang="en-US" dirty="0" smtClean="0">
              <a:solidFill>
                <a:schemeClr val="hlink"/>
              </a:solidFill>
            </a:endParaRPr>
          </a:p>
          <a:p>
            <a:pPr marL="609600" indent="-609600" eaLnBrk="1" hangingPunct="1">
              <a:buFontTx/>
              <a:buNone/>
            </a:pPr>
            <a:r>
              <a:rPr lang="en-US" dirty="0" smtClean="0"/>
              <a:t>INDICATIONS:</a:t>
            </a:r>
          </a:p>
          <a:p>
            <a:pPr marL="609600" indent="-609600" eaLnBrk="1" hangingPunct="1">
              <a:buClr>
                <a:srgbClr val="33CC33"/>
              </a:buClr>
              <a:buSzPct val="80000"/>
              <a:buFontTx/>
              <a:buAutoNum type="arabicPeriod"/>
            </a:pPr>
            <a:r>
              <a:rPr lang="en-US" dirty="0" smtClean="0"/>
              <a:t>Mild / suspicion of CPD</a:t>
            </a:r>
          </a:p>
          <a:p>
            <a:pPr marL="609600" indent="-609600" eaLnBrk="1" hangingPunct="1">
              <a:buClr>
                <a:srgbClr val="33CC33"/>
              </a:buClr>
              <a:buSzPct val="80000"/>
              <a:buFontTx/>
              <a:buNone/>
            </a:pPr>
            <a:r>
              <a:rPr lang="en-US" dirty="0" smtClean="0"/>
              <a:t> 	</a:t>
            </a:r>
          </a:p>
          <a:p>
            <a:pPr marL="609600" indent="-609600" eaLnBrk="1" hangingPunct="1">
              <a:buClr>
                <a:srgbClr val="33CC33"/>
              </a:buClr>
              <a:buSzPct val="80000"/>
              <a:buFontTx/>
              <a:buNone/>
            </a:pPr>
            <a:r>
              <a:rPr lang="en-US" dirty="0" smtClean="0"/>
              <a:t>	</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normAutofit fontScale="90000"/>
          </a:bodyPr>
          <a:lstStyle/>
          <a:p>
            <a:pPr eaLnBrk="1" hangingPunct="1">
              <a:defRPr/>
            </a:pPr>
            <a:r>
              <a:rPr lang="en-US" sz="4800" b="1" smtClean="0">
                <a:solidFill>
                  <a:srgbClr val="FF3300"/>
                </a:solidFill>
                <a:effectLst/>
              </a:rPr>
              <a:t>TRIAL LABOUR</a:t>
            </a:r>
            <a:r>
              <a:rPr lang="en-US" sz="4000" smtClean="0">
                <a:solidFill>
                  <a:srgbClr val="FF3300"/>
                </a:solidFill>
              </a:rPr>
              <a:t/>
            </a:r>
            <a:br>
              <a:rPr lang="en-US" sz="4000" smtClean="0">
                <a:solidFill>
                  <a:srgbClr val="FF3300"/>
                </a:solidFill>
              </a:rPr>
            </a:br>
            <a:endParaRPr lang="en-US" sz="4000" smtClean="0">
              <a:solidFill>
                <a:srgbClr val="FF3300"/>
              </a:solidFill>
            </a:endParaRPr>
          </a:p>
        </p:txBody>
      </p:sp>
      <p:sp>
        <p:nvSpPr>
          <p:cNvPr id="27651" name="Rectangle 5"/>
          <p:cNvSpPr>
            <a:spLocks noGrp="1" noChangeArrowheads="1"/>
          </p:cNvSpPr>
          <p:nvPr>
            <p:ph sz="quarter" idx="1"/>
          </p:nvPr>
        </p:nvSpPr>
        <p:spPr>
          <a:xfrm>
            <a:off x="0" y="1600200"/>
            <a:ext cx="4495800" cy="4495800"/>
          </a:xfrm>
        </p:spPr>
        <p:txBody>
          <a:bodyPr/>
          <a:lstStyle/>
          <a:p>
            <a:pPr eaLnBrk="1" hangingPunct="1">
              <a:lnSpc>
                <a:spcPct val="90000"/>
              </a:lnSpc>
              <a:buClr>
                <a:srgbClr val="FFFF00"/>
              </a:buClr>
              <a:buFont typeface="Wingdings" pitchFamily="2" charset="2"/>
              <a:buChar char="v"/>
            </a:pPr>
            <a:r>
              <a:rPr lang="en-US" b="1" u="sng" dirty="0" smtClean="0">
                <a:solidFill>
                  <a:schemeClr val="hlink"/>
                </a:solidFill>
              </a:rPr>
              <a:t>GOOD PROGNOSIS</a:t>
            </a:r>
          </a:p>
          <a:p>
            <a:pPr eaLnBrk="1" hangingPunct="1">
              <a:lnSpc>
                <a:spcPct val="90000"/>
              </a:lnSpc>
              <a:buClr>
                <a:srgbClr val="FFFF00"/>
              </a:buClr>
              <a:buFont typeface="Wingdings" pitchFamily="2" charset="2"/>
              <a:buNone/>
            </a:pPr>
            <a:r>
              <a:rPr lang="en-US" dirty="0" smtClean="0"/>
              <a:t>Good Uterine contraction</a:t>
            </a:r>
          </a:p>
          <a:p>
            <a:pPr eaLnBrk="1" hangingPunct="1">
              <a:lnSpc>
                <a:spcPct val="90000"/>
              </a:lnSpc>
              <a:buClr>
                <a:srgbClr val="FFFF00"/>
              </a:buClr>
              <a:buFont typeface="Wingdings" pitchFamily="2" charset="2"/>
              <a:buNone/>
            </a:pPr>
            <a:r>
              <a:rPr lang="en-US" dirty="0" smtClean="0"/>
              <a:t>Early engagement of Head</a:t>
            </a:r>
          </a:p>
          <a:p>
            <a:pPr eaLnBrk="1" hangingPunct="1">
              <a:lnSpc>
                <a:spcPct val="90000"/>
              </a:lnSpc>
              <a:buClr>
                <a:srgbClr val="FFFF00"/>
              </a:buClr>
              <a:buFont typeface="Wingdings" pitchFamily="2" charset="2"/>
              <a:buNone/>
            </a:pPr>
            <a:r>
              <a:rPr lang="en-US" dirty="0" smtClean="0"/>
              <a:t>Rupture after full dilatation</a:t>
            </a:r>
          </a:p>
          <a:p>
            <a:pPr eaLnBrk="1" hangingPunct="1">
              <a:lnSpc>
                <a:spcPct val="90000"/>
              </a:lnSpc>
              <a:buClr>
                <a:srgbClr val="FFFF00"/>
              </a:buClr>
              <a:buFont typeface="Wingdings" pitchFamily="2" charset="2"/>
              <a:buNone/>
            </a:pPr>
            <a:r>
              <a:rPr lang="en-US" dirty="0" smtClean="0"/>
              <a:t>Good effacement &amp;dilatation</a:t>
            </a:r>
          </a:p>
          <a:p>
            <a:pPr eaLnBrk="1" hangingPunct="1">
              <a:lnSpc>
                <a:spcPct val="90000"/>
              </a:lnSpc>
              <a:buClr>
                <a:srgbClr val="FFFF00"/>
              </a:buClr>
              <a:buFont typeface="Wingdings" pitchFamily="2" charset="2"/>
              <a:buNone/>
            </a:pPr>
            <a:r>
              <a:rPr lang="en-US" dirty="0" smtClean="0"/>
              <a:t>Flat pelvis</a:t>
            </a:r>
          </a:p>
          <a:p>
            <a:pPr eaLnBrk="1" hangingPunct="1">
              <a:lnSpc>
                <a:spcPct val="90000"/>
              </a:lnSpc>
              <a:buClr>
                <a:srgbClr val="FFFF00"/>
              </a:buClr>
              <a:buFont typeface="Wingdings" pitchFamily="2" charset="2"/>
              <a:buNone/>
            </a:pPr>
            <a:r>
              <a:rPr lang="en-US" dirty="0" smtClean="0"/>
              <a:t>Vertex presentation with anterior position </a:t>
            </a:r>
          </a:p>
          <a:p>
            <a:pPr eaLnBrk="1" hangingPunct="1">
              <a:lnSpc>
                <a:spcPct val="90000"/>
              </a:lnSpc>
              <a:buClr>
                <a:srgbClr val="FFFF00"/>
              </a:buClr>
              <a:buFont typeface="Wingdings" pitchFamily="2" charset="2"/>
              <a:buNone/>
            </a:pPr>
            <a:endParaRPr lang="en-US" dirty="0" smtClean="0">
              <a:solidFill>
                <a:schemeClr val="hlink"/>
              </a:solidFill>
            </a:endParaRPr>
          </a:p>
        </p:txBody>
      </p:sp>
      <p:sp>
        <p:nvSpPr>
          <p:cNvPr id="27652" name="Rectangle 6"/>
          <p:cNvSpPr>
            <a:spLocks noGrp="1" noChangeArrowheads="1"/>
          </p:cNvSpPr>
          <p:nvPr>
            <p:ph sz="quarter" idx="2"/>
          </p:nvPr>
        </p:nvSpPr>
        <p:spPr>
          <a:xfrm>
            <a:off x="4648200" y="1600200"/>
            <a:ext cx="4495800" cy="4800600"/>
          </a:xfrm>
        </p:spPr>
        <p:txBody>
          <a:bodyPr/>
          <a:lstStyle/>
          <a:p>
            <a:pPr eaLnBrk="1" hangingPunct="1">
              <a:lnSpc>
                <a:spcPct val="90000"/>
              </a:lnSpc>
              <a:buClr>
                <a:srgbClr val="FFFF00"/>
              </a:buClr>
              <a:buFont typeface="Wingdings" pitchFamily="2" charset="2"/>
              <a:buChar char="v"/>
            </a:pPr>
            <a:r>
              <a:rPr lang="en-US" b="1" u="sng" dirty="0" smtClean="0">
                <a:solidFill>
                  <a:srgbClr val="CC0000"/>
                </a:solidFill>
              </a:rPr>
              <a:t>BAD PROGNOSIS</a:t>
            </a:r>
          </a:p>
          <a:p>
            <a:pPr eaLnBrk="1" hangingPunct="1">
              <a:lnSpc>
                <a:spcPct val="90000"/>
              </a:lnSpc>
              <a:buClr>
                <a:srgbClr val="FFFF00"/>
              </a:buClr>
              <a:buFont typeface="Wingdings" pitchFamily="2" charset="2"/>
              <a:buNone/>
            </a:pPr>
            <a:r>
              <a:rPr lang="en-US" dirty="0" smtClean="0"/>
              <a:t>Weak Uterine contraction</a:t>
            </a:r>
          </a:p>
          <a:p>
            <a:pPr eaLnBrk="1" hangingPunct="1">
              <a:lnSpc>
                <a:spcPct val="90000"/>
              </a:lnSpc>
              <a:buClr>
                <a:srgbClr val="FFFF00"/>
              </a:buClr>
              <a:buFont typeface="Wingdings" pitchFamily="2" charset="2"/>
              <a:buNone/>
            </a:pPr>
            <a:r>
              <a:rPr lang="en-US" dirty="0" smtClean="0"/>
              <a:t>Slow descent of the head</a:t>
            </a:r>
          </a:p>
          <a:p>
            <a:pPr eaLnBrk="1" hangingPunct="1">
              <a:lnSpc>
                <a:spcPct val="90000"/>
              </a:lnSpc>
              <a:buClr>
                <a:srgbClr val="FFFF00"/>
              </a:buClr>
              <a:buFont typeface="Wingdings" pitchFamily="2" charset="2"/>
              <a:buNone/>
            </a:pPr>
            <a:r>
              <a:rPr lang="en-US" dirty="0" smtClean="0"/>
              <a:t>Premature rupture of membrane</a:t>
            </a:r>
          </a:p>
          <a:p>
            <a:pPr eaLnBrk="1" hangingPunct="1">
              <a:lnSpc>
                <a:spcPct val="90000"/>
              </a:lnSpc>
              <a:buClr>
                <a:srgbClr val="FFFF00"/>
              </a:buClr>
              <a:buFont typeface="Wingdings" pitchFamily="2" charset="2"/>
              <a:buNone/>
            </a:pPr>
            <a:r>
              <a:rPr lang="en-US" dirty="0" err="1" smtClean="0"/>
              <a:t>Uneffaced</a:t>
            </a:r>
            <a:r>
              <a:rPr lang="en-US" dirty="0" smtClean="0"/>
              <a:t> cervix</a:t>
            </a:r>
          </a:p>
          <a:p>
            <a:pPr eaLnBrk="1" hangingPunct="1">
              <a:lnSpc>
                <a:spcPct val="90000"/>
              </a:lnSpc>
              <a:buClr>
                <a:srgbClr val="FFFF00"/>
              </a:buClr>
              <a:buFont typeface="Wingdings" pitchFamily="2" charset="2"/>
              <a:buNone/>
            </a:pPr>
            <a:r>
              <a:rPr lang="en-US" dirty="0" err="1" smtClean="0"/>
              <a:t>Occipito</a:t>
            </a:r>
            <a:r>
              <a:rPr lang="en-US" dirty="0" smtClean="0"/>
              <a:t>-posterior position</a:t>
            </a:r>
          </a:p>
          <a:p>
            <a:pPr eaLnBrk="1" hangingPunct="1">
              <a:lnSpc>
                <a:spcPct val="90000"/>
              </a:lnSpc>
              <a:buClr>
                <a:srgbClr val="FFFF00"/>
              </a:buClr>
              <a:buFont typeface="Wingdings" pitchFamily="2" charset="2"/>
              <a:buNone/>
            </a:pPr>
            <a:r>
              <a:rPr lang="en-US" dirty="0" smtClean="0"/>
              <a:t>Android pelvis</a:t>
            </a:r>
          </a:p>
          <a:p>
            <a:pPr eaLnBrk="1" hangingPunct="1">
              <a:lnSpc>
                <a:spcPct val="90000"/>
              </a:lnSpc>
              <a:buClr>
                <a:srgbClr val="FFFF00"/>
              </a:buClr>
              <a:buFont typeface="Wingdings" pitchFamily="2" charset="2"/>
              <a:buNone/>
            </a:pPr>
            <a:r>
              <a:rPr lang="en-US" dirty="0" smtClean="0"/>
              <a:t>Other than vertex presentation</a:t>
            </a:r>
          </a:p>
          <a:p>
            <a:pPr eaLnBrk="1" hangingPunct="1">
              <a:lnSpc>
                <a:spcPct val="90000"/>
              </a:lnSpc>
              <a:buClr>
                <a:srgbClr val="FFFF00"/>
              </a:buClr>
              <a:buFont typeface="Wingdings" pitchFamily="2" charset="2"/>
              <a:buNone/>
            </a:pPr>
            <a:endParaRPr lang="en-US" dirty="0" smtClean="0">
              <a:solidFill>
                <a:srgbClr val="CC0000"/>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88"/>
            <a:ext cx="8229600" cy="2428892"/>
          </a:xfrm>
        </p:spPr>
        <p:txBody>
          <a:bodyPr>
            <a:normAutofit/>
          </a:bodyPr>
          <a:lstStyle/>
          <a:p>
            <a:r>
              <a:rPr lang="en-GB" sz="7200" b="1" dirty="0" smtClean="0"/>
              <a:t>TRIAL OF SCAR</a:t>
            </a:r>
            <a:endParaRPr lang="en-GB" sz="7200" b="1"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3" name="Content Placeholder 2"/>
          <p:cNvSpPr>
            <a:spLocks noGrp="1"/>
          </p:cNvSpPr>
          <p:nvPr>
            <p:ph sz="quarter" idx="1"/>
          </p:nvPr>
        </p:nvSpPr>
        <p:spPr/>
        <p:txBody>
          <a:bodyPr>
            <a:normAutofit/>
          </a:bodyPr>
          <a:lstStyle/>
          <a:p>
            <a:pPr>
              <a:buNone/>
            </a:pPr>
            <a:r>
              <a:rPr lang="en-GB" sz="2800" dirty="0" smtClean="0"/>
              <a:t>Also commonly referred to as </a:t>
            </a:r>
            <a:r>
              <a:rPr lang="en-GB" sz="2800" b="1" dirty="0" smtClean="0"/>
              <a:t>Vaginal birth after caesarean section (VBAC). </a:t>
            </a:r>
          </a:p>
          <a:p>
            <a:pPr>
              <a:buNone/>
            </a:pPr>
            <a:r>
              <a:rPr lang="en-GB" sz="2800" b="1" u="sng" dirty="0" smtClean="0"/>
              <a:t>Conditions for trial of scar </a:t>
            </a:r>
          </a:p>
          <a:p>
            <a:pPr>
              <a:buNone/>
            </a:pPr>
            <a:r>
              <a:rPr lang="en-GB" sz="2800" dirty="0" err="1" smtClean="0"/>
              <a:t>i</a:t>
            </a:r>
            <a:r>
              <a:rPr lang="en-GB" sz="2800" dirty="0" smtClean="0"/>
              <a:t>. Only one previous C/S which must be LUSCS </a:t>
            </a:r>
          </a:p>
          <a:p>
            <a:pPr>
              <a:buNone/>
            </a:pPr>
            <a:r>
              <a:rPr lang="en-GB" sz="2800" dirty="0" smtClean="0"/>
              <a:t>ii. Non-recurring indication for previous C/S; foetal distress, cord </a:t>
            </a:r>
            <a:r>
              <a:rPr lang="en-GB" sz="2800" dirty="0" err="1" smtClean="0"/>
              <a:t>prolapse</a:t>
            </a:r>
            <a:r>
              <a:rPr lang="en-GB" sz="2800" dirty="0" smtClean="0"/>
              <a:t>, malpresentation, placenta </a:t>
            </a:r>
            <a:r>
              <a:rPr lang="en-GB" sz="2800" dirty="0" err="1" smtClean="0"/>
              <a:t>praevia</a:t>
            </a:r>
            <a:r>
              <a:rPr lang="en-GB" sz="2800" dirty="0" smtClean="0"/>
              <a:t> etc. </a:t>
            </a:r>
          </a:p>
          <a:p>
            <a:pPr>
              <a:buNone/>
            </a:pPr>
            <a:r>
              <a:rPr lang="en-GB" sz="2800" dirty="0" smtClean="0"/>
              <a:t>iii. No post-operative sepsis after previous C/S </a:t>
            </a:r>
          </a:p>
          <a:p>
            <a:pPr>
              <a:buNone/>
            </a:pPr>
            <a:r>
              <a:rPr lang="en-GB" sz="2800" dirty="0" smtClean="0"/>
              <a:t>iv. Parity &lt;5 </a:t>
            </a:r>
          </a:p>
          <a:p>
            <a:pPr>
              <a:buNone/>
            </a:pPr>
            <a:endParaRPr lang="en-GB" b="1"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a:buNone/>
            </a:pPr>
            <a:r>
              <a:rPr lang="en-GB" sz="2800" dirty="0" smtClean="0"/>
              <a:t>v. Cephalic presentation </a:t>
            </a:r>
          </a:p>
          <a:p>
            <a:pPr>
              <a:buNone/>
            </a:pPr>
            <a:r>
              <a:rPr lang="en-GB" sz="2800" dirty="0" smtClean="0"/>
              <a:t>vi. Estimated foetal weight 3500g </a:t>
            </a:r>
          </a:p>
          <a:p>
            <a:pPr>
              <a:buNone/>
            </a:pPr>
            <a:r>
              <a:rPr lang="en-GB" sz="2800" dirty="0" smtClean="0"/>
              <a:t>vii. Adequate pelvis with true conjugate 10.5cm </a:t>
            </a:r>
          </a:p>
          <a:p>
            <a:pPr>
              <a:buNone/>
            </a:pPr>
            <a:r>
              <a:rPr lang="en-GB" sz="2800" dirty="0" smtClean="0"/>
              <a:t>viii. No other indication for C/S </a:t>
            </a:r>
          </a:p>
          <a:p>
            <a:pPr>
              <a:buNone/>
            </a:pPr>
            <a:r>
              <a:rPr lang="en-GB" sz="2800" dirty="0" smtClean="0"/>
              <a:t>ix. Facilities for blood transfusion available </a:t>
            </a:r>
          </a:p>
          <a:p>
            <a:pPr>
              <a:buNone/>
            </a:pPr>
            <a:r>
              <a:rPr lang="en-GB" sz="2800" dirty="0" smtClean="0"/>
              <a:t>x. Ready theatre, available immediately </a:t>
            </a:r>
          </a:p>
          <a:p>
            <a:endParaRPr lang="en-GB"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Predictors of successful trial of labour </a:t>
            </a:r>
            <a:endParaRPr lang="en-GB" dirty="0"/>
          </a:p>
        </p:txBody>
      </p:sp>
      <p:sp>
        <p:nvSpPr>
          <p:cNvPr id="3" name="Content Placeholder 2"/>
          <p:cNvSpPr>
            <a:spLocks noGrp="1"/>
          </p:cNvSpPr>
          <p:nvPr>
            <p:ph sz="quarter" idx="1"/>
          </p:nvPr>
        </p:nvSpPr>
        <p:spPr/>
        <p:txBody>
          <a:bodyPr/>
          <a:lstStyle/>
          <a:p>
            <a:endParaRPr lang="en-GB" dirty="0" smtClean="0"/>
          </a:p>
          <a:p>
            <a:pPr>
              <a:buNone/>
            </a:pPr>
            <a:r>
              <a:rPr lang="en-GB" sz="2800" dirty="0" smtClean="0"/>
              <a:t>1. Prior vaginal delivery </a:t>
            </a:r>
          </a:p>
          <a:p>
            <a:pPr>
              <a:buNone/>
            </a:pPr>
            <a:r>
              <a:rPr lang="en-GB" sz="2800" dirty="0" smtClean="0"/>
              <a:t>2. Prior VBAC </a:t>
            </a:r>
          </a:p>
          <a:p>
            <a:pPr>
              <a:buNone/>
            </a:pPr>
            <a:r>
              <a:rPr lang="en-GB" sz="2800" dirty="0" smtClean="0"/>
              <a:t>3. Spontaneous labour </a:t>
            </a:r>
          </a:p>
          <a:p>
            <a:pPr>
              <a:buNone/>
            </a:pPr>
            <a:r>
              <a:rPr lang="en-GB" sz="2800" dirty="0" smtClean="0"/>
              <a:t>4. Favourable cervix </a:t>
            </a:r>
          </a:p>
          <a:p>
            <a:pPr>
              <a:buNone/>
            </a:pPr>
            <a:r>
              <a:rPr lang="en-GB" sz="2800" dirty="0" smtClean="0"/>
              <a:t>5. Non recurring indications like breech, </a:t>
            </a:r>
            <a:r>
              <a:rPr lang="en-GB" sz="2800" dirty="0" err="1" smtClean="0"/>
              <a:t>praevia</a:t>
            </a:r>
            <a:r>
              <a:rPr lang="en-GB" sz="2800" dirty="0" smtClean="0"/>
              <a:t> </a:t>
            </a:r>
          </a:p>
          <a:p>
            <a:pPr>
              <a:buNone/>
            </a:pPr>
            <a:r>
              <a:rPr lang="en-GB" sz="2800" dirty="0" smtClean="0"/>
              <a:t>6. Preterm delivery </a:t>
            </a:r>
          </a:p>
          <a:p>
            <a:endParaRPr lang="en-GB"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Predictor of decreased chances of success </a:t>
            </a:r>
            <a:endParaRPr lang="en-GB" dirty="0"/>
          </a:p>
        </p:txBody>
      </p:sp>
      <p:sp>
        <p:nvSpPr>
          <p:cNvPr id="3" name="Content Placeholder 2"/>
          <p:cNvSpPr>
            <a:spLocks noGrp="1"/>
          </p:cNvSpPr>
          <p:nvPr>
            <p:ph sz="quarter" idx="1"/>
          </p:nvPr>
        </p:nvSpPr>
        <p:spPr/>
        <p:txBody>
          <a:bodyPr/>
          <a:lstStyle/>
          <a:p>
            <a:endParaRPr lang="en-GB" dirty="0" smtClean="0"/>
          </a:p>
          <a:p>
            <a:pPr>
              <a:buNone/>
            </a:pPr>
            <a:r>
              <a:rPr lang="en-GB" sz="2800" dirty="0" smtClean="0"/>
              <a:t>1. Maternal obesity </a:t>
            </a:r>
          </a:p>
          <a:p>
            <a:pPr>
              <a:buNone/>
            </a:pPr>
            <a:r>
              <a:rPr lang="en-GB" sz="2800" dirty="0" smtClean="0"/>
              <a:t>2. Short maternal stature </a:t>
            </a:r>
          </a:p>
          <a:p>
            <a:pPr>
              <a:buNone/>
            </a:pPr>
            <a:r>
              <a:rPr lang="en-GB" sz="2800" dirty="0" smtClean="0"/>
              <a:t>3. </a:t>
            </a:r>
            <a:r>
              <a:rPr lang="en-GB" sz="2800" dirty="0" err="1" smtClean="0"/>
              <a:t>Macrosomia</a:t>
            </a:r>
            <a:r>
              <a:rPr lang="en-GB" sz="2800" dirty="0" smtClean="0"/>
              <a:t> </a:t>
            </a:r>
          </a:p>
          <a:p>
            <a:pPr>
              <a:buNone/>
            </a:pPr>
            <a:r>
              <a:rPr lang="en-GB" sz="2800" dirty="0" smtClean="0"/>
              <a:t>4. Increase maternal age&gt;40yrs </a:t>
            </a:r>
          </a:p>
          <a:p>
            <a:pPr>
              <a:buNone/>
            </a:pPr>
            <a:r>
              <a:rPr lang="en-GB" sz="2800" dirty="0" smtClean="0"/>
              <a:t>5. Recurring indications e.g. CPD, failed second stage </a:t>
            </a:r>
          </a:p>
          <a:p>
            <a:pPr>
              <a:buNone/>
            </a:pPr>
            <a:r>
              <a:rPr lang="en-GB" sz="2800" dirty="0" smtClean="0"/>
              <a:t>6. Gestational age &gt;41wks </a:t>
            </a:r>
          </a:p>
          <a:p>
            <a:pPr>
              <a:buNone/>
            </a:pPr>
            <a:r>
              <a:rPr lang="en-GB" sz="2800" dirty="0" smtClean="0"/>
              <a:t>7. Pre-</a:t>
            </a:r>
            <a:r>
              <a:rPr lang="en-GB" sz="2800" dirty="0" err="1" smtClean="0"/>
              <a:t>conceptional</a:t>
            </a:r>
            <a:r>
              <a:rPr lang="en-GB" sz="2800" dirty="0" smtClean="0"/>
              <a:t> or gestational diabetes mellitus </a:t>
            </a:r>
          </a:p>
          <a:p>
            <a:pPr>
              <a:buNone/>
            </a:pPr>
            <a:r>
              <a:rPr lang="en-GB" sz="2800" dirty="0" smtClean="0"/>
              <a:t>8. Increased inter-pregnancy weight gain </a:t>
            </a:r>
          </a:p>
          <a:p>
            <a:endParaRPr lang="en-GB"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Management </a:t>
            </a:r>
            <a:endParaRPr lang="en-GB" dirty="0"/>
          </a:p>
        </p:txBody>
      </p:sp>
      <p:sp>
        <p:nvSpPr>
          <p:cNvPr id="3" name="Content Placeholder 2"/>
          <p:cNvSpPr>
            <a:spLocks noGrp="1"/>
          </p:cNvSpPr>
          <p:nvPr>
            <p:ph sz="quarter" idx="1"/>
          </p:nvPr>
        </p:nvSpPr>
        <p:spPr/>
        <p:txBody>
          <a:bodyPr/>
          <a:lstStyle/>
          <a:p>
            <a:endParaRPr lang="en-GB" dirty="0" smtClean="0"/>
          </a:p>
          <a:p>
            <a:pPr>
              <a:buNone/>
            </a:pPr>
            <a:r>
              <a:rPr lang="en-GB" sz="2800" dirty="0" smtClean="0"/>
              <a:t>a. Early ANC (first half of pregnancy) </a:t>
            </a:r>
          </a:p>
          <a:p>
            <a:pPr>
              <a:buNone/>
            </a:pPr>
            <a:r>
              <a:rPr lang="en-GB" sz="2800" dirty="0" smtClean="0"/>
              <a:t>b. Review history </a:t>
            </a:r>
          </a:p>
          <a:p>
            <a:pPr>
              <a:buNone/>
            </a:pPr>
            <a:r>
              <a:rPr lang="en-GB" sz="2800" dirty="0" smtClean="0"/>
              <a:t>c. Obstetric U/S scan in first half of pregnancy </a:t>
            </a:r>
          </a:p>
          <a:p>
            <a:pPr>
              <a:buNone/>
            </a:pPr>
            <a:r>
              <a:rPr lang="en-GB" sz="2800" dirty="0" smtClean="0"/>
              <a:t>d. ANP </a:t>
            </a:r>
          </a:p>
          <a:p>
            <a:pPr>
              <a:buNone/>
            </a:pPr>
            <a:r>
              <a:rPr lang="en-GB" sz="2800" dirty="0" smtClean="0"/>
              <a:t>e. Counsel patient on the risks and benefits of undergoing trial of scar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zh-CN" dirty="0"/>
              <a:t>Introduction</a:t>
            </a:r>
          </a:p>
        </p:txBody>
      </p:sp>
      <p:sp>
        <p:nvSpPr>
          <p:cNvPr id="3075" name="Rectangle 3"/>
          <p:cNvSpPr>
            <a:spLocks noGrp="1" noChangeArrowheads="1"/>
          </p:cNvSpPr>
          <p:nvPr>
            <p:ph sz="quarter" idx="1"/>
          </p:nvPr>
        </p:nvSpPr>
        <p:spPr/>
        <p:txBody>
          <a:bodyPr/>
          <a:lstStyle/>
          <a:p>
            <a:r>
              <a:rPr lang="en-US" altLang="zh-CN" dirty="0"/>
              <a:t>Labor is a physiological process during which a fetus is expelled.</a:t>
            </a:r>
          </a:p>
          <a:p>
            <a:endParaRPr lang="en-US" altLang="zh-CN" dirty="0"/>
          </a:p>
          <a:p>
            <a:r>
              <a:rPr lang="en-US" altLang="zh-CN" dirty="0"/>
              <a:t>The mainly labor force is uterine </a:t>
            </a:r>
            <a:r>
              <a:rPr lang="en-US" altLang="zh-CN" dirty="0" err="1"/>
              <a:t>contracion</a:t>
            </a:r>
            <a:r>
              <a:rPr lang="en-US" altLang="zh-CN" dirty="0"/>
              <a:t>.</a:t>
            </a:r>
          </a:p>
          <a:p>
            <a:endParaRPr lang="en-US" altLang="zh-CN" dirty="0"/>
          </a:p>
          <a:p>
            <a:r>
              <a:rPr lang="en-US" altLang="zh-CN" dirty="0"/>
              <a:t>In the labor process, cervical effacement and dilation and fetal delivery occur.</a:t>
            </a:r>
          </a:p>
          <a:p>
            <a:endParaRPr lang="en-US" altLang="zh-CN" dirty="0"/>
          </a:p>
          <a:p>
            <a:endParaRPr lang="en-US"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facepresentation"/>
          <p:cNvPicPr>
            <a:picLocks noGrp="1" noChangeAspect="1" noChangeArrowheads="1"/>
          </p:cNvPicPr>
          <p:nvPr>
            <p:ph sz="quarter" idx="1"/>
          </p:nvPr>
        </p:nvPicPr>
        <p:blipFill>
          <a:blip r:embed="rId2"/>
          <a:srcRect/>
          <a:stretch>
            <a:fillRect/>
          </a:stretch>
        </p:blipFill>
        <p:spPr>
          <a:xfrm>
            <a:off x="2014538" y="620713"/>
            <a:ext cx="4341812" cy="5505450"/>
          </a:xfrm>
          <a:noFill/>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endParaRPr lang="en-GB" dirty="0" smtClean="0"/>
          </a:p>
          <a:p>
            <a:pPr>
              <a:buNone/>
            </a:pPr>
            <a:r>
              <a:rPr lang="en-GB" sz="2800" dirty="0" smtClean="0"/>
              <a:t>f. Pelvic assessment at 36 weeks; clinical/radiological </a:t>
            </a:r>
          </a:p>
          <a:p>
            <a:pPr>
              <a:buNone/>
            </a:pPr>
            <a:r>
              <a:rPr lang="en-GB" sz="2800" dirty="0" smtClean="0"/>
              <a:t>g. Estimate weight of baby </a:t>
            </a:r>
          </a:p>
          <a:p>
            <a:pPr>
              <a:buNone/>
            </a:pPr>
            <a:r>
              <a:rPr lang="en-GB" sz="2800" dirty="0" smtClean="0"/>
              <a:t>h. Admit in early labour </a:t>
            </a:r>
          </a:p>
          <a:p>
            <a:pPr>
              <a:buNone/>
            </a:pPr>
            <a:r>
              <a:rPr lang="en-GB" sz="2800" dirty="0" err="1" smtClean="0"/>
              <a:t>i</a:t>
            </a:r>
            <a:r>
              <a:rPr lang="en-GB" sz="2800" dirty="0" smtClean="0"/>
              <a:t>. IV line and GXM </a:t>
            </a:r>
          </a:p>
          <a:p>
            <a:pPr>
              <a:buNone/>
            </a:pPr>
            <a:r>
              <a:rPr lang="en-GB" sz="2800" dirty="0" smtClean="0"/>
              <a:t>j. Consent for C/S </a:t>
            </a:r>
          </a:p>
          <a:p>
            <a:pPr>
              <a:buNone/>
            </a:pPr>
            <a:r>
              <a:rPr lang="en-GB" sz="2800" dirty="0" smtClean="0"/>
              <a:t>k. </a:t>
            </a:r>
            <a:r>
              <a:rPr lang="en-GB" sz="2800" dirty="0" err="1" smtClean="0"/>
              <a:t>Partograph</a:t>
            </a:r>
            <a:r>
              <a:rPr lang="en-GB" sz="2800" dirty="0" smtClean="0"/>
              <a:t> (pulse, BP, FHR, contractions, descent, cervical dilatation, colour of liquor, PV bleed) </a:t>
            </a:r>
          </a:p>
          <a:p>
            <a:endParaRPr lang="en-GB"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43050"/>
            <a:ext cx="7772400" cy="1928826"/>
          </a:xfrm>
        </p:spPr>
        <p:txBody>
          <a:bodyPr>
            <a:normAutofit/>
          </a:bodyPr>
          <a:lstStyle/>
          <a:p>
            <a:r>
              <a:rPr lang="en-GB" sz="6600" dirty="0" smtClean="0">
                <a:solidFill>
                  <a:schemeClr val="accent2">
                    <a:lumMod val="50000"/>
                  </a:schemeClr>
                </a:solidFill>
              </a:rPr>
              <a:t>UTERINE RUPTURE</a:t>
            </a:r>
            <a:endParaRPr lang="en-GB" sz="6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quarter" idx="1"/>
          </p:nvPr>
        </p:nvSpPr>
        <p:spPr/>
        <p:txBody>
          <a:bodyPr/>
          <a:lstStyle/>
          <a:p>
            <a:r>
              <a:rPr lang="en-US" b="1" dirty="0" smtClean="0"/>
              <a:t>"Is an obstetric catastrophe “</a:t>
            </a:r>
          </a:p>
          <a:p>
            <a:r>
              <a:rPr lang="en-US" b="1" dirty="0" smtClean="0"/>
              <a:t>Ruptured uterus</a:t>
            </a:r>
            <a:r>
              <a:rPr lang="en-US" dirty="0" smtClean="0"/>
              <a:t> is a tearing or bursting of the uterus due to the pressure exerted by an obstructed </a:t>
            </a:r>
            <a:r>
              <a:rPr lang="en-US" dirty="0" err="1" smtClean="0"/>
              <a:t>labour</a:t>
            </a:r>
            <a:r>
              <a:rPr lang="en-US" dirty="0" smtClean="0"/>
              <a:t>. Uterine rupture is very prevalent in developing countries like Kenya, where around 94% of deliveries occur at home with no skilled health professional attending the </a:t>
            </a:r>
            <a:r>
              <a:rPr lang="en-US" dirty="0" err="1" smtClean="0"/>
              <a:t>labour</a:t>
            </a:r>
            <a:r>
              <a:rPr lang="en-US" dirty="0" smtClean="0"/>
              <a:t>. When </a:t>
            </a:r>
            <a:r>
              <a:rPr lang="en-US" dirty="0" err="1" smtClean="0"/>
              <a:t>labour</a:t>
            </a:r>
            <a:r>
              <a:rPr lang="en-US" dirty="0" smtClean="0"/>
              <a:t> ends with a ruptured uterus, the usual consequences for the woman (if she survives), are losing her baby and losing her uterus. </a:t>
            </a:r>
            <a:endParaRPr lang="en-GB" dirty="0" smtClean="0"/>
          </a:p>
          <a:p>
            <a:endParaRPr lang="en-GB"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r>
              <a:rPr lang="en-US" dirty="0" smtClean="0"/>
              <a:t>Almost all cases of uterine rupture occur among </a:t>
            </a:r>
            <a:r>
              <a:rPr lang="en-US" i="1" dirty="0" err="1" smtClean="0"/>
              <a:t>multiparous</a:t>
            </a:r>
            <a:r>
              <a:rPr lang="en-US" dirty="0" smtClean="0"/>
              <a:t> women, who have previously given birth at least once after their baby reached 28 weeks of gestation. You will find out why this is so later in this study session. Uterine rupture can also occur among women with a scarred uterus, if the scar tissue tears open. However, in Kenya and other developing countries, almost all cases of uterine rupture occur in women with an unscarred uterus whose </a:t>
            </a:r>
            <a:r>
              <a:rPr lang="en-US" dirty="0" err="1" smtClean="0"/>
              <a:t>labour</a:t>
            </a:r>
            <a:r>
              <a:rPr lang="en-US" dirty="0" smtClean="0"/>
              <a:t> became obstructed when no one was present to intervene. </a:t>
            </a:r>
            <a:endParaRPr lang="en-GB"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r>
              <a:rPr lang="en-US" i="1" dirty="0" smtClean="0"/>
              <a:t>The two findings on physical exam indicate uterine rupture is loss of uterine contour and palpable fetal </a:t>
            </a:r>
            <a:r>
              <a:rPr lang="en-US" i="1" dirty="0" err="1" smtClean="0"/>
              <a:t>part.The</a:t>
            </a:r>
            <a:r>
              <a:rPr lang="en-US" i="1" dirty="0" smtClean="0"/>
              <a:t> number one risk factor for uterine rupture is previous cesarean section. Other causes include large baby and improper use of </a:t>
            </a:r>
            <a:r>
              <a:rPr lang="en-US" i="1" dirty="0" err="1" smtClean="0"/>
              <a:t>oxytocin</a:t>
            </a:r>
            <a:r>
              <a:rPr lang="en-US" i="1" dirty="0" smtClean="0"/>
              <a:t> (IV drip).</a:t>
            </a:r>
            <a:r>
              <a:rPr lang="en-US" dirty="0" smtClean="0"/>
              <a:t> </a:t>
            </a:r>
            <a:endParaRPr lang="en-GB" dirty="0" smtClean="0"/>
          </a:p>
          <a:p>
            <a:endParaRPr lang="en-GB"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fontScale="92500" lnSpcReduction="20000"/>
          </a:bodyPr>
          <a:lstStyle/>
          <a:p>
            <a:pPr lvl="2"/>
            <a:r>
              <a:rPr lang="en-US" sz="3000" dirty="0" smtClean="0"/>
              <a:t>Sudden pain </a:t>
            </a:r>
            <a:endParaRPr lang="en-GB" sz="3000" dirty="0" smtClean="0"/>
          </a:p>
          <a:p>
            <a:pPr lvl="2"/>
            <a:r>
              <a:rPr lang="en-US" sz="3000" dirty="0" smtClean="0"/>
              <a:t>Profuse bleeding </a:t>
            </a:r>
            <a:endParaRPr lang="en-GB" sz="3000" dirty="0" smtClean="0"/>
          </a:p>
          <a:p>
            <a:pPr lvl="2"/>
            <a:r>
              <a:rPr lang="en-US" sz="3000" dirty="0" err="1" smtClean="0"/>
              <a:t>Hypovolemic</a:t>
            </a:r>
            <a:r>
              <a:rPr lang="en-US" sz="3000" dirty="0" smtClean="0"/>
              <a:t> shock</a:t>
            </a:r>
          </a:p>
          <a:p>
            <a:r>
              <a:rPr lang="en-US" sz="3000" b="1" dirty="0" smtClean="0"/>
              <a:t>COMPLETE  &amp; INCOMPLETE</a:t>
            </a:r>
            <a:endParaRPr lang="en-GB" sz="3000" dirty="0" smtClean="0"/>
          </a:p>
          <a:p>
            <a:r>
              <a:rPr lang="en-US" sz="3000" dirty="0" smtClean="0"/>
              <a:t>Sudden sharp abdominal pain during</a:t>
            </a:r>
            <a:r>
              <a:rPr lang="en-GB" sz="3000" dirty="0" smtClean="0"/>
              <a:t> </a:t>
            </a:r>
            <a:r>
              <a:rPr lang="en-US" sz="3000" dirty="0" smtClean="0"/>
              <a:t>contractions</a:t>
            </a:r>
            <a:endParaRPr lang="en-GB" sz="3000" dirty="0" smtClean="0"/>
          </a:p>
          <a:p>
            <a:r>
              <a:rPr lang="en-US" sz="3000" dirty="0" smtClean="0"/>
              <a:t>Abdominal tenderness</a:t>
            </a:r>
            <a:endParaRPr lang="en-GB" sz="3000" dirty="0" smtClean="0"/>
          </a:p>
          <a:p>
            <a:r>
              <a:rPr lang="en-US" sz="3000" dirty="0" smtClean="0"/>
              <a:t>Cessation of contractions</a:t>
            </a:r>
          </a:p>
          <a:p>
            <a:r>
              <a:rPr lang="en-US" sz="3000" dirty="0" smtClean="0"/>
              <a:t>Bleeding into abdominal cavity &amp; sometimes</a:t>
            </a:r>
            <a:r>
              <a:rPr lang="en-GB" sz="3000" dirty="0" smtClean="0"/>
              <a:t> </a:t>
            </a:r>
            <a:r>
              <a:rPr lang="en-US" sz="3000" dirty="0" smtClean="0"/>
              <a:t>into vagina</a:t>
            </a:r>
            <a:endParaRPr lang="en-GB" sz="3000" dirty="0" smtClean="0"/>
          </a:p>
          <a:p>
            <a:endParaRPr lang="en-GB" sz="2800" dirty="0" smtClean="0"/>
          </a:p>
          <a:p>
            <a:pPr lvl="2"/>
            <a:endParaRPr lang="en-US" sz="2800" dirty="0" smtClean="0"/>
          </a:p>
          <a:p>
            <a:pPr lvl="2"/>
            <a:r>
              <a:rPr lang="en-US" sz="2800" dirty="0" smtClean="0"/>
              <a:t> </a:t>
            </a:r>
            <a:endParaRPr lang="en-GB" sz="2800" dirty="0" smtClean="0"/>
          </a:p>
          <a:p>
            <a:endParaRPr lang="en-GB"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r>
              <a:rPr lang="en-US" sz="2800" dirty="0" smtClean="0"/>
              <a:t>Fetus easily palpated, FHT ceased</a:t>
            </a:r>
            <a:endParaRPr lang="en-GB" sz="2800" dirty="0" smtClean="0"/>
          </a:p>
          <a:p>
            <a:r>
              <a:rPr lang="en-US" sz="2800" dirty="0" smtClean="0"/>
              <a:t>Signs of shock</a:t>
            </a:r>
            <a:endParaRPr lang="en-GB" sz="2800" dirty="0" smtClean="0"/>
          </a:p>
          <a:p>
            <a:r>
              <a:rPr lang="en-US" sz="2800" dirty="0" smtClean="0"/>
              <a:t>Abdominal pain during contractions</a:t>
            </a:r>
            <a:endParaRPr lang="en-GB" sz="2800" dirty="0" smtClean="0"/>
          </a:p>
          <a:p>
            <a:r>
              <a:rPr lang="en-US" sz="2800" dirty="0" smtClean="0"/>
              <a:t>Contractions continue, but cervix fail to dilate</a:t>
            </a:r>
            <a:endParaRPr lang="en-GB" sz="2800" dirty="0" smtClean="0"/>
          </a:p>
          <a:p>
            <a:r>
              <a:rPr lang="en-US" sz="2800" dirty="0" smtClean="0"/>
              <a:t>Vaginal bleeding may be present</a:t>
            </a:r>
            <a:endParaRPr lang="en-GB" sz="2800" dirty="0" smtClean="0"/>
          </a:p>
          <a:p>
            <a:r>
              <a:rPr lang="en-US" sz="2800" dirty="0" smtClean="0"/>
              <a:t>Rising pulse rate and skin pallor</a:t>
            </a:r>
            <a:endParaRPr lang="en-GB" sz="2800" dirty="0" smtClean="0"/>
          </a:p>
          <a:p>
            <a:r>
              <a:rPr lang="en-US" sz="2800" dirty="0" smtClean="0"/>
              <a:t>Loss of fetal heart tones</a:t>
            </a:r>
            <a:endParaRPr lang="en-GB" sz="2800" dirty="0" smtClean="0"/>
          </a:p>
          <a:p>
            <a:endParaRPr lang="en-GB"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sz="quarter" idx="1"/>
          </p:nvPr>
        </p:nvSpPr>
        <p:spPr/>
        <p:txBody>
          <a:bodyPr/>
          <a:lstStyle/>
          <a:p>
            <a:r>
              <a:rPr lang="en-GB" dirty="0" smtClean="0"/>
              <a:t>Shout for help</a:t>
            </a:r>
          </a:p>
          <a:p>
            <a:r>
              <a:rPr lang="en-GB" dirty="0" smtClean="0"/>
              <a:t>IV access with large bore </a:t>
            </a:r>
            <a:r>
              <a:rPr lang="en-GB" dirty="0" err="1" smtClean="0"/>
              <a:t>cannulas</a:t>
            </a:r>
            <a:endParaRPr lang="en-GB" dirty="0" smtClean="0"/>
          </a:p>
          <a:p>
            <a:r>
              <a:rPr lang="en-GB" dirty="0" smtClean="0"/>
              <a:t>Draw blood for GXM</a:t>
            </a:r>
          </a:p>
          <a:p>
            <a:r>
              <a:rPr lang="en-GB" dirty="0" smtClean="0"/>
              <a:t>Commence an IV isotonic fluid to treat for shock</a:t>
            </a:r>
          </a:p>
          <a:p>
            <a:r>
              <a:rPr lang="en-GB" dirty="0" smtClean="0"/>
              <a:t>Administer oxygen</a:t>
            </a:r>
          </a:p>
          <a:p>
            <a:r>
              <a:rPr lang="en-GB" dirty="0" smtClean="0"/>
              <a:t>Treatment for shock</a:t>
            </a:r>
          </a:p>
          <a:p>
            <a:r>
              <a:rPr lang="en-GB" dirty="0" smtClean="0"/>
              <a:t>Prepare mother for theatre.</a:t>
            </a:r>
          </a:p>
          <a:p>
            <a:endParaRPr lang="en-GB"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4282" y="1643050"/>
            <a:ext cx="8929718" cy="1643074"/>
          </a:xfrm>
        </p:spPr>
        <p:txBody>
          <a:bodyPr>
            <a:normAutofit fontScale="90000"/>
          </a:bodyPr>
          <a:lstStyle/>
          <a:p>
            <a:r>
              <a:rPr sz="6000" b="1" smtClean="0">
                <a:solidFill>
                  <a:srgbClr val="002060"/>
                </a:solidFill>
              </a:rPr>
              <a:t>Genital tract injuries during delivery</a:t>
            </a:r>
            <a:r>
              <a:rPr sz="6000" b="1" smtClean="0"/>
              <a:t/>
            </a:r>
            <a:br>
              <a:rPr sz="6000" b="1" smtClean="0"/>
            </a:br>
            <a:endParaRPr lang="en-US" sz="6000" b="1" dirty="0" smtClean="0"/>
          </a:p>
        </p:txBody>
      </p:sp>
      <p:sp>
        <p:nvSpPr>
          <p:cNvPr id="3075" name="Rectangle 3"/>
          <p:cNvSpPr>
            <a:spLocks noGrp="1" noChangeArrowheads="1"/>
          </p:cNvSpPr>
          <p:nvPr>
            <p:ph type="subTitle" idx="1"/>
          </p:nvPr>
        </p:nvSpPr>
        <p:spPr>
          <a:xfrm>
            <a:off x="609600" y="3124200"/>
            <a:ext cx="6630988" cy="233362"/>
          </a:xfrm>
        </p:spPr>
        <p:txBody>
          <a:bodyPr>
            <a:normAutofit fontScale="25000" lnSpcReduction="20000"/>
          </a:bodyPr>
          <a:lstStyle/>
          <a:p>
            <a:pPr eaLnBrk="1" hangingPunct="1"/>
            <a:endPar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Types of genital injuries</a:t>
            </a:r>
          </a:p>
        </p:txBody>
      </p:sp>
      <p:sp>
        <p:nvSpPr>
          <p:cNvPr id="4099" name="Rectangle 3"/>
          <p:cNvSpPr>
            <a:spLocks noGrp="1" noChangeArrowheads="1"/>
          </p:cNvSpPr>
          <p:nvPr>
            <p:ph type="body" idx="1"/>
          </p:nvPr>
        </p:nvSpPr>
        <p:spPr/>
        <p:txBody>
          <a:bodyPr/>
          <a:lstStyle/>
          <a:p>
            <a:pPr eaLnBrk="1" hangingPunct="1"/>
            <a:r>
              <a:rPr lang="en-US" sz="3200" dirty="0" err="1" smtClean="0"/>
              <a:t>Perineal</a:t>
            </a:r>
            <a:r>
              <a:rPr lang="en-US" sz="3200" dirty="0" smtClean="0"/>
              <a:t> tears.</a:t>
            </a:r>
          </a:p>
          <a:p>
            <a:pPr eaLnBrk="1" hangingPunct="1"/>
            <a:r>
              <a:rPr lang="en-US" sz="3200" dirty="0" smtClean="0"/>
              <a:t>Vaginal tears.</a:t>
            </a:r>
          </a:p>
          <a:p>
            <a:pPr eaLnBrk="1" hangingPunct="1"/>
            <a:r>
              <a:rPr lang="en-US" sz="3200" dirty="0" smtClean="0"/>
              <a:t>Cervical tears.</a:t>
            </a:r>
          </a:p>
          <a:p>
            <a:pPr eaLnBrk="1" hangingPunct="1">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browpresentation"/>
          <p:cNvPicPr>
            <a:picLocks noGrp="1" noChangeAspect="1" noChangeArrowheads="1"/>
          </p:cNvPicPr>
          <p:nvPr>
            <p:ph sz="quarter" idx="1"/>
          </p:nvPr>
        </p:nvPicPr>
        <p:blipFill>
          <a:blip r:embed="rId2"/>
          <a:srcRect/>
          <a:stretch>
            <a:fillRect/>
          </a:stretch>
        </p:blipFill>
        <p:spPr>
          <a:xfrm>
            <a:off x="2108200" y="549275"/>
            <a:ext cx="4144963" cy="5576888"/>
          </a:xfrm>
          <a:noFill/>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a:buNone/>
            </a:pPr>
            <a:endParaRPr lang="en-US" sz="2800" b="1" dirty="0" smtClean="0"/>
          </a:p>
          <a:p>
            <a:r>
              <a:rPr lang="en-US" sz="2800" b="1" dirty="0" smtClean="0"/>
              <a:t>Genital injuries are usually manifest as vaginal bleeding after delivery in the presence of well contracted uterus.</a:t>
            </a:r>
          </a:p>
          <a:p>
            <a:endParaRPr lang="en-US" sz="2800" b="1" dirty="0" smtClean="0"/>
          </a:p>
          <a:p>
            <a:r>
              <a:rPr lang="en-US" sz="2800" b="1" dirty="0" smtClean="0"/>
              <a:t>The bleeding may be internal bleeding as in </a:t>
            </a:r>
            <a:r>
              <a:rPr lang="en-US" sz="2800" b="1" dirty="0" err="1" smtClean="0"/>
              <a:t>haematomas</a:t>
            </a:r>
            <a:r>
              <a:rPr lang="en-US" sz="2800" b="1" dirty="0" smtClean="0"/>
              <a:t> or ruptured uterus</a:t>
            </a:r>
            <a:r>
              <a:rPr lang="en-US" dirty="0" smtClean="0"/>
              <a:t>.</a:t>
            </a:r>
            <a:endParaRPr lang="ar-IQ" dirty="0" smtClean="0"/>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i="1" u="sng" smtClean="0"/>
              <a:t>Cervical injuries:</a:t>
            </a:r>
          </a:p>
        </p:txBody>
      </p:sp>
      <p:sp>
        <p:nvSpPr>
          <p:cNvPr id="6147" name="Rectangle 3"/>
          <p:cNvSpPr>
            <a:spLocks noGrp="1" noChangeArrowheads="1"/>
          </p:cNvSpPr>
          <p:nvPr>
            <p:ph type="body" idx="1"/>
          </p:nvPr>
        </p:nvSpPr>
        <p:spPr/>
        <p:txBody>
          <a:bodyPr>
            <a:noAutofit/>
          </a:bodyPr>
          <a:lstStyle/>
          <a:p>
            <a:pPr eaLnBrk="1" hangingPunct="1">
              <a:lnSpc>
                <a:spcPct val="90000"/>
              </a:lnSpc>
            </a:pPr>
            <a:r>
              <a:rPr lang="en-US" sz="2800" dirty="0" smtClean="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lang="en-US" sz="2800" dirty="0" smtClean="0"/>
          </a:p>
          <a:p>
            <a:pPr eaLnBrk="1" hangingPunct="1">
              <a:lnSpc>
                <a:spcPct val="90000"/>
              </a:lnSpc>
            </a:pPr>
            <a:r>
              <a:rPr lang="en-US" sz="2800" dirty="0" smtClean="0"/>
              <a:t> Minor cervical lacerations are extremely common but does not cause symptoms.</a:t>
            </a:r>
          </a:p>
          <a:p>
            <a:pPr eaLnBrk="1" hangingPunct="1">
              <a:lnSpc>
                <a:spcPct val="90000"/>
              </a:lnSpc>
            </a:pPr>
            <a:endParaRPr lang="en-US" sz="2800" dirty="0" smtClean="0"/>
          </a:p>
          <a:p>
            <a:pPr eaLnBrk="1" hangingPunct="1">
              <a:lnSpc>
                <a:spcPct val="90000"/>
              </a:lnSpc>
            </a:pPr>
            <a:r>
              <a:rPr lang="en-US" sz="2800" dirty="0" smtClean="0"/>
              <a:t>Deep lacerations and particularly those that involve the vaginal vault cause excessive bleeding and need to be managed in the theatre under anesthesia.  </a:t>
            </a: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i="1" u="sng" smtClean="0"/>
              <a:t>Causes of deep cervical lacerations:</a:t>
            </a:r>
          </a:p>
        </p:txBody>
      </p:sp>
      <p:sp>
        <p:nvSpPr>
          <p:cNvPr id="7171" name="Rectangle 3"/>
          <p:cNvSpPr>
            <a:spLocks noGrp="1" noChangeArrowheads="1"/>
          </p:cNvSpPr>
          <p:nvPr>
            <p:ph type="body" idx="1"/>
          </p:nvPr>
        </p:nvSpPr>
        <p:spPr/>
        <p:txBody>
          <a:bodyPr/>
          <a:lstStyle/>
          <a:p>
            <a:pPr eaLnBrk="1" hangingPunct="1">
              <a:lnSpc>
                <a:spcPct val="90000"/>
              </a:lnSpc>
              <a:buFontTx/>
              <a:buNone/>
            </a:pPr>
            <a:r>
              <a:rPr lang="en-US" sz="2800" b="1" smtClean="0"/>
              <a:t>1.Precipitate labour.</a:t>
            </a:r>
          </a:p>
          <a:p>
            <a:pPr eaLnBrk="1" hangingPunct="1">
              <a:lnSpc>
                <a:spcPct val="90000"/>
              </a:lnSpc>
              <a:buFontTx/>
              <a:buNone/>
            </a:pPr>
            <a:endParaRPr lang="en-US" sz="2800" b="1" smtClean="0"/>
          </a:p>
          <a:p>
            <a:pPr eaLnBrk="1" hangingPunct="1">
              <a:lnSpc>
                <a:spcPct val="90000"/>
              </a:lnSpc>
              <a:buFontTx/>
              <a:buNone/>
            </a:pPr>
            <a:r>
              <a:rPr lang="en-US" sz="2800" b="1" smtClean="0"/>
              <a:t>2.Application of forceps with the cervix </a:t>
            </a:r>
          </a:p>
          <a:p>
            <a:pPr eaLnBrk="1" hangingPunct="1">
              <a:lnSpc>
                <a:spcPct val="90000"/>
              </a:lnSpc>
              <a:buFontTx/>
              <a:buNone/>
            </a:pPr>
            <a:r>
              <a:rPr lang="en-US" sz="2800" b="1" smtClean="0"/>
              <a:t>incompletely dilated.</a:t>
            </a:r>
          </a:p>
          <a:p>
            <a:pPr eaLnBrk="1" hangingPunct="1">
              <a:lnSpc>
                <a:spcPct val="90000"/>
              </a:lnSpc>
              <a:buFontTx/>
              <a:buNone/>
            </a:pPr>
            <a:endParaRPr lang="en-US" sz="2800" b="1" smtClean="0"/>
          </a:p>
          <a:p>
            <a:pPr eaLnBrk="1" hangingPunct="1">
              <a:lnSpc>
                <a:spcPct val="90000"/>
              </a:lnSpc>
              <a:buFontTx/>
              <a:buNone/>
            </a:pPr>
            <a:r>
              <a:rPr lang="en-US" sz="2800" b="1" smtClean="0"/>
              <a:t>3.Rapid delivery of the head in breech </a:t>
            </a:r>
          </a:p>
          <a:p>
            <a:pPr eaLnBrk="1" hangingPunct="1">
              <a:lnSpc>
                <a:spcPct val="90000"/>
              </a:lnSpc>
              <a:buFontTx/>
              <a:buNone/>
            </a:pPr>
            <a:r>
              <a:rPr lang="en-US" sz="2800" b="1" smtClean="0"/>
              <a:t>presentation.</a:t>
            </a:r>
          </a:p>
          <a:p>
            <a:pPr eaLnBrk="1" hangingPunct="1">
              <a:lnSpc>
                <a:spcPct val="90000"/>
              </a:lnSpc>
              <a:buFontTx/>
              <a:buNone/>
            </a:pPr>
            <a:r>
              <a:rPr lang="en-US" sz="2800" b="1" smtClean="0"/>
              <a:t> </a:t>
            </a:r>
          </a:p>
          <a:p>
            <a:pPr eaLnBrk="1" hangingPunct="1">
              <a:lnSpc>
                <a:spcPct val="90000"/>
              </a:lnSpc>
              <a:buFontTx/>
              <a:buNone/>
            </a:pPr>
            <a:r>
              <a:rPr lang="en-US" sz="2800" b="1" smtClean="0"/>
              <a:t>4.A scar in the cervix may also tear.</a:t>
            </a: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74638"/>
            <a:ext cx="7772400" cy="511156"/>
          </a:xfrm>
        </p:spPr>
        <p:txBody>
          <a:bodyPr>
            <a:normAutofit fontScale="90000"/>
          </a:bodyPr>
          <a:lstStyle/>
          <a:p>
            <a:pPr eaLnBrk="1" hangingPunct="1"/>
            <a:r>
              <a:rPr lang="en-US" sz="3200" b="1" i="1" u="sng" dirty="0" smtClean="0"/>
              <a:t>Management:</a:t>
            </a:r>
          </a:p>
        </p:txBody>
      </p:sp>
      <p:sp>
        <p:nvSpPr>
          <p:cNvPr id="8195" name="Rectangle 3"/>
          <p:cNvSpPr>
            <a:spLocks noGrp="1" noChangeArrowheads="1"/>
          </p:cNvSpPr>
          <p:nvPr>
            <p:ph type="body" idx="1"/>
          </p:nvPr>
        </p:nvSpPr>
        <p:spPr>
          <a:xfrm>
            <a:off x="304800" y="714356"/>
            <a:ext cx="7386638" cy="5307032"/>
          </a:xfrm>
        </p:spPr>
        <p:txBody>
          <a:bodyPr>
            <a:noAutofit/>
          </a:bodyPr>
          <a:lstStyle/>
          <a:p>
            <a:pPr eaLnBrk="1" hangingPunct="1">
              <a:lnSpc>
                <a:spcPct val="80000"/>
              </a:lnSpc>
            </a:pPr>
            <a:r>
              <a:rPr lang="en-US" sz="2800" b="1" dirty="0" smtClean="0"/>
              <a:t>Prompt recognition of the injury and action to control the bleeding is essential.</a:t>
            </a:r>
          </a:p>
          <a:p>
            <a:pPr eaLnBrk="1" hangingPunct="1">
              <a:lnSpc>
                <a:spcPct val="80000"/>
              </a:lnSpc>
            </a:pPr>
            <a:r>
              <a:rPr lang="en-US" sz="2800" b="1" dirty="0" smtClean="0"/>
              <a:t>Good light for proper visualization of the tear is essential so the patient should be taken to the theatre and examined under general anesthesia.</a:t>
            </a:r>
          </a:p>
          <a:p>
            <a:pPr eaLnBrk="1" hangingPunct="1">
              <a:lnSpc>
                <a:spcPct val="80000"/>
              </a:lnSpc>
            </a:pPr>
            <a:r>
              <a:rPr lang="en-US" sz="2800" b="1" dirty="0" smtClean="0"/>
              <a:t>By using two pairs of sponge forceps applied to the cervix at any one time, it is possible to inspect the whole circumference accurately.</a:t>
            </a:r>
          </a:p>
          <a:p>
            <a:pPr eaLnBrk="1" hangingPunct="1">
              <a:lnSpc>
                <a:spcPct val="80000"/>
              </a:lnSpc>
            </a:pPr>
            <a:r>
              <a:rPr lang="en-US" sz="2800" b="1" dirty="0" smtClean="0"/>
              <a:t>Identification of the apex of the tear is essential before commencing repair.</a:t>
            </a:r>
          </a:p>
          <a:p>
            <a:pPr eaLnBrk="1" hangingPunct="1">
              <a:lnSpc>
                <a:spcPct val="80000"/>
              </a:lnSpc>
            </a:pPr>
            <a:endParaRPr lang="en-US" sz="2800" b="1" dirty="0" smtClean="0"/>
          </a:p>
          <a:p>
            <a:pPr eaLnBrk="1" hangingPunct="1">
              <a:lnSpc>
                <a:spcPct val="80000"/>
              </a:lnSpc>
            </a:pPr>
            <a:r>
              <a:rPr lang="en-US" sz="2800" b="1" dirty="0" smtClean="0"/>
              <a:t>Interrupted </a:t>
            </a:r>
            <a:r>
              <a:rPr lang="en-US" sz="2800" b="1" dirty="0" err="1" smtClean="0"/>
              <a:t>dexon</a:t>
            </a:r>
            <a:r>
              <a:rPr lang="en-US" sz="2800" b="1" dirty="0" smtClean="0"/>
              <a:t> sutures can be inserted through the whole thickness of its wall.</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Repair of cervical tears</a:t>
            </a:r>
            <a:endParaRPr lang="ar-IQ" smtClean="0"/>
          </a:p>
        </p:txBody>
      </p:sp>
      <p:pic>
        <p:nvPicPr>
          <p:cNvPr id="9219" name="Picture 2" descr="C:\Users\salama\Pictures\fig47cervicalteardb.gif"/>
          <p:cNvPicPr>
            <a:picLocks noGrp="1" noChangeAspect="1" noChangeArrowheads="1"/>
          </p:cNvPicPr>
          <p:nvPr>
            <p:ph idx="1"/>
          </p:nvPr>
        </p:nvPicPr>
        <p:blipFill>
          <a:blip r:embed="rId2"/>
          <a:srcRect/>
          <a:stretch>
            <a:fillRect/>
          </a:stretch>
        </p:blipFill>
        <p:spPr>
          <a:xfrm>
            <a:off x="381000" y="1371600"/>
            <a:ext cx="7239000" cy="5334000"/>
          </a:xfrm>
          <a:noFill/>
        </p:spPr>
      </p:pic>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800" b="1" i="1" u="sng" smtClean="0"/>
              <a:t>Perineal tears and vaginal tears:</a:t>
            </a:r>
          </a:p>
        </p:txBody>
      </p:sp>
      <p:sp>
        <p:nvSpPr>
          <p:cNvPr id="10243" name="Rectangle 3"/>
          <p:cNvSpPr>
            <a:spLocks noGrp="1" noChangeArrowheads="1"/>
          </p:cNvSpPr>
          <p:nvPr>
            <p:ph type="body" idx="1"/>
          </p:nvPr>
        </p:nvSpPr>
        <p:spPr/>
        <p:txBody>
          <a:bodyPr>
            <a:normAutofit lnSpcReduction="10000"/>
          </a:bodyPr>
          <a:lstStyle/>
          <a:p>
            <a:pPr eaLnBrk="1" hangingPunct="1">
              <a:lnSpc>
                <a:spcPct val="80000"/>
              </a:lnSpc>
            </a:pPr>
            <a:r>
              <a:rPr lang="en-US" sz="2800" b="1" dirty="0" err="1" smtClean="0"/>
              <a:t>Perineal</a:t>
            </a:r>
            <a:r>
              <a:rPr lang="en-US" sz="2800" b="1" dirty="0" smtClean="0"/>
              <a:t> lacerations may occur with normal or </a:t>
            </a:r>
          </a:p>
          <a:p>
            <a:pPr eaLnBrk="1" hangingPunct="1">
              <a:lnSpc>
                <a:spcPct val="80000"/>
              </a:lnSpc>
              <a:buFontTx/>
              <a:buNone/>
            </a:pPr>
            <a:r>
              <a:rPr lang="en-US" sz="2800" b="1" dirty="0" smtClean="0"/>
              <a:t>instrumental vaginal delivery. </a:t>
            </a:r>
          </a:p>
          <a:p>
            <a:pPr eaLnBrk="1" hangingPunct="1">
              <a:lnSpc>
                <a:spcPct val="80000"/>
              </a:lnSpc>
            </a:pPr>
            <a:endParaRPr lang="en-US" sz="2800" b="1" dirty="0" smtClean="0"/>
          </a:p>
          <a:p>
            <a:pPr eaLnBrk="1" hangingPunct="1">
              <a:lnSpc>
                <a:spcPct val="80000"/>
              </a:lnSpc>
            </a:pPr>
            <a:r>
              <a:rPr lang="en-US" sz="2800" b="1" dirty="0" err="1" smtClean="0"/>
              <a:t>Vulval</a:t>
            </a:r>
            <a:r>
              <a:rPr lang="en-US" sz="2800" b="1" dirty="0" smtClean="0"/>
              <a:t> and anterior vaginal tears do occur with </a:t>
            </a:r>
          </a:p>
          <a:p>
            <a:pPr eaLnBrk="1" hangingPunct="1">
              <a:lnSpc>
                <a:spcPct val="80000"/>
              </a:lnSpc>
              <a:buFontTx/>
              <a:buNone/>
            </a:pPr>
            <a:r>
              <a:rPr lang="en-US" sz="2800" b="1" dirty="0" smtClean="0"/>
              <a:t>vaginal delivery but posterior vaginal tear </a:t>
            </a:r>
          </a:p>
          <a:p>
            <a:pPr eaLnBrk="1" hangingPunct="1">
              <a:lnSpc>
                <a:spcPct val="80000"/>
              </a:lnSpc>
              <a:buFontTx/>
              <a:buNone/>
            </a:pPr>
            <a:r>
              <a:rPr lang="en-US" sz="2800" b="1" dirty="0" smtClean="0"/>
              <a:t>associated with </a:t>
            </a:r>
            <a:r>
              <a:rPr lang="en-US" sz="2800" b="1" dirty="0" err="1" smtClean="0"/>
              <a:t>perineal</a:t>
            </a:r>
            <a:r>
              <a:rPr lang="en-US" sz="2800" b="1" dirty="0" smtClean="0"/>
              <a:t> injury is more common </a:t>
            </a:r>
          </a:p>
          <a:p>
            <a:pPr eaLnBrk="1" hangingPunct="1">
              <a:lnSpc>
                <a:spcPct val="80000"/>
              </a:lnSpc>
              <a:buFontTx/>
              <a:buNone/>
            </a:pPr>
            <a:r>
              <a:rPr lang="en-US" sz="2800" b="1" dirty="0" smtClean="0"/>
              <a:t>and occurs with the delivery of the head and </a:t>
            </a:r>
          </a:p>
          <a:p>
            <a:pPr eaLnBrk="1" hangingPunct="1">
              <a:lnSpc>
                <a:spcPct val="80000"/>
              </a:lnSpc>
              <a:buFontTx/>
              <a:buNone/>
            </a:pPr>
            <a:r>
              <a:rPr lang="en-US" sz="2800" b="1" dirty="0" smtClean="0"/>
              <a:t>sometimes with the shoulders. </a:t>
            </a:r>
          </a:p>
          <a:p>
            <a:pPr eaLnBrk="1" hangingPunct="1">
              <a:lnSpc>
                <a:spcPct val="80000"/>
              </a:lnSpc>
            </a:pPr>
            <a:endParaRPr lang="en-US" sz="2800" b="1" dirty="0" smtClean="0"/>
          </a:p>
          <a:p>
            <a:pPr eaLnBrk="1" hangingPunct="1">
              <a:lnSpc>
                <a:spcPct val="80000"/>
              </a:lnSpc>
            </a:pPr>
            <a:r>
              <a:rPr lang="en-US" sz="2800" b="1" dirty="0" err="1" smtClean="0"/>
              <a:t>Perineal</a:t>
            </a:r>
            <a:r>
              <a:rPr lang="en-US" sz="2800" b="1" dirty="0" smtClean="0"/>
              <a:t> tears are classified based on the</a:t>
            </a:r>
          </a:p>
          <a:p>
            <a:pPr eaLnBrk="1" hangingPunct="1">
              <a:lnSpc>
                <a:spcPct val="80000"/>
              </a:lnSpc>
              <a:buFontTx/>
              <a:buNone/>
            </a:pPr>
            <a:r>
              <a:rPr lang="en-US" sz="2800" b="1" dirty="0" smtClean="0"/>
              <a:t>involvement of the perineum</a:t>
            </a:r>
            <a:r>
              <a:rPr lang="en-US" sz="2400" b="1" dirty="0" smtClean="0"/>
              <a:t>.</a:t>
            </a:r>
          </a:p>
          <a:p>
            <a:pPr eaLnBrk="1" hangingPunct="1">
              <a:lnSpc>
                <a:spcPct val="80000"/>
              </a:lnSpc>
            </a:pPr>
            <a:endParaRPr lang="en-US" sz="2400" b="1" dirty="0" smtClean="0"/>
          </a:p>
          <a:p>
            <a:pPr eaLnBrk="1" hangingPunct="1">
              <a:lnSpc>
                <a:spcPct val="80000"/>
              </a:lnSpc>
            </a:pPr>
            <a:endParaRPr lang="en-US" sz="2800" dirty="0" smtClean="0"/>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t>
            </a:r>
            <a:r>
              <a:rPr lang="en-GB" dirty="0" err="1" smtClean="0"/>
              <a:t>perineal</a:t>
            </a:r>
            <a:r>
              <a:rPr lang="en-GB" dirty="0" smtClean="0"/>
              <a:t> tears</a:t>
            </a:r>
            <a:endParaRPr lang="en-GB" dirty="0"/>
          </a:p>
        </p:txBody>
      </p:sp>
      <p:sp>
        <p:nvSpPr>
          <p:cNvPr id="3" name="Content Placeholder 2"/>
          <p:cNvSpPr>
            <a:spLocks noGrp="1"/>
          </p:cNvSpPr>
          <p:nvPr>
            <p:ph sz="quarter" idx="1"/>
          </p:nvPr>
        </p:nvSpPr>
        <p:spPr/>
        <p:txBody>
          <a:bodyPr>
            <a:normAutofit fontScale="85000" lnSpcReduction="20000"/>
          </a:bodyPr>
          <a:lstStyle/>
          <a:p>
            <a:pPr>
              <a:buNone/>
            </a:pPr>
            <a:r>
              <a:rPr lang="en-US" sz="2800" b="1" i="1" u="sng" dirty="0" smtClean="0"/>
              <a:t>1.First degree tear</a:t>
            </a:r>
            <a:endParaRPr lang="en-US" sz="2800" dirty="0" smtClean="0"/>
          </a:p>
          <a:p>
            <a:pPr>
              <a:lnSpc>
                <a:spcPct val="90000"/>
              </a:lnSpc>
              <a:buNone/>
            </a:pPr>
            <a:r>
              <a:rPr lang="en-US" sz="2800" dirty="0" smtClean="0"/>
              <a:t>Involves only the skin and minor part of the perineum</a:t>
            </a:r>
          </a:p>
          <a:p>
            <a:pPr>
              <a:lnSpc>
                <a:spcPct val="90000"/>
              </a:lnSpc>
              <a:buNone/>
            </a:pPr>
            <a:endParaRPr lang="en-US" sz="2800" dirty="0" smtClean="0"/>
          </a:p>
          <a:p>
            <a:pPr>
              <a:lnSpc>
                <a:spcPct val="90000"/>
              </a:lnSpc>
              <a:buNone/>
            </a:pPr>
            <a:r>
              <a:rPr lang="en-US" sz="3200" b="1" dirty="0" smtClean="0"/>
              <a:t>2. </a:t>
            </a:r>
            <a:r>
              <a:rPr lang="en-US" sz="3200" b="1" i="1" u="sng" dirty="0" smtClean="0"/>
              <a:t>second degree </a:t>
            </a:r>
            <a:r>
              <a:rPr lang="en-US" sz="3200" b="1" i="1" u="sng" dirty="0" err="1" smtClean="0"/>
              <a:t>perineal</a:t>
            </a:r>
            <a:r>
              <a:rPr lang="en-US" sz="3200" b="1" i="1" u="sng" dirty="0" smtClean="0"/>
              <a:t> tear:</a:t>
            </a:r>
          </a:p>
          <a:p>
            <a:pPr>
              <a:lnSpc>
                <a:spcPct val="90000"/>
              </a:lnSpc>
              <a:buNone/>
            </a:pPr>
            <a:r>
              <a:rPr lang="en-US" sz="2800" dirty="0" smtClean="0"/>
              <a:t>involves the  skin, </a:t>
            </a:r>
            <a:r>
              <a:rPr lang="en-US" sz="2800" dirty="0" err="1" smtClean="0"/>
              <a:t>perineal</a:t>
            </a:r>
            <a:r>
              <a:rPr lang="en-US" sz="2800" dirty="0" smtClean="0"/>
              <a:t> muscle (</a:t>
            </a:r>
            <a:r>
              <a:rPr lang="en-US" sz="2800" dirty="0" err="1" smtClean="0"/>
              <a:t>perineal</a:t>
            </a:r>
            <a:r>
              <a:rPr lang="en-US" sz="2800" dirty="0" smtClean="0"/>
              <a:t> body) and posterior vaginal wall. </a:t>
            </a:r>
          </a:p>
          <a:p>
            <a:pPr>
              <a:lnSpc>
                <a:spcPct val="90000"/>
              </a:lnSpc>
              <a:buNone/>
            </a:pPr>
            <a:endParaRPr lang="en-US" sz="3200" b="1" i="1" u="sng" dirty="0" smtClean="0">
              <a:solidFill>
                <a:schemeClr val="tx2"/>
              </a:solidFill>
            </a:endParaRPr>
          </a:p>
          <a:p>
            <a:pPr>
              <a:lnSpc>
                <a:spcPct val="90000"/>
              </a:lnSpc>
              <a:buNone/>
            </a:pPr>
            <a:r>
              <a:rPr lang="en-US" sz="3200" b="1" i="1" u="sng" dirty="0" smtClean="0"/>
              <a:t>3.Third degree tear :</a:t>
            </a:r>
          </a:p>
          <a:p>
            <a:pPr>
              <a:lnSpc>
                <a:spcPct val="90000"/>
              </a:lnSpc>
              <a:buNone/>
            </a:pPr>
            <a:r>
              <a:rPr lang="en-US" sz="2800" dirty="0" smtClean="0"/>
              <a:t>Injury to anal sphincter in addition to the above structures.</a:t>
            </a:r>
          </a:p>
          <a:p>
            <a:pPr>
              <a:lnSpc>
                <a:spcPct val="90000"/>
              </a:lnSpc>
              <a:buNone/>
            </a:pPr>
            <a:endParaRPr lang="en-US" sz="3200" b="1" i="1" u="sng" dirty="0" smtClean="0">
              <a:solidFill>
                <a:schemeClr val="tx2"/>
              </a:solidFill>
            </a:endParaRPr>
          </a:p>
          <a:p>
            <a:pPr>
              <a:lnSpc>
                <a:spcPct val="90000"/>
              </a:lnSpc>
              <a:buNone/>
            </a:pPr>
            <a:r>
              <a:rPr lang="en-US" sz="3200" b="1" i="1" u="sng" dirty="0" smtClean="0"/>
              <a:t>4.fourth degree tear. </a:t>
            </a:r>
          </a:p>
          <a:p>
            <a:pPr>
              <a:lnSpc>
                <a:spcPct val="90000"/>
              </a:lnSpc>
              <a:buNone/>
            </a:pPr>
            <a:r>
              <a:rPr lang="en-US" sz="2800" dirty="0" smtClean="0"/>
              <a:t>When the tear damages the sphincter and involves the anal mucosa.</a:t>
            </a:r>
          </a:p>
          <a:p>
            <a:pPr>
              <a:buNone/>
            </a:pPr>
            <a:endParaRPr lang="en-GB"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Second degree perineal tear:</a:t>
            </a:r>
            <a:endParaRPr lang="ar-IQ" smtClean="0"/>
          </a:p>
        </p:txBody>
      </p:sp>
      <p:pic>
        <p:nvPicPr>
          <p:cNvPr id="12291" name="Picture 2"/>
          <p:cNvPicPr>
            <a:picLocks noGrp="1" noChangeAspect="1" noChangeArrowheads="1"/>
          </p:cNvPicPr>
          <p:nvPr>
            <p:ph idx="1"/>
          </p:nvPr>
        </p:nvPicPr>
        <p:blipFill>
          <a:blip r:embed="rId3"/>
          <a:srcRect/>
          <a:stretch>
            <a:fillRect/>
          </a:stretch>
        </p:blipFill>
        <p:spPr>
          <a:xfrm>
            <a:off x="1981200" y="1598613"/>
            <a:ext cx="4114800" cy="4954587"/>
          </a:xfrm>
          <a:noFill/>
        </p:spPr>
      </p:pic>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4</a:t>
            </a:r>
            <a:r>
              <a:rPr lang="en-US" baseline="30000" smtClean="0"/>
              <a:t>th</a:t>
            </a:r>
            <a:r>
              <a:rPr lang="en-US" smtClean="0"/>
              <a:t> degree perineal tear</a:t>
            </a:r>
            <a:endParaRPr lang="ar-IQ" smtClean="0"/>
          </a:p>
        </p:txBody>
      </p:sp>
      <p:pic>
        <p:nvPicPr>
          <p:cNvPr id="13315" name="Picture 2" descr="C:\Users\salama\Pictures\afp20031015p1585-f9.jpg"/>
          <p:cNvPicPr>
            <a:picLocks noGrp="1" noChangeAspect="1" noChangeArrowheads="1"/>
          </p:cNvPicPr>
          <p:nvPr>
            <p:ph idx="1"/>
          </p:nvPr>
        </p:nvPicPr>
        <p:blipFill>
          <a:blip r:embed="rId2"/>
          <a:srcRect/>
          <a:stretch>
            <a:fillRect/>
          </a:stretch>
        </p:blipFill>
        <p:spPr>
          <a:xfrm>
            <a:off x="457200" y="1524000"/>
            <a:ext cx="6934200" cy="5105400"/>
          </a:xfrm>
          <a:noFill/>
        </p:spPr>
      </p:pic>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b="1" i="1" u="sng" smtClean="0"/>
              <a:t>Treatment of 1</a:t>
            </a:r>
            <a:r>
              <a:rPr lang="en-US" sz="2800" b="1" i="1" u="sng" baseline="30000" smtClean="0"/>
              <a:t>st</a:t>
            </a:r>
            <a:r>
              <a:rPr lang="en-US" sz="2800" b="1" i="1" u="sng" smtClean="0"/>
              <a:t> and 2</a:t>
            </a:r>
            <a:r>
              <a:rPr lang="en-US" sz="2800" b="1" i="1" u="sng" baseline="30000" smtClean="0"/>
              <a:t>nd</a:t>
            </a:r>
            <a:r>
              <a:rPr lang="en-US" sz="2800" b="1" i="1" u="sng" smtClean="0"/>
              <a:t> degree tears:</a:t>
            </a:r>
          </a:p>
        </p:txBody>
      </p:sp>
      <p:sp>
        <p:nvSpPr>
          <p:cNvPr id="14339" name="Rectangle 3"/>
          <p:cNvSpPr>
            <a:spLocks noGrp="1" noChangeArrowheads="1"/>
          </p:cNvSpPr>
          <p:nvPr>
            <p:ph type="body" idx="1"/>
          </p:nvPr>
        </p:nvSpPr>
        <p:spPr/>
        <p:txBody>
          <a:bodyPr/>
          <a:lstStyle/>
          <a:p>
            <a:pPr eaLnBrk="1" hangingPunct="1">
              <a:lnSpc>
                <a:spcPct val="80000"/>
              </a:lnSpc>
            </a:pPr>
            <a:r>
              <a:rPr lang="en-US" sz="2000" b="1" smtClean="0"/>
              <a:t>It is important to repair all perineal tears </a:t>
            </a:r>
          </a:p>
          <a:p>
            <a:pPr eaLnBrk="1" hangingPunct="1">
              <a:lnSpc>
                <a:spcPct val="80000"/>
              </a:lnSpc>
              <a:buFontTx/>
              <a:buNone/>
            </a:pPr>
            <a:r>
              <a:rPr lang="en-US" sz="2000" b="1" smtClean="0"/>
              <a:t>immediately , to prevent any infection of the raw surface.</a:t>
            </a:r>
          </a:p>
          <a:p>
            <a:pPr eaLnBrk="1" hangingPunct="1">
              <a:lnSpc>
                <a:spcPct val="80000"/>
              </a:lnSpc>
            </a:pPr>
            <a:endParaRPr lang="en-US" sz="2000" b="1" smtClean="0"/>
          </a:p>
          <a:p>
            <a:pPr eaLnBrk="1" hangingPunct="1">
              <a:lnSpc>
                <a:spcPct val="80000"/>
              </a:lnSpc>
            </a:pPr>
            <a:r>
              <a:rPr lang="en-US" sz="2000" b="1" smtClean="0"/>
              <a:t>Local infiltration of the perineum with xylocain is </a:t>
            </a:r>
          </a:p>
          <a:p>
            <a:pPr eaLnBrk="1" hangingPunct="1">
              <a:lnSpc>
                <a:spcPct val="80000"/>
              </a:lnSpc>
              <a:buFontTx/>
              <a:buNone/>
            </a:pPr>
            <a:r>
              <a:rPr lang="en-US" sz="2000" b="1" smtClean="0"/>
              <a:t>required for repair.</a:t>
            </a:r>
            <a:r>
              <a:rPr lang="en-US" sz="2000" smtClean="0"/>
              <a:t> </a:t>
            </a:r>
          </a:p>
          <a:p>
            <a:pPr eaLnBrk="1" hangingPunct="1">
              <a:lnSpc>
                <a:spcPct val="80000"/>
              </a:lnSpc>
            </a:pPr>
            <a:endParaRPr lang="en-US" sz="2000" b="1" smtClean="0"/>
          </a:p>
          <a:p>
            <a:pPr eaLnBrk="1" hangingPunct="1">
              <a:lnSpc>
                <a:spcPct val="80000"/>
              </a:lnSpc>
            </a:pPr>
            <a:r>
              <a:rPr lang="en-US" sz="2000" b="1" smtClean="0"/>
              <a:t>The vaginal epithelium is sutured from the apex of the </a:t>
            </a:r>
          </a:p>
          <a:p>
            <a:pPr eaLnBrk="1" hangingPunct="1">
              <a:lnSpc>
                <a:spcPct val="80000"/>
              </a:lnSpc>
              <a:buFontTx/>
              <a:buNone/>
            </a:pPr>
            <a:r>
              <a:rPr lang="en-US" sz="2000" b="1" smtClean="0"/>
              <a:t>tear ( which must be clearly identified) down to the introitus </a:t>
            </a:r>
          </a:p>
          <a:p>
            <a:pPr eaLnBrk="1" hangingPunct="1">
              <a:lnSpc>
                <a:spcPct val="80000"/>
              </a:lnSpc>
              <a:buFontTx/>
              <a:buNone/>
            </a:pPr>
            <a:r>
              <a:rPr lang="en-US" sz="2000" b="1" smtClean="0"/>
              <a:t>with a continuous or interrupted sutures of polygycol.</a:t>
            </a:r>
          </a:p>
          <a:p>
            <a:pPr eaLnBrk="1" hangingPunct="1">
              <a:lnSpc>
                <a:spcPct val="80000"/>
              </a:lnSpc>
            </a:pPr>
            <a:endParaRPr lang="en-US" sz="2000" b="1" smtClean="0"/>
          </a:p>
          <a:p>
            <a:pPr eaLnBrk="1" hangingPunct="1">
              <a:lnSpc>
                <a:spcPct val="80000"/>
              </a:lnSpc>
            </a:pPr>
            <a:r>
              <a:rPr lang="en-US" sz="2000" b="1" smtClean="0"/>
              <a:t>The perineal muscles are repaired with interrupted </a:t>
            </a:r>
          </a:p>
          <a:p>
            <a:pPr eaLnBrk="1" hangingPunct="1">
              <a:lnSpc>
                <a:spcPct val="80000"/>
              </a:lnSpc>
              <a:buFontTx/>
              <a:buNone/>
            </a:pPr>
            <a:r>
              <a:rPr lang="en-US" sz="2000" b="1" smtClean="0"/>
              <a:t>sutures.</a:t>
            </a:r>
          </a:p>
          <a:p>
            <a:pPr eaLnBrk="1" hangingPunct="1">
              <a:lnSpc>
                <a:spcPct val="80000"/>
              </a:lnSpc>
            </a:pPr>
            <a:endParaRPr lang="en-US" sz="2000" b="1" smtClean="0"/>
          </a:p>
          <a:p>
            <a:pPr eaLnBrk="1" hangingPunct="1">
              <a:lnSpc>
                <a:spcPct val="80000"/>
              </a:lnSpc>
            </a:pPr>
            <a:r>
              <a:rPr lang="en-US" sz="2000" b="1" smtClean="0"/>
              <a:t>The skin edge are brought together without tension.</a:t>
            </a:r>
          </a:p>
          <a:p>
            <a:pPr eaLnBrk="1" hangingPunct="1">
              <a:lnSpc>
                <a:spcPct val="80000"/>
              </a:lnSpc>
            </a:pPr>
            <a:endParaRPr lang="en-US" sz="2000"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a:t>Fetal head diameter</a:t>
            </a:r>
          </a:p>
        </p:txBody>
      </p:sp>
      <p:sp>
        <p:nvSpPr>
          <p:cNvPr id="70659" name="Rectangle 3"/>
          <p:cNvSpPr>
            <a:spLocks noGrp="1" noChangeArrowheads="1"/>
          </p:cNvSpPr>
          <p:nvPr>
            <p:ph sz="quarter" idx="1"/>
          </p:nvPr>
        </p:nvSpPr>
        <p:spPr/>
        <p:txBody>
          <a:bodyPr/>
          <a:lstStyle/>
          <a:p>
            <a:r>
              <a:rPr lang="en-US" altLang="zh-CN"/>
              <a:t>Bi-parietal dimension: 9.5cm</a:t>
            </a:r>
          </a:p>
          <a:p>
            <a:endParaRPr lang="en-US" altLang="zh-CN"/>
          </a:p>
          <a:p>
            <a:r>
              <a:rPr lang="en-US" altLang="zh-CN"/>
              <a:t>Suboccipitobregmatic dimension: 9.5cm</a:t>
            </a:r>
          </a:p>
          <a:p>
            <a:endParaRPr lang="en-US" altLang="zh-CN"/>
          </a:p>
          <a:p>
            <a:r>
              <a:rPr lang="en-US" altLang="zh-CN"/>
              <a:t>Occipitofrontal dimension:11.5cm</a:t>
            </a:r>
          </a:p>
          <a:p>
            <a:endParaRPr lang="en-US" altLang="zh-CN"/>
          </a:p>
          <a:p>
            <a:r>
              <a:rPr lang="en-US" altLang="zh-CN"/>
              <a:t>Occipitomental dimension: 13cm</a:t>
            </a:r>
          </a:p>
          <a:p>
            <a:endParaRPr lang="en-US" altLang="zh-CN"/>
          </a:p>
          <a:p>
            <a:endParaRPr lang="en-US" altLang="zh-CN"/>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ar-IQ" smtClean="0"/>
          </a:p>
        </p:txBody>
      </p:sp>
      <p:pic>
        <p:nvPicPr>
          <p:cNvPr id="15363" name="Picture 4"/>
          <p:cNvPicPr>
            <a:picLocks noGrp="1" noChangeAspect="1" noChangeArrowheads="1"/>
          </p:cNvPicPr>
          <p:nvPr>
            <p:ph type="body" idx="1"/>
          </p:nvPr>
        </p:nvPicPr>
        <p:blipFill>
          <a:blip r:embed="rId3"/>
          <a:srcRect/>
          <a:stretch>
            <a:fillRect/>
          </a:stretch>
        </p:blipFill>
        <p:spPr>
          <a:xfrm>
            <a:off x="0" y="0"/>
            <a:ext cx="7696200" cy="6858000"/>
          </a:xfrm>
          <a:noFill/>
        </p:spPr>
      </p:pic>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b="1" i="1" u="sng" smtClean="0"/>
              <a:t>Treatment of 3</a:t>
            </a:r>
            <a:r>
              <a:rPr lang="en-US" sz="2800" b="1" i="1" u="sng" baseline="30000" smtClean="0"/>
              <a:t>rd</a:t>
            </a:r>
            <a:r>
              <a:rPr lang="en-US" sz="2800" b="1" i="1" u="sng" smtClean="0"/>
              <a:t> and 4</a:t>
            </a:r>
            <a:r>
              <a:rPr lang="en-US" sz="2800" b="1" i="1" u="sng" baseline="30000" smtClean="0"/>
              <a:t>th</a:t>
            </a:r>
            <a:r>
              <a:rPr lang="en-US" sz="2800" b="1" i="1" u="sng" smtClean="0"/>
              <a:t> degree tears:</a:t>
            </a:r>
          </a:p>
        </p:txBody>
      </p:sp>
      <p:sp>
        <p:nvSpPr>
          <p:cNvPr id="16387" name="Rectangle 3"/>
          <p:cNvSpPr>
            <a:spLocks noGrp="1" noChangeArrowheads="1"/>
          </p:cNvSpPr>
          <p:nvPr>
            <p:ph type="body" idx="1"/>
          </p:nvPr>
        </p:nvSpPr>
        <p:spPr/>
        <p:txBody>
          <a:bodyPr/>
          <a:lstStyle/>
          <a:p>
            <a:pPr eaLnBrk="1" hangingPunct="1"/>
            <a:r>
              <a:rPr lang="en-US" sz="2400" b="1" smtClean="0"/>
              <a:t>The operation should be done by an experienced obstetrician in the theatre with general or epidural anesthesia.</a:t>
            </a:r>
          </a:p>
          <a:p>
            <a:pPr eaLnBrk="1" hangingPunct="1"/>
            <a:r>
              <a:rPr lang="en-US" sz="2400" b="1" smtClean="0"/>
              <a:t>The anal mucosa is first repaired with fine stitches, tying the knots inside the bowel lumen</a:t>
            </a:r>
          </a:p>
          <a:p>
            <a:pPr eaLnBrk="1" hangingPunct="1"/>
            <a:r>
              <a:rPr lang="en-US" sz="2400" b="1" smtClean="0"/>
              <a:t>The ends of the sphincter are found and carefully brought together with interrupted suture </a:t>
            </a:r>
          </a:p>
          <a:p>
            <a:pPr eaLnBrk="1" hangingPunct="1"/>
            <a:r>
              <a:rPr lang="en-US" sz="2400" b="1" smtClean="0"/>
              <a:t>The other tissues are repaired as above.</a:t>
            </a:r>
            <a:r>
              <a:rPr lang="en-US" smtClean="0"/>
              <a:t> </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725866"/>
          </a:xfrm>
        </p:spPr>
        <p:txBody>
          <a:bodyPr>
            <a:normAutofit/>
          </a:bodyPr>
          <a:lstStyle/>
          <a:p>
            <a:r>
              <a:rPr lang="en-US" b="1" dirty="0" smtClean="0">
                <a:solidFill>
                  <a:schemeClr val="accent2">
                    <a:lumMod val="50000"/>
                  </a:schemeClr>
                </a:solidFill>
              </a:rPr>
              <a:t>AMNIOTIC FLUID EMBOLISM</a:t>
            </a: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a:t>
            </a:r>
            <a:endParaRPr lang="en-GB" dirty="0"/>
          </a:p>
        </p:txBody>
      </p:sp>
      <p:sp>
        <p:nvSpPr>
          <p:cNvPr id="3" name="Content Placeholder 2"/>
          <p:cNvSpPr>
            <a:spLocks noGrp="1"/>
          </p:cNvSpPr>
          <p:nvPr>
            <p:ph sz="quarter" idx="1"/>
          </p:nvPr>
        </p:nvSpPr>
        <p:spPr/>
        <p:txBody>
          <a:bodyPr>
            <a:normAutofit fontScale="77500" lnSpcReduction="20000"/>
          </a:bodyPr>
          <a:lstStyle/>
          <a:p>
            <a:r>
              <a:rPr lang="en-US" sz="3300" i="1" dirty="0" smtClean="0"/>
              <a:t>Amniotic Fluid Embolism is a complex disorder during labor characterized by amniotic fluid entering into the maternal circulation which causes acute pulmonary embolism, shock, DIC, acute renal failure or abrupt death</a:t>
            </a:r>
            <a:r>
              <a:rPr lang="en-US" sz="3300" dirty="0" smtClean="0"/>
              <a:t>.</a:t>
            </a:r>
          </a:p>
          <a:p>
            <a:r>
              <a:rPr lang="en-US" sz="3300" dirty="0" smtClean="0"/>
              <a:t>Amniotic fluid embolism is a rare condition that occurs during pregnancy with an estimated incidence of1/8,000 to 1/80,000 deliveries .</a:t>
            </a:r>
          </a:p>
          <a:p>
            <a:r>
              <a:rPr lang="en-US" sz="3300" dirty="0" smtClean="0"/>
              <a:t>The condition is difficult to recognize because its signs and symptoms may mimic other conditions, such as anaphylactic or septic shock (Clark et al., 1995). </a:t>
            </a:r>
          </a:p>
          <a:p>
            <a:r>
              <a:rPr lang="en-US" sz="3300" dirty="0" smtClean="0"/>
              <a:t>Also, many practitioners have never seen the condition, and as such, their decision making in a critical clinical situation may be negatively impacted</a:t>
            </a:r>
            <a:endParaRPr lang="en-GB" sz="3300" dirty="0" smtClean="0"/>
          </a:p>
          <a:p>
            <a:endParaRPr lang="en-GB"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Predisposing factors</a:t>
            </a:r>
            <a:r>
              <a:rPr lang="en-GB" dirty="0" smtClean="0"/>
              <a:t/>
            </a:r>
            <a:br>
              <a:rPr lang="en-GB" dirty="0" smtClean="0"/>
            </a:br>
            <a:endParaRPr lang="en-GB" dirty="0"/>
          </a:p>
        </p:txBody>
      </p:sp>
      <p:sp>
        <p:nvSpPr>
          <p:cNvPr id="3" name="Content Placeholder 2"/>
          <p:cNvSpPr>
            <a:spLocks noGrp="1"/>
          </p:cNvSpPr>
          <p:nvPr>
            <p:ph sz="quarter" idx="1"/>
          </p:nvPr>
        </p:nvSpPr>
        <p:spPr/>
        <p:txBody>
          <a:bodyPr>
            <a:noAutofit/>
          </a:bodyPr>
          <a:lstStyle/>
          <a:p>
            <a:r>
              <a:rPr lang="en-US" sz="2800" dirty="0" smtClean="0"/>
              <a:t>Several factors have been associated with amniotic fluid embolism syndrome. </a:t>
            </a:r>
          </a:p>
          <a:p>
            <a:r>
              <a:rPr lang="en-US" sz="2800" dirty="0" smtClean="0"/>
              <a:t>They include: </a:t>
            </a:r>
          </a:p>
          <a:p>
            <a:pPr lvl="1">
              <a:buFont typeface="Wingdings" pitchFamily="2" charset="2"/>
              <a:buChar char="Ø"/>
            </a:pPr>
            <a:r>
              <a:rPr lang="en-US" sz="2800" dirty="0" smtClean="0"/>
              <a:t>precipitous or tumultuous labor, </a:t>
            </a:r>
          </a:p>
          <a:p>
            <a:pPr lvl="1">
              <a:buFont typeface="Wingdings" pitchFamily="2" charset="2"/>
              <a:buChar char="Ø"/>
            </a:pPr>
            <a:r>
              <a:rPr lang="en-US" sz="2800" dirty="0" smtClean="0"/>
              <a:t>advanced maternal age, </a:t>
            </a:r>
          </a:p>
          <a:p>
            <a:pPr lvl="1">
              <a:buFont typeface="Wingdings" pitchFamily="2" charset="2"/>
              <a:buChar char="Ø"/>
            </a:pPr>
            <a:r>
              <a:rPr lang="en-US" sz="2800" dirty="0" smtClean="0"/>
              <a:t>cesarean and instrumental delivery,</a:t>
            </a:r>
          </a:p>
          <a:p>
            <a:pPr lvl="1">
              <a:buFont typeface="Wingdings" pitchFamily="2" charset="2"/>
              <a:buChar char="Ø"/>
            </a:pPr>
            <a:r>
              <a:rPr lang="en-US" sz="2800" dirty="0" smtClean="0"/>
              <a:t> placenta </a:t>
            </a:r>
            <a:r>
              <a:rPr lang="en-US" sz="2800" dirty="0" err="1" smtClean="0"/>
              <a:t>previa</a:t>
            </a:r>
            <a:r>
              <a:rPr lang="en-US" sz="2800" dirty="0" smtClean="0"/>
              <a:t> and abruption,</a:t>
            </a:r>
          </a:p>
          <a:p>
            <a:pPr lvl="1">
              <a:buFont typeface="Wingdings" pitchFamily="2" charset="2"/>
              <a:buChar char="Ø"/>
            </a:pPr>
            <a:r>
              <a:rPr lang="en-US" sz="2800" dirty="0" smtClean="0"/>
              <a:t> grand </a:t>
            </a:r>
            <a:r>
              <a:rPr lang="en-US" sz="2800" dirty="0" err="1" smtClean="0"/>
              <a:t>multiparity</a:t>
            </a:r>
            <a:r>
              <a:rPr lang="en-US" sz="2800" dirty="0" smtClean="0"/>
              <a:t> (≥5 live births or stillbirths), </a:t>
            </a:r>
          </a:p>
          <a:p>
            <a:pPr lvl="1">
              <a:buFont typeface="Wingdings" pitchFamily="2" charset="2"/>
              <a:buChar char="Ø"/>
            </a:pPr>
            <a:r>
              <a:rPr lang="en-US" sz="2800" dirty="0" smtClean="0"/>
              <a:t>cervical lacerations, </a:t>
            </a:r>
          </a:p>
          <a:p>
            <a:pPr lvl="1">
              <a:buFont typeface="Wingdings" pitchFamily="2" charset="2"/>
              <a:buChar char="Ø"/>
            </a:pPr>
            <a:r>
              <a:rPr lang="en-US" sz="2800" dirty="0" smtClean="0"/>
              <a:t>fetal distress, </a:t>
            </a:r>
            <a:r>
              <a:rPr lang="en-US" sz="2800" dirty="0" err="1" smtClean="0"/>
              <a:t>eclampsia</a:t>
            </a:r>
            <a:r>
              <a:rPr lang="en-US" sz="2800" dirty="0" smtClean="0"/>
              <a:t>, and </a:t>
            </a:r>
          </a:p>
          <a:p>
            <a:pPr lvl="1">
              <a:buFont typeface="Wingdings" pitchFamily="2" charset="2"/>
              <a:buChar char="Ø"/>
            </a:pPr>
            <a:r>
              <a:rPr lang="en-US" sz="2800" dirty="0" smtClean="0"/>
              <a:t>medical induction of labor </a:t>
            </a:r>
            <a:endParaRPr lang="en-GB" sz="2800"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a:xfrm>
            <a:off x="914400" y="1214422"/>
            <a:ext cx="7772400" cy="4805378"/>
          </a:xfrm>
        </p:spPr>
        <p:txBody>
          <a:bodyPr>
            <a:normAutofit fontScale="25000" lnSpcReduction="20000"/>
          </a:bodyPr>
          <a:lstStyle/>
          <a:p>
            <a:r>
              <a:rPr lang="en-US" sz="11200" dirty="0" smtClean="0"/>
              <a:t>The pathogenesis suggests that these factors probably are associated with amniotic fluid embolism syndrome, but not the direct cause. The syndrome is best considered unpredictable and unpreventable.</a:t>
            </a:r>
          </a:p>
          <a:p>
            <a:r>
              <a:rPr lang="en-US" sz="11200" b="1" dirty="0" smtClean="0"/>
              <a:t>Advanced maternal age.</a:t>
            </a:r>
            <a:r>
              <a:rPr lang="en-US" sz="11200" dirty="0" smtClean="0"/>
              <a:t> If you're 35 or older at the time of your child's birth, you might be at increased risk of an amniotic fluid embolism.</a:t>
            </a:r>
            <a:endParaRPr lang="en-GB" sz="11200" dirty="0" smtClean="0"/>
          </a:p>
          <a:p>
            <a:pPr lvl="0"/>
            <a:r>
              <a:rPr lang="en-US" sz="11200" b="1" dirty="0" smtClean="0"/>
              <a:t>Placenta problems.</a:t>
            </a:r>
            <a:r>
              <a:rPr lang="en-US" sz="11200" dirty="0" smtClean="0"/>
              <a:t> If there are abnormalities in your placenta — the structure that develops in your uterus during pregnancy — you might be at increased risk of an amniotic fluid embolism. Abnormalities might include the placenta partially or totally covering the cervix (placenta </a:t>
            </a:r>
            <a:r>
              <a:rPr lang="en-US" sz="11200" dirty="0" err="1" smtClean="0"/>
              <a:t>previa</a:t>
            </a:r>
            <a:r>
              <a:rPr lang="en-US" sz="11200" dirty="0" smtClean="0"/>
              <a:t>) or the placenta peeling away from the inner wall of the uterus before delivery (placental abruption). These conditions can disrupt the physical barriers between you and your baby.</a:t>
            </a:r>
            <a:endParaRPr lang="en-GB" sz="11200" dirty="0" smtClean="0"/>
          </a:p>
          <a:p>
            <a:endParaRPr lang="en-GB"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lvl="0"/>
            <a:r>
              <a:rPr lang="en-US" b="1" dirty="0" smtClean="0"/>
              <a:t>Preeclampsia.</a:t>
            </a:r>
            <a:r>
              <a:rPr lang="en-US" dirty="0" smtClean="0"/>
              <a:t> If you have preeclampsia — high blood pressure and excess protein in the urine after 20 weeks of pregnancy — you might be at increased risk of developing an amniotic fluid embolism.</a:t>
            </a:r>
          </a:p>
          <a:p>
            <a:r>
              <a:rPr lang="en-US" b="1" dirty="0" smtClean="0"/>
              <a:t>Medically induced labor.</a:t>
            </a:r>
            <a:r>
              <a:rPr lang="en-US" dirty="0" smtClean="0"/>
              <a:t> Limited research suggests that certain labor induction methods are associated with an increased risk of amniotic fluid embolism. Research on this link, however, is conflicting.</a:t>
            </a:r>
            <a:endParaRPr lang="en-GB" dirty="0" smtClean="0"/>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lvl="0"/>
            <a:r>
              <a:rPr lang="en-US" b="1" dirty="0" smtClean="0"/>
              <a:t>Operative delivery.</a:t>
            </a:r>
            <a:r>
              <a:rPr lang="en-US" dirty="0" smtClean="0"/>
              <a:t> Having a C-section, a forceps delivery or a vacuum extraction might increase your risk of an amniotic fluid embolism. These procedures can disrupt the physical barriers between you and your baby. It's not clear, however, whether operative deliveries are true risk factors for amniotic fluid embolisms or are used after the condition develops to ensure a rapid delivery.</a:t>
            </a:r>
            <a:endParaRPr lang="en-GB" dirty="0" smtClean="0"/>
          </a:p>
          <a:p>
            <a:pPr lvl="0"/>
            <a:r>
              <a:rPr lang="en-US" b="1" dirty="0" smtClean="0"/>
              <a:t>Genetics.</a:t>
            </a:r>
            <a:r>
              <a:rPr lang="en-US" dirty="0" smtClean="0"/>
              <a:t> Some experts believe that genetics might play a role in determining a woman's risk of amniotic fluid embolism.</a:t>
            </a:r>
            <a:endParaRPr lang="en-GB" dirty="0" smtClean="0"/>
          </a:p>
          <a:p>
            <a:endParaRPr lang="en-GB"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dirty="0" smtClean="0"/>
              <a:t>Why amniotic fluid can enter into the maternal circulation? </a:t>
            </a:r>
            <a:endParaRPr lang="en-GB" dirty="0" smtClean="0"/>
          </a:p>
          <a:p>
            <a:r>
              <a:rPr lang="en-US" dirty="0" smtClean="0"/>
              <a:t>The </a:t>
            </a:r>
            <a:r>
              <a:rPr lang="en-US" dirty="0" err="1" smtClean="0"/>
              <a:t>pathophysiology</a:t>
            </a:r>
            <a:r>
              <a:rPr lang="en-US" dirty="0" smtClean="0"/>
              <a:t> of an amniotic fluid embolus involves the entrance of amniotic fluid with fetal cells into the mother’s vascular system through one of three ways: </a:t>
            </a:r>
            <a:endParaRPr lang="en-GB" dirty="0" smtClean="0"/>
          </a:p>
          <a:p>
            <a:r>
              <a:rPr lang="en-US" b="1" dirty="0" smtClean="0"/>
              <a:t>Etiology : Three factors</a:t>
            </a:r>
            <a:endParaRPr lang="en-GB" b="1" dirty="0" smtClean="0"/>
          </a:p>
          <a:p>
            <a:pPr lvl="0"/>
            <a:r>
              <a:rPr lang="en-US" dirty="0" smtClean="0"/>
              <a:t>There is a  tear in the amnion or </a:t>
            </a:r>
            <a:r>
              <a:rPr lang="en-US" dirty="0" err="1" smtClean="0"/>
              <a:t>chorion</a:t>
            </a:r>
            <a:r>
              <a:rPr lang="en-US" dirty="0" smtClean="0"/>
              <a:t> high in the uterus causing breach in vein or blood sinus at the trauma site of cervix and the body of uterine</a:t>
            </a:r>
            <a:endParaRPr lang="en-GB" dirty="0" smtClean="0"/>
          </a:p>
          <a:p>
            <a:endParaRPr lang="en-GB"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fontScale="92500" lnSpcReduction="20000"/>
          </a:bodyPr>
          <a:lstStyle/>
          <a:p>
            <a:pPr lvl="0"/>
            <a:r>
              <a:rPr lang="en-US" dirty="0" smtClean="0"/>
              <a:t>Higher pressure of amniotic cavity </a:t>
            </a:r>
            <a:endParaRPr lang="en-GB" dirty="0" smtClean="0"/>
          </a:p>
          <a:p>
            <a:pPr lvl="0"/>
            <a:r>
              <a:rPr lang="en-US" dirty="0" smtClean="0"/>
              <a:t>Disruption of  fetal membrane amniotic fluid enters into the maternal circulation through the breached vein and blood sinus (through the site of an abruption or placental separation or through a cervical laceration).</a:t>
            </a:r>
            <a:endParaRPr lang="en-GB" dirty="0" smtClean="0"/>
          </a:p>
          <a:p>
            <a:r>
              <a:rPr lang="en-US" dirty="0" smtClean="0"/>
              <a:t> What would happen after the amniotic fluid enter into the maternal circulation</a:t>
            </a:r>
            <a:endParaRPr lang="en-GB" dirty="0" smtClean="0"/>
          </a:p>
          <a:p>
            <a:pPr>
              <a:buNone/>
            </a:pPr>
            <a:r>
              <a:rPr lang="en-US" b="1" dirty="0" smtClean="0"/>
              <a:t>PATHOPHYSIOLOGY</a:t>
            </a:r>
            <a:endParaRPr lang="en-GB" dirty="0" smtClean="0"/>
          </a:p>
          <a:p>
            <a:r>
              <a:rPr lang="en-US" dirty="0" smtClean="0"/>
              <a:t>Amniotic </a:t>
            </a:r>
            <a:r>
              <a:rPr lang="en-US" dirty="0" err="1" smtClean="0"/>
              <a:t>fluid→inferior</a:t>
            </a:r>
            <a:r>
              <a:rPr lang="en-US" dirty="0" smtClean="0"/>
              <a:t> vena → </a:t>
            </a:r>
            <a:r>
              <a:rPr lang="en-US" dirty="0" err="1" smtClean="0"/>
              <a:t>atrio</a:t>
            </a:r>
            <a:r>
              <a:rPr lang="en-US" dirty="0" smtClean="0"/>
              <a:t> </a:t>
            </a:r>
            <a:r>
              <a:rPr lang="en-US" dirty="0" err="1" smtClean="0"/>
              <a:t>dextrordiopuloma</a:t>
            </a:r>
            <a:r>
              <a:rPr lang="en-US" dirty="0" smtClean="0"/>
              <a:t>→ right ventricle →pulmonary artery</a:t>
            </a:r>
            <a:endParaRPr lang="en-GB" dirty="0" smtClean="0"/>
          </a:p>
          <a:p>
            <a:r>
              <a:rPr lang="en-US" dirty="0" smtClean="0"/>
              <a:t>Fetal cells obstructing the pulmonary vasculature may not be the only </a:t>
            </a:r>
            <a:r>
              <a:rPr lang="en-US" dirty="0" err="1" smtClean="0"/>
              <a:t>pathophysiological</a:t>
            </a:r>
            <a:r>
              <a:rPr lang="en-US" dirty="0" smtClean="0"/>
              <a:t> event. It has been proposed that amniotic fluid prostaglandins may cause pulmonary vasospasm and hypertension.</a:t>
            </a:r>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胎儿径线"/>
          <p:cNvPicPr>
            <a:picLocks noGrp="1" noChangeAspect="1" noChangeArrowheads="1"/>
          </p:cNvPicPr>
          <p:nvPr>
            <p:ph sz="quarter" idx="1"/>
          </p:nvPr>
        </p:nvPicPr>
        <p:blipFill>
          <a:blip r:embed="rId2"/>
          <a:srcRect/>
          <a:stretch>
            <a:fillRect/>
          </a:stretch>
        </p:blipFill>
        <p:spPr>
          <a:xfrm>
            <a:off x="539750" y="749300"/>
            <a:ext cx="6961188" cy="5376863"/>
          </a:xfrm>
          <a:noFill/>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GB" dirty="0" smtClean="0"/>
              <a:t/>
            </a:r>
            <a:br>
              <a:rPr lang="en-GB" dirty="0" smtClean="0"/>
            </a:br>
            <a:r>
              <a:rPr lang="en-US" b="1" dirty="0" smtClean="0"/>
              <a:t>Major clinical findings </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lnSpcReduction="10000"/>
          </a:bodyPr>
          <a:lstStyle/>
          <a:p>
            <a:pPr lvl="0"/>
            <a:r>
              <a:rPr lang="en-US" sz="2800" b="1" dirty="0" smtClean="0"/>
              <a:t>Fetal compromise</a:t>
            </a:r>
            <a:endParaRPr lang="en-GB" sz="2400" dirty="0" smtClean="0"/>
          </a:p>
          <a:p>
            <a:pPr lvl="0"/>
            <a:r>
              <a:rPr lang="en-US" sz="2800" b="1" dirty="0" smtClean="0"/>
              <a:t>Hypoxia &amp; respiratory failure</a:t>
            </a:r>
            <a:endParaRPr lang="en-GB" sz="2400" dirty="0" smtClean="0"/>
          </a:p>
          <a:p>
            <a:pPr lvl="1"/>
            <a:r>
              <a:rPr lang="en-US" i="1" dirty="0" smtClean="0"/>
              <a:t> </a:t>
            </a:r>
            <a:r>
              <a:rPr lang="en-US" sz="2800" i="1" dirty="0" smtClean="0"/>
              <a:t>Cyanosis</a:t>
            </a:r>
            <a:endParaRPr lang="en-GB" sz="2800" dirty="0" smtClean="0"/>
          </a:p>
          <a:p>
            <a:pPr lvl="1"/>
            <a:r>
              <a:rPr lang="en-US" sz="2800" i="1" dirty="0" err="1" smtClean="0"/>
              <a:t>Dsypnoea</a:t>
            </a:r>
            <a:endParaRPr lang="en-GB" sz="2800" dirty="0" smtClean="0"/>
          </a:p>
          <a:p>
            <a:pPr lvl="1"/>
            <a:r>
              <a:rPr lang="en-US" sz="2800" i="1" dirty="0" smtClean="0"/>
              <a:t>Respiratory arrest</a:t>
            </a:r>
            <a:endParaRPr lang="en-GB" sz="2800" dirty="0" smtClean="0"/>
          </a:p>
          <a:p>
            <a:pPr lvl="0"/>
            <a:r>
              <a:rPr lang="en-US" sz="2800" b="1" i="1" dirty="0" smtClean="0"/>
              <a:t>Cardiovascular </a:t>
            </a:r>
            <a:endParaRPr lang="en-GB" sz="2400" dirty="0" smtClean="0"/>
          </a:p>
          <a:p>
            <a:pPr lvl="1"/>
            <a:r>
              <a:rPr lang="en-US" sz="2800" i="1" dirty="0" smtClean="0"/>
              <a:t>Tachycardia</a:t>
            </a:r>
            <a:endParaRPr lang="en-GB" sz="2800" dirty="0" smtClean="0"/>
          </a:p>
          <a:p>
            <a:pPr lvl="1"/>
            <a:r>
              <a:rPr lang="en-US" sz="2800" i="1" dirty="0" smtClean="0"/>
              <a:t>Hypotension</a:t>
            </a:r>
            <a:endParaRPr lang="en-GB" sz="2800" dirty="0" smtClean="0"/>
          </a:p>
          <a:p>
            <a:pPr lvl="1"/>
            <a:r>
              <a:rPr lang="en-US" sz="2800" i="1" dirty="0" smtClean="0"/>
              <a:t>Pale </a:t>
            </a:r>
            <a:r>
              <a:rPr lang="en-US" sz="2800" i="1" dirty="0" err="1" smtClean="0"/>
              <a:t>clammyskin</a:t>
            </a:r>
            <a:r>
              <a:rPr lang="en-US" sz="2800" i="1" dirty="0" smtClean="0"/>
              <a:t>/shivering</a:t>
            </a:r>
            <a:endParaRPr lang="en-GB" sz="2800" dirty="0" smtClean="0"/>
          </a:p>
          <a:p>
            <a:pPr lvl="1"/>
            <a:r>
              <a:rPr lang="en-US" sz="2800" i="1" dirty="0" smtClean="0"/>
              <a:t>Cardiac arrest</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lvl="0"/>
            <a:r>
              <a:rPr lang="en-US" sz="2800" b="1" dirty="0" err="1" smtClean="0"/>
              <a:t>Heamtological</a:t>
            </a:r>
            <a:endParaRPr lang="en-GB" sz="2400" dirty="0" smtClean="0"/>
          </a:p>
          <a:p>
            <a:pPr lvl="1"/>
            <a:r>
              <a:rPr lang="en-US" sz="2800" i="1" dirty="0" smtClean="0"/>
              <a:t>Hemorrhage</a:t>
            </a:r>
            <a:endParaRPr lang="en-GB" sz="2800" dirty="0" smtClean="0"/>
          </a:p>
          <a:p>
            <a:pPr lvl="1"/>
            <a:r>
              <a:rPr lang="en-US" sz="2800" i="1" dirty="0" smtClean="0"/>
              <a:t>Disseminated intravascular coagulation</a:t>
            </a:r>
            <a:endParaRPr lang="en-GB" sz="2800" dirty="0" smtClean="0"/>
          </a:p>
          <a:p>
            <a:pPr lvl="0"/>
            <a:r>
              <a:rPr lang="en-US" sz="2800" b="1" dirty="0" smtClean="0"/>
              <a:t>Neurological </a:t>
            </a:r>
            <a:endParaRPr lang="en-GB" sz="2400" dirty="0" smtClean="0"/>
          </a:p>
          <a:p>
            <a:pPr lvl="1"/>
            <a:r>
              <a:rPr lang="en-US" sz="2800" i="1" dirty="0" smtClean="0"/>
              <a:t>Restlessness, panic</a:t>
            </a:r>
            <a:endParaRPr lang="en-GB" sz="2800" dirty="0" smtClean="0"/>
          </a:p>
          <a:p>
            <a:pPr lvl="1"/>
            <a:r>
              <a:rPr lang="en-US" sz="2800" i="1" dirty="0" smtClean="0"/>
              <a:t>Convulsions</a:t>
            </a:r>
            <a:endParaRPr lang="en-GB" sz="2800" dirty="0" smtClean="0"/>
          </a:p>
          <a:p>
            <a:pPr lvl="1"/>
            <a:r>
              <a:rPr lang="en-US" sz="2800" i="1" dirty="0" smtClean="0"/>
              <a:t>Pain less likely</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Clinical presentation</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r>
              <a:rPr lang="en-US" sz="2800" dirty="0" smtClean="0"/>
              <a:t>Acute amniotic fluid embolism: occur acutely</a:t>
            </a:r>
            <a:endParaRPr lang="en-GB" sz="2800" dirty="0" smtClean="0"/>
          </a:p>
          <a:p>
            <a:r>
              <a:rPr lang="en-US" sz="2800" dirty="0" err="1" smtClean="0"/>
              <a:t>Premontory</a:t>
            </a:r>
            <a:r>
              <a:rPr lang="en-US" sz="2800" dirty="0" smtClean="0"/>
              <a:t> signs and symptoms (restlessness, abnormal behavior, respiratory distress and cyanosis) may occur before collapse. There is maternal hypotension and uterine </a:t>
            </a:r>
            <a:r>
              <a:rPr lang="en-US" sz="2800" dirty="0" err="1" smtClean="0"/>
              <a:t>hypertonus</a:t>
            </a:r>
            <a:r>
              <a:rPr lang="en-US" sz="2800" dirty="0" smtClean="0"/>
              <a:t>. The latter will induce fetal comprise and is in response to uterine hypoxia.  Cardiopulmonary arrest follows quickly. Only minutes may elapse before arrest. Blood </a:t>
            </a:r>
            <a:r>
              <a:rPr lang="en-US" sz="2800" dirty="0" err="1" smtClean="0"/>
              <a:t>coagulopathy</a:t>
            </a:r>
            <a:r>
              <a:rPr lang="en-US" sz="2800" dirty="0" smtClean="0"/>
              <a:t> develops following initial collapse, if mother survives.</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r>
              <a:rPr lang="en-US" sz="2800" dirty="0" smtClean="0"/>
              <a:t>Typical:  three phages</a:t>
            </a:r>
            <a:endParaRPr lang="en-GB" sz="2800" dirty="0" smtClean="0"/>
          </a:p>
          <a:p>
            <a:r>
              <a:rPr lang="en-US" sz="2800" dirty="0" smtClean="0"/>
              <a:t>Pulmonary artery hypertension/</a:t>
            </a:r>
            <a:r>
              <a:rPr lang="en-US" sz="2800" b="1" dirty="0" smtClean="0"/>
              <a:t> </a:t>
            </a:r>
            <a:r>
              <a:rPr lang="en-US" sz="2800" dirty="0" smtClean="0"/>
              <a:t>Shock</a:t>
            </a:r>
            <a:endParaRPr lang="en-GB" sz="2800" dirty="0" smtClean="0"/>
          </a:p>
          <a:p>
            <a:r>
              <a:rPr lang="en-US" sz="2800" dirty="0" smtClean="0"/>
              <a:t>Hemorrhage due to DIC</a:t>
            </a:r>
            <a:endParaRPr lang="en-GB" sz="2800" dirty="0" smtClean="0"/>
          </a:p>
          <a:p>
            <a:r>
              <a:rPr lang="en-US" sz="2800" dirty="0" smtClean="0"/>
              <a:t>Acute renal failure</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Diagnosis</a:t>
            </a:r>
            <a:r>
              <a:rPr lang="en-GB" dirty="0" smtClean="0"/>
              <a:t/>
            </a:r>
            <a:br>
              <a:rPr lang="en-GB" dirty="0" smtClean="0"/>
            </a:br>
            <a:endParaRPr lang="en-GB" dirty="0"/>
          </a:p>
        </p:txBody>
      </p:sp>
      <p:sp>
        <p:nvSpPr>
          <p:cNvPr id="3" name="Content Placeholder 2"/>
          <p:cNvSpPr>
            <a:spLocks noGrp="1"/>
          </p:cNvSpPr>
          <p:nvPr>
            <p:ph sz="quarter" idx="1"/>
          </p:nvPr>
        </p:nvSpPr>
        <p:spPr>
          <a:xfrm>
            <a:off x="914400" y="1000108"/>
            <a:ext cx="7772400" cy="5019692"/>
          </a:xfrm>
        </p:spPr>
        <p:txBody>
          <a:bodyPr>
            <a:normAutofit fontScale="92500" lnSpcReduction="10000"/>
          </a:bodyPr>
          <a:lstStyle/>
          <a:p>
            <a:pPr lvl="0"/>
            <a:r>
              <a:rPr lang="en-US" sz="3000" dirty="0" smtClean="0"/>
              <a:t>According to the typical clinic manifestation, we can make the  preliminary diagnosis and save the patients immediately</a:t>
            </a:r>
            <a:endParaRPr lang="en-GB" sz="3000" dirty="0" smtClean="0"/>
          </a:p>
          <a:p>
            <a:pPr lvl="0"/>
            <a:r>
              <a:rPr lang="en-US" sz="3000" dirty="0" smtClean="0"/>
              <a:t>While saving the patients do the necessary auxiliary examination, including:</a:t>
            </a:r>
            <a:endParaRPr lang="en-GB" sz="3000" dirty="0" smtClean="0"/>
          </a:p>
          <a:p>
            <a:pPr>
              <a:buNone/>
            </a:pPr>
            <a:r>
              <a:rPr lang="en-US" sz="3000" dirty="0" smtClean="0"/>
              <a:t>a. Collecting blood from </a:t>
            </a:r>
            <a:r>
              <a:rPr lang="en-US" sz="3000" dirty="0" err="1" smtClean="0"/>
              <a:t>arteria</a:t>
            </a:r>
            <a:r>
              <a:rPr lang="en-US" sz="3000" dirty="0" smtClean="0"/>
              <a:t> </a:t>
            </a:r>
            <a:r>
              <a:rPr lang="en-US" sz="3000" dirty="0" err="1" smtClean="0"/>
              <a:t>pulmonalis</a:t>
            </a:r>
            <a:r>
              <a:rPr lang="en-US" sz="3000" dirty="0" smtClean="0"/>
              <a:t> and inferior vena, and finding components of amniotic fluid</a:t>
            </a:r>
            <a:endParaRPr lang="en-GB" sz="3000" dirty="0" smtClean="0"/>
          </a:p>
          <a:p>
            <a:pPr>
              <a:buNone/>
            </a:pPr>
            <a:r>
              <a:rPr lang="en-US" sz="3000" dirty="0" smtClean="0"/>
              <a:t>b. The basis of laboratory examination for DIC</a:t>
            </a:r>
            <a:endParaRPr lang="en-GB" sz="3000" dirty="0" smtClean="0"/>
          </a:p>
          <a:p>
            <a:pPr>
              <a:buNone/>
            </a:pPr>
            <a:r>
              <a:rPr lang="en-US" sz="3000" dirty="0" smtClean="0"/>
              <a:t>c. ECG</a:t>
            </a:r>
            <a:endParaRPr lang="en-GB" sz="3000" dirty="0" smtClean="0"/>
          </a:p>
          <a:p>
            <a:pPr>
              <a:buNone/>
            </a:pPr>
            <a:r>
              <a:rPr lang="en-US" sz="3000" dirty="0" smtClean="0"/>
              <a:t>d. X-ray</a:t>
            </a:r>
            <a:endParaRPr lang="en-GB" sz="3000" dirty="0" smtClean="0"/>
          </a:p>
          <a:p>
            <a:pPr>
              <a:buNone/>
            </a:pPr>
            <a:r>
              <a:rPr lang="en-US" sz="3000" dirty="0" smtClean="0"/>
              <a:t>e. Autopsy</a:t>
            </a:r>
            <a:endParaRPr lang="en-GB" sz="3000" dirty="0" smtClean="0"/>
          </a:p>
          <a:p>
            <a:endParaRPr lang="en-GB"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a:t>
            </a:r>
            <a:r>
              <a:rPr lang="en-GB" dirty="0" smtClean="0"/>
              <a:t/>
            </a:r>
            <a:br>
              <a:rPr lang="en-GB" dirty="0" smtClean="0"/>
            </a:br>
            <a:endParaRPr lang="en-GB" dirty="0"/>
          </a:p>
        </p:txBody>
      </p:sp>
      <p:sp>
        <p:nvSpPr>
          <p:cNvPr id="3" name="Content Placeholder 2"/>
          <p:cNvSpPr>
            <a:spLocks noGrp="1"/>
          </p:cNvSpPr>
          <p:nvPr>
            <p:ph sz="quarter" idx="1"/>
          </p:nvPr>
        </p:nvSpPr>
        <p:spPr>
          <a:xfrm>
            <a:off x="914400" y="1142984"/>
            <a:ext cx="7772400" cy="4876816"/>
          </a:xfrm>
        </p:spPr>
        <p:txBody>
          <a:bodyPr>
            <a:normAutofit fontScale="92500" lnSpcReduction="10000"/>
          </a:bodyPr>
          <a:lstStyle/>
          <a:p>
            <a:r>
              <a:rPr lang="en-US" sz="3000" dirty="0" smtClean="0"/>
              <a:t>Management includes cardiopulmonary resuscitation (CPR) with high-flow O2, with or without ventilation if required, and consideration given to urgent delivery. Two large-bore </a:t>
            </a:r>
            <a:r>
              <a:rPr lang="en-US" sz="3000" dirty="0" err="1" smtClean="0"/>
              <a:t>i.v</a:t>
            </a:r>
            <a:r>
              <a:rPr lang="en-US" sz="3000" dirty="0" smtClean="0"/>
              <a:t>. lines are inserted and the patient is rapidly infused with a combination of crystalloid and colloid until the blood pressure approaches normal. </a:t>
            </a:r>
          </a:p>
          <a:p>
            <a:r>
              <a:rPr lang="en-US" sz="3000" dirty="0" smtClean="0"/>
              <a:t>This is then stopped to minimize the risk of ARDS. As uterine </a:t>
            </a:r>
            <a:r>
              <a:rPr lang="en-US" sz="3000" dirty="0" err="1" smtClean="0"/>
              <a:t>atony</a:t>
            </a:r>
            <a:r>
              <a:rPr lang="en-US" sz="3000" dirty="0" smtClean="0"/>
              <a:t> is common, </a:t>
            </a:r>
            <a:r>
              <a:rPr lang="en-US" sz="3000" dirty="0" err="1" smtClean="0"/>
              <a:t>oxytocics</a:t>
            </a:r>
            <a:r>
              <a:rPr lang="en-US" sz="3000" dirty="0" smtClean="0"/>
              <a:t> are given </a:t>
            </a:r>
            <a:r>
              <a:rPr lang="en-US" sz="3000" dirty="0" err="1" smtClean="0"/>
              <a:t>postnatally</a:t>
            </a:r>
            <a:r>
              <a:rPr lang="en-US" sz="3000" dirty="0" smtClean="0"/>
              <a:t>. Bloods are sent for clotting, screen and cross-match to anticipate</a:t>
            </a:r>
            <a:endParaRPr lang="en-GB" sz="3000" dirty="0" smtClean="0"/>
          </a:p>
          <a:p>
            <a:r>
              <a:rPr lang="en-US" sz="3000" dirty="0" smtClean="0"/>
              <a:t>DIC. </a:t>
            </a:r>
            <a:r>
              <a:rPr lang="en-US" sz="3000" dirty="0" err="1" smtClean="0"/>
              <a:t>Cardiogenic</a:t>
            </a:r>
            <a:r>
              <a:rPr lang="en-US" sz="3000" dirty="0" smtClean="0"/>
              <a:t> shock, ARDS and ARF are managed as appropriate.</a:t>
            </a:r>
            <a:endParaRPr lang="en-GB" sz="3000" dirty="0" smtClean="0"/>
          </a:p>
          <a:p>
            <a:endParaRPr lang="en-GB"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management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pPr lvl="0"/>
            <a:r>
              <a:rPr lang="en-US" sz="2800" dirty="0" smtClean="0"/>
              <a:t>Aggressive monitor</a:t>
            </a:r>
            <a:endParaRPr lang="en-GB" sz="2800" dirty="0" smtClean="0"/>
          </a:p>
          <a:p>
            <a:pPr lvl="0"/>
            <a:r>
              <a:rPr lang="en-US" sz="2800" dirty="0" smtClean="0"/>
              <a:t>About maternal &amp; fetal hypoxia</a:t>
            </a:r>
            <a:endParaRPr lang="en-GB" sz="2800" dirty="0" smtClean="0"/>
          </a:p>
          <a:p>
            <a:pPr lvl="0"/>
            <a:r>
              <a:rPr lang="en-US" sz="2800" dirty="0" smtClean="0"/>
              <a:t>Pharmacologic therapy</a:t>
            </a:r>
            <a:endParaRPr lang="en-GB" sz="2800" dirty="0" smtClean="0"/>
          </a:p>
          <a:p>
            <a:pPr lvl="0"/>
            <a:r>
              <a:rPr lang="en-US" sz="2800" dirty="0" smtClean="0"/>
              <a:t>Fluid support</a:t>
            </a:r>
            <a:endParaRPr lang="en-GB" sz="2800" dirty="0" smtClean="0"/>
          </a:p>
          <a:p>
            <a:pPr lvl="0"/>
            <a:r>
              <a:rPr lang="en-US" sz="2800" dirty="0" smtClean="0"/>
              <a:t>Correct </a:t>
            </a:r>
            <a:r>
              <a:rPr lang="en-US" sz="2800" dirty="0" err="1" smtClean="0"/>
              <a:t>coagulopathy</a:t>
            </a:r>
            <a:r>
              <a:rPr lang="en-US" sz="2800" dirty="0" smtClean="0"/>
              <a:t> as needed</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GB" dirty="0"/>
          </a:p>
        </p:txBody>
      </p:sp>
      <p:sp>
        <p:nvSpPr>
          <p:cNvPr id="3" name="Content Placeholder 2"/>
          <p:cNvSpPr>
            <a:spLocks noGrp="1"/>
          </p:cNvSpPr>
          <p:nvPr>
            <p:ph sz="quarter" idx="1"/>
          </p:nvPr>
        </p:nvSpPr>
        <p:spPr/>
        <p:txBody>
          <a:bodyPr/>
          <a:lstStyle/>
          <a:p>
            <a:r>
              <a:rPr lang="en-US" sz="2800" dirty="0" smtClean="0"/>
              <a:t>Artificial rupture of membrane without stripping of membrane</a:t>
            </a:r>
            <a:endParaRPr lang="en-GB" sz="2800" dirty="0" smtClean="0"/>
          </a:p>
          <a:p>
            <a:r>
              <a:rPr lang="en-US" sz="2800" dirty="0" smtClean="0"/>
              <a:t>Don’t conduct artificial rupture of membrane when uterine is constricting</a:t>
            </a:r>
            <a:endParaRPr lang="en-GB" sz="2800" dirty="0" smtClean="0"/>
          </a:p>
          <a:p>
            <a:r>
              <a:rPr lang="en-US" sz="2800" dirty="0" smtClean="0"/>
              <a:t>Master the indication of </a:t>
            </a:r>
            <a:r>
              <a:rPr lang="en-US" sz="2800" dirty="0" err="1" smtClean="0"/>
              <a:t>oxytocin</a:t>
            </a:r>
            <a:r>
              <a:rPr lang="en-US" sz="2800" dirty="0" smtClean="0"/>
              <a:t> application</a:t>
            </a:r>
            <a:endParaRPr lang="en-GB" sz="2800" dirty="0" smtClean="0"/>
          </a:p>
          <a:p>
            <a:r>
              <a:rPr lang="en-US" sz="2800" dirty="0" smtClean="0"/>
              <a:t> Protect the vessel during the caesarean section</a:t>
            </a:r>
            <a:endParaRPr lang="en-GB" sz="2800" dirty="0" smtClean="0"/>
          </a:p>
          <a:p>
            <a:r>
              <a:rPr lang="en-US" sz="2800" dirty="0" smtClean="0"/>
              <a:t>Avoid precipitate labor, birth trauma, rupture of uterus, cervical laceration</a:t>
            </a:r>
            <a:endParaRPr lang="en-GB" sz="2800" dirty="0" smtClean="0"/>
          </a:p>
          <a:p>
            <a:r>
              <a:rPr lang="en-US" sz="2800" dirty="0" smtClean="0"/>
              <a:t>Aware of the predisposing factor </a:t>
            </a:r>
            <a:endParaRPr lang="en-GB" sz="2800" dirty="0" smtClean="0"/>
          </a:p>
          <a:p>
            <a:endParaRPr lang="en-GB"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714488"/>
            <a:ext cx="7472386" cy="1857388"/>
          </a:xfrm>
        </p:spPr>
        <p:txBody>
          <a:bodyPr>
            <a:normAutofit/>
          </a:bodyPr>
          <a:lstStyle/>
          <a:p>
            <a:r>
              <a:rPr lang="en-US" sz="6000" b="1" dirty="0" smtClean="0">
                <a:solidFill>
                  <a:schemeClr val="accent2"/>
                </a:solidFill>
              </a:rPr>
              <a:t>UTERINE INVERSION </a:t>
            </a: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a:t>
            </a:r>
            <a:endParaRPr lang="en-GB" dirty="0"/>
          </a:p>
        </p:txBody>
      </p:sp>
      <p:sp>
        <p:nvSpPr>
          <p:cNvPr id="3" name="Content Placeholder 2"/>
          <p:cNvSpPr>
            <a:spLocks noGrp="1"/>
          </p:cNvSpPr>
          <p:nvPr>
            <p:ph sz="quarter" idx="1"/>
          </p:nvPr>
        </p:nvSpPr>
        <p:spPr/>
        <p:txBody>
          <a:bodyPr>
            <a:noAutofit/>
          </a:bodyPr>
          <a:lstStyle/>
          <a:p>
            <a:r>
              <a:rPr lang="en-US" sz="2800" dirty="0" smtClean="0"/>
              <a:t>This occurs when there is </a:t>
            </a:r>
            <a:r>
              <a:rPr lang="en-US" sz="2800" dirty="0" err="1" smtClean="0"/>
              <a:t>prolapse</a:t>
            </a:r>
            <a:r>
              <a:rPr lang="en-US" sz="2800" dirty="0" smtClean="0"/>
              <a:t> of the </a:t>
            </a:r>
            <a:r>
              <a:rPr lang="en-US" sz="2800" dirty="0" err="1" smtClean="0"/>
              <a:t>fundus</a:t>
            </a:r>
            <a:r>
              <a:rPr lang="en-US" sz="2800" dirty="0" smtClean="0"/>
              <a:t> to or through the cervix so that the uterus is in effect turned inside out. It is said to happen when uterus turns inside out during delivery of the placenta. </a:t>
            </a:r>
          </a:p>
          <a:p>
            <a:r>
              <a:rPr lang="en-US" sz="2800" dirty="0" smtClean="0"/>
              <a:t>Uterine inversion is a potentially life threatening complication of childbirth requiring prompt diagnosis and definitive management. Almost all cases occur after delivery. It very rarely occurs in non-pregnant patients and is then usually associated with </a:t>
            </a:r>
            <a:r>
              <a:rPr lang="en-US" sz="2800" dirty="0" err="1" smtClean="0"/>
              <a:t>prolapsing</a:t>
            </a:r>
            <a:r>
              <a:rPr lang="en-US" sz="2800" dirty="0" smtClean="0"/>
              <a:t> uterine fibroids1 although it can occur with other </a:t>
            </a:r>
            <a:r>
              <a:rPr lang="en-US" sz="2800" dirty="0" err="1" smtClean="0"/>
              <a:t>tumours</a:t>
            </a:r>
            <a:r>
              <a:rPr lang="en-US" sz="2800" dirty="0" smtClean="0"/>
              <a:t>. Incidence varies widely from as many as 1 per 1,584 deliveries to as few as 1 per 20,000 deliveries. </a:t>
            </a:r>
            <a:endParaRPr lang="en-GB"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a:lnSpc>
                <a:spcPct val="90000"/>
              </a:lnSpc>
              <a:buNone/>
              <a:defRPr/>
            </a:pPr>
            <a:r>
              <a:rPr lang="en-US" b="1" i="1" dirty="0" smtClean="0"/>
              <a:t>Any presentation other than vertex presentation.</a:t>
            </a:r>
          </a:p>
          <a:p>
            <a:pPr>
              <a:lnSpc>
                <a:spcPct val="90000"/>
              </a:lnSpc>
              <a:buNone/>
              <a:defRPr/>
            </a:pPr>
            <a:r>
              <a:rPr lang="en-US" dirty="0" smtClean="0"/>
              <a:t>Many </a:t>
            </a:r>
            <a:r>
              <a:rPr lang="en-US" dirty="0"/>
              <a:t>types:</a:t>
            </a:r>
          </a:p>
          <a:p>
            <a:pPr>
              <a:lnSpc>
                <a:spcPct val="90000"/>
              </a:lnSpc>
              <a:buNone/>
              <a:defRPr/>
            </a:pPr>
            <a:r>
              <a:rPr lang="en-US" dirty="0"/>
              <a:t>1.Face presentation.</a:t>
            </a:r>
          </a:p>
          <a:p>
            <a:pPr>
              <a:lnSpc>
                <a:spcPct val="90000"/>
              </a:lnSpc>
              <a:buNone/>
              <a:defRPr/>
            </a:pPr>
            <a:r>
              <a:rPr lang="en-US" dirty="0"/>
              <a:t>2.Brow presentation.</a:t>
            </a:r>
          </a:p>
          <a:p>
            <a:pPr>
              <a:lnSpc>
                <a:spcPct val="90000"/>
              </a:lnSpc>
              <a:buNone/>
              <a:defRPr/>
            </a:pPr>
            <a:r>
              <a:rPr lang="en-US" dirty="0"/>
              <a:t>3.Breech presentation.</a:t>
            </a:r>
          </a:p>
          <a:p>
            <a:pPr>
              <a:lnSpc>
                <a:spcPct val="90000"/>
              </a:lnSpc>
              <a:buNone/>
              <a:defRPr/>
            </a:pPr>
            <a:r>
              <a:rPr lang="en-US" dirty="0"/>
              <a:t>4.Shoulder ===.</a:t>
            </a:r>
          </a:p>
          <a:p>
            <a:pPr>
              <a:lnSpc>
                <a:spcPct val="90000"/>
              </a:lnSpc>
              <a:buNone/>
              <a:defRPr/>
            </a:pPr>
            <a:r>
              <a:rPr lang="en-US" dirty="0"/>
              <a:t>5.Compound ===. </a:t>
            </a:r>
          </a:p>
          <a:p>
            <a:endParaRPr lang="en-GB"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 of uterine inversion</a:t>
            </a:r>
            <a:endParaRPr lang="en-GB" dirty="0"/>
          </a:p>
        </p:txBody>
      </p:sp>
      <p:sp>
        <p:nvSpPr>
          <p:cNvPr id="3" name="Content Placeholder 2"/>
          <p:cNvSpPr>
            <a:spLocks noGrp="1"/>
          </p:cNvSpPr>
          <p:nvPr>
            <p:ph sz="quarter" idx="1"/>
          </p:nvPr>
        </p:nvSpPr>
        <p:spPr/>
        <p:txBody>
          <a:bodyPr/>
          <a:lstStyle/>
          <a:p>
            <a:r>
              <a:rPr lang="en-US" sz="2800" dirty="0" smtClean="0"/>
              <a:t>First degree - the inverted </a:t>
            </a:r>
            <a:r>
              <a:rPr lang="en-US" sz="2800" dirty="0" err="1" smtClean="0"/>
              <a:t>fundus</a:t>
            </a:r>
            <a:r>
              <a:rPr lang="en-US" sz="2800" dirty="0" smtClean="0"/>
              <a:t> extends to, but not through the cervix. </a:t>
            </a:r>
            <a:endParaRPr lang="en-GB" sz="2800" dirty="0" smtClean="0"/>
          </a:p>
          <a:p>
            <a:r>
              <a:rPr lang="en-US" sz="2800" dirty="0" smtClean="0"/>
              <a:t>Second degree - the inverted </a:t>
            </a:r>
            <a:r>
              <a:rPr lang="en-US" sz="2800" dirty="0" err="1" smtClean="0"/>
              <a:t>fundus</a:t>
            </a:r>
            <a:r>
              <a:rPr lang="en-US" sz="2800" dirty="0" smtClean="0"/>
              <a:t> extends through the cervix but remains within the vagina. </a:t>
            </a:r>
            <a:endParaRPr lang="en-GB" sz="2800" dirty="0" smtClean="0"/>
          </a:p>
          <a:p>
            <a:r>
              <a:rPr lang="en-US" sz="2800" dirty="0" smtClean="0"/>
              <a:t>Third degree - the inverted </a:t>
            </a:r>
            <a:r>
              <a:rPr lang="en-US" sz="2800" dirty="0" err="1" smtClean="0"/>
              <a:t>fundus</a:t>
            </a:r>
            <a:r>
              <a:rPr lang="en-US" sz="2800" dirty="0" smtClean="0"/>
              <a:t> extends outside the vagina.</a:t>
            </a:r>
          </a:p>
          <a:p>
            <a:r>
              <a:rPr lang="en-US" sz="2800" dirty="0" smtClean="0"/>
              <a:t>Total inversion - the vagina and uterus are inverted. </a:t>
            </a:r>
            <a:endParaRPr lang="en-GB" sz="2800" dirty="0" smtClean="0"/>
          </a:p>
          <a:p>
            <a:pPr>
              <a:buNone/>
            </a:pPr>
            <a:r>
              <a:rPr lang="en-US" dirty="0" smtClean="0"/>
              <a:t> </a:t>
            </a:r>
            <a:endParaRPr lang="en-GB" dirty="0" smtClean="0"/>
          </a:p>
          <a:p>
            <a:endParaRPr lang="en-GB"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Aetiology</a:t>
            </a:r>
            <a:r>
              <a:rPr lang="en-US" b="1" dirty="0" smtClean="0"/>
              <a:t>: </a:t>
            </a:r>
            <a:r>
              <a:rPr lang="en-GB" dirty="0" smtClean="0"/>
              <a:t/>
            </a:r>
            <a:br>
              <a:rPr lang="en-GB" dirty="0" smtClean="0"/>
            </a:br>
            <a:endParaRPr lang="en-GB" dirty="0"/>
          </a:p>
        </p:txBody>
      </p:sp>
      <p:sp>
        <p:nvSpPr>
          <p:cNvPr id="3" name="Content Placeholder 2"/>
          <p:cNvSpPr>
            <a:spLocks noGrp="1"/>
          </p:cNvSpPr>
          <p:nvPr>
            <p:ph sz="quarter" idx="1"/>
          </p:nvPr>
        </p:nvSpPr>
        <p:spPr>
          <a:xfrm>
            <a:off x="914400" y="1000108"/>
            <a:ext cx="7772400" cy="5019692"/>
          </a:xfrm>
        </p:spPr>
        <p:txBody>
          <a:bodyPr>
            <a:normAutofit fontScale="25000" lnSpcReduction="20000"/>
          </a:bodyPr>
          <a:lstStyle/>
          <a:p>
            <a:pPr>
              <a:buNone/>
            </a:pPr>
            <a:r>
              <a:rPr lang="en-US" sz="11200" dirty="0" smtClean="0"/>
              <a:t>Identified </a:t>
            </a:r>
            <a:r>
              <a:rPr lang="en-US" sz="11200" dirty="0" err="1" smtClean="0"/>
              <a:t>aetiological</a:t>
            </a:r>
            <a:r>
              <a:rPr lang="en-US" sz="11200" dirty="0" smtClean="0"/>
              <a:t> factors include: </a:t>
            </a:r>
            <a:endParaRPr lang="en-GB" sz="11200" dirty="0" smtClean="0"/>
          </a:p>
          <a:p>
            <a:r>
              <a:rPr lang="en-US" sz="11200" dirty="0" smtClean="0"/>
              <a:t>Short umbilical cord </a:t>
            </a:r>
            <a:endParaRPr lang="en-GB" sz="11200" dirty="0" smtClean="0"/>
          </a:p>
          <a:p>
            <a:r>
              <a:rPr lang="en-US" sz="11200" dirty="0" smtClean="0"/>
              <a:t>Excessive traction on the umbilical cord </a:t>
            </a:r>
            <a:endParaRPr lang="en-GB" sz="11200" dirty="0" smtClean="0"/>
          </a:p>
          <a:p>
            <a:r>
              <a:rPr lang="en-US" sz="11200" dirty="0" smtClean="0"/>
              <a:t>Excessive </a:t>
            </a:r>
            <a:r>
              <a:rPr lang="en-US" sz="11200" dirty="0" err="1" smtClean="0"/>
              <a:t>fundal</a:t>
            </a:r>
            <a:r>
              <a:rPr lang="en-US" sz="11200" dirty="0" smtClean="0"/>
              <a:t> pressure </a:t>
            </a:r>
            <a:endParaRPr lang="en-GB" sz="11200" dirty="0" smtClean="0"/>
          </a:p>
          <a:p>
            <a:r>
              <a:rPr lang="en-US" sz="11200" dirty="0" err="1" smtClean="0"/>
              <a:t>Fundal</a:t>
            </a:r>
            <a:r>
              <a:rPr lang="en-US" sz="11200" dirty="0" smtClean="0"/>
              <a:t> implantation of the placenta </a:t>
            </a:r>
            <a:endParaRPr lang="en-GB" sz="11200" dirty="0" smtClean="0"/>
          </a:p>
          <a:p>
            <a:r>
              <a:rPr lang="en-US" sz="11200" dirty="0" smtClean="0"/>
              <a:t>Retained placenta and abnormal adherence of the placenta </a:t>
            </a:r>
            <a:endParaRPr lang="en-GB" sz="11200" dirty="0" smtClean="0"/>
          </a:p>
          <a:p>
            <a:r>
              <a:rPr lang="en-US" sz="11200" dirty="0" smtClean="0"/>
              <a:t>Chronic </a:t>
            </a:r>
            <a:r>
              <a:rPr lang="en-US" sz="11200" dirty="0" err="1" smtClean="0"/>
              <a:t>endometritis</a:t>
            </a:r>
            <a:r>
              <a:rPr lang="en-US" sz="11200" dirty="0" smtClean="0"/>
              <a:t> </a:t>
            </a:r>
            <a:endParaRPr lang="en-GB" sz="11200" dirty="0" smtClean="0"/>
          </a:p>
          <a:p>
            <a:r>
              <a:rPr lang="en-US" sz="11200" dirty="0" smtClean="0"/>
              <a:t>Vaginal births after previous caesarean section </a:t>
            </a:r>
            <a:endParaRPr lang="en-GB" sz="11200" dirty="0" smtClean="0"/>
          </a:p>
          <a:p>
            <a:r>
              <a:rPr lang="en-US" sz="11200" dirty="0" smtClean="0"/>
              <a:t>Rapid or long </a:t>
            </a:r>
            <a:r>
              <a:rPr lang="en-US" sz="11200" dirty="0" err="1" smtClean="0"/>
              <a:t>labours</a:t>
            </a:r>
            <a:r>
              <a:rPr lang="en-US" sz="11200" dirty="0" smtClean="0"/>
              <a:t> </a:t>
            </a:r>
            <a:endParaRPr lang="en-GB" sz="11200" dirty="0" smtClean="0"/>
          </a:p>
          <a:p>
            <a:r>
              <a:rPr lang="en-US" sz="11200" dirty="0" smtClean="0"/>
              <a:t>Previous uterine inversion</a:t>
            </a:r>
            <a:endParaRPr lang="en-GB" sz="11200" dirty="0" smtClean="0"/>
          </a:p>
          <a:p>
            <a:r>
              <a:rPr lang="en-US" sz="11200" dirty="0" smtClean="0"/>
              <a:t>Certain drugs such as magnesium </a:t>
            </a:r>
            <a:r>
              <a:rPr lang="en-US" sz="11200" dirty="0" err="1" smtClean="0"/>
              <a:t>sulphate</a:t>
            </a:r>
            <a:r>
              <a:rPr lang="en-US" sz="11200" dirty="0" smtClean="0"/>
              <a:t> (drugs promoting </a:t>
            </a:r>
            <a:r>
              <a:rPr lang="en-US" sz="11200" dirty="0" err="1" smtClean="0"/>
              <a:t>tocolysis</a:t>
            </a:r>
            <a:r>
              <a:rPr lang="en-US" sz="11200" dirty="0" smtClean="0"/>
              <a:t>) </a:t>
            </a:r>
            <a:endParaRPr lang="en-GB" sz="11200" dirty="0" smtClean="0"/>
          </a:p>
          <a:p>
            <a:pPr>
              <a:buNone/>
            </a:pPr>
            <a:r>
              <a:rPr lang="en-US" sz="11200" dirty="0" smtClean="0"/>
              <a:t> </a:t>
            </a:r>
            <a:endParaRPr lang="en-GB" sz="11200" dirty="0" smtClean="0"/>
          </a:p>
          <a:p>
            <a:endParaRPr lang="en-GB"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a:t>
            </a:r>
            <a:r>
              <a:rPr lang="en-GB" dirty="0" smtClean="0"/>
              <a:t/>
            </a:r>
            <a:br>
              <a:rPr lang="en-GB" dirty="0" smtClean="0"/>
            </a:br>
            <a:endParaRPr lang="en-GB" dirty="0"/>
          </a:p>
        </p:txBody>
      </p:sp>
      <p:sp>
        <p:nvSpPr>
          <p:cNvPr id="3" name="Content Placeholder 2"/>
          <p:cNvSpPr>
            <a:spLocks noGrp="1"/>
          </p:cNvSpPr>
          <p:nvPr>
            <p:ph sz="quarter" idx="1"/>
          </p:nvPr>
        </p:nvSpPr>
        <p:spPr>
          <a:xfrm>
            <a:off x="914400" y="1000108"/>
            <a:ext cx="7772400" cy="5019692"/>
          </a:xfrm>
        </p:spPr>
        <p:txBody>
          <a:bodyPr>
            <a:normAutofit fontScale="25000" lnSpcReduction="20000"/>
          </a:bodyPr>
          <a:lstStyle/>
          <a:p>
            <a:pPr>
              <a:buNone/>
            </a:pPr>
            <a:r>
              <a:rPr lang="en-US" sz="11200" dirty="0" smtClean="0"/>
              <a:t>Uterine inversion may present: </a:t>
            </a:r>
            <a:endParaRPr lang="en-GB" sz="11200" dirty="0" smtClean="0"/>
          </a:p>
          <a:p>
            <a:r>
              <a:rPr lang="en-US" sz="11200" dirty="0" smtClean="0"/>
              <a:t>Acutely - within 24 hours of delivery </a:t>
            </a:r>
            <a:endParaRPr lang="en-GB" sz="11200" dirty="0" smtClean="0"/>
          </a:p>
          <a:p>
            <a:r>
              <a:rPr lang="en-US" sz="11200" dirty="0" smtClean="0"/>
              <a:t>Sub acutely - over 24 hours and up to the 30th postpartum day </a:t>
            </a:r>
            <a:endParaRPr lang="en-GB" sz="11200" dirty="0" smtClean="0"/>
          </a:p>
          <a:p>
            <a:r>
              <a:rPr lang="en-US" sz="11200" dirty="0" smtClean="0"/>
              <a:t>Chronic - more than 30 days after delivery </a:t>
            </a:r>
            <a:endParaRPr lang="en-GB" sz="11200" dirty="0" smtClean="0"/>
          </a:p>
          <a:p>
            <a:r>
              <a:rPr lang="en-US" sz="11200" dirty="0" smtClean="0"/>
              <a:t>It presents most often with symptoms of a post-partum </a:t>
            </a:r>
            <a:r>
              <a:rPr lang="en-US" sz="11200" dirty="0" err="1" smtClean="0"/>
              <a:t>haemorrhage</a:t>
            </a:r>
            <a:r>
              <a:rPr lang="en-US" sz="11200" dirty="0" smtClean="0"/>
              <a:t>. </a:t>
            </a:r>
            <a:endParaRPr lang="en-GB" sz="11200" dirty="0" smtClean="0"/>
          </a:p>
          <a:p>
            <a:pPr>
              <a:buNone/>
            </a:pPr>
            <a:r>
              <a:rPr lang="en-US" sz="11200" dirty="0" smtClean="0"/>
              <a:t>The </a:t>
            </a:r>
            <a:r>
              <a:rPr lang="en-US" sz="11200" b="1" dirty="0" smtClean="0"/>
              <a:t>classic presentation </a:t>
            </a:r>
            <a:r>
              <a:rPr lang="en-US" sz="11200" dirty="0" smtClean="0"/>
              <a:t>is of: </a:t>
            </a:r>
            <a:endParaRPr lang="en-GB" sz="11200" dirty="0" smtClean="0"/>
          </a:p>
          <a:p>
            <a:r>
              <a:rPr lang="en-US" sz="11200" dirty="0" smtClean="0"/>
              <a:t>Post-partum </a:t>
            </a:r>
            <a:r>
              <a:rPr lang="en-US" sz="11200" dirty="0" err="1" smtClean="0"/>
              <a:t>haemorrhage</a:t>
            </a:r>
            <a:r>
              <a:rPr lang="en-US" sz="11200" dirty="0" smtClean="0"/>
              <a:t> </a:t>
            </a:r>
            <a:endParaRPr lang="en-GB" sz="11200" dirty="0" smtClean="0"/>
          </a:p>
          <a:p>
            <a:r>
              <a:rPr lang="en-US" sz="11200" dirty="0" smtClean="0"/>
              <a:t>Sudden appearance of a vaginal mass </a:t>
            </a:r>
            <a:endParaRPr lang="en-GB" sz="11200" dirty="0" smtClean="0"/>
          </a:p>
          <a:p>
            <a:r>
              <a:rPr lang="en-US" sz="11200" dirty="0" smtClean="0"/>
              <a:t>Cardiovascular collapse (varying degrees) </a:t>
            </a:r>
            <a:endParaRPr lang="en-GB" sz="11200" dirty="0" smtClean="0"/>
          </a:p>
          <a:p>
            <a:r>
              <a:rPr lang="en-US" sz="11200" dirty="0" smtClean="0"/>
              <a:t>There may also be: Pain in the lower abdomen, a Sensation of vaginal fullness with a desire </a:t>
            </a:r>
            <a:endParaRPr lang="en-GB" sz="11200" dirty="0" smtClean="0"/>
          </a:p>
          <a:p>
            <a:r>
              <a:rPr lang="en-US" sz="11200" dirty="0" smtClean="0"/>
              <a:t>to bear down after delivery of the placenta </a:t>
            </a:r>
            <a:endParaRPr lang="en-GB" sz="11200" dirty="0" smtClean="0"/>
          </a:p>
          <a:p>
            <a:endParaRPr lang="en-GB"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417638"/>
          </a:xfrm>
        </p:spPr>
        <p:txBody>
          <a:bodyPr>
            <a:normAutofit/>
          </a:bodyPr>
          <a:lstStyle/>
          <a:p>
            <a:r>
              <a:rPr lang="en-US" b="1" dirty="0" smtClean="0"/>
              <a:t>Correcting acute uterine inversion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pPr>
              <a:buNone/>
            </a:pPr>
            <a:r>
              <a:rPr lang="en-US" sz="2800" b="1" dirty="0" smtClean="0"/>
              <a:t>Procedure</a:t>
            </a:r>
            <a:r>
              <a:rPr lang="en-US" sz="2800" dirty="0" smtClean="0"/>
              <a:t> </a:t>
            </a:r>
            <a:endParaRPr lang="en-GB" sz="2800" dirty="0" smtClean="0"/>
          </a:p>
          <a:p>
            <a:r>
              <a:rPr lang="en-US" sz="2800" dirty="0" smtClean="0"/>
              <a:t>Get help. This should include the most experienced </a:t>
            </a:r>
            <a:r>
              <a:rPr lang="en-US" sz="2800" dirty="0" err="1" smtClean="0"/>
              <a:t>anaesthetic</a:t>
            </a:r>
            <a:r>
              <a:rPr lang="en-US" sz="2800" dirty="0" smtClean="0"/>
              <a:t> help available. </a:t>
            </a:r>
            <a:endParaRPr lang="en-GB" sz="2800" dirty="0" smtClean="0"/>
          </a:p>
          <a:p>
            <a:r>
              <a:rPr lang="en-US" sz="2800" dirty="0" smtClean="0"/>
              <a:t>Give </a:t>
            </a:r>
            <a:r>
              <a:rPr lang="en-US" sz="2800" dirty="0" err="1" smtClean="0"/>
              <a:t>pethidine</a:t>
            </a:r>
            <a:r>
              <a:rPr lang="en-US" sz="2800" dirty="0" smtClean="0"/>
              <a:t> 1 mg/kg body wt (not more than 100 mg) IM/IV slowly or morphine 0.1 mg/kg IM </a:t>
            </a:r>
            <a:endParaRPr lang="en-GB" sz="2800" dirty="0" smtClean="0"/>
          </a:p>
          <a:p>
            <a:r>
              <a:rPr lang="en-US" sz="2800" dirty="0" smtClean="0"/>
              <a:t>Secure further intravenous access with large bore </a:t>
            </a:r>
            <a:r>
              <a:rPr lang="en-US" sz="2800" dirty="0" err="1" smtClean="0"/>
              <a:t>canula</a:t>
            </a:r>
            <a:r>
              <a:rPr lang="en-US" sz="2800" dirty="0" smtClean="0"/>
              <a:t> and commence fluids. </a:t>
            </a:r>
            <a:endParaRPr lang="en-GB" sz="2800" dirty="0" smtClean="0"/>
          </a:p>
          <a:p>
            <a:r>
              <a:rPr lang="en-US" sz="2800" dirty="0" smtClean="0"/>
              <a:t>Resuscitation is usually started with crystalloids such as normal saline or Hartmann's solution </a:t>
            </a:r>
            <a:endParaRPr lang="en-GB" sz="2800" dirty="0" smtClean="0"/>
          </a:p>
          <a:p>
            <a:endParaRPr lang="en-US"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lnSpcReduction="10000"/>
          </a:bodyPr>
          <a:lstStyle/>
          <a:p>
            <a:r>
              <a:rPr lang="en-US" sz="2800" dirty="0" smtClean="0"/>
              <a:t>Thoroughly cleanse the inverted area with antiseptic solution </a:t>
            </a:r>
            <a:endParaRPr lang="en-GB" sz="2800" dirty="0" smtClean="0"/>
          </a:p>
          <a:p>
            <a:r>
              <a:rPr lang="en-US" sz="2800" dirty="0" smtClean="0"/>
              <a:t>. Insert a urinary catheter. </a:t>
            </a:r>
            <a:endParaRPr lang="en-GB" sz="2800" dirty="0" smtClean="0"/>
          </a:p>
          <a:p>
            <a:r>
              <a:rPr lang="en-US" sz="2800" dirty="0" smtClean="0"/>
              <a:t>. Administer </a:t>
            </a:r>
            <a:r>
              <a:rPr lang="en-US" sz="2800" dirty="0" err="1" smtClean="0"/>
              <a:t>tocolytics</a:t>
            </a:r>
            <a:r>
              <a:rPr lang="en-US" sz="2800" dirty="0" smtClean="0"/>
              <a:t> to allow uterine relaxation. For example: </a:t>
            </a:r>
            <a:endParaRPr lang="en-GB" sz="2800" dirty="0" smtClean="0"/>
          </a:p>
          <a:p>
            <a:pPr>
              <a:buFont typeface="Wingdings" pitchFamily="2" charset="2"/>
              <a:buChar char="Ø"/>
            </a:pPr>
            <a:r>
              <a:rPr lang="en-US" sz="2800" dirty="0" smtClean="0"/>
              <a:t>o Nitroglycerin (0.25-0.5 mg) intravenously over 2 minutes OR </a:t>
            </a:r>
            <a:endParaRPr lang="en-GB" sz="2800" dirty="0" smtClean="0"/>
          </a:p>
          <a:p>
            <a:pPr>
              <a:buFont typeface="Wingdings" pitchFamily="2" charset="2"/>
              <a:buChar char="Ø"/>
            </a:pPr>
            <a:r>
              <a:rPr lang="en-US" sz="2800" dirty="0" smtClean="0"/>
              <a:t>o </a:t>
            </a:r>
            <a:r>
              <a:rPr lang="en-US" sz="2800" dirty="0" err="1" smtClean="0"/>
              <a:t>Terbutaline</a:t>
            </a:r>
            <a:r>
              <a:rPr lang="en-US" sz="2800" dirty="0" smtClean="0"/>
              <a:t> 0.1-0.25 mg slowly intravenously OR </a:t>
            </a:r>
            <a:endParaRPr lang="en-GB" sz="2800" dirty="0" smtClean="0"/>
          </a:p>
          <a:p>
            <a:pPr>
              <a:buFont typeface="Wingdings" pitchFamily="2" charset="2"/>
              <a:buChar char="Ø"/>
            </a:pPr>
            <a:r>
              <a:rPr lang="en-US" sz="2800" dirty="0" smtClean="0"/>
              <a:t>o Magnesium </a:t>
            </a:r>
            <a:r>
              <a:rPr lang="en-US" sz="2800" dirty="0" err="1" smtClean="0"/>
              <a:t>sulphate</a:t>
            </a:r>
            <a:r>
              <a:rPr lang="en-US" sz="2800" dirty="0" smtClean="0"/>
              <a:t> 4-6 g intravenously over 20 minutes </a:t>
            </a:r>
            <a:endParaRPr lang="en-GB" sz="2800" dirty="0" smtClean="0"/>
          </a:p>
          <a:p>
            <a:endParaRPr lang="en-GB"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dirty="0" smtClean="0"/>
              <a:t>Give a single dose of prophylactic antibiotics after correcting the inverted uterus </a:t>
            </a:r>
            <a:endParaRPr lang="en-GB" dirty="0" smtClean="0"/>
          </a:p>
          <a:p>
            <a:r>
              <a:rPr lang="en-US" dirty="0" smtClean="0"/>
              <a:t>o </a:t>
            </a:r>
            <a:r>
              <a:rPr lang="en-US" dirty="0" err="1" smtClean="0"/>
              <a:t>Ampicilin</a:t>
            </a:r>
            <a:r>
              <a:rPr lang="en-US" dirty="0" smtClean="0"/>
              <a:t> 2 g IV plus </a:t>
            </a:r>
            <a:r>
              <a:rPr lang="en-US" dirty="0" err="1" smtClean="0"/>
              <a:t>Metronidazole</a:t>
            </a:r>
            <a:r>
              <a:rPr lang="en-US" dirty="0" smtClean="0"/>
              <a:t> 500mg IV or </a:t>
            </a:r>
            <a:endParaRPr lang="en-GB" dirty="0" smtClean="0"/>
          </a:p>
          <a:p>
            <a:r>
              <a:rPr lang="en-US" dirty="0" smtClean="0"/>
              <a:t>o </a:t>
            </a:r>
            <a:r>
              <a:rPr lang="en-US" dirty="0" err="1" smtClean="0"/>
              <a:t>Cefazolin</a:t>
            </a:r>
            <a:r>
              <a:rPr lang="en-US" dirty="0" smtClean="0"/>
              <a:t> 1 g IV plus </a:t>
            </a:r>
            <a:r>
              <a:rPr lang="en-US" dirty="0" err="1" smtClean="0"/>
              <a:t>Metronidazole</a:t>
            </a:r>
            <a:r>
              <a:rPr lang="en-US" dirty="0" smtClean="0"/>
              <a:t> 500mg IV </a:t>
            </a:r>
            <a:endParaRPr lang="en-GB" dirty="0" smtClean="0"/>
          </a:p>
          <a:p>
            <a:endParaRPr lang="en-GB"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440114"/>
          </a:xfrm>
        </p:spPr>
        <p:txBody>
          <a:bodyPr>
            <a:normAutofit/>
          </a:bodyPr>
          <a:lstStyle/>
          <a:p>
            <a:r>
              <a:rPr lang="en-GB" sz="6000" b="1" dirty="0" smtClean="0">
                <a:solidFill>
                  <a:schemeClr val="tx1"/>
                </a:solidFill>
              </a:rPr>
              <a:t>PRETERM LABOUR</a:t>
            </a:r>
            <a:endParaRPr lang="en-GB" sz="6000" b="1" dirty="0">
              <a:solidFill>
                <a:schemeClr val="tx1"/>
              </a:solidFil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quarter" idx="1"/>
          </p:nvPr>
        </p:nvSpPr>
        <p:spPr/>
        <p:txBody>
          <a:bodyPr>
            <a:normAutofit fontScale="25000" lnSpcReduction="20000"/>
          </a:bodyPr>
          <a:lstStyle/>
          <a:p>
            <a:r>
              <a:rPr lang="en-US" sz="11200" dirty="0" smtClean="0"/>
              <a:t>Preterm labor is defined as the onset of labor between  20 and 37 weeks’ gestation. </a:t>
            </a:r>
          </a:p>
          <a:p>
            <a:r>
              <a:rPr lang="en-US" sz="11200" dirty="0" smtClean="0"/>
              <a:t>It occurs in approximately 8% of pregnancies and accounts for most </a:t>
            </a:r>
            <a:r>
              <a:rPr lang="en-US" sz="11200" dirty="0" err="1" smtClean="0"/>
              <a:t>perinatal</a:t>
            </a:r>
            <a:r>
              <a:rPr lang="en-US" sz="11200" dirty="0" smtClean="0"/>
              <a:t>  deaths not resulting from congenital anomalies. Pre-term labor and premature rupture of membranes are the two most common factors that lead to preterm birth.</a:t>
            </a:r>
          </a:p>
          <a:p>
            <a:r>
              <a:rPr lang="en-US" sz="11200" dirty="0" smtClean="0"/>
              <a:t> Preterm birth has great significance for society because of the high rate of </a:t>
            </a:r>
            <a:r>
              <a:rPr lang="en-US" sz="11200" dirty="0" err="1" smtClean="0"/>
              <a:t>perinatal</a:t>
            </a:r>
            <a:r>
              <a:rPr lang="en-US" sz="11200" dirty="0" smtClean="0"/>
              <a:t> deaths and the excessive financial cost of caring for the preterm newborns. </a:t>
            </a:r>
          </a:p>
          <a:p>
            <a:r>
              <a:rPr lang="en-US" sz="11200" dirty="0" smtClean="0"/>
              <a:t>Kenyan government provides focused antenatal care for all pregnant starting in the first trimester. Early prenatal care makes it possible for the woman to reduce or eliminate some risk factors that contribute to preterm labor</a:t>
            </a:r>
            <a:r>
              <a:rPr lang="en-US" dirty="0" smtClean="0"/>
              <a:t>.</a:t>
            </a:r>
            <a:endParaRPr lang="en-GB" dirty="0" smtClean="0"/>
          </a:p>
          <a:p>
            <a:endParaRPr lang="en-GB"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for Preterm Labor </a:t>
            </a:r>
            <a:r>
              <a:rPr lang="en-GB" dirty="0" smtClean="0"/>
              <a:t/>
            </a:r>
            <a:br>
              <a:rPr lang="en-GB" dirty="0" smtClean="0"/>
            </a:br>
            <a:endParaRPr lang="en-GB" dirty="0"/>
          </a:p>
        </p:txBody>
      </p:sp>
      <p:sp>
        <p:nvSpPr>
          <p:cNvPr id="3" name="Content Placeholder 2"/>
          <p:cNvSpPr>
            <a:spLocks noGrp="1"/>
          </p:cNvSpPr>
          <p:nvPr>
            <p:ph sz="quarter" idx="1"/>
          </p:nvPr>
        </p:nvSpPr>
        <p:spPr>
          <a:xfrm>
            <a:off x="914400" y="1000108"/>
            <a:ext cx="7772400" cy="5019692"/>
          </a:xfrm>
        </p:spPr>
        <p:txBody>
          <a:bodyPr>
            <a:normAutofit fontScale="25000" lnSpcReduction="20000"/>
          </a:bodyPr>
          <a:lstStyle/>
          <a:p>
            <a:pPr lvl="0"/>
            <a:r>
              <a:rPr lang="en-US" sz="11200" dirty="0" smtClean="0"/>
              <a:t>History of preterm delivery </a:t>
            </a:r>
            <a:endParaRPr lang="en-GB" sz="11200" dirty="0" smtClean="0"/>
          </a:p>
          <a:p>
            <a:pPr lvl="0"/>
            <a:r>
              <a:rPr lang="en-US" sz="11200" dirty="0" err="1" smtClean="0"/>
              <a:t>Multifetal</a:t>
            </a:r>
            <a:r>
              <a:rPr lang="en-US" sz="11200" dirty="0" smtClean="0"/>
              <a:t> pregnancy </a:t>
            </a:r>
            <a:endParaRPr lang="en-GB" sz="11200" dirty="0" smtClean="0"/>
          </a:p>
          <a:p>
            <a:pPr lvl="0"/>
            <a:r>
              <a:rPr lang="en-US" sz="11200" dirty="0" smtClean="0"/>
              <a:t>Bacterial </a:t>
            </a:r>
            <a:r>
              <a:rPr lang="en-US" sz="11200" dirty="0" err="1" smtClean="0"/>
              <a:t>vaginosis</a:t>
            </a:r>
            <a:r>
              <a:rPr lang="en-US" sz="11200" dirty="0" smtClean="0"/>
              <a:t> </a:t>
            </a:r>
            <a:endParaRPr lang="en-GB" sz="11200" dirty="0" smtClean="0"/>
          </a:p>
          <a:p>
            <a:pPr lvl="0"/>
            <a:r>
              <a:rPr lang="en-US" sz="11200" dirty="0" smtClean="0"/>
              <a:t>Short cervix </a:t>
            </a:r>
            <a:endParaRPr lang="en-GB" sz="11200" dirty="0" smtClean="0"/>
          </a:p>
          <a:p>
            <a:pPr lvl="0"/>
            <a:r>
              <a:rPr lang="en-US" sz="11200" dirty="0" smtClean="0"/>
              <a:t>Fetal abnormality </a:t>
            </a:r>
            <a:endParaRPr lang="en-GB" sz="11200" dirty="0" smtClean="0"/>
          </a:p>
          <a:p>
            <a:pPr lvl="0"/>
            <a:r>
              <a:rPr lang="en-US" sz="11200" dirty="0" err="1" smtClean="0"/>
              <a:t>Overdistended</a:t>
            </a:r>
            <a:r>
              <a:rPr lang="en-US" sz="11200" dirty="0" smtClean="0"/>
              <a:t> uterus caused by </a:t>
            </a:r>
            <a:r>
              <a:rPr lang="en-US" sz="11200" dirty="0" err="1" smtClean="0"/>
              <a:t>hydramnios</a:t>
            </a:r>
            <a:r>
              <a:rPr lang="en-US" sz="11200" dirty="0" smtClean="0"/>
              <a:t> or two or more fetuses.  </a:t>
            </a:r>
            <a:endParaRPr lang="en-GB" sz="11200" dirty="0" smtClean="0"/>
          </a:p>
          <a:p>
            <a:pPr lvl="0"/>
            <a:r>
              <a:rPr lang="en-US" sz="11200" dirty="0" smtClean="0"/>
              <a:t>Substance abuse </a:t>
            </a:r>
            <a:endParaRPr lang="en-GB" sz="11200" dirty="0" smtClean="0"/>
          </a:p>
          <a:p>
            <a:pPr lvl="0"/>
            <a:r>
              <a:rPr lang="en-US" sz="11200" dirty="0" smtClean="0"/>
              <a:t>Trauma or surgery during pregnancy </a:t>
            </a:r>
            <a:endParaRPr lang="en-GB" sz="11200" dirty="0" smtClean="0"/>
          </a:p>
          <a:p>
            <a:pPr lvl="0"/>
            <a:r>
              <a:rPr lang="en-US" sz="11200" dirty="0" smtClean="0"/>
              <a:t>Spontaneous rupture of membranes. </a:t>
            </a:r>
            <a:endParaRPr lang="en-GB" sz="11200" dirty="0" smtClean="0"/>
          </a:p>
          <a:p>
            <a:pPr lvl="0"/>
            <a:r>
              <a:rPr lang="en-US" sz="11200" dirty="0" smtClean="0"/>
              <a:t>Cervical incompetency - weakness of the cervix. </a:t>
            </a:r>
            <a:endParaRPr lang="en-GB" sz="11200" dirty="0" smtClean="0"/>
          </a:p>
          <a:p>
            <a:pPr lvl="0"/>
            <a:r>
              <a:rPr lang="en-US" sz="11200" dirty="0" smtClean="0"/>
              <a:t>Uterine anomalies. </a:t>
            </a:r>
            <a:endParaRPr lang="en-GB" sz="11200" dirty="0" smtClean="0"/>
          </a:p>
          <a:p>
            <a:pPr lvl="0"/>
            <a:r>
              <a:rPr lang="en-US" sz="11200" dirty="0" smtClean="0"/>
              <a:t>Anomalies of the products of conception. </a:t>
            </a:r>
            <a:endParaRPr lang="en-GB" sz="11200" dirty="0" smtClean="0"/>
          </a:p>
          <a:p>
            <a:endParaRPr lang="en-GB"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76"/>
            <a:ext cx="8443946" cy="2214578"/>
          </a:xfrm>
        </p:spPr>
        <p:txBody>
          <a:bodyPr>
            <a:normAutofit/>
          </a:bodyPr>
          <a:lstStyle/>
          <a:p>
            <a:r>
              <a:rPr lang="en-US" dirty="0" smtClean="0"/>
              <a:t>The criteria for diagnosing preterm labor include: </a:t>
            </a:r>
            <a:r>
              <a:rPr lang="en-GB" dirty="0" smtClean="0"/>
              <a:t/>
            </a:r>
            <a:br>
              <a:rPr lang="en-GB" dirty="0" smtClean="0"/>
            </a:br>
            <a:endParaRPr lang="en-GB" dirty="0"/>
          </a:p>
        </p:txBody>
      </p:sp>
      <p:sp>
        <p:nvSpPr>
          <p:cNvPr id="3" name="Content Placeholder 2"/>
          <p:cNvSpPr>
            <a:spLocks noGrp="1"/>
          </p:cNvSpPr>
          <p:nvPr>
            <p:ph sz="quarter" idx="1"/>
          </p:nvPr>
        </p:nvSpPr>
        <p:spPr>
          <a:xfrm>
            <a:off x="914400" y="1571612"/>
            <a:ext cx="7772400" cy="4448188"/>
          </a:xfrm>
        </p:spPr>
        <p:txBody>
          <a:bodyPr/>
          <a:lstStyle/>
          <a:p>
            <a:r>
              <a:rPr lang="en-US" sz="2800" dirty="0" smtClean="0"/>
              <a:t>• Gestation less than 36 weeks </a:t>
            </a:r>
            <a:endParaRPr lang="en-GB" sz="2800" dirty="0" smtClean="0"/>
          </a:p>
          <a:p>
            <a:r>
              <a:rPr lang="en-US" sz="2800" dirty="0" smtClean="0"/>
              <a:t>• Documented uterine contractions every 5 to 10 minutes lasting for at least 30 seconds and persisting for more than 1 hour </a:t>
            </a:r>
            <a:endParaRPr lang="en-GB" sz="2800" dirty="0" smtClean="0"/>
          </a:p>
          <a:p>
            <a:r>
              <a:rPr lang="en-US" sz="2800" dirty="0" smtClean="0"/>
              <a:t>• Cervical dilation more than 2.5 cm and 75% effaced </a:t>
            </a:r>
            <a:endParaRPr lang="en-GB" sz="2800" dirty="0" smtClean="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Causes of </a:t>
            </a:r>
            <a:r>
              <a:rPr lang="en-US" b="1" i="1" u="sng" dirty="0" err="1" smtClean="0"/>
              <a:t>malpresentations</a:t>
            </a:r>
            <a:endParaRPr lang="en-GB" dirty="0"/>
          </a:p>
        </p:txBody>
      </p:sp>
      <p:sp>
        <p:nvSpPr>
          <p:cNvPr id="3" name="Content Placeholder 2"/>
          <p:cNvSpPr>
            <a:spLocks noGrp="1"/>
          </p:cNvSpPr>
          <p:nvPr>
            <p:ph sz="quarter" idx="1"/>
          </p:nvPr>
        </p:nvSpPr>
        <p:spPr/>
        <p:txBody>
          <a:bodyPr/>
          <a:lstStyle/>
          <a:p>
            <a:pPr>
              <a:buNone/>
              <a:defRPr/>
            </a:pPr>
            <a:r>
              <a:rPr lang="en-US" b="1" dirty="0"/>
              <a:t>1.Prematurity.</a:t>
            </a:r>
          </a:p>
          <a:p>
            <a:pPr>
              <a:buNone/>
              <a:defRPr/>
            </a:pPr>
            <a:r>
              <a:rPr lang="en-US" b="1" dirty="0"/>
              <a:t>2.Multiple pregnancy.</a:t>
            </a:r>
          </a:p>
          <a:p>
            <a:pPr>
              <a:buNone/>
              <a:defRPr/>
            </a:pPr>
            <a:r>
              <a:rPr lang="en-US" b="1" dirty="0"/>
              <a:t>3.Abnormal baby.</a:t>
            </a:r>
          </a:p>
          <a:p>
            <a:pPr>
              <a:buNone/>
              <a:defRPr/>
            </a:pPr>
            <a:r>
              <a:rPr lang="en-US" b="1" dirty="0"/>
              <a:t>4.Polyhydramnios or </a:t>
            </a:r>
            <a:r>
              <a:rPr lang="en-US" b="1" dirty="0" err="1"/>
              <a:t>oligohydramnios</a:t>
            </a:r>
            <a:r>
              <a:rPr lang="en-US" b="1" dirty="0"/>
              <a:t>.</a:t>
            </a:r>
          </a:p>
          <a:p>
            <a:pPr>
              <a:buNone/>
              <a:defRPr/>
            </a:pPr>
            <a:r>
              <a:rPr lang="en-US" b="1" dirty="0"/>
              <a:t>5.Congenital malformation of the uterus.</a:t>
            </a:r>
          </a:p>
          <a:p>
            <a:pPr>
              <a:buNone/>
              <a:defRPr/>
            </a:pPr>
            <a:r>
              <a:rPr lang="en-US" b="1" dirty="0"/>
              <a:t>6.Placenta </a:t>
            </a:r>
            <a:r>
              <a:rPr lang="en-US" b="1" dirty="0" err="1"/>
              <a:t>previa</a:t>
            </a:r>
            <a:r>
              <a:rPr lang="en-US" b="1" dirty="0" smtClean="0"/>
              <a:t>.</a:t>
            </a:r>
          </a:p>
          <a:p>
            <a:pPr>
              <a:buNone/>
              <a:defRPr/>
            </a:pPr>
            <a:r>
              <a:rPr lang="en-US" b="1" dirty="0"/>
              <a:t>7.Contracted pelvis</a:t>
            </a:r>
          </a:p>
          <a:p>
            <a:endParaRPr lang="en-GB"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Associated Factors </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a:bodyPr>
          <a:lstStyle/>
          <a:p>
            <a:r>
              <a:rPr lang="en-US" sz="2800" dirty="0" smtClean="0"/>
              <a:t>poor prenatal care;</a:t>
            </a:r>
          </a:p>
          <a:p>
            <a:r>
              <a:rPr lang="en-US" sz="2800" dirty="0" smtClean="0"/>
              <a:t> infections, including periodontal (dental) infections;</a:t>
            </a:r>
          </a:p>
          <a:p>
            <a:r>
              <a:rPr lang="en-US" sz="2800" dirty="0" smtClean="0"/>
              <a:t>nutritional status; and </a:t>
            </a:r>
          </a:p>
          <a:p>
            <a:r>
              <a:rPr lang="en-US" sz="2800" dirty="0" err="1" smtClean="0"/>
              <a:t>sociodemographics</a:t>
            </a:r>
            <a:r>
              <a:rPr lang="en-US" sz="2800" dirty="0" smtClean="0"/>
              <a:t> (socioeconomic status, race, and lifestyle).</a:t>
            </a:r>
          </a:p>
          <a:p>
            <a:r>
              <a:rPr lang="en-GB" sz="2800" dirty="0" smtClean="0"/>
              <a:t>Genital tract infection or colonisation with  Chlamydia </a:t>
            </a:r>
            <a:r>
              <a:rPr lang="en-GB" sz="2800" dirty="0" err="1" smtClean="0"/>
              <a:t>trachomatis</a:t>
            </a:r>
            <a:r>
              <a:rPr lang="en-GB" sz="2800" dirty="0" smtClean="0"/>
              <a:t> ,</a:t>
            </a:r>
            <a:r>
              <a:rPr lang="en-GB" sz="2800" dirty="0" err="1" smtClean="0"/>
              <a:t>Treponema</a:t>
            </a:r>
            <a:r>
              <a:rPr lang="en-GB" sz="2800" dirty="0" smtClean="0"/>
              <a:t> </a:t>
            </a:r>
            <a:r>
              <a:rPr lang="en-GB" sz="2800" dirty="0" err="1" smtClean="0"/>
              <a:t>pallidum</a:t>
            </a:r>
            <a:r>
              <a:rPr lang="en-GB" sz="2800" dirty="0" smtClean="0"/>
              <a:t>, </a:t>
            </a:r>
            <a:r>
              <a:rPr lang="en-GB" sz="2800" dirty="0" err="1" smtClean="0"/>
              <a:t>Mycoplasma</a:t>
            </a:r>
            <a:r>
              <a:rPr lang="en-GB" sz="2800" dirty="0" smtClean="0"/>
              <a:t>, </a:t>
            </a:r>
            <a:r>
              <a:rPr lang="en-GB" sz="2800" dirty="0" err="1" smtClean="0"/>
              <a:t>Neisseria</a:t>
            </a:r>
            <a:r>
              <a:rPr lang="en-GB" sz="2800" dirty="0" smtClean="0"/>
              <a:t> gonorrhoea, Bacterial </a:t>
            </a:r>
            <a:r>
              <a:rPr lang="en-GB" sz="2800" dirty="0" err="1" smtClean="0"/>
              <a:t>vaginosis</a:t>
            </a:r>
            <a:r>
              <a:rPr lang="en-GB" sz="2800" dirty="0" smtClean="0"/>
              <a:t>, Group B </a:t>
            </a:r>
            <a:r>
              <a:rPr lang="en-GB" sz="2800" dirty="0" err="1" smtClean="0"/>
              <a:t>streptococcus,Gardrenella</a:t>
            </a:r>
            <a:r>
              <a:rPr lang="en-GB" sz="2800" dirty="0" smtClean="0"/>
              <a:t> </a:t>
            </a:r>
            <a:r>
              <a:rPr lang="en-GB" sz="2800" dirty="0" err="1" smtClean="0"/>
              <a:t>vaginalis</a:t>
            </a:r>
            <a:r>
              <a:rPr lang="en-GB" sz="2800" dirty="0" smtClean="0"/>
              <a:t> </a:t>
            </a:r>
          </a:p>
          <a:p>
            <a:endParaRPr lang="en-GB" sz="2800"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r>
              <a:rPr lang="en-US" sz="2800" dirty="0" smtClean="0"/>
              <a:t> Uterine cramping (menstrual-like cramps) </a:t>
            </a:r>
            <a:endParaRPr lang="en-GB" sz="2800" dirty="0" smtClean="0"/>
          </a:p>
          <a:p>
            <a:r>
              <a:rPr lang="en-US" sz="2800" dirty="0" smtClean="0"/>
              <a:t> Abdominal cramping (with or without </a:t>
            </a:r>
            <a:r>
              <a:rPr lang="en-US" sz="2800" dirty="0" err="1" smtClean="0"/>
              <a:t>nausea,vomiting</a:t>
            </a:r>
            <a:r>
              <a:rPr lang="en-US" sz="2800" dirty="0" smtClean="0"/>
              <a:t>, or diarrhea) </a:t>
            </a:r>
            <a:endParaRPr lang="en-GB" sz="2800" dirty="0" smtClean="0"/>
          </a:p>
          <a:p>
            <a:r>
              <a:rPr lang="en-US" sz="2800" dirty="0" smtClean="0"/>
              <a:t> Any vaginal bleeding </a:t>
            </a:r>
            <a:endParaRPr lang="en-GB" sz="2800" dirty="0" smtClean="0"/>
          </a:p>
          <a:p>
            <a:r>
              <a:rPr lang="en-US" sz="2800" dirty="0" smtClean="0"/>
              <a:t> Change in vaginal discharge </a:t>
            </a:r>
            <a:endParaRPr lang="en-GB" sz="2800" dirty="0" smtClean="0"/>
          </a:p>
          <a:p>
            <a:r>
              <a:rPr lang="en-US" sz="2800" dirty="0" smtClean="0"/>
              <a:t> Vaginal or pelvic pressure </a:t>
            </a:r>
            <a:endParaRPr lang="en-GB" sz="2800" dirty="0" smtClean="0"/>
          </a:p>
          <a:p>
            <a:r>
              <a:rPr lang="en-US" sz="2800" dirty="0" smtClean="0"/>
              <a:t> Low back pain </a:t>
            </a:r>
            <a:endParaRPr lang="en-GB" sz="2800" dirty="0" smtClean="0"/>
          </a:p>
          <a:p>
            <a:r>
              <a:rPr lang="en-US" sz="2800" dirty="0" smtClean="0"/>
              <a:t>Thigh pain (intermittent or persistent) </a:t>
            </a:r>
            <a:endParaRPr lang="en-GB" sz="2800" dirty="0" smtClean="0"/>
          </a:p>
          <a:p>
            <a:endParaRPr lang="en-GB"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Physical examination should therefore entail the following: </a:t>
            </a:r>
            <a:endParaRPr lang="en-GB" dirty="0"/>
          </a:p>
        </p:txBody>
      </p:sp>
      <p:sp>
        <p:nvSpPr>
          <p:cNvPr id="3" name="Content Placeholder 2"/>
          <p:cNvSpPr>
            <a:spLocks noGrp="1"/>
          </p:cNvSpPr>
          <p:nvPr>
            <p:ph sz="quarter" idx="1"/>
          </p:nvPr>
        </p:nvSpPr>
        <p:spPr/>
        <p:txBody>
          <a:bodyPr>
            <a:normAutofit fontScale="25000" lnSpcReduction="20000"/>
          </a:bodyPr>
          <a:lstStyle/>
          <a:p>
            <a:endParaRPr lang="en-GB" dirty="0" smtClean="0"/>
          </a:p>
          <a:p>
            <a:r>
              <a:rPr lang="en-GB" sz="11200" dirty="0" smtClean="0"/>
              <a:t>Check vital signs (Temp, Pulse, Respiration, BP) </a:t>
            </a:r>
          </a:p>
          <a:p>
            <a:r>
              <a:rPr lang="en-GB" sz="11200" dirty="0" smtClean="0"/>
              <a:t>Measure the </a:t>
            </a:r>
            <a:r>
              <a:rPr lang="en-GB" sz="11200" dirty="0" err="1" smtClean="0"/>
              <a:t>fundal</a:t>
            </a:r>
            <a:r>
              <a:rPr lang="en-GB" sz="11200" dirty="0" smtClean="0"/>
              <a:t> height to try to estimate the gestational age by weeks. </a:t>
            </a:r>
          </a:p>
          <a:p>
            <a:r>
              <a:rPr lang="en-GB" sz="11200" dirty="0" smtClean="0"/>
              <a:t>Palpate the uterus to determine the frequency, duration and strength of the contractions as well as the position of the foetus. Determine the presentation. </a:t>
            </a:r>
          </a:p>
          <a:p>
            <a:r>
              <a:rPr lang="en-GB" sz="11200" dirty="0" smtClean="0"/>
              <a:t>Take and record foetal heart rate. </a:t>
            </a:r>
          </a:p>
          <a:p>
            <a:r>
              <a:rPr lang="en-GB" sz="11200" dirty="0" smtClean="0"/>
              <a:t>Inspect the vulva to see if there is leakage of amniotic fluid or blood </a:t>
            </a:r>
          </a:p>
          <a:p>
            <a:r>
              <a:rPr lang="en-GB" sz="11200" dirty="0" smtClean="0"/>
              <a:t>Vaginal speculum assessment (assess cervix, membrane status for swab taking) </a:t>
            </a:r>
          </a:p>
          <a:p>
            <a:r>
              <a:rPr lang="en-GB" sz="11200" dirty="0" smtClean="0"/>
              <a:t>Digital exam may be useful BUT not necessary </a:t>
            </a:r>
          </a:p>
          <a:p>
            <a:endParaRPr lang="en-GB"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Investigations </a:t>
            </a:r>
            <a:endParaRPr lang="en-GB" dirty="0"/>
          </a:p>
        </p:txBody>
      </p:sp>
      <p:sp>
        <p:nvSpPr>
          <p:cNvPr id="3" name="Content Placeholder 2"/>
          <p:cNvSpPr>
            <a:spLocks noGrp="1"/>
          </p:cNvSpPr>
          <p:nvPr>
            <p:ph sz="quarter" idx="1"/>
          </p:nvPr>
        </p:nvSpPr>
        <p:spPr/>
        <p:txBody>
          <a:bodyPr>
            <a:normAutofit fontScale="85000" lnSpcReduction="20000"/>
          </a:bodyPr>
          <a:lstStyle/>
          <a:p>
            <a:endParaRPr lang="en-GB" dirty="0" smtClean="0"/>
          </a:p>
          <a:p>
            <a:r>
              <a:rPr lang="en-GB" sz="3000" dirty="0" smtClean="0"/>
              <a:t>Blood slide for malaria parasites (in malarial endemic areas) </a:t>
            </a:r>
          </a:p>
          <a:p>
            <a:r>
              <a:rPr lang="en-GB" sz="3000" dirty="0" smtClean="0"/>
              <a:t>Urine for microscopy culture and sensitivity </a:t>
            </a:r>
          </a:p>
          <a:p>
            <a:r>
              <a:rPr lang="en-GB" sz="3000" dirty="0" smtClean="0"/>
              <a:t>Swabs: </a:t>
            </a:r>
          </a:p>
          <a:p>
            <a:pPr>
              <a:buNone/>
            </a:pPr>
            <a:r>
              <a:rPr lang="en-GB" sz="3000" dirty="0" smtClean="0"/>
              <a:t>o High vaginal swab for gram stain and culture </a:t>
            </a:r>
          </a:p>
          <a:p>
            <a:pPr>
              <a:buNone/>
            </a:pPr>
            <a:r>
              <a:rPr lang="pt-BR" sz="3000" dirty="0" smtClean="0"/>
              <a:t>o Endocervical swab for gonorrhoea culture </a:t>
            </a:r>
          </a:p>
          <a:p>
            <a:pPr>
              <a:buNone/>
            </a:pPr>
            <a:r>
              <a:rPr lang="pt-BR" sz="3000" dirty="0" smtClean="0"/>
              <a:t>o Endocervical swab for Chlamydia </a:t>
            </a:r>
          </a:p>
          <a:p>
            <a:pPr>
              <a:buNone/>
            </a:pPr>
            <a:r>
              <a:rPr lang="en-GB" sz="3000" dirty="0" smtClean="0"/>
              <a:t>o If genital infection is suspected, urethral and </a:t>
            </a:r>
            <a:r>
              <a:rPr lang="en-GB" sz="3000" dirty="0" err="1" smtClean="0"/>
              <a:t>anorectal</a:t>
            </a:r>
            <a:r>
              <a:rPr lang="en-GB" sz="3000" dirty="0" smtClean="0"/>
              <a:t> swabs are indicated as well </a:t>
            </a:r>
          </a:p>
          <a:p>
            <a:r>
              <a:rPr lang="en-GB" sz="3000" dirty="0" smtClean="0"/>
              <a:t>Any other investigation as per individual assessment </a:t>
            </a:r>
          </a:p>
          <a:p>
            <a:r>
              <a:rPr lang="en-GB" sz="3000" dirty="0" smtClean="0"/>
              <a:t>Ultrasound for foetal assessment (dating, foetal anomalies, presentation, liquor assessment, estimating foetal weight) </a:t>
            </a:r>
          </a:p>
          <a:p>
            <a:endParaRPr lang="en-GB"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GB" dirty="0"/>
          </a:p>
        </p:txBody>
      </p:sp>
      <p:sp>
        <p:nvSpPr>
          <p:cNvPr id="3" name="Content Placeholder 2"/>
          <p:cNvSpPr>
            <a:spLocks noGrp="1"/>
          </p:cNvSpPr>
          <p:nvPr>
            <p:ph sz="quarter" idx="1"/>
          </p:nvPr>
        </p:nvSpPr>
        <p:spPr/>
        <p:txBody>
          <a:bodyPr>
            <a:normAutofit/>
          </a:bodyPr>
          <a:lstStyle/>
          <a:p>
            <a:r>
              <a:rPr lang="en-US" sz="2800" dirty="0" smtClean="0"/>
              <a:t>Early prenatal care and education about prevention and the warning signs of preterm labor are extremely important to prevent preterm birth. </a:t>
            </a:r>
          </a:p>
          <a:p>
            <a:r>
              <a:rPr lang="en-US" sz="2800" dirty="0" smtClean="0"/>
              <a:t>The nurse should review the signs and symptoms that place a woman at risk for preterm labor and emphasize the importance of reporting the signs for prompt care in order to delay the newborn’s birth until the fetal lungs are mature enough for </a:t>
            </a:r>
            <a:r>
              <a:rPr lang="en-US" sz="2800" dirty="0" err="1" smtClean="0"/>
              <a:t>extrauterine</a:t>
            </a:r>
            <a:r>
              <a:rPr lang="en-US" sz="2800" dirty="0" smtClean="0"/>
              <a:t> life. </a:t>
            </a:r>
          </a:p>
          <a:p>
            <a:pPr>
              <a:buNone/>
            </a:pPr>
            <a:endParaRPr lang="en-GB" dirty="0" smtClean="0"/>
          </a:p>
          <a:p>
            <a:endParaRPr lang="en-GB"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sz="2800" dirty="0" smtClean="0"/>
              <a:t>Once the woman is admitted to the hospital and the diagnosis of preterm labor is made, management focuses on stopping the uterine activity (contractions) before the cervix dilates beyond 3 cm, or “the point of no return.” The initial measures to stop preterm labor include identifying and treating any infection, restricting activity, ensuring hydration, and using </a:t>
            </a:r>
            <a:r>
              <a:rPr lang="en-US" sz="2800" dirty="0" err="1" smtClean="0"/>
              <a:t>tocolytic</a:t>
            </a:r>
            <a:r>
              <a:rPr lang="en-US" sz="2800" dirty="0" smtClean="0"/>
              <a:t> drugs</a:t>
            </a:r>
            <a:endParaRPr lang="en-GB" sz="2800"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sz="2800" dirty="0" smtClean="0"/>
              <a:t>The woman should be asked to report any vaginal discharge (color, consistency, and odor). Baseline maternal vital signs are important and may provide clues of infection. Tachycardia and elevation of temperature can be early signs of amniotic fluid infection.</a:t>
            </a:r>
          </a:p>
          <a:p>
            <a:r>
              <a:rPr lang="en-US" sz="2800" dirty="0" smtClean="0"/>
              <a:t>Fetal surveillance includes external fetal monitoring; fetal tachycardia of more than 160 beats/min may indicate infection or distress.</a:t>
            </a:r>
          </a:p>
          <a:p>
            <a:r>
              <a:rPr lang="en-US" sz="2800" dirty="0" smtClean="0"/>
              <a:t> Hydration is encouraged, and intravenous fluids are often administered to increase vascular volume and prevent dehydration.</a:t>
            </a:r>
            <a:endParaRPr lang="en-GB" sz="2800" dirty="0" smtClean="0"/>
          </a:p>
          <a:p>
            <a:endParaRPr lang="en-GB"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Autofit/>
          </a:bodyPr>
          <a:lstStyle/>
          <a:p>
            <a:r>
              <a:rPr lang="en-US" sz="2800" dirty="0" smtClean="0"/>
              <a:t>The woman is placed on modified bed rest with bathroom privileges and is encouraged to maintain a lateral position.</a:t>
            </a:r>
          </a:p>
          <a:p>
            <a:r>
              <a:rPr lang="en-US" sz="2800" dirty="0" smtClean="0"/>
              <a:t>Assessment of uterine activity by palpation provides valuable information. </a:t>
            </a:r>
          </a:p>
          <a:p>
            <a:r>
              <a:rPr lang="en-US" sz="2800" dirty="0" smtClean="0"/>
              <a:t>The nurse communicates with the woman to help reduce her anxiety and concerns about fetal wellbeing and birth. Anxiety produces high levels of circulating </a:t>
            </a:r>
            <a:r>
              <a:rPr lang="en-US" sz="2800" dirty="0" err="1" smtClean="0"/>
              <a:t>catecholamines</a:t>
            </a:r>
            <a:r>
              <a:rPr lang="en-US" sz="2800" dirty="0" smtClean="0"/>
              <a:t>, which may induce further uterine activity. Explaining the planned care and procedures can reduce the patient’s fear of the unknown.</a:t>
            </a:r>
            <a:endParaRPr lang="en-GB" sz="2800"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fontScale="25000" lnSpcReduction="20000"/>
          </a:bodyPr>
          <a:lstStyle/>
          <a:p>
            <a:r>
              <a:rPr lang="en-US" sz="11200" dirty="0" smtClean="0"/>
              <a:t>A baseline admission complete blood count is useful for determining if there has been a decrease in the hemoglobin  levels.</a:t>
            </a:r>
          </a:p>
          <a:p>
            <a:r>
              <a:rPr lang="en-US" sz="11200" dirty="0" smtClean="0"/>
              <a:t>Use of </a:t>
            </a:r>
            <a:r>
              <a:rPr lang="en-US" sz="11200" dirty="0" err="1" smtClean="0"/>
              <a:t>tocolytic</a:t>
            </a:r>
            <a:r>
              <a:rPr lang="en-US" sz="11200" dirty="0" smtClean="0"/>
              <a:t> agents is an additional measure undertaken to stop uterine activity. The goal of </a:t>
            </a:r>
            <a:r>
              <a:rPr lang="en-US" sz="11200" dirty="0" err="1" smtClean="0"/>
              <a:t>tocolytic</a:t>
            </a:r>
            <a:r>
              <a:rPr lang="en-US" sz="11200" dirty="0" smtClean="0"/>
              <a:t> therapy is to delay delivery until steroids can hasten lung maturity of the fetus.</a:t>
            </a:r>
          </a:p>
          <a:p>
            <a:r>
              <a:rPr lang="en-US" sz="11200" dirty="0" smtClean="0"/>
              <a:t>Promotion of Fetal Lung Maturity is a goal in management because respiratory distress syndrome (RDS) is a common problem in preterm newborns. Respiratory distress can be reduced if steroids, such as </a:t>
            </a:r>
            <a:r>
              <a:rPr lang="en-US" sz="11200" dirty="0" err="1" smtClean="0"/>
              <a:t>betamethasone</a:t>
            </a:r>
            <a:r>
              <a:rPr lang="en-US" sz="11200" dirty="0" smtClean="0"/>
              <a:t> or </a:t>
            </a:r>
            <a:r>
              <a:rPr lang="en-US" sz="11200" dirty="0" err="1" smtClean="0"/>
              <a:t>dexamethasone</a:t>
            </a:r>
            <a:r>
              <a:rPr lang="en-US" sz="11200" dirty="0" smtClean="0"/>
              <a:t>, are given to the mother at least 24 to 48 hours  before the birth of a newborn who is less than 34 weeks’ gestation</a:t>
            </a:r>
            <a:r>
              <a:rPr lang="en-US" dirty="0" smtClean="0"/>
              <a:t>.</a:t>
            </a:r>
          </a:p>
          <a:p>
            <a:endParaRPr lang="en-GB"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err="1" smtClean="0"/>
              <a:t>Dexamethasone</a:t>
            </a:r>
            <a:r>
              <a:rPr lang="en-GB" dirty="0" smtClean="0"/>
              <a:t> 12mgs twice daily for 48hours.</a:t>
            </a:r>
          </a:p>
          <a:p>
            <a:r>
              <a:rPr lang="en-US" dirty="0" smtClean="0"/>
              <a:t> All </a:t>
            </a:r>
            <a:r>
              <a:rPr lang="en-US" dirty="0" err="1" smtClean="0"/>
              <a:t>tocolytic</a:t>
            </a:r>
            <a:r>
              <a:rPr lang="en-US" dirty="0" smtClean="0"/>
              <a:t> therapies include </a:t>
            </a:r>
            <a:r>
              <a:rPr lang="en-US" dirty="0" err="1" smtClean="0"/>
              <a:t>Terbutaline</a:t>
            </a:r>
            <a:r>
              <a:rPr lang="en-US" dirty="0" smtClean="0"/>
              <a:t>/ </a:t>
            </a:r>
            <a:r>
              <a:rPr lang="en-US" dirty="0" err="1" smtClean="0"/>
              <a:t>salbutamol</a:t>
            </a:r>
            <a:r>
              <a:rPr lang="en-US" dirty="0" smtClean="0"/>
              <a:t>,</a:t>
            </a:r>
            <a:r>
              <a:rPr lang="en-GB" dirty="0" smtClean="0"/>
              <a:t>calcium channel blockers </a:t>
            </a:r>
            <a:r>
              <a:rPr lang="en-GB" dirty="0" err="1" smtClean="0"/>
              <a:t>eg</a:t>
            </a:r>
            <a:r>
              <a:rPr lang="en-GB" dirty="0" smtClean="0"/>
              <a:t> </a:t>
            </a:r>
            <a:r>
              <a:rPr lang="en-GB" dirty="0" err="1" smtClean="0"/>
              <a:t>nifedipine</a:t>
            </a:r>
            <a:r>
              <a:rPr lang="en-GB" dirty="0" smtClean="0"/>
              <a:t>, magnesium sulphate, prostaglandin </a:t>
            </a:r>
            <a:r>
              <a:rPr lang="en-GB" dirty="0" err="1" smtClean="0"/>
              <a:t>inhibitators</a:t>
            </a:r>
            <a:r>
              <a:rPr lang="en-GB" dirty="0" smtClean="0"/>
              <a:t> </a:t>
            </a:r>
            <a:r>
              <a:rPr lang="en-GB" dirty="0" err="1" smtClean="0"/>
              <a:t>eg</a:t>
            </a:r>
            <a:r>
              <a:rPr lang="en-GB" dirty="0" smtClean="0"/>
              <a:t> </a:t>
            </a:r>
            <a:r>
              <a:rPr lang="en-GB" dirty="0" err="1" smtClean="0"/>
              <a:t>indomethacin</a:t>
            </a:r>
            <a:r>
              <a:rPr lang="en-GB" dirty="0" smtClean="0"/>
              <a:t>.</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Face presentation</a:t>
            </a:r>
            <a:endParaRPr lang="en-GB" dirty="0"/>
          </a:p>
        </p:txBody>
      </p:sp>
      <p:sp>
        <p:nvSpPr>
          <p:cNvPr id="3" name="Content Placeholder 2"/>
          <p:cNvSpPr>
            <a:spLocks noGrp="1"/>
          </p:cNvSpPr>
          <p:nvPr>
            <p:ph sz="quarter" idx="1"/>
          </p:nvPr>
        </p:nvSpPr>
        <p:spPr/>
        <p:txBody>
          <a:bodyPr>
            <a:normAutofit fontScale="92500" lnSpcReduction="20000"/>
          </a:bodyPr>
          <a:lstStyle/>
          <a:p>
            <a:pPr>
              <a:lnSpc>
                <a:spcPct val="80000"/>
              </a:lnSpc>
              <a:buNone/>
              <a:defRPr/>
            </a:pPr>
            <a:r>
              <a:rPr lang="en-US" sz="3600" b="1" dirty="0"/>
              <a:t>In this condition the head is fully extended and the face is the presenting part.</a:t>
            </a:r>
          </a:p>
          <a:p>
            <a:pPr>
              <a:lnSpc>
                <a:spcPct val="80000"/>
              </a:lnSpc>
              <a:buNone/>
              <a:defRPr/>
            </a:pPr>
            <a:r>
              <a:rPr lang="en-US" sz="3600" b="1" i="1" u="sng" dirty="0"/>
              <a:t>Incidence:</a:t>
            </a:r>
            <a:r>
              <a:rPr lang="en-US" sz="3600" b="1" dirty="0"/>
              <a:t>  about once in 500 </a:t>
            </a:r>
            <a:r>
              <a:rPr lang="en-US" sz="3600" b="1" dirty="0" err="1"/>
              <a:t>labours</a:t>
            </a:r>
            <a:r>
              <a:rPr lang="en-US" sz="3600" b="1" dirty="0"/>
              <a:t>.</a:t>
            </a:r>
          </a:p>
          <a:p>
            <a:pPr>
              <a:lnSpc>
                <a:spcPct val="80000"/>
              </a:lnSpc>
              <a:buNone/>
              <a:defRPr/>
            </a:pPr>
            <a:endParaRPr lang="en-US" sz="3600" b="1" dirty="0"/>
          </a:p>
          <a:p>
            <a:pPr>
              <a:lnSpc>
                <a:spcPct val="80000"/>
              </a:lnSpc>
              <a:buNone/>
              <a:defRPr/>
            </a:pPr>
            <a:r>
              <a:rPr lang="en-US" sz="4000" b="1" i="1" u="sng" dirty="0"/>
              <a:t>Causes:</a:t>
            </a:r>
          </a:p>
          <a:p>
            <a:pPr>
              <a:lnSpc>
                <a:spcPct val="80000"/>
              </a:lnSpc>
              <a:buNone/>
              <a:defRPr/>
            </a:pPr>
            <a:r>
              <a:rPr lang="en-US" b="1" dirty="0"/>
              <a:t>1.Abnormal baby </a:t>
            </a:r>
            <a:r>
              <a:rPr lang="en-US" b="1" dirty="0" err="1"/>
              <a:t>e.g.anancephaly</a:t>
            </a:r>
            <a:r>
              <a:rPr lang="en-US" b="1" dirty="0"/>
              <a:t>.</a:t>
            </a:r>
          </a:p>
          <a:p>
            <a:pPr>
              <a:lnSpc>
                <a:spcPct val="80000"/>
              </a:lnSpc>
              <a:buNone/>
              <a:defRPr/>
            </a:pPr>
            <a:r>
              <a:rPr lang="en-US" b="1" dirty="0"/>
              <a:t>2.Congenital tumors of the neck causes extended head.</a:t>
            </a:r>
          </a:p>
          <a:p>
            <a:pPr>
              <a:lnSpc>
                <a:spcPct val="80000"/>
              </a:lnSpc>
              <a:buNone/>
              <a:defRPr/>
            </a:pPr>
            <a:r>
              <a:rPr lang="en-US" b="1" dirty="0"/>
              <a:t>3.Contracted pelvis.</a:t>
            </a:r>
          </a:p>
          <a:p>
            <a:pPr>
              <a:lnSpc>
                <a:spcPct val="80000"/>
              </a:lnSpc>
              <a:buNone/>
              <a:defRPr/>
            </a:pPr>
            <a:r>
              <a:rPr lang="en-US" b="1" dirty="0"/>
              <a:t>4.Prematurity.</a:t>
            </a:r>
          </a:p>
          <a:p>
            <a:pPr>
              <a:lnSpc>
                <a:spcPct val="80000"/>
              </a:lnSpc>
              <a:buNone/>
              <a:defRPr/>
            </a:pPr>
            <a:r>
              <a:rPr lang="en-US" b="1" dirty="0"/>
              <a:t>5.Multiple pregnancy.</a:t>
            </a:r>
          </a:p>
          <a:p>
            <a:pPr>
              <a:lnSpc>
                <a:spcPct val="80000"/>
              </a:lnSpc>
              <a:buNone/>
              <a:defRPr/>
            </a:pPr>
            <a:r>
              <a:rPr lang="en-US" b="1" dirty="0"/>
              <a:t>6.Presence of several loops of cord around the neck.</a:t>
            </a:r>
          </a:p>
          <a:p>
            <a:pPr>
              <a:lnSpc>
                <a:spcPct val="80000"/>
              </a:lnSpc>
              <a:buNone/>
              <a:defRPr/>
            </a:pPr>
            <a:r>
              <a:rPr lang="en-US" b="1" dirty="0"/>
              <a:t>7. Most face presentations are secondary occurs during </a:t>
            </a:r>
            <a:r>
              <a:rPr lang="en-US" b="1" dirty="0" err="1"/>
              <a:t>labour</a:t>
            </a:r>
            <a:r>
              <a:rPr lang="en-US" b="1" dirty="0"/>
              <a:t> as a </a:t>
            </a:r>
            <a:r>
              <a:rPr lang="en-US" b="1" dirty="0" smtClean="0"/>
              <a:t>result </a:t>
            </a:r>
            <a:r>
              <a:rPr lang="en-US" b="1" dirty="0"/>
              <a:t>of increased extension of the head.</a:t>
            </a:r>
          </a:p>
          <a:p>
            <a:endParaRPr lang="en-GB"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Management of Preterm labour </a:t>
            </a:r>
            <a:endParaRPr lang="en-GB" dirty="0"/>
          </a:p>
        </p:txBody>
      </p:sp>
      <p:sp>
        <p:nvSpPr>
          <p:cNvPr id="3" name="Content Placeholder 2"/>
          <p:cNvSpPr>
            <a:spLocks noGrp="1"/>
          </p:cNvSpPr>
          <p:nvPr>
            <p:ph sz="quarter" idx="1"/>
          </p:nvPr>
        </p:nvSpPr>
        <p:spPr/>
        <p:txBody>
          <a:bodyPr>
            <a:normAutofit lnSpcReduction="10000"/>
          </a:bodyPr>
          <a:lstStyle/>
          <a:p>
            <a:pPr>
              <a:buNone/>
            </a:pPr>
            <a:r>
              <a:rPr lang="en-GB" sz="2800" b="1" i="1" dirty="0" smtClean="0"/>
              <a:t>Conservative Management </a:t>
            </a:r>
          </a:p>
          <a:p>
            <a:pPr>
              <a:buNone/>
            </a:pPr>
            <a:r>
              <a:rPr lang="en-GB" sz="2800" dirty="0" smtClean="0"/>
              <a:t>This is done if the cervix less than 2 cm dilated and includes:</a:t>
            </a:r>
          </a:p>
          <a:p>
            <a:pPr>
              <a:buFont typeface="Arial" pitchFamily="34" charset="0"/>
              <a:buChar char="•"/>
            </a:pPr>
            <a:r>
              <a:rPr lang="en-GB" sz="2800" dirty="0" smtClean="0"/>
              <a:t>Bed rest if less than 34 weeks gestation. </a:t>
            </a:r>
          </a:p>
          <a:p>
            <a:r>
              <a:rPr lang="en-GB" sz="2800" dirty="0" smtClean="0"/>
              <a:t>Administer to the mother corticosteroids (</a:t>
            </a:r>
            <a:r>
              <a:rPr lang="en-GB" sz="2800" dirty="0" err="1" smtClean="0"/>
              <a:t>Betamethasone</a:t>
            </a:r>
            <a:r>
              <a:rPr lang="en-GB" sz="2800" dirty="0" smtClean="0"/>
              <a:t> 12 mg I.M two doses 24 hours apart or </a:t>
            </a:r>
            <a:r>
              <a:rPr lang="en-GB" sz="2800" dirty="0" err="1" smtClean="0"/>
              <a:t>Dexamethasone</a:t>
            </a:r>
            <a:r>
              <a:rPr lang="en-GB" sz="2800" dirty="0" smtClean="0"/>
              <a:t> 6 mg I.M 4 doses 12 hours apart) to improve foetal lung maturity and chances of neonatal survival. (</a:t>
            </a:r>
            <a:r>
              <a:rPr lang="en-GB" sz="2800" b="1" dirty="0" smtClean="0"/>
              <a:t>Note: Corticosteroid should not be used in the presence of frank Infection) </a:t>
            </a:r>
          </a:p>
          <a:p>
            <a:pPr>
              <a:buNone/>
            </a:pPr>
            <a:endParaRPr lang="en-GB"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endParaRPr lang="en-GB" dirty="0" smtClean="0"/>
          </a:p>
          <a:p>
            <a:r>
              <a:rPr lang="en-GB" sz="2800" dirty="0" smtClean="0"/>
              <a:t>Sedate the mother </a:t>
            </a:r>
          </a:p>
          <a:p>
            <a:r>
              <a:rPr lang="en-GB" sz="2800" dirty="0" smtClean="0"/>
              <a:t>Administer </a:t>
            </a:r>
            <a:r>
              <a:rPr lang="en-GB" sz="2800" dirty="0" err="1" smtClean="0"/>
              <a:t>tocolytics</a:t>
            </a:r>
            <a:r>
              <a:rPr lang="en-GB" sz="2800" dirty="0" smtClean="0"/>
              <a:t> drugs to relax the uterine muscles, e.g. IV </a:t>
            </a:r>
            <a:r>
              <a:rPr lang="en-GB" sz="2800" dirty="0" err="1" smtClean="0"/>
              <a:t>Salbutamol</a:t>
            </a:r>
            <a:r>
              <a:rPr lang="en-GB" sz="2800" dirty="0" smtClean="0"/>
              <a:t> 10 mg in 1L IV fluids, 10 drops per minute. In case contractions persist, increase infusion rate by 10 drops/minute every 30 minutes until contractions stop or maternal pulse exceeds 120/minute. </a:t>
            </a:r>
          </a:p>
          <a:p>
            <a:r>
              <a:rPr lang="en-GB" sz="2800" dirty="0" smtClean="0"/>
              <a:t>Treat any underlying cause(s) </a:t>
            </a:r>
          </a:p>
          <a:p>
            <a:endParaRPr lang="en-GB"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Contra-indications</a:t>
            </a:r>
            <a:endParaRPr lang="en-GB" dirty="0"/>
          </a:p>
        </p:txBody>
      </p:sp>
      <p:sp>
        <p:nvSpPr>
          <p:cNvPr id="3" name="Content Placeholder 2"/>
          <p:cNvSpPr>
            <a:spLocks noGrp="1"/>
          </p:cNvSpPr>
          <p:nvPr>
            <p:ph sz="quarter" idx="1"/>
          </p:nvPr>
        </p:nvSpPr>
        <p:spPr/>
        <p:txBody>
          <a:bodyPr/>
          <a:lstStyle/>
          <a:p>
            <a:pPr>
              <a:buNone/>
            </a:pPr>
            <a:r>
              <a:rPr lang="en-GB" b="1" dirty="0" smtClean="0"/>
              <a:t> </a:t>
            </a:r>
          </a:p>
          <a:p>
            <a:r>
              <a:rPr lang="en-GB" sz="2800" dirty="0" smtClean="0"/>
              <a:t>Contraindication for the use of </a:t>
            </a:r>
            <a:r>
              <a:rPr lang="en-GB" sz="2800" dirty="0" err="1" smtClean="0"/>
              <a:t>tocolytic</a:t>
            </a:r>
            <a:r>
              <a:rPr lang="en-GB" sz="2800" dirty="0" smtClean="0"/>
              <a:t> drugs include premature rupture of the membranes, </a:t>
            </a:r>
            <a:r>
              <a:rPr lang="en-GB" sz="2800" dirty="0" err="1" smtClean="0"/>
              <a:t>chorio-amnionitis</a:t>
            </a:r>
            <a:r>
              <a:rPr lang="en-GB" sz="2800" dirty="0" smtClean="0"/>
              <a:t>, fever of unknown origin, heart disease, cardiac </a:t>
            </a:r>
            <a:r>
              <a:rPr lang="en-GB" sz="2800" dirty="0" err="1" smtClean="0"/>
              <a:t>dysrhythmias</a:t>
            </a:r>
            <a:r>
              <a:rPr lang="en-GB" sz="2800" dirty="0" smtClean="0"/>
              <a:t>, </a:t>
            </a:r>
            <a:r>
              <a:rPr lang="en-GB" sz="2800" dirty="0" err="1" smtClean="0"/>
              <a:t>thyrotoxicosis</a:t>
            </a:r>
            <a:r>
              <a:rPr lang="en-GB" sz="2800" dirty="0" smtClean="0"/>
              <a:t>, Pre-</a:t>
            </a:r>
            <a:r>
              <a:rPr lang="en-GB" sz="2800" dirty="0" err="1" smtClean="0"/>
              <a:t>eclampsia</a:t>
            </a:r>
            <a:r>
              <a:rPr lang="en-GB" sz="2800" dirty="0" smtClean="0"/>
              <a:t>, severe </a:t>
            </a:r>
            <a:r>
              <a:rPr lang="en-GB" sz="2800" dirty="0" err="1" smtClean="0"/>
              <a:t>antepartum</a:t>
            </a:r>
            <a:r>
              <a:rPr lang="en-GB" sz="2800" dirty="0" smtClean="0"/>
              <a:t> haemorrhage, cervical dilatation of more than 2cm, foetal distress, or intrauterine death </a:t>
            </a:r>
            <a:r>
              <a:rPr lang="en-GB" dirty="0" smtClean="0"/>
              <a:t>	</a:t>
            </a:r>
          </a:p>
          <a:p>
            <a:endParaRPr lang="en-GB"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Active Management</a:t>
            </a:r>
            <a:endParaRPr lang="en-GB" dirty="0"/>
          </a:p>
        </p:txBody>
      </p:sp>
      <p:sp>
        <p:nvSpPr>
          <p:cNvPr id="3" name="Content Placeholder 2"/>
          <p:cNvSpPr>
            <a:spLocks noGrp="1"/>
          </p:cNvSpPr>
          <p:nvPr>
            <p:ph sz="quarter" idx="1"/>
          </p:nvPr>
        </p:nvSpPr>
        <p:spPr/>
        <p:txBody>
          <a:bodyPr/>
          <a:lstStyle/>
          <a:p>
            <a:pPr>
              <a:buNone/>
            </a:pPr>
            <a:r>
              <a:rPr lang="en-GB" sz="2800" dirty="0" smtClean="0"/>
              <a:t>This is recommended if the cervical dilatation is more than 2cm, there is foetal distress, or intrauterine death. It involves the following:</a:t>
            </a:r>
          </a:p>
          <a:p>
            <a:r>
              <a:rPr lang="en-GB" sz="2800" dirty="0" smtClean="0"/>
              <a:t>Administer corticosteroids in anticipation of preterm delivery. Contraindications to this treatment are maternal infection, hypertension, maternal heart disease, or rupture of the membranes. </a:t>
            </a:r>
          </a:p>
          <a:p>
            <a:r>
              <a:rPr lang="en-GB" sz="2800" dirty="0" smtClean="0"/>
              <a:t>Commence administration of antibiotics </a:t>
            </a:r>
          </a:p>
          <a:p>
            <a:r>
              <a:rPr lang="en-GB" sz="2800" dirty="0" smtClean="0"/>
              <a:t>Rupture the membranes (do not rupture if IUFD) </a:t>
            </a:r>
          </a:p>
          <a:p>
            <a:endParaRPr lang="en-GB"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endParaRPr lang="en-GB" dirty="0" smtClean="0"/>
          </a:p>
          <a:p>
            <a:r>
              <a:rPr lang="en-GB" sz="2800" dirty="0" smtClean="0"/>
              <a:t>Monitor labour in the usual manner with special consideration for maternal nutrition and hydration and foetal condition. </a:t>
            </a:r>
          </a:p>
          <a:p>
            <a:r>
              <a:rPr lang="en-GB" sz="2800" dirty="0" smtClean="0"/>
              <a:t>Caesarean section is sometimes indicated for obstetric reasons, but vaginal delivery is usually preferable. When the head presents at the vulva, perform a wide episiotomy to prevent intracranial injury. </a:t>
            </a:r>
          </a:p>
          <a:p>
            <a:r>
              <a:rPr lang="en-GB" sz="2800" dirty="0" smtClean="0"/>
              <a:t>Manage the pre term baby according to set standards </a:t>
            </a:r>
          </a:p>
          <a:p>
            <a:endParaRPr lang="en-GB"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Allow labour to progress if:</a:t>
            </a:r>
            <a:endParaRPr lang="en-GB" dirty="0"/>
          </a:p>
        </p:txBody>
      </p:sp>
      <p:sp>
        <p:nvSpPr>
          <p:cNvPr id="3" name="Content Placeholder 2"/>
          <p:cNvSpPr>
            <a:spLocks noGrp="1"/>
          </p:cNvSpPr>
          <p:nvPr>
            <p:ph sz="quarter" idx="1"/>
          </p:nvPr>
        </p:nvSpPr>
        <p:spPr/>
        <p:txBody>
          <a:bodyPr/>
          <a:lstStyle/>
          <a:p>
            <a:endParaRPr lang="en-GB" dirty="0" smtClean="0"/>
          </a:p>
          <a:p>
            <a:r>
              <a:rPr lang="en-GB" sz="2800" dirty="0" smtClean="0"/>
              <a:t>Gestation is more than 37 weeks </a:t>
            </a:r>
          </a:p>
          <a:p>
            <a:r>
              <a:rPr lang="en-GB" sz="2800" dirty="0" smtClean="0"/>
              <a:t>Cervix is more than 3 cm dilated </a:t>
            </a:r>
          </a:p>
          <a:p>
            <a:r>
              <a:rPr lang="en-GB" sz="2800" dirty="0" smtClean="0"/>
              <a:t>There is active bleeding (manage as appropriate) </a:t>
            </a:r>
          </a:p>
          <a:p>
            <a:r>
              <a:rPr lang="en-GB" sz="2800" dirty="0" smtClean="0"/>
              <a:t>The foetus is distressed, dead or has an abnormality incompatible with survival </a:t>
            </a:r>
          </a:p>
          <a:p>
            <a:r>
              <a:rPr lang="en-GB" sz="2800" dirty="0" smtClean="0"/>
              <a:t>There is evidence of </a:t>
            </a:r>
            <a:r>
              <a:rPr lang="en-GB" sz="2800" dirty="0" err="1" smtClean="0"/>
              <a:t>chorioamnionitis</a:t>
            </a:r>
            <a:r>
              <a:rPr lang="en-GB" sz="2800" dirty="0" smtClean="0"/>
              <a:t> </a:t>
            </a:r>
          </a:p>
          <a:p>
            <a:r>
              <a:rPr lang="en-GB" sz="2800" dirty="0" smtClean="0"/>
              <a:t>The patient has severe Pre-</a:t>
            </a:r>
            <a:r>
              <a:rPr lang="en-GB" sz="2800" dirty="0" err="1" smtClean="0"/>
              <a:t>eclampsia</a:t>
            </a:r>
            <a:r>
              <a:rPr lang="en-GB" sz="2800" dirty="0" smtClean="0"/>
              <a:t> /</a:t>
            </a:r>
            <a:r>
              <a:rPr lang="en-GB" sz="2800" dirty="0" err="1" smtClean="0"/>
              <a:t>eclampsia</a:t>
            </a:r>
            <a:r>
              <a:rPr lang="en-GB" sz="2800" dirty="0" smtClean="0"/>
              <a:t> </a:t>
            </a:r>
          </a:p>
          <a:p>
            <a:endParaRPr lang="en-GB"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368808"/>
          </a:xfrm>
        </p:spPr>
        <p:txBody>
          <a:bodyPr>
            <a:normAutofit/>
          </a:bodyPr>
          <a:lstStyle/>
          <a:p>
            <a:r>
              <a:rPr lang="en-GB" sz="6000" b="1" dirty="0" smtClean="0">
                <a:solidFill>
                  <a:schemeClr val="accent1">
                    <a:lumMod val="50000"/>
                  </a:schemeClr>
                </a:solidFill>
              </a:rPr>
              <a:t>Preterm Premature Rupture of Membranes (PPROM)</a:t>
            </a:r>
            <a:endParaRPr lang="en-GB" sz="6000" dirty="0">
              <a:solidFill>
                <a:schemeClr val="accent1">
                  <a:lumMod val="50000"/>
                </a:schemeClr>
              </a:solidFil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a:t>
            </a:r>
            <a:endParaRPr lang="en-GB" dirty="0"/>
          </a:p>
        </p:txBody>
      </p:sp>
      <p:sp>
        <p:nvSpPr>
          <p:cNvPr id="3" name="Content Placeholder 2"/>
          <p:cNvSpPr>
            <a:spLocks noGrp="1"/>
          </p:cNvSpPr>
          <p:nvPr>
            <p:ph sz="quarter" idx="1"/>
          </p:nvPr>
        </p:nvSpPr>
        <p:spPr/>
        <p:txBody>
          <a:bodyPr>
            <a:normAutofit/>
          </a:bodyPr>
          <a:lstStyle/>
          <a:p>
            <a:r>
              <a:rPr lang="en-GB" sz="2800" dirty="0" smtClean="0"/>
              <a:t>Preterm Premature Rupture of Membranes (PPROM) is a condition in which spontaneous rupture of membranes occurs before 37 completed weeks of pregnancy and at least one hour before the onset of labour.</a:t>
            </a:r>
          </a:p>
          <a:p>
            <a:r>
              <a:rPr lang="en-GB" sz="2800" dirty="0" smtClean="0"/>
              <a:t>It occurs in about 3% of pregnancies. It varies considerably between different areas due to different population risk factors. It precedes about 30-40 % of spontaneous preterm labour. 30 – 40 % of PPROM will deliver within 48 hours and 56 to 63% within 7 days</a:t>
            </a:r>
            <a:endParaRPr lang="en-GB" sz="2800"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GB" sz="2800" dirty="0" smtClean="0"/>
              <a:t>Premature / prolonged rupture of membranes is a major risk factor for development of puerperal sepsis. It is a major cause of neonatal sepsis. As an etiological factor in these outcomes, PPROM causes </a:t>
            </a:r>
            <a:r>
              <a:rPr lang="en-GB" sz="2800" dirty="0" err="1" smtClean="0"/>
              <a:t>chorioamnionitis</a:t>
            </a:r>
            <a:r>
              <a:rPr lang="en-GB" sz="2800" dirty="0" smtClean="0"/>
              <a:t> which together with retained products of conception are the major causes of secondary postpartum haemorrhage.</a:t>
            </a:r>
            <a:endParaRPr lang="en-GB" sz="2800"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Causes</a:t>
            </a:r>
            <a:endParaRPr lang="en-GB" dirty="0"/>
          </a:p>
        </p:txBody>
      </p:sp>
      <p:sp>
        <p:nvSpPr>
          <p:cNvPr id="3" name="Content Placeholder 2"/>
          <p:cNvSpPr>
            <a:spLocks noGrp="1"/>
          </p:cNvSpPr>
          <p:nvPr>
            <p:ph sz="quarter" idx="1"/>
          </p:nvPr>
        </p:nvSpPr>
        <p:spPr/>
        <p:txBody>
          <a:bodyPr>
            <a:normAutofit/>
          </a:bodyPr>
          <a:lstStyle/>
          <a:p>
            <a:pPr>
              <a:buNone/>
            </a:pPr>
            <a:r>
              <a:rPr lang="en-GB" sz="2800" dirty="0" smtClean="0"/>
              <a:t>The causative factors of PPROM are unclear, however possible factors include:</a:t>
            </a:r>
          </a:p>
          <a:p>
            <a:pPr>
              <a:buFont typeface="Arial" pitchFamily="34" charset="0"/>
              <a:buChar char="•"/>
            </a:pPr>
            <a:r>
              <a:rPr lang="en-GB" sz="2800" dirty="0" smtClean="0"/>
              <a:t>History of PPROM </a:t>
            </a:r>
          </a:p>
          <a:p>
            <a:r>
              <a:rPr lang="en-GB" sz="2800" dirty="0" smtClean="0"/>
              <a:t>Local amniotic membrane defect </a:t>
            </a:r>
          </a:p>
          <a:p>
            <a:r>
              <a:rPr lang="en-GB" sz="2800" dirty="0" smtClean="0"/>
              <a:t>Genital tract infection or colonization with:  Chlamydia </a:t>
            </a:r>
            <a:r>
              <a:rPr lang="en-GB" sz="2800" dirty="0" err="1" smtClean="0"/>
              <a:t>trachomatis</a:t>
            </a:r>
            <a:r>
              <a:rPr lang="en-GB" sz="2800" dirty="0" smtClean="0"/>
              <a:t>, </a:t>
            </a:r>
            <a:r>
              <a:rPr lang="en-GB" sz="2800" dirty="0" err="1" smtClean="0"/>
              <a:t>Neisseria</a:t>
            </a:r>
            <a:r>
              <a:rPr lang="en-GB" sz="2800" dirty="0" smtClean="0"/>
              <a:t> gonorrhoea, Bacteria </a:t>
            </a:r>
            <a:r>
              <a:rPr lang="en-GB" sz="2800" dirty="0" err="1" smtClean="0"/>
              <a:t>vaginosis</a:t>
            </a:r>
            <a:r>
              <a:rPr lang="en-GB" sz="2800" dirty="0" smtClean="0"/>
              <a:t>, Group B </a:t>
            </a:r>
            <a:r>
              <a:rPr lang="en-GB" sz="2800" dirty="0" err="1" smtClean="0"/>
              <a:t>streptococcus,Gardrenella</a:t>
            </a:r>
            <a:r>
              <a:rPr lang="en-GB" sz="2800" dirty="0" smtClean="0"/>
              <a:t> </a:t>
            </a:r>
            <a:r>
              <a:rPr lang="en-GB" sz="2800" dirty="0" err="1" smtClean="0"/>
              <a:t>vaginalis</a:t>
            </a:r>
            <a:r>
              <a:rPr lang="en-GB" sz="2800" dirty="0" smtClean="0"/>
              <a:t>. </a:t>
            </a:r>
          </a:p>
          <a:p>
            <a:r>
              <a:rPr lang="en-GB" sz="2800" dirty="0" smtClean="0"/>
              <a:t>Incompetent cervix / Short cervix </a:t>
            </a:r>
          </a:p>
          <a:p>
            <a:r>
              <a:rPr lang="en-GB" sz="2800" dirty="0" smtClean="0"/>
              <a:t>Multiple gestation </a:t>
            </a:r>
          </a:p>
          <a:p>
            <a:pPr>
              <a:buNone/>
            </a:pP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Face presentation: a. </a:t>
            </a:r>
            <a:r>
              <a:rPr lang="en-US" sz="3600" b="1" dirty="0" err="1" smtClean="0"/>
              <a:t>mento</a:t>
            </a:r>
            <a:r>
              <a:rPr lang="en-US" sz="3600" b="1" dirty="0" smtClean="0"/>
              <a:t>-anterior( delivery possible) b. </a:t>
            </a:r>
            <a:r>
              <a:rPr lang="en-US" sz="3600" b="1" dirty="0" err="1" smtClean="0"/>
              <a:t>mento</a:t>
            </a:r>
            <a:r>
              <a:rPr lang="en-US" sz="3600" b="1" dirty="0" smtClean="0"/>
              <a:t>-posterior (delivery impossible).</a:t>
            </a:r>
            <a:r>
              <a:rPr lang="en-US" sz="3600" dirty="0" smtClean="0"/>
              <a:t> </a:t>
            </a:r>
            <a:endParaRPr lang="en-GB" sz="3600" dirty="0"/>
          </a:p>
        </p:txBody>
      </p:sp>
      <p:pic>
        <p:nvPicPr>
          <p:cNvPr id="4" name="Picture 4"/>
          <p:cNvPicPr>
            <a:picLocks noGrp="1" noChangeAspect="1" noChangeArrowheads="1"/>
          </p:cNvPicPr>
          <p:nvPr>
            <p:ph sz="quarter" idx="1"/>
          </p:nvPr>
        </p:nvPicPr>
        <p:blipFill>
          <a:blip r:embed="rId2"/>
          <a:stretch>
            <a:fillRect/>
          </a:stretch>
        </p:blipFill>
        <p:spPr>
          <a:xfrm>
            <a:off x="2209800" y="2446866"/>
            <a:ext cx="5181600" cy="2573867"/>
          </a:xfrm>
          <a:noFill/>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lnSpcReduction="10000"/>
          </a:bodyPr>
          <a:lstStyle/>
          <a:p>
            <a:endParaRPr lang="en-GB" dirty="0" smtClean="0"/>
          </a:p>
          <a:p>
            <a:r>
              <a:rPr lang="en-GB" sz="2800" dirty="0" err="1" smtClean="0"/>
              <a:t>Polyhydramnios</a:t>
            </a:r>
            <a:r>
              <a:rPr lang="en-GB" sz="2800" dirty="0" smtClean="0"/>
              <a:t> </a:t>
            </a:r>
          </a:p>
          <a:p>
            <a:r>
              <a:rPr lang="en-GB" sz="2800" dirty="0" err="1" smtClean="0"/>
              <a:t>Abruptio</a:t>
            </a:r>
            <a:r>
              <a:rPr lang="en-GB" sz="2800" dirty="0" smtClean="0"/>
              <a:t> </a:t>
            </a:r>
            <a:r>
              <a:rPr lang="en-GB" sz="2800" dirty="0" err="1" smtClean="0"/>
              <a:t>placentae</a:t>
            </a:r>
            <a:r>
              <a:rPr lang="en-GB" sz="2800" dirty="0" smtClean="0"/>
              <a:t> and placenta </a:t>
            </a:r>
            <a:r>
              <a:rPr lang="en-GB" sz="2800" dirty="0" err="1" smtClean="0"/>
              <a:t>praevia</a:t>
            </a:r>
            <a:r>
              <a:rPr lang="en-GB" sz="2800" dirty="0" smtClean="0"/>
              <a:t> </a:t>
            </a:r>
          </a:p>
          <a:p>
            <a:r>
              <a:rPr lang="en-GB" sz="2800" dirty="0" smtClean="0"/>
              <a:t>Iatrogenic (Invasive procedures – amniocentesis, foetal blood sampling) </a:t>
            </a:r>
          </a:p>
          <a:p>
            <a:r>
              <a:rPr lang="en-GB" sz="2800" dirty="0" smtClean="0"/>
              <a:t>Foetal malformations </a:t>
            </a:r>
          </a:p>
          <a:p>
            <a:r>
              <a:rPr lang="en-GB" sz="2800" dirty="0" smtClean="0"/>
              <a:t>Presence of foetal </a:t>
            </a:r>
            <a:r>
              <a:rPr lang="en-GB" sz="2800" dirty="0" err="1" smtClean="0"/>
              <a:t>Fibronectin</a:t>
            </a:r>
            <a:r>
              <a:rPr lang="en-GB" sz="2800" dirty="0" smtClean="0"/>
              <a:t> </a:t>
            </a:r>
          </a:p>
          <a:p>
            <a:r>
              <a:rPr lang="en-GB" sz="2800" dirty="0" smtClean="0"/>
              <a:t>Intra uterine foetal death </a:t>
            </a:r>
          </a:p>
          <a:p>
            <a:r>
              <a:rPr lang="en-GB" sz="2800" dirty="0" smtClean="0"/>
              <a:t>Trauma </a:t>
            </a:r>
          </a:p>
          <a:p>
            <a:r>
              <a:rPr lang="en-GB" sz="2800" dirty="0" smtClean="0"/>
              <a:t>Low socio-economic status </a:t>
            </a:r>
          </a:p>
          <a:p>
            <a:endParaRPr lang="en-GB"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Diagnosis</a:t>
            </a:r>
            <a:endParaRPr lang="en-GB" dirty="0"/>
          </a:p>
        </p:txBody>
      </p:sp>
      <p:sp>
        <p:nvSpPr>
          <p:cNvPr id="3" name="Content Placeholder 2"/>
          <p:cNvSpPr>
            <a:spLocks noGrp="1"/>
          </p:cNvSpPr>
          <p:nvPr>
            <p:ph sz="quarter" idx="1"/>
          </p:nvPr>
        </p:nvSpPr>
        <p:spPr/>
        <p:txBody>
          <a:bodyPr/>
          <a:lstStyle/>
          <a:p>
            <a:pPr>
              <a:buNone/>
            </a:pPr>
            <a:r>
              <a:rPr lang="en-GB" sz="2800" b="1" dirty="0" smtClean="0"/>
              <a:t>Symptoms </a:t>
            </a:r>
          </a:p>
          <a:p>
            <a:r>
              <a:rPr lang="en-GB" sz="2800" dirty="0" smtClean="0"/>
              <a:t>Abnormally heavy watery vaginal discharge, may run up to the feet OR Sudden gush of fluid from the vagina </a:t>
            </a:r>
          </a:p>
          <a:p>
            <a:r>
              <a:rPr lang="en-GB" sz="2800" dirty="0" smtClean="0"/>
              <a:t>The fluid may be clear/ transparent, pink, yellow, green or brown </a:t>
            </a:r>
          </a:p>
          <a:p>
            <a:r>
              <a:rPr lang="en-GB" sz="2800" dirty="0" smtClean="0"/>
              <a:t>The fluid may be foul smelling </a:t>
            </a:r>
          </a:p>
          <a:p>
            <a:r>
              <a:rPr lang="en-GB" sz="2800" dirty="0" smtClean="0"/>
              <a:t>The fluid may leak constantly OR only when walking, standing, after sitting, lying down or on exertion </a:t>
            </a:r>
          </a:p>
          <a:p>
            <a:r>
              <a:rPr lang="en-GB" sz="2800" dirty="0" smtClean="0"/>
              <a:t>There may be fever, chills or abdominal pains </a:t>
            </a:r>
          </a:p>
          <a:p>
            <a:endParaRPr lang="en-GB"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Signs</a:t>
            </a:r>
            <a:endParaRPr lang="en-GB" dirty="0"/>
          </a:p>
        </p:txBody>
      </p:sp>
      <p:sp>
        <p:nvSpPr>
          <p:cNvPr id="3" name="Content Placeholder 2"/>
          <p:cNvSpPr>
            <a:spLocks noGrp="1"/>
          </p:cNvSpPr>
          <p:nvPr>
            <p:ph sz="quarter" idx="1"/>
          </p:nvPr>
        </p:nvSpPr>
        <p:spPr/>
        <p:txBody>
          <a:bodyPr/>
          <a:lstStyle/>
          <a:p>
            <a:r>
              <a:rPr lang="en-GB" b="1" dirty="0" smtClean="0"/>
              <a:t> </a:t>
            </a:r>
            <a:r>
              <a:rPr lang="en-GB" sz="2800" dirty="0" smtClean="0"/>
              <a:t>Temperature may be raised (above 37.2°C) </a:t>
            </a:r>
          </a:p>
          <a:p>
            <a:r>
              <a:rPr lang="en-GB" sz="2800" dirty="0" smtClean="0"/>
              <a:t>Intermittent or slow leaking from the vagina soaking a vulva pad. </a:t>
            </a:r>
          </a:p>
          <a:p>
            <a:r>
              <a:rPr lang="en-GB" sz="2800" dirty="0" smtClean="0"/>
              <a:t>Fluid seen escaping from cervical canal on speculum examination is diagnostic (</a:t>
            </a:r>
            <a:r>
              <a:rPr lang="en-GB" sz="2800" dirty="0" err="1" smtClean="0"/>
              <a:t>n.b</a:t>
            </a:r>
            <a:r>
              <a:rPr lang="en-GB" sz="2800" dirty="0" smtClean="0"/>
              <a:t>. Cervical </a:t>
            </a:r>
            <a:r>
              <a:rPr lang="en-GB" sz="2800" i="1" dirty="0" smtClean="0"/>
              <a:t>OS can be closed) </a:t>
            </a:r>
          </a:p>
          <a:p>
            <a:endParaRPr lang="en-GB"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Obstetric history</a:t>
            </a:r>
            <a:endParaRPr lang="en-GB" dirty="0"/>
          </a:p>
        </p:txBody>
      </p:sp>
      <p:sp>
        <p:nvSpPr>
          <p:cNvPr id="3" name="Content Placeholder 2"/>
          <p:cNvSpPr>
            <a:spLocks noGrp="1"/>
          </p:cNvSpPr>
          <p:nvPr>
            <p:ph sz="quarter" idx="1"/>
          </p:nvPr>
        </p:nvSpPr>
        <p:spPr/>
        <p:txBody>
          <a:bodyPr/>
          <a:lstStyle/>
          <a:p>
            <a:pPr>
              <a:buNone/>
            </a:pPr>
            <a:r>
              <a:rPr lang="en-GB" sz="2800" dirty="0" smtClean="0"/>
              <a:t>The following information should be obtained from the patient </a:t>
            </a:r>
          </a:p>
          <a:p>
            <a:r>
              <a:rPr lang="en-GB" sz="2800" dirty="0" smtClean="0"/>
              <a:t>Last menstrual period, regularity of the menstrual cycles and hence duration of gestation </a:t>
            </a:r>
          </a:p>
          <a:p>
            <a:r>
              <a:rPr lang="en-GB" sz="2800" dirty="0" smtClean="0"/>
              <a:t>History of similar episode in previous pregnancies </a:t>
            </a:r>
          </a:p>
          <a:p>
            <a:r>
              <a:rPr lang="en-GB" sz="2800" dirty="0" smtClean="0"/>
              <a:t>Duration of drainage and amount of fluid </a:t>
            </a:r>
          </a:p>
          <a:p>
            <a:r>
              <a:rPr lang="en-GB" sz="2800" dirty="0" smtClean="0"/>
              <a:t>Pattern of foetal movements </a:t>
            </a:r>
          </a:p>
          <a:p>
            <a:endParaRPr lang="en-GB"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Assessing the condition of a patient with PPROM</a:t>
            </a:r>
            <a:endParaRPr lang="en-GB" dirty="0"/>
          </a:p>
        </p:txBody>
      </p:sp>
      <p:sp>
        <p:nvSpPr>
          <p:cNvPr id="3" name="Content Placeholder 2"/>
          <p:cNvSpPr>
            <a:spLocks noGrp="1"/>
          </p:cNvSpPr>
          <p:nvPr>
            <p:ph sz="quarter" idx="1"/>
          </p:nvPr>
        </p:nvSpPr>
        <p:spPr/>
        <p:txBody>
          <a:bodyPr>
            <a:normAutofit fontScale="40000" lnSpcReduction="20000"/>
          </a:bodyPr>
          <a:lstStyle/>
          <a:p>
            <a:pPr>
              <a:buFont typeface="Arial" pitchFamily="34" charset="0"/>
              <a:buChar char="•"/>
            </a:pPr>
            <a:r>
              <a:rPr lang="en-GB" sz="6700" dirty="0" smtClean="0"/>
              <a:t>Take vital signs </a:t>
            </a:r>
          </a:p>
          <a:p>
            <a:r>
              <a:rPr lang="en-GB" sz="6700" dirty="0" smtClean="0"/>
              <a:t>Perform head to toe examination (including obstetric examination) </a:t>
            </a:r>
          </a:p>
          <a:p>
            <a:r>
              <a:rPr lang="en-GB" sz="6700" dirty="0" smtClean="0"/>
              <a:t>Inspect the vulva </a:t>
            </a:r>
          </a:p>
          <a:p>
            <a:r>
              <a:rPr lang="en-GB" sz="6700" dirty="0" smtClean="0"/>
              <a:t>Inspect the vagina from OUTSIDE to see if liquid is dripping out. If so, how much it is and its colour/odour </a:t>
            </a:r>
          </a:p>
          <a:p>
            <a:r>
              <a:rPr lang="en-GB" sz="6700" dirty="0" smtClean="0"/>
              <a:t>Perform speculum examination and rule out cord </a:t>
            </a:r>
            <a:r>
              <a:rPr lang="en-GB" sz="6700" dirty="0" err="1" smtClean="0"/>
              <a:t>prolapse</a:t>
            </a:r>
            <a:r>
              <a:rPr lang="en-GB" sz="6700" dirty="0" smtClean="0"/>
              <a:t> </a:t>
            </a:r>
          </a:p>
          <a:p>
            <a:r>
              <a:rPr lang="en-GB" sz="6700" dirty="0" smtClean="0"/>
              <a:t>Evaluate the foetal movement, heartbeat and uterine contractions </a:t>
            </a:r>
          </a:p>
          <a:p>
            <a:r>
              <a:rPr lang="en-GB" sz="6700" dirty="0" smtClean="0"/>
              <a:t>Determine the baby's presentation </a:t>
            </a:r>
          </a:p>
          <a:p>
            <a:r>
              <a:rPr lang="en-GB" sz="6700" dirty="0" smtClean="0"/>
              <a:t>Determine gestational age by palpation </a:t>
            </a:r>
          </a:p>
          <a:p>
            <a:endParaRPr lang="en-GB"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Sterile speculum examination </a:t>
            </a:r>
          </a:p>
        </p:txBody>
      </p:sp>
      <p:sp>
        <p:nvSpPr>
          <p:cNvPr id="3" name="Content Placeholder 2"/>
          <p:cNvSpPr>
            <a:spLocks noGrp="1"/>
          </p:cNvSpPr>
          <p:nvPr>
            <p:ph sz="quarter" idx="1"/>
          </p:nvPr>
        </p:nvSpPr>
        <p:spPr/>
        <p:txBody>
          <a:bodyPr/>
          <a:lstStyle/>
          <a:p>
            <a:r>
              <a:rPr lang="en-GB" sz="3200" i="1" dirty="0" smtClean="0"/>
              <a:t>Only a sterile speculum examination is performed to confirm drainage of liquor from cervical OS and to secure specimens for microbiological and lung maturity studies. </a:t>
            </a:r>
            <a:r>
              <a:rPr lang="en-GB" sz="3200" b="1" i="1" dirty="0" smtClean="0"/>
              <a:t>Do not perform a digital vaginal examination (unless delivery is anticipated within 24 hours) as it does not help establish the diagnosis and can introduce infection</a:t>
            </a:r>
            <a:r>
              <a:rPr lang="en-GB" b="1" i="1" dirty="0" smtClean="0"/>
              <a:t>.</a:t>
            </a:r>
            <a:endParaRPr lang="en-GB"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Basic investigations include: </a:t>
            </a:r>
            <a:endParaRPr lang="en-GB" dirty="0"/>
          </a:p>
        </p:txBody>
      </p:sp>
      <p:sp>
        <p:nvSpPr>
          <p:cNvPr id="3" name="Content Placeholder 2"/>
          <p:cNvSpPr>
            <a:spLocks noGrp="1"/>
          </p:cNvSpPr>
          <p:nvPr>
            <p:ph sz="quarter" idx="1"/>
          </p:nvPr>
        </p:nvSpPr>
        <p:spPr/>
        <p:txBody>
          <a:bodyPr/>
          <a:lstStyle/>
          <a:p>
            <a:endParaRPr lang="en-GB" dirty="0" smtClean="0"/>
          </a:p>
          <a:p>
            <a:r>
              <a:rPr lang="en-GB" sz="2800" dirty="0" smtClean="0"/>
              <a:t>Full blood count: </a:t>
            </a:r>
            <a:r>
              <a:rPr lang="en-GB" sz="2800" dirty="0" err="1" smtClean="0"/>
              <a:t>Hb</a:t>
            </a:r>
            <a:r>
              <a:rPr lang="en-GB" sz="2800" dirty="0" smtClean="0"/>
              <a:t>, WBC (total and differential count), ESR </a:t>
            </a:r>
          </a:p>
          <a:p>
            <a:r>
              <a:rPr lang="en-GB" sz="2800" dirty="0" smtClean="0"/>
              <a:t>Amniotic fluid for microscopy, culture and sensitivity, bubble test for lung maturity </a:t>
            </a:r>
          </a:p>
          <a:p>
            <a:r>
              <a:rPr lang="en-GB" sz="2800" dirty="0" smtClean="0"/>
              <a:t>Urine for albumin and sugar </a:t>
            </a:r>
          </a:p>
          <a:p>
            <a:r>
              <a:rPr lang="en-GB" sz="2800" dirty="0" smtClean="0"/>
              <a:t>Obstetric ultrasound to determine: viability, maturity, amount of liquor, any foetal abnormalities and presentation </a:t>
            </a:r>
          </a:p>
          <a:p>
            <a:endParaRPr lang="en-GB"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Management of Preterm Premature Rupture of Membranes </a:t>
            </a:r>
            <a:endParaRPr lang="en-GB" dirty="0"/>
          </a:p>
        </p:txBody>
      </p:sp>
      <p:sp>
        <p:nvSpPr>
          <p:cNvPr id="3" name="Content Placeholder 2"/>
          <p:cNvSpPr>
            <a:spLocks noGrp="1"/>
          </p:cNvSpPr>
          <p:nvPr>
            <p:ph sz="quarter" idx="1"/>
          </p:nvPr>
        </p:nvSpPr>
        <p:spPr/>
        <p:txBody>
          <a:bodyPr>
            <a:normAutofit fontScale="25000" lnSpcReduction="20000"/>
          </a:bodyPr>
          <a:lstStyle/>
          <a:p>
            <a:r>
              <a:rPr lang="en-GB" sz="11200" dirty="0" smtClean="0"/>
              <a:t>The patient is admitted into hospital for bed rest and may use toilet facilities. </a:t>
            </a:r>
          </a:p>
          <a:p>
            <a:r>
              <a:rPr lang="en-GB" sz="11200" dirty="0" smtClean="0"/>
              <a:t>A sterile pad is used to monitor drainage of liquor. </a:t>
            </a:r>
          </a:p>
          <a:p>
            <a:r>
              <a:rPr lang="en-GB" sz="11200" dirty="0" smtClean="0"/>
              <a:t>Foetal monitoring </a:t>
            </a:r>
          </a:p>
          <a:p>
            <a:r>
              <a:rPr lang="en-GB" sz="11200" dirty="0" smtClean="0"/>
              <a:t>Maternal pulse and temperature are recorded 4 hourly </a:t>
            </a:r>
          </a:p>
          <a:p>
            <a:r>
              <a:rPr lang="en-GB" sz="11200" dirty="0" smtClean="0"/>
              <a:t>Monitoring for uterine tenderness by abdominal palpation is performed. </a:t>
            </a:r>
          </a:p>
          <a:p>
            <a:r>
              <a:rPr lang="en-GB" sz="11200" dirty="0" smtClean="0"/>
              <a:t>Start on antibiotic treatment, first choice prophylactic antibiotics: </a:t>
            </a:r>
          </a:p>
          <a:p>
            <a:pPr>
              <a:buNone/>
            </a:pPr>
            <a:r>
              <a:rPr lang="en-GB" sz="11200" dirty="0" smtClean="0"/>
              <a:t>- Amoxicillin/</a:t>
            </a:r>
            <a:r>
              <a:rPr lang="en-GB" sz="11200" dirty="0" err="1" smtClean="0"/>
              <a:t>Clavulanate</a:t>
            </a:r>
            <a:r>
              <a:rPr lang="en-GB" sz="11200" dirty="0" smtClean="0"/>
              <a:t> Potassium e.g. </a:t>
            </a:r>
            <a:r>
              <a:rPr lang="en-GB" sz="11200" dirty="0" err="1" smtClean="0"/>
              <a:t>Augmentin</a:t>
            </a:r>
            <a:r>
              <a:rPr lang="en-GB" sz="11200" dirty="0" smtClean="0"/>
              <a:t> 1.2g IV. 8hrly for 48 hours, then 625 mg orally three times a day for five more days. </a:t>
            </a:r>
          </a:p>
          <a:p>
            <a:pPr>
              <a:buNone/>
            </a:pPr>
            <a:r>
              <a:rPr lang="en-GB" sz="11200" dirty="0" smtClean="0"/>
              <a:t>- Erythromycin 500mg orally four times a day for seven days </a:t>
            </a:r>
          </a:p>
          <a:p>
            <a:endParaRPr lang="en-GB"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Care of patients without clinical evidence of intrauterine infection </a:t>
            </a:r>
            <a:endParaRPr lang="en-GB" dirty="0"/>
          </a:p>
        </p:txBody>
      </p:sp>
      <p:sp>
        <p:nvSpPr>
          <p:cNvPr id="3" name="Content Placeholder 2"/>
          <p:cNvSpPr>
            <a:spLocks noGrp="1"/>
          </p:cNvSpPr>
          <p:nvPr>
            <p:ph sz="quarter" idx="1"/>
          </p:nvPr>
        </p:nvSpPr>
        <p:spPr/>
        <p:txBody>
          <a:bodyPr/>
          <a:lstStyle/>
          <a:p>
            <a:endParaRPr lang="en-GB" dirty="0" smtClean="0"/>
          </a:p>
          <a:p>
            <a:r>
              <a:rPr lang="en-GB" sz="2800" dirty="0" smtClean="0"/>
              <a:t>Hospital bed rest </a:t>
            </a:r>
          </a:p>
          <a:p>
            <a:r>
              <a:rPr lang="en-GB" sz="2800" dirty="0" smtClean="0"/>
              <a:t>Toilet facilities permitted </a:t>
            </a:r>
          </a:p>
          <a:p>
            <a:r>
              <a:rPr lang="en-GB" sz="2800" dirty="0" smtClean="0"/>
              <a:t>Close observation till the patient starts labour </a:t>
            </a:r>
          </a:p>
          <a:p>
            <a:r>
              <a:rPr lang="en-GB" sz="2800" dirty="0" err="1" smtClean="0"/>
              <a:t>Tocolysis</a:t>
            </a:r>
            <a:r>
              <a:rPr lang="en-GB" sz="2800" dirty="0" smtClean="0"/>
              <a:t> e.g. </a:t>
            </a:r>
            <a:r>
              <a:rPr lang="en-GB" sz="2800" dirty="0" err="1" smtClean="0"/>
              <a:t>salbutamol</a:t>
            </a:r>
            <a:r>
              <a:rPr lang="en-GB" sz="2800" dirty="0" smtClean="0"/>
              <a:t> to prevent uterine contraction: </a:t>
            </a:r>
          </a:p>
          <a:p>
            <a:pPr>
              <a:buNone/>
            </a:pPr>
            <a:r>
              <a:rPr lang="en-GB" sz="2800" dirty="0" smtClean="0"/>
              <a:t>o During referral </a:t>
            </a:r>
          </a:p>
          <a:p>
            <a:pPr>
              <a:buNone/>
            </a:pPr>
            <a:r>
              <a:rPr lang="en-GB" sz="2800" dirty="0" smtClean="0"/>
              <a:t>o To allow time for steroids given for foetal lung maturity </a:t>
            </a:r>
          </a:p>
          <a:p>
            <a:endParaRPr lang="en-GB"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fontScale="92500" lnSpcReduction="10000"/>
          </a:bodyPr>
          <a:lstStyle/>
          <a:p>
            <a:endParaRPr lang="en-GB" dirty="0" smtClean="0"/>
          </a:p>
          <a:p>
            <a:r>
              <a:rPr lang="en-GB" sz="3000" dirty="0" err="1" smtClean="0"/>
              <a:t>Bethamethasone</a:t>
            </a:r>
            <a:r>
              <a:rPr lang="en-GB" sz="3000" dirty="0" smtClean="0"/>
              <a:t> 12mg IM OD for 2 days (24 hours apart) or </a:t>
            </a:r>
            <a:r>
              <a:rPr lang="en-GB" sz="3000" dirty="0" err="1" smtClean="0"/>
              <a:t>Dexamethasone</a:t>
            </a:r>
            <a:r>
              <a:rPr lang="en-GB" sz="3000" dirty="0" smtClean="0"/>
              <a:t> 6mg IM BD for 2 days (12 hours apart) </a:t>
            </a:r>
          </a:p>
          <a:p>
            <a:r>
              <a:rPr lang="en-GB" sz="3000" dirty="0" smtClean="0"/>
              <a:t>Preterm delivery may be allowed in cases of spontaneous onset of labour, foetal distress. In cases of extreme prematurity or severe foetal distress caesarean section is the preferred mode of delivery. </a:t>
            </a:r>
          </a:p>
          <a:p>
            <a:r>
              <a:rPr lang="en-GB" sz="3000" dirty="0" smtClean="0"/>
              <a:t>Between 34-37 weeks active management is provided: </a:t>
            </a:r>
          </a:p>
          <a:p>
            <a:r>
              <a:rPr lang="en-GB" sz="3000" dirty="0" smtClean="0"/>
              <a:t>Assess for foetal well-being and determine best mode of delivery. </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In a </a:t>
            </a:r>
            <a:r>
              <a:rPr lang="en-US" b="1" i="1" u="sng" dirty="0" err="1" smtClean="0"/>
              <a:t>mento</a:t>
            </a:r>
            <a:r>
              <a:rPr lang="en-US" b="1" i="1" u="sng" dirty="0" smtClean="0"/>
              <a:t>-anterior position:</a:t>
            </a:r>
            <a:r>
              <a:rPr lang="en-US" b="1" i="1" u="sng" dirty="0" smtClean="0">
                <a:solidFill>
                  <a:srgbClr val="FFFF00"/>
                </a:solidFill>
              </a:rPr>
              <a:t/>
            </a:r>
            <a:br>
              <a:rPr lang="en-US" b="1" i="1" u="sng" dirty="0" smtClean="0">
                <a:solidFill>
                  <a:srgbClr val="FFFF00"/>
                </a:solidFill>
              </a:rPr>
            </a:br>
            <a:endParaRPr lang="en-GB" dirty="0"/>
          </a:p>
        </p:txBody>
      </p:sp>
      <p:sp>
        <p:nvSpPr>
          <p:cNvPr id="3" name="Content Placeholder 2"/>
          <p:cNvSpPr>
            <a:spLocks noGrp="1"/>
          </p:cNvSpPr>
          <p:nvPr>
            <p:ph sz="quarter" idx="1"/>
          </p:nvPr>
        </p:nvSpPr>
        <p:spPr>
          <a:xfrm>
            <a:off x="457200" y="928670"/>
            <a:ext cx="8229600" cy="5197493"/>
          </a:xfrm>
        </p:spPr>
        <p:txBody>
          <a:bodyPr>
            <a:normAutofit fontScale="25000" lnSpcReduction="20000"/>
          </a:bodyPr>
          <a:lstStyle/>
          <a:p>
            <a:pPr>
              <a:lnSpc>
                <a:spcPct val="90000"/>
              </a:lnSpc>
              <a:buNone/>
              <a:defRPr/>
            </a:pPr>
            <a:r>
              <a:rPr lang="en-US" sz="14400" dirty="0">
                <a:latin typeface="Tahoma"/>
                <a:cs typeface="Tahoma" pitchFamily="34" charset="0"/>
              </a:rPr>
              <a:t>•</a:t>
            </a:r>
            <a:r>
              <a:rPr lang="en-US" sz="14400" dirty="0"/>
              <a:t>The head engages and descend with increasing extension.</a:t>
            </a:r>
          </a:p>
          <a:p>
            <a:pPr>
              <a:lnSpc>
                <a:spcPct val="90000"/>
              </a:lnSpc>
              <a:buNone/>
              <a:defRPr/>
            </a:pPr>
            <a:r>
              <a:rPr lang="en-US" sz="14400" dirty="0" smtClean="0">
                <a:latin typeface="Tahoma"/>
                <a:cs typeface="Tahoma" pitchFamily="34" charset="0"/>
              </a:rPr>
              <a:t>•</a:t>
            </a:r>
            <a:r>
              <a:rPr lang="en-US" sz="14400" dirty="0"/>
              <a:t>So the sub-</a:t>
            </a:r>
            <a:r>
              <a:rPr lang="en-US" sz="14400" dirty="0" err="1"/>
              <a:t>mento</a:t>
            </a:r>
            <a:r>
              <a:rPr lang="en-US" sz="14400" dirty="0"/>
              <a:t>-</a:t>
            </a:r>
            <a:r>
              <a:rPr lang="en-US" sz="14400" dirty="0" err="1"/>
              <a:t>bregmatic</a:t>
            </a:r>
            <a:r>
              <a:rPr lang="en-US" sz="14400" dirty="0"/>
              <a:t> diameter (9.5cm)comes through the cervix.</a:t>
            </a:r>
          </a:p>
          <a:p>
            <a:pPr>
              <a:lnSpc>
                <a:spcPct val="90000"/>
              </a:lnSpc>
              <a:buNone/>
              <a:defRPr/>
            </a:pPr>
            <a:r>
              <a:rPr lang="en-US" sz="14400" dirty="0" smtClean="0">
                <a:latin typeface="Tahoma"/>
                <a:cs typeface="Tahoma" pitchFamily="34" charset="0"/>
              </a:rPr>
              <a:t>•</a:t>
            </a:r>
            <a:r>
              <a:rPr lang="en-US" sz="14400" dirty="0"/>
              <a:t>When the chin reaches the pelvic floor it undergoes internal rotation through one- eighth of a circle.</a:t>
            </a:r>
          </a:p>
          <a:p>
            <a:pPr>
              <a:lnSpc>
                <a:spcPct val="90000"/>
              </a:lnSpc>
              <a:buNone/>
              <a:defRPr/>
            </a:pPr>
            <a:r>
              <a:rPr lang="en-US" sz="14400" dirty="0" smtClean="0">
                <a:latin typeface="Tahoma"/>
                <a:cs typeface="Tahoma" pitchFamily="34" charset="0"/>
              </a:rPr>
              <a:t>•</a:t>
            </a:r>
            <a:r>
              <a:rPr lang="en-US" sz="14400" dirty="0"/>
              <a:t>So the </a:t>
            </a:r>
            <a:r>
              <a:rPr lang="en-US" sz="14400" dirty="0" err="1"/>
              <a:t>submental</a:t>
            </a:r>
            <a:r>
              <a:rPr lang="en-US" sz="14400" dirty="0"/>
              <a:t> region comes to lie under the </a:t>
            </a:r>
            <a:r>
              <a:rPr lang="en-US" sz="14400" dirty="0" err="1"/>
              <a:t>subpubic</a:t>
            </a:r>
            <a:r>
              <a:rPr lang="en-US" sz="14400" dirty="0"/>
              <a:t> arch.</a:t>
            </a:r>
          </a:p>
          <a:p>
            <a:pPr>
              <a:lnSpc>
                <a:spcPct val="90000"/>
              </a:lnSpc>
              <a:buNone/>
              <a:defRPr/>
            </a:pPr>
            <a:r>
              <a:rPr lang="en-US" sz="14400" dirty="0" smtClean="0">
                <a:latin typeface="Tahoma"/>
                <a:cs typeface="Tahoma" pitchFamily="34" charset="0"/>
              </a:rPr>
              <a:t>•</a:t>
            </a:r>
            <a:r>
              <a:rPr lang="en-US" sz="14400" dirty="0"/>
              <a:t>The head born by a movement of flexion.</a:t>
            </a:r>
          </a:p>
          <a:p>
            <a:pPr>
              <a:lnSpc>
                <a:spcPct val="90000"/>
              </a:lnSpc>
              <a:buNone/>
              <a:defRPr/>
            </a:pPr>
            <a:r>
              <a:rPr lang="en-US" sz="14400" dirty="0" smtClean="0">
                <a:latin typeface="Tahoma"/>
                <a:cs typeface="Tahoma" pitchFamily="34" charset="0"/>
              </a:rPr>
              <a:t>•</a:t>
            </a:r>
            <a:r>
              <a:rPr lang="en-US" sz="14400" dirty="0"/>
              <a:t>Restitution occurs and is followed by external rotation as in vertex presentation.</a:t>
            </a:r>
          </a:p>
          <a:p>
            <a:endParaRPr lang="en-GB"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Care of patients with intrauterine infection (</a:t>
            </a:r>
            <a:r>
              <a:rPr lang="en-GB" b="1" dirty="0" err="1" smtClean="0"/>
              <a:t>Chorioamnionitis</a:t>
            </a:r>
            <a:r>
              <a:rPr lang="en-GB" b="1" dirty="0" smtClean="0"/>
              <a:t>) </a:t>
            </a:r>
            <a:endParaRPr lang="en-GB" dirty="0"/>
          </a:p>
        </p:txBody>
      </p:sp>
      <p:sp>
        <p:nvSpPr>
          <p:cNvPr id="3" name="Content Placeholder 2"/>
          <p:cNvSpPr>
            <a:spLocks noGrp="1"/>
          </p:cNvSpPr>
          <p:nvPr>
            <p:ph sz="quarter" idx="1"/>
          </p:nvPr>
        </p:nvSpPr>
        <p:spPr/>
        <p:txBody>
          <a:bodyPr>
            <a:noAutofit/>
          </a:bodyPr>
          <a:lstStyle/>
          <a:p>
            <a:r>
              <a:rPr lang="en-GB" sz="2800" dirty="0" smtClean="0"/>
              <a:t>Amoxicillin/</a:t>
            </a:r>
            <a:r>
              <a:rPr lang="en-GB" sz="2800" dirty="0" err="1" smtClean="0"/>
              <a:t>Clavulanate</a:t>
            </a:r>
            <a:r>
              <a:rPr lang="en-GB" sz="2800" dirty="0" smtClean="0"/>
              <a:t> Potassium e.g. </a:t>
            </a:r>
            <a:r>
              <a:rPr lang="en-GB" sz="2800" b="1" dirty="0" err="1" smtClean="0"/>
              <a:t>Augmentin</a:t>
            </a:r>
            <a:r>
              <a:rPr lang="en-GB" sz="2800" b="1" dirty="0" smtClean="0"/>
              <a:t> 1.2g IV 8 hourly for 48 hours then 625 mg three times a day for five more days OR give the following combination for 10 days </a:t>
            </a:r>
          </a:p>
          <a:p>
            <a:r>
              <a:rPr lang="en-GB" sz="2800" i="1" dirty="0" smtClean="0"/>
              <a:t>Injection </a:t>
            </a:r>
            <a:r>
              <a:rPr lang="en-GB" sz="2800" i="1" dirty="0" err="1" smtClean="0"/>
              <a:t>Ampicillin</a:t>
            </a:r>
            <a:r>
              <a:rPr lang="en-GB" sz="2800" i="1" dirty="0" smtClean="0"/>
              <a:t> 500 mg I.M. 6 hourly until abdominal distension subsides and bowel returns followed by 500 mg by mouth 6 hourly. </a:t>
            </a:r>
          </a:p>
          <a:p>
            <a:r>
              <a:rPr lang="en-GB" sz="2800" b="1" dirty="0" smtClean="0"/>
              <a:t>PLUS </a:t>
            </a:r>
          </a:p>
          <a:p>
            <a:r>
              <a:rPr lang="en-GB" sz="2800" dirty="0" smtClean="0"/>
              <a:t>Injection </a:t>
            </a:r>
            <a:r>
              <a:rPr lang="en-GB" sz="2800" dirty="0" err="1" smtClean="0"/>
              <a:t>Gentamycin</a:t>
            </a:r>
            <a:r>
              <a:rPr lang="en-GB" sz="2800" dirty="0" smtClean="0"/>
              <a:t> 80 mg IV 8 hourly </a:t>
            </a:r>
          </a:p>
          <a:p>
            <a:r>
              <a:rPr lang="en-GB" sz="2800" b="1" dirty="0" smtClean="0"/>
              <a:t>PLUS </a:t>
            </a:r>
          </a:p>
          <a:p>
            <a:r>
              <a:rPr lang="en-GB" sz="2800" dirty="0" smtClean="0"/>
              <a:t>Injection </a:t>
            </a:r>
            <a:r>
              <a:rPr lang="en-GB" sz="2800" i="1" dirty="0" err="1" smtClean="0"/>
              <a:t>Metronidazole</a:t>
            </a:r>
            <a:r>
              <a:rPr lang="en-GB" sz="2800" i="1" dirty="0" smtClean="0"/>
              <a:t> 500mg I V 8 hourly </a:t>
            </a:r>
            <a:endParaRPr lang="en-GB" sz="2800"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297238"/>
          </a:xfrm>
        </p:spPr>
        <p:txBody>
          <a:bodyPr>
            <a:normAutofit/>
          </a:bodyPr>
          <a:lstStyle/>
          <a:p>
            <a:r>
              <a:rPr lang="en-GB" sz="6000" b="1" dirty="0" smtClean="0">
                <a:solidFill>
                  <a:schemeClr val="tx1"/>
                </a:solidFill>
              </a:rPr>
              <a:t>CORD PRESENTATION AND CORD PROLAPSE</a:t>
            </a:r>
            <a:endParaRPr lang="en-GB" sz="6000" b="1" dirty="0">
              <a:solidFill>
                <a:schemeClr val="tx1"/>
              </a:solidFill>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Definitions of cord </a:t>
            </a:r>
            <a:r>
              <a:rPr lang="en-GB" b="1" dirty="0" err="1" smtClean="0"/>
              <a:t>prolapse</a:t>
            </a:r>
            <a:r>
              <a:rPr lang="en-GB" b="1" dirty="0" smtClean="0"/>
              <a:t> and cord presentation</a:t>
            </a:r>
            <a:endParaRPr lang="en-GB" dirty="0"/>
          </a:p>
        </p:txBody>
      </p:sp>
      <p:sp>
        <p:nvSpPr>
          <p:cNvPr id="3" name="Content Placeholder 2"/>
          <p:cNvSpPr>
            <a:spLocks noGrp="1"/>
          </p:cNvSpPr>
          <p:nvPr>
            <p:ph sz="quarter" idx="1"/>
          </p:nvPr>
        </p:nvSpPr>
        <p:spPr/>
        <p:txBody>
          <a:bodyPr>
            <a:normAutofit/>
          </a:bodyPr>
          <a:lstStyle/>
          <a:p>
            <a:r>
              <a:rPr lang="en-GB" sz="3200" b="1" i="1" dirty="0" smtClean="0"/>
              <a:t>Cord </a:t>
            </a:r>
            <a:r>
              <a:rPr lang="en-GB" sz="3200" b="1" i="1" dirty="0" err="1" smtClean="0"/>
              <a:t>prolapse</a:t>
            </a:r>
            <a:r>
              <a:rPr lang="en-GB" sz="3200" b="1" i="1" dirty="0" smtClean="0"/>
              <a:t> </a:t>
            </a:r>
            <a:r>
              <a:rPr lang="en-GB" sz="3200" i="1" dirty="0" smtClean="0"/>
              <a:t>is when the cord lies in front of the presenting part of the baby </a:t>
            </a:r>
            <a:r>
              <a:rPr lang="en-GB" sz="3200" b="1" i="1" dirty="0" smtClean="0">
                <a:solidFill>
                  <a:srgbClr val="C00000"/>
                </a:solidFill>
              </a:rPr>
              <a:t>after the membranes have ruptured.</a:t>
            </a:r>
          </a:p>
          <a:p>
            <a:endParaRPr lang="en-GB" sz="3200" b="1" i="1" dirty="0" smtClean="0"/>
          </a:p>
          <a:p>
            <a:endParaRPr lang="en-GB" sz="3200" b="1" i="1" dirty="0" smtClean="0"/>
          </a:p>
          <a:p>
            <a:r>
              <a:rPr lang="en-GB" sz="3200" b="1" i="1" dirty="0" smtClean="0"/>
              <a:t>Cord presentation </a:t>
            </a:r>
            <a:r>
              <a:rPr lang="en-GB" sz="3200" i="1" dirty="0" smtClean="0"/>
              <a:t>is when the cord lies in front of the presenting part of the baby </a:t>
            </a:r>
            <a:r>
              <a:rPr lang="en-GB" sz="3200" b="1" i="1" dirty="0" smtClean="0">
                <a:solidFill>
                  <a:srgbClr val="C00000"/>
                </a:solidFill>
              </a:rPr>
              <a:t>before the membranes have ruptured</a:t>
            </a:r>
            <a:r>
              <a:rPr lang="en-GB" sz="3200" b="1" i="1" dirty="0" smtClean="0"/>
              <a:t>.</a:t>
            </a:r>
            <a:endParaRPr lang="en-GB" sz="3200" b="1" dirty="0">
              <a:solidFill>
                <a:srgbClr val="C00000"/>
              </a:solidFill>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Cord </a:t>
            </a:r>
            <a:r>
              <a:rPr lang="en-GB" b="1" dirty="0" err="1" smtClean="0"/>
              <a:t>prolapse</a:t>
            </a:r>
            <a:endParaRPr lang="en-GB" dirty="0"/>
          </a:p>
        </p:txBody>
      </p:sp>
      <p:pic>
        <p:nvPicPr>
          <p:cNvPr id="21506" name="Picture 2"/>
          <p:cNvPicPr>
            <a:picLocks noGrp="1" noChangeAspect="1" noChangeArrowheads="1"/>
          </p:cNvPicPr>
          <p:nvPr>
            <p:ph sz="quarter" idx="1"/>
          </p:nvPr>
        </p:nvPicPr>
        <p:blipFill>
          <a:blip r:embed="rId2"/>
          <a:srcRect/>
          <a:stretch>
            <a:fillRect/>
          </a:stretch>
        </p:blipFill>
        <p:spPr bwMode="auto">
          <a:xfrm>
            <a:off x="1214414" y="1357298"/>
            <a:ext cx="7072362" cy="4786346"/>
          </a:xfrm>
          <a:prstGeom prst="rect">
            <a:avLst/>
          </a:prstGeom>
          <a:noFill/>
          <a:ln w="9525">
            <a:noFill/>
            <a:miter lim="800000"/>
            <a:headEnd/>
            <a:tailEnd/>
          </a:ln>
          <a:effectLst/>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Diagnosis of cord presentation and cord </a:t>
            </a:r>
            <a:r>
              <a:rPr lang="en-GB" b="1" dirty="0" err="1" smtClean="0"/>
              <a:t>prolapse</a:t>
            </a:r>
            <a:r>
              <a:rPr lang="en-GB" b="1" dirty="0" smtClean="0"/>
              <a:t> is made on:</a:t>
            </a:r>
            <a:endParaRPr lang="en-GB" dirty="0"/>
          </a:p>
        </p:txBody>
      </p:sp>
      <p:sp>
        <p:nvSpPr>
          <p:cNvPr id="3" name="Content Placeholder 2"/>
          <p:cNvSpPr>
            <a:spLocks noGrp="1"/>
          </p:cNvSpPr>
          <p:nvPr>
            <p:ph sz="quarter" idx="1"/>
          </p:nvPr>
        </p:nvSpPr>
        <p:spPr/>
        <p:txBody>
          <a:bodyPr/>
          <a:lstStyle/>
          <a:p>
            <a:endParaRPr lang="en-GB" dirty="0" smtClean="0"/>
          </a:p>
          <a:p>
            <a:r>
              <a:rPr lang="en-GB" sz="3600" dirty="0" smtClean="0"/>
              <a:t>Vaginal examination by palpating cord under the intact membranes (cord presentation) </a:t>
            </a:r>
          </a:p>
          <a:p>
            <a:r>
              <a:rPr lang="en-GB" sz="3600" dirty="0" smtClean="0"/>
              <a:t>Vaginal examination after rupture of the membranes reveals loops of the cord in the birth canal (cord </a:t>
            </a:r>
            <a:r>
              <a:rPr lang="en-GB" sz="3600" dirty="0" err="1" smtClean="0"/>
              <a:t>prolapse</a:t>
            </a:r>
            <a:r>
              <a:rPr lang="en-GB" sz="3600" dirty="0" smtClean="0"/>
              <a:t>). </a:t>
            </a:r>
          </a:p>
          <a:p>
            <a:endParaRPr lang="en-GB"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Potential predisposing risk factors include:</a:t>
            </a:r>
            <a:endParaRPr lang="en-GB" dirty="0"/>
          </a:p>
        </p:txBody>
      </p:sp>
      <p:sp>
        <p:nvSpPr>
          <p:cNvPr id="3" name="Content Placeholder 2"/>
          <p:cNvSpPr>
            <a:spLocks noGrp="1"/>
          </p:cNvSpPr>
          <p:nvPr>
            <p:ph sz="quarter" idx="1"/>
          </p:nvPr>
        </p:nvSpPr>
        <p:spPr/>
        <p:txBody>
          <a:bodyPr>
            <a:normAutofit lnSpcReduction="10000"/>
          </a:bodyPr>
          <a:lstStyle/>
          <a:p>
            <a:endParaRPr lang="en-GB" dirty="0" smtClean="0"/>
          </a:p>
          <a:p>
            <a:r>
              <a:rPr lang="en-GB" sz="3200" dirty="0" smtClean="0"/>
              <a:t>Premature rupture of the amniotic sac </a:t>
            </a:r>
          </a:p>
          <a:p>
            <a:r>
              <a:rPr lang="en-GB" sz="3200" dirty="0" err="1" smtClean="0"/>
              <a:t>Polyhydramnios</a:t>
            </a:r>
            <a:r>
              <a:rPr lang="en-GB" sz="3200" dirty="0" smtClean="0"/>
              <a:t> (having a large volume of amniotic fluid. The cord may be forced out with the more forceful gush of waters. </a:t>
            </a:r>
          </a:p>
          <a:p>
            <a:r>
              <a:rPr lang="en-GB" sz="3200" dirty="0" smtClean="0"/>
              <a:t>Long umbilical cord </a:t>
            </a:r>
          </a:p>
          <a:p>
            <a:r>
              <a:rPr lang="en-GB" sz="3200" dirty="0" smtClean="0"/>
              <a:t>Foetal malpresentation </a:t>
            </a:r>
          </a:p>
          <a:p>
            <a:r>
              <a:rPr lang="en-GB" sz="3200" dirty="0" err="1" smtClean="0"/>
              <a:t>Multiparity</a:t>
            </a:r>
            <a:r>
              <a:rPr lang="en-GB" sz="3200" dirty="0" smtClean="0"/>
              <a:t> </a:t>
            </a:r>
          </a:p>
          <a:p>
            <a:r>
              <a:rPr lang="en-GB" sz="3200" dirty="0" smtClean="0"/>
              <a:t>Multiple gestation </a:t>
            </a:r>
          </a:p>
          <a:p>
            <a:endParaRPr lang="en-GB"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Differential Diagnosis</a:t>
            </a:r>
            <a:endParaRPr lang="en-GB" dirty="0"/>
          </a:p>
        </p:txBody>
      </p:sp>
      <p:sp>
        <p:nvSpPr>
          <p:cNvPr id="3" name="Content Placeholder 2"/>
          <p:cNvSpPr>
            <a:spLocks noGrp="1"/>
          </p:cNvSpPr>
          <p:nvPr>
            <p:ph sz="quarter" idx="1"/>
          </p:nvPr>
        </p:nvSpPr>
        <p:spPr/>
        <p:txBody>
          <a:bodyPr/>
          <a:lstStyle/>
          <a:p>
            <a:pPr>
              <a:buFont typeface="Arial" pitchFamily="34" charset="0"/>
              <a:buChar char="•"/>
            </a:pPr>
            <a:r>
              <a:rPr lang="en-GB" sz="3600" dirty="0" smtClean="0"/>
              <a:t>Foetal membranes </a:t>
            </a:r>
          </a:p>
          <a:p>
            <a:r>
              <a:rPr lang="en-GB" sz="3600" dirty="0" smtClean="0"/>
              <a:t>Footling breech or compound presentations. </a:t>
            </a:r>
          </a:p>
          <a:p>
            <a:endParaRPr lang="en-GB" dirty="0" smtClean="0"/>
          </a:p>
          <a:p>
            <a:endParaRPr lang="en-GB"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Management of cord </a:t>
            </a:r>
            <a:r>
              <a:rPr lang="en-GB" b="1" dirty="0" err="1" smtClean="0"/>
              <a:t>prolapse</a:t>
            </a:r>
            <a:r>
              <a:rPr lang="en-GB" b="1" dirty="0" smtClean="0"/>
              <a:t> and cord presentation</a:t>
            </a:r>
            <a:endParaRPr lang="en-GB" dirty="0"/>
          </a:p>
        </p:txBody>
      </p:sp>
      <p:sp>
        <p:nvSpPr>
          <p:cNvPr id="3" name="Content Placeholder 2"/>
          <p:cNvSpPr>
            <a:spLocks noGrp="1"/>
          </p:cNvSpPr>
          <p:nvPr>
            <p:ph sz="quarter" idx="1"/>
          </p:nvPr>
        </p:nvSpPr>
        <p:spPr>
          <a:xfrm>
            <a:off x="914400" y="1285860"/>
            <a:ext cx="7772400" cy="4733940"/>
          </a:xfrm>
        </p:spPr>
        <p:txBody>
          <a:bodyPr>
            <a:normAutofit fontScale="25000" lnSpcReduction="20000"/>
          </a:bodyPr>
          <a:lstStyle/>
          <a:p>
            <a:pPr>
              <a:buNone/>
            </a:pPr>
            <a:r>
              <a:rPr lang="en-GB" sz="12800" b="1" i="1" dirty="0" smtClean="0"/>
              <a:t>Emergency Treatment</a:t>
            </a:r>
          </a:p>
          <a:p>
            <a:pPr>
              <a:buNone/>
            </a:pPr>
            <a:r>
              <a:rPr lang="en-GB" sz="12800" dirty="0" smtClean="0"/>
              <a:t>The aim of management is to deliver the foetus as quickly as possible before hypoxia and death occurs due to cord compression. </a:t>
            </a:r>
          </a:p>
          <a:p>
            <a:pPr>
              <a:buNone/>
            </a:pPr>
            <a:r>
              <a:rPr lang="en-GB" sz="12800" dirty="0" smtClean="0"/>
              <a:t>o Remove pressure by elevating the buttocks or putting patient in knee chest or exaggerated left lateral position </a:t>
            </a:r>
          </a:p>
          <a:p>
            <a:pPr>
              <a:buNone/>
            </a:pPr>
            <a:r>
              <a:rPr lang="en-GB" sz="12800" dirty="0" smtClean="0"/>
              <a:t>o Give oxygen to the mother by mask </a:t>
            </a:r>
          </a:p>
          <a:p>
            <a:pPr>
              <a:buNone/>
            </a:pPr>
            <a:r>
              <a:rPr lang="en-GB" sz="12800" dirty="0" smtClean="0"/>
              <a:t>o Establish IV line with 5% dextrose </a:t>
            </a:r>
          </a:p>
          <a:p>
            <a:pPr>
              <a:buNone/>
            </a:pPr>
            <a:r>
              <a:rPr lang="en-GB" sz="12800" dirty="0" smtClean="0"/>
              <a:t>o Monitor the foetal heart appropriately, every 5 minutes </a:t>
            </a:r>
          </a:p>
          <a:p>
            <a:pPr>
              <a:buNone/>
            </a:pPr>
            <a:r>
              <a:rPr lang="en-GB" sz="12800" dirty="0" smtClean="0"/>
              <a:t>o Counsel mother on the condition of the foetus. </a:t>
            </a:r>
          </a:p>
          <a:p>
            <a:endParaRPr lang="en-GB" sz="3200" b="1"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Knee chest position</a:t>
            </a:r>
            <a:endParaRPr lang="en-GB" dirty="0"/>
          </a:p>
        </p:txBody>
      </p:sp>
      <p:pic>
        <p:nvPicPr>
          <p:cNvPr id="22530" name="Picture 2"/>
          <p:cNvPicPr>
            <a:picLocks noGrp="1" noChangeAspect="1" noChangeArrowheads="1"/>
          </p:cNvPicPr>
          <p:nvPr>
            <p:ph sz="quarter" idx="1"/>
          </p:nvPr>
        </p:nvPicPr>
        <p:blipFill>
          <a:blip r:embed="rId2"/>
          <a:srcRect/>
          <a:stretch>
            <a:fillRect/>
          </a:stretch>
        </p:blipFill>
        <p:spPr bwMode="auto">
          <a:xfrm>
            <a:off x="785786" y="1428736"/>
            <a:ext cx="8072494" cy="4929222"/>
          </a:xfrm>
          <a:prstGeom prst="rect">
            <a:avLst/>
          </a:prstGeom>
          <a:noFill/>
          <a:ln w="9525">
            <a:noFill/>
            <a:miter lim="800000"/>
            <a:headEnd/>
            <a:tailEnd/>
          </a:ln>
          <a:effectLst/>
        </p:spPr>
      </p:pic>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If the cord is pulsating and patient is in first stage of labour:</a:t>
            </a:r>
            <a:endParaRPr lang="en-GB" dirty="0"/>
          </a:p>
        </p:txBody>
      </p:sp>
      <p:sp>
        <p:nvSpPr>
          <p:cNvPr id="3" name="Content Placeholder 2"/>
          <p:cNvSpPr>
            <a:spLocks noGrp="1"/>
          </p:cNvSpPr>
          <p:nvPr>
            <p:ph sz="quarter" idx="1"/>
          </p:nvPr>
        </p:nvSpPr>
        <p:spPr/>
        <p:txBody>
          <a:bodyPr>
            <a:noAutofit/>
          </a:bodyPr>
          <a:lstStyle/>
          <a:p>
            <a:pPr>
              <a:buNone/>
            </a:pPr>
            <a:r>
              <a:rPr lang="en-GB" sz="3200" dirty="0" smtClean="0"/>
              <a:t>• Replace the cord into the vagina. </a:t>
            </a:r>
          </a:p>
          <a:p>
            <a:pPr>
              <a:buNone/>
            </a:pPr>
            <a:r>
              <a:rPr lang="en-GB" sz="3200" dirty="0" smtClean="0"/>
              <a:t>• Transfer the mother to a healthcare facility capable of providing comprehensive emergency obstetric care for urgent caesarean section. </a:t>
            </a:r>
          </a:p>
          <a:p>
            <a:pPr>
              <a:buNone/>
            </a:pPr>
            <a:r>
              <a:rPr lang="en-GB" sz="3200" dirty="0" smtClean="0"/>
              <a:t>• Carry a delivery kit during transfer and maintain knee chest position during transfer. </a:t>
            </a:r>
          </a:p>
          <a:p>
            <a:pPr>
              <a:buNone/>
            </a:pPr>
            <a:r>
              <a:rPr lang="en-GB" sz="3200" dirty="0" smtClean="0"/>
              <a:t>In the comprehensive Emergency Obstetric Care facility, deliver by emergency caesarean section if the baby is alive and the patient is not in second stage of labour.</a:t>
            </a:r>
            <a:endParaRPr lang="en-GB"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In </a:t>
            </a:r>
            <a:r>
              <a:rPr lang="en-US" b="1" i="1" u="sng" dirty="0" err="1" smtClean="0"/>
              <a:t>mento</a:t>
            </a:r>
            <a:r>
              <a:rPr lang="en-US" b="1" i="1" u="sng" dirty="0" smtClean="0"/>
              <a:t>-posterior position:</a:t>
            </a:r>
            <a:r>
              <a:rPr lang="en-US" b="1" i="1" u="sng" dirty="0" smtClean="0">
                <a:solidFill>
                  <a:srgbClr val="FFFF00"/>
                </a:solidFill>
              </a:rPr>
              <a:t/>
            </a:r>
            <a:br>
              <a:rPr lang="en-US" b="1" i="1" u="sng" dirty="0" smtClean="0">
                <a:solidFill>
                  <a:srgbClr val="FFFF00"/>
                </a:solidFill>
              </a:rPr>
            </a:br>
            <a:endParaRPr lang="en-GB" dirty="0"/>
          </a:p>
        </p:txBody>
      </p:sp>
      <p:sp>
        <p:nvSpPr>
          <p:cNvPr id="3" name="Content Placeholder 2"/>
          <p:cNvSpPr>
            <a:spLocks noGrp="1"/>
          </p:cNvSpPr>
          <p:nvPr>
            <p:ph sz="quarter" idx="1"/>
          </p:nvPr>
        </p:nvSpPr>
        <p:spPr>
          <a:xfrm>
            <a:off x="457200" y="928670"/>
            <a:ext cx="8229600" cy="5197493"/>
          </a:xfrm>
        </p:spPr>
        <p:txBody>
          <a:bodyPr>
            <a:normAutofit fontScale="70000" lnSpcReduction="20000"/>
          </a:bodyPr>
          <a:lstStyle/>
          <a:p>
            <a:pPr>
              <a:lnSpc>
                <a:spcPct val="90000"/>
              </a:lnSpc>
              <a:buNone/>
              <a:defRPr/>
            </a:pPr>
            <a:r>
              <a:rPr lang="en-US" sz="4100" dirty="0">
                <a:latin typeface="Tahoma"/>
                <a:cs typeface="Tahoma" pitchFamily="34" charset="0"/>
              </a:rPr>
              <a:t>•</a:t>
            </a:r>
            <a:r>
              <a:rPr lang="en-US" sz="4100" dirty="0"/>
              <a:t>Similar mechanism occurs, except that the chin undergoes internal rotation through three-eighths of a circle.</a:t>
            </a:r>
          </a:p>
          <a:p>
            <a:pPr>
              <a:lnSpc>
                <a:spcPct val="90000"/>
              </a:lnSpc>
              <a:buNone/>
              <a:defRPr/>
            </a:pPr>
            <a:endParaRPr lang="en-US" sz="4100" dirty="0">
              <a:latin typeface="Tahoma"/>
              <a:cs typeface="Tahoma" pitchFamily="34" charset="0"/>
            </a:endParaRPr>
          </a:p>
          <a:p>
            <a:pPr>
              <a:lnSpc>
                <a:spcPct val="90000"/>
              </a:lnSpc>
              <a:buNone/>
              <a:defRPr/>
            </a:pPr>
            <a:r>
              <a:rPr lang="en-US" sz="4100" dirty="0">
                <a:latin typeface="Tahoma"/>
                <a:cs typeface="Tahoma" pitchFamily="34" charset="0"/>
              </a:rPr>
              <a:t>•</a:t>
            </a:r>
            <a:r>
              <a:rPr lang="en-US" sz="4100" dirty="0"/>
              <a:t>If the head undergoes backwards rotation there will be persistent </a:t>
            </a:r>
            <a:r>
              <a:rPr lang="en-US" sz="4100" dirty="0" err="1"/>
              <a:t>mento</a:t>
            </a:r>
            <a:r>
              <a:rPr lang="en-US" sz="4100" dirty="0"/>
              <a:t>-posterior position </a:t>
            </a:r>
          </a:p>
          <a:p>
            <a:pPr>
              <a:lnSpc>
                <a:spcPct val="90000"/>
              </a:lnSpc>
              <a:buNone/>
              <a:defRPr/>
            </a:pPr>
            <a:endParaRPr lang="en-US" sz="4100" dirty="0">
              <a:latin typeface="Tahoma"/>
              <a:cs typeface="Tahoma" pitchFamily="34" charset="0"/>
            </a:endParaRPr>
          </a:p>
          <a:p>
            <a:pPr>
              <a:lnSpc>
                <a:spcPct val="90000"/>
              </a:lnSpc>
              <a:buNone/>
              <a:defRPr/>
            </a:pPr>
            <a:r>
              <a:rPr lang="en-US" sz="4100" dirty="0">
                <a:latin typeface="Tahoma"/>
                <a:cs typeface="Tahoma" pitchFamily="34" charset="0"/>
              </a:rPr>
              <a:t>•</a:t>
            </a:r>
            <a:r>
              <a:rPr lang="en-US" sz="4100" dirty="0"/>
              <a:t>This position is incompatible with vaginal delivery.</a:t>
            </a:r>
          </a:p>
          <a:p>
            <a:pPr>
              <a:lnSpc>
                <a:spcPct val="90000"/>
              </a:lnSpc>
              <a:buNone/>
              <a:defRPr/>
            </a:pPr>
            <a:endParaRPr lang="en-US" sz="4100" dirty="0">
              <a:cs typeface="Tahoma" pitchFamily="34" charset="0"/>
            </a:endParaRPr>
          </a:p>
          <a:p>
            <a:pPr>
              <a:lnSpc>
                <a:spcPct val="90000"/>
              </a:lnSpc>
              <a:buNone/>
              <a:defRPr/>
            </a:pPr>
            <a:r>
              <a:rPr lang="en-US" sz="4100" dirty="0">
                <a:latin typeface="Tahoma"/>
                <a:cs typeface="Tahoma" pitchFamily="34" charset="0"/>
              </a:rPr>
              <a:t>•</a:t>
            </a:r>
            <a:r>
              <a:rPr lang="en-US" sz="4100" dirty="0"/>
              <a:t>This is because the head is already fully extended so further extension to deliver the head is impossible.</a:t>
            </a:r>
          </a:p>
          <a:p>
            <a:pPr>
              <a:lnSpc>
                <a:spcPct val="90000"/>
              </a:lnSpc>
              <a:buNone/>
              <a:defRPr/>
            </a:pPr>
            <a:endParaRPr lang="en-US" sz="4100" dirty="0">
              <a:latin typeface="Tahoma"/>
              <a:cs typeface="Tahoma" pitchFamily="34" charset="0"/>
            </a:endParaRPr>
          </a:p>
          <a:p>
            <a:pPr>
              <a:lnSpc>
                <a:spcPct val="90000"/>
              </a:lnSpc>
              <a:buNone/>
              <a:defRPr/>
            </a:pPr>
            <a:r>
              <a:rPr lang="en-US" sz="4100" dirty="0">
                <a:latin typeface="Tahoma"/>
                <a:cs typeface="Tahoma" pitchFamily="34" charset="0"/>
              </a:rPr>
              <a:t>•</a:t>
            </a:r>
            <a:r>
              <a:rPr lang="en-US" sz="4100" dirty="0"/>
              <a:t>This result in obstructed </a:t>
            </a:r>
            <a:r>
              <a:rPr lang="en-US" sz="4100" dirty="0" err="1"/>
              <a:t>labour</a:t>
            </a:r>
            <a:r>
              <a:rPr lang="en-US" sz="4100" dirty="0"/>
              <a:t> and need assisted delivery by caesarian section.</a:t>
            </a:r>
          </a:p>
          <a:p>
            <a:endParaRPr lang="en-GB"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If the cord is pulsating and patient is in second stage of labour:</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Rule out </a:t>
            </a:r>
            <a:r>
              <a:rPr lang="en-GB" sz="3200" dirty="0" err="1" smtClean="0"/>
              <a:t>cephalopelvic</a:t>
            </a:r>
            <a:r>
              <a:rPr lang="en-GB" sz="3200" dirty="0" smtClean="0"/>
              <a:t> disproportion and other </a:t>
            </a:r>
            <a:r>
              <a:rPr lang="en-GB" sz="3200" dirty="0" err="1" smtClean="0"/>
              <a:t>malpresentations</a:t>
            </a:r>
            <a:r>
              <a:rPr lang="en-GB" sz="3200" dirty="0" smtClean="0"/>
              <a:t> </a:t>
            </a:r>
          </a:p>
          <a:p>
            <a:r>
              <a:rPr lang="en-GB" sz="3200" dirty="0" smtClean="0"/>
              <a:t>If in doubt about pelvic capacity, perform caesarean section </a:t>
            </a:r>
          </a:p>
          <a:p>
            <a:r>
              <a:rPr lang="en-GB" sz="3200" dirty="0" smtClean="0"/>
              <a:t>If pelvis and presentation are normal, deliver by assisted vacuum extraction. </a:t>
            </a:r>
          </a:p>
          <a:p>
            <a:endParaRPr lang="en-GB"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If the cord is not pulsating and patient is in first or second stage of labour:</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Rule out any contraindication to vaginal delivery (e.g. CPD, mal-presentation) </a:t>
            </a:r>
          </a:p>
          <a:p>
            <a:r>
              <a:rPr lang="en-GB" sz="3200" dirty="0" smtClean="0"/>
              <a:t>Allow labour to progress. </a:t>
            </a:r>
          </a:p>
          <a:p>
            <a:endParaRPr lang="en-GB"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Subsequent Management</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Postpartum and neonatal care as appropriate </a:t>
            </a:r>
          </a:p>
          <a:p>
            <a:r>
              <a:rPr lang="en-GB" sz="3200" dirty="0" smtClean="0"/>
              <a:t>Counsel mother on infant feeding and care, diet, family planning and sexual relationships </a:t>
            </a:r>
          </a:p>
          <a:p>
            <a:r>
              <a:rPr lang="en-GB" sz="3200" dirty="0" smtClean="0"/>
              <a:t>Provide supportive counselling if baby is dead</a:t>
            </a:r>
            <a:r>
              <a:rPr lang="en-GB" dirty="0" smtClean="0"/>
              <a:t>. </a:t>
            </a:r>
          </a:p>
          <a:p>
            <a:endParaRPr lang="en-GB"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Precautions to take in order to avoid complications</a:t>
            </a:r>
            <a:endParaRPr lang="en-GB" dirty="0"/>
          </a:p>
        </p:txBody>
      </p:sp>
      <p:sp>
        <p:nvSpPr>
          <p:cNvPr id="3" name="Content Placeholder 2"/>
          <p:cNvSpPr>
            <a:spLocks noGrp="1"/>
          </p:cNvSpPr>
          <p:nvPr>
            <p:ph sz="quarter" idx="1"/>
          </p:nvPr>
        </p:nvSpPr>
        <p:spPr/>
        <p:txBody>
          <a:bodyPr>
            <a:normAutofit lnSpcReduction="10000"/>
          </a:bodyPr>
          <a:lstStyle/>
          <a:p>
            <a:pPr>
              <a:buNone/>
            </a:pPr>
            <a:r>
              <a:rPr lang="en-GB" sz="3200" dirty="0" smtClean="0"/>
              <a:t>Apply any of the following principles prior to definitive management: </a:t>
            </a:r>
          </a:p>
          <a:p>
            <a:r>
              <a:rPr lang="en-GB" sz="3200" dirty="0" smtClean="0"/>
              <a:t>Avoid iatrogenic cord </a:t>
            </a:r>
            <a:r>
              <a:rPr lang="en-GB" sz="3200" dirty="0" err="1" smtClean="0"/>
              <a:t>prolapse</a:t>
            </a:r>
            <a:r>
              <a:rPr lang="en-GB" sz="3200" dirty="0" smtClean="0"/>
              <a:t> (correct skill for artificial rupture of membranes –ARM ) </a:t>
            </a:r>
          </a:p>
          <a:p>
            <a:r>
              <a:rPr lang="en-GB" sz="3200" dirty="0" smtClean="0"/>
              <a:t>Remove pressure from the cord </a:t>
            </a:r>
          </a:p>
          <a:p>
            <a:r>
              <a:rPr lang="en-GB" sz="3200" dirty="0" smtClean="0"/>
              <a:t>Keep the cord warm </a:t>
            </a:r>
          </a:p>
          <a:p>
            <a:r>
              <a:rPr lang="en-GB" sz="3200" dirty="0" smtClean="0"/>
              <a:t>Refer promptly </a:t>
            </a:r>
          </a:p>
          <a:p>
            <a:r>
              <a:rPr lang="en-GB" sz="3200" dirty="0" smtClean="0"/>
              <a:t>Deliver quickly </a:t>
            </a:r>
          </a:p>
          <a:p>
            <a:r>
              <a:rPr lang="en-GB" sz="3200" dirty="0" smtClean="0"/>
              <a:t>Be prepared for neonatal resuscitation. </a:t>
            </a:r>
          </a:p>
          <a:p>
            <a:endParaRPr lang="en-GB"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4638"/>
            <a:ext cx="7258072" cy="3725866"/>
          </a:xfrm>
        </p:spPr>
        <p:txBody>
          <a:bodyPr>
            <a:normAutofit/>
          </a:bodyPr>
          <a:lstStyle/>
          <a:p>
            <a:r>
              <a:rPr lang="en-GB" sz="6000" b="1" dirty="0" smtClean="0">
                <a:solidFill>
                  <a:schemeClr val="tx1"/>
                </a:solidFill>
              </a:rPr>
              <a:t>FETAL DISTRESS</a:t>
            </a:r>
            <a:endParaRPr lang="en-GB" sz="6000" b="1" dirty="0">
              <a:solidFill>
                <a:schemeClr val="tx1"/>
              </a:solidFill>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foetal distress</a:t>
            </a:r>
            <a:endParaRPr lang="en-GB" dirty="0"/>
          </a:p>
        </p:txBody>
      </p:sp>
      <p:sp>
        <p:nvSpPr>
          <p:cNvPr id="3" name="Content Placeholder 2"/>
          <p:cNvSpPr>
            <a:spLocks noGrp="1"/>
          </p:cNvSpPr>
          <p:nvPr>
            <p:ph sz="quarter" idx="1"/>
          </p:nvPr>
        </p:nvSpPr>
        <p:spPr/>
        <p:txBody>
          <a:bodyPr>
            <a:normAutofit/>
          </a:bodyPr>
          <a:lstStyle/>
          <a:p>
            <a:r>
              <a:rPr lang="en-GB" sz="3200" dirty="0" smtClean="0"/>
              <a:t>Foetal distress is defined as depletion of oxygen and accumulation of carbon dioxide resulting from interference with gaseous exchange and leading to a state of acidosis. The resulting oxygen deprivation leads to foetal hypoxia.</a:t>
            </a:r>
            <a:endParaRPr lang="en-GB" sz="3200"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Causes of foetal distress</a:t>
            </a:r>
            <a:endParaRPr lang="en-GB" dirty="0"/>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GB" sz="3200" dirty="0" err="1" smtClean="0"/>
              <a:t>Antepartum</a:t>
            </a:r>
            <a:r>
              <a:rPr lang="en-GB" sz="3200" dirty="0" smtClean="0"/>
              <a:t> causes: </a:t>
            </a:r>
          </a:p>
          <a:p>
            <a:r>
              <a:rPr lang="en-GB" sz="3200" dirty="0" smtClean="0"/>
              <a:t>Foetal congenital malformations </a:t>
            </a:r>
          </a:p>
          <a:p>
            <a:r>
              <a:rPr lang="en-GB" sz="3200" dirty="0" smtClean="0"/>
              <a:t>Cord accidents (e.g. cord tight around the neck; compression of the cord by baby; cord forms a knot) </a:t>
            </a:r>
          </a:p>
          <a:p>
            <a:r>
              <a:rPr lang="en-GB" sz="3200" dirty="0" smtClean="0"/>
              <a:t>Obstetric complications: </a:t>
            </a:r>
          </a:p>
          <a:p>
            <a:pPr>
              <a:buNone/>
            </a:pPr>
            <a:r>
              <a:rPr lang="en-GB" sz="3200" dirty="0" smtClean="0"/>
              <a:t>o </a:t>
            </a:r>
            <a:r>
              <a:rPr lang="en-GB" sz="3200" dirty="0" err="1" smtClean="0"/>
              <a:t>Utero</a:t>
            </a:r>
            <a:r>
              <a:rPr lang="en-GB" sz="3200" dirty="0" smtClean="0"/>
              <a:t>-placental insufficiency </a:t>
            </a:r>
          </a:p>
          <a:p>
            <a:pPr>
              <a:buNone/>
            </a:pPr>
            <a:r>
              <a:rPr lang="en-GB" sz="3200" dirty="0" smtClean="0"/>
              <a:t>o Pre-</a:t>
            </a:r>
            <a:r>
              <a:rPr lang="en-GB" sz="3200" dirty="0" err="1" smtClean="0"/>
              <a:t>eclampsia</a:t>
            </a:r>
            <a:r>
              <a:rPr lang="en-GB" sz="3200" dirty="0" smtClean="0"/>
              <a:t>/</a:t>
            </a:r>
            <a:r>
              <a:rPr lang="en-GB" sz="3200" dirty="0" err="1" smtClean="0"/>
              <a:t>eclampsia</a:t>
            </a:r>
            <a:r>
              <a:rPr lang="en-GB" sz="3200" dirty="0" smtClean="0"/>
              <a:t> </a:t>
            </a:r>
          </a:p>
          <a:p>
            <a:pPr>
              <a:buNone/>
            </a:pPr>
            <a:r>
              <a:rPr lang="en-GB" sz="3200" dirty="0" smtClean="0"/>
              <a:t>o Malaria in pregnancy </a:t>
            </a:r>
          </a:p>
          <a:p>
            <a:pPr>
              <a:buNone/>
            </a:pPr>
            <a:r>
              <a:rPr lang="pt-BR" sz="3200" dirty="0" smtClean="0"/>
              <a:t>o APH (vasa previa, placenta previa, abruptio placenta</a:t>
            </a:r>
            <a:r>
              <a:rPr lang="pt-BR" dirty="0" smtClean="0"/>
              <a:t>) </a:t>
            </a:r>
          </a:p>
          <a:p>
            <a:endParaRPr lang="en-GB"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pPr marL="514350" indent="-514350">
              <a:buNone/>
            </a:pPr>
            <a:r>
              <a:rPr lang="en-GB" sz="3200" dirty="0" smtClean="0"/>
              <a:t>2. </a:t>
            </a:r>
            <a:r>
              <a:rPr lang="en-GB" sz="3200" dirty="0" err="1" smtClean="0"/>
              <a:t>Intrapartum</a:t>
            </a:r>
            <a:r>
              <a:rPr lang="en-GB" sz="3200" dirty="0" smtClean="0"/>
              <a:t> causes: </a:t>
            </a:r>
          </a:p>
          <a:p>
            <a:r>
              <a:rPr lang="en-GB" sz="3200" dirty="0" smtClean="0"/>
              <a:t>Prolonged/obstructed labour </a:t>
            </a:r>
          </a:p>
          <a:p>
            <a:r>
              <a:rPr lang="en-GB" sz="3200" dirty="0" smtClean="0"/>
              <a:t>Cord presentation/</a:t>
            </a:r>
            <a:r>
              <a:rPr lang="en-GB" sz="3200" dirty="0" err="1" smtClean="0"/>
              <a:t>prolapse</a:t>
            </a:r>
            <a:r>
              <a:rPr lang="en-GB" sz="3200" dirty="0" smtClean="0"/>
              <a:t> </a:t>
            </a:r>
          </a:p>
          <a:p>
            <a:r>
              <a:rPr lang="en-GB" sz="3200" dirty="0" err="1" smtClean="0"/>
              <a:t>Antepartum</a:t>
            </a:r>
            <a:r>
              <a:rPr lang="en-GB" sz="3200" dirty="0" smtClean="0"/>
              <a:t> haemorrhage</a:t>
            </a:r>
            <a:r>
              <a:rPr lang="en-GB" dirty="0" smtClean="0"/>
              <a:t>. </a:t>
            </a:r>
          </a:p>
          <a:p>
            <a:endParaRPr lang="en-GB"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Essentials of Diagnosis of Foetal Distress</a:t>
            </a:r>
            <a:endParaRPr lang="en-GB" dirty="0"/>
          </a:p>
        </p:txBody>
      </p:sp>
      <p:sp>
        <p:nvSpPr>
          <p:cNvPr id="3" name="Content Placeholder 2"/>
          <p:cNvSpPr>
            <a:spLocks noGrp="1"/>
          </p:cNvSpPr>
          <p:nvPr>
            <p:ph sz="quarter" idx="1"/>
          </p:nvPr>
        </p:nvSpPr>
        <p:spPr>
          <a:xfrm>
            <a:off x="914400" y="1000108"/>
            <a:ext cx="7772400" cy="5019692"/>
          </a:xfrm>
        </p:spPr>
        <p:txBody>
          <a:bodyPr>
            <a:normAutofit fontScale="25000" lnSpcReduction="20000"/>
          </a:bodyPr>
          <a:lstStyle/>
          <a:p>
            <a:endParaRPr lang="en-GB" sz="12800" dirty="0" smtClean="0"/>
          </a:p>
          <a:p>
            <a:r>
              <a:rPr lang="en-GB" sz="12800" dirty="0" smtClean="0"/>
              <a:t>Detection of an abnormal foetal heart rate or rhythm </a:t>
            </a:r>
          </a:p>
          <a:p>
            <a:pPr>
              <a:buNone/>
            </a:pPr>
            <a:r>
              <a:rPr lang="en-GB" sz="12800" dirty="0" smtClean="0"/>
              <a:t>o Foetal tachycardia (foetal heart rate more than 180/min, a early sign of foetal distress) </a:t>
            </a:r>
          </a:p>
          <a:p>
            <a:pPr>
              <a:buNone/>
            </a:pPr>
            <a:r>
              <a:rPr lang="en-GB" sz="12800" dirty="0" smtClean="0"/>
              <a:t>o Foetal </a:t>
            </a:r>
            <a:r>
              <a:rPr lang="en-GB" sz="12800" dirty="0" err="1" smtClean="0"/>
              <a:t>bradycardia</a:t>
            </a:r>
            <a:r>
              <a:rPr lang="en-GB" sz="12800" dirty="0" smtClean="0"/>
              <a:t> (foetal heart rate less than 100/min, a late sign of foetal distress) </a:t>
            </a:r>
          </a:p>
          <a:p>
            <a:pPr>
              <a:buNone/>
            </a:pPr>
            <a:r>
              <a:rPr lang="en-GB" sz="12800" dirty="0" smtClean="0"/>
              <a:t>o Foetal heart rate deceleration after a uterine contraction, followed by a delayed recovery over 20 seconds or late deceleration </a:t>
            </a:r>
          </a:p>
          <a:p>
            <a:pPr>
              <a:buNone/>
            </a:pPr>
            <a:r>
              <a:rPr lang="en-GB" sz="12800" dirty="0" smtClean="0"/>
              <a:t>o Variable decelerations as detected by </a:t>
            </a:r>
            <a:r>
              <a:rPr lang="en-GB" sz="12800" dirty="0" err="1" smtClean="0"/>
              <a:t>cardiotocograph</a:t>
            </a:r>
            <a:r>
              <a:rPr lang="en-GB" sz="12800" dirty="0" smtClean="0"/>
              <a:t> (CTG) where available </a:t>
            </a:r>
          </a:p>
          <a:p>
            <a:endParaRPr lang="en-GB"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GB" sz="4600" dirty="0" smtClean="0"/>
              <a:t>Passage of </a:t>
            </a:r>
            <a:r>
              <a:rPr lang="en-GB" sz="4600" dirty="0" err="1" smtClean="0"/>
              <a:t>meconium</a:t>
            </a:r>
            <a:r>
              <a:rPr lang="en-GB" sz="4600" dirty="0" smtClean="0"/>
              <a:t>-stained amniotic fluid in cephalic presentation </a:t>
            </a:r>
          </a:p>
          <a:p>
            <a:r>
              <a:rPr lang="en-GB" sz="4600" dirty="0" smtClean="0"/>
              <a:t>Biophysical profile score less than 6/10 (especially with reduced amniotic fluid) </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CN"/>
              <a:t>Normal  labor</a:t>
            </a:r>
          </a:p>
        </p:txBody>
      </p:sp>
      <p:sp>
        <p:nvSpPr>
          <p:cNvPr id="45059" name="Rectangle 3"/>
          <p:cNvSpPr>
            <a:spLocks noGrp="1" noChangeArrowheads="1"/>
          </p:cNvSpPr>
          <p:nvPr>
            <p:ph sz="quarter" idx="1"/>
          </p:nvPr>
        </p:nvSpPr>
        <p:spPr/>
        <p:txBody>
          <a:bodyPr/>
          <a:lstStyle/>
          <a:p>
            <a:r>
              <a:rPr lang="en-US" altLang="zh-CN" dirty="0"/>
              <a:t>Normal labor is divided into 3 stages by </a:t>
            </a:r>
            <a:r>
              <a:rPr lang="en-US" altLang="zh-CN" dirty="0" err="1" smtClean="0"/>
              <a:t>Fredman</a:t>
            </a:r>
            <a:r>
              <a:rPr lang="en-US" altLang="zh-CN" dirty="0"/>
              <a:t>.</a:t>
            </a:r>
          </a:p>
          <a:p>
            <a:endParaRPr lang="en-US" altLang="zh-CN" dirty="0"/>
          </a:p>
          <a:p>
            <a:r>
              <a:rPr lang="en-US" altLang="zh-CN" dirty="0"/>
              <a:t>The first  stage, the second stage and the  third stage.</a:t>
            </a:r>
          </a:p>
          <a:p>
            <a:endParaRPr lang="en-US" altLang="zh-CN" dirty="0"/>
          </a:p>
          <a:p>
            <a:r>
              <a:rPr lang="en-US" altLang="zh-CN" dirty="0"/>
              <a:t>The first stage is subdivided into the latent phase and the active phase.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a:t>Diagnosis</a:t>
            </a:r>
            <a:endParaRPr lang="en-GB" dirty="0"/>
          </a:p>
        </p:txBody>
      </p:sp>
      <p:sp>
        <p:nvSpPr>
          <p:cNvPr id="3" name="Content Placeholder 2"/>
          <p:cNvSpPr>
            <a:spLocks noGrp="1"/>
          </p:cNvSpPr>
          <p:nvPr>
            <p:ph sz="quarter" idx="1"/>
          </p:nvPr>
        </p:nvSpPr>
        <p:spPr/>
        <p:txBody>
          <a:bodyPr/>
          <a:lstStyle/>
          <a:p>
            <a:r>
              <a:rPr lang="en-GB" dirty="0"/>
              <a:t>Rarely made before labour and of little </a:t>
            </a:r>
            <a:r>
              <a:rPr lang="en-GB" dirty="0" smtClean="0"/>
              <a:t>significance if </a:t>
            </a:r>
            <a:r>
              <a:rPr lang="en-GB" dirty="0"/>
              <a:t>it </a:t>
            </a:r>
            <a:r>
              <a:rPr lang="en-GB" dirty="0" smtClean="0"/>
              <a:t>is.</a:t>
            </a:r>
          </a:p>
          <a:p>
            <a:pPr>
              <a:buNone/>
            </a:pPr>
            <a:r>
              <a:rPr lang="en-GB" b="1" i="1" dirty="0" smtClean="0"/>
              <a:t>Abdomen</a:t>
            </a:r>
          </a:p>
          <a:p>
            <a:pPr>
              <a:buNone/>
            </a:pPr>
            <a:r>
              <a:rPr lang="en-GB" dirty="0"/>
              <a:t>• Longitudinal lie with body nearer to mid-axis </a:t>
            </a:r>
            <a:r>
              <a:rPr lang="en-GB" dirty="0" smtClean="0"/>
              <a:t>of uterus</a:t>
            </a:r>
            <a:r>
              <a:rPr lang="en-GB" dirty="0"/>
              <a:t>.</a:t>
            </a:r>
          </a:p>
          <a:p>
            <a:pPr>
              <a:buNone/>
            </a:pPr>
            <a:r>
              <a:rPr lang="en-GB" dirty="0"/>
              <a:t>• More head felt on the same side as the back.</a:t>
            </a:r>
            <a:endParaRPr lang="en-GB" b="1" dirty="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Differential Diagnosis </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Breech presentation with passage </a:t>
            </a:r>
            <a:r>
              <a:rPr lang="en-GB" sz="3200" dirty="0" err="1" smtClean="0"/>
              <a:t>meconium</a:t>
            </a:r>
            <a:r>
              <a:rPr lang="en-GB" sz="3200" dirty="0" smtClean="0"/>
              <a:t> </a:t>
            </a:r>
          </a:p>
          <a:p>
            <a:r>
              <a:rPr lang="en-GB" sz="3200" dirty="0" smtClean="0"/>
              <a:t>Effect of drugs administered to a mother (</a:t>
            </a:r>
            <a:r>
              <a:rPr lang="en-GB" sz="3200" dirty="0" err="1" smtClean="0"/>
              <a:t>tocolytic</a:t>
            </a:r>
            <a:r>
              <a:rPr lang="en-GB" sz="3200" dirty="0" smtClean="0"/>
              <a:t> agents e.g. </a:t>
            </a:r>
            <a:r>
              <a:rPr lang="en-GB" sz="3200" dirty="0" err="1" smtClean="0"/>
              <a:t>salbutamol</a:t>
            </a:r>
            <a:r>
              <a:rPr lang="en-GB" sz="3200" dirty="0" smtClean="0"/>
              <a:t> causing maternal tachycardia). </a:t>
            </a:r>
          </a:p>
          <a:p>
            <a:r>
              <a:rPr lang="en-GB" sz="3200" dirty="0" smtClean="0"/>
              <a:t>Maternal fever, hypertension or </a:t>
            </a:r>
            <a:r>
              <a:rPr lang="en-GB" sz="3200" dirty="0" err="1" smtClean="0"/>
              <a:t>amnionitis</a:t>
            </a:r>
            <a:r>
              <a:rPr lang="en-GB" sz="3200" dirty="0" smtClean="0"/>
              <a:t> may also result in foetal tachycardia </a:t>
            </a:r>
          </a:p>
          <a:p>
            <a:endParaRPr lang="en-GB"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Management of Foetal Distress </a:t>
            </a:r>
            <a:endParaRPr lang="en-GB" dirty="0"/>
          </a:p>
        </p:txBody>
      </p:sp>
      <p:sp>
        <p:nvSpPr>
          <p:cNvPr id="3" name="Content Placeholder 2"/>
          <p:cNvSpPr>
            <a:spLocks noGrp="1"/>
          </p:cNvSpPr>
          <p:nvPr>
            <p:ph sz="quarter" idx="1"/>
          </p:nvPr>
        </p:nvSpPr>
        <p:spPr/>
        <p:txBody>
          <a:bodyPr>
            <a:normAutofit/>
          </a:bodyPr>
          <a:lstStyle/>
          <a:p>
            <a:r>
              <a:rPr lang="en-GB" sz="3200" dirty="0" smtClean="0"/>
              <a:t>The method of choice for the monitoring of the foetus during labour is </a:t>
            </a:r>
            <a:r>
              <a:rPr lang="en-GB" sz="3200" b="1" dirty="0" smtClean="0"/>
              <a:t>intermittent auscultation using the </a:t>
            </a:r>
            <a:r>
              <a:rPr lang="en-GB" sz="3200" b="1" dirty="0" err="1" smtClean="0"/>
              <a:t>Pinnard</a:t>
            </a:r>
            <a:r>
              <a:rPr lang="en-GB" sz="3200" b="1" dirty="0" smtClean="0"/>
              <a:t> stethoscope. CTG with foetal heart rate tracing is an acceptable alternative, where available. </a:t>
            </a:r>
            <a:endParaRPr lang="en-GB" sz="3200"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If the foetal heart rate </a:t>
            </a:r>
            <a:r>
              <a:rPr lang="en-GB" sz="3200" b="1" i="1" dirty="0" smtClean="0"/>
              <a:t>remains abnormal for 3 consecutive contractions: </a:t>
            </a:r>
            <a:endParaRPr lang="en-GB" sz="3200" dirty="0"/>
          </a:p>
        </p:txBody>
      </p:sp>
      <p:sp>
        <p:nvSpPr>
          <p:cNvPr id="3" name="Content Placeholder 2"/>
          <p:cNvSpPr>
            <a:spLocks noGrp="1"/>
          </p:cNvSpPr>
          <p:nvPr>
            <p:ph sz="quarter" idx="1"/>
          </p:nvPr>
        </p:nvSpPr>
        <p:spPr/>
        <p:txBody>
          <a:bodyPr>
            <a:normAutofit fontScale="92500" lnSpcReduction="20000"/>
          </a:bodyPr>
          <a:lstStyle/>
          <a:p>
            <a:endParaRPr lang="en-GB" dirty="0" smtClean="0"/>
          </a:p>
          <a:p>
            <a:r>
              <a:rPr lang="en-GB" sz="3200" dirty="0" smtClean="0"/>
              <a:t>Explain condition of the foetus to the mother and possible complications </a:t>
            </a:r>
          </a:p>
          <a:p>
            <a:r>
              <a:rPr lang="en-GB" sz="3200" dirty="0" smtClean="0"/>
              <a:t>Change the mother’s position (left lateral position preferred) </a:t>
            </a:r>
          </a:p>
          <a:p>
            <a:r>
              <a:rPr lang="en-GB" sz="3200" dirty="0" smtClean="0"/>
              <a:t>Stop </a:t>
            </a:r>
            <a:r>
              <a:rPr lang="en-GB" sz="3200" dirty="0" err="1" smtClean="0"/>
              <a:t>oxytocin</a:t>
            </a:r>
            <a:r>
              <a:rPr lang="en-GB" sz="3200" dirty="0" smtClean="0"/>
              <a:t> if it was being administered, until foetal heart rate returns to acceptable level </a:t>
            </a:r>
          </a:p>
          <a:p>
            <a:r>
              <a:rPr lang="en-GB" sz="3200" dirty="0" smtClean="0"/>
              <a:t>Hydrate with IV normal saline/Ringers lactate </a:t>
            </a:r>
          </a:p>
          <a:p>
            <a:r>
              <a:rPr lang="en-GB" sz="3200" dirty="0" smtClean="0"/>
              <a:t>Give oxygen to the mother by face mask </a:t>
            </a:r>
          </a:p>
          <a:p>
            <a:r>
              <a:rPr lang="en-GB" sz="3200" dirty="0" smtClean="0"/>
              <a:t>Examine to rule out predisposing factors </a:t>
            </a:r>
          </a:p>
          <a:p>
            <a:endParaRPr lang="en-GB"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normAutofit fontScale="92500" lnSpcReduction="20000"/>
          </a:bodyPr>
          <a:lstStyle/>
          <a:p>
            <a:endParaRPr lang="en-GB" dirty="0" smtClean="0"/>
          </a:p>
          <a:p>
            <a:r>
              <a:rPr lang="en-GB" sz="3500" dirty="0" smtClean="0"/>
              <a:t>If in second stage with no malpresentation or severe CPD, deliver quickly with the aid of episiotomy and assisted vacuum delivery </a:t>
            </a:r>
          </a:p>
          <a:p>
            <a:r>
              <a:rPr lang="en-GB" sz="3500" dirty="0" smtClean="0"/>
              <a:t>After hydration with at least 1 litre in 30 minutes and foetal heart remains abnormal, perform an emergency caesarean section if still in first stage </a:t>
            </a:r>
          </a:p>
          <a:p>
            <a:r>
              <a:rPr lang="en-GB" sz="3500" dirty="0" smtClean="0"/>
              <a:t>Refer to a healthcare facility capable of providing comprehensive EOC if unable to provide Emergency Caesarean section. </a:t>
            </a:r>
          </a:p>
          <a:p>
            <a:endParaRPr lang="en-GB"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Management of the newborn: </a:t>
            </a:r>
            <a:endParaRPr lang="en-GB" dirty="0"/>
          </a:p>
        </p:txBody>
      </p:sp>
      <p:sp>
        <p:nvSpPr>
          <p:cNvPr id="3" name="Content Placeholder 2"/>
          <p:cNvSpPr>
            <a:spLocks noGrp="1"/>
          </p:cNvSpPr>
          <p:nvPr>
            <p:ph sz="quarter" idx="1"/>
          </p:nvPr>
        </p:nvSpPr>
        <p:spPr>
          <a:xfrm>
            <a:off x="914400" y="1214422"/>
            <a:ext cx="7772400" cy="4805378"/>
          </a:xfrm>
        </p:spPr>
        <p:txBody>
          <a:bodyPr>
            <a:normAutofit fontScale="92500"/>
          </a:bodyPr>
          <a:lstStyle/>
          <a:p>
            <a:endParaRPr lang="en-GB" dirty="0" smtClean="0"/>
          </a:p>
          <a:p>
            <a:r>
              <a:rPr lang="en-GB" sz="3200" dirty="0" smtClean="0"/>
              <a:t>Resuscitate the baby as need be </a:t>
            </a:r>
          </a:p>
          <a:p>
            <a:r>
              <a:rPr lang="en-GB" sz="3200" dirty="0" smtClean="0"/>
              <a:t>Offer Immediate Essential Newborn Care </a:t>
            </a:r>
          </a:p>
          <a:p>
            <a:r>
              <a:rPr lang="en-GB" sz="3200" dirty="0" smtClean="0"/>
              <a:t>Observe baby in nursery for 24 hours if 5-minute APGAR score is less than 7 </a:t>
            </a:r>
          </a:p>
          <a:p>
            <a:r>
              <a:rPr lang="en-GB" sz="3200" dirty="0" smtClean="0"/>
              <a:t>Give antibiotics to baby if membranes have ruptured for more than 6 hours before labour starts </a:t>
            </a:r>
          </a:p>
          <a:p>
            <a:r>
              <a:rPr lang="en-GB" sz="3200" dirty="0" smtClean="0"/>
              <a:t>Refer any severely ill baby </a:t>
            </a:r>
          </a:p>
          <a:p>
            <a:r>
              <a:rPr lang="en-GB" sz="3200" dirty="0" smtClean="0"/>
              <a:t>Explain and counsel grieving parents if baby has died. </a:t>
            </a:r>
          </a:p>
          <a:p>
            <a:endParaRPr lang="en-GB"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Precautions to take in order to avoid complications </a:t>
            </a:r>
            <a:endParaRPr lang="en-GB" dirty="0"/>
          </a:p>
        </p:txBody>
      </p:sp>
      <p:sp>
        <p:nvSpPr>
          <p:cNvPr id="3" name="Content Placeholder 2"/>
          <p:cNvSpPr>
            <a:spLocks noGrp="1"/>
          </p:cNvSpPr>
          <p:nvPr>
            <p:ph sz="quarter" idx="1"/>
          </p:nvPr>
        </p:nvSpPr>
        <p:spPr/>
        <p:txBody>
          <a:bodyPr/>
          <a:lstStyle/>
          <a:p>
            <a:r>
              <a:rPr lang="en-GB" sz="3200" dirty="0" smtClean="0"/>
              <a:t>Use </a:t>
            </a:r>
            <a:r>
              <a:rPr lang="en-GB" sz="3200" dirty="0" err="1" smtClean="0"/>
              <a:t>partograph</a:t>
            </a:r>
            <a:r>
              <a:rPr lang="en-GB" sz="3200" dirty="0" smtClean="0"/>
              <a:t> in management of labour </a:t>
            </a:r>
          </a:p>
          <a:p>
            <a:r>
              <a:rPr lang="en-GB" sz="3200" dirty="0" smtClean="0"/>
              <a:t>Be prepared for quick delivery </a:t>
            </a:r>
          </a:p>
          <a:p>
            <a:r>
              <a:rPr lang="en-GB" sz="3200" dirty="0" smtClean="0"/>
              <a:t>Be prepared to resuscitate baby at delivery </a:t>
            </a:r>
          </a:p>
          <a:p>
            <a:r>
              <a:rPr lang="en-GB" sz="3200" dirty="0" smtClean="0"/>
              <a:t>Rule out cord presentation or compression during routine management of labour. </a:t>
            </a:r>
          </a:p>
          <a:p>
            <a:r>
              <a:rPr lang="en-GB" sz="3200" dirty="0" smtClean="0"/>
              <a:t>Record foetal heart rate every quarter hour if there is </a:t>
            </a:r>
            <a:r>
              <a:rPr lang="en-GB" sz="3200" dirty="0" err="1" smtClean="0"/>
              <a:t>meconium</a:t>
            </a:r>
            <a:r>
              <a:rPr lang="en-GB" sz="3200" dirty="0" smtClean="0"/>
              <a:t> stained liquor or irregular foetal heart rate pattern </a:t>
            </a:r>
          </a:p>
          <a:p>
            <a:endParaRPr lang="en-GB" dirty="0" smtClean="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Test urine for acetone and correct any dehydration/ketosis </a:t>
            </a:r>
          </a:p>
          <a:p>
            <a:r>
              <a:rPr lang="en-GB" sz="3200" dirty="0" smtClean="0"/>
              <a:t>Deliver promptly; using the most appropriate route </a:t>
            </a:r>
          </a:p>
          <a:p>
            <a:r>
              <a:rPr lang="en-GB" sz="3200" dirty="0" smtClean="0"/>
              <a:t>Manage any other identified maternal causes of foetal distress. </a:t>
            </a:r>
          </a:p>
          <a:p>
            <a:endParaRPr lang="en-GB"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Follow Up </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If the baby was born with asphyxia </a:t>
            </a:r>
            <a:r>
              <a:rPr lang="en-GB" sz="3200" dirty="0" err="1" smtClean="0"/>
              <a:t>neonatorum</a:t>
            </a:r>
            <a:r>
              <a:rPr lang="en-GB" sz="3200" dirty="0" smtClean="0"/>
              <a:t>, regular check up and prolonged follow up for 5 years is recommended. </a:t>
            </a:r>
          </a:p>
          <a:p>
            <a:r>
              <a:rPr lang="en-GB" sz="3200" dirty="0" smtClean="0"/>
              <a:t>Advise the mother and her partner on delivery of subsequent babies. </a:t>
            </a:r>
          </a:p>
          <a:p>
            <a:endParaRPr lang="en-GB"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297238"/>
          </a:xfrm>
        </p:spPr>
        <p:txBody>
          <a:bodyPr>
            <a:normAutofit/>
          </a:bodyPr>
          <a:lstStyle/>
          <a:p>
            <a:r>
              <a:rPr lang="en-GB" sz="6000" b="1" dirty="0" smtClean="0"/>
              <a:t>MATERNAL DISTRESS</a:t>
            </a:r>
            <a:endParaRPr lang="en-GB" sz="6000" b="1"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Defination</a:t>
            </a:r>
            <a:endParaRPr lang="en-GB" dirty="0"/>
          </a:p>
        </p:txBody>
      </p:sp>
      <p:sp>
        <p:nvSpPr>
          <p:cNvPr id="3" name="Content Placeholder 2"/>
          <p:cNvSpPr>
            <a:spLocks noGrp="1"/>
          </p:cNvSpPr>
          <p:nvPr>
            <p:ph sz="quarter" idx="1"/>
          </p:nvPr>
        </p:nvSpPr>
        <p:spPr/>
        <p:txBody>
          <a:bodyPr>
            <a:normAutofit/>
          </a:bodyPr>
          <a:lstStyle/>
          <a:p>
            <a:r>
              <a:rPr lang="en-GB" sz="3200" dirty="0" smtClean="0"/>
              <a:t>Is a condition that occurs when the mother is physically and mentally exhausted because of inadequate sleep and rest due to pain.</a:t>
            </a:r>
            <a:endParaRPr lang="en-GB"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i="1" dirty="0" smtClean="0"/>
              <a:t>Vaginal examination</a:t>
            </a:r>
            <a:r>
              <a:rPr lang="en-GB" i="1" dirty="0" smtClean="0"/>
              <a:t/>
            </a:r>
            <a:br>
              <a:rPr lang="en-GB" i="1" dirty="0" smtClean="0"/>
            </a:br>
            <a:endParaRPr lang="en-GB" dirty="0"/>
          </a:p>
        </p:txBody>
      </p:sp>
      <p:sp>
        <p:nvSpPr>
          <p:cNvPr id="3" name="Content Placeholder 2"/>
          <p:cNvSpPr>
            <a:spLocks noGrp="1"/>
          </p:cNvSpPr>
          <p:nvPr>
            <p:ph sz="quarter" idx="1"/>
          </p:nvPr>
        </p:nvSpPr>
        <p:spPr/>
        <p:txBody>
          <a:bodyPr>
            <a:normAutofit/>
          </a:bodyPr>
          <a:lstStyle/>
          <a:p>
            <a:pPr>
              <a:buNone/>
            </a:pPr>
            <a:r>
              <a:rPr lang="en-GB" dirty="0" smtClean="0"/>
              <a:t>• </a:t>
            </a:r>
            <a:r>
              <a:rPr lang="en-GB" dirty="0"/>
              <a:t>Do not expect the face to feel like the </a:t>
            </a:r>
            <a:r>
              <a:rPr lang="en-GB" dirty="0" smtClean="0"/>
              <a:t>newborn baby’s </a:t>
            </a:r>
            <a:r>
              <a:rPr lang="en-GB" dirty="0"/>
              <a:t>face. Oedema always obscures facial parts.</a:t>
            </a:r>
          </a:p>
          <a:p>
            <a:pPr>
              <a:buNone/>
            </a:pPr>
            <a:r>
              <a:rPr lang="en-GB" dirty="0"/>
              <a:t>• Supra-orbital ridges lead to the bridge of </a:t>
            </a:r>
            <a:r>
              <a:rPr lang="en-GB" dirty="0" smtClean="0"/>
              <a:t>the nose</a:t>
            </a:r>
            <a:r>
              <a:rPr lang="en-GB" dirty="0"/>
              <a:t>.</a:t>
            </a:r>
          </a:p>
          <a:p>
            <a:pPr>
              <a:buNone/>
            </a:pPr>
            <a:r>
              <a:rPr lang="en-GB" dirty="0"/>
              <a:t>• Mouth has hard gums in it and may suck </a:t>
            </a:r>
            <a:r>
              <a:rPr lang="en-GB" dirty="0" smtClean="0"/>
              <a:t>on the examining </a:t>
            </a:r>
            <a:r>
              <a:rPr lang="en-GB" dirty="0"/>
              <a:t>finger.</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Predisposing factors</a:t>
            </a:r>
            <a:endParaRPr lang="en-GB" dirty="0"/>
          </a:p>
        </p:txBody>
      </p:sp>
      <p:sp>
        <p:nvSpPr>
          <p:cNvPr id="3" name="Content Placeholder 2"/>
          <p:cNvSpPr>
            <a:spLocks noGrp="1"/>
          </p:cNvSpPr>
          <p:nvPr>
            <p:ph sz="quarter" idx="1"/>
          </p:nvPr>
        </p:nvSpPr>
        <p:spPr/>
        <p:txBody>
          <a:bodyPr>
            <a:normAutofit/>
          </a:bodyPr>
          <a:lstStyle/>
          <a:p>
            <a:r>
              <a:rPr lang="en-GB" sz="3200" dirty="0" smtClean="0"/>
              <a:t>All conditions that may lead to prolonged labour.</a:t>
            </a:r>
          </a:p>
          <a:p>
            <a:pPr>
              <a:buNone/>
            </a:pPr>
            <a:r>
              <a:rPr lang="en-GB" sz="3200" b="1" u="sng" dirty="0" smtClean="0"/>
              <a:t>Early signs</a:t>
            </a:r>
          </a:p>
          <a:p>
            <a:r>
              <a:rPr lang="en-GB" sz="3200" dirty="0" err="1" smtClean="0"/>
              <a:t>Ketonurea</a:t>
            </a:r>
            <a:endParaRPr lang="en-GB" sz="3200" dirty="0" smtClean="0"/>
          </a:p>
          <a:p>
            <a:r>
              <a:rPr lang="en-GB" sz="3200" dirty="0" smtClean="0"/>
              <a:t>Dehydration</a:t>
            </a:r>
          </a:p>
          <a:p>
            <a:r>
              <a:rPr lang="en-GB" sz="3200" dirty="0" smtClean="0"/>
              <a:t>Low grade fever</a:t>
            </a:r>
          </a:p>
          <a:p>
            <a:r>
              <a:rPr lang="en-GB" sz="3200" dirty="0" smtClean="0"/>
              <a:t>Pulse rate over 90 beats per minute</a:t>
            </a:r>
          </a:p>
          <a:p>
            <a:r>
              <a:rPr lang="en-GB" sz="3200" dirty="0" smtClean="0"/>
              <a:t>Respiratory rate above 24 breaths per minute</a:t>
            </a:r>
          </a:p>
          <a:p>
            <a:r>
              <a:rPr lang="en-GB" sz="3200" dirty="0" smtClean="0"/>
              <a:t>Mother is weak and has apathy</a:t>
            </a:r>
            <a:endParaRPr lang="en-GB" sz="3200"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signs</a:t>
            </a:r>
            <a:endParaRPr lang="en-GB" dirty="0"/>
          </a:p>
        </p:txBody>
      </p:sp>
      <p:sp>
        <p:nvSpPr>
          <p:cNvPr id="3" name="Content Placeholder 2"/>
          <p:cNvSpPr>
            <a:spLocks noGrp="1"/>
          </p:cNvSpPr>
          <p:nvPr>
            <p:ph sz="quarter" idx="1"/>
          </p:nvPr>
        </p:nvSpPr>
        <p:spPr/>
        <p:txBody>
          <a:bodyPr>
            <a:normAutofit/>
          </a:bodyPr>
          <a:lstStyle/>
          <a:p>
            <a:r>
              <a:rPr lang="en-GB" sz="3200" dirty="0" smtClean="0"/>
              <a:t>Anxiety</a:t>
            </a:r>
          </a:p>
          <a:p>
            <a:r>
              <a:rPr lang="en-GB" sz="3200" dirty="0" smtClean="0"/>
              <a:t>Looks and feels ill</a:t>
            </a:r>
          </a:p>
          <a:p>
            <a:r>
              <a:rPr lang="en-GB" sz="3200" dirty="0" smtClean="0"/>
              <a:t>Perspiration</a:t>
            </a:r>
          </a:p>
          <a:p>
            <a:r>
              <a:rPr lang="en-GB" sz="3200" dirty="0" smtClean="0"/>
              <a:t>Vomiting ( serious sign)</a:t>
            </a:r>
          </a:p>
          <a:p>
            <a:r>
              <a:rPr lang="en-GB" sz="3200" dirty="0" smtClean="0"/>
              <a:t>Marked restlessness</a:t>
            </a:r>
            <a:endParaRPr lang="en-GB" sz="3200"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sz="quarter" idx="1"/>
          </p:nvPr>
        </p:nvSpPr>
        <p:spPr/>
        <p:txBody>
          <a:bodyPr>
            <a:normAutofit fontScale="92500" lnSpcReduction="20000"/>
          </a:bodyPr>
          <a:lstStyle/>
          <a:p>
            <a:r>
              <a:rPr lang="en-GB" sz="3500" dirty="0" smtClean="0"/>
              <a:t>Call for help</a:t>
            </a:r>
          </a:p>
          <a:p>
            <a:r>
              <a:rPr lang="en-GB" sz="3500" dirty="0" smtClean="0"/>
              <a:t>Provide adequate rest, sedate and hydration</a:t>
            </a:r>
          </a:p>
          <a:p>
            <a:r>
              <a:rPr lang="en-GB" sz="3500" dirty="0" smtClean="0"/>
              <a:t>Take observations Temp, pulse, respiration and BP ¼-½ hourly.</a:t>
            </a:r>
          </a:p>
          <a:p>
            <a:r>
              <a:rPr lang="en-GB" sz="3500" dirty="0" smtClean="0"/>
              <a:t>FHR ¼ hourly by </a:t>
            </a:r>
            <a:r>
              <a:rPr lang="en-GB" sz="3500" dirty="0" err="1" smtClean="0"/>
              <a:t>fetal</a:t>
            </a:r>
            <a:r>
              <a:rPr lang="en-GB" sz="3500" dirty="0" smtClean="0"/>
              <a:t> scope or CTG.</a:t>
            </a:r>
          </a:p>
          <a:p>
            <a:r>
              <a:rPr lang="en-GB" sz="3500" dirty="0" smtClean="0"/>
              <a:t>Identify the cause</a:t>
            </a:r>
          </a:p>
          <a:p>
            <a:r>
              <a:rPr lang="en-GB" sz="3500" dirty="0" smtClean="0"/>
              <a:t>IV access and commence IV10% Dextrose and her nothing by mouth</a:t>
            </a:r>
          </a:p>
          <a:p>
            <a:r>
              <a:rPr lang="en-GB" sz="3500" dirty="0" smtClean="0"/>
              <a:t>If in early labour (less than 7cm dilated) give her </a:t>
            </a:r>
            <a:r>
              <a:rPr lang="en-GB" sz="3500" dirty="0" err="1" smtClean="0"/>
              <a:t>pethidine</a:t>
            </a:r>
            <a:r>
              <a:rPr lang="en-GB" sz="3500" dirty="0" smtClean="0"/>
              <a:t> to sedate her</a:t>
            </a:r>
          </a:p>
          <a:p>
            <a:endParaRPr lang="en-GB"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sz="quarter" idx="1"/>
          </p:nvPr>
        </p:nvSpPr>
        <p:spPr/>
        <p:txBody>
          <a:bodyPr/>
          <a:lstStyle/>
          <a:p>
            <a:r>
              <a:rPr lang="en-GB" sz="3200" dirty="0" smtClean="0"/>
              <a:t>If mother is in 1</a:t>
            </a:r>
            <a:r>
              <a:rPr lang="en-GB" sz="3200" baseline="30000" dirty="0" smtClean="0"/>
              <a:t>st</a:t>
            </a:r>
            <a:r>
              <a:rPr lang="en-GB" sz="3200" dirty="0" smtClean="0"/>
              <a:t> stage of labour test urine for sugar, albumin and </a:t>
            </a:r>
            <a:r>
              <a:rPr lang="en-GB" sz="3200" dirty="0" err="1" smtClean="0"/>
              <a:t>ketone</a:t>
            </a:r>
            <a:endParaRPr lang="en-GB" sz="3200" dirty="0" smtClean="0"/>
          </a:p>
          <a:p>
            <a:r>
              <a:rPr lang="en-GB" sz="3200" dirty="0" smtClean="0"/>
              <a:t>Prepare mother for C/S if the mother presents with late signs of maternal distress.</a:t>
            </a:r>
          </a:p>
          <a:p>
            <a:r>
              <a:rPr lang="en-GB" sz="3200" dirty="0" smtClean="0"/>
              <a:t>If in 2</a:t>
            </a:r>
            <a:r>
              <a:rPr lang="en-GB" sz="3200" baseline="30000" dirty="0" smtClean="0"/>
              <a:t>nd</a:t>
            </a:r>
            <a:r>
              <a:rPr lang="en-GB" sz="3200" dirty="0" smtClean="0"/>
              <a:t> stage of labour commence on 10% dextrose and delivery should be hastened by vacuum extraction</a:t>
            </a:r>
            <a:r>
              <a:rPr lang="en-GB" dirty="0" smtClean="0"/>
              <a:t>.</a:t>
            </a:r>
            <a:endParaRPr lang="en-GB"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Prevention</a:t>
            </a:r>
            <a:endParaRPr lang="en-GB" dirty="0"/>
          </a:p>
        </p:txBody>
      </p:sp>
      <p:sp>
        <p:nvSpPr>
          <p:cNvPr id="3" name="Content Placeholder 2"/>
          <p:cNvSpPr>
            <a:spLocks noGrp="1"/>
          </p:cNvSpPr>
          <p:nvPr>
            <p:ph sz="quarter" idx="1"/>
          </p:nvPr>
        </p:nvSpPr>
        <p:spPr>
          <a:xfrm>
            <a:off x="914400" y="1214422"/>
            <a:ext cx="7772400" cy="4805378"/>
          </a:xfrm>
        </p:spPr>
        <p:txBody>
          <a:bodyPr>
            <a:noAutofit/>
          </a:bodyPr>
          <a:lstStyle/>
          <a:p>
            <a:r>
              <a:rPr lang="en-GB" sz="3200" dirty="0" smtClean="0"/>
              <a:t>Recognition of condition that may lead to prolonged labour </a:t>
            </a:r>
            <a:r>
              <a:rPr lang="en-GB" sz="3200" dirty="0" err="1" smtClean="0"/>
              <a:t>e.g</a:t>
            </a:r>
            <a:r>
              <a:rPr lang="en-GB" sz="3200" dirty="0" smtClean="0"/>
              <a:t> contracted pelvis, malpresentation and </a:t>
            </a:r>
            <a:r>
              <a:rPr lang="en-GB" sz="3200" dirty="0" err="1" smtClean="0"/>
              <a:t>malposition</a:t>
            </a:r>
            <a:endParaRPr lang="en-GB" sz="3200" dirty="0" smtClean="0"/>
          </a:p>
          <a:p>
            <a:r>
              <a:rPr lang="en-GB" sz="3200" dirty="0" smtClean="0"/>
              <a:t>Hydration of mother in labour by giving light fluid diet in latent phase and IV 5% to 10% dextrose in established labour</a:t>
            </a:r>
          </a:p>
          <a:p>
            <a:r>
              <a:rPr lang="en-GB" sz="3200" dirty="0" smtClean="0"/>
              <a:t>In early labour, give analgesics for pain to ensure adequate rest and sleep</a:t>
            </a:r>
          </a:p>
          <a:p>
            <a:r>
              <a:rPr lang="en-GB" sz="3200" dirty="0" smtClean="0"/>
              <a:t>Use of </a:t>
            </a:r>
            <a:r>
              <a:rPr lang="en-GB" sz="3200" dirty="0" err="1" smtClean="0"/>
              <a:t>partograph</a:t>
            </a:r>
            <a:r>
              <a:rPr lang="en-GB" sz="3200" dirty="0" smtClean="0"/>
              <a:t> to observe the mother in labour and detect any deviation from normal and manage.</a:t>
            </a:r>
            <a:endParaRPr lang="en-GB" sz="3200"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Management:</a:t>
            </a:r>
            <a:endParaRPr lang="en-GB" dirty="0"/>
          </a:p>
        </p:txBody>
      </p:sp>
      <p:sp>
        <p:nvSpPr>
          <p:cNvPr id="3" name="Content Placeholder 2"/>
          <p:cNvSpPr>
            <a:spLocks noGrp="1"/>
          </p:cNvSpPr>
          <p:nvPr>
            <p:ph sz="quarter" idx="1"/>
          </p:nvPr>
        </p:nvSpPr>
        <p:spPr>
          <a:xfrm>
            <a:off x="457200" y="1142984"/>
            <a:ext cx="8229600" cy="4983179"/>
          </a:xfrm>
        </p:spPr>
        <p:txBody>
          <a:bodyPr>
            <a:normAutofit fontScale="25000" lnSpcReduction="20000"/>
          </a:bodyPr>
          <a:lstStyle/>
          <a:p>
            <a:pPr>
              <a:lnSpc>
                <a:spcPct val="80000"/>
              </a:lnSpc>
              <a:buNone/>
              <a:defRPr/>
            </a:pPr>
            <a:r>
              <a:rPr lang="en-US" sz="12800" dirty="0"/>
              <a:t>This depend on:</a:t>
            </a:r>
          </a:p>
          <a:p>
            <a:pPr>
              <a:lnSpc>
                <a:spcPct val="80000"/>
              </a:lnSpc>
              <a:buNone/>
              <a:defRPr/>
            </a:pPr>
            <a:r>
              <a:rPr lang="en-US" sz="12800" dirty="0"/>
              <a:t>1.Gestational age.</a:t>
            </a:r>
          </a:p>
          <a:p>
            <a:pPr>
              <a:lnSpc>
                <a:spcPct val="80000"/>
              </a:lnSpc>
              <a:buNone/>
              <a:defRPr/>
            </a:pPr>
            <a:r>
              <a:rPr lang="en-US" sz="12800" dirty="0"/>
              <a:t>2.Type of presentation.</a:t>
            </a:r>
          </a:p>
          <a:p>
            <a:pPr>
              <a:lnSpc>
                <a:spcPct val="80000"/>
              </a:lnSpc>
              <a:buNone/>
              <a:defRPr/>
            </a:pPr>
            <a:r>
              <a:rPr lang="en-US" sz="12800" dirty="0" smtClean="0">
                <a:sym typeface="Wingdings" pitchFamily="2" charset="2"/>
              </a:rPr>
              <a:t></a:t>
            </a:r>
            <a:r>
              <a:rPr lang="en-US" sz="12800" dirty="0"/>
              <a:t>in cephalic presentation with prolapsed hand.</a:t>
            </a:r>
            <a:endParaRPr lang="en-US" sz="12800" dirty="0">
              <a:sym typeface="Wingdings" pitchFamily="2" charset="2"/>
            </a:endParaRPr>
          </a:p>
          <a:p>
            <a:pPr>
              <a:lnSpc>
                <a:spcPct val="80000"/>
              </a:lnSpc>
              <a:buNone/>
              <a:defRPr/>
            </a:pPr>
            <a:r>
              <a:rPr lang="en-US" sz="12800" dirty="0" err="1"/>
              <a:t>Labour</a:t>
            </a:r>
            <a:r>
              <a:rPr lang="en-US" sz="12800" dirty="0"/>
              <a:t> can be allowed and vaginal delivery anticipated as the hand will move upward into the lower uterine segment as the vertex descend into the birth canal.</a:t>
            </a:r>
          </a:p>
          <a:p>
            <a:pPr>
              <a:lnSpc>
                <a:spcPct val="80000"/>
              </a:lnSpc>
              <a:buNone/>
              <a:defRPr/>
            </a:pPr>
            <a:r>
              <a:rPr lang="en-US" sz="12800" dirty="0" smtClean="0">
                <a:sym typeface="Wingdings" pitchFamily="2" charset="2"/>
              </a:rPr>
              <a:t></a:t>
            </a:r>
            <a:r>
              <a:rPr lang="en-US" sz="12800" dirty="0">
                <a:sym typeface="Wingdings" pitchFamily="2" charset="2"/>
              </a:rPr>
              <a:t>Other compound presentation are treated by c/s.</a:t>
            </a:r>
          </a:p>
          <a:p>
            <a:pPr>
              <a:lnSpc>
                <a:spcPct val="80000"/>
              </a:lnSpc>
              <a:buNone/>
              <a:defRPr/>
            </a:pPr>
            <a:endParaRPr lang="en-US" sz="12800" dirty="0">
              <a:sym typeface="Wingdings" pitchFamily="2" charset="2"/>
            </a:endParaRPr>
          </a:p>
          <a:p>
            <a:pPr>
              <a:lnSpc>
                <a:spcPct val="80000"/>
              </a:lnSpc>
              <a:buNone/>
              <a:defRPr/>
            </a:pPr>
            <a:r>
              <a:rPr lang="en-US" sz="12800" dirty="0">
                <a:sym typeface="Wingdings" pitchFamily="2" charset="2"/>
              </a:rPr>
              <a:t></a:t>
            </a:r>
            <a:r>
              <a:rPr lang="en-US" sz="12800" dirty="0"/>
              <a:t>There is a risk of umbilical cord </a:t>
            </a:r>
            <a:r>
              <a:rPr lang="en-US" sz="12800" dirty="0" err="1"/>
              <a:t>prolapse</a:t>
            </a:r>
            <a:r>
              <a:rPr lang="en-US" sz="12800" dirty="0"/>
              <a:t> and continuous fetal heart monitoring should be done to detect fetal distress which should be treated by immediate caesarian section..</a:t>
            </a:r>
          </a:p>
          <a:p>
            <a:endParaRPr lang="en-GB" dirty="0"/>
          </a:p>
        </p:txBody>
      </p:sp>
      <p:pic>
        <p:nvPicPr>
          <p:cNvPr id="4" name="Picture 7" descr="green%20(16)"/>
          <p:cNvPicPr>
            <a:picLocks noChangeAspect="1" noChangeArrowheads="1"/>
          </p:cNvPicPr>
          <p:nvPr/>
        </p:nvPicPr>
        <p:blipFill>
          <a:blip r:embed="rId2"/>
          <a:srcRect/>
          <a:stretch>
            <a:fillRect/>
          </a:stretch>
        </p:blipFill>
        <p:spPr bwMode="auto">
          <a:xfrm>
            <a:off x="-323850" y="0"/>
            <a:ext cx="9772650" cy="7334250"/>
          </a:xfrm>
          <a:prstGeom prst="rect">
            <a:avLst/>
          </a:prstGeom>
          <a:noFill/>
          <a:ln w="9525">
            <a:noFill/>
            <a:miter lim="800000"/>
            <a:headEnd/>
            <a:tailEnd/>
          </a:ln>
        </p:spPr>
      </p:pic>
      <p:sp>
        <p:nvSpPr>
          <p:cNvPr id="6" name="Rectangle 5"/>
          <p:cNvSpPr/>
          <p:nvPr/>
        </p:nvSpPr>
        <p:spPr>
          <a:xfrm>
            <a:off x="1428728" y="2357430"/>
            <a:ext cx="6858047" cy="1446550"/>
          </a:xfrm>
          <a:prstGeom prst="rect">
            <a:avLst/>
          </a:prstGeom>
        </p:spPr>
        <p:txBody>
          <a:bodyPr wrap="square">
            <a:spAutoFit/>
          </a:bodyPr>
          <a:lstStyle/>
          <a:p>
            <a:pPr algn="ctr"/>
            <a:r>
              <a:rPr lang="en-GB" sz="8800" kern="10" dirty="0" smtClean="0">
                <a:ln w="9525">
                  <a:solidFill>
                    <a:srgbClr val="000000"/>
                  </a:solidFill>
                  <a:round/>
                  <a:headEnd/>
                  <a:tailEnd/>
                </a:ln>
                <a:solidFill>
                  <a:srgbClr val="FFFF00"/>
                </a:solidFill>
                <a:latin typeface="Arial Black"/>
              </a:rPr>
              <a:t>Thank you</a:t>
            </a:r>
            <a:endParaRPr lang="en-GB" sz="8800" kern="10" dirty="0">
              <a:ln w="9525">
                <a:solidFill>
                  <a:srgbClr val="000000"/>
                </a:solidFill>
                <a:round/>
                <a:headEnd/>
                <a:tailEnd/>
              </a:ln>
              <a:solidFill>
                <a:srgbClr val="FFFF00"/>
              </a:solidFill>
              <a:latin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i="1" dirty="0"/>
              <a:t>Management</a:t>
            </a:r>
            <a:endParaRPr lang="en-GB" b="1" dirty="0"/>
          </a:p>
        </p:txBody>
      </p:sp>
      <p:sp>
        <p:nvSpPr>
          <p:cNvPr id="3" name="Content Placeholder 2"/>
          <p:cNvSpPr>
            <a:spLocks noGrp="1"/>
          </p:cNvSpPr>
          <p:nvPr>
            <p:ph sz="quarter" idx="1"/>
          </p:nvPr>
        </p:nvSpPr>
        <p:spPr>
          <a:xfrm>
            <a:off x="457200" y="1214422"/>
            <a:ext cx="8229600" cy="4911741"/>
          </a:xfrm>
        </p:spPr>
        <p:txBody>
          <a:bodyPr>
            <a:noAutofit/>
          </a:bodyPr>
          <a:lstStyle/>
          <a:p>
            <a:pPr>
              <a:buNone/>
            </a:pPr>
            <a:r>
              <a:rPr lang="en-GB" dirty="0"/>
              <a:t>IN PREGNANCY</a:t>
            </a:r>
          </a:p>
          <a:p>
            <a:pPr>
              <a:buNone/>
            </a:pPr>
            <a:r>
              <a:rPr lang="en-GB" dirty="0"/>
              <a:t>• Await events.</a:t>
            </a:r>
          </a:p>
          <a:p>
            <a:pPr>
              <a:buNone/>
            </a:pPr>
            <a:r>
              <a:rPr lang="en-GB" dirty="0"/>
              <a:t>• Membranes may rupture early (</a:t>
            </a:r>
            <a:r>
              <a:rPr lang="en-GB" dirty="0" smtClean="0"/>
              <a:t>examine vaginally </a:t>
            </a:r>
            <a:r>
              <a:rPr lang="en-GB" dirty="0"/>
              <a:t>to exclude prolapsed cord).</a:t>
            </a:r>
          </a:p>
          <a:p>
            <a:pPr>
              <a:buNone/>
            </a:pPr>
            <a:r>
              <a:rPr lang="en-GB" dirty="0"/>
              <a:t>• Check that pelvis is adequate and that </a:t>
            </a:r>
            <a:r>
              <a:rPr lang="en-GB" dirty="0" err="1"/>
              <a:t>fetus</a:t>
            </a:r>
            <a:r>
              <a:rPr lang="en-GB" dirty="0"/>
              <a:t> </a:t>
            </a:r>
            <a:r>
              <a:rPr lang="en-GB" dirty="0" smtClean="0"/>
              <a:t>is not </a:t>
            </a:r>
            <a:r>
              <a:rPr lang="en-GB" dirty="0"/>
              <a:t>oversized. If either, consider Caesarean </a:t>
            </a:r>
            <a:r>
              <a:rPr lang="en-GB" dirty="0" smtClean="0"/>
              <a:t>section for </a:t>
            </a:r>
            <a:r>
              <a:rPr lang="en-GB" dirty="0"/>
              <a:t>face presentation in labour has a higher risk.</a:t>
            </a:r>
          </a:p>
          <a:p>
            <a:pPr>
              <a:buNone/>
            </a:pPr>
            <a:r>
              <a:rPr lang="en-GB" dirty="0"/>
              <a:t>• Check with ultrasound that the </a:t>
            </a:r>
            <a:r>
              <a:rPr lang="en-GB" dirty="0" err="1"/>
              <a:t>fetus</a:t>
            </a:r>
            <a:r>
              <a:rPr lang="en-GB" dirty="0"/>
              <a:t> is not </a:t>
            </a:r>
            <a:r>
              <a:rPr lang="en-GB" dirty="0" smtClean="0"/>
              <a:t>an anencephalic </a:t>
            </a:r>
            <a:r>
              <a:rPr lang="en-GB" dirty="0"/>
              <a:t>for this might alter management.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631976"/>
          </a:xfrm>
        </p:spPr>
        <p:txBody>
          <a:bodyPr/>
          <a:lstStyle/>
          <a:p>
            <a:pPr algn="l"/>
            <a:r>
              <a:rPr lang="en-GB" i="1" dirty="0"/>
              <a:t>Mechanism</a:t>
            </a:r>
            <a:endParaRPr lang="en-GB" dirty="0"/>
          </a:p>
        </p:txBody>
      </p:sp>
      <p:sp>
        <p:nvSpPr>
          <p:cNvPr id="3" name="Content Placeholder 2"/>
          <p:cNvSpPr>
            <a:spLocks noGrp="1"/>
          </p:cNvSpPr>
          <p:nvPr>
            <p:ph sz="quarter" idx="1"/>
          </p:nvPr>
        </p:nvSpPr>
        <p:spPr>
          <a:xfrm>
            <a:off x="457200" y="1214422"/>
            <a:ext cx="8229600" cy="4911741"/>
          </a:xfrm>
        </p:spPr>
        <p:txBody>
          <a:bodyPr>
            <a:noAutofit/>
          </a:bodyPr>
          <a:lstStyle/>
          <a:p>
            <a:r>
              <a:rPr lang="en-GB" dirty="0"/>
              <a:t>Head descends with face leading. </a:t>
            </a:r>
            <a:r>
              <a:rPr lang="en-GB" dirty="0" smtClean="0"/>
              <a:t>Chin (</a:t>
            </a:r>
            <a:r>
              <a:rPr lang="en-GB" dirty="0" err="1" smtClean="0"/>
              <a:t>mentum</a:t>
            </a:r>
            <a:r>
              <a:rPr lang="en-GB" dirty="0"/>
              <a:t>) used as denominator to </a:t>
            </a:r>
            <a:r>
              <a:rPr lang="en-GB" dirty="0" smtClean="0"/>
              <a:t>determine rotation</a:t>
            </a:r>
            <a:r>
              <a:rPr lang="en-GB" dirty="0"/>
              <a:t>.</a:t>
            </a:r>
          </a:p>
          <a:p>
            <a:r>
              <a:rPr lang="en-GB" dirty="0"/>
              <a:t>85% engage in the </a:t>
            </a:r>
            <a:r>
              <a:rPr lang="en-GB" dirty="0" err="1"/>
              <a:t>mentotransverse</a:t>
            </a:r>
            <a:r>
              <a:rPr lang="en-GB" dirty="0"/>
              <a:t> (</a:t>
            </a:r>
            <a:r>
              <a:rPr lang="en-GB" dirty="0" err="1" smtClean="0"/>
              <a:t>submentobregmatic</a:t>
            </a:r>
            <a:r>
              <a:rPr lang="en-GB" dirty="0" smtClean="0"/>
              <a:t> diameter—10cm</a:t>
            </a:r>
            <a:r>
              <a:rPr lang="en-GB" dirty="0"/>
              <a:t>). With descent, </a:t>
            </a:r>
            <a:r>
              <a:rPr lang="en-GB" dirty="0" smtClean="0"/>
              <a:t>most rotate </a:t>
            </a:r>
            <a:r>
              <a:rPr lang="en-GB" dirty="0"/>
              <a:t>to </a:t>
            </a:r>
            <a:r>
              <a:rPr lang="en-GB" dirty="0" err="1"/>
              <a:t>mentoanterior</a:t>
            </a:r>
            <a:r>
              <a:rPr lang="en-GB" dirty="0"/>
              <a:t> on the pelvic floor, </a:t>
            </a:r>
            <a:r>
              <a:rPr lang="en-GB" dirty="0" smtClean="0"/>
              <a:t>the </a:t>
            </a:r>
            <a:r>
              <a:rPr lang="en-GB" dirty="0" err="1" smtClean="0"/>
              <a:t>fetal</a:t>
            </a:r>
            <a:r>
              <a:rPr lang="en-GB" dirty="0" smtClean="0"/>
              <a:t> </a:t>
            </a:r>
            <a:r>
              <a:rPr lang="en-GB" dirty="0"/>
              <a:t>chin coming behind the maternal </a:t>
            </a:r>
            <a:r>
              <a:rPr lang="en-GB" dirty="0" smtClean="0"/>
              <a:t>pubis.</a:t>
            </a:r>
          </a:p>
          <a:p>
            <a:pPr>
              <a:buNone/>
            </a:pPr>
            <a:r>
              <a:rPr lang="en-GB" sz="2800" dirty="0" smtClean="0"/>
              <a:t> </a:t>
            </a:r>
            <a:endParaRPr lang="en-GB"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fontScale="92500"/>
          </a:bodyPr>
          <a:lstStyle/>
          <a:p>
            <a:r>
              <a:rPr lang="en-GB" sz="3500" dirty="0" smtClean="0"/>
              <a:t>After further descent, the chin can escape from under the lower back of the pubis and the head is then delivered over the vulva by flexion.</a:t>
            </a:r>
          </a:p>
          <a:p>
            <a:r>
              <a:rPr lang="en-GB" sz="3500" dirty="0" smtClean="0"/>
              <a:t>Up to this point, the mechanisms of flexion/extension of the </a:t>
            </a:r>
            <a:r>
              <a:rPr lang="en-GB" sz="3500" dirty="0" err="1" smtClean="0"/>
              <a:t>fetal</a:t>
            </a:r>
            <a:r>
              <a:rPr lang="en-GB" sz="3500" dirty="0" smtClean="0"/>
              <a:t> head are the reverse of those with a vertex presentation. After delivery of the head, however, the external rotations are the same allowing the </a:t>
            </a:r>
            <a:r>
              <a:rPr lang="en-GB" sz="3500" dirty="0" err="1" smtClean="0"/>
              <a:t>fetal</a:t>
            </a:r>
            <a:r>
              <a:rPr lang="en-GB" sz="3500" dirty="0" smtClean="0"/>
              <a:t> shoulders to negotiate the pelvis.</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Mechanism of labour</a:t>
            </a:r>
            <a:endParaRPr lang="en-GB" dirty="0"/>
          </a:p>
        </p:txBody>
      </p:sp>
      <p:sp>
        <p:nvSpPr>
          <p:cNvPr id="3" name="Content Placeholder 2"/>
          <p:cNvSpPr>
            <a:spLocks noGrp="1"/>
          </p:cNvSpPr>
          <p:nvPr>
            <p:ph sz="quarter" idx="1"/>
          </p:nvPr>
        </p:nvSpPr>
        <p:spPr/>
        <p:txBody>
          <a:bodyPr>
            <a:normAutofit/>
          </a:bodyPr>
          <a:lstStyle/>
          <a:p>
            <a:pPr>
              <a:buNone/>
              <a:defRPr/>
            </a:pPr>
            <a:r>
              <a:rPr lang="en-US" b="1" dirty="0"/>
              <a:t>The chin is the denominator.</a:t>
            </a:r>
          </a:p>
          <a:p>
            <a:pPr>
              <a:buNone/>
              <a:defRPr/>
            </a:pPr>
            <a:r>
              <a:rPr lang="en-US" b="1" dirty="0"/>
              <a:t>Four positions present:</a:t>
            </a:r>
          </a:p>
          <a:p>
            <a:pPr>
              <a:buNone/>
              <a:defRPr/>
            </a:pPr>
            <a:r>
              <a:rPr lang="en-US" dirty="0">
                <a:latin typeface="Tahoma"/>
                <a:cs typeface="Tahoma" pitchFamily="34" charset="0"/>
              </a:rPr>
              <a:t>•</a:t>
            </a:r>
            <a:r>
              <a:rPr lang="en-US" dirty="0"/>
              <a:t>Right </a:t>
            </a:r>
            <a:r>
              <a:rPr lang="en-US" dirty="0" err="1"/>
              <a:t>mento</a:t>
            </a:r>
            <a:r>
              <a:rPr lang="en-US" dirty="0"/>
              <a:t>-anterior.</a:t>
            </a:r>
          </a:p>
          <a:p>
            <a:pPr>
              <a:buNone/>
              <a:defRPr/>
            </a:pPr>
            <a:r>
              <a:rPr lang="en-US" dirty="0">
                <a:latin typeface="Tahoma"/>
                <a:cs typeface="Tahoma" pitchFamily="34" charset="0"/>
              </a:rPr>
              <a:t>•</a:t>
            </a:r>
            <a:r>
              <a:rPr lang="en-US" dirty="0"/>
              <a:t>Left </a:t>
            </a:r>
            <a:r>
              <a:rPr lang="en-US" dirty="0" err="1"/>
              <a:t>mento</a:t>
            </a:r>
            <a:r>
              <a:rPr lang="en-US" dirty="0"/>
              <a:t>-anterior.</a:t>
            </a:r>
            <a:endParaRPr lang="en-US" dirty="0">
              <a:cs typeface="Tahoma" pitchFamily="34" charset="0"/>
            </a:endParaRPr>
          </a:p>
          <a:p>
            <a:pPr>
              <a:buNone/>
              <a:defRPr/>
            </a:pPr>
            <a:r>
              <a:rPr lang="en-US" dirty="0">
                <a:latin typeface="Tahoma"/>
                <a:cs typeface="Tahoma" pitchFamily="34" charset="0"/>
              </a:rPr>
              <a:t>•</a:t>
            </a:r>
            <a:r>
              <a:rPr lang="en-US" dirty="0"/>
              <a:t>Left </a:t>
            </a:r>
            <a:r>
              <a:rPr lang="en-US" dirty="0" err="1"/>
              <a:t>mento</a:t>
            </a:r>
            <a:r>
              <a:rPr lang="en-US" dirty="0"/>
              <a:t>-posterior.</a:t>
            </a:r>
          </a:p>
          <a:p>
            <a:pPr>
              <a:buNone/>
              <a:defRPr/>
            </a:pPr>
            <a:r>
              <a:rPr lang="en-US" dirty="0">
                <a:latin typeface="Tahoma"/>
                <a:cs typeface="Tahoma" pitchFamily="34" charset="0"/>
              </a:rPr>
              <a:t>•</a:t>
            </a:r>
            <a:r>
              <a:rPr lang="en-US" dirty="0"/>
              <a:t>Right </a:t>
            </a:r>
            <a:r>
              <a:rPr lang="en-US" dirty="0" err="1"/>
              <a:t>mento</a:t>
            </a:r>
            <a:r>
              <a:rPr lang="en-US" dirty="0"/>
              <a:t>-posterior.</a:t>
            </a:r>
          </a:p>
          <a:p>
            <a:pPr>
              <a:buNone/>
              <a:defRPr/>
            </a:pPr>
            <a:r>
              <a:rPr lang="en-US" dirty="0" err="1"/>
              <a:t>Mento</a:t>
            </a:r>
            <a:r>
              <a:rPr lang="en-US" dirty="0"/>
              <a:t>-anterior positions are more common (80% of cases).</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IN LABOUR</a:t>
            </a:r>
            <a:br>
              <a:rPr lang="en-GB" dirty="0" smtClean="0"/>
            </a:br>
            <a:endParaRPr lang="en-GB" dirty="0"/>
          </a:p>
        </p:txBody>
      </p:sp>
      <p:sp>
        <p:nvSpPr>
          <p:cNvPr id="3" name="Content Placeholder 2"/>
          <p:cNvSpPr>
            <a:spLocks noGrp="1"/>
          </p:cNvSpPr>
          <p:nvPr>
            <p:ph sz="quarter" idx="1"/>
          </p:nvPr>
        </p:nvSpPr>
        <p:spPr/>
        <p:txBody>
          <a:bodyPr>
            <a:normAutofit/>
          </a:bodyPr>
          <a:lstStyle/>
          <a:p>
            <a:pPr>
              <a:buNone/>
            </a:pPr>
            <a:r>
              <a:rPr lang="en-GB" sz="2800" dirty="0" smtClean="0"/>
              <a:t>• </a:t>
            </a:r>
            <a:r>
              <a:rPr lang="en-GB" sz="2800" dirty="0"/>
              <a:t>If anterior rotation to </a:t>
            </a:r>
            <a:r>
              <a:rPr lang="en-GB" sz="2800" dirty="0" err="1"/>
              <a:t>mentoanterior</a:t>
            </a:r>
            <a:r>
              <a:rPr lang="en-GB" sz="2800" dirty="0"/>
              <a:t>, a </a:t>
            </a:r>
            <a:r>
              <a:rPr lang="en-GB" sz="2800" dirty="0" smtClean="0"/>
              <a:t>longer labour </a:t>
            </a:r>
            <a:r>
              <a:rPr lang="en-GB" sz="2800" dirty="0"/>
              <a:t>but spontaneous delivery will </a:t>
            </a:r>
            <a:r>
              <a:rPr lang="en-GB" sz="2800" dirty="0" smtClean="0"/>
              <a:t>probably occur </a:t>
            </a:r>
            <a:r>
              <a:rPr lang="en-GB" sz="2800" dirty="0"/>
              <a:t>(90%).</a:t>
            </a:r>
          </a:p>
          <a:p>
            <a:pPr>
              <a:buNone/>
            </a:pPr>
            <a:r>
              <a:rPr lang="en-GB" sz="2800" dirty="0"/>
              <a:t>• If head stays in </a:t>
            </a:r>
            <a:r>
              <a:rPr lang="en-GB" sz="2800" dirty="0" err="1" smtClean="0"/>
              <a:t>mentotransverse</a:t>
            </a:r>
            <a:r>
              <a:rPr lang="en-GB" sz="2800" dirty="0" smtClean="0"/>
              <a:t> deliver by </a:t>
            </a:r>
            <a:r>
              <a:rPr lang="en-GB" sz="2800" dirty="0"/>
              <a:t>Caesarean section.</a:t>
            </a:r>
          </a:p>
          <a:p>
            <a:pPr>
              <a:buNone/>
            </a:pPr>
            <a:r>
              <a:rPr lang="en-GB" sz="2800" dirty="0"/>
              <a:t>• If face rotates </a:t>
            </a:r>
            <a:r>
              <a:rPr lang="en-GB" sz="2800" dirty="0" err="1"/>
              <a:t>posteriorly</a:t>
            </a:r>
            <a:r>
              <a:rPr lang="en-GB" sz="2800" dirty="0"/>
              <a:t>, this is impossible </a:t>
            </a:r>
            <a:r>
              <a:rPr lang="en-GB" sz="2800" dirty="0" smtClean="0"/>
              <a:t>to deliver </a:t>
            </a:r>
            <a:r>
              <a:rPr lang="en-GB" sz="2800" dirty="0"/>
              <a:t>vaginally. Hence, perform a </a:t>
            </a:r>
            <a:r>
              <a:rPr lang="en-GB" sz="2800" dirty="0" smtClean="0"/>
              <a:t>Caesarean section</a:t>
            </a:r>
            <a:r>
              <a:rPr lang="en-GB"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u="sng" dirty="0" smtClean="0"/>
              <a:t>Prognosis:</a:t>
            </a:r>
            <a:endParaRPr lang="en-GB" dirty="0"/>
          </a:p>
        </p:txBody>
      </p:sp>
      <p:sp>
        <p:nvSpPr>
          <p:cNvPr id="3" name="Content Placeholder 2"/>
          <p:cNvSpPr>
            <a:spLocks noGrp="1"/>
          </p:cNvSpPr>
          <p:nvPr>
            <p:ph sz="quarter" idx="1"/>
          </p:nvPr>
        </p:nvSpPr>
        <p:spPr/>
        <p:txBody>
          <a:bodyPr>
            <a:normAutofit fontScale="92500" lnSpcReduction="10000"/>
          </a:bodyPr>
          <a:lstStyle/>
          <a:p>
            <a:pPr>
              <a:buNone/>
              <a:defRPr/>
            </a:pPr>
            <a:r>
              <a:rPr lang="en-US" dirty="0">
                <a:sym typeface="Wingdings" pitchFamily="2" charset="2"/>
              </a:rPr>
              <a:t></a:t>
            </a:r>
            <a:r>
              <a:rPr lang="en-US" sz="3200" dirty="0"/>
              <a:t>Many face presentations are delivered naturally without difficulty.</a:t>
            </a:r>
          </a:p>
          <a:p>
            <a:pPr>
              <a:buNone/>
              <a:defRPr/>
            </a:pPr>
            <a:endParaRPr lang="en-US" sz="3200" dirty="0">
              <a:sym typeface="Wingdings" pitchFamily="2" charset="2"/>
            </a:endParaRPr>
          </a:p>
          <a:p>
            <a:pPr>
              <a:buNone/>
              <a:defRPr/>
            </a:pPr>
            <a:r>
              <a:rPr lang="en-US" sz="3200" dirty="0">
                <a:sym typeface="Wingdings" pitchFamily="2" charset="2"/>
              </a:rPr>
              <a:t></a:t>
            </a:r>
            <a:r>
              <a:rPr lang="en-US" sz="3200" dirty="0"/>
              <a:t>Face presentation is less favorable than vertex because the face is a less efficient dilator of the cervix.</a:t>
            </a:r>
          </a:p>
          <a:p>
            <a:pPr>
              <a:buNone/>
              <a:defRPr/>
            </a:pPr>
            <a:endParaRPr lang="en-US" sz="3200" dirty="0">
              <a:sym typeface="Wingdings" pitchFamily="2" charset="2"/>
            </a:endParaRPr>
          </a:p>
          <a:p>
            <a:pPr>
              <a:buNone/>
              <a:defRPr/>
            </a:pPr>
            <a:r>
              <a:rPr lang="en-US" sz="3200" dirty="0">
                <a:sym typeface="Wingdings" pitchFamily="2" charset="2"/>
              </a:rPr>
              <a:t></a:t>
            </a:r>
            <a:r>
              <a:rPr lang="en-US" sz="3200" dirty="0"/>
              <a:t>The diameter which emerge through the outlet is the sub-</a:t>
            </a:r>
            <a:r>
              <a:rPr lang="en-US" sz="3200" dirty="0" err="1"/>
              <a:t>mento</a:t>
            </a:r>
            <a:r>
              <a:rPr lang="en-US" sz="3200" dirty="0"/>
              <a:t>-vertical (11 cm</a:t>
            </a:r>
            <a:r>
              <a:rPr lang="en-US" sz="3200" dirty="0" smtClean="0"/>
              <a:t>)</a:t>
            </a:r>
            <a:r>
              <a:rPr lang="en-US" sz="3200" dirty="0"/>
              <a:t> which is larger than the vertex </a:t>
            </a:r>
            <a:r>
              <a:rPr lang="en-US" sz="3200" dirty="0" smtClean="0"/>
              <a:t>presentation.</a:t>
            </a:r>
          </a:p>
          <a:p>
            <a:pPr>
              <a:buNone/>
              <a:defRPr/>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u="sng" dirty="0" smtClean="0"/>
              <a:t>Management of </a:t>
            </a:r>
            <a:r>
              <a:rPr lang="en-US" i="1" u="sng" dirty="0" err="1" smtClean="0"/>
              <a:t>labour</a:t>
            </a:r>
            <a:r>
              <a:rPr lang="en-US" i="1" u="sng" dirty="0" smtClean="0"/>
              <a:t> and delivery</a:t>
            </a:r>
            <a:endParaRPr lang="en-GB" dirty="0"/>
          </a:p>
        </p:txBody>
      </p:sp>
      <p:sp>
        <p:nvSpPr>
          <p:cNvPr id="3" name="Content Placeholder 2"/>
          <p:cNvSpPr>
            <a:spLocks noGrp="1"/>
          </p:cNvSpPr>
          <p:nvPr>
            <p:ph sz="quarter" idx="1"/>
          </p:nvPr>
        </p:nvSpPr>
        <p:spPr/>
        <p:txBody>
          <a:bodyPr>
            <a:noAutofit/>
          </a:bodyPr>
          <a:lstStyle/>
          <a:p>
            <a:pPr>
              <a:lnSpc>
                <a:spcPct val="80000"/>
              </a:lnSpc>
              <a:buNone/>
              <a:defRPr/>
            </a:pPr>
            <a:r>
              <a:rPr lang="en-US" sz="2800" dirty="0">
                <a:sym typeface="Wingdings" pitchFamily="2" charset="2"/>
              </a:rPr>
              <a:t></a:t>
            </a:r>
            <a:r>
              <a:rPr lang="en-US" sz="2800" dirty="0"/>
              <a:t>The women is kept in bed during the 1</a:t>
            </a:r>
            <a:r>
              <a:rPr lang="en-US" sz="2800" baseline="30000" dirty="0"/>
              <a:t>st</a:t>
            </a:r>
            <a:r>
              <a:rPr lang="en-US" sz="2800" dirty="0"/>
              <a:t> stage.</a:t>
            </a:r>
          </a:p>
          <a:p>
            <a:pPr>
              <a:lnSpc>
                <a:spcPct val="80000"/>
              </a:lnSpc>
              <a:buNone/>
              <a:defRPr/>
            </a:pPr>
            <a:endParaRPr lang="en-US" sz="2800" dirty="0">
              <a:sym typeface="Wingdings" pitchFamily="2" charset="2"/>
            </a:endParaRPr>
          </a:p>
          <a:p>
            <a:pPr>
              <a:lnSpc>
                <a:spcPct val="80000"/>
              </a:lnSpc>
              <a:buNone/>
              <a:defRPr/>
            </a:pPr>
            <a:r>
              <a:rPr lang="en-US" sz="2800" dirty="0">
                <a:sym typeface="Wingdings" pitchFamily="2" charset="2"/>
              </a:rPr>
              <a:t></a:t>
            </a:r>
            <a:r>
              <a:rPr lang="en-US" sz="2800" dirty="0"/>
              <a:t>Once membranes ruptured, vaginal examination should be done to exclude cord </a:t>
            </a:r>
            <a:r>
              <a:rPr lang="en-US" sz="2800" dirty="0" err="1"/>
              <a:t>prolapse</a:t>
            </a:r>
            <a:r>
              <a:rPr lang="en-US" sz="2800" dirty="0"/>
              <a:t>.</a:t>
            </a:r>
          </a:p>
          <a:p>
            <a:pPr>
              <a:lnSpc>
                <a:spcPct val="80000"/>
              </a:lnSpc>
              <a:buNone/>
              <a:defRPr/>
            </a:pPr>
            <a:endParaRPr lang="en-US" sz="2800" dirty="0">
              <a:sym typeface="Wingdings" pitchFamily="2" charset="2"/>
            </a:endParaRPr>
          </a:p>
          <a:p>
            <a:pPr>
              <a:lnSpc>
                <a:spcPct val="80000"/>
              </a:lnSpc>
              <a:buNone/>
              <a:defRPr/>
            </a:pPr>
            <a:r>
              <a:rPr lang="en-US" sz="2800" dirty="0">
                <a:sym typeface="Wingdings" pitchFamily="2" charset="2"/>
              </a:rPr>
              <a:t></a:t>
            </a:r>
            <a:r>
              <a:rPr lang="en-US" sz="2800" dirty="0"/>
              <a:t>When the cervix become fully dilated, and the  head reaches the pelvic floor, an episiotomy should be done especially in </a:t>
            </a:r>
            <a:r>
              <a:rPr lang="en-US" sz="2800" dirty="0" err="1"/>
              <a:t>primigravida</a:t>
            </a:r>
            <a:r>
              <a:rPr lang="en-US" sz="2800" dirty="0"/>
              <a:t> to avoid tearing of the perineum..</a:t>
            </a:r>
          </a:p>
          <a:p>
            <a:pPr>
              <a:lnSpc>
                <a:spcPct val="80000"/>
              </a:lnSpc>
              <a:buNone/>
              <a:defRPr/>
            </a:pPr>
            <a:r>
              <a:rPr lang="en-US" sz="2800" i="1" u="sng" dirty="0" smtClean="0"/>
              <a:t>In </a:t>
            </a:r>
            <a:r>
              <a:rPr lang="en-US" sz="2800" i="1" u="sng" dirty="0" err="1"/>
              <a:t>mento</a:t>
            </a:r>
            <a:r>
              <a:rPr lang="en-US" sz="2800" i="1" u="sng" dirty="0"/>
              <a:t>-anterior position</a:t>
            </a:r>
            <a:r>
              <a:rPr lang="en-US" sz="2800" dirty="0"/>
              <a:t> </a:t>
            </a:r>
          </a:p>
          <a:p>
            <a:pPr>
              <a:lnSpc>
                <a:spcPct val="80000"/>
              </a:lnSpc>
              <a:buNone/>
              <a:defRPr/>
            </a:pPr>
            <a:r>
              <a:rPr lang="en-US" sz="2800" dirty="0">
                <a:sym typeface="Wingdings" pitchFamily="2" charset="2"/>
              </a:rPr>
              <a:t></a:t>
            </a:r>
            <a:r>
              <a:rPr lang="en-US" sz="2800" dirty="0"/>
              <a:t>Spontaneous vaginal delivery is expected.</a:t>
            </a:r>
            <a:endParaRPr lang="en-US" sz="2800" dirty="0">
              <a:sym typeface="Wingdings" pitchFamily="2" charset="2"/>
            </a:endParaRPr>
          </a:p>
          <a:p>
            <a:pPr>
              <a:lnSpc>
                <a:spcPct val="80000"/>
              </a:lnSpc>
              <a:buNone/>
              <a:defRPr/>
            </a:pPr>
            <a:endParaRPr lang="en-US" sz="2800" dirty="0">
              <a:sym typeface="Wingdings" pitchFamily="2" charset="2"/>
            </a:endParaRPr>
          </a:p>
          <a:p>
            <a:pPr>
              <a:lnSpc>
                <a:spcPct val="80000"/>
              </a:lnSpc>
              <a:buNone/>
              <a:defRPr/>
            </a:pPr>
            <a:r>
              <a:rPr lang="en-US" sz="2800" dirty="0">
                <a:sym typeface="Wingdings" pitchFamily="2" charset="2"/>
              </a:rPr>
              <a:t></a:t>
            </a:r>
            <a:r>
              <a:rPr lang="en-US" sz="2800" dirty="0"/>
              <a:t>If there is delay in the 2</a:t>
            </a:r>
            <a:r>
              <a:rPr lang="en-US" sz="2800" baseline="30000" dirty="0"/>
              <a:t>nd</a:t>
            </a:r>
            <a:r>
              <a:rPr lang="en-US" sz="2800" dirty="0"/>
              <a:t> stage forceps can be applied</a:t>
            </a:r>
            <a:endParaRPr lang="en-GB"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With </a:t>
            </a:r>
            <a:r>
              <a:rPr lang="en-US" i="1" u="sng" dirty="0" err="1" smtClean="0"/>
              <a:t>mento</a:t>
            </a:r>
            <a:r>
              <a:rPr lang="en-US" i="1" u="sng" dirty="0" smtClean="0"/>
              <a:t>-posterior position</a:t>
            </a:r>
            <a:endParaRPr lang="en-GB" dirty="0"/>
          </a:p>
        </p:txBody>
      </p:sp>
      <p:sp>
        <p:nvSpPr>
          <p:cNvPr id="3" name="Content Placeholder 2"/>
          <p:cNvSpPr>
            <a:spLocks noGrp="1"/>
          </p:cNvSpPr>
          <p:nvPr>
            <p:ph sz="quarter" idx="1"/>
          </p:nvPr>
        </p:nvSpPr>
        <p:spPr/>
        <p:txBody>
          <a:bodyPr>
            <a:normAutofit/>
          </a:bodyPr>
          <a:lstStyle/>
          <a:p>
            <a:pPr>
              <a:lnSpc>
                <a:spcPct val="90000"/>
              </a:lnSpc>
              <a:buNone/>
              <a:defRPr/>
            </a:pPr>
            <a:r>
              <a:rPr lang="en-US" dirty="0">
                <a:sym typeface="Wingdings" pitchFamily="2" charset="2"/>
              </a:rPr>
              <a:t></a:t>
            </a:r>
            <a:r>
              <a:rPr lang="en-US" dirty="0"/>
              <a:t>Time should be allowed for spontaneous rotation to anterior position take place (which happened in 45-65% of cases).</a:t>
            </a:r>
          </a:p>
          <a:p>
            <a:pPr>
              <a:lnSpc>
                <a:spcPct val="90000"/>
              </a:lnSpc>
              <a:buNone/>
              <a:defRPr/>
            </a:pPr>
            <a:endParaRPr lang="en-US" dirty="0">
              <a:sym typeface="Wingdings" pitchFamily="2" charset="2"/>
            </a:endParaRPr>
          </a:p>
          <a:p>
            <a:pPr>
              <a:lnSpc>
                <a:spcPct val="90000"/>
              </a:lnSpc>
              <a:buNone/>
              <a:defRPr/>
            </a:pPr>
            <a:r>
              <a:rPr lang="en-US" dirty="0">
                <a:sym typeface="Wingdings" pitchFamily="2" charset="2"/>
              </a:rPr>
              <a:t></a:t>
            </a:r>
            <a:r>
              <a:rPr lang="en-US" dirty="0"/>
              <a:t>This usually happened late in the 2</a:t>
            </a:r>
            <a:r>
              <a:rPr lang="en-US" baseline="30000" dirty="0"/>
              <a:t>nd</a:t>
            </a:r>
            <a:r>
              <a:rPr lang="en-US" dirty="0"/>
              <a:t> stage.</a:t>
            </a:r>
          </a:p>
          <a:p>
            <a:pPr>
              <a:lnSpc>
                <a:spcPct val="90000"/>
              </a:lnSpc>
              <a:buNone/>
              <a:defRPr/>
            </a:pPr>
            <a:endParaRPr lang="en-US" dirty="0">
              <a:sym typeface="Wingdings" pitchFamily="2" charset="2"/>
            </a:endParaRPr>
          </a:p>
          <a:p>
            <a:pPr>
              <a:lnSpc>
                <a:spcPct val="90000"/>
              </a:lnSpc>
              <a:buNone/>
              <a:defRPr/>
            </a:pPr>
            <a:r>
              <a:rPr lang="en-US" dirty="0">
                <a:sym typeface="Wingdings" pitchFamily="2" charset="2"/>
              </a:rPr>
              <a:t></a:t>
            </a:r>
            <a:r>
              <a:rPr lang="en-US" dirty="0"/>
              <a:t>If spontaneous rotation does not occur then</a:t>
            </a:r>
          </a:p>
          <a:p>
            <a:pPr>
              <a:lnSpc>
                <a:spcPct val="90000"/>
              </a:lnSpc>
              <a:buNone/>
              <a:defRPr/>
            </a:pPr>
            <a:r>
              <a:rPr lang="en-US" dirty="0"/>
              <a:t> Caesarian section </a:t>
            </a:r>
            <a:r>
              <a:rPr lang="en-US" dirty="0" smtClean="0"/>
              <a:t>is done </a:t>
            </a:r>
            <a:r>
              <a:rPr lang="en-US" dirty="0"/>
              <a:t>to reduce fetal and maternal morbidity.</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p:txBody>
          <a:bodyPr/>
          <a:lstStyle/>
          <a:p>
            <a:r>
              <a:rPr lang="en-US" altLang="zh-CN"/>
              <a:t>Normal labor staging</a:t>
            </a:r>
          </a:p>
        </p:txBody>
      </p:sp>
      <p:graphicFrame>
        <p:nvGraphicFramePr>
          <p:cNvPr id="46084" name="Object 4"/>
          <p:cNvGraphicFramePr>
            <a:graphicFrameLocks noGrp="1" noChangeAspect="1"/>
          </p:cNvGraphicFramePr>
          <p:nvPr>
            <p:ph sz="quarter" idx="1"/>
          </p:nvPr>
        </p:nvGraphicFramePr>
        <p:xfrm>
          <a:off x="857224" y="1857364"/>
          <a:ext cx="8001055" cy="4000528"/>
        </p:xfrm>
        <a:graphic>
          <a:graphicData uri="http://schemas.openxmlformats.org/presentationml/2006/ole">
            <mc:AlternateContent xmlns:mc="http://schemas.openxmlformats.org/markup-compatibility/2006">
              <mc:Choice xmlns:v="urn:schemas-microsoft-com:vml" Requires="v">
                <p:oleObj spid="_x0000_s1027" name="文档" r:id="rId4" imgW="5006340" imgH="1681480" progId="Word.Document.8">
                  <p:embed/>
                </p:oleObj>
              </mc:Choice>
              <mc:Fallback>
                <p:oleObj name="文档" r:id="rId4" imgW="5006340" imgH="1681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1857364"/>
                        <a:ext cx="8001055" cy="4000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NOTE</a:t>
            </a:r>
            <a:endParaRPr lang="en-GB" dirty="0"/>
          </a:p>
        </p:txBody>
      </p:sp>
      <p:sp>
        <p:nvSpPr>
          <p:cNvPr id="3" name="Content Placeholder 2"/>
          <p:cNvSpPr>
            <a:spLocks noGrp="1"/>
          </p:cNvSpPr>
          <p:nvPr>
            <p:ph sz="quarter" idx="1"/>
          </p:nvPr>
        </p:nvSpPr>
        <p:spPr/>
        <p:txBody>
          <a:bodyPr/>
          <a:lstStyle/>
          <a:p>
            <a:pPr>
              <a:buNone/>
              <a:defRPr/>
            </a:pPr>
            <a:r>
              <a:rPr lang="en-US" b="1" dirty="0">
                <a:latin typeface="Tahoma"/>
                <a:cs typeface="Tahoma" pitchFamily="34" charset="0"/>
              </a:rPr>
              <a:t>•</a:t>
            </a:r>
            <a:r>
              <a:rPr lang="en-US" b="1" dirty="0"/>
              <a:t>After delivery the face is usually swollen and discolored.</a:t>
            </a:r>
          </a:p>
          <a:p>
            <a:pPr>
              <a:buNone/>
              <a:defRPr/>
            </a:pPr>
            <a:r>
              <a:rPr lang="en-US" b="1" dirty="0">
                <a:latin typeface="Tahoma"/>
                <a:cs typeface="Tahoma" pitchFamily="34" charset="0"/>
              </a:rPr>
              <a:t>•</a:t>
            </a:r>
            <a:r>
              <a:rPr lang="en-US" b="1" dirty="0"/>
              <a:t>This is temporarily and complete recovery is usual after few day</a:t>
            </a:r>
            <a:r>
              <a:rPr lang="en-US" dirty="0"/>
              <a:t>s.</a:t>
            </a:r>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BROW PRESENTATION</a:t>
            </a:r>
            <a:endParaRPr lang="en-GB" dirty="0"/>
          </a:p>
        </p:txBody>
      </p:sp>
      <p:sp>
        <p:nvSpPr>
          <p:cNvPr id="3" name="Content Placeholder 2"/>
          <p:cNvSpPr>
            <a:spLocks noGrp="1"/>
          </p:cNvSpPr>
          <p:nvPr>
            <p:ph sz="quarter" idx="1"/>
          </p:nvPr>
        </p:nvSpPr>
        <p:spPr/>
        <p:txBody>
          <a:bodyPr/>
          <a:lstStyle/>
          <a:p>
            <a:r>
              <a:rPr lang="en-GB" sz="3200" dirty="0"/>
              <a:t>A very poorly flexed head may present the </a:t>
            </a:r>
            <a:r>
              <a:rPr lang="en-GB" sz="3200" dirty="0" smtClean="0"/>
              <a:t>largest diameter </a:t>
            </a:r>
            <a:r>
              <a:rPr lang="en-GB" sz="3200" dirty="0"/>
              <a:t>of the skull: </a:t>
            </a:r>
            <a:r>
              <a:rPr lang="en-GB" sz="3200" dirty="0" err="1"/>
              <a:t>mentovertex</a:t>
            </a:r>
            <a:r>
              <a:rPr lang="en-GB" sz="3200" dirty="0"/>
              <a:t> (13 cm</a:t>
            </a:r>
            <a:r>
              <a:rPr lang="en-GB" sz="3200" dirty="0" smtClean="0"/>
              <a:t>).</a:t>
            </a:r>
            <a:r>
              <a:rPr lang="en-US" sz="3200" dirty="0" smtClean="0"/>
              <a:t> In brow there is partial extension of the head.</a:t>
            </a:r>
            <a:endParaRPr lang="en-GB" sz="3200" dirty="0" smtClean="0"/>
          </a:p>
          <a:p>
            <a:pPr>
              <a:buNone/>
            </a:pPr>
            <a:r>
              <a:rPr lang="en-GB" sz="3200" i="1" dirty="0"/>
              <a:t>Incidence</a:t>
            </a:r>
          </a:p>
          <a:p>
            <a:r>
              <a:rPr lang="en-GB" sz="3200" dirty="0"/>
              <a:t>0.1% of all deliveries</a:t>
            </a:r>
            <a:r>
              <a:rPr lang="en-GB" sz="3200" dirty="0" smtClean="0"/>
              <a:t>.</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a:xfrm>
            <a:off x="457200" y="1142984"/>
            <a:ext cx="8229600" cy="4983179"/>
          </a:xfrm>
        </p:spPr>
        <p:txBody>
          <a:bodyPr>
            <a:normAutofit fontScale="25000" lnSpcReduction="20000"/>
          </a:bodyPr>
          <a:lstStyle/>
          <a:p>
            <a:pPr>
              <a:lnSpc>
                <a:spcPct val="80000"/>
              </a:lnSpc>
              <a:buNone/>
              <a:defRPr/>
            </a:pPr>
            <a:endParaRPr lang="en-US" sz="4100" dirty="0"/>
          </a:p>
          <a:p>
            <a:pPr>
              <a:lnSpc>
                <a:spcPct val="80000"/>
              </a:lnSpc>
              <a:buNone/>
              <a:defRPr/>
            </a:pPr>
            <a:r>
              <a:rPr lang="en-US" sz="12800" u="sng" dirty="0" smtClean="0"/>
              <a:t>Causes</a:t>
            </a:r>
            <a:r>
              <a:rPr lang="en-US" sz="12800" u="sng" dirty="0"/>
              <a:t>: </a:t>
            </a:r>
            <a:r>
              <a:rPr lang="en-US" sz="12800" dirty="0"/>
              <a:t>The same as face presentation.</a:t>
            </a:r>
          </a:p>
          <a:p>
            <a:pPr>
              <a:lnSpc>
                <a:spcPct val="80000"/>
              </a:lnSpc>
              <a:buNone/>
              <a:defRPr/>
            </a:pPr>
            <a:endParaRPr lang="en-US" sz="12800" dirty="0"/>
          </a:p>
          <a:p>
            <a:pPr>
              <a:lnSpc>
                <a:spcPct val="80000"/>
              </a:lnSpc>
              <a:buNone/>
              <a:defRPr/>
            </a:pPr>
            <a:r>
              <a:rPr lang="en-US" sz="12800" dirty="0">
                <a:sym typeface="Wingdings" pitchFamily="2" charset="2"/>
              </a:rPr>
              <a:t></a:t>
            </a:r>
            <a:r>
              <a:rPr lang="en-US" sz="12800" dirty="0"/>
              <a:t>Extension of the head before </a:t>
            </a:r>
            <a:r>
              <a:rPr lang="en-US" sz="12800" dirty="0" err="1"/>
              <a:t>labour</a:t>
            </a:r>
            <a:r>
              <a:rPr lang="en-US" sz="12800" dirty="0"/>
              <a:t> called </a:t>
            </a:r>
            <a:r>
              <a:rPr lang="en-US" sz="12800" b="1" dirty="0"/>
              <a:t>primary extension.</a:t>
            </a:r>
          </a:p>
          <a:p>
            <a:pPr>
              <a:lnSpc>
                <a:spcPct val="80000"/>
              </a:lnSpc>
              <a:buNone/>
              <a:defRPr/>
            </a:pPr>
            <a:r>
              <a:rPr lang="en-US" sz="12800" dirty="0">
                <a:sym typeface="Wingdings" pitchFamily="2" charset="2"/>
              </a:rPr>
              <a:t></a:t>
            </a:r>
            <a:r>
              <a:rPr lang="en-US" sz="12800" dirty="0"/>
              <a:t>Extension during </a:t>
            </a:r>
            <a:r>
              <a:rPr lang="en-US" sz="12800" dirty="0" err="1"/>
              <a:t>labour</a:t>
            </a:r>
            <a:r>
              <a:rPr lang="en-US" sz="12800" dirty="0"/>
              <a:t> termed</a:t>
            </a:r>
            <a:r>
              <a:rPr lang="en-US" sz="12800" b="1" dirty="0"/>
              <a:t> secondary extension.</a:t>
            </a:r>
          </a:p>
          <a:p>
            <a:pPr>
              <a:lnSpc>
                <a:spcPct val="80000"/>
              </a:lnSpc>
              <a:buNone/>
              <a:defRPr/>
            </a:pPr>
            <a:endParaRPr lang="en-US" sz="12800" dirty="0"/>
          </a:p>
          <a:p>
            <a:pPr>
              <a:lnSpc>
                <a:spcPct val="80000"/>
              </a:lnSpc>
              <a:buNone/>
              <a:defRPr/>
            </a:pPr>
            <a:r>
              <a:rPr lang="en-US" sz="12800" dirty="0" smtClean="0">
                <a:sym typeface="Wingdings" pitchFamily="2" charset="2"/>
              </a:rPr>
              <a:t></a:t>
            </a:r>
            <a:r>
              <a:rPr lang="en-US" sz="12800" dirty="0"/>
              <a:t>With uterine contraction the head either undergoes more flexion and change to vertex presentation.</a:t>
            </a:r>
          </a:p>
          <a:p>
            <a:pPr>
              <a:lnSpc>
                <a:spcPct val="80000"/>
              </a:lnSpc>
              <a:buNone/>
              <a:defRPr/>
            </a:pPr>
            <a:endParaRPr lang="en-US" sz="12800" dirty="0"/>
          </a:p>
          <a:p>
            <a:pPr>
              <a:lnSpc>
                <a:spcPct val="80000"/>
              </a:lnSpc>
              <a:buNone/>
              <a:defRPr/>
            </a:pPr>
            <a:r>
              <a:rPr lang="en-US" sz="12800" dirty="0">
                <a:sym typeface="Wingdings" pitchFamily="2" charset="2"/>
              </a:rPr>
              <a:t></a:t>
            </a:r>
            <a:r>
              <a:rPr lang="en-US" sz="12800" dirty="0"/>
              <a:t>Or further extension and change to face presentation.</a:t>
            </a:r>
          </a:p>
          <a:p>
            <a:pPr>
              <a:lnSpc>
                <a:spcPct val="80000"/>
              </a:lnSpc>
              <a:buNone/>
              <a:defRPr/>
            </a:pPr>
            <a:r>
              <a:rPr lang="en-US" sz="12800" dirty="0">
                <a:sym typeface="Wingdings" pitchFamily="2" charset="2"/>
              </a:rPr>
              <a:t></a:t>
            </a:r>
            <a:r>
              <a:rPr lang="en-US" sz="12800" dirty="0"/>
              <a:t>Persistent brow presentation is fortunately rare.</a:t>
            </a:r>
          </a:p>
          <a:p>
            <a:pPr>
              <a:lnSpc>
                <a:spcPct val="80000"/>
              </a:lnSpc>
              <a:buNone/>
              <a:defRPr/>
            </a:pPr>
            <a:endParaRPr lang="en-US" b="1" dirty="0">
              <a:solidFill>
                <a:srgbClr val="FFFF00"/>
              </a:solidFill>
            </a:endParaRP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Brow presentation</a:t>
            </a:r>
            <a:r>
              <a:rPr lang="en-US" sz="3200" dirty="0" smtClean="0">
                <a:solidFill>
                  <a:srgbClr val="FFFF00"/>
                </a:solidFill>
                <a:sym typeface="Wingdings" pitchFamily="2" charset="2"/>
              </a:rPr>
              <a:t/>
            </a:r>
            <a:br>
              <a:rPr lang="en-US" sz="3200" dirty="0" smtClean="0">
                <a:solidFill>
                  <a:srgbClr val="FFFF00"/>
                </a:solidFill>
                <a:sym typeface="Wingdings" pitchFamily="2" charset="2"/>
              </a:rPr>
            </a:br>
            <a:r>
              <a:rPr lang="en-US" sz="3200" dirty="0" smtClean="0"/>
              <a:t>In brow presentation the diameter which present is the </a:t>
            </a:r>
            <a:r>
              <a:rPr lang="en-US" sz="3200" dirty="0" err="1" smtClean="0"/>
              <a:t>mento</a:t>
            </a:r>
            <a:r>
              <a:rPr lang="en-US" sz="3200" dirty="0" smtClean="0"/>
              <a:t>-vertical which measure 13 cm.</a:t>
            </a:r>
            <a:endParaRPr lang="en-GB" sz="3200" dirty="0"/>
          </a:p>
        </p:txBody>
      </p:sp>
      <p:pic>
        <p:nvPicPr>
          <p:cNvPr id="4" name="Picture 4"/>
          <p:cNvPicPr>
            <a:picLocks noGrp="1" noChangeAspect="1" noChangeArrowheads="1"/>
          </p:cNvPicPr>
          <p:nvPr>
            <p:ph sz="quarter" idx="1"/>
          </p:nvPr>
        </p:nvPicPr>
        <p:blipFill>
          <a:blip r:embed="rId2"/>
          <a:stretch>
            <a:fillRect/>
          </a:stretch>
        </p:blipFill>
        <p:spPr>
          <a:xfrm>
            <a:off x="1000100" y="1285859"/>
            <a:ext cx="6858047" cy="5072099"/>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i="1" dirty="0" smtClean="0"/>
              <a:t>Diagnosis</a:t>
            </a:r>
            <a:br>
              <a:rPr lang="en-GB" i="1" dirty="0" smtClean="0"/>
            </a:br>
            <a:endParaRPr lang="en-GB" dirty="0"/>
          </a:p>
        </p:txBody>
      </p:sp>
      <p:sp>
        <p:nvSpPr>
          <p:cNvPr id="3" name="Content Placeholder 2"/>
          <p:cNvSpPr>
            <a:spLocks noGrp="1"/>
          </p:cNvSpPr>
          <p:nvPr>
            <p:ph sz="quarter" idx="1"/>
          </p:nvPr>
        </p:nvSpPr>
        <p:spPr/>
        <p:txBody>
          <a:bodyPr>
            <a:normAutofit/>
          </a:bodyPr>
          <a:lstStyle/>
          <a:p>
            <a:r>
              <a:rPr lang="en-GB" sz="2800" dirty="0" smtClean="0"/>
              <a:t>Rarely </a:t>
            </a:r>
            <a:r>
              <a:rPr lang="en-GB" sz="2800" dirty="0"/>
              <a:t>made before labour and of little </a:t>
            </a:r>
            <a:r>
              <a:rPr lang="en-GB" sz="2800" dirty="0" smtClean="0"/>
              <a:t>significance if </a:t>
            </a:r>
            <a:r>
              <a:rPr lang="en-GB" sz="2800" dirty="0"/>
              <a:t>it is.</a:t>
            </a:r>
          </a:p>
          <a:p>
            <a:pPr>
              <a:buNone/>
            </a:pPr>
            <a:r>
              <a:rPr lang="en-GB" sz="2800" b="1" i="1" dirty="0"/>
              <a:t>Abdomen</a:t>
            </a:r>
          </a:p>
          <a:p>
            <a:pPr>
              <a:buNone/>
            </a:pPr>
            <a:r>
              <a:rPr lang="en-GB" sz="2800" dirty="0"/>
              <a:t>• Head feels big.</a:t>
            </a:r>
          </a:p>
          <a:p>
            <a:pPr>
              <a:buNone/>
            </a:pPr>
            <a:r>
              <a:rPr lang="en-GB" sz="2800" dirty="0"/>
              <a:t>• Not well engaged.</a:t>
            </a:r>
          </a:p>
          <a:p>
            <a:pPr>
              <a:buNone/>
            </a:pPr>
            <a:r>
              <a:rPr lang="en-GB" sz="2800" dirty="0"/>
              <a:t>• Groove between </a:t>
            </a:r>
            <a:r>
              <a:rPr lang="en-GB" sz="2800" dirty="0" err="1"/>
              <a:t>occiput</a:t>
            </a:r>
            <a:r>
              <a:rPr lang="en-GB" sz="2800" dirty="0"/>
              <a:t> and back. Head </a:t>
            </a:r>
            <a:r>
              <a:rPr lang="en-GB" sz="2800" dirty="0" smtClean="0"/>
              <a:t>felt on both </a:t>
            </a:r>
            <a:r>
              <a:rPr lang="en-GB" sz="2800" dirty="0"/>
              <a:t>sides of </a:t>
            </a:r>
            <a:r>
              <a:rPr lang="en-GB" sz="2800" dirty="0" err="1"/>
              <a:t>fetus</a:t>
            </a:r>
            <a:r>
              <a:rPr lang="en-GB" sz="2800" dirty="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a:xfrm>
            <a:off x="457200" y="1214422"/>
            <a:ext cx="8229600" cy="4911741"/>
          </a:xfrm>
        </p:spPr>
        <p:txBody>
          <a:bodyPr>
            <a:normAutofit fontScale="25000" lnSpcReduction="20000"/>
          </a:bodyPr>
          <a:lstStyle/>
          <a:p>
            <a:pPr>
              <a:lnSpc>
                <a:spcPct val="80000"/>
              </a:lnSpc>
              <a:buNone/>
              <a:defRPr/>
            </a:pPr>
            <a:r>
              <a:rPr lang="en-US" sz="12800" dirty="0">
                <a:sym typeface="Wingdings" pitchFamily="2" charset="2"/>
              </a:rPr>
              <a:t></a:t>
            </a:r>
            <a:r>
              <a:rPr lang="en-US" sz="12800" dirty="0"/>
              <a:t>Brow presentation can be diagnosed by ultrasound </a:t>
            </a:r>
            <a:r>
              <a:rPr lang="en-US" sz="12800" dirty="0" err="1"/>
              <a:t>antenatally</a:t>
            </a:r>
            <a:r>
              <a:rPr lang="en-US" sz="12800" dirty="0"/>
              <a:t>.</a:t>
            </a:r>
          </a:p>
          <a:p>
            <a:pPr>
              <a:lnSpc>
                <a:spcPct val="80000"/>
              </a:lnSpc>
              <a:buNone/>
              <a:defRPr/>
            </a:pPr>
            <a:r>
              <a:rPr lang="en-US" sz="12800" dirty="0">
                <a:sym typeface="Wingdings" pitchFamily="2" charset="2"/>
              </a:rPr>
              <a:t></a:t>
            </a:r>
            <a:r>
              <a:rPr lang="en-US" sz="12800" dirty="0"/>
              <a:t>Brow presentation should always be suspected when there is non engagement of the fetal head in </a:t>
            </a:r>
            <a:r>
              <a:rPr lang="en-US" sz="12800" dirty="0" err="1"/>
              <a:t>labour</a:t>
            </a:r>
            <a:r>
              <a:rPr lang="en-US" sz="12800" dirty="0"/>
              <a:t> especially in woman who has had previous easy deliveries.</a:t>
            </a:r>
          </a:p>
          <a:p>
            <a:pPr>
              <a:lnSpc>
                <a:spcPct val="80000"/>
              </a:lnSpc>
              <a:buNone/>
              <a:defRPr/>
            </a:pPr>
            <a:r>
              <a:rPr lang="en-US" sz="12800" dirty="0">
                <a:sym typeface="Wingdings" pitchFamily="2" charset="2"/>
              </a:rPr>
              <a:t></a:t>
            </a:r>
            <a:r>
              <a:rPr lang="en-US" sz="12800" dirty="0"/>
              <a:t> As a rule there is early rupture of the membranes.</a:t>
            </a:r>
            <a:r>
              <a:rPr lang="en-US" sz="12800" dirty="0">
                <a:sym typeface="Wingdings" pitchFamily="2" charset="2"/>
              </a:rPr>
              <a:t> </a:t>
            </a:r>
            <a:endParaRPr lang="en-US" sz="12800" dirty="0"/>
          </a:p>
          <a:p>
            <a:pPr>
              <a:lnSpc>
                <a:spcPct val="80000"/>
              </a:lnSpc>
              <a:buNone/>
              <a:defRPr/>
            </a:pPr>
            <a:r>
              <a:rPr lang="en-US" sz="12800" dirty="0">
                <a:sym typeface="Wingdings" pitchFamily="2" charset="2"/>
              </a:rPr>
              <a:t></a:t>
            </a:r>
            <a:r>
              <a:rPr lang="en-US" sz="12800" dirty="0"/>
              <a:t>On vaginal examination: </a:t>
            </a:r>
          </a:p>
          <a:p>
            <a:pPr>
              <a:lnSpc>
                <a:spcPct val="80000"/>
              </a:lnSpc>
              <a:buNone/>
              <a:defRPr/>
            </a:pPr>
            <a:r>
              <a:rPr lang="en-US" sz="12800" dirty="0">
                <a:latin typeface="Tahoma"/>
                <a:cs typeface="Tahoma" pitchFamily="34" charset="0"/>
              </a:rPr>
              <a:t>•</a:t>
            </a:r>
            <a:r>
              <a:rPr lang="en-US" sz="12800" dirty="0"/>
              <a:t>The presenting part is usually high.</a:t>
            </a:r>
          </a:p>
          <a:p>
            <a:pPr>
              <a:lnSpc>
                <a:spcPct val="80000"/>
              </a:lnSpc>
              <a:buNone/>
              <a:defRPr/>
            </a:pPr>
            <a:r>
              <a:rPr lang="en-US" sz="12800" dirty="0">
                <a:latin typeface="Tahoma"/>
                <a:cs typeface="Tahoma" pitchFamily="34" charset="0"/>
              </a:rPr>
              <a:t>•</a:t>
            </a:r>
            <a:r>
              <a:rPr lang="en-US" sz="12800" dirty="0"/>
              <a:t>The landmarks felt are:</a:t>
            </a:r>
          </a:p>
          <a:p>
            <a:pPr>
              <a:lnSpc>
                <a:spcPct val="80000"/>
              </a:lnSpc>
              <a:buNone/>
              <a:defRPr/>
            </a:pPr>
            <a:r>
              <a:rPr lang="en-US" sz="12800" dirty="0"/>
              <a:t>1.The anterior </a:t>
            </a:r>
            <a:r>
              <a:rPr lang="en-US" sz="12800" dirty="0" err="1"/>
              <a:t>fontanells</a:t>
            </a:r>
            <a:r>
              <a:rPr lang="en-US" sz="12800" dirty="0"/>
              <a:t>, </a:t>
            </a:r>
          </a:p>
          <a:p>
            <a:pPr>
              <a:lnSpc>
                <a:spcPct val="80000"/>
              </a:lnSpc>
              <a:buNone/>
              <a:defRPr/>
            </a:pPr>
            <a:r>
              <a:rPr lang="en-US" sz="12800" dirty="0"/>
              <a:t>2.Frontal suture.</a:t>
            </a:r>
          </a:p>
          <a:p>
            <a:pPr>
              <a:lnSpc>
                <a:spcPct val="80000"/>
              </a:lnSpc>
              <a:buNone/>
              <a:defRPr/>
            </a:pPr>
            <a:r>
              <a:rPr lang="en-US" sz="12800" dirty="0"/>
              <a:t>3.Forehead. </a:t>
            </a:r>
          </a:p>
          <a:p>
            <a:pPr>
              <a:lnSpc>
                <a:spcPct val="80000"/>
              </a:lnSpc>
              <a:buNone/>
              <a:defRPr/>
            </a:pPr>
            <a:r>
              <a:rPr lang="en-US" sz="12800" dirty="0"/>
              <a:t>4.The orbital Ridges</a:t>
            </a:r>
            <a:r>
              <a:rPr lang="en-US" sz="12800" dirty="0" smtClean="0"/>
              <a:t>.</a:t>
            </a:r>
          </a:p>
          <a:p>
            <a:pPr>
              <a:lnSpc>
                <a:spcPct val="80000"/>
              </a:lnSpc>
              <a:buNone/>
              <a:defRPr/>
            </a:pPr>
            <a:r>
              <a:rPr lang="en-US" sz="12800" dirty="0"/>
              <a:t>5.The bridge of the nose</a:t>
            </a:r>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Vaginal examination</a:t>
            </a:r>
            <a:endParaRPr lang="en-GB" dirty="0"/>
          </a:p>
        </p:txBody>
      </p:sp>
      <p:sp>
        <p:nvSpPr>
          <p:cNvPr id="3" name="Content Placeholder 2"/>
          <p:cNvSpPr>
            <a:spLocks noGrp="1"/>
          </p:cNvSpPr>
          <p:nvPr>
            <p:ph sz="quarter" idx="1"/>
          </p:nvPr>
        </p:nvSpPr>
        <p:spPr>
          <a:xfrm>
            <a:off x="457200" y="1357298"/>
            <a:ext cx="8229600" cy="4768865"/>
          </a:xfrm>
        </p:spPr>
        <p:txBody>
          <a:bodyPr>
            <a:normAutofit fontScale="25000" lnSpcReduction="20000"/>
          </a:bodyPr>
          <a:lstStyle/>
          <a:p>
            <a:pPr>
              <a:lnSpc>
                <a:spcPct val="80000"/>
              </a:lnSpc>
              <a:buNone/>
              <a:defRPr/>
            </a:pPr>
            <a:r>
              <a:rPr lang="en-US" sz="12800" dirty="0"/>
              <a:t>Early in </a:t>
            </a:r>
            <a:r>
              <a:rPr lang="en-US" sz="12800" dirty="0" err="1"/>
              <a:t>labour</a:t>
            </a:r>
            <a:r>
              <a:rPr lang="en-US" sz="12800" dirty="0"/>
              <a:t>:</a:t>
            </a:r>
          </a:p>
          <a:p>
            <a:pPr>
              <a:lnSpc>
                <a:spcPct val="80000"/>
              </a:lnSpc>
              <a:buNone/>
              <a:defRPr/>
            </a:pPr>
            <a:r>
              <a:rPr lang="en-US" sz="12800" dirty="0">
                <a:latin typeface="Tahoma"/>
                <a:cs typeface="Tahoma" pitchFamily="34" charset="0"/>
              </a:rPr>
              <a:t>•</a:t>
            </a:r>
            <a:r>
              <a:rPr lang="en-US" sz="12800" dirty="0"/>
              <a:t>The presenting part is usually high.</a:t>
            </a:r>
          </a:p>
          <a:p>
            <a:pPr>
              <a:lnSpc>
                <a:spcPct val="80000"/>
              </a:lnSpc>
              <a:buNone/>
              <a:defRPr/>
            </a:pPr>
            <a:r>
              <a:rPr lang="en-US" sz="12800" dirty="0">
                <a:latin typeface="Tahoma"/>
                <a:cs typeface="Tahoma" pitchFamily="34" charset="0"/>
              </a:rPr>
              <a:t>•</a:t>
            </a:r>
            <a:r>
              <a:rPr lang="en-US" sz="12800" dirty="0"/>
              <a:t>There may be early rupture of membranes.</a:t>
            </a:r>
          </a:p>
          <a:p>
            <a:pPr>
              <a:lnSpc>
                <a:spcPct val="80000"/>
              </a:lnSpc>
              <a:buNone/>
              <a:defRPr/>
            </a:pPr>
            <a:endParaRPr lang="en-US" sz="12800" dirty="0"/>
          </a:p>
          <a:p>
            <a:pPr>
              <a:lnSpc>
                <a:spcPct val="80000"/>
              </a:lnSpc>
              <a:buNone/>
              <a:defRPr/>
            </a:pPr>
            <a:r>
              <a:rPr lang="en-US" sz="12800" u="sng" dirty="0"/>
              <a:t>When </a:t>
            </a:r>
            <a:r>
              <a:rPr lang="en-US" sz="12800" u="sng" dirty="0" err="1"/>
              <a:t>labour</a:t>
            </a:r>
            <a:r>
              <a:rPr lang="en-US" sz="12800" u="sng" dirty="0"/>
              <a:t> is well established, the landmarks are:</a:t>
            </a:r>
          </a:p>
          <a:p>
            <a:pPr>
              <a:lnSpc>
                <a:spcPct val="80000"/>
              </a:lnSpc>
              <a:buNone/>
              <a:defRPr/>
            </a:pPr>
            <a:r>
              <a:rPr lang="en-US" sz="12800" dirty="0">
                <a:latin typeface="Tahoma"/>
                <a:cs typeface="Tahoma" pitchFamily="34" charset="0"/>
              </a:rPr>
              <a:t>•</a:t>
            </a:r>
            <a:r>
              <a:rPr lang="en-US" sz="12800" dirty="0"/>
              <a:t>Mouth, jaws, nose, </a:t>
            </a:r>
            <a:r>
              <a:rPr lang="en-US" sz="12800" dirty="0" err="1"/>
              <a:t>malar</a:t>
            </a:r>
            <a:r>
              <a:rPr lang="en-US" sz="12800" dirty="0"/>
              <a:t> and orbital ridges.</a:t>
            </a:r>
          </a:p>
          <a:p>
            <a:pPr>
              <a:lnSpc>
                <a:spcPct val="80000"/>
              </a:lnSpc>
              <a:buNone/>
              <a:defRPr/>
            </a:pPr>
            <a:endParaRPr lang="en-US" sz="12800" dirty="0">
              <a:latin typeface="Tahoma"/>
              <a:cs typeface="Tahoma" pitchFamily="34" charset="0"/>
              <a:sym typeface="Wingdings" pitchFamily="2" charset="2"/>
            </a:endParaRPr>
          </a:p>
          <a:p>
            <a:pPr>
              <a:lnSpc>
                <a:spcPct val="80000"/>
              </a:lnSpc>
              <a:buNone/>
              <a:defRPr/>
            </a:pPr>
            <a:r>
              <a:rPr lang="en-US" sz="12800" dirty="0">
                <a:latin typeface="Tahoma"/>
                <a:cs typeface="Tahoma" pitchFamily="34" charset="0"/>
                <a:sym typeface="Wingdings" pitchFamily="2" charset="2"/>
              </a:rPr>
              <a:t>•</a:t>
            </a:r>
            <a:r>
              <a:rPr lang="en-US" sz="12800" dirty="0"/>
              <a:t>The presence of alveolar margins distinguishes the mouth from the anus in breech presentation.</a:t>
            </a:r>
          </a:p>
          <a:p>
            <a:pPr>
              <a:lnSpc>
                <a:spcPct val="80000"/>
              </a:lnSpc>
              <a:buNone/>
              <a:defRPr/>
            </a:pPr>
            <a:endParaRPr lang="en-US" sz="12800" dirty="0">
              <a:latin typeface="Tahoma"/>
              <a:cs typeface="Tahoma" pitchFamily="34" charset="0"/>
            </a:endParaRPr>
          </a:p>
          <a:p>
            <a:pPr>
              <a:lnSpc>
                <a:spcPct val="80000"/>
              </a:lnSpc>
              <a:buNone/>
              <a:defRPr/>
            </a:pPr>
            <a:r>
              <a:rPr lang="en-US" sz="12800" dirty="0">
                <a:latin typeface="Tahoma"/>
                <a:cs typeface="Tahoma" pitchFamily="34" charset="0"/>
              </a:rPr>
              <a:t>•</a:t>
            </a:r>
            <a:r>
              <a:rPr lang="en-US" sz="12800" dirty="0"/>
              <a:t>One should avoid damaging the eyes during vaginal examination.</a:t>
            </a:r>
          </a:p>
          <a:p>
            <a:pPr>
              <a:lnSpc>
                <a:spcPct val="80000"/>
              </a:lnSpc>
              <a:buNone/>
              <a:defRPr/>
            </a:pPr>
            <a:endParaRPr lang="en-US" sz="12800" dirty="0">
              <a:latin typeface="Tahoma"/>
              <a:cs typeface="Tahoma" pitchFamily="34" charset="0"/>
            </a:endParaRPr>
          </a:p>
          <a:p>
            <a:pPr>
              <a:lnSpc>
                <a:spcPct val="80000"/>
              </a:lnSpc>
              <a:buNone/>
              <a:defRPr/>
            </a:pPr>
            <a:r>
              <a:rPr lang="en-US" sz="12800" dirty="0">
                <a:latin typeface="Tahoma"/>
                <a:cs typeface="Tahoma" pitchFamily="34" charset="0"/>
              </a:rPr>
              <a:t>•</a:t>
            </a:r>
            <a:r>
              <a:rPr lang="en-US" sz="12800" dirty="0"/>
              <a:t>Vaginal examination should includes a thorough search for cord presentation or </a:t>
            </a:r>
            <a:r>
              <a:rPr lang="en-US" sz="12800" dirty="0" err="1"/>
              <a:t>prolapse</a:t>
            </a:r>
            <a:r>
              <a:rPr lang="en-US" sz="12800" dirty="0"/>
              <a:t>.</a:t>
            </a:r>
          </a:p>
          <a:p>
            <a:pPr>
              <a:lnSpc>
                <a:spcPct val="80000"/>
              </a:lnSpc>
              <a:buNone/>
              <a:defRPr/>
            </a:pPr>
            <a:endParaRPr lang="en-US" b="1" dirty="0">
              <a:solidFill>
                <a:schemeClr val="hlink"/>
              </a:solidFill>
            </a:endParaRP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i="1" dirty="0" smtClean="0"/>
              <a:t>Cont…</a:t>
            </a:r>
            <a:br>
              <a:rPr lang="en-GB" i="1" dirty="0" smtClean="0"/>
            </a:br>
            <a:endParaRPr lang="en-GB" dirty="0"/>
          </a:p>
        </p:txBody>
      </p:sp>
      <p:sp>
        <p:nvSpPr>
          <p:cNvPr id="3" name="Content Placeholder 2"/>
          <p:cNvSpPr>
            <a:spLocks noGrp="1"/>
          </p:cNvSpPr>
          <p:nvPr>
            <p:ph sz="quarter" idx="1"/>
          </p:nvPr>
        </p:nvSpPr>
        <p:spPr/>
        <p:txBody>
          <a:bodyPr>
            <a:normAutofit/>
          </a:bodyPr>
          <a:lstStyle/>
          <a:p>
            <a:pPr>
              <a:buNone/>
            </a:pPr>
            <a:r>
              <a:rPr lang="en-GB" sz="3200" dirty="0" smtClean="0"/>
              <a:t>• </a:t>
            </a:r>
            <a:r>
              <a:rPr lang="en-GB" sz="3200" dirty="0"/>
              <a:t>Anterior </a:t>
            </a:r>
            <a:r>
              <a:rPr lang="en-GB" sz="3200" dirty="0" err="1"/>
              <a:t>fontanelle</a:t>
            </a:r>
            <a:r>
              <a:rPr lang="en-GB" sz="3200" dirty="0"/>
              <a:t> presents.</a:t>
            </a:r>
          </a:p>
          <a:p>
            <a:pPr>
              <a:buNone/>
            </a:pPr>
            <a:r>
              <a:rPr lang="en-GB" sz="3200" dirty="0"/>
              <a:t>• </a:t>
            </a:r>
            <a:r>
              <a:rPr lang="en-GB" sz="3200" dirty="0" err="1"/>
              <a:t>Supraorbital</a:t>
            </a:r>
            <a:r>
              <a:rPr lang="en-GB" sz="3200" dirty="0"/>
              <a:t> ridges and base of nose can be felt </a:t>
            </a:r>
            <a:r>
              <a:rPr lang="en-GB" sz="3200" dirty="0" smtClean="0"/>
              <a:t>at edge </a:t>
            </a:r>
            <a:r>
              <a:rPr lang="en-GB" sz="3200" dirty="0"/>
              <a:t>of field.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i="1" dirty="0" smtClean="0"/>
              <a:t>Management</a:t>
            </a:r>
            <a:br>
              <a:rPr lang="en-GB" i="1" dirty="0" smtClean="0"/>
            </a:br>
            <a:endParaRPr lang="en-GB" dirty="0"/>
          </a:p>
        </p:txBody>
      </p:sp>
      <p:sp>
        <p:nvSpPr>
          <p:cNvPr id="3" name="Content Placeholder 2"/>
          <p:cNvSpPr>
            <a:spLocks noGrp="1"/>
          </p:cNvSpPr>
          <p:nvPr>
            <p:ph sz="quarter" idx="1"/>
          </p:nvPr>
        </p:nvSpPr>
        <p:spPr/>
        <p:txBody>
          <a:bodyPr>
            <a:normAutofit/>
          </a:bodyPr>
          <a:lstStyle/>
          <a:p>
            <a:pPr>
              <a:buNone/>
            </a:pPr>
            <a:r>
              <a:rPr lang="en-GB" sz="3200" dirty="0" smtClean="0"/>
              <a:t>IN </a:t>
            </a:r>
            <a:r>
              <a:rPr lang="en-GB" sz="3200" dirty="0"/>
              <a:t>PREGNANCY</a:t>
            </a:r>
          </a:p>
          <a:p>
            <a:pPr>
              <a:buNone/>
            </a:pPr>
            <a:r>
              <a:rPr lang="en-GB" sz="3200" dirty="0"/>
              <a:t>• Await events. No point in trying to convert </a:t>
            </a:r>
            <a:r>
              <a:rPr lang="en-GB" sz="3200" dirty="0" smtClean="0"/>
              <a:t>to more </a:t>
            </a:r>
            <a:r>
              <a:rPr lang="en-GB" sz="3200" dirty="0"/>
              <a:t>favourable presentation.</a:t>
            </a:r>
          </a:p>
          <a:p>
            <a:pPr>
              <a:buNone/>
            </a:pPr>
            <a:r>
              <a:rPr lang="en-GB" sz="3200" dirty="0"/>
              <a:t>• Membranes may rupture early (</a:t>
            </a:r>
            <a:r>
              <a:rPr lang="en-GB" sz="3200" dirty="0" smtClean="0"/>
              <a:t>examine vaginally </a:t>
            </a:r>
            <a:r>
              <a:rPr lang="en-GB" sz="3200" dirty="0"/>
              <a:t>to exclude prolapsed cord).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IN LABOUR</a:t>
            </a:r>
            <a:br>
              <a:rPr lang="en-GB" dirty="0" smtClean="0"/>
            </a:br>
            <a:endParaRPr lang="en-GB" dirty="0"/>
          </a:p>
        </p:txBody>
      </p:sp>
      <p:sp>
        <p:nvSpPr>
          <p:cNvPr id="3" name="Content Placeholder 2"/>
          <p:cNvSpPr>
            <a:spLocks noGrp="1"/>
          </p:cNvSpPr>
          <p:nvPr>
            <p:ph sz="quarter" idx="1"/>
          </p:nvPr>
        </p:nvSpPr>
        <p:spPr>
          <a:xfrm>
            <a:off x="457200" y="857232"/>
            <a:ext cx="8229600" cy="5268931"/>
          </a:xfrm>
        </p:spPr>
        <p:txBody>
          <a:bodyPr>
            <a:noAutofit/>
          </a:bodyPr>
          <a:lstStyle/>
          <a:p>
            <a:pPr>
              <a:buNone/>
            </a:pPr>
            <a:r>
              <a:rPr lang="en-GB" sz="3200" dirty="0" smtClean="0"/>
              <a:t>• </a:t>
            </a:r>
            <a:r>
              <a:rPr lang="en-GB" sz="3200" dirty="0"/>
              <a:t>If diagnosed early, await events for some </a:t>
            </a:r>
            <a:r>
              <a:rPr lang="en-GB" sz="3200" dirty="0" smtClean="0"/>
              <a:t>convert spontaneously </a:t>
            </a:r>
            <a:r>
              <a:rPr lang="en-GB" sz="3200" dirty="0"/>
              <a:t>to face (by further extension) </a:t>
            </a:r>
            <a:r>
              <a:rPr lang="en-GB" sz="3200" dirty="0" smtClean="0"/>
              <a:t>or vertex </a:t>
            </a:r>
            <a:r>
              <a:rPr lang="en-GB" sz="3200" dirty="0"/>
              <a:t>(by flexion).</a:t>
            </a:r>
          </a:p>
          <a:p>
            <a:pPr>
              <a:buNone/>
            </a:pPr>
            <a:r>
              <a:rPr lang="en-GB" sz="3200" dirty="0"/>
              <a:t>• If presentation persists, it will be impossible </a:t>
            </a:r>
            <a:r>
              <a:rPr lang="en-GB" sz="3200" dirty="0" smtClean="0"/>
              <a:t>to deliver </a:t>
            </a:r>
            <a:r>
              <a:rPr lang="en-GB" sz="3200" dirty="0"/>
              <a:t>vaginally. Hence deliver by </a:t>
            </a:r>
            <a:r>
              <a:rPr lang="en-GB" sz="3200" dirty="0" smtClean="0"/>
              <a:t>Caesarean section</a:t>
            </a:r>
            <a:r>
              <a:rPr lang="en-GB" sz="3200" dirty="0"/>
              <a:t>.</a:t>
            </a:r>
          </a:p>
          <a:p>
            <a:pPr>
              <a:buNone/>
            </a:pPr>
            <a:r>
              <a:rPr lang="en-GB" sz="3200" dirty="0"/>
              <a:t>• If </a:t>
            </a:r>
            <a:r>
              <a:rPr lang="en-GB" sz="3200" dirty="0" err="1"/>
              <a:t>fetus</a:t>
            </a:r>
            <a:r>
              <a:rPr lang="en-GB" sz="3200" dirty="0"/>
              <a:t> is dead or there is hydrocephaly, the </a:t>
            </a:r>
            <a:r>
              <a:rPr lang="en-GB" sz="3200" dirty="0" smtClean="0"/>
              <a:t>destructive operation </a:t>
            </a:r>
            <a:r>
              <a:rPr lang="en-GB" sz="3200" dirty="0"/>
              <a:t>of perforation of head and </a:t>
            </a:r>
            <a:r>
              <a:rPr lang="en-GB" sz="3200" dirty="0" smtClean="0"/>
              <a:t>vaginal extraction </a:t>
            </a:r>
            <a:r>
              <a:rPr lang="en-GB" sz="3200" dirty="0"/>
              <a:t>is possible provided the operator </a:t>
            </a:r>
            <a:r>
              <a:rPr lang="en-GB" sz="3200" dirty="0" smtClean="0"/>
              <a:t>is skilled </a:t>
            </a:r>
            <a:r>
              <a:rPr lang="en-GB" sz="3200" dirty="0"/>
              <a:t>in these arts, but in the Western world </a:t>
            </a:r>
            <a:r>
              <a:rPr lang="en-GB" sz="3200" dirty="0" smtClean="0"/>
              <a:t>these are </a:t>
            </a:r>
            <a:r>
              <a:rPr lang="en-GB" sz="3200" dirty="0"/>
              <a:t>a diminishing number.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CN"/>
              <a:t>Abnormal labor </a:t>
            </a:r>
          </a:p>
        </p:txBody>
      </p:sp>
      <p:sp>
        <p:nvSpPr>
          <p:cNvPr id="48131" name="Rectangle 3"/>
          <p:cNvSpPr>
            <a:spLocks noGrp="1" noChangeArrowheads="1"/>
          </p:cNvSpPr>
          <p:nvPr>
            <p:ph sz="quarter" idx="1"/>
          </p:nvPr>
        </p:nvSpPr>
        <p:spPr/>
        <p:txBody>
          <a:bodyPr/>
          <a:lstStyle/>
          <a:p>
            <a:r>
              <a:rPr lang="en-US" altLang="zh-CN"/>
              <a:t>Abnormal labor refers to difficult labor.</a:t>
            </a:r>
          </a:p>
          <a:p>
            <a:endParaRPr lang="en-US" altLang="zh-CN"/>
          </a:p>
          <a:p>
            <a:r>
              <a:rPr lang="en-US" altLang="zh-CN"/>
              <a:t>Another name is dystocia.</a:t>
            </a:r>
          </a:p>
          <a:p>
            <a:endParaRPr lang="en-US" altLang="zh-CN"/>
          </a:p>
          <a:p>
            <a:r>
              <a:rPr lang="en-US" altLang="zh-CN"/>
              <a:t>Clinical presentation is slow labor process.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BREECH PRESENTATION</a:t>
            </a:r>
            <a:endParaRPr lang="en-GB" dirty="0"/>
          </a:p>
        </p:txBody>
      </p:sp>
      <p:sp>
        <p:nvSpPr>
          <p:cNvPr id="3" name="Content Placeholder 2"/>
          <p:cNvSpPr>
            <a:spLocks noGrp="1"/>
          </p:cNvSpPr>
          <p:nvPr>
            <p:ph sz="quarter" idx="1"/>
          </p:nvPr>
        </p:nvSpPr>
        <p:spPr/>
        <p:txBody>
          <a:bodyPr>
            <a:normAutofit/>
          </a:bodyPr>
          <a:lstStyle/>
          <a:p>
            <a:pPr>
              <a:buNone/>
            </a:pPr>
            <a:r>
              <a:rPr lang="en-GB" sz="3200" i="1" dirty="0" smtClean="0"/>
              <a:t> </a:t>
            </a:r>
            <a:r>
              <a:rPr lang="en-MY" sz="3200" dirty="0" smtClean="0"/>
              <a:t>The definition of </a:t>
            </a:r>
            <a:r>
              <a:rPr lang="en-MY" sz="3200" b="1" dirty="0" smtClean="0"/>
              <a:t>breech presentation </a:t>
            </a:r>
            <a:r>
              <a:rPr lang="en-MY" sz="3200" dirty="0" smtClean="0"/>
              <a:t>is when the buttocks, foot or feet are presenting instead of the head</a:t>
            </a:r>
          </a:p>
          <a:p>
            <a:pPr>
              <a:buNone/>
            </a:pPr>
            <a:endParaRPr lang="en-GB" sz="3200" i="1" dirty="0" smtClean="0"/>
          </a:p>
          <a:p>
            <a:pPr>
              <a:buNone/>
            </a:pPr>
            <a:r>
              <a:rPr lang="en-GB" sz="3200" i="1" dirty="0" smtClean="0"/>
              <a:t>Incidence</a:t>
            </a:r>
            <a:endParaRPr lang="en-GB" sz="3200" i="1" dirty="0"/>
          </a:p>
          <a:p>
            <a:r>
              <a:rPr lang="en-GB" sz="3200" dirty="0"/>
              <a:t>At term 2–3%; more in preterm deliveries</a:t>
            </a:r>
            <a:r>
              <a:rPr lang="en-GB" sz="3200" dirty="0" smtClean="0"/>
              <a:t>.</a:t>
            </a:r>
          </a:p>
          <a:p>
            <a:r>
              <a:rPr lang="en-GB" sz="3200" dirty="0" smtClean="0"/>
              <a:t>Causes are divided into two: maternal and </a:t>
            </a:r>
            <a:r>
              <a:rPr lang="en-GB" sz="3200" dirty="0" err="1" smtClean="0"/>
              <a:t>fetal</a:t>
            </a:r>
            <a:r>
              <a:rPr lang="en-GB" sz="3200" dirty="0" smtClean="0"/>
              <a:t> factors.</a:t>
            </a:r>
            <a:endParaRPr lang="en-GB"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MY" dirty="0" smtClean="0"/>
              <a:t>Maternal factors</a:t>
            </a:r>
            <a:br>
              <a:rPr lang="en-MY" dirty="0" smtClean="0"/>
            </a:br>
            <a:endParaRPr lang="en-MY" dirty="0"/>
          </a:p>
        </p:txBody>
      </p:sp>
      <p:sp>
        <p:nvSpPr>
          <p:cNvPr id="18434" name="Content Placeholder 2"/>
          <p:cNvSpPr>
            <a:spLocks noGrp="1"/>
          </p:cNvSpPr>
          <p:nvPr>
            <p:ph sz="quarter" idx="1"/>
          </p:nvPr>
        </p:nvSpPr>
        <p:spPr/>
        <p:txBody>
          <a:bodyPr/>
          <a:lstStyle/>
          <a:p>
            <a:r>
              <a:rPr lang="en-MY" dirty="0" smtClean="0"/>
              <a:t> </a:t>
            </a:r>
            <a:r>
              <a:rPr lang="en-MY" sz="3200" dirty="0" err="1" smtClean="0"/>
              <a:t>Polyhydraminos</a:t>
            </a:r>
            <a:endParaRPr lang="en-MY" sz="3200" dirty="0" smtClean="0"/>
          </a:p>
          <a:p>
            <a:r>
              <a:rPr lang="en-MY" sz="3200" dirty="0" smtClean="0"/>
              <a:t> Uterine anomalies (</a:t>
            </a:r>
            <a:r>
              <a:rPr lang="en-MY" sz="3200" dirty="0" err="1" smtClean="0"/>
              <a:t>bicornuate</a:t>
            </a:r>
            <a:r>
              <a:rPr lang="en-MY" sz="3200" dirty="0" smtClean="0"/>
              <a:t>, </a:t>
            </a:r>
            <a:r>
              <a:rPr lang="en-MY" sz="3200" dirty="0" err="1" smtClean="0"/>
              <a:t>septate</a:t>
            </a:r>
            <a:r>
              <a:rPr lang="en-MY" sz="3200" dirty="0" smtClean="0"/>
              <a:t>)</a:t>
            </a:r>
          </a:p>
          <a:p>
            <a:r>
              <a:rPr lang="en-MY" sz="3200" dirty="0" smtClean="0"/>
              <a:t>Space occupying lesions (</a:t>
            </a:r>
            <a:r>
              <a:rPr lang="en-MY" sz="3200" dirty="0" err="1" smtClean="0"/>
              <a:t>e.g</a:t>
            </a:r>
            <a:r>
              <a:rPr lang="en-MY" sz="3200" dirty="0" smtClean="0"/>
              <a:t> fibroids)</a:t>
            </a:r>
          </a:p>
          <a:p>
            <a:r>
              <a:rPr lang="en-MY" sz="3200" dirty="0" smtClean="0"/>
              <a:t> Placental abnormalities (</a:t>
            </a:r>
            <a:r>
              <a:rPr lang="en-MY" sz="3200" dirty="0" err="1" smtClean="0"/>
              <a:t>praevia</a:t>
            </a:r>
            <a:r>
              <a:rPr lang="en-MY" sz="3200" dirty="0" smtClean="0"/>
              <a:t>, </a:t>
            </a:r>
            <a:r>
              <a:rPr lang="en-MY" sz="3200" dirty="0" err="1" smtClean="0"/>
              <a:t>cornual</a:t>
            </a:r>
            <a:r>
              <a:rPr lang="en-MY" sz="3200" dirty="0" smtClean="0"/>
              <a:t>)</a:t>
            </a:r>
          </a:p>
          <a:p>
            <a:r>
              <a:rPr lang="en-MY" sz="3200" dirty="0" err="1" smtClean="0"/>
              <a:t>Multiparity</a:t>
            </a:r>
            <a:r>
              <a:rPr lang="en-MY" sz="3200" dirty="0" smtClean="0"/>
              <a:t> (in particular grand </a:t>
            </a:r>
            <a:r>
              <a:rPr lang="en-MY" sz="3200" dirty="0" err="1" smtClean="0"/>
              <a:t>multiparas</a:t>
            </a:r>
            <a:r>
              <a:rPr lang="en-MY" sz="3200" dirty="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MY" dirty="0" err="1" smtClean="0"/>
              <a:t>Fetal</a:t>
            </a:r>
            <a:r>
              <a:rPr lang="en-MY" dirty="0" smtClean="0"/>
              <a:t> factors</a:t>
            </a:r>
            <a:br>
              <a:rPr lang="en-MY" dirty="0" smtClean="0"/>
            </a:br>
            <a:endParaRPr lang="en-MY" dirty="0"/>
          </a:p>
        </p:txBody>
      </p:sp>
      <p:sp>
        <p:nvSpPr>
          <p:cNvPr id="19458" name="Content Placeholder 2"/>
          <p:cNvSpPr>
            <a:spLocks noGrp="1"/>
          </p:cNvSpPr>
          <p:nvPr>
            <p:ph sz="quarter" idx="1"/>
          </p:nvPr>
        </p:nvSpPr>
        <p:spPr/>
        <p:txBody>
          <a:bodyPr>
            <a:normAutofit/>
          </a:bodyPr>
          <a:lstStyle/>
          <a:p>
            <a:r>
              <a:rPr lang="en-MY" sz="3200" dirty="0" smtClean="0"/>
              <a:t> Prematurity</a:t>
            </a:r>
          </a:p>
          <a:p>
            <a:r>
              <a:rPr lang="en-MY" sz="3200" dirty="0" err="1" smtClean="0"/>
              <a:t>Fetal</a:t>
            </a:r>
            <a:r>
              <a:rPr lang="en-MY" sz="3200" dirty="0" smtClean="0"/>
              <a:t> anomalies (</a:t>
            </a:r>
            <a:r>
              <a:rPr lang="en-MY" sz="3200" dirty="0" err="1" smtClean="0"/>
              <a:t>e.g</a:t>
            </a:r>
            <a:r>
              <a:rPr lang="en-MY" sz="3200" dirty="0" smtClean="0"/>
              <a:t> neurological, hydrocephalus, </a:t>
            </a:r>
            <a:r>
              <a:rPr lang="en-MY" sz="3200" dirty="0" err="1" smtClean="0"/>
              <a:t>anenecephaly</a:t>
            </a:r>
            <a:r>
              <a:rPr lang="en-MY" sz="3200" dirty="0" smtClean="0"/>
              <a:t>)</a:t>
            </a:r>
          </a:p>
          <a:p>
            <a:r>
              <a:rPr lang="en-MY" sz="3200" dirty="0" smtClean="0"/>
              <a:t> Multiple pregnancy</a:t>
            </a:r>
          </a:p>
          <a:p>
            <a:r>
              <a:rPr lang="en-MY" sz="3200" dirty="0" err="1" smtClean="0"/>
              <a:t>Fetal</a:t>
            </a:r>
            <a:r>
              <a:rPr lang="en-MY" sz="3200" dirty="0" smtClean="0"/>
              <a:t> death</a:t>
            </a:r>
          </a:p>
          <a:p>
            <a:r>
              <a:rPr lang="en-MY" sz="3200" dirty="0" smtClean="0"/>
              <a:t>Short umbilical cord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i="1" dirty="0" smtClean="0"/>
              <a:t>Types</a:t>
            </a:r>
            <a:endParaRPr lang="en-GB" dirty="0"/>
          </a:p>
        </p:txBody>
      </p:sp>
      <p:sp>
        <p:nvSpPr>
          <p:cNvPr id="3" name="Content Placeholder 2"/>
          <p:cNvSpPr>
            <a:spLocks noGrp="1"/>
          </p:cNvSpPr>
          <p:nvPr>
            <p:ph sz="quarter" idx="1"/>
          </p:nvPr>
        </p:nvSpPr>
        <p:spPr/>
        <p:txBody>
          <a:bodyPr>
            <a:normAutofit/>
          </a:bodyPr>
          <a:lstStyle/>
          <a:p>
            <a:pPr marL="571500" indent="-571500">
              <a:buFont typeface="+mj-lt"/>
              <a:buAutoNum type="arabicPeriod"/>
            </a:pPr>
            <a:r>
              <a:rPr lang="en-GB" b="1" dirty="0" smtClean="0"/>
              <a:t>Frank breech or extended breech</a:t>
            </a:r>
            <a:r>
              <a:rPr lang="en-GB" dirty="0" smtClean="0"/>
              <a:t>. This is the commonest presentation.</a:t>
            </a:r>
            <a:r>
              <a:rPr lang="en-GB" i="1" dirty="0" smtClean="0"/>
              <a:t> </a:t>
            </a:r>
            <a:r>
              <a:rPr lang="en-GB" dirty="0" smtClean="0"/>
              <a:t>Flexed </a:t>
            </a:r>
            <a:r>
              <a:rPr lang="en-GB" dirty="0"/>
              <a:t>or extended knee </a:t>
            </a:r>
            <a:r>
              <a:rPr lang="en-GB" dirty="0" smtClean="0"/>
              <a:t>joints. </a:t>
            </a:r>
            <a:endParaRPr lang="en-GB" dirty="0"/>
          </a:p>
          <a:p>
            <a:pPr marL="514350" indent="-514350">
              <a:buFont typeface="+mj-lt"/>
              <a:buAutoNum type="arabicPeriod"/>
            </a:pPr>
            <a:r>
              <a:rPr lang="en-GB" b="1" dirty="0" smtClean="0"/>
              <a:t>Complete breech. </a:t>
            </a:r>
            <a:r>
              <a:rPr lang="en-GB" dirty="0"/>
              <a:t>Fully flexed </a:t>
            </a:r>
            <a:r>
              <a:rPr lang="en-GB" dirty="0" err="1"/>
              <a:t>fetus</a:t>
            </a:r>
            <a:r>
              <a:rPr lang="en-GB" dirty="0"/>
              <a:t> with both </a:t>
            </a:r>
            <a:r>
              <a:rPr lang="en-GB" dirty="0" smtClean="0"/>
              <a:t>knees flexed.</a:t>
            </a:r>
            <a:endParaRPr lang="en-GB" dirty="0"/>
          </a:p>
          <a:p>
            <a:pPr marL="514350" indent="-514350">
              <a:buFont typeface="+mj-lt"/>
              <a:buAutoNum type="arabicPeriod"/>
            </a:pPr>
            <a:r>
              <a:rPr lang="en-GB" b="1" dirty="0" smtClean="0"/>
              <a:t> </a:t>
            </a:r>
            <a:r>
              <a:rPr lang="en-GB" b="1" dirty="0"/>
              <a:t>A</a:t>
            </a:r>
            <a:r>
              <a:rPr lang="en-GB" b="1" dirty="0" smtClean="0"/>
              <a:t>n incomplete breech</a:t>
            </a:r>
            <a:r>
              <a:rPr lang="en-GB" dirty="0" smtClean="0"/>
              <a:t>.</a:t>
            </a:r>
            <a:r>
              <a:rPr lang="en-GB" dirty="0"/>
              <a:t> </a:t>
            </a:r>
            <a:r>
              <a:rPr lang="en-GB" dirty="0" smtClean="0"/>
              <a:t>One </a:t>
            </a:r>
            <a:r>
              <a:rPr lang="en-GB" dirty="0"/>
              <a:t>leg flexed and the other leg </a:t>
            </a:r>
            <a:r>
              <a:rPr lang="en-GB" dirty="0" smtClean="0"/>
              <a:t>extended</a:t>
            </a:r>
            <a:r>
              <a:rPr lang="en-GB" dirty="0"/>
              <a:t>.</a:t>
            </a:r>
          </a:p>
          <a:p>
            <a:pPr marL="514350" indent="-514350">
              <a:buFont typeface="+mj-lt"/>
              <a:buAutoNum type="arabicPeriod"/>
            </a:pPr>
            <a:r>
              <a:rPr lang="en-GB" b="1" dirty="0" smtClean="0"/>
              <a:t>A footling breech. </a:t>
            </a:r>
            <a:r>
              <a:rPr lang="en-GB" dirty="0"/>
              <a:t>Both hips extended</a:t>
            </a:r>
            <a:r>
              <a:rPr lang="en-GB" dirty="0" smtClean="0"/>
              <a:t>;. </a:t>
            </a:r>
            <a:r>
              <a:rPr lang="en-GB" dirty="0"/>
              <a:t>Often </a:t>
            </a:r>
            <a:r>
              <a:rPr lang="en-GB" dirty="0" smtClean="0"/>
              <a:t>occurs with </a:t>
            </a:r>
            <a:r>
              <a:rPr lang="en-GB" dirty="0"/>
              <a:t>very small babies.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Breech presentations</a:t>
            </a:r>
            <a:endParaRPr lang="en-GB" dirty="0"/>
          </a:p>
        </p:txBody>
      </p:sp>
      <p:pic>
        <p:nvPicPr>
          <p:cNvPr id="4" name="Picture 2"/>
          <p:cNvPicPr>
            <a:picLocks noGrp="1" noChangeAspect="1" noChangeArrowheads="1"/>
          </p:cNvPicPr>
          <p:nvPr>
            <p:ph sz="quarter" idx="1"/>
          </p:nvPr>
        </p:nvPicPr>
        <p:blipFill>
          <a:blip r:embed="rId2"/>
          <a:stretch>
            <a:fillRect/>
          </a:stretch>
        </p:blipFill>
        <p:spPr bwMode="auto">
          <a:xfrm>
            <a:off x="914400" y="2199773"/>
            <a:ext cx="7772400" cy="3068053"/>
          </a:xfrm>
          <a:prstGeom prst="rect">
            <a:avLst/>
          </a:prstGeom>
          <a:noFill/>
          <a:ln w="9525">
            <a:noFill/>
            <a:miter lim="800000"/>
            <a:headEnd/>
            <a:tailEnd/>
          </a:ln>
          <a:effectLst/>
        </p:spPr>
      </p:pic>
      <p:sp>
        <p:nvSpPr>
          <p:cNvPr id="5" name="TextBox 4"/>
          <p:cNvSpPr txBox="1"/>
          <p:nvPr/>
        </p:nvSpPr>
        <p:spPr>
          <a:xfrm>
            <a:off x="500034" y="4643446"/>
            <a:ext cx="1758776" cy="584775"/>
          </a:xfrm>
          <a:prstGeom prst="rect">
            <a:avLst/>
          </a:prstGeom>
          <a:noFill/>
        </p:spPr>
        <p:txBody>
          <a:bodyPr wrap="square" rtlCol="0">
            <a:spAutoFit/>
          </a:bodyPr>
          <a:lstStyle/>
          <a:p>
            <a:r>
              <a:rPr lang="en-GB" sz="3200" dirty="0" smtClean="0"/>
              <a:t>A. Frank</a:t>
            </a:r>
            <a:endParaRPr lang="en-GB" sz="3200" dirty="0"/>
          </a:p>
        </p:txBody>
      </p:sp>
      <p:sp>
        <p:nvSpPr>
          <p:cNvPr id="6" name="TextBox 5"/>
          <p:cNvSpPr txBox="1"/>
          <p:nvPr/>
        </p:nvSpPr>
        <p:spPr>
          <a:xfrm>
            <a:off x="2643174" y="4714884"/>
            <a:ext cx="2247186" cy="523220"/>
          </a:xfrm>
          <a:prstGeom prst="rect">
            <a:avLst/>
          </a:prstGeom>
          <a:noFill/>
        </p:spPr>
        <p:txBody>
          <a:bodyPr wrap="square" rtlCol="0">
            <a:spAutoFit/>
          </a:bodyPr>
          <a:lstStyle/>
          <a:p>
            <a:r>
              <a:rPr lang="en-GB" sz="2800" dirty="0" smtClean="0"/>
              <a:t>B. Complete</a:t>
            </a:r>
            <a:endParaRPr lang="en-GB" sz="2800" dirty="0"/>
          </a:p>
        </p:txBody>
      </p:sp>
      <p:sp>
        <p:nvSpPr>
          <p:cNvPr id="7" name="TextBox 6"/>
          <p:cNvSpPr txBox="1"/>
          <p:nvPr/>
        </p:nvSpPr>
        <p:spPr>
          <a:xfrm>
            <a:off x="4786314" y="5357826"/>
            <a:ext cx="2765631" cy="523220"/>
          </a:xfrm>
          <a:prstGeom prst="rect">
            <a:avLst/>
          </a:prstGeom>
          <a:noFill/>
        </p:spPr>
        <p:txBody>
          <a:bodyPr wrap="square" rtlCol="0">
            <a:spAutoFit/>
          </a:bodyPr>
          <a:lstStyle/>
          <a:p>
            <a:r>
              <a:rPr lang="en-GB" sz="2800" dirty="0" smtClean="0"/>
              <a:t>C. Incomplete</a:t>
            </a:r>
            <a:endParaRPr lang="en-GB" sz="2800" dirty="0"/>
          </a:p>
        </p:txBody>
      </p:sp>
      <p:sp>
        <p:nvSpPr>
          <p:cNvPr id="8" name="TextBox 7"/>
          <p:cNvSpPr txBox="1"/>
          <p:nvPr/>
        </p:nvSpPr>
        <p:spPr>
          <a:xfrm>
            <a:off x="7500958" y="5286388"/>
            <a:ext cx="1893163" cy="523220"/>
          </a:xfrm>
          <a:prstGeom prst="rect">
            <a:avLst/>
          </a:prstGeom>
          <a:noFill/>
        </p:spPr>
        <p:txBody>
          <a:bodyPr wrap="square" rtlCol="0">
            <a:spAutoFit/>
          </a:bodyPr>
          <a:lstStyle/>
          <a:p>
            <a:r>
              <a:rPr lang="en-GB" sz="2800" dirty="0" smtClean="0"/>
              <a:t>D. Footling</a:t>
            </a:r>
            <a:endParaRPr lang="en-GB"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Fetal</a:t>
            </a:r>
            <a:r>
              <a:rPr lang="en-GB" dirty="0" smtClean="0"/>
              <a:t> position</a:t>
            </a:r>
            <a:endParaRPr lang="en-GB" dirty="0"/>
          </a:p>
        </p:txBody>
      </p:sp>
      <p:sp>
        <p:nvSpPr>
          <p:cNvPr id="3" name="Content Placeholder 2"/>
          <p:cNvSpPr>
            <a:spLocks noGrp="1"/>
          </p:cNvSpPr>
          <p:nvPr>
            <p:ph sz="quarter" idx="1"/>
          </p:nvPr>
        </p:nvSpPr>
        <p:spPr/>
        <p:txBody>
          <a:bodyPr>
            <a:normAutofit/>
          </a:bodyPr>
          <a:lstStyle/>
          <a:p>
            <a:r>
              <a:rPr lang="en-GB" sz="3200" dirty="0"/>
              <a:t>Using the </a:t>
            </a:r>
            <a:r>
              <a:rPr lang="en-GB" sz="3200" dirty="0" err="1"/>
              <a:t>fetal</a:t>
            </a:r>
            <a:r>
              <a:rPr lang="en-GB" sz="3200" dirty="0"/>
              <a:t> sacrum </a:t>
            </a:r>
            <a:r>
              <a:rPr lang="en-GB" sz="3200" dirty="0" smtClean="0"/>
              <a:t>as the </a:t>
            </a:r>
            <a:r>
              <a:rPr lang="en-GB" sz="3200" dirty="0"/>
              <a:t>denominator, the position of </a:t>
            </a:r>
            <a:r>
              <a:rPr lang="en-GB" sz="3200" dirty="0" smtClean="0"/>
              <a:t>the breech </a:t>
            </a:r>
            <a:r>
              <a:rPr lang="en-GB" sz="3200" dirty="0"/>
              <a:t>presentation is </a:t>
            </a:r>
            <a:r>
              <a:rPr lang="en-GB" sz="3200" dirty="0" smtClean="0"/>
              <a:t>described as left sacrum anterior or left sacrum posterior and right sacrum anterior or right sacrum posterior.</a:t>
            </a:r>
            <a:endParaRPr lang="en-GB"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5" name="Picture 20" descr="f21-2 copy"/>
          <p:cNvPicPr>
            <a:picLocks noChangeAspect="1" noChangeArrowheads="1"/>
          </p:cNvPicPr>
          <p:nvPr/>
        </p:nvPicPr>
        <p:blipFill>
          <a:blip r:embed="rId2"/>
          <a:srcRect/>
          <a:stretch>
            <a:fillRect/>
          </a:stretch>
        </p:blipFill>
        <p:spPr bwMode="auto">
          <a:xfrm>
            <a:off x="881063" y="76200"/>
            <a:ext cx="7653337" cy="5680075"/>
          </a:xfrm>
          <a:prstGeom prst="rect">
            <a:avLst/>
          </a:prstGeom>
          <a:noFill/>
          <a:ln w="57150" cmpd="thickThin">
            <a:solidFill>
              <a:srgbClr val="CC9900"/>
            </a:solidFill>
            <a:miter lim="800000"/>
            <a:headEnd/>
            <a:tailEnd/>
          </a:ln>
        </p:spPr>
      </p:pic>
      <p:sp>
        <p:nvSpPr>
          <p:cNvPr id="3093" name="Text Box 21"/>
          <p:cNvSpPr txBox="1">
            <a:spLocks noChangeArrowheads="1"/>
          </p:cNvSpPr>
          <p:nvPr/>
        </p:nvSpPr>
        <p:spPr bwMode="auto">
          <a:xfrm>
            <a:off x="744538" y="5791200"/>
            <a:ext cx="8264525" cy="1077913"/>
          </a:xfrm>
          <a:prstGeom prst="rect">
            <a:avLst/>
          </a:prstGeom>
          <a:noFill/>
          <a:ln w="9525">
            <a:noFill/>
            <a:miter lim="800000"/>
            <a:headEnd/>
            <a:tailEnd/>
          </a:ln>
          <a:effectLst/>
        </p:spPr>
        <p:txBody>
          <a:bodyPr>
            <a:spAutoFit/>
          </a:bodyPr>
          <a:lstStyle/>
          <a:p>
            <a:pPr algn="ctr">
              <a:lnSpc>
                <a:spcPct val="90000"/>
              </a:lnSpc>
            </a:pPr>
            <a:r>
              <a:rPr lang="en-US" sz="2400">
                <a:solidFill>
                  <a:srgbClr val="000099"/>
                </a:solidFill>
                <a:effectLst>
                  <a:outerShdw blurRad="38100" dist="38100" dir="2700000" algn="tl">
                    <a:srgbClr val="000000"/>
                  </a:outerShdw>
                </a:effectLst>
              </a:rPr>
              <a:t>Breech presentations: </a:t>
            </a:r>
          </a:p>
          <a:p>
            <a:pPr algn="ctr">
              <a:lnSpc>
                <a:spcPct val="90000"/>
              </a:lnSpc>
            </a:pPr>
            <a:r>
              <a:rPr lang="en-US" sz="2400">
                <a:solidFill>
                  <a:srgbClr val="000099"/>
                </a:solidFill>
                <a:effectLst>
                  <a:outerShdw blurRad="38100" dist="38100" dir="2700000" algn="tl">
                    <a:srgbClr val="000000"/>
                  </a:outerShdw>
                </a:effectLst>
              </a:rPr>
              <a:t>A: Right sacrum posterior (RSP) position </a:t>
            </a:r>
          </a:p>
          <a:p>
            <a:pPr algn="ctr">
              <a:lnSpc>
                <a:spcPct val="90000"/>
              </a:lnSpc>
            </a:pPr>
            <a:r>
              <a:rPr lang="en-US" sz="2400">
                <a:solidFill>
                  <a:srgbClr val="000099"/>
                </a:solidFill>
                <a:effectLst>
                  <a:outerShdw blurRad="38100" dist="38100" dir="2700000" algn="tl">
                    <a:srgbClr val="000000"/>
                  </a:outerShdw>
                </a:effectLst>
              </a:rPr>
              <a:t>B: Left sacrum anterior (LSA) position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Diagnosis</a:t>
            </a:r>
            <a:endParaRPr lang="en-GB" dirty="0"/>
          </a:p>
        </p:txBody>
      </p:sp>
      <p:sp>
        <p:nvSpPr>
          <p:cNvPr id="3" name="Content Placeholder 2"/>
          <p:cNvSpPr>
            <a:spLocks noGrp="1"/>
          </p:cNvSpPr>
          <p:nvPr>
            <p:ph sz="quarter" idx="1"/>
          </p:nvPr>
        </p:nvSpPr>
        <p:spPr/>
        <p:txBody>
          <a:bodyPr>
            <a:normAutofit/>
          </a:bodyPr>
          <a:lstStyle/>
          <a:p>
            <a:pPr>
              <a:buNone/>
            </a:pPr>
            <a:r>
              <a:rPr lang="en-US" b="1" dirty="0" smtClean="0"/>
              <a:t> </a:t>
            </a:r>
            <a:endParaRPr lang="en-GB" dirty="0"/>
          </a:p>
          <a:p>
            <a:r>
              <a:rPr lang="en-US" dirty="0"/>
              <a:t>On abdominal examination the head is felt in the upper abdomen and the breech in the pelvic brim. Auscultation locates the fetal heart higher than expected with a vertex presentation.</a:t>
            </a:r>
            <a:endParaRPr lang="en-GB" dirty="0"/>
          </a:p>
          <a:p>
            <a:r>
              <a:rPr lang="en-US" dirty="0"/>
              <a:t>On palpation, the lie is longitudinal and </a:t>
            </a:r>
            <a:r>
              <a:rPr lang="en-US" dirty="0" err="1"/>
              <a:t>fundus</a:t>
            </a:r>
            <a:r>
              <a:rPr lang="en-US" dirty="0"/>
              <a:t> contains a firm, smooth and rounded mass which dependently moves with the back. </a:t>
            </a:r>
            <a:endParaRPr lang="en-GB" dirty="0"/>
          </a:p>
          <a:p>
            <a:r>
              <a:rPr lang="en-US" dirty="0"/>
              <a:t>On pelvic palpation no head is palpated pelvic has a soft and irregular mass. </a:t>
            </a:r>
            <a:endParaRPr lang="en-GB" dirty="0"/>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lnSpcReduction="10000"/>
          </a:bodyPr>
          <a:lstStyle/>
          <a:p>
            <a:r>
              <a:rPr lang="en-US" dirty="0"/>
              <a:t>On auscultation, the fetal heart beat is heard above the umbilicus if the breech is not engaged below the umbilicus if it is engaged. </a:t>
            </a:r>
            <a:endParaRPr lang="en-GB" dirty="0"/>
          </a:p>
          <a:p>
            <a:r>
              <a:rPr lang="en-US" b="1" dirty="0"/>
              <a:t>Vaginal examination </a:t>
            </a:r>
            <a:endParaRPr lang="en-GB" b="1" dirty="0"/>
          </a:p>
          <a:p>
            <a:r>
              <a:rPr lang="en-US" dirty="0"/>
              <a:t>No sutures and fontanels are felt. When the membrane are ruptured the anal sphincter grips the finger when fresh </a:t>
            </a:r>
            <a:r>
              <a:rPr lang="en-US" dirty="0" err="1"/>
              <a:t>meconium</a:t>
            </a:r>
            <a:r>
              <a:rPr lang="en-US" dirty="0"/>
              <a:t> seen on the examining finger. </a:t>
            </a:r>
            <a:endParaRPr lang="en-GB" dirty="0"/>
          </a:p>
          <a:p>
            <a:r>
              <a:rPr lang="en-US" dirty="0"/>
              <a:t>Antenatal management </a:t>
            </a:r>
            <a:endParaRPr lang="en-GB" dirty="0"/>
          </a:p>
          <a:p>
            <a:r>
              <a:rPr lang="en-US" dirty="0"/>
              <a:t>The presentation may be confirmed by ultrasound scan. The obstetrician may decide to do an external cephalic version before 36 weeks of gestation. </a:t>
            </a:r>
            <a:endParaRPr lang="en-GB" dirty="0"/>
          </a:p>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6"/>
          <p:cNvSpPr>
            <a:spLocks noGrp="1"/>
          </p:cNvSpPr>
          <p:nvPr>
            <p:ph type="title"/>
          </p:nvPr>
        </p:nvSpPr>
        <p:spPr/>
        <p:txBody>
          <a:bodyPr/>
          <a:lstStyle/>
          <a:p>
            <a:endParaRPr lang="en-MY" smtClean="0"/>
          </a:p>
        </p:txBody>
      </p:sp>
      <p:pic>
        <p:nvPicPr>
          <p:cNvPr id="38914" name="Picture 4" descr="breechexternalversion"/>
          <p:cNvPicPr>
            <a:picLocks noGrp="1" noChangeAspect="1" noChangeArrowheads="1"/>
          </p:cNvPicPr>
          <p:nvPr>
            <p:ph sz="quarter" idx="1"/>
          </p:nvPr>
        </p:nvPicPr>
        <p:blipFill>
          <a:blip r:embed="rId2"/>
          <a:srcRect/>
          <a:stretch>
            <a:fillRect/>
          </a:stretch>
        </p:blipFill>
        <p:spPr>
          <a:xfrm>
            <a:off x="357188" y="428625"/>
            <a:ext cx="8786812" cy="62150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CN"/>
              <a:t>Causes of  abnormal labor</a:t>
            </a:r>
          </a:p>
        </p:txBody>
      </p:sp>
      <p:sp>
        <p:nvSpPr>
          <p:cNvPr id="4099" name="Rectangle 3"/>
          <p:cNvSpPr>
            <a:spLocks noGrp="1" noChangeArrowheads="1"/>
          </p:cNvSpPr>
          <p:nvPr>
            <p:ph sz="quarter" idx="1"/>
          </p:nvPr>
        </p:nvSpPr>
        <p:spPr/>
        <p:txBody>
          <a:bodyPr/>
          <a:lstStyle/>
          <a:p>
            <a:r>
              <a:rPr lang="en-US" altLang="zh-CN"/>
              <a:t>Abnormalities of expulsive forces</a:t>
            </a:r>
          </a:p>
          <a:p>
            <a:endParaRPr lang="en-US" altLang="zh-CN"/>
          </a:p>
          <a:p>
            <a:r>
              <a:rPr lang="en-US" altLang="zh-CN"/>
              <a:t>Abnormalities of  birth canal</a:t>
            </a:r>
          </a:p>
          <a:p>
            <a:endParaRPr lang="en-US" altLang="zh-CN"/>
          </a:p>
          <a:p>
            <a:r>
              <a:rPr lang="en-US" altLang="zh-CN"/>
              <a:t>Abnormalities of presentation &amp; position of fetus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ECV</a:t>
            </a:r>
            <a:endParaRPr lang="en-MY" smtClean="0"/>
          </a:p>
        </p:txBody>
      </p:sp>
      <p:sp>
        <p:nvSpPr>
          <p:cNvPr id="3" name="Content Placeholder 2"/>
          <p:cNvSpPr>
            <a:spLocks noGrp="1"/>
          </p:cNvSpPr>
          <p:nvPr>
            <p:ph sz="quarter" idx="1"/>
          </p:nvPr>
        </p:nvSpPr>
        <p:spPr/>
        <p:txBody>
          <a:bodyPr rtlCol="0">
            <a:normAutofit/>
          </a:bodyPr>
          <a:lstStyle/>
          <a:p>
            <a:pPr fontAlgn="auto">
              <a:spcAft>
                <a:spcPts val="0"/>
              </a:spcAft>
              <a:defRPr/>
            </a:pPr>
            <a:r>
              <a:rPr lang="en-MY" dirty="0" smtClean="0"/>
              <a:t>External cephalic version (ECV) is the </a:t>
            </a:r>
            <a:r>
              <a:rPr lang="en-MY" dirty="0" err="1" smtClean="0"/>
              <a:t>transabdominal</a:t>
            </a:r>
            <a:r>
              <a:rPr lang="en-MY" dirty="0" smtClean="0"/>
              <a:t> manual rotation of the </a:t>
            </a:r>
            <a:r>
              <a:rPr lang="en-MY" dirty="0" err="1" smtClean="0"/>
              <a:t>fetus</a:t>
            </a:r>
            <a:r>
              <a:rPr lang="en-MY" dirty="0" smtClean="0"/>
              <a:t> into a cephalic presentation. </a:t>
            </a:r>
          </a:p>
          <a:p>
            <a:pPr fontAlgn="auto">
              <a:spcAft>
                <a:spcPts val="0"/>
              </a:spcAft>
              <a:defRPr/>
            </a:pPr>
            <a:r>
              <a:rPr lang="en-MY" dirty="0" smtClean="0"/>
              <a:t>after ECV successful rate 35-86%                                                                                                     </a:t>
            </a:r>
          </a:p>
          <a:p>
            <a:pPr fontAlgn="auto">
              <a:spcAft>
                <a:spcPts val="0"/>
              </a:spcAft>
              <a:defRPr/>
            </a:pPr>
            <a:r>
              <a:rPr lang="en-MY" dirty="0" smtClean="0"/>
              <a:t>breech presentation at term, after ECV 1 - 1.5%</a:t>
            </a:r>
          </a:p>
          <a:p>
            <a:pPr fontAlgn="auto">
              <a:spcAft>
                <a:spcPts val="0"/>
              </a:spcAft>
              <a:defRPr/>
            </a:pPr>
            <a:r>
              <a:rPr lang="en-MY" dirty="0" smtClean="0"/>
              <a:t>indications for urgent caesarean after ECV  1 - 3%</a:t>
            </a:r>
          </a:p>
          <a:p>
            <a:pPr fontAlgn="auto">
              <a:spcAft>
                <a:spcPts val="0"/>
              </a:spcAft>
              <a:defRPr/>
            </a:pPr>
            <a:r>
              <a:rPr lang="en-MY" dirty="0" smtClean="0"/>
              <a:t>The risk of intrauterine death of foetus after ECV is about 0.0001%</a:t>
            </a:r>
          </a:p>
          <a:p>
            <a:pPr fontAlgn="auto">
              <a:spcAft>
                <a:spcPts val="0"/>
              </a:spcAft>
              <a:defRPr/>
            </a:pPr>
            <a:endParaRPr lang="en-MY"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MY" smtClean="0"/>
              <a:t>contraindication to ECV</a:t>
            </a:r>
          </a:p>
        </p:txBody>
      </p:sp>
      <p:sp>
        <p:nvSpPr>
          <p:cNvPr id="3" name="Content Placeholder 2"/>
          <p:cNvSpPr>
            <a:spLocks noGrp="1"/>
          </p:cNvSpPr>
          <p:nvPr>
            <p:ph sz="quarter" idx="1"/>
          </p:nvPr>
        </p:nvSpPr>
        <p:spPr>
          <a:xfrm>
            <a:off x="457200" y="1428750"/>
            <a:ext cx="8229600" cy="4697413"/>
          </a:xfrm>
        </p:spPr>
        <p:txBody>
          <a:bodyPr rtlCol="0">
            <a:normAutofit/>
          </a:bodyPr>
          <a:lstStyle/>
          <a:p>
            <a:pPr fontAlgn="auto">
              <a:spcAft>
                <a:spcPts val="0"/>
              </a:spcAft>
              <a:defRPr/>
            </a:pPr>
            <a:r>
              <a:rPr lang="en-MY" dirty="0" smtClean="0"/>
              <a:t> preterm</a:t>
            </a:r>
          </a:p>
          <a:p>
            <a:pPr fontAlgn="auto">
              <a:spcAft>
                <a:spcPts val="0"/>
              </a:spcAft>
              <a:defRPr/>
            </a:pPr>
            <a:r>
              <a:rPr lang="en-MY" dirty="0" smtClean="0"/>
              <a:t> Multiple pregnancy</a:t>
            </a:r>
          </a:p>
          <a:p>
            <a:pPr fontAlgn="auto">
              <a:spcAft>
                <a:spcPts val="0"/>
              </a:spcAft>
              <a:defRPr/>
            </a:pPr>
            <a:r>
              <a:rPr lang="en-MY" dirty="0" smtClean="0"/>
              <a:t>significant third trimester bleeding </a:t>
            </a:r>
          </a:p>
          <a:p>
            <a:pPr fontAlgn="auto">
              <a:spcAft>
                <a:spcPts val="0"/>
              </a:spcAft>
              <a:defRPr/>
            </a:pPr>
            <a:r>
              <a:rPr lang="en-MY" dirty="0" smtClean="0"/>
              <a:t>IUGR,</a:t>
            </a:r>
          </a:p>
          <a:p>
            <a:pPr fontAlgn="auto">
              <a:spcAft>
                <a:spcPts val="0"/>
              </a:spcAft>
              <a:defRPr/>
            </a:pPr>
            <a:r>
              <a:rPr lang="en-MY" dirty="0" smtClean="0"/>
              <a:t> </a:t>
            </a:r>
            <a:r>
              <a:rPr lang="en-MY" dirty="0" err="1" smtClean="0"/>
              <a:t>oligohydramnion</a:t>
            </a:r>
            <a:endParaRPr lang="en-MY" dirty="0" smtClean="0"/>
          </a:p>
          <a:p>
            <a:pPr fontAlgn="auto">
              <a:spcAft>
                <a:spcPts val="0"/>
              </a:spcAft>
              <a:defRPr/>
            </a:pPr>
            <a:r>
              <a:rPr lang="en-MY" dirty="0" smtClean="0"/>
              <a:t> PROM</a:t>
            </a:r>
          </a:p>
          <a:p>
            <a:pPr fontAlgn="auto">
              <a:spcAft>
                <a:spcPts val="0"/>
              </a:spcAft>
              <a:defRPr/>
            </a:pPr>
            <a:r>
              <a:rPr lang="en-MY" dirty="0" smtClean="0"/>
              <a:t> PIH</a:t>
            </a:r>
          </a:p>
          <a:p>
            <a:pPr fontAlgn="auto">
              <a:spcAft>
                <a:spcPts val="0"/>
              </a:spcAft>
              <a:defRPr/>
            </a:pPr>
            <a:r>
              <a:rPr lang="en-MY" dirty="0" smtClean="0"/>
              <a:t> </a:t>
            </a:r>
            <a:r>
              <a:rPr lang="en-MY" dirty="0" err="1" smtClean="0"/>
              <a:t>nonreassuring</a:t>
            </a:r>
            <a:r>
              <a:rPr lang="en-MY" dirty="0" smtClean="0"/>
              <a:t> foetal monitoring patterns </a:t>
            </a:r>
          </a:p>
          <a:p>
            <a:pPr fontAlgn="auto">
              <a:spcAft>
                <a:spcPts val="0"/>
              </a:spcAft>
              <a:defRPr/>
            </a:pPr>
            <a:r>
              <a:rPr lang="en-MY" dirty="0" smtClean="0"/>
              <a:t>all contraindications to vaginal birth are concerned to execute ECV</a:t>
            </a:r>
            <a:endParaRPr lang="en-MY"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Risk of ECV</a:t>
            </a:r>
            <a:endParaRPr lang="en-MY" smtClean="0"/>
          </a:p>
        </p:txBody>
      </p:sp>
      <p:sp>
        <p:nvSpPr>
          <p:cNvPr id="40962" name="Content Placeholder 2"/>
          <p:cNvSpPr>
            <a:spLocks noGrp="1"/>
          </p:cNvSpPr>
          <p:nvPr>
            <p:ph sz="quarter" idx="1"/>
          </p:nvPr>
        </p:nvSpPr>
        <p:spPr/>
        <p:txBody>
          <a:bodyPr/>
          <a:lstStyle/>
          <a:p>
            <a:r>
              <a:rPr lang="en-MY" smtClean="0"/>
              <a:t> umbilical cord entanglement</a:t>
            </a:r>
          </a:p>
          <a:p>
            <a:r>
              <a:rPr lang="en-MY" smtClean="0"/>
              <a:t> abruptio placenta</a:t>
            </a:r>
          </a:p>
          <a:p>
            <a:r>
              <a:rPr lang="en-MY" smtClean="0"/>
              <a:t>premature rupture of the membranes (PROM)</a:t>
            </a:r>
          </a:p>
          <a:p>
            <a:r>
              <a:rPr lang="en-MY" smtClean="0"/>
              <a:t>severe maternal discomfort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Management in labor </a:t>
            </a:r>
            <a:r>
              <a:rPr lang="en-GB" dirty="0"/>
              <a:t/>
            </a:r>
            <a:br>
              <a:rPr lang="en-GB" dirty="0"/>
            </a:br>
            <a:endParaRPr lang="en-GB" dirty="0"/>
          </a:p>
        </p:txBody>
      </p:sp>
      <p:sp>
        <p:nvSpPr>
          <p:cNvPr id="3" name="Content Placeholder 2"/>
          <p:cNvSpPr>
            <a:spLocks noGrp="1"/>
          </p:cNvSpPr>
          <p:nvPr>
            <p:ph sz="quarter" idx="1"/>
          </p:nvPr>
        </p:nvSpPr>
        <p:spPr>
          <a:xfrm>
            <a:off x="457200" y="857232"/>
            <a:ext cx="8229600" cy="5268931"/>
          </a:xfrm>
        </p:spPr>
        <p:txBody>
          <a:bodyPr>
            <a:normAutofit fontScale="25000" lnSpcReduction="20000"/>
          </a:bodyPr>
          <a:lstStyle/>
          <a:p>
            <a:r>
              <a:rPr lang="en-US" dirty="0"/>
              <a:t> </a:t>
            </a:r>
            <a:r>
              <a:rPr lang="en-US" sz="12800" dirty="0"/>
              <a:t>On </a:t>
            </a:r>
            <a:r>
              <a:rPr lang="en-US" sz="12800" b="1" dirty="0"/>
              <a:t>vaginal examination during </a:t>
            </a:r>
            <a:r>
              <a:rPr lang="en-US" sz="12800" b="1" dirty="0" err="1"/>
              <a:t>labour</a:t>
            </a:r>
            <a:r>
              <a:rPr lang="en-US" sz="12800" dirty="0"/>
              <a:t>, the buttocks and/or feet are felt; thick, dark </a:t>
            </a:r>
            <a:r>
              <a:rPr lang="en-US" sz="12800" dirty="0" err="1"/>
              <a:t>meconium</a:t>
            </a:r>
            <a:r>
              <a:rPr lang="en-US" sz="12800" dirty="0"/>
              <a:t> is normal.</a:t>
            </a:r>
            <a:endParaRPr lang="en-GB" sz="12800" dirty="0"/>
          </a:p>
          <a:p>
            <a:r>
              <a:rPr lang="en-US" sz="12800" dirty="0"/>
              <a:t>During labor, the fetal descent is slow because the breech is a less effective dilating wedge than the fetal head. The buttocks, legs, and feet are softer than the head and therefore exert less pressure on the cervix. Cord </a:t>
            </a:r>
            <a:r>
              <a:rPr lang="en-US" sz="12800" dirty="0" err="1"/>
              <a:t>prolapse</a:t>
            </a:r>
            <a:r>
              <a:rPr lang="en-US" sz="12800" dirty="0"/>
              <a:t> occurs more often during breech birth and increases the risk of birth trauma because the buttocks (presenting part) are smaller than the head and do not fit as tightly into the pelvis. The risk of postpartum hemorrhage is also increased.</a:t>
            </a:r>
            <a:endParaRPr lang="en-GB" sz="12800" dirty="0"/>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Autofit/>
          </a:bodyPr>
          <a:lstStyle/>
          <a:p>
            <a:r>
              <a:rPr lang="en-US" sz="2800" dirty="0"/>
              <a:t>The presence of </a:t>
            </a:r>
            <a:r>
              <a:rPr lang="en-US" sz="2800" dirty="0" err="1"/>
              <a:t>meconium</a:t>
            </a:r>
            <a:r>
              <a:rPr lang="en-US" sz="2800" dirty="0"/>
              <a:t> in the amniotic fluid in breech presentations is not necessarily a sign of fetal distress but results from pressure on the fetal abdominal wall and buttocks. Fetal heart tones are best heard at or above the maternal umbilicus. Forceps are sometimes used to deliver the after-coming fetal head. In a breech delivery, when the lower body is born, the umbilical cord extends above the fetal head and is at risk of compression as the head passes through the bony vaginal canal. Birth of the head must occur quickly to avoid hypoxia. </a:t>
            </a:r>
            <a:endParaRPr lang="en-GB"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sz="2800" dirty="0"/>
              <a:t>The method of delivery is chosen depend on </a:t>
            </a:r>
            <a:endParaRPr lang="en-GB" sz="2800" dirty="0"/>
          </a:p>
          <a:p>
            <a:r>
              <a:rPr lang="en-US" sz="2800" dirty="0"/>
              <a:t>1. Parity of the mother if she is </a:t>
            </a:r>
            <a:r>
              <a:rPr lang="en-US" sz="2800" dirty="0" err="1"/>
              <a:t>primigravida</a:t>
            </a:r>
            <a:r>
              <a:rPr lang="en-US" sz="2800" dirty="0"/>
              <a:t> </a:t>
            </a:r>
            <a:endParaRPr lang="en-GB" sz="2800" dirty="0"/>
          </a:p>
          <a:p>
            <a:r>
              <a:rPr lang="en-US" sz="2800" dirty="0"/>
              <a:t>2. Size of the baby </a:t>
            </a:r>
            <a:endParaRPr lang="en-GB" sz="2800" dirty="0"/>
          </a:p>
          <a:p>
            <a:r>
              <a:rPr lang="en-US" sz="2800" dirty="0"/>
              <a:t>3. Other obstetrical complication </a:t>
            </a:r>
            <a:endParaRPr lang="en-GB" sz="2800" dirty="0"/>
          </a:p>
          <a:p>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The Principles of Management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pPr>
              <a:buNone/>
            </a:pPr>
            <a:r>
              <a:rPr lang="en-US" dirty="0" smtClean="0"/>
              <a:t>- </a:t>
            </a:r>
            <a:r>
              <a:rPr lang="en-US" sz="3200" dirty="0"/>
              <a:t>Intelligent observation </a:t>
            </a:r>
            <a:endParaRPr lang="en-GB" sz="3200" dirty="0"/>
          </a:p>
          <a:p>
            <a:pPr>
              <a:buNone/>
            </a:pPr>
            <a:r>
              <a:rPr lang="en-US" sz="3200" dirty="0"/>
              <a:t>- Avoidance of unnecessary interference </a:t>
            </a:r>
            <a:endParaRPr lang="en-GB" sz="3200" dirty="0"/>
          </a:p>
          <a:p>
            <a:pPr>
              <a:buNone/>
            </a:pPr>
            <a:r>
              <a:rPr lang="en-US" sz="3200" dirty="0"/>
              <a:t>- Prompt action carried out with manual dexterity when assistance is needed </a:t>
            </a:r>
            <a:endParaRPr lang="en-GB" sz="3200" dirty="0"/>
          </a:p>
          <a:p>
            <a:pPr>
              <a:buNone/>
            </a:pPr>
            <a:r>
              <a:rPr lang="en-US" sz="3200" dirty="0"/>
              <a:t>- Avoidance of fetal injury and hypoxia </a:t>
            </a:r>
            <a:endParaRPr lang="en-GB" sz="3200" dirty="0"/>
          </a:p>
          <a:p>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Mechanism of breech delivery </a:t>
            </a:r>
            <a:r>
              <a:rPr lang="en-GB" dirty="0" smtClean="0"/>
              <a:t/>
            </a:r>
            <a:br>
              <a:rPr lang="en-GB" dirty="0" smtClean="0"/>
            </a:br>
            <a:endParaRPr lang="en-GB" dirty="0"/>
          </a:p>
        </p:txBody>
      </p:sp>
      <p:sp>
        <p:nvSpPr>
          <p:cNvPr id="3" name="Content Placeholder 2"/>
          <p:cNvSpPr>
            <a:spLocks noGrp="1"/>
          </p:cNvSpPr>
          <p:nvPr>
            <p:ph sz="quarter" idx="1"/>
          </p:nvPr>
        </p:nvSpPr>
        <p:spPr>
          <a:xfrm>
            <a:off x="457200" y="785794"/>
            <a:ext cx="8229600" cy="5340369"/>
          </a:xfrm>
        </p:spPr>
        <p:txBody>
          <a:bodyPr>
            <a:normAutofit fontScale="25000" lnSpcReduction="20000"/>
          </a:bodyPr>
          <a:lstStyle/>
          <a:p>
            <a:r>
              <a:rPr lang="en-US" sz="12800" dirty="0" smtClean="0"/>
              <a:t>Descent </a:t>
            </a:r>
            <a:r>
              <a:rPr lang="en-US" sz="12800" dirty="0"/>
              <a:t>takes place by increasing compaction due to increased flexion of the limbs. </a:t>
            </a:r>
            <a:r>
              <a:rPr lang="en-US" sz="12800" dirty="0" err="1"/>
              <a:t>Bitrochantric</a:t>
            </a:r>
            <a:r>
              <a:rPr lang="en-US" sz="12800" dirty="0"/>
              <a:t> diameter which is 10cm enters the pelvis in the oblique diameter. </a:t>
            </a:r>
            <a:endParaRPr lang="en-GB" sz="12800" dirty="0"/>
          </a:p>
          <a:p>
            <a:r>
              <a:rPr lang="en-US" sz="12800" dirty="0"/>
              <a:t>- Internal rotation of the buttocks </a:t>
            </a:r>
            <a:endParaRPr lang="en-GB" sz="12800" dirty="0"/>
          </a:p>
          <a:p>
            <a:r>
              <a:rPr lang="en-US" sz="12800" dirty="0"/>
              <a:t>- Lateral flexion of the body </a:t>
            </a:r>
            <a:endParaRPr lang="en-GB" sz="12800" dirty="0"/>
          </a:p>
          <a:p>
            <a:r>
              <a:rPr lang="en-US" sz="12800" dirty="0"/>
              <a:t>- Restitution of the buttock </a:t>
            </a:r>
            <a:endParaRPr lang="en-GB" sz="12800" dirty="0"/>
          </a:p>
          <a:p>
            <a:r>
              <a:rPr lang="en-US" sz="12800" dirty="0"/>
              <a:t>- Internal rotation of the head. </a:t>
            </a:r>
            <a:endParaRPr lang="en-GB" sz="12800" dirty="0"/>
          </a:p>
          <a:p>
            <a:r>
              <a:rPr lang="en-US" sz="12800" dirty="0"/>
              <a:t>- External rotation of the body </a:t>
            </a:r>
            <a:endParaRPr lang="en-GB" sz="12800" dirty="0"/>
          </a:p>
          <a:p>
            <a:r>
              <a:rPr lang="en-US" sz="12800" dirty="0"/>
              <a:t>- Birth of the head the chin face and </a:t>
            </a:r>
            <a:r>
              <a:rPr lang="en-US" sz="12800" dirty="0" err="1"/>
              <a:t>sinciput</a:t>
            </a:r>
            <a:r>
              <a:rPr lang="en-US" sz="12800" dirty="0"/>
              <a:t> sweep the perineum and the head is born in a flexed attitude. </a:t>
            </a:r>
            <a:endParaRPr lang="en-GB" sz="12800" dirty="0"/>
          </a:p>
          <a:p>
            <a:r>
              <a:rPr lang="en-US" sz="12800" dirty="0"/>
              <a:t>N.B. Labor in breech is always considered as a trial </a:t>
            </a:r>
            <a:endParaRPr lang="en-GB" sz="12800" dirty="0"/>
          </a:p>
          <a:p>
            <a:r>
              <a:rPr lang="en-US" sz="14400" dirty="0"/>
              <a:t>Management of Labor in Breech Delivery </a:t>
            </a:r>
            <a:endParaRPr lang="en-GB" sz="14400" dirty="0"/>
          </a:p>
          <a:p>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503238"/>
            <a:ext cx="9144000" cy="639762"/>
          </a:xfrm>
        </p:spPr>
        <p:txBody>
          <a:bodyPr>
            <a:normAutofit fontScale="90000"/>
          </a:bodyPr>
          <a:lstStyle/>
          <a:p>
            <a:r>
              <a:rPr lang="en-US"/>
              <a:t>MECHANISM OF LABOR IN BREECH DELIVERY</a:t>
            </a:r>
          </a:p>
        </p:txBody>
      </p:sp>
      <p:pic>
        <p:nvPicPr>
          <p:cNvPr id="11291" name="Picture 27" descr="f21-3"/>
          <p:cNvPicPr>
            <a:picLocks noChangeAspect="1" noChangeArrowheads="1"/>
          </p:cNvPicPr>
          <p:nvPr/>
        </p:nvPicPr>
        <p:blipFill>
          <a:blip r:embed="rId2"/>
          <a:srcRect/>
          <a:stretch>
            <a:fillRect/>
          </a:stretch>
        </p:blipFill>
        <p:spPr bwMode="auto">
          <a:xfrm>
            <a:off x="1" y="1219200"/>
            <a:ext cx="9144000" cy="5638800"/>
          </a:xfrm>
          <a:prstGeom prst="rect">
            <a:avLst/>
          </a:prstGeom>
          <a:noFill/>
          <a:effectLst>
            <a:outerShdw dist="107763" dir="18900000" algn="ctr" rotWithShape="0">
              <a:srgbClr val="808080"/>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sz="2800" dirty="0"/>
              <a:t>It is managed depending on types of presentations </a:t>
            </a:r>
            <a:endParaRPr lang="en-GB" sz="2800" dirty="0"/>
          </a:p>
          <a:p>
            <a:pPr>
              <a:buNone/>
            </a:pPr>
            <a:r>
              <a:rPr lang="en-US" sz="2800" b="1" dirty="0"/>
              <a:t>Types of delivery </a:t>
            </a:r>
            <a:endParaRPr lang="en-GB" sz="2800" b="1" dirty="0"/>
          </a:p>
          <a:p>
            <a:r>
              <a:rPr lang="en-US" sz="2800" dirty="0"/>
              <a:t>- Spontaneous breech delivery </a:t>
            </a:r>
            <a:endParaRPr lang="en-GB" sz="2800" dirty="0"/>
          </a:p>
          <a:p>
            <a:r>
              <a:rPr lang="en-US" sz="2800" dirty="0"/>
              <a:t>- Assisted breech delivery-assistances for delivery of extended legs arms and the head. </a:t>
            </a:r>
            <a:endParaRPr lang="en-GB" sz="2800" dirty="0"/>
          </a:p>
          <a:p>
            <a:r>
              <a:rPr lang="en-US" sz="2800" dirty="0"/>
              <a:t>- Breech extraction this is the manipulative delivery to extract the breech when the mother is unable to deliver. </a:t>
            </a:r>
            <a:endParaRPr lang="en-GB" sz="2800"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lstStyle/>
          <a:p>
            <a:r>
              <a:rPr lang="en-US" altLang="zh-CN" sz="3200"/>
              <a:t>The diagnostic criteria of abnormal labor</a:t>
            </a:r>
          </a:p>
        </p:txBody>
      </p:sp>
      <p:graphicFrame>
        <p:nvGraphicFramePr>
          <p:cNvPr id="43015" name="Object 7"/>
          <p:cNvGraphicFramePr>
            <a:graphicFrameLocks noGrp="1" noChangeAspect="1"/>
          </p:cNvGraphicFramePr>
          <p:nvPr>
            <p:ph sz="quarter" idx="1"/>
          </p:nvPr>
        </p:nvGraphicFramePr>
        <p:xfrm>
          <a:off x="539750" y="1428736"/>
          <a:ext cx="8329613" cy="4429155"/>
        </p:xfrm>
        <a:graphic>
          <a:graphicData uri="http://schemas.openxmlformats.org/presentationml/2006/ole">
            <mc:AlternateContent xmlns:mc="http://schemas.openxmlformats.org/markup-compatibility/2006">
              <mc:Choice xmlns:v="urn:schemas-microsoft-com:vml" Requires="v">
                <p:oleObj spid="_x0000_s3075" name="文档" r:id="rId4" imgW="5764149" imgH="1839912" progId="Word.Document.8">
                  <p:embed/>
                </p:oleObj>
              </mc:Choice>
              <mc:Fallback>
                <p:oleObj name="文档" r:id="rId4" imgW="5764149" imgH="183991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28736"/>
                        <a:ext cx="8329613" cy="4429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First Stage </a:t>
            </a:r>
            <a:r>
              <a:rPr lang="en-GB" dirty="0" smtClean="0"/>
              <a:t/>
            </a:r>
            <a:br>
              <a:rPr lang="en-GB" dirty="0" smtClean="0"/>
            </a:br>
            <a:endParaRPr lang="en-GB" dirty="0"/>
          </a:p>
        </p:txBody>
      </p:sp>
      <p:sp>
        <p:nvSpPr>
          <p:cNvPr id="3" name="Content Placeholder 2"/>
          <p:cNvSpPr>
            <a:spLocks noGrp="1"/>
          </p:cNvSpPr>
          <p:nvPr>
            <p:ph sz="quarter" idx="1"/>
          </p:nvPr>
        </p:nvSpPr>
        <p:spPr/>
        <p:txBody>
          <a:bodyPr/>
          <a:lstStyle/>
          <a:p>
            <a:pPr>
              <a:buNone/>
            </a:pPr>
            <a:r>
              <a:rPr lang="en-US" sz="2800" dirty="0"/>
              <a:t>- Careful observation </a:t>
            </a:r>
            <a:endParaRPr lang="en-GB" sz="2800" dirty="0"/>
          </a:p>
          <a:p>
            <a:pPr>
              <a:buNone/>
            </a:pPr>
            <a:r>
              <a:rPr lang="en-US" sz="2800" dirty="0"/>
              <a:t>- Warn mother not to push </a:t>
            </a:r>
            <a:endParaRPr lang="en-GB" sz="2800" dirty="0"/>
          </a:p>
          <a:p>
            <a:pPr>
              <a:buNone/>
            </a:pPr>
            <a:r>
              <a:rPr lang="en-US" sz="2800" dirty="0"/>
              <a:t>- Vaginal examination when membrane ruptures (to rule out cord </a:t>
            </a:r>
            <a:r>
              <a:rPr lang="en-US" sz="2800" dirty="0" err="1"/>
              <a:t>prolapse</a:t>
            </a:r>
            <a:r>
              <a:rPr lang="en-US" sz="2800" dirty="0"/>
              <a:t>). </a:t>
            </a:r>
            <a:endParaRPr lang="en-GB" sz="2800" dirty="0"/>
          </a:p>
          <a:p>
            <a:pPr>
              <a:buNone/>
            </a:pPr>
            <a:r>
              <a:rPr lang="en-US" sz="2800" dirty="0"/>
              <a:t>- Sedation often necessary </a:t>
            </a:r>
            <a:endParaRPr lang="en-GB" sz="2800" dirty="0"/>
          </a:p>
          <a:p>
            <a:pPr>
              <a:buNone/>
            </a:pPr>
            <a:r>
              <a:rPr lang="en-US" sz="2800" dirty="0"/>
              <a:t>- Be prepared for the delivery </a:t>
            </a:r>
            <a:endParaRPr lang="en-GB" sz="2800" dirty="0"/>
          </a:p>
          <a:p>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Delivery of Flexed Breech </a:t>
            </a:r>
            <a:r>
              <a:rPr lang="en-GB" dirty="0"/>
              <a:t/>
            </a:r>
            <a:br>
              <a:rPr lang="en-GB" dirty="0"/>
            </a:br>
            <a:endParaRPr lang="en-GB" dirty="0"/>
          </a:p>
        </p:txBody>
      </p:sp>
      <p:sp>
        <p:nvSpPr>
          <p:cNvPr id="3" name="Content Placeholder 2"/>
          <p:cNvSpPr>
            <a:spLocks noGrp="1"/>
          </p:cNvSpPr>
          <p:nvPr>
            <p:ph sz="quarter" idx="1"/>
          </p:nvPr>
        </p:nvSpPr>
        <p:spPr/>
        <p:txBody>
          <a:bodyPr/>
          <a:lstStyle/>
          <a:p>
            <a:r>
              <a:rPr lang="en-US" sz="2800" dirty="0"/>
              <a:t>- Full dilatation of the cervix should be confirmed by vaginal examination before allowing the woman to push to prevent the breech slipping through incompletely dilated and the head may be trapped by the cervix. </a:t>
            </a:r>
            <a:endParaRPr lang="en-GB" sz="2800" dirty="0"/>
          </a:p>
          <a:p>
            <a:r>
              <a:rPr lang="en-US" sz="2800" dirty="0"/>
              <a:t>- Active pushing is not commenced until the buttocks are distending the vulva. </a:t>
            </a:r>
            <a:endParaRPr lang="en-GB" sz="2800" dirty="0"/>
          </a:p>
          <a:p>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None/>
            </a:pPr>
            <a:r>
              <a:rPr lang="en-US" sz="2800" dirty="0"/>
              <a:t>• Encourage her to push with the contraction and the buttocks are delivered spontaneously episiotomy may be necessary </a:t>
            </a:r>
            <a:endParaRPr lang="en-GB" sz="2800" dirty="0"/>
          </a:p>
          <a:p>
            <a:pPr>
              <a:buNone/>
            </a:pPr>
            <a:r>
              <a:rPr lang="en-US" sz="2800" dirty="0"/>
              <a:t>• The hands off the breech get mother to push when the buttocks are born pull down a loop of cord feel for pulsation put in to the hollow of the sacrum to prevent pressure and traction. </a:t>
            </a:r>
            <a:endParaRPr lang="en-GB" sz="2800" dirty="0"/>
          </a:p>
          <a:p>
            <a:pPr>
              <a:buNone/>
            </a:pPr>
            <a:r>
              <a:rPr lang="en-US" sz="2800" dirty="0"/>
              <a:t>• Feel for the elbows on the chest the shoulder should be born easily with the arms flexed across the chest if not help them out by flexing the arm. </a:t>
            </a:r>
            <a:endParaRPr lang="en-GB" sz="2800" dirty="0"/>
          </a:p>
          <a:p>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pPr>
              <a:buNone/>
            </a:pPr>
            <a:r>
              <a:rPr lang="en-US" sz="2800" dirty="0"/>
              <a:t>• Grasp the baby by iliac crest with the thumbs held parallel over his sacrum and tilt the baby towards the maternal sacrum to free the anterior shoulder. </a:t>
            </a:r>
            <a:endParaRPr lang="en-GB" sz="2800" dirty="0"/>
          </a:p>
          <a:p>
            <a:pPr>
              <a:buNone/>
            </a:pPr>
            <a:r>
              <a:rPr lang="en-US" sz="2800" dirty="0"/>
              <a:t>• Wrap small towel around the baby hip to preserve the warmth and improve the grip on the slippery skin. </a:t>
            </a:r>
            <a:endParaRPr lang="en-GB" sz="2800" dirty="0"/>
          </a:p>
          <a:p>
            <a:pPr>
              <a:buNone/>
            </a:pPr>
            <a:r>
              <a:rPr lang="en-US" sz="2800" dirty="0"/>
              <a:t>•When the anterior shoulder is born lift the buttocks towards the mother’s abdomen to enable the posterior shoulder to pass over the perineum. </a:t>
            </a:r>
            <a:endParaRPr lang="en-GB" sz="2800" dirty="0"/>
          </a:p>
          <a:p>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0" y="228600"/>
            <a:ext cx="9144000" cy="639763"/>
          </a:xfrm>
        </p:spPr>
        <p:txBody>
          <a:bodyPr>
            <a:normAutofit fontScale="90000"/>
          </a:bodyPr>
          <a:lstStyle/>
          <a:p>
            <a:r>
              <a:rPr lang="en-US"/>
              <a:t>ASSISTED DELIVERY OF FRANK BREECH</a:t>
            </a:r>
          </a:p>
        </p:txBody>
      </p:sp>
      <p:pic>
        <p:nvPicPr>
          <p:cNvPr id="342020" name="Picture 8" descr="f22-5 copy"/>
          <p:cNvPicPr>
            <a:picLocks noChangeAspect="1" noChangeArrowheads="1"/>
          </p:cNvPicPr>
          <p:nvPr/>
        </p:nvPicPr>
        <p:blipFill>
          <a:blip r:embed="rId2"/>
          <a:srcRect/>
          <a:stretch>
            <a:fillRect/>
          </a:stretch>
        </p:blipFill>
        <p:spPr bwMode="auto">
          <a:xfrm>
            <a:off x="76200" y="914400"/>
            <a:ext cx="5219700" cy="5824538"/>
          </a:xfrm>
          <a:prstGeom prst="rect">
            <a:avLst/>
          </a:prstGeom>
          <a:noFill/>
          <a:ln w="9525">
            <a:noFill/>
            <a:miter lim="800000"/>
            <a:headEnd/>
            <a:tailEnd/>
          </a:ln>
        </p:spPr>
      </p:pic>
      <p:pic>
        <p:nvPicPr>
          <p:cNvPr id="342021" name="Picture 7" descr="f22-6"/>
          <p:cNvPicPr>
            <a:picLocks noChangeAspect="1" noChangeArrowheads="1"/>
          </p:cNvPicPr>
          <p:nvPr/>
        </p:nvPicPr>
        <p:blipFill>
          <a:blip r:embed="rId3"/>
          <a:srcRect/>
          <a:stretch>
            <a:fillRect/>
          </a:stretch>
        </p:blipFill>
        <p:spPr bwMode="auto">
          <a:xfrm>
            <a:off x="5334000" y="914400"/>
            <a:ext cx="367823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0" y="228600"/>
            <a:ext cx="9144000" cy="639763"/>
          </a:xfrm>
        </p:spPr>
        <p:txBody>
          <a:bodyPr>
            <a:normAutofit fontScale="90000"/>
          </a:bodyPr>
          <a:lstStyle/>
          <a:p>
            <a:r>
              <a:rPr lang="en-US"/>
              <a:t>ASSISTED DELIVERY OF FRANK BREECH</a:t>
            </a:r>
          </a:p>
        </p:txBody>
      </p:sp>
      <p:pic>
        <p:nvPicPr>
          <p:cNvPr id="343044" name="Picture 7" descr="f22-11 copy"/>
          <p:cNvPicPr>
            <a:picLocks noChangeAspect="1" noChangeArrowheads="1"/>
          </p:cNvPicPr>
          <p:nvPr/>
        </p:nvPicPr>
        <p:blipFill>
          <a:blip r:embed="rId2"/>
          <a:srcRect/>
          <a:stretch>
            <a:fillRect/>
          </a:stretch>
        </p:blipFill>
        <p:spPr bwMode="auto">
          <a:xfrm>
            <a:off x="658813" y="990600"/>
            <a:ext cx="4217987" cy="5715000"/>
          </a:xfrm>
          <a:prstGeom prst="rect">
            <a:avLst/>
          </a:prstGeom>
          <a:noFill/>
          <a:ln w="9525">
            <a:noFill/>
            <a:miter lim="800000"/>
            <a:headEnd/>
            <a:tailEnd/>
          </a:ln>
        </p:spPr>
      </p:pic>
      <p:pic>
        <p:nvPicPr>
          <p:cNvPr id="343045" name="Picture 7" descr="f22-7 copy"/>
          <p:cNvPicPr>
            <a:picLocks noChangeAspect="1" noChangeArrowheads="1"/>
          </p:cNvPicPr>
          <p:nvPr/>
        </p:nvPicPr>
        <p:blipFill>
          <a:blip r:embed="rId3"/>
          <a:srcRect/>
          <a:stretch>
            <a:fillRect/>
          </a:stretch>
        </p:blipFill>
        <p:spPr bwMode="auto">
          <a:xfrm>
            <a:off x="5334000" y="990600"/>
            <a:ext cx="31845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228600"/>
            <a:ext cx="9144000" cy="639763"/>
          </a:xfrm>
        </p:spPr>
        <p:txBody>
          <a:bodyPr>
            <a:normAutofit fontScale="90000"/>
          </a:bodyPr>
          <a:lstStyle/>
          <a:p>
            <a:r>
              <a:rPr lang="en-US"/>
              <a:t>ASSISTED DELIVERY OF FRANK BREECH</a:t>
            </a:r>
          </a:p>
        </p:txBody>
      </p:sp>
      <p:pic>
        <p:nvPicPr>
          <p:cNvPr id="344069" name="Picture 7" descr="f22-8 copy"/>
          <p:cNvPicPr>
            <a:picLocks noChangeAspect="1" noChangeArrowheads="1"/>
          </p:cNvPicPr>
          <p:nvPr/>
        </p:nvPicPr>
        <p:blipFill>
          <a:blip r:embed="rId2"/>
          <a:srcRect/>
          <a:stretch>
            <a:fillRect/>
          </a:stretch>
        </p:blipFill>
        <p:spPr bwMode="auto">
          <a:xfrm>
            <a:off x="304800" y="1066800"/>
            <a:ext cx="4157663" cy="5715000"/>
          </a:xfrm>
          <a:prstGeom prst="rect">
            <a:avLst/>
          </a:prstGeom>
          <a:noFill/>
          <a:ln w="9525">
            <a:noFill/>
            <a:miter lim="800000"/>
            <a:headEnd/>
            <a:tailEnd/>
          </a:ln>
        </p:spPr>
      </p:pic>
      <p:pic>
        <p:nvPicPr>
          <p:cNvPr id="344070" name="Picture 7" descr="f22-9 copy"/>
          <p:cNvPicPr>
            <a:picLocks noChangeAspect="1" noChangeArrowheads="1"/>
          </p:cNvPicPr>
          <p:nvPr/>
        </p:nvPicPr>
        <p:blipFill>
          <a:blip r:embed="rId3"/>
          <a:srcRect/>
          <a:stretch>
            <a:fillRect/>
          </a:stretch>
        </p:blipFill>
        <p:spPr bwMode="auto">
          <a:xfrm>
            <a:off x="4724400" y="1066800"/>
            <a:ext cx="418623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Delivery of the head </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r>
              <a:rPr lang="en-US" sz="2800" dirty="0"/>
              <a:t>Delivery of flexed head </a:t>
            </a:r>
            <a:r>
              <a:rPr lang="en-US" sz="2800" b="1" dirty="0"/>
              <a:t>(Burn’s Marshal Method) </a:t>
            </a:r>
            <a:endParaRPr lang="en-GB" sz="2800" b="1" dirty="0"/>
          </a:p>
          <a:p>
            <a:r>
              <a:rPr lang="en-US" sz="2800" dirty="0"/>
              <a:t>After the shoulder is born the baby is allowed to hang unsupported. Within one minute the nape of the neck (hair line) appears. The baby is now grasped by the ankle and maintains traction while supporting the head on the perineum with the right hand. Hold the baby on a stretch and slowly bring the feet up to an angle of 180 degrees. </a:t>
            </a:r>
            <a:endParaRPr lang="en-GB" sz="2800" dirty="0"/>
          </a:p>
          <a:p>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lstStyle/>
          <a:p>
            <a:r>
              <a:rPr lang="en-US" sz="2800" dirty="0"/>
              <a:t>When the face appears get someone to clean the air ways then delivery the head very slowly taking 2 to3 minutes to allow the vault of the head to be expelled. The mother should breathe out the head. </a:t>
            </a:r>
            <a:endParaRPr lang="en-GB" sz="2800" dirty="0"/>
          </a:p>
          <a:p>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38"/>
            <a:ext cx="7772400" cy="2071702"/>
          </a:xfrm>
        </p:spPr>
        <p:txBody>
          <a:bodyPr>
            <a:normAutofit fontScale="90000"/>
          </a:bodyPr>
          <a:lstStyle/>
          <a:p>
            <a:r>
              <a:rPr lang="en-US" dirty="0"/>
              <a:t> </a:t>
            </a:r>
            <a:r>
              <a:rPr lang="en-GB" dirty="0"/>
              <a:t/>
            </a:r>
            <a:br>
              <a:rPr lang="en-GB" dirty="0"/>
            </a:br>
            <a:r>
              <a:rPr lang="en-US" b="1" dirty="0"/>
              <a:t>Delivery of extended head (</a:t>
            </a:r>
            <a:r>
              <a:rPr lang="en-US" b="1" dirty="0" err="1"/>
              <a:t>mauriceau</a:t>
            </a:r>
            <a:r>
              <a:rPr lang="en-US" b="1" dirty="0"/>
              <a:t> </a:t>
            </a:r>
            <a:r>
              <a:rPr lang="en-US" b="1" dirty="0" err="1"/>
              <a:t>smelle’s</a:t>
            </a:r>
            <a:r>
              <a:rPr lang="en-US" b="1" dirty="0"/>
              <a:t> </a:t>
            </a:r>
            <a:r>
              <a:rPr lang="en-US" b="1" dirty="0" err="1"/>
              <a:t>veit</a:t>
            </a:r>
            <a:r>
              <a:rPr lang="en-US" b="1" dirty="0"/>
              <a:t> method) </a:t>
            </a:r>
            <a:r>
              <a:rPr lang="en-GB" dirty="0"/>
              <a:t/>
            </a:r>
            <a:br>
              <a:rPr lang="en-GB" dirty="0"/>
            </a:br>
            <a:endParaRPr lang="en-GB" dirty="0"/>
          </a:p>
        </p:txBody>
      </p:sp>
      <p:sp>
        <p:nvSpPr>
          <p:cNvPr id="3" name="Content Placeholder 2"/>
          <p:cNvSpPr>
            <a:spLocks noGrp="1"/>
          </p:cNvSpPr>
          <p:nvPr>
            <p:ph sz="quarter" idx="1"/>
          </p:nvPr>
        </p:nvSpPr>
        <p:spPr>
          <a:xfrm>
            <a:off x="914400" y="1857364"/>
            <a:ext cx="7772400" cy="4162436"/>
          </a:xfrm>
        </p:spPr>
        <p:txBody>
          <a:bodyPr>
            <a:normAutofit/>
          </a:bodyPr>
          <a:lstStyle/>
          <a:p>
            <a:pPr>
              <a:buNone/>
            </a:pPr>
            <a:r>
              <a:rPr lang="en-US" sz="2800" dirty="0"/>
              <a:t>-When the baby is allowed to hang the neck and hair line is not visible, it indicates that the head is extended. </a:t>
            </a:r>
            <a:endParaRPr lang="en-GB" sz="2800" dirty="0"/>
          </a:p>
          <a:p>
            <a:pPr>
              <a:buNone/>
            </a:pPr>
            <a:r>
              <a:rPr lang="en-US" sz="2800" dirty="0"/>
              <a:t>-Pick up the baby by the feet and lie him astride on the right forearm put the middle finger of the right hand in the babies mouth far back to the roof of the tongue. With the other hand on the head and flex it down wards towards the floor applying traction. When the head is down bring it up gently delivery slowly taking 2 to 3 minutes to deliver it and so prevent cerebral damage </a:t>
            </a:r>
            <a:endParaRPr lang="en-GB" sz="2800" dirty="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CN"/>
              <a:t>Abnormalities of birth canal</a:t>
            </a:r>
          </a:p>
        </p:txBody>
      </p:sp>
      <p:sp>
        <p:nvSpPr>
          <p:cNvPr id="50179" name="Rectangle 3"/>
          <p:cNvSpPr>
            <a:spLocks noGrp="1" noChangeArrowheads="1"/>
          </p:cNvSpPr>
          <p:nvPr>
            <p:ph sz="quarter" idx="1"/>
          </p:nvPr>
        </p:nvSpPr>
        <p:spPr/>
        <p:txBody>
          <a:bodyPr/>
          <a:lstStyle/>
          <a:p>
            <a:r>
              <a:rPr lang="en-US" altLang="zh-CN" sz="2800"/>
              <a:t>The morphology and capacity are primary causes of dystocia.</a:t>
            </a:r>
          </a:p>
          <a:p>
            <a:endParaRPr lang="en-US" altLang="zh-CN" sz="2800"/>
          </a:p>
          <a:p>
            <a:r>
              <a:rPr lang="en-US" altLang="zh-CN" sz="2800"/>
              <a:t>Pelvic structure: pubis, sacrum and ischium.</a:t>
            </a:r>
          </a:p>
          <a:p>
            <a:endParaRPr lang="en-US" altLang="zh-CN" sz="2800"/>
          </a:p>
          <a:p>
            <a:r>
              <a:rPr lang="en-US" altLang="zh-CN" sz="2800"/>
              <a:t>Pelvic plane: inlet, midpelvic and outlet</a:t>
            </a:r>
          </a:p>
          <a:p>
            <a:endParaRPr lang="en-US" altLang="zh-CN" sz="2800"/>
          </a:p>
          <a:p>
            <a:r>
              <a:rPr lang="en-US" altLang="zh-CN" sz="2800"/>
              <a:t>Bony marker: ischial spine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28600"/>
            <a:ext cx="9144000" cy="639763"/>
          </a:xfrm>
        </p:spPr>
        <p:txBody>
          <a:bodyPr>
            <a:normAutofit fontScale="90000"/>
          </a:bodyPr>
          <a:lstStyle/>
          <a:p>
            <a:r>
              <a:rPr lang="en-US"/>
              <a:t>MAURICEAU MANEUVER</a:t>
            </a:r>
          </a:p>
        </p:txBody>
      </p:sp>
      <p:pic>
        <p:nvPicPr>
          <p:cNvPr id="346118" name="Picture 8" descr="f22-17 copy"/>
          <p:cNvPicPr>
            <a:picLocks noChangeAspect="1" noChangeArrowheads="1"/>
          </p:cNvPicPr>
          <p:nvPr/>
        </p:nvPicPr>
        <p:blipFill>
          <a:blip r:embed="rId2"/>
          <a:srcRect/>
          <a:stretch>
            <a:fillRect/>
          </a:stretch>
        </p:blipFill>
        <p:spPr bwMode="auto">
          <a:xfrm>
            <a:off x="0" y="1736725"/>
            <a:ext cx="9144000" cy="451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900"/>
            <a:ext cx="7772400" cy="2071702"/>
          </a:xfrm>
        </p:spPr>
        <p:txBody>
          <a:bodyPr>
            <a:normAutofit/>
          </a:bodyPr>
          <a:lstStyle/>
          <a:p>
            <a:r>
              <a:rPr lang="en-US" b="1" dirty="0"/>
              <a:t>Delivery of extended </a:t>
            </a:r>
            <a:r>
              <a:rPr lang="en-US" b="1" dirty="0" smtClean="0"/>
              <a:t>arm</a:t>
            </a:r>
            <a:br>
              <a:rPr lang="en-US" b="1" dirty="0" smtClean="0"/>
            </a:br>
            <a:r>
              <a:rPr lang="en-US" b="1" dirty="0" smtClean="0"/>
              <a:t>(</a:t>
            </a:r>
            <a:r>
              <a:rPr lang="en-US" b="1" dirty="0" err="1" smtClean="0"/>
              <a:t>Lovset</a:t>
            </a:r>
            <a:r>
              <a:rPr lang="en-US" b="1" dirty="0" smtClean="0"/>
              <a:t>  </a:t>
            </a:r>
            <a:r>
              <a:rPr lang="en-US" b="1" dirty="0" err="1" smtClean="0"/>
              <a:t>manoeuvre</a:t>
            </a:r>
            <a:r>
              <a:rPr lang="en-US" b="1" dirty="0" smtClean="0"/>
              <a:t>) </a:t>
            </a:r>
            <a:r>
              <a:rPr lang="en-GB" dirty="0"/>
              <a:t/>
            </a:r>
            <a:br>
              <a:rPr lang="en-GB" dirty="0"/>
            </a:br>
            <a:endParaRPr lang="en-GB" dirty="0"/>
          </a:p>
        </p:txBody>
      </p:sp>
      <p:sp>
        <p:nvSpPr>
          <p:cNvPr id="3" name="Content Placeholder 2"/>
          <p:cNvSpPr>
            <a:spLocks noGrp="1"/>
          </p:cNvSpPr>
          <p:nvPr>
            <p:ph sz="quarter" idx="1"/>
          </p:nvPr>
        </p:nvSpPr>
        <p:spPr>
          <a:xfrm>
            <a:off x="914400" y="2000240"/>
            <a:ext cx="7772400" cy="4019560"/>
          </a:xfrm>
        </p:spPr>
        <p:txBody>
          <a:bodyPr>
            <a:normAutofit lnSpcReduction="10000"/>
          </a:bodyPr>
          <a:lstStyle/>
          <a:p>
            <a:r>
              <a:rPr lang="en-US" sz="2800" dirty="0" smtClean="0"/>
              <a:t>Extended arms are diagnosed when the elbows are not felt on the chest after umbilicus is born. Prompt action must be taken to avoid delay and consequent hypoxia. This is a combination of rotation and downward traction so as to deliver the arms whenever position they are in. The direction of rotation must bring the back </a:t>
            </a:r>
            <a:r>
              <a:rPr lang="en-US" sz="2800" dirty="0" err="1" smtClean="0"/>
              <a:t>uppermost.When</a:t>
            </a:r>
            <a:r>
              <a:rPr lang="en-US" sz="2800" dirty="0" smtClean="0"/>
              <a:t> the umbilicus is born and shoulders are in </a:t>
            </a:r>
            <a:r>
              <a:rPr lang="en-US" sz="2800" dirty="0" err="1" smtClean="0"/>
              <a:t>anteroposterior</a:t>
            </a:r>
            <a:r>
              <a:rPr lang="en-US" sz="2800" dirty="0" smtClean="0"/>
              <a:t> diameter the baby is grasped by the iliac crests with the thumbs over the sacrum. Downward traction is applied until the </a:t>
            </a:r>
            <a:r>
              <a:rPr lang="en-US" sz="2800" dirty="0" err="1" smtClean="0"/>
              <a:t>axilla</a:t>
            </a:r>
            <a:r>
              <a:rPr lang="en-US" sz="2800" dirty="0" smtClean="0"/>
              <a:t> is visible</a:t>
            </a:r>
            <a:r>
              <a:rPr lang="en-US" dirty="0" smtClean="0"/>
              <a:t>.</a:t>
            </a:r>
            <a:endParaRPr lang="en-GB" dirty="0"/>
          </a:p>
          <a:p>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sz="2800" dirty="0" smtClean="0"/>
              <a:t>Get mother to push, when the </a:t>
            </a:r>
            <a:r>
              <a:rPr lang="en-US" sz="2800" dirty="0" err="1" smtClean="0"/>
              <a:t>axilla</a:t>
            </a:r>
            <a:r>
              <a:rPr lang="en-US" sz="2800" dirty="0" smtClean="0"/>
              <a:t> is seen it means that the arms are extended. So place the cord sacrum and fingers below the iliac crest, rotate shoulder in to the anterior posterior diameter of the pelvis, then rotate the posterior shoulder </a:t>
            </a:r>
            <a:r>
              <a:rPr lang="en-US" sz="2800" dirty="0" err="1" smtClean="0"/>
              <a:t>anteriorly</a:t>
            </a:r>
            <a:r>
              <a:rPr lang="en-US" sz="2800" dirty="0" smtClean="0"/>
              <a:t> keeping the back on top, now flex the arm over the face and deliver it, splint it, and now bring the other arm </a:t>
            </a:r>
            <a:r>
              <a:rPr lang="en-US" sz="2800" dirty="0" err="1" smtClean="0"/>
              <a:t>anteriorly</a:t>
            </a:r>
            <a:r>
              <a:rPr lang="en-US" sz="2800" dirty="0" smtClean="0"/>
              <a:t>, and deliver it by flexing it across the chest now the shoulders are born</a:t>
            </a:r>
            <a:endParaRPr lang="en-GB" sz="2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0" y="503238"/>
            <a:ext cx="9144000" cy="639762"/>
          </a:xfrm>
        </p:spPr>
        <p:txBody>
          <a:bodyPr>
            <a:normAutofit fontScale="90000"/>
          </a:bodyPr>
          <a:lstStyle/>
          <a:p>
            <a:r>
              <a:rPr lang="en-US"/>
              <a:t>COMPLETE OR INCOMPLETE BREECH EXTRACTION</a:t>
            </a:r>
          </a:p>
        </p:txBody>
      </p:sp>
      <p:pic>
        <p:nvPicPr>
          <p:cNvPr id="352260" name="Picture 8" descr="f22-12 copy"/>
          <p:cNvPicPr>
            <a:picLocks noChangeAspect="1" noChangeArrowheads="1"/>
          </p:cNvPicPr>
          <p:nvPr/>
        </p:nvPicPr>
        <p:blipFill>
          <a:blip r:embed="rId2"/>
          <a:srcRect/>
          <a:stretch>
            <a:fillRect/>
          </a:stretch>
        </p:blipFill>
        <p:spPr bwMode="auto">
          <a:xfrm>
            <a:off x="415925" y="1143000"/>
            <a:ext cx="4384675" cy="5538788"/>
          </a:xfrm>
          <a:prstGeom prst="rect">
            <a:avLst/>
          </a:prstGeom>
          <a:noFill/>
          <a:ln w="9525">
            <a:noFill/>
            <a:miter lim="800000"/>
            <a:headEnd/>
            <a:tailEnd/>
          </a:ln>
        </p:spPr>
      </p:pic>
      <p:pic>
        <p:nvPicPr>
          <p:cNvPr id="352261" name="Picture 7" descr="f22-13 copy"/>
          <p:cNvPicPr>
            <a:picLocks noChangeAspect="1" noChangeArrowheads="1"/>
          </p:cNvPicPr>
          <p:nvPr/>
        </p:nvPicPr>
        <p:blipFill>
          <a:blip r:embed="rId3"/>
          <a:srcRect/>
          <a:stretch>
            <a:fillRect/>
          </a:stretch>
        </p:blipFill>
        <p:spPr bwMode="auto">
          <a:xfrm>
            <a:off x="5181600" y="1143000"/>
            <a:ext cx="354647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503238"/>
            <a:ext cx="9144000" cy="639762"/>
          </a:xfrm>
        </p:spPr>
        <p:txBody>
          <a:bodyPr>
            <a:normAutofit fontScale="90000"/>
          </a:bodyPr>
          <a:lstStyle/>
          <a:p>
            <a:r>
              <a:rPr lang="en-US"/>
              <a:t>COMPLETE OR INCOMPLETE BREECH EXTRACTION</a:t>
            </a:r>
          </a:p>
        </p:txBody>
      </p:sp>
      <p:pic>
        <p:nvPicPr>
          <p:cNvPr id="353285" name="Picture 7" descr="f22-14 copy"/>
          <p:cNvPicPr>
            <a:picLocks noChangeAspect="1" noChangeArrowheads="1"/>
          </p:cNvPicPr>
          <p:nvPr/>
        </p:nvPicPr>
        <p:blipFill>
          <a:blip r:embed="rId2"/>
          <a:srcRect/>
          <a:stretch>
            <a:fillRect/>
          </a:stretch>
        </p:blipFill>
        <p:spPr bwMode="auto">
          <a:xfrm>
            <a:off x="76200" y="1382713"/>
            <a:ext cx="5367338" cy="5324475"/>
          </a:xfrm>
          <a:prstGeom prst="rect">
            <a:avLst/>
          </a:prstGeom>
          <a:noFill/>
          <a:ln w="9525">
            <a:noFill/>
            <a:miter lim="800000"/>
            <a:headEnd/>
            <a:tailEnd/>
          </a:ln>
        </p:spPr>
      </p:pic>
      <p:pic>
        <p:nvPicPr>
          <p:cNvPr id="353286" name="Picture 7" descr="f22-15 copy"/>
          <p:cNvPicPr>
            <a:picLocks noChangeAspect="1" noChangeArrowheads="1"/>
          </p:cNvPicPr>
          <p:nvPr/>
        </p:nvPicPr>
        <p:blipFill>
          <a:blip r:embed="rId3"/>
          <a:srcRect/>
          <a:stretch>
            <a:fillRect/>
          </a:stretch>
        </p:blipFill>
        <p:spPr bwMode="auto">
          <a:xfrm>
            <a:off x="5486400" y="1371600"/>
            <a:ext cx="3573463"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76200"/>
            <a:ext cx="9144000" cy="639763"/>
          </a:xfrm>
        </p:spPr>
        <p:txBody>
          <a:bodyPr>
            <a:normAutofit fontScale="90000"/>
          </a:bodyPr>
          <a:lstStyle/>
          <a:p>
            <a:r>
              <a:rPr lang="en-US"/>
              <a:t>BREECH EXTRACTION</a:t>
            </a:r>
          </a:p>
        </p:txBody>
      </p:sp>
      <p:pic>
        <p:nvPicPr>
          <p:cNvPr id="354309" name="Picture 1032" descr="f22-16 copy"/>
          <p:cNvPicPr>
            <a:picLocks noChangeAspect="1" noChangeArrowheads="1"/>
          </p:cNvPicPr>
          <p:nvPr/>
        </p:nvPicPr>
        <p:blipFill>
          <a:blip r:embed="rId2"/>
          <a:srcRect/>
          <a:stretch>
            <a:fillRect/>
          </a:stretch>
        </p:blipFill>
        <p:spPr bwMode="auto">
          <a:xfrm>
            <a:off x="285720" y="571481"/>
            <a:ext cx="8858280" cy="621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Dangers of breech presentation </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fontScale="25000" lnSpcReduction="20000"/>
          </a:bodyPr>
          <a:lstStyle/>
          <a:p>
            <a:pPr>
              <a:buNone/>
            </a:pPr>
            <a:r>
              <a:rPr lang="en-US" sz="12800" dirty="0" smtClean="0"/>
              <a:t>1</a:t>
            </a:r>
            <a:r>
              <a:rPr lang="en-US" sz="12800" dirty="0"/>
              <a:t>. Delay of the after coming head </a:t>
            </a:r>
            <a:endParaRPr lang="en-GB" sz="12800" dirty="0"/>
          </a:p>
          <a:p>
            <a:pPr>
              <a:buNone/>
            </a:pPr>
            <a:r>
              <a:rPr lang="en-US" sz="12800" dirty="0"/>
              <a:t>2. Cerebral damage due to hypoxia </a:t>
            </a:r>
            <a:endParaRPr lang="en-GB" sz="12800" dirty="0"/>
          </a:p>
          <a:p>
            <a:pPr>
              <a:buNone/>
            </a:pPr>
            <a:r>
              <a:rPr lang="en-US" sz="12800" dirty="0"/>
              <a:t>3. Asphyxia (fetal or neonatal), prolapsed of cord or pressure on cord. </a:t>
            </a:r>
            <a:endParaRPr lang="en-GB" sz="12800" dirty="0"/>
          </a:p>
          <a:p>
            <a:pPr>
              <a:buNone/>
            </a:pPr>
            <a:r>
              <a:rPr lang="en-US" sz="12800" dirty="0"/>
              <a:t>4. </a:t>
            </a:r>
            <a:r>
              <a:rPr lang="en-US" sz="12800" dirty="0" err="1"/>
              <a:t>Permaturity</a:t>
            </a:r>
            <a:r>
              <a:rPr lang="en-US" sz="12800" dirty="0"/>
              <a:t> </a:t>
            </a:r>
            <a:endParaRPr lang="en-US" sz="12800" dirty="0" smtClean="0"/>
          </a:p>
          <a:p>
            <a:pPr>
              <a:buNone/>
            </a:pPr>
            <a:r>
              <a:rPr lang="en-US" sz="12800" dirty="0"/>
              <a:t>5. Intracranial hemorrhage due to trauma </a:t>
            </a:r>
            <a:endParaRPr lang="en-GB" sz="12800" dirty="0"/>
          </a:p>
          <a:p>
            <a:pPr>
              <a:buNone/>
            </a:pPr>
            <a:r>
              <a:rPr lang="en-US" sz="12800" dirty="0"/>
              <a:t>6. Injuries to liver spleen adrenal glands or kidney </a:t>
            </a:r>
            <a:endParaRPr lang="en-GB" sz="12800" dirty="0"/>
          </a:p>
          <a:p>
            <a:pPr>
              <a:buNone/>
            </a:pPr>
            <a:r>
              <a:rPr lang="en-US" sz="12800" dirty="0"/>
              <a:t>7. </a:t>
            </a:r>
            <a:r>
              <a:rPr lang="en-US" sz="12800" dirty="0" err="1"/>
              <a:t>Erb’s</a:t>
            </a:r>
            <a:r>
              <a:rPr lang="en-US" sz="12800" dirty="0"/>
              <a:t> palsy due to damage of the brachial plexus </a:t>
            </a:r>
            <a:endParaRPr lang="en-GB" sz="12800" dirty="0"/>
          </a:p>
          <a:p>
            <a:pPr>
              <a:buNone/>
            </a:pPr>
            <a:r>
              <a:rPr lang="en-US" sz="12800" dirty="0"/>
              <a:t>8. Facial nerve paralysis due to the twisting of the neck. </a:t>
            </a:r>
            <a:endParaRPr lang="en-GB" sz="12800" dirty="0"/>
          </a:p>
          <a:p>
            <a:pPr>
              <a:buNone/>
            </a:pPr>
            <a:r>
              <a:rPr lang="en-US" sz="12800" dirty="0"/>
              <a:t>9. Fracture to femur, tibia, humorous or clavicle </a:t>
            </a:r>
            <a:endParaRPr lang="en-GB" sz="12800" dirty="0"/>
          </a:p>
          <a:p>
            <a:pPr>
              <a:buNone/>
            </a:pPr>
            <a:r>
              <a:rPr lang="en-US" sz="12800" dirty="0"/>
              <a:t>10. Damage to spinal cord due to wrong handling </a:t>
            </a:r>
            <a:endParaRPr lang="en-GB" sz="12800" dirty="0"/>
          </a:p>
          <a:p>
            <a:pPr>
              <a:buNone/>
            </a:pPr>
            <a:r>
              <a:rPr lang="en-US" sz="12800" dirty="0"/>
              <a:t>11. Pneumonia due to premature inspiration. </a:t>
            </a:r>
            <a:endParaRPr lang="en-GB" sz="12800" dirty="0"/>
          </a:p>
          <a:p>
            <a:pPr>
              <a:buNone/>
            </a:pPr>
            <a:endParaRPr lang="en-GB" dirty="0"/>
          </a:p>
          <a:p>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7772400" cy="785818"/>
          </a:xfrm>
        </p:spPr>
        <p:txBody>
          <a:bodyPr rtlCol="0">
            <a:normAutofit fontScale="90000"/>
          </a:bodyPr>
          <a:lstStyle/>
          <a:p>
            <a:pPr fontAlgn="auto">
              <a:spcAft>
                <a:spcPts val="0"/>
              </a:spcAft>
              <a:defRPr/>
            </a:pPr>
            <a:r>
              <a:rPr lang="en-MY" dirty="0" smtClean="0"/>
              <a:t>unfavourable for vaginal breech birth</a:t>
            </a:r>
            <a:endParaRPr lang="en-MY" dirty="0"/>
          </a:p>
        </p:txBody>
      </p:sp>
      <p:sp>
        <p:nvSpPr>
          <p:cNvPr id="30722" name="Content Placeholder 2"/>
          <p:cNvSpPr>
            <a:spLocks noGrp="1"/>
          </p:cNvSpPr>
          <p:nvPr>
            <p:ph sz="quarter" idx="1"/>
          </p:nvPr>
        </p:nvSpPr>
        <p:spPr>
          <a:xfrm>
            <a:off x="914400" y="928670"/>
            <a:ext cx="7772400" cy="5091130"/>
          </a:xfrm>
        </p:spPr>
        <p:txBody>
          <a:bodyPr>
            <a:noAutofit/>
          </a:bodyPr>
          <a:lstStyle/>
          <a:p>
            <a:r>
              <a:rPr lang="en-MY" sz="2800" dirty="0" smtClean="0"/>
              <a:t>● other contraindications to vaginal birth (e.g. placenta </a:t>
            </a:r>
            <a:r>
              <a:rPr lang="en-MY" sz="2800" dirty="0" err="1" smtClean="0"/>
              <a:t>praevia</a:t>
            </a:r>
            <a:r>
              <a:rPr lang="en-MY" sz="2800" dirty="0" smtClean="0"/>
              <a:t>, compromised </a:t>
            </a:r>
            <a:r>
              <a:rPr lang="en-MY" sz="2800" dirty="0" err="1" smtClean="0"/>
              <a:t>fetal</a:t>
            </a:r>
            <a:r>
              <a:rPr lang="en-MY" sz="2800" dirty="0" smtClean="0"/>
              <a:t> condition)</a:t>
            </a:r>
          </a:p>
          <a:p>
            <a:r>
              <a:rPr lang="en-MY" sz="2800" dirty="0" smtClean="0"/>
              <a:t>● clinically inadequate pelvis</a:t>
            </a:r>
          </a:p>
          <a:p>
            <a:r>
              <a:rPr lang="en-MY" sz="2800" dirty="0" smtClean="0"/>
              <a:t>● footling or kneeling breech presentation</a:t>
            </a:r>
          </a:p>
          <a:p>
            <a:r>
              <a:rPr lang="en-MY" sz="2800" dirty="0" smtClean="0"/>
              <a:t>● large baby (usually defined as larger than 3800 g)</a:t>
            </a:r>
          </a:p>
          <a:p>
            <a:r>
              <a:rPr lang="en-MY" sz="2800" dirty="0" smtClean="0"/>
              <a:t>● growth-restricted baby (usually defined as smaller than 2000 g)</a:t>
            </a:r>
          </a:p>
          <a:p>
            <a:r>
              <a:rPr lang="en-MY" sz="2800" dirty="0" smtClean="0"/>
              <a:t>● </a:t>
            </a:r>
            <a:r>
              <a:rPr lang="en-MY" sz="2800" dirty="0" err="1" smtClean="0"/>
              <a:t>Hyperextended</a:t>
            </a:r>
            <a:r>
              <a:rPr lang="en-MY" sz="2800" dirty="0" smtClean="0"/>
              <a:t> </a:t>
            </a:r>
            <a:r>
              <a:rPr lang="en-MY" sz="2800" dirty="0" err="1" smtClean="0"/>
              <a:t>fetal</a:t>
            </a:r>
            <a:r>
              <a:rPr lang="en-MY" sz="2800" dirty="0" smtClean="0"/>
              <a:t> neck in labour (diagnosed with ultrasound or X-ray where ultrasound is not available)</a:t>
            </a:r>
          </a:p>
          <a:p>
            <a:r>
              <a:rPr lang="en-MY" sz="2800" dirty="0" smtClean="0"/>
              <a:t>● lack of presence of a clinician trained in vaginal breech delivery</a:t>
            </a:r>
          </a:p>
          <a:p>
            <a:r>
              <a:rPr lang="en-MY" sz="2800" dirty="0" smtClean="0"/>
              <a:t>● previous caesarean section.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0" y="76200"/>
            <a:ext cx="9144000" cy="639763"/>
          </a:xfrm>
        </p:spPr>
        <p:txBody>
          <a:bodyPr>
            <a:normAutofit fontScale="90000"/>
          </a:bodyPr>
          <a:lstStyle/>
          <a:p>
            <a:r>
              <a:rPr lang="en-US"/>
              <a:t>C-SECTION INDICATION</a:t>
            </a:r>
          </a:p>
        </p:txBody>
      </p:sp>
      <p:sp>
        <p:nvSpPr>
          <p:cNvPr id="56327" name="Text Box 1031"/>
          <p:cNvSpPr txBox="1">
            <a:spLocks noChangeArrowheads="1"/>
          </p:cNvSpPr>
          <p:nvPr/>
        </p:nvSpPr>
        <p:spPr bwMode="auto">
          <a:xfrm>
            <a:off x="214282" y="500042"/>
            <a:ext cx="8670925" cy="6555641"/>
          </a:xfrm>
          <a:prstGeom prst="rect">
            <a:avLst/>
          </a:prstGeom>
          <a:noFill/>
          <a:ln w="9525">
            <a:noFill/>
            <a:miter lim="800000"/>
            <a:headEnd/>
            <a:tailEnd/>
          </a:ln>
          <a:effectLst/>
        </p:spPr>
        <p:txBody>
          <a:bodyPr>
            <a:spAutoFit/>
          </a:bodyPr>
          <a:lstStyle/>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A large fetus ( &gt; 3.500 grams)</a:t>
            </a:r>
          </a:p>
          <a:p>
            <a:pPr marL="400050" indent="-400050">
              <a:spcBef>
                <a:spcPct val="30000"/>
              </a:spcBef>
              <a:buClr>
                <a:srgbClr val="000099"/>
              </a:buClr>
            </a:pPr>
            <a:endParaRPr lang="en-US" sz="2800" dirty="0">
              <a:solidFill>
                <a:srgbClr val="000099"/>
              </a:solidFill>
              <a:effectLst>
                <a:outerShdw blurRad="38100" dist="38100" dir="2700000" algn="tl">
                  <a:srgbClr val="000000"/>
                </a:outerShdw>
              </a:effectLst>
            </a:endParaRPr>
          </a:p>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A </a:t>
            </a:r>
            <a:r>
              <a:rPr lang="en-US" sz="2800" dirty="0" err="1">
                <a:solidFill>
                  <a:srgbClr val="000099"/>
                </a:solidFill>
                <a:effectLst>
                  <a:outerShdw blurRad="38100" dist="38100" dir="2700000" algn="tl">
                    <a:srgbClr val="000000"/>
                  </a:outerShdw>
                </a:effectLst>
              </a:rPr>
              <a:t>hyperextended</a:t>
            </a:r>
            <a:r>
              <a:rPr lang="en-US" sz="2800" dirty="0">
                <a:solidFill>
                  <a:srgbClr val="000099"/>
                </a:solidFill>
                <a:effectLst>
                  <a:outerShdw blurRad="38100" dist="38100" dir="2700000" algn="tl">
                    <a:srgbClr val="000000"/>
                  </a:outerShdw>
                </a:effectLst>
              </a:rPr>
              <a:t> fetus</a:t>
            </a:r>
          </a:p>
          <a:p>
            <a:pPr marL="400050" indent="-400050">
              <a:spcBef>
                <a:spcPct val="30000"/>
              </a:spcBef>
              <a:buClr>
                <a:srgbClr val="000099"/>
              </a:buClr>
              <a:buFontTx/>
              <a:buChar char="•"/>
            </a:pPr>
            <a:endParaRPr lang="en-US" sz="2800" dirty="0">
              <a:solidFill>
                <a:srgbClr val="000099"/>
              </a:solidFill>
              <a:effectLst>
                <a:outerShdw blurRad="38100" dist="38100" dir="2700000" algn="tl">
                  <a:srgbClr val="000000"/>
                </a:outerShdw>
              </a:effectLst>
            </a:endParaRPr>
          </a:p>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Uterine dysfunction</a:t>
            </a:r>
          </a:p>
          <a:p>
            <a:pPr marL="400050" indent="-400050">
              <a:spcBef>
                <a:spcPct val="30000"/>
              </a:spcBef>
              <a:buClr>
                <a:srgbClr val="000099"/>
              </a:buClr>
              <a:buFontTx/>
              <a:buChar char="•"/>
            </a:pPr>
            <a:endParaRPr lang="en-US" sz="2800" dirty="0">
              <a:solidFill>
                <a:srgbClr val="000099"/>
              </a:solidFill>
              <a:effectLst>
                <a:outerShdw blurRad="38100" dist="38100" dir="2700000" algn="tl">
                  <a:srgbClr val="000000"/>
                </a:outerShdw>
              </a:effectLst>
            </a:endParaRPr>
          </a:p>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Footling presentation</a:t>
            </a:r>
          </a:p>
          <a:p>
            <a:pPr marL="400050" indent="-400050">
              <a:spcBef>
                <a:spcPct val="30000"/>
              </a:spcBef>
              <a:buClr>
                <a:srgbClr val="000099"/>
              </a:buClr>
              <a:buFontTx/>
              <a:buChar char="•"/>
            </a:pPr>
            <a:endParaRPr lang="en-US" sz="2800" dirty="0">
              <a:solidFill>
                <a:srgbClr val="000099"/>
              </a:solidFill>
              <a:effectLst>
                <a:outerShdw blurRad="38100" dist="38100" dir="2700000" algn="tl">
                  <a:srgbClr val="000000"/>
                </a:outerShdw>
              </a:effectLst>
            </a:endParaRPr>
          </a:p>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Any degree of contraction or unfavorable shape restriction</a:t>
            </a:r>
          </a:p>
          <a:p>
            <a:pPr marL="400050" indent="-400050">
              <a:spcBef>
                <a:spcPct val="30000"/>
              </a:spcBef>
              <a:buClr>
                <a:srgbClr val="000099"/>
              </a:buClr>
              <a:buFontTx/>
              <a:buChar char="•"/>
            </a:pPr>
            <a:endParaRPr lang="en-US" sz="2800" dirty="0">
              <a:solidFill>
                <a:srgbClr val="000099"/>
              </a:solidFill>
              <a:effectLst>
                <a:outerShdw blurRad="38100" dist="38100" dir="2700000" algn="tl">
                  <a:srgbClr val="000000"/>
                </a:outerShdw>
              </a:effectLst>
            </a:endParaRPr>
          </a:p>
          <a:p>
            <a:pPr marL="400050" indent="-400050">
              <a:spcBef>
                <a:spcPct val="30000"/>
              </a:spcBef>
              <a:buClr>
                <a:srgbClr val="000099"/>
              </a:buClr>
              <a:buFontTx/>
              <a:buChar char="•"/>
            </a:pPr>
            <a:r>
              <a:rPr lang="en-US" sz="2800" dirty="0">
                <a:solidFill>
                  <a:srgbClr val="000099"/>
                </a:solidFill>
                <a:effectLst>
                  <a:outerShdw blurRad="38100" dist="38100" dir="2700000" algn="tl">
                    <a:srgbClr val="000000"/>
                  </a:outerShdw>
                </a:effectLst>
              </a:rPr>
              <a:t>Previous </a:t>
            </a:r>
            <a:r>
              <a:rPr lang="en-US" sz="2800" dirty="0" err="1">
                <a:solidFill>
                  <a:srgbClr val="000099"/>
                </a:solidFill>
                <a:effectLst>
                  <a:outerShdw blurRad="38100" dist="38100" dir="2700000" algn="tl">
                    <a:srgbClr val="000000"/>
                  </a:outerShdw>
                </a:effectLst>
              </a:rPr>
              <a:t>perinatal</a:t>
            </a:r>
            <a:r>
              <a:rPr lang="en-US" sz="2800" dirty="0">
                <a:solidFill>
                  <a:srgbClr val="000099"/>
                </a:solidFill>
                <a:effectLst>
                  <a:outerShdw blurRad="38100" dist="38100" dir="2700000" algn="tl">
                    <a:srgbClr val="000000"/>
                  </a:outerShdw>
                </a:effectLst>
              </a:rPr>
              <a:t> death or children suffering from birth trauma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COMPOUND PRESENTATION:</a:t>
            </a:r>
            <a:endParaRPr lang="en-GB" dirty="0"/>
          </a:p>
        </p:txBody>
      </p:sp>
      <p:sp>
        <p:nvSpPr>
          <p:cNvPr id="3" name="Content Placeholder 2"/>
          <p:cNvSpPr>
            <a:spLocks noGrp="1"/>
          </p:cNvSpPr>
          <p:nvPr>
            <p:ph sz="quarter" idx="1"/>
          </p:nvPr>
        </p:nvSpPr>
        <p:spPr>
          <a:xfrm>
            <a:off x="457200" y="1285860"/>
            <a:ext cx="8229600" cy="4840303"/>
          </a:xfrm>
        </p:spPr>
        <p:txBody>
          <a:bodyPr>
            <a:noAutofit/>
          </a:bodyPr>
          <a:lstStyle/>
          <a:p>
            <a:pPr>
              <a:lnSpc>
                <a:spcPct val="90000"/>
              </a:lnSpc>
              <a:buNone/>
              <a:defRPr/>
            </a:pPr>
            <a:r>
              <a:rPr lang="en-US" sz="3200" dirty="0"/>
              <a:t>Compound presentation mean </a:t>
            </a:r>
            <a:r>
              <a:rPr lang="en-US" sz="3200" dirty="0" err="1"/>
              <a:t>prolapse</a:t>
            </a:r>
            <a:r>
              <a:rPr lang="en-US" sz="3200" dirty="0"/>
              <a:t> of fetal extremity alongside the presenting part</a:t>
            </a:r>
          </a:p>
          <a:p>
            <a:pPr>
              <a:lnSpc>
                <a:spcPct val="90000"/>
              </a:lnSpc>
              <a:buNone/>
              <a:defRPr/>
            </a:pPr>
            <a:r>
              <a:rPr lang="en-US" sz="3200" dirty="0"/>
              <a:t>It is three types:</a:t>
            </a:r>
          </a:p>
          <a:p>
            <a:pPr>
              <a:lnSpc>
                <a:spcPct val="90000"/>
              </a:lnSpc>
              <a:buNone/>
              <a:defRPr/>
            </a:pPr>
            <a:r>
              <a:rPr lang="en-US" sz="3200" dirty="0"/>
              <a:t>1.Prolapse of the hand in cephalic presentation</a:t>
            </a:r>
          </a:p>
          <a:p>
            <a:pPr>
              <a:lnSpc>
                <a:spcPct val="90000"/>
              </a:lnSpc>
              <a:buNone/>
              <a:defRPr/>
            </a:pPr>
            <a:r>
              <a:rPr lang="en-US" sz="3200" dirty="0"/>
              <a:t>( which is the most common).</a:t>
            </a:r>
          </a:p>
          <a:p>
            <a:pPr>
              <a:lnSpc>
                <a:spcPct val="90000"/>
              </a:lnSpc>
              <a:buNone/>
              <a:defRPr/>
            </a:pPr>
            <a:r>
              <a:rPr lang="en-US" sz="3200" dirty="0"/>
              <a:t>2.Prolapse of upper extremity in breech presentation</a:t>
            </a:r>
          </a:p>
          <a:p>
            <a:pPr>
              <a:lnSpc>
                <a:spcPct val="90000"/>
              </a:lnSpc>
              <a:buNone/>
              <a:defRPr/>
            </a:pPr>
            <a:r>
              <a:rPr lang="en-US" sz="3200" dirty="0"/>
              <a:t>3.Prolapse of a lower extremity in cephalic presentation (is relatively rare).</a:t>
            </a:r>
          </a:p>
          <a:p>
            <a:pPr>
              <a:lnSpc>
                <a:spcPct val="90000"/>
              </a:lnSpc>
              <a:buNone/>
              <a:defRPr/>
            </a:pPr>
            <a:r>
              <a:rPr lang="en-US" sz="3200" dirty="0"/>
              <a:t>Compound presentation uncommon occur </a:t>
            </a:r>
            <a:r>
              <a:rPr lang="en-US" sz="3200" dirty="0" smtClean="0"/>
              <a:t>in </a:t>
            </a:r>
            <a:r>
              <a:rPr lang="en-US" sz="3200" dirty="0"/>
              <a:t>only 1 in 1000 pregnancies</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elvis2"/>
          <p:cNvPicPr>
            <a:picLocks noGrp="1" noChangeAspect="1" noChangeArrowheads="1"/>
          </p:cNvPicPr>
          <p:nvPr>
            <p:ph sz="quarter" idx="1"/>
          </p:nvPr>
        </p:nvPicPr>
        <p:blipFill>
          <a:blip r:embed="rId2"/>
          <a:srcRect/>
          <a:stretch>
            <a:fillRect/>
          </a:stretch>
        </p:blipFill>
        <p:spPr>
          <a:xfrm>
            <a:off x="827088" y="587375"/>
            <a:ext cx="6840537" cy="5984875"/>
          </a:xfrm>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Causes</a:t>
            </a:r>
            <a:endParaRPr lang="en-GB" dirty="0"/>
          </a:p>
        </p:txBody>
      </p:sp>
      <p:sp>
        <p:nvSpPr>
          <p:cNvPr id="3" name="Content Placeholder 2"/>
          <p:cNvSpPr>
            <a:spLocks noGrp="1"/>
          </p:cNvSpPr>
          <p:nvPr>
            <p:ph sz="quarter" idx="1"/>
          </p:nvPr>
        </p:nvSpPr>
        <p:spPr>
          <a:xfrm>
            <a:off x="457200" y="1600200"/>
            <a:ext cx="8686800" cy="4525963"/>
          </a:xfrm>
        </p:spPr>
        <p:txBody>
          <a:bodyPr>
            <a:normAutofit lnSpcReduction="10000"/>
          </a:bodyPr>
          <a:lstStyle/>
          <a:p>
            <a:pPr>
              <a:lnSpc>
                <a:spcPct val="80000"/>
              </a:lnSpc>
              <a:buNone/>
              <a:defRPr/>
            </a:pPr>
            <a:r>
              <a:rPr lang="en-US" sz="3600" dirty="0"/>
              <a:t>Any factor that prevent descent of the presenting part into the pelvic inlet predispose to </a:t>
            </a:r>
            <a:r>
              <a:rPr lang="en-US" sz="3600" dirty="0" err="1"/>
              <a:t>prolapse</a:t>
            </a:r>
            <a:r>
              <a:rPr lang="en-US" sz="3600" dirty="0"/>
              <a:t> of extremity alongside the presenting part e.g.</a:t>
            </a:r>
          </a:p>
          <a:p>
            <a:pPr>
              <a:lnSpc>
                <a:spcPct val="80000"/>
              </a:lnSpc>
              <a:buNone/>
              <a:defRPr/>
            </a:pPr>
            <a:r>
              <a:rPr lang="en-US" sz="3200" dirty="0"/>
              <a:t>1.Prematurity.</a:t>
            </a:r>
          </a:p>
          <a:p>
            <a:pPr>
              <a:lnSpc>
                <a:spcPct val="80000"/>
              </a:lnSpc>
              <a:buNone/>
              <a:defRPr/>
            </a:pPr>
            <a:r>
              <a:rPr lang="en-US" sz="3200" dirty="0"/>
              <a:t>2.Cephalo-pelvic disproportion.</a:t>
            </a:r>
          </a:p>
          <a:p>
            <a:pPr>
              <a:lnSpc>
                <a:spcPct val="80000"/>
              </a:lnSpc>
              <a:buNone/>
              <a:defRPr/>
            </a:pPr>
            <a:r>
              <a:rPr lang="en-US" sz="3200" dirty="0"/>
              <a:t>3.Multiple gestation.</a:t>
            </a:r>
          </a:p>
          <a:p>
            <a:pPr>
              <a:lnSpc>
                <a:spcPct val="80000"/>
              </a:lnSpc>
              <a:buNone/>
              <a:defRPr/>
            </a:pPr>
            <a:r>
              <a:rPr lang="en-US" sz="3200" dirty="0"/>
              <a:t>4.Grand </a:t>
            </a:r>
            <a:r>
              <a:rPr lang="en-US" sz="3200" dirty="0" err="1"/>
              <a:t>Multiparity</a:t>
            </a:r>
            <a:r>
              <a:rPr lang="en-US" sz="3200" dirty="0"/>
              <a:t> ( more than five deliveries ).</a:t>
            </a:r>
          </a:p>
          <a:p>
            <a:pPr>
              <a:lnSpc>
                <a:spcPct val="80000"/>
              </a:lnSpc>
              <a:buNone/>
              <a:defRPr/>
            </a:pPr>
            <a:r>
              <a:rPr lang="en-US" sz="3200" dirty="0"/>
              <a:t>5.Hydramnios (excessive amount of amniotic fluid).</a:t>
            </a:r>
          </a:p>
          <a:p>
            <a:pPr>
              <a:lnSpc>
                <a:spcPct val="80000"/>
              </a:lnSpc>
              <a:buNone/>
              <a:defRPr/>
            </a:pPr>
            <a:endParaRPr lang="en-US" sz="3200" dirty="0"/>
          </a:p>
          <a:p>
            <a:pPr>
              <a:lnSpc>
                <a:spcPct val="80000"/>
              </a:lnSpc>
              <a:buNone/>
              <a:defRPr/>
            </a:pPr>
            <a:r>
              <a:rPr lang="en-US" sz="3200" dirty="0"/>
              <a:t>Cord </a:t>
            </a:r>
            <a:r>
              <a:rPr lang="en-US" sz="3200" dirty="0" err="1"/>
              <a:t>prolapse</a:t>
            </a:r>
            <a:r>
              <a:rPr lang="en-US" sz="3200" dirty="0"/>
              <a:t> is common occurring in about 11-20% </a:t>
            </a:r>
            <a:r>
              <a:rPr lang="en-US" sz="3200" dirty="0" smtClean="0"/>
              <a:t>of </a:t>
            </a:r>
            <a:r>
              <a:rPr lang="en-US" sz="3200" dirty="0"/>
              <a:t>cases of compound presentation</a:t>
            </a:r>
            <a:endParaRPr lang="en-GB" sz="3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Diagnosis:</a:t>
            </a:r>
            <a:endParaRPr lang="en-GB" dirty="0"/>
          </a:p>
        </p:txBody>
      </p:sp>
      <p:sp>
        <p:nvSpPr>
          <p:cNvPr id="3" name="Content Placeholder 2"/>
          <p:cNvSpPr>
            <a:spLocks noGrp="1"/>
          </p:cNvSpPr>
          <p:nvPr>
            <p:ph sz="quarter" idx="1"/>
          </p:nvPr>
        </p:nvSpPr>
        <p:spPr/>
        <p:txBody>
          <a:bodyPr>
            <a:normAutofit lnSpcReduction="10000"/>
          </a:bodyPr>
          <a:lstStyle/>
          <a:p>
            <a:pPr>
              <a:buNone/>
              <a:defRPr/>
            </a:pPr>
            <a:r>
              <a:rPr lang="en-US" dirty="0">
                <a:sym typeface="Wingdings" pitchFamily="2" charset="2"/>
              </a:rPr>
              <a:t></a:t>
            </a:r>
            <a:r>
              <a:rPr lang="en-US" sz="3200" dirty="0"/>
              <a:t>The diagnosis usually made during </a:t>
            </a:r>
            <a:r>
              <a:rPr lang="en-US" sz="3200" dirty="0" err="1"/>
              <a:t>labour</a:t>
            </a:r>
            <a:r>
              <a:rPr lang="en-US" sz="3200" dirty="0"/>
              <a:t>  by vaginal examination when the cervix dilated the prolapsed extremity can be felt alongside the head or breech.</a:t>
            </a:r>
          </a:p>
          <a:p>
            <a:pPr>
              <a:buNone/>
              <a:defRPr/>
            </a:pPr>
            <a:endParaRPr lang="en-US" sz="3200" dirty="0">
              <a:sym typeface="Wingdings" pitchFamily="2" charset="2"/>
            </a:endParaRPr>
          </a:p>
          <a:p>
            <a:pPr>
              <a:buNone/>
              <a:defRPr/>
            </a:pPr>
            <a:r>
              <a:rPr lang="en-US" sz="3200" dirty="0">
                <a:sym typeface="Wingdings" pitchFamily="2" charset="2"/>
              </a:rPr>
              <a:t></a:t>
            </a:r>
            <a:r>
              <a:rPr lang="en-US" sz="3200" dirty="0"/>
              <a:t> Compound presentation should be suspected when there is poor progress in </a:t>
            </a:r>
            <a:r>
              <a:rPr lang="en-US" sz="3200" dirty="0" err="1"/>
              <a:t>labour</a:t>
            </a:r>
            <a:r>
              <a:rPr lang="en-US" sz="3200" dirty="0"/>
              <a:t> especially when the fetal head fails to </a:t>
            </a:r>
            <a:r>
              <a:rPr lang="en-US" sz="3200" dirty="0" smtClean="0"/>
              <a:t>engage during </a:t>
            </a:r>
            <a:r>
              <a:rPr lang="en-US" sz="3200" dirty="0"/>
              <a:t>the active phase. </a:t>
            </a:r>
          </a:p>
          <a:p>
            <a:pPr>
              <a:buNone/>
              <a:defRPr/>
            </a:pP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p:cNvSpPr>
            <a:spLocks noGrp="1"/>
          </p:cNvSpPr>
          <p:nvPr>
            <p:ph type="title" idx="4294967295"/>
          </p:nvPr>
        </p:nvSpPr>
        <p:spPr>
          <a:xfrm>
            <a:off x="0" y="274638"/>
            <a:ext cx="9144000" cy="639762"/>
          </a:xfrm>
        </p:spPr>
        <p:txBody>
          <a:bodyPr anchor="ctr">
            <a:normAutofit fontScale="90000"/>
          </a:bodyPr>
          <a:lstStyle/>
          <a:p>
            <a:r>
              <a:rPr lang="en-US"/>
              <a:t>TRANSVERSE OR OBLIQUE PRESENTATION</a:t>
            </a:r>
          </a:p>
        </p:txBody>
      </p:sp>
      <p:sp>
        <p:nvSpPr>
          <p:cNvPr id="3" name="Content Placeholder 2"/>
          <p:cNvSpPr>
            <a:spLocks noGrp="1"/>
          </p:cNvSpPr>
          <p:nvPr>
            <p:ph idx="4294967295"/>
          </p:nvPr>
        </p:nvSpPr>
        <p:spPr>
          <a:xfrm>
            <a:off x="0" y="857250"/>
            <a:ext cx="8229600" cy="5268913"/>
          </a:xfrm>
        </p:spPr>
        <p:txBody>
          <a:bodyPr>
            <a:noAutofit/>
          </a:bodyPr>
          <a:lstStyle/>
          <a:p>
            <a:pPr marL="457200" indent="-457200">
              <a:lnSpc>
                <a:spcPct val="90000"/>
              </a:lnSpc>
              <a:buClr>
                <a:srgbClr val="501850"/>
              </a:buClr>
              <a:buFontTx/>
              <a:buAutoNum type="arabicPeriod"/>
            </a:pPr>
            <a:r>
              <a:rPr lang="en-US" sz="2400" dirty="0" smtClean="0">
                <a:solidFill>
                  <a:schemeClr val="hlink"/>
                </a:solidFill>
              </a:rPr>
              <a:t>DEFINITION</a:t>
            </a:r>
          </a:p>
          <a:p>
            <a:pPr marL="457200" indent="-457200">
              <a:lnSpc>
                <a:spcPct val="90000"/>
              </a:lnSpc>
              <a:buClr>
                <a:srgbClr val="501850"/>
              </a:buClr>
              <a:buNone/>
            </a:pPr>
            <a:r>
              <a:rPr lang="en-GB" sz="3200" dirty="0" smtClean="0"/>
              <a:t>This occurs when the long axis of the foetus is transverse. In this case the shoulder is typically the presenting part. The amniotic membranes usually rupture early. The cord or arm may </a:t>
            </a:r>
            <a:r>
              <a:rPr lang="en-GB" sz="3200" dirty="0" err="1" smtClean="0"/>
              <a:t>prolapse</a:t>
            </a:r>
            <a:r>
              <a:rPr lang="en-GB" sz="3200" dirty="0" smtClean="0"/>
              <a:t>.</a:t>
            </a:r>
            <a:endParaRPr lang="en-US" sz="3200" dirty="0">
              <a:solidFill>
                <a:schemeClr val="hlink"/>
              </a:solidFill>
            </a:endParaRPr>
          </a:p>
          <a:p>
            <a:pPr marL="457200" indent="-457200">
              <a:lnSpc>
                <a:spcPct val="90000"/>
              </a:lnSpc>
              <a:buFontTx/>
              <a:buNone/>
            </a:pPr>
            <a:r>
              <a:rPr lang="en-US" sz="3200" dirty="0" smtClean="0">
                <a:solidFill>
                  <a:schemeClr val="hlink"/>
                </a:solidFill>
              </a:rPr>
              <a:t>2</a:t>
            </a:r>
            <a:r>
              <a:rPr lang="en-US" sz="3200" dirty="0">
                <a:solidFill>
                  <a:schemeClr val="hlink"/>
                </a:solidFill>
              </a:rPr>
              <a:t>. VARIETY</a:t>
            </a:r>
          </a:p>
          <a:p>
            <a:pPr marL="457200" indent="-457200">
              <a:lnSpc>
                <a:spcPct val="90000"/>
              </a:lnSpc>
              <a:buFontTx/>
              <a:buNone/>
            </a:pPr>
            <a:r>
              <a:rPr lang="en-US" sz="3200" dirty="0" smtClean="0"/>
              <a:t> </a:t>
            </a:r>
            <a:r>
              <a:rPr lang="en-US" sz="3200" dirty="0"/>
              <a:t>- shoulder right in </a:t>
            </a:r>
            <a:r>
              <a:rPr lang="en-US" sz="3200" dirty="0" err="1"/>
              <a:t>dorso</a:t>
            </a:r>
            <a:r>
              <a:rPr lang="en-US" sz="3200" dirty="0"/>
              <a:t>-anterior</a:t>
            </a:r>
          </a:p>
          <a:p>
            <a:pPr marL="457200" indent="-457200">
              <a:lnSpc>
                <a:spcPct val="90000"/>
              </a:lnSpc>
              <a:buFontTx/>
              <a:buNone/>
            </a:pPr>
            <a:r>
              <a:rPr lang="en-US" sz="3200" dirty="0" smtClean="0"/>
              <a:t> </a:t>
            </a:r>
            <a:r>
              <a:rPr lang="en-US" sz="3200" dirty="0"/>
              <a:t>- shoulder left in </a:t>
            </a:r>
            <a:r>
              <a:rPr lang="en-US" sz="3200" dirty="0" err="1"/>
              <a:t>dorso</a:t>
            </a:r>
            <a:r>
              <a:rPr lang="en-US" sz="3200" dirty="0"/>
              <a:t>-anterior</a:t>
            </a:r>
          </a:p>
          <a:p>
            <a:pPr marL="457200" indent="-457200">
              <a:lnSpc>
                <a:spcPct val="90000"/>
              </a:lnSpc>
              <a:buFontTx/>
              <a:buNone/>
            </a:pPr>
            <a:r>
              <a:rPr lang="en-US" sz="3200" dirty="0" smtClean="0"/>
              <a:t> </a:t>
            </a:r>
            <a:r>
              <a:rPr lang="en-US" sz="3200" dirty="0"/>
              <a:t>- shoulder right in </a:t>
            </a:r>
            <a:r>
              <a:rPr lang="en-US" sz="3200" dirty="0" err="1"/>
              <a:t>dorso</a:t>
            </a:r>
            <a:r>
              <a:rPr lang="en-US" sz="3200" dirty="0"/>
              <a:t>-posterior</a:t>
            </a:r>
          </a:p>
          <a:p>
            <a:pPr marL="457200" indent="-457200">
              <a:lnSpc>
                <a:spcPct val="90000"/>
              </a:lnSpc>
              <a:buFontTx/>
              <a:buNone/>
            </a:pPr>
            <a:r>
              <a:rPr lang="en-US" sz="3200" dirty="0" smtClean="0"/>
              <a:t>- </a:t>
            </a:r>
            <a:r>
              <a:rPr lang="en-US" sz="3200" dirty="0"/>
              <a:t>shoulder left in </a:t>
            </a:r>
            <a:r>
              <a:rPr lang="en-US" sz="3200" dirty="0" err="1"/>
              <a:t>dorso</a:t>
            </a:r>
            <a:r>
              <a:rPr lang="en-US" sz="3200" dirty="0"/>
              <a:t>-posterior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Content Placeholder 2"/>
          <p:cNvSpPr>
            <a:spLocks noGrp="1"/>
          </p:cNvSpPr>
          <p:nvPr>
            <p:ph idx="4294967295"/>
          </p:nvPr>
        </p:nvSpPr>
        <p:spPr>
          <a:xfrm>
            <a:off x="657225" y="1524000"/>
            <a:ext cx="8486775" cy="5181600"/>
          </a:xfrm>
        </p:spPr>
        <p:txBody>
          <a:bodyPr>
            <a:normAutofit/>
          </a:bodyPr>
          <a:lstStyle/>
          <a:p>
            <a:pPr>
              <a:buFontTx/>
              <a:buNone/>
            </a:pPr>
            <a:r>
              <a:rPr lang="en-US" dirty="0">
                <a:solidFill>
                  <a:schemeClr val="hlink"/>
                </a:solidFill>
              </a:rPr>
              <a:t>3. ETIOLOGY</a:t>
            </a:r>
          </a:p>
          <a:p>
            <a:pPr>
              <a:buFontTx/>
              <a:buNone/>
            </a:pPr>
            <a:endParaRPr lang="en-US" sz="800" dirty="0">
              <a:solidFill>
                <a:schemeClr val="hlink"/>
              </a:solidFill>
            </a:endParaRPr>
          </a:p>
          <a:p>
            <a:r>
              <a:rPr lang="en-US" sz="2800" dirty="0"/>
              <a:t>Mistake of accommodation: the grand cause of transverse position is </a:t>
            </a:r>
            <a:r>
              <a:rPr lang="en-US" sz="2800" dirty="0" err="1"/>
              <a:t>multipara</a:t>
            </a:r>
            <a:r>
              <a:rPr lang="en-US" sz="2800" dirty="0"/>
              <a:t> (relax of uterine wall)</a:t>
            </a:r>
          </a:p>
          <a:p>
            <a:r>
              <a:rPr lang="en-US" sz="2800" dirty="0" smtClean="0"/>
              <a:t>Other </a:t>
            </a:r>
            <a:r>
              <a:rPr lang="en-US" sz="2800" dirty="0"/>
              <a:t>cause can </a:t>
            </a:r>
            <a:r>
              <a:rPr lang="en-US" sz="2800" dirty="0" err="1"/>
              <a:t>hydramnios</a:t>
            </a:r>
            <a:r>
              <a:rPr lang="en-US" sz="2800" dirty="0"/>
              <a:t>, </a:t>
            </a:r>
            <a:r>
              <a:rPr lang="en-US" sz="2800" dirty="0" err="1"/>
              <a:t>previa</a:t>
            </a:r>
            <a:r>
              <a:rPr lang="en-US" sz="2800" dirty="0"/>
              <a:t> tumor, shortness umbilical cord </a:t>
            </a:r>
            <a:endParaRPr lang="en-US" sz="2800" dirty="0" smtClean="0"/>
          </a:p>
          <a:p>
            <a:r>
              <a:rPr lang="en-US" sz="2800" dirty="0" smtClean="0"/>
              <a:t>Uterine malformation</a:t>
            </a:r>
          </a:p>
          <a:p>
            <a:r>
              <a:rPr lang="en-US" sz="2800" dirty="0" smtClean="0"/>
              <a:t> </a:t>
            </a:r>
            <a:r>
              <a:rPr lang="en-US" sz="2800" dirty="0" err="1"/>
              <a:t>Multiparity</a:t>
            </a:r>
            <a:r>
              <a:rPr lang="en-US" sz="2800" dirty="0"/>
              <a:t> </a:t>
            </a:r>
            <a:endParaRPr lang="en-GB" sz="2800" dirty="0"/>
          </a:p>
          <a:p>
            <a:r>
              <a:rPr lang="en-US" sz="2800" dirty="0" smtClean="0"/>
              <a:t>Poly </a:t>
            </a:r>
            <a:r>
              <a:rPr lang="en-US" sz="2800" dirty="0" err="1"/>
              <a:t>hydraminous</a:t>
            </a:r>
            <a:r>
              <a:rPr lang="en-US" sz="2800" dirty="0"/>
              <a:t> </a:t>
            </a:r>
            <a:endParaRPr lang="en-GB" sz="2800" dirty="0"/>
          </a:p>
          <a:p>
            <a:r>
              <a:rPr lang="en-US" sz="2800" dirty="0" smtClean="0"/>
              <a:t>Contracted </a:t>
            </a:r>
            <a:r>
              <a:rPr lang="en-US" sz="2800" dirty="0"/>
              <a:t>pelvis</a:t>
            </a:r>
            <a:endParaRPr lang="en-GB" sz="2800" dirty="0"/>
          </a:p>
          <a:p>
            <a:endParaRPr lang="en-US" dirty="0"/>
          </a:p>
        </p:txBody>
      </p:sp>
      <p:sp>
        <p:nvSpPr>
          <p:cNvPr id="365572" name="Title 1"/>
          <p:cNvSpPr>
            <a:spLocks/>
          </p:cNvSpPr>
          <p:nvPr/>
        </p:nvSpPr>
        <p:spPr bwMode="auto">
          <a:xfrm>
            <a:off x="0" y="274638"/>
            <a:ext cx="9144000" cy="639762"/>
          </a:xfrm>
          <a:prstGeom prst="rect">
            <a:avLst/>
          </a:prstGeom>
          <a:noFill/>
          <a:ln w="9525">
            <a:noFill/>
            <a:miter lim="800000"/>
            <a:headEnd/>
            <a:tailEnd/>
          </a:ln>
          <a:effectLst/>
        </p:spPr>
        <p:txBody>
          <a:bodyPr anchor="ctr"/>
          <a:lstStyle/>
          <a:p>
            <a:pPr>
              <a:buClr>
                <a:schemeClr val="tx1"/>
              </a:buClr>
            </a:pPr>
            <a:r>
              <a:rPr lang="en-US" sz="3200" dirty="0" smtClean="0">
                <a:solidFill>
                  <a:srgbClr val="501850"/>
                </a:solidFill>
                <a:effectLst>
                  <a:outerShdw blurRad="38100" dist="38100" dir="2700000" algn="tl">
                    <a:srgbClr val="000000"/>
                  </a:outerShdw>
                </a:effectLst>
                <a:latin typeface="Tahoma" pitchFamily="34" charset="0"/>
                <a:cs typeface="Arial" pitchFamily="34" charset="0"/>
              </a:rPr>
              <a:t>Cont…</a:t>
            </a:r>
            <a:endParaRPr lang="en-US" sz="3200" dirty="0">
              <a:solidFill>
                <a:srgbClr val="501850"/>
              </a:solidFill>
              <a:effectLst>
                <a:outerShdw blurRad="38100" dist="38100" dir="2700000" algn="tl">
                  <a:srgbClr val="000000"/>
                </a:outerShdw>
              </a:effectLst>
              <a:latin typeface="Tahoma"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Content Placeholder 2"/>
          <p:cNvSpPr>
            <a:spLocks noGrp="1"/>
          </p:cNvSpPr>
          <p:nvPr>
            <p:ph idx="4294967295"/>
          </p:nvPr>
        </p:nvSpPr>
        <p:spPr>
          <a:xfrm>
            <a:off x="809625" y="857250"/>
            <a:ext cx="8334375" cy="5848350"/>
          </a:xfrm>
        </p:spPr>
        <p:txBody>
          <a:bodyPr>
            <a:normAutofit lnSpcReduction="10000"/>
          </a:bodyPr>
          <a:lstStyle/>
          <a:p>
            <a:pPr>
              <a:buFontTx/>
              <a:buNone/>
            </a:pPr>
            <a:r>
              <a:rPr lang="en-US" dirty="0">
                <a:solidFill>
                  <a:schemeClr val="hlink"/>
                </a:solidFill>
              </a:rPr>
              <a:t>4. CLINICAL</a:t>
            </a:r>
          </a:p>
          <a:p>
            <a:pPr>
              <a:buFontTx/>
              <a:buNone/>
            </a:pPr>
            <a:endParaRPr lang="en-US" dirty="0">
              <a:solidFill>
                <a:schemeClr val="hlink"/>
              </a:solidFill>
            </a:endParaRPr>
          </a:p>
          <a:p>
            <a:r>
              <a:rPr lang="en-US" dirty="0"/>
              <a:t>Inspection</a:t>
            </a:r>
          </a:p>
          <a:p>
            <a:endParaRPr lang="en-US" dirty="0"/>
          </a:p>
          <a:p>
            <a:pPr lvl="1"/>
            <a:r>
              <a:rPr lang="en-US" sz="3200" dirty="0"/>
              <a:t>The uterus is developing transverse or oblique</a:t>
            </a:r>
          </a:p>
          <a:p>
            <a:pPr lvl="1"/>
            <a:endParaRPr lang="en-US" sz="3200" dirty="0"/>
          </a:p>
          <a:p>
            <a:r>
              <a:rPr lang="en-US" dirty="0"/>
              <a:t>Palpation</a:t>
            </a:r>
          </a:p>
          <a:p>
            <a:endParaRPr lang="en-US" dirty="0"/>
          </a:p>
          <a:p>
            <a:pPr lvl="1"/>
            <a:r>
              <a:rPr lang="en-US" sz="3200" dirty="0"/>
              <a:t>Hands explored base part of uterus on of pelvic inlet can not contact fetal pole</a:t>
            </a:r>
          </a:p>
          <a:p>
            <a:pPr lvl="1"/>
            <a:endParaRPr lang="en-US" sz="3200" dirty="0"/>
          </a:p>
          <a:p>
            <a:pPr lvl="1"/>
            <a:r>
              <a:rPr lang="en-US" sz="3200" dirty="0"/>
              <a:t>At middle of uterus </a:t>
            </a:r>
            <a:r>
              <a:rPr lang="en-US" sz="3200" dirty="0" err="1"/>
              <a:t>fundus</a:t>
            </a:r>
            <a:r>
              <a:rPr lang="en-US" sz="3200" dirty="0"/>
              <a:t> have no fetal pole           </a:t>
            </a:r>
          </a:p>
        </p:txBody>
      </p:sp>
      <p:sp>
        <p:nvSpPr>
          <p:cNvPr id="366596" name="Title 1"/>
          <p:cNvSpPr>
            <a:spLocks/>
          </p:cNvSpPr>
          <p:nvPr/>
        </p:nvSpPr>
        <p:spPr bwMode="auto">
          <a:xfrm>
            <a:off x="0" y="274638"/>
            <a:ext cx="9144000" cy="639762"/>
          </a:xfrm>
          <a:prstGeom prst="rect">
            <a:avLst/>
          </a:prstGeom>
          <a:noFill/>
          <a:ln w="9525">
            <a:noFill/>
            <a:miter lim="800000"/>
            <a:headEnd/>
            <a:tailEnd/>
          </a:ln>
          <a:effectLst/>
        </p:spPr>
        <p:txBody>
          <a:bodyPr anchor="ctr"/>
          <a:lstStyle/>
          <a:p>
            <a:pPr>
              <a:buClr>
                <a:schemeClr val="tx1"/>
              </a:buClr>
            </a:pPr>
            <a:r>
              <a:rPr lang="en-US" sz="3200" dirty="0" smtClean="0">
                <a:solidFill>
                  <a:srgbClr val="501850"/>
                </a:solidFill>
                <a:effectLst>
                  <a:outerShdw blurRad="38100" dist="38100" dir="2700000" algn="tl">
                    <a:srgbClr val="000000"/>
                  </a:outerShdw>
                </a:effectLst>
                <a:latin typeface="Tahoma" pitchFamily="34" charset="0"/>
                <a:cs typeface="Arial" pitchFamily="34" charset="0"/>
              </a:rPr>
              <a:t>Cont…</a:t>
            </a:r>
            <a:endParaRPr lang="en-US" sz="3200" dirty="0">
              <a:solidFill>
                <a:srgbClr val="501850"/>
              </a:solidFill>
              <a:effectLst>
                <a:outerShdw blurRad="38100" dist="38100" dir="2700000" algn="tl">
                  <a:srgbClr val="000000"/>
                </a:outerShdw>
              </a:effectLst>
              <a:latin typeface="Tahoma"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4" name="Picture 4" descr="Picture1"/>
          <p:cNvPicPr>
            <a:picLocks noChangeAspect="1" noChangeArrowheads="1"/>
          </p:cNvPicPr>
          <p:nvPr/>
        </p:nvPicPr>
        <p:blipFill>
          <a:blip r:embed="rId2"/>
          <a:srcRect/>
          <a:stretch>
            <a:fillRect/>
          </a:stretch>
        </p:blipFill>
        <p:spPr bwMode="auto">
          <a:xfrm>
            <a:off x="0" y="1524000"/>
            <a:ext cx="9144000" cy="4824413"/>
          </a:xfrm>
          <a:prstGeom prst="rect">
            <a:avLst/>
          </a:prstGeom>
          <a:noFill/>
        </p:spPr>
      </p:pic>
      <p:sp>
        <p:nvSpPr>
          <p:cNvPr id="368645" name="Title 1"/>
          <p:cNvSpPr>
            <a:spLocks/>
          </p:cNvSpPr>
          <p:nvPr/>
        </p:nvSpPr>
        <p:spPr bwMode="auto">
          <a:xfrm>
            <a:off x="0" y="274638"/>
            <a:ext cx="9144000" cy="639762"/>
          </a:xfrm>
          <a:prstGeom prst="rect">
            <a:avLst/>
          </a:prstGeom>
          <a:noFill/>
          <a:ln w="9525">
            <a:noFill/>
            <a:miter lim="800000"/>
            <a:headEnd/>
            <a:tailEnd/>
          </a:ln>
          <a:effectLst/>
        </p:spPr>
        <p:txBody>
          <a:bodyPr anchor="ctr"/>
          <a:lstStyle/>
          <a:p>
            <a:pPr algn="ctr">
              <a:buClr>
                <a:schemeClr val="tx1"/>
              </a:buClr>
            </a:pPr>
            <a:r>
              <a:rPr lang="en-US" sz="3200">
                <a:solidFill>
                  <a:srgbClr val="501850"/>
                </a:solidFill>
                <a:effectLst>
                  <a:outerShdw blurRad="38100" dist="38100" dir="2700000" algn="tl">
                    <a:srgbClr val="000000"/>
                  </a:outerShdw>
                </a:effectLst>
                <a:latin typeface="Tahoma" pitchFamily="34" charset="0"/>
                <a:cs typeface="Arial" pitchFamily="34" charset="0"/>
              </a:rPr>
              <a:t>TRANSVERSE OR OBLIQUE PRESENTATION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Content Placeholder 2"/>
          <p:cNvSpPr>
            <a:spLocks noGrp="1"/>
          </p:cNvSpPr>
          <p:nvPr>
            <p:ph idx="4294967295"/>
          </p:nvPr>
        </p:nvSpPr>
        <p:spPr>
          <a:xfrm>
            <a:off x="962025" y="1447800"/>
            <a:ext cx="8181975" cy="5257800"/>
          </a:xfrm>
        </p:spPr>
        <p:txBody>
          <a:bodyPr>
            <a:normAutofit/>
          </a:bodyPr>
          <a:lstStyle/>
          <a:p>
            <a:r>
              <a:rPr lang="en-US" dirty="0">
                <a:solidFill>
                  <a:schemeClr val="hlink"/>
                </a:solidFill>
              </a:rPr>
              <a:t>Auscultation:</a:t>
            </a:r>
          </a:p>
          <a:p>
            <a:endParaRPr lang="en-US" dirty="0">
              <a:solidFill>
                <a:schemeClr val="hlink"/>
              </a:solidFill>
            </a:endParaRPr>
          </a:p>
          <a:p>
            <a:pPr lvl="1"/>
            <a:r>
              <a:rPr lang="en-US" sz="3200" dirty="0"/>
              <a:t>the fetal cardiac sound can receive a bite under umbilical at cephalic side</a:t>
            </a:r>
          </a:p>
          <a:p>
            <a:pPr lvl="1"/>
            <a:endParaRPr lang="en-US" sz="3200" dirty="0"/>
          </a:p>
          <a:p>
            <a:r>
              <a:rPr lang="en-US" dirty="0">
                <a:solidFill>
                  <a:schemeClr val="hlink"/>
                </a:solidFill>
              </a:rPr>
              <a:t>Digital exam:</a:t>
            </a:r>
          </a:p>
          <a:p>
            <a:endParaRPr lang="en-US" dirty="0">
              <a:solidFill>
                <a:schemeClr val="hlink"/>
              </a:solidFill>
            </a:endParaRPr>
          </a:p>
          <a:p>
            <a:pPr lvl="1"/>
            <a:r>
              <a:rPr lang="en-US" sz="3200" dirty="0"/>
              <a:t>during pregnancy: the excavation is empty (fingers are not contact the presentation)</a:t>
            </a:r>
          </a:p>
          <a:p>
            <a:pPr>
              <a:buFontTx/>
              <a:buNone/>
            </a:pPr>
            <a:r>
              <a:rPr lang="en-US" dirty="0"/>
              <a:t>    </a:t>
            </a:r>
          </a:p>
        </p:txBody>
      </p:sp>
      <p:sp>
        <p:nvSpPr>
          <p:cNvPr id="369668" name="Title 1"/>
          <p:cNvSpPr>
            <a:spLocks/>
          </p:cNvSpPr>
          <p:nvPr/>
        </p:nvSpPr>
        <p:spPr bwMode="auto">
          <a:xfrm>
            <a:off x="0" y="274638"/>
            <a:ext cx="9144000" cy="639762"/>
          </a:xfrm>
          <a:prstGeom prst="rect">
            <a:avLst/>
          </a:prstGeom>
          <a:noFill/>
          <a:ln w="9525">
            <a:noFill/>
            <a:miter lim="800000"/>
            <a:headEnd/>
            <a:tailEnd/>
          </a:ln>
          <a:effectLst/>
        </p:spPr>
        <p:txBody>
          <a:bodyPr anchor="ctr"/>
          <a:lstStyle/>
          <a:p>
            <a:pPr algn="ctr">
              <a:buClr>
                <a:schemeClr val="tx1"/>
              </a:buClr>
            </a:pPr>
            <a:r>
              <a:rPr lang="en-US" sz="3200">
                <a:solidFill>
                  <a:srgbClr val="501850"/>
                </a:solidFill>
                <a:effectLst>
                  <a:outerShdw blurRad="38100" dist="38100" dir="2700000" algn="tl">
                    <a:srgbClr val="000000"/>
                  </a:outerShdw>
                </a:effectLst>
                <a:latin typeface="Tahoma" pitchFamily="34" charset="0"/>
                <a:cs typeface="Arial" pitchFamily="34" charset="0"/>
              </a:rPr>
              <a:t>TRANSVERSE OR OBLIQUE PRESENTATION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Content Placeholder 2"/>
          <p:cNvSpPr>
            <a:spLocks noGrp="1"/>
          </p:cNvSpPr>
          <p:nvPr>
            <p:ph idx="4294967295"/>
          </p:nvPr>
        </p:nvSpPr>
        <p:spPr>
          <a:xfrm>
            <a:off x="733425" y="1524000"/>
            <a:ext cx="8410575" cy="5181600"/>
          </a:xfrm>
        </p:spPr>
        <p:txBody>
          <a:bodyPr>
            <a:normAutofit/>
          </a:bodyPr>
          <a:lstStyle/>
          <a:p>
            <a:r>
              <a:rPr lang="en-US"/>
              <a:t>During labor: if membranes are not rupture, the sac amniotic fluid is big volume (can not evaluation the presentation)</a:t>
            </a:r>
          </a:p>
          <a:p>
            <a:endParaRPr lang="en-US"/>
          </a:p>
          <a:p>
            <a:r>
              <a:rPr lang="en-US"/>
              <a:t>After rupture of membranes, the fingers are perception:</a:t>
            </a:r>
          </a:p>
          <a:p>
            <a:endParaRPr lang="en-US" sz="800"/>
          </a:p>
          <a:p>
            <a:pPr>
              <a:buFontTx/>
              <a:buNone/>
            </a:pPr>
            <a:r>
              <a:rPr lang="en-US"/>
              <a:t>      . Shoulder and acromial protrusion</a:t>
            </a:r>
          </a:p>
          <a:p>
            <a:pPr>
              <a:buFontTx/>
              <a:buNone/>
            </a:pPr>
            <a:endParaRPr lang="en-US" sz="800"/>
          </a:p>
          <a:p>
            <a:pPr>
              <a:buFontTx/>
              <a:buNone/>
            </a:pPr>
            <a:r>
              <a:rPr lang="en-US"/>
              <a:t>       . Axillary furrow</a:t>
            </a:r>
          </a:p>
          <a:p>
            <a:pPr>
              <a:buFontTx/>
              <a:buNone/>
            </a:pPr>
            <a:r>
              <a:rPr lang="en-US"/>
              <a:t>   </a:t>
            </a:r>
          </a:p>
        </p:txBody>
      </p:sp>
      <p:sp>
        <p:nvSpPr>
          <p:cNvPr id="370692" name="Title 1"/>
          <p:cNvSpPr>
            <a:spLocks/>
          </p:cNvSpPr>
          <p:nvPr/>
        </p:nvSpPr>
        <p:spPr bwMode="auto">
          <a:xfrm>
            <a:off x="0" y="274638"/>
            <a:ext cx="9144000" cy="639762"/>
          </a:xfrm>
          <a:prstGeom prst="rect">
            <a:avLst/>
          </a:prstGeom>
          <a:noFill/>
          <a:ln w="9525">
            <a:noFill/>
            <a:miter lim="800000"/>
            <a:headEnd/>
            <a:tailEnd/>
          </a:ln>
          <a:effectLst/>
        </p:spPr>
        <p:txBody>
          <a:bodyPr anchor="ctr"/>
          <a:lstStyle/>
          <a:p>
            <a:pPr algn="ctr">
              <a:buClr>
                <a:schemeClr val="tx1"/>
              </a:buClr>
            </a:pPr>
            <a:r>
              <a:rPr lang="en-US" sz="3200">
                <a:solidFill>
                  <a:srgbClr val="501850"/>
                </a:solidFill>
                <a:effectLst>
                  <a:outerShdw blurRad="38100" dist="38100" dir="2700000" algn="tl">
                    <a:srgbClr val="000000"/>
                  </a:outerShdw>
                </a:effectLst>
                <a:latin typeface="Tahoma" pitchFamily="34" charset="0"/>
                <a:cs typeface="Arial" pitchFamily="34" charset="0"/>
              </a:rPr>
              <a:t>TRANSVERSE OR OBLIQUE PRESENTATION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a:t>
            </a:r>
            <a:r>
              <a:rPr lang="en-GB" dirty="0"/>
              <a:t/>
            </a:r>
            <a:br>
              <a:rPr lang="en-GB" dirty="0"/>
            </a:br>
            <a:endParaRPr lang="en-GB" dirty="0"/>
          </a:p>
        </p:txBody>
      </p:sp>
      <p:sp>
        <p:nvSpPr>
          <p:cNvPr id="3" name="Content Placeholder 2"/>
          <p:cNvSpPr>
            <a:spLocks noGrp="1"/>
          </p:cNvSpPr>
          <p:nvPr>
            <p:ph sz="quarter" idx="1"/>
          </p:nvPr>
        </p:nvSpPr>
        <p:spPr/>
        <p:txBody>
          <a:bodyPr>
            <a:normAutofit/>
          </a:bodyPr>
          <a:lstStyle/>
          <a:p>
            <a:r>
              <a:rPr lang="en-US" sz="2800" dirty="0"/>
              <a:t> The woman is admitted in hospital at 36-37 week and remain in the hospital until delivery to avoid unsupervised onset of </a:t>
            </a:r>
            <a:r>
              <a:rPr lang="en-US" sz="2800" dirty="0" err="1"/>
              <a:t>labour</a:t>
            </a:r>
            <a:r>
              <a:rPr lang="en-US" sz="2800" dirty="0"/>
              <a:t> with </a:t>
            </a:r>
            <a:r>
              <a:rPr lang="en-US" sz="2800" dirty="0" err="1"/>
              <a:t>tranverse</a:t>
            </a:r>
            <a:r>
              <a:rPr lang="en-US" sz="2800" dirty="0"/>
              <a:t> lie.</a:t>
            </a:r>
            <a:endParaRPr lang="en-GB" sz="2800" dirty="0"/>
          </a:p>
          <a:p>
            <a:r>
              <a:rPr lang="en-US" sz="2800" dirty="0"/>
              <a:t>After hospitalization, the lie may </a:t>
            </a:r>
            <a:r>
              <a:rPr lang="en-US" sz="2800" dirty="0" err="1"/>
              <a:t>stablilize</a:t>
            </a:r>
            <a:r>
              <a:rPr lang="en-US" sz="2800" dirty="0"/>
              <a:t>. If not </a:t>
            </a:r>
            <a:r>
              <a:rPr lang="en-US" sz="2800" dirty="0" err="1"/>
              <a:t>labour</a:t>
            </a:r>
            <a:r>
              <a:rPr lang="en-US" sz="2800" dirty="0"/>
              <a:t> may be induces at 38 weeks provided there is no placenta </a:t>
            </a:r>
            <a:r>
              <a:rPr lang="en-US" sz="2800" dirty="0" err="1"/>
              <a:t>previa</a:t>
            </a:r>
            <a:r>
              <a:rPr lang="en-US" sz="2800" dirty="0"/>
              <a:t>. The woman bladder and rectum are emptied and attempts are made by the obstetrician to correct the abnormal presentation by external version. If unsuccessful, caesarian section is considered.</a:t>
            </a:r>
            <a:endParaRPr lang="en-GB" sz="2800" dirty="0"/>
          </a:p>
          <a:p>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t>
            </a:r>
            <a:endParaRPr lang="en-GB" dirty="0"/>
          </a:p>
        </p:txBody>
      </p:sp>
      <p:sp>
        <p:nvSpPr>
          <p:cNvPr id="3" name="Content Placeholder 2"/>
          <p:cNvSpPr>
            <a:spLocks noGrp="1"/>
          </p:cNvSpPr>
          <p:nvPr>
            <p:ph sz="quarter" idx="1"/>
          </p:nvPr>
        </p:nvSpPr>
        <p:spPr/>
        <p:txBody>
          <a:bodyPr>
            <a:normAutofit/>
          </a:bodyPr>
          <a:lstStyle/>
          <a:p>
            <a:r>
              <a:rPr lang="en-US" dirty="0"/>
              <a:t>Trial of </a:t>
            </a:r>
            <a:r>
              <a:rPr lang="en-US" dirty="0" err="1"/>
              <a:t>labour</a:t>
            </a:r>
            <a:r>
              <a:rPr lang="en-US" dirty="0"/>
              <a:t> is done if the lie is corrected. Some times AROM is done after correcting the transverse lie to ensure that the woman goes into </a:t>
            </a:r>
            <a:r>
              <a:rPr lang="en-US" dirty="0" err="1"/>
              <a:t>labour</a:t>
            </a:r>
            <a:r>
              <a:rPr lang="en-US" dirty="0"/>
              <a:t> with vertex presentation. An </a:t>
            </a:r>
            <a:r>
              <a:rPr lang="en-US" dirty="0" err="1"/>
              <a:t>oxytocic</a:t>
            </a:r>
            <a:r>
              <a:rPr lang="en-US" dirty="0"/>
              <a:t> drip is usually given after version. </a:t>
            </a:r>
            <a:endParaRPr lang="en-GB" dirty="0"/>
          </a:p>
          <a:p>
            <a:pPr>
              <a:buNone/>
            </a:pPr>
            <a:r>
              <a:rPr lang="en-US" dirty="0"/>
              <a:t>- Extreme caution and close observation is mandatory throughout </a:t>
            </a:r>
            <a:r>
              <a:rPr lang="en-US" dirty="0" err="1"/>
              <a:t>labour</a:t>
            </a:r>
            <a:r>
              <a:rPr lang="en-US" dirty="0"/>
              <a:t>. </a:t>
            </a:r>
            <a:endParaRPr lang="en-GB" dirty="0"/>
          </a:p>
          <a:p>
            <a:pPr>
              <a:buNone/>
            </a:pPr>
            <a:r>
              <a:rPr lang="en-US" dirty="0"/>
              <a:t>- Monitoring of Fetal Heart Beat frequently is very important (every 5 minutes)</a:t>
            </a:r>
            <a:endParaRPr lang="en-GB" dirty="0"/>
          </a:p>
          <a:p>
            <a:pPr>
              <a:buNone/>
            </a:pPr>
            <a:r>
              <a:rPr lang="en-US" dirty="0"/>
              <a:t>- The bladder and the rectum should be emptied to facilitate preservation of the longitudinal lie. </a:t>
            </a:r>
            <a:endParaRPr lang="en-GB"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2286</TotalTime>
  <Words>14980</Words>
  <Application>Microsoft Office PowerPoint</Application>
  <PresentationFormat>On-screen Show (4:3)</PresentationFormat>
  <Paragraphs>1615</Paragraphs>
  <Slides>315</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315</vt:i4>
      </vt:variant>
    </vt:vector>
  </HeadingPairs>
  <TitlesOfParts>
    <vt:vector size="329" baseType="lpstr">
      <vt:lpstr>宋体</vt:lpstr>
      <vt:lpstr>Arial</vt:lpstr>
      <vt:lpstr>Arial Black</vt:lpstr>
      <vt:lpstr>Calibri</vt:lpstr>
      <vt:lpstr>Courier New</vt:lpstr>
      <vt:lpstr>Franklin Gothic Book</vt:lpstr>
      <vt:lpstr>Perpetua</vt:lpstr>
      <vt:lpstr>Tahoma</vt:lpstr>
      <vt:lpstr>Times New Roman</vt:lpstr>
      <vt:lpstr>Wingdings</vt:lpstr>
      <vt:lpstr>Wingdings 2</vt:lpstr>
      <vt:lpstr>幼圆</vt:lpstr>
      <vt:lpstr>Equity</vt:lpstr>
      <vt:lpstr>文档</vt:lpstr>
      <vt:lpstr>ABNORMAL LABOUR</vt:lpstr>
      <vt:lpstr>Introduction</vt:lpstr>
      <vt:lpstr>Normal  labor</vt:lpstr>
      <vt:lpstr>Normal labor staging</vt:lpstr>
      <vt:lpstr>Abnormal labor </vt:lpstr>
      <vt:lpstr>Causes of  abnormal labor</vt:lpstr>
      <vt:lpstr>The diagnostic criteria of abnormal labor</vt:lpstr>
      <vt:lpstr>Abnormalities of birth canal</vt:lpstr>
      <vt:lpstr>PowerPoint Presentation</vt:lpstr>
      <vt:lpstr>Ischial spine</vt:lpstr>
      <vt:lpstr>Classification of abnormalities of pelvis</vt:lpstr>
      <vt:lpstr>Mechanism </vt:lpstr>
      <vt:lpstr>Contracted inlet plane</vt:lpstr>
      <vt:lpstr>Management</vt:lpstr>
      <vt:lpstr>Abnormalities of fetus</vt:lpstr>
      <vt:lpstr>Fetal status</vt:lpstr>
      <vt:lpstr>Cephalic presentation</vt:lpstr>
      <vt:lpstr>Longitudinal lie. Ce­phalic presentation. Differences in attitude of fetal body, Note changes in fetal attitude in relation to fetal vertex as the fetal head becomes less flexed</vt:lpstr>
      <vt:lpstr>PowerPoint Presentation</vt:lpstr>
      <vt:lpstr>PowerPoint Presentation</vt:lpstr>
      <vt:lpstr>PowerPoint Presentation</vt:lpstr>
      <vt:lpstr>Fetal head diameter</vt:lpstr>
      <vt:lpstr>PowerPoint Presentation</vt:lpstr>
      <vt:lpstr>Cont…</vt:lpstr>
      <vt:lpstr>Causes of malpresentations</vt:lpstr>
      <vt:lpstr>Face presentation</vt:lpstr>
      <vt:lpstr>Face presentation: a. mento-anterior( delivery possible) b. mento-posterior (delivery impossible). </vt:lpstr>
      <vt:lpstr>In a mento-anterior position: </vt:lpstr>
      <vt:lpstr>In mento-posterior position: </vt:lpstr>
      <vt:lpstr>Diagnosis</vt:lpstr>
      <vt:lpstr>Vaginal examination </vt:lpstr>
      <vt:lpstr>Management</vt:lpstr>
      <vt:lpstr>Mechanism</vt:lpstr>
      <vt:lpstr>Cont…</vt:lpstr>
      <vt:lpstr>Mechanism of labour</vt:lpstr>
      <vt:lpstr>IN LABOUR </vt:lpstr>
      <vt:lpstr>Prognosis:</vt:lpstr>
      <vt:lpstr>Management of labour and delivery</vt:lpstr>
      <vt:lpstr>With mento-posterior position</vt:lpstr>
      <vt:lpstr>NOTE</vt:lpstr>
      <vt:lpstr>BROW PRESENTATION</vt:lpstr>
      <vt:lpstr>Cont…</vt:lpstr>
      <vt:lpstr>Brow presentation In brow presentation the diameter which present is the mento-vertical which measure 13 cm.</vt:lpstr>
      <vt:lpstr>Diagnosis </vt:lpstr>
      <vt:lpstr>Cont…</vt:lpstr>
      <vt:lpstr>Vaginal examination</vt:lpstr>
      <vt:lpstr>Cont… </vt:lpstr>
      <vt:lpstr>Management </vt:lpstr>
      <vt:lpstr>IN LABOUR </vt:lpstr>
      <vt:lpstr>BREECH PRESENTATION</vt:lpstr>
      <vt:lpstr>Maternal factors </vt:lpstr>
      <vt:lpstr>Fetal factors </vt:lpstr>
      <vt:lpstr>Types</vt:lpstr>
      <vt:lpstr>Breech presentations</vt:lpstr>
      <vt:lpstr>Fetal position</vt:lpstr>
      <vt:lpstr>PowerPoint Presentation</vt:lpstr>
      <vt:lpstr>Diagnosis</vt:lpstr>
      <vt:lpstr>Cont…</vt:lpstr>
      <vt:lpstr>PowerPoint Presentation</vt:lpstr>
      <vt:lpstr>ECV</vt:lpstr>
      <vt:lpstr>contraindication to ECV</vt:lpstr>
      <vt:lpstr>Risk of ECV</vt:lpstr>
      <vt:lpstr>Management in labor  </vt:lpstr>
      <vt:lpstr>Cont…</vt:lpstr>
      <vt:lpstr>Cont…</vt:lpstr>
      <vt:lpstr>The Principles of Management  </vt:lpstr>
      <vt:lpstr>Mechanism of breech delivery  </vt:lpstr>
      <vt:lpstr>MECHANISM OF LABOR IN BREECH DELIVERY</vt:lpstr>
      <vt:lpstr>Cont…</vt:lpstr>
      <vt:lpstr>First Stage  </vt:lpstr>
      <vt:lpstr>Delivery of Flexed Breech  </vt:lpstr>
      <vt:lpstr>Cont…</vt:lpstr>
      <vt:lpstr>Cont…</vt:lpstr>
      <vt:lpstr>ASSISTED DELIVERY OF FRANK BREECH</vt:lpstr>
      <vt:lpstr>ASSISTED DELIVERY OF FRANK BREECH</vt:lpstr>
      <vt:lpstr>ASSISTED DELIVERY OF FRANK BREECH</vt:lpstr>
      <vt:lpstr>Delivery of the head  </vt:lpstr>
      <vt:lpstr>Cont…</vt:lpstr>
      <vt:lpstr>  Delivery of extended head (mauriceau smelle’s veit method)  </vt:lpstr>
      <vt:lpstr>MAURICEAU MANEUVER</vt:lpstr>
      <vt:lpstr>Delivery of extended arm (Lovset  manoeuvre)  </vt:lpstr>
      <vt:lpstr>Cont….</vt:lpstr>
      <vt:lpstr>COMPLETE OR INCOMPLETE BREECH EXTRACTION</vt:lpstr>
      <vt:lpstr>COMPLETE OR INCOMPLETE BREECH EXTRACTION</vt:lpstr>
      <vt:lpstr>BREECH EXTRACTION</vt:lpstr>
      <vt:lpstr>Dangers of breech presentation  </vt:lpstr>
      <vt:lpstr>unfavourable for vaginal breech birth</vt:lpstr>
      <vt:lpstr>C-SECTION INDICATION</vt:lpstr>
      <vt:lpstr>COMPOUND PRESENTATION:</vt:lpstr>
      <vt:lpstr>Causes</vt:lpstr>
      <vt:lpstr>Diagnosis:</vt:lpstr>
      <vt:lpstr>TRANSVERSE OR OBLIQUE PRESENTATION</vt:lpstr>
      <vt:lpstr>PowerPoint Presentation</vt:lpstr>
      <vt:lpstr>PowerPoint Presentation</vt:lpstr>
      <vt:lpstr>PowerPoint Presentation</vt:lpstr>
      <vt:lpstr>PowerPoint Presentation</vt:lpstr>
      <vt:lpstr>PowerPoint Presentation</vt:lpstr>
      <vt:lpstr>Management  </vt:lpstr>
      <vt:lpstr>Cont…</vt:lpstr>
      <vt:lpstr>Cont…</vt:lpstr>
      <vt:lpstr> </vt:lpstr>
      <vt:lpstr>Causes </vt:lpstr>
      <vt:lpstr>Diagnosis </vt:lpstr>
      <vt:lpstr>Management </vt:lpstr>
      <vt:lpstr>Cont…</vt:lpstr>
      <vt:lpstr>Complications </vt:lpstr>
      <vt:lpstr> </vt:lpstr>
      <vt:lpstr>Introduction</vt:lpstr>
      <vt:lpstr>1.Persistent Occiput Posterior Position. </vt:lpstr>
      <vt:lpstr>Cont…</vt:lpstr>
      <vt:lpstr>Cont…</vt:lpstr>
      <vt:lpstr>Causes</vt:lpstr>
      <vt:lpstr>Cont…</vt:lpstr>
      <vt:lpstr>Diagnosis  </vt:lpstr>
      <vt:lpstr>Cont…</vt:lpstr>
      <vt:lpstr>Out Come  </vt:lpstr>
      <vt:lpstr>Cont…</vt:lpstr>
      <vt:lpstr>MANAGEMENT </vt:lpstr>
      <vt:lpstr>Cont…</vt:lpstr>
      <vt:lpstr>Cont…</vt:lpstr>
      <vt:lpstr>Cont…</vt:lpstr>
      <vt:lpstr>Cont…</vt:lpstr>
      <vt:lpstr>2. Occiput-tranverse position </vt:lpstr>
      <vt:lpstr>Diagnosis:  </vt:lpstr>
      <vt:lpstr>Management</vt:lpstr>
      <vt:lpstr>PROLONGED LABOUR</vt:lpstr>
      <vt:lpstr>Introduction</vt:lpstr>
      <vt:lpstr>Normal progress of labor;</vt:lpstr>
      <vt:lpstr>PowerPoint Presentation</vt:lpstr>
      <vt:lpstr>-Interventions to correct dystocia included </vt:lpstr>
      <vt:lpstr>- expected out come with prolonged labour:</vt:lpstr>
      <vt:lpstr>The first Stage </vt:lpstr>
      <vt:lpstr>Cause in 1st stage </vt:lpstr>
      <vt:lpstr>Cont…</vt:lpstr>
      <vt:lpstr>PowerPoint Presentation</vt:lpstr>
      <vt:lpstr>PowerPoint Presentation</vt:lpstr>
      <vt:lpstr>PowerPoint Presentation</vt:lpstr>
      <vt:lpstr>Management </vt:lpstr>
      <vt:lpstr>-Managing labour should start with </vt:lpstr>
      <vt:lpstr>PowerPoint Presentation</vt:lpstr>
      <vt:lpstr>PowerPoint Presentation</vt:lpstr>
      <vt:lpstr>- signs of successful :</vt:lpstr>
      <vt:lpstr>Delay in the second stage of labour</vt:lpstr>
      <vt:lpstr>PowerPoint Presentation</vt:lpstr>
      <vt:lpstr>PowerPoint Presentation</vt:lpstr>
      <vt:lpstr>Nursing Care </vt:lpstr>
      <vt:lpstr>Cont…</vt:lpstr>
      <vt:lpstr>Fetal Condition:  </vt:lpstr>
      <vt:lpstr>OBSTRUCTED LABOUR</vt:lpstr>
      <vt:lpstr>Introduction</vt:lpstr>
      <vt:lpstr>PowerPoint Presentation</vt:lpstr>
      <vt:lpstr>PowerPoint Presentation</vt:lpstr>
      <vt:lpstr>-complications of obstructed labor </vt:lpstr>
      <vt:lpstr>Cont…</vt:lpstr>
      <vt:lpstr>PowerPoint Presentation</vt:lpstr>
      <vt:lpstr>PowerPoint Presentation</vt:lpstr>
      <vt:lpstr>PowerPoint Presentation</vt:lpstr>
      <vt:lpstr>PRECIPITATE LABOUR</vt:lpstr>
      <vt:lpstr>Introduction</vt:lpstr>
      <vt:lpstr>-Such a precipitate birth is not without its problems leading:</vt:lpstr>
      <vt:lpstr>PowerPoint Presentation</vt:lpstr>
      <vt:lpstr>PowerPoint Presentation</vt:lpstr>
      <vt:lpstr>PowerPoint Presentation</vt:lpstr>
      <vt:lpstr>HYPOTONIC UTERINE CONTRACTION</vt:lpstr>
      <vt:lpstr>Introduction</vt:lpstr>
      <vt:lpstr>Cont…</vt:lpstr>
      <vt:lpstr>Cont…</vt:lpstr>
      <vt:lpstr>Management of Hypotonic Uterine Action </vt:lpstr>
      <vt:lpstr>Cont…</vt:lpstr>
      <vt:lpstr>Cont…</vt:lpstr>
      <vt:lpstr>Management</vt:lpstr>
      <vt:lpstr>Cont…</vt:lpstr>
      <vt:lpstr>Hypertonic Uterine Dysfunction  </vt:lpstr>
      <vt:lpstr>Cont…</vt:lpstr>
      <vt:lpstr>CEPHALO-PELVIC DISPROPORTION</vt:lpstr>
      <vt:lpstr>CPD</vt:lpstr>
      <vt:lpstr>Cause of CPD</vt:lpstr>
      <vt:lpstr>PELVIC ANATOMY</vt:lpstr>
      <vt:lpstr>PELVIC ANATOMY</vt:lpstr>
      <vt:lpstr>PELVIC ANATOMY</vt:lpstr>
      <vt:lpstr>WIDE SUBPUBIC ANGLE IN GYNECOID TYPE NARROW IN ANDROID TYPE</vt:lpstr>
      <vt:lpstr>DIAGNOSIS OF CONTRACTED PELVIS</vt:lpstr>
      <vt:lpstr>DIAGNOSIS OF CONTRACTED PELVIS</vt:lpstr>
      <vt:lpstr>DIAGNOSIS OF CONTRACTED PELVIS</vt:lpstr>
      <vt:lpstr>CLINICAL PELVIMETRY</vt:lpstr>
      <vt:lpstr>VAGINAL ASSESSMENT OF PELVIS</vt:lpstr>
      <vt:lpstr>CLINICAL PELVIMETRY</vt:lpstr>
      <vt:lpstr>DIAGNOSIS OF CONTRACTED PELVIS</vt:lpstr>
      <vt:lpstr>MANAGEMENT OF LABOUR IN CONTRACTED PELVIS</vt:lpstr>
      <vt:lpstr>MANAGEMENT OF LABOUR IN CONTRACTED PELVIS</vt:lpstr>
      <vt:lpstr>MANAGEMENT OF LABOUR IN CONTRACTED PELVIS</vt:lpstr>
      <vt:lpstr>MANAGEMENT OF LABOUR IN CONTRACTED PELVIS</vt:lpstr>
      <vt:lpstr>TRIAL LABOUR </vt:lpstr>
      <vt:lpstr>TRIAL OF SCAR</vt:lpstr>
      <vt:lpstr>Definition</vt:lpstr>
      <vt:lpstr>Cont…</vt:lpstr>
      <vt:lpstr>Predictors of successful trial of labour </vt:lpstr>
      <vt:lpstr>Predictor of decreased chances of success </vt:lpstr>
      <vt:lpstr>Management </vt:lpstr>
      <vt:lpstr>Cont…</vt:lpstr>
      <vt:lpstr>UTERINE RUPTURE</vt:lpstr>
      <vt:lpstr>Introduction</vt:lpstr>
      <vt:lpstr>Cont….</vt:lpstr>
      <vt:lpstr>Cont…</vt:lpstr>
      <vt:lpstr>Signs and symptoms </vt:lpstr>
      <vt:lpstr>Cont…</vt:lpstr>
      <vt:lpstr>Management</vt:lpstr>
      <vt:lpstr>Genital tract injuries during delivery </vt:lpstr>
      <vt:lpstr>Types of genital injuries</vt:lpstr>
      <vt:lpstr>PowerPoint Presentation</vt:lpstr>
      <vt:lpstr>Cervical injuries:</vt:lpstr>
      <vt:lpstr>Causes of deep cervical lacerations:</vt:lpstr>
      <vt:lpstr>Management:</vt:lpstr>
      <vt:lpstr>Repair of cervical tears</vt:lpstr>
      <vt:lpstr>Perineal tears and vaginal tears:</vt:lpstr>
      <vt:lpstr>Types of perineal tears</vt:lpstr>
      <vt:lpstr>Second degree perineal tear:</vt:lpstr>
      <vt:lpstr>4th degree perineal tear</vt:lpstr>
      <vt:lpstr>Treatment of 1st and 2nd degree tears:</vt:lpstr>
      <vt:lpstr>PowerPoint Presentation</vt:lpstr>
      <vt:lpstr>Treatment of 3rd and 4th degree tears:</vt:lpstr>
      <vt:lpstr>AMNIOTIC FLUID EMBOLISM </vt:lpstr>
      <vt:lpstr>Definition</vt:lpstr>
      <vt:lpstr>Predisposing factors </vt:lpstr>
      <vt:lpstr>Cont…</vt:lpstr>
      <vt:lpstr>Cont…</vt:lpstr>
      <vt:lpstr>Cont…</vt:lpstr>
      <vt:lpstr>PowerPoint Presentation</vt:lpstr>
      <vt:lpstr>Cont…</vt:lpstr>
      <vt:lpstr>  Major clinical findings  </vt:lpstr>
      <vt:lpstr>Cont….</vt:lpstr>
      <vt:lpstr>Clinical presentation </vt:lpstr>
      <vt:lpstr>Cont…</vt:lpstr>
      <vt:lpstr>Diagnosis </vt:lpstr>
      <vt:lpstr>Management </vt:lpstr>
      <vt:lpstr>Principle management  </vt:lpstr>
      <vt:lpstr>PREVENTION</vt:lpstr>
      <vt:lpstr>UTERINE INVERSION  </vt:lpstr>
      <vt:lpstr>Definition </vt:lpstr>
      <vt:lpstr>Classification of uterine inversion</vt:lpstr>
      <vt:lpstr>Aetiology:  </vt:lpstr>
      <vt:lpstr>Presentation  </vt:lpstr>
      <vt:lpstr>Correcting acute uterine inversion  </vt:lpstr>
      <vt:lpstr>Cont…</vt:lpstr>
      <vt:lpstr>PowerPoint Presentation</vt:lpstr>
      <vt:lpstr>PRETERM LABOUR</vt:lpstr>
      <vt:lpstr>Introduction</vt:lpstr>
      <vt:lpstr>Risk Factors for Preterm Labor  </vt:lpstr>
      <vt:lpstr>The criteria for diagnosing preterm labor include:  </vt:lpstr>
      <vt:lpstr>Associated Factors  </vt:lpstr>
      <vt:lpstr>Signs and Symptoms  </vt:lpstr>
      <vt:lpstr>Physical examination should therefore entail the following: </vt:lpstr>
      <vt:lpstr>Investigations </vt:lpstr>
      <vt:lpstr>Management</vt:lpstr>
      <vt:lpstr>Cont…</vt:lpstr>
      <vt:lpstr>Cont…</vt:lpstr>
      <vt:lpstr>Cont…</vt:lpstr>
      <vt:lpstr>Cont….</vt:lpstr>
      <vt:lpstr>PowerPoint Presentation</vt:lpstr>
      <vt:lpstr>Management of Preterm labour </vt:lpstr>
      <vt:lpstr>Cont…</vt:lpstr>
      <vt:lpstr>Contra-indications</vt:lpstr>
      <vt:lpstr>Active Management</vt:lpstr>
      <vt:lpstr>Cont…</vt:lpstr>
      <vt:lpstr>Allow labour to progress if:</vt:lpstr>
      <vt:lpstr>Preterm Premature Rupture of Membranes (PPROM)</vt:lpstr>
      <vt:lpstr>Introduction</vt:lpstr>
      <vt:lpstr>Cont…</vt:lpstr>
      <vt:lpstr>Causes</vt:lpstr>
      <vt:lpstr>Cont…</vt:lpstr>
      <vt:lpstr>Diagnosis</vt:lpstr>
      <vt:lpstr>Signs</vt:lpstr>
      <vt:lpstr>Obstetric history</vt:lpstr>
      <vt:lpstr>Assessing the condition of a patient with PPROM</vt:lpstr>
      <vt:lpstr>Sterile speculum examination </vt:lpstr>
      <vt:lpstr>Basic investigations include: </vt:lpstr>
      <vt:lpstr>Management of Preterm Premature Rupture of Membranes </vt:lpstr>
      <vt:lpstr>Care of patients without clinical evidence of intrauterine infection </vt:lpstr>
      <vt:lpstr>Cont…</vt:lpstr>
      <vt:lpstr>Care of patients with intrauterine infection (Chorioamnionitis) </vt:lpstr>
      <vt:lpstr>CORD PRESENTATION AND CORD PROLAPSE</vt:lpstr>
      <vt:lpstr>Definitions of cord prolapse and cord presentation</vt:lpstr>
      <vt:lpstr>Cord prolapse</vt:lpstr>
      <vt:lpstr>Diagnosis of cord presentation and cord prolapse is made on:</vt:lpstr>
      <vt:lpstr>Potential predisposing risk factors include:</vt:lpstr>
      <vt:lpstr>Differential Diagnosis</vt:lpstr>
      <vt:lpstr>Management of cord prolapse and cord presentation</vt:lpstr>
      <vt:lpstr>Knee chest position</vt:lpstr>
      <vt:lpstr>If the cord is pulsating and patient is in first stage of labour:</vt:lpstr>
      <vt:lpstr>If the cord is pulsating and patient is in second stage of labour:</vt:lpstr>
      <vt:lpstr>If the cord is not pulsating and patient is in first or second stage of labour:</vt:lpstr>
      <vt:lpstr>Subsequent Management</vt:lpstr>
      <vt:lpstr>Precautions to take in order to avoid complications</vt:lpstr>
      <vt:lpstr>FETAL DISTRESS</vt:lpstr>
      <vt:lpstr>Definition of foetal distress</vt:lpstr>
      <vt:lpstr>Causes of foetal distress</vt:lpstr>
      <vt:lpstr>Cont…</vt:lpstr>
      <vt:lpstr>Essentials of Diagnosis of Foetal Distress</vt:lpstr>
      <vt:lpstr>Cont…</vt:lpstr>
      <vt:lpstr>Differential Diagnosis </vt:lpstr>
      <vt:lpstr>Management of Foetal Distress </vt:lpstr>
      <vt:lpstr>If the foetal heart rate remains abnormal for 3 consecutive contractions: </vt:lpstr>
      <vt:lpstr>Cont….</vt:lpstr>
      <vt:lpstr>Management of the newborn: </vt:lpstr>
      <vt:lpstr>Precautions to take in order to avoid complications </vt:lpstr>
      <vt:lpstr>Cont….</vt:lpstr>
      <vt:lpstr>Follow Up </vt:lpstr>
      <vt:lpstr>MATERNAL DISTRESS</vt:lpstr>
      <vt:lpstr>Defination</vt:lpstr>
      <vt:lpstr>Predisposing factors</vt:lpstr>
      <vt:lpstr>Late signs</vt:lpstr>
      <vt:lpstr>Management</vt:lpstr>
      <vt:lpstr>Cont…</vt:lpstr>
      <vt:lpstr>Prevention</vt:lpstr>
      <vt:lpstr>Management: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LABOUR</dc:title>
  <dc:creator>user</dc:creator>
  <cp:lastModifiedBy>OGERO</cp:lastModifiedBy>
  <cp:revision>20</cp:revision>
  <dcterms:created xsi:type="dcterms:W3CDTF">2017-02-03T22:59:21Z</dcterms:created>
  <dcterms:modified xsi:type="dcterms:W3CDTF">2024-03-28T11:29:25Z</dcterms:modified>
</cp:coreProperties>
</file>