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562" y="6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2E2B2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2000" y="826323"/>
            <a:ext cx="0" cy="914400"/>
          </a:xfrm>
          <a:custGeom>
            <a:avLst/>
            <a:gdLst/>
            <a:ahLst/>
            <a:cxnLst/>
            <a:rect l="l" t="t" r="r" b="b"/>
            <a:pathLst>
              <a:path h="914400">
                <a:moveTo>
                  <a:pt x="0" y="914399"/>
                </a:moveTo>
                <a:lnTo>
                  <a:pt x="0" y="0"/>
                </a:lnTo>
              </a:path>
            </a:pathLst>
          </a:custGeom>
          <a:ln w="19049">
            <a:solidFill>
              <a:srgbClr val="9BBEBD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1495" y="505994"/>
            <a:ext cx="9364979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00206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57995" y="1705856"/>
            <a:ext cx="960374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2E2B2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90600" y="4560608"/>
            <a:ext cx="10744200" cy="960519"/>
          </a:xfrm>
          <a:prstGeom prst="rect">
            <a:avLst/>
          </a:prstGeom>
        </p:spPr>
        <p:txBody>
          <a:bodyPr vert="horz" wrap="square" lIns="0" tIns="21971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1730"/>
              </a:spcBef>
            </a:pPr>
            <a:r>
              <a:rPr lang="en-US" sz="6000" b="1" spc="-5" dirty="0">
                <a:solidFill>
                  <a:srgbClr val="464131"/>
                </a:solidFill>
                <a:latin typeface="Times New Roman"/>
                <a:cs typeface="Times New Roman"/>
              </a:rPr>
              <a:t>Antiviral  agents pharmacology</a:t>
            </a:r>
            <a:endParaRPr lang="en-US" sz="60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057400" y="1066800"/>
            <a:ext cx="7391400" cy="3223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201"/>
    </mc:Choice>
    <mc:Fallback xmlns="">
      <p:transition spd="slow" advTm="6420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34606"/>
            <a:ext cx="570484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97865" algn="l"/>
              </a:tabLst>
            </a:pPr>
            <a:r>
              <a:rPr sz="5400" dirty="0"/>
              <a:t>2.	</a:t>
            </a:r>
            <a:r>
              <a:rPr sz="5400" spc="-10" dirty="0"/>
              <a:t>Fusion</a:t>
            </a:r>
            <a:r>
              <a:rPr sz="5400" spc="-95" dirty="0"/>
              <a:t> </a:t>
            </a:r>
            <a:r>
              <a:rPr sz="5400" spc="-10" dirty="0"/>
              <a:t>inhibitors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055831" y="2263038"/>
            <a:ext cx="7153275" cy="1131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ts val="3304"/>
              </a:lnSpc>
              <a:spcBef>
                <a:spcPts val="100"/>
              </a:spcBef>
            </a:pPr>
            <a:r>
              <a:rPr sz="28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Enfuvirtide</a:t>
            </a:r>
            <a:endParaRPr sz="2800">
              <a:latin typeface="Times New Roman"/>
              <a:cs typeface="Times New Roman"/>
            </a:endParaRPr>
          </a:p>
          <a:p>
            <a:pPr marL="276860" marR="5080" indent="-264795">
              <a:lnSpc>
                <a:spcPts val="2570"/>
              </a:lnSpc>
              <a:spcBef>
                <a:spcPts val="290"/>
              </a:spcBef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Binds </a:t>
            </a:r>
            <a:r>
              <a:rPr sz="24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HIV </a:t>
            </a:r>
            <a:r>
              <a:rPr sz="2400" b="1" dirty="0">
                <a:solidFill>
                  <a:srgbClr val="2E2B21"/>
                </a:solidFill>
                <a:latin typeface="Times New Roman"/>
                <a:cs typeface="Times New Roman"/>
              </a:rPr>
              <a:t>gp41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hence preventing fusion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host</a:t>
            </a:r>
            <a:r>
              <a:rPr sz="2400" spc="-5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cell  membrane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5830" y="4526813"/>
            <a:ext cx="8398510" cy="807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ts val="3320"/>
              </a:lnSpc>
              <a:spcBef>
                <a:spcPts val="100"/>
              </a:spcBef>
            </a:pPr>
            <a:r>
              <a:rPr sz="28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Palivizumab</a:t>
            </a:r>
            <a:endParaRPr sz="2800">
              <a:latin typeface="Times New Roman"/>
              <a:cs typeface="Times New Roman"/>
            </a:endParaRPr>
          </a:p>
          <a:p>
            <a:pPr marL="353060" indent="-340995">
              <a:lnSpc>
                <a:spcPts val="2840"/>
              </a:lnSpc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Monoclonal antibody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- binds </a:t>
            </a:r>
            <a:r>
              <a:rPr sz="2400" b="1" dirty="0">
                <a:solidFill>
                  <a:srgbClr val="2E2B21"/>
                </a:solidFill>
                <a:latin typeface="Times New Roman"/>
                <a:cs typeface="Times New Roman"/>
              </a:rPr>
              <a:t>F </a:t>
            </a:r>
            <a:r>
              <a:rPr sz="24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protein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RSV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preventing</a:t>
            </a:r>
            <a:r>
              <a:rPr sz="2400" spc="-3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fusion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783"/>
    </mc:Choice>
    <mc:Fallback xmlns="">
      <p:transition spd="slow" advTm="46783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505994"/>
            <a:ext cx="5852795" cy="150558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  <a:tabLst>
                <a:tab pos="697865" algn="l"/>
                <a:tab pos="4239895" algn="l"/>
              </a:tabLst>
            </a:pPr>
            <a:r>
              <a:rPr sz="5400" dirty="0"/>
              <a:t>3.	</a:t>
            </a:r>
            <a:r>
              <a:rPr sz="5400" spc="-5" dirty="0"/>
              <a:t>Agent</a:t>
            </a:r>
            <a:r>
              <a:rPr sz="5400" dirty="0"/>
              <a:t>s</a:t>
            </a:r>
            <a:r>
              <a:rPr sz="5400" spc="-5" dirty="0"/>
              <a:t> tha</a:t>
            </a:r>
            <a:r>
              <a:rPr sz="5400" dirty="0"/>
              <a:t>t	</a:t>
            </a:r>
            <a:r>
              <a:rPr sz="5400" spc="-5" dirty="0"/>
              <a:t>block  Uncoating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144319" y="2183554"/>
            <a:ext cx="8161020" cy="3760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spcBef>
                <a:spcPts val="100"/>
              </a:spcBef>
            </a:pPr>
            <a:r>
              <a:rPr sz="32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Amantadine/</a:t>
            </a:r>
            <a:r>
              <a:rPr sz="3200" b="1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Rimantadine</a:t>
            </a:r>
            <a:endParaRPr sz="320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353060" indent="-340995"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Block M2 ion channels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– a viral</a:t>
            </a:r>
            <a:r>
              <a:rPr sz="2400" spc="-2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protein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  <a:buClr>
                <a:srgbClr val="9BBEBD"/>
              </a:buClr>
              <a:buFont typeface="Segoe UI Symbol"/>
              <a:buChar char="❖"/>
            </a:pPr>
            <a:endParaRPr sz="2900">
              <a:latin typeface="Times New Roman"/>
              <a:cs typeface="Times New Roman"/>
            </a:endParaRPr>
          </a:p>
          <a:p>
            <a:pPr marL="353060" indent="-340995"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Prevents acidification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the endosome </a:t>
            </a:r>
            <a:r>
              <a:rPr sz="2400" i="1" dirty="0">
                <a:solidFill>
                  <a:srgbClr val="2E2B21"/>
                </a:solidFill>
                <a:latin typeface="Times New Roman"/>
                <a:cs typeface="Times New Roman"/>
              </a:rPr>
              <a:t>(required </a:t>
            </a:r>
            <a:r>
              <a:rPr sz="2400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for</a:t>
            </a:r>
            <a:r>
              <a:rPr sz="2400" i="1" spc="2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2E2B21"/>
                </a:solidFill>
                <a:latin typeface="Times New Roman"/>
                <a:cs typeface="Times New Roman"/>
              </a:rPr>
              <a:t>uncoating)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  <a:buClr>
                <a:srgbClr val="9BBEBD"/>
              </a:buClr>
              <a:buFont typeface="Segoe UI Symbol"/>
              <a:buChar char="❖"/>
            </a:pPr>
            <a:endParaRPr sz="2900">
              <a:latin typeface="Times New Roman"/>
              <a:cs typeface="Times New Roman"/>
            </a:endParaRPr>
          </a:p>
          <a:p>
            <a:pPr marL="277495" indent="-265430">
              <a:buClr>
                <a:srgbClr val="9BBEBD"/>
              </a:buClr>
              <a:buFont typeface="Segoe UI Symbol"/>
              <a:buChar char="❖"/>
              <a:tabLst>
                <a:tab pos="27813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Active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on Influenza </a:t>
            </a:r>
            <a:r>
              <a:rPr sz="2400" b="1" dirty="0">
                <a:solidFill>
                  <a:srgbClr val="2E2B21"/>
                </a:solidFill>
                <a:latin typeface="Times New Roman"/>
                <a:cs typeface="Times New Roman"/>
              </a:rPr>
              <a:t>A only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,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not B or</a:t>
            </a:r>
            <a:r>
              <a:rPr sz="24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  <a:buClr>
                <a:srgbClr val="9BBEBD"/>
              </a:buClr>
              <a:buFont typeface="Segoe UI Symbol"/>
              <a:buChar char="❖"/>
            </a:pPr>
            <a:endParaRPr sz="2900">
              <a:latin typeface="Times New Roman"/>
              <a:cs typeface="Times New Roman"/>
            </a:endParaRPr>
          </a:p>
          <a:p>
            <a:pPr marL="353060" indent="-340995"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Resistance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is widespread especially in H1N1 and H3N2</a:t>
            </a:r>
            <a:r>
              <a:rPr sz="2400" spc="-5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strains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908"/>
    </mc:Choice>
    <mc:Fallback xmlns="">
      <p:transition spd="slow" advTm="4690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0" y="505994"/>
            <a:ext cx="7070725" cy="150558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  <a:tabLst>
                <a:tab pos="697865" algn="l"/>
                <a:tab pos="4429760" algn="l"/>
              </a:tabLst>
            </a:pPr>
            <a:r>
              <a:rPr sz="5400" dirty="0"/>
              <a:t>4.	</a:t>
            </a:r>
            <a:r>
              <a:rPr sz="5400" spc="-5" dirty="0"/>
              <a:t>Nuclei</a:t>
            </a:r>
            <a:r>
              <a:rPr sz="5400" dirty="0"/>
              <a:t>c</a:t>
            </a:r>
            <a:r>
              <a:rPr sz="5400" spc="-5" dirty="0"/>
              <a:t> </a:t>
            </a:r>
            <a:r>
              <a:rPr sz="5400" dirty="0"/>
              <a:t>acid	</a:t>
            </a:r>
            <a:r>
              <a:rPr sz="5400" spc="-5" dirty="0"/>
              <a:t>synthesis  inhibitors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125703" y="2256130"/>
            <a:ext cx="5095240" cy="2789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1670" indent="-649605">
              <a:spcBef>
                <a:spcPts val="100"/>
              </a:spcBef>
              <a:buClr>
                <a:srgbClr val="9BBEBD"/>
              </a:buClr>
              <a:buAutoNum type="alphaUcPeriod"/>
              <a:tabLst>
                <a:tab pos="661035" algn="l"/>
                <a:tab pos="662305" algn="l"/>
              </a:tabLst>
            </a:pP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DNA Synthesis</a:t>
            </a:r>
            <a:r>
              <a:rPr sz="3200" spc="-5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3200">
              <a:latin typeface="Times New Roman"/>
              <a:cs typeface="Times New Roman"/>
            </a:endParaRPr>
          </a:p>
          <a:p>
            <a:pPr marL="835025" lvl="1" indent="-570230">
              <a:spcBef>
                <a:spcPts val="114"/>
              </a:spcBef>
              <a:buClr>
                <a:srgbClr val="9BBEBD"/>
              </a:buClr>
              <a:buFont typeface="Segoe UI Symbol"/>
              <a:buChar char="❖"/>
              <a:tabLst>
                <a:tab pos="835025" algn="l"/>
                <a:tab pos="83566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DNA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r>
              <a:rPr sz="24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400">
              <a:latin typeface="Times New Roman"/>
              <a:cs typeface="Times New Roman"/>
            </a:endParaRPr>
          </a:p>
          <a:p>
            <a:pPr marL="835025" lvl="1" indent="-570230">
              <a:spcBef>
                <a:spcPts val="320"/>
              </a:spcBef>
              <a:buClr>
                <a:srgbClr val="9BBEBD"/>
              </a:buClr>
              <a:buFont typeface="Segoe UI Symbol"/>
              <a:buChar char="❖"/>
              <a:tabLst>
                <a:tab pos="835025" algn="l"/>
                <a:tab pos="83566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Reverse transcriptase</a:t>
            </a:r>
            <a:r>
              <a:rPr sz="2400" spc="-3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400">
              <a:latin typeface="Times New Roman"/>
              <a:cs typeface="Times New Roman"/>
            </a:endParaRPr>
          </a:p>
          <a:p>
            <a:pPr marL="661670" indent="-627380">
              <a:spcBef>
                <a:spcPts val="2039"/>
              </a:spcBef>
              <a:buClr>
                <a:srgbClr val="9BBEBD"/>
              </a:buClr>
              <a:buAutoNum type="alphaUcPeriod"/>
              <a:tabLst>
                <a:tab pos="661035" algn="l"/>
                <a:tab pos="662305" algn="l"/>
              </a:tabLst>
            </a:pP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DNA Integration</a:t>
            </a:r>
            <a:r>
              <a:rPr sz="3200" spc="-9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3200">
              <a:latin typeface="Times New Roman"/>
              <a:cs typeface="Times New Roman"/>
            </a:endParaRPr>
          </a:p>
          <a:p>
            <a:pPr marL="661670" indent="-627380">
              <a:spcBef>
                <a:spcPts val="2010"/>
              </a:spcBef>
              <a:buClr>
                <a:srgbClr val="9BBEBD"/>
              </a:buClr>
              <a:buAutoNum type="alphaUcPeriod"/>
              <a:tabLst>
                <a:tab pos="661035" algn="l"/>
                <a:tab pos="662305" algn="l"/>
              </a:tabLst>
            </a:pPr>
            <a:r>
              <a:rPr sz="3200" spc="-10" dirty="0">
                <a:solidFill>
                  <a:srgbClr val="2E2B21"/>
                </a:solidFill>
                <a:latin typeface="Times New Roman"/>
                <a:cs typeface="Times New Roman"/>
              </a:rPr>
              <a:t>RNA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Synthesis</a:t>
            </a:r>
            <a:r>
              <a:rPr sz="3200" spc="-9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58"/>
    </mc:Choice>
    <mc:Fallback xmlns="">
      <p:transition spd="slow" advTm="28558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505994"/>
            <a:ext cx="5738495" cy="150558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  <a:tabLst>
                <a:tab pos="1326515" algn="l"/>
              </a:tabLst>
            </a:pPr>
            <a:r>
              <a:rPr sz="5400" dirty="0"/>
              <a:t>4(a)	</a:t>
            </a:r>
            <a:r>
              <a:rPr sz="5400" spc="-5" dirty="0"/>
              <a:t>DNA</a:t>
            </a:r>
            <a:r>
              <a:rPr sz="5400" spc="-100" dirty="0"/>
              <a:t> </a:t>
            </a:r>
            <a:r>
              <a:rPr sz="5400" spc="-5" dirty="0"/>
              <a:t>Synthesis  Inhibitors</a:t>
            </a:r>
            <a:endParaRPr sz="5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581995" y="1705857"/>
            <a:ext cx="9603740" cy="4030591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12700">
              <a:spcBef>
                <a:spcPts val="1590"/>
              </a:spcBef>
            </a:pPr>
            <a:r>
              <a:rPr spc="-5" dirty="0"/>
              <a:t>(i). DNA </a:t>
            </a:r>
            <a:r>
              <a:rPr spc="-10" dirty="0"/>
              <a:t>Polymerase </a:t>
            </a:r>
            <a:r>
              <a:rPr spc="-5" dirty="0"/>
              <a:t>Inhibitors</a:t>
            </a:r>
            <a:r>
              <a:rPr spc="20" dirty="0"/>
              <a:t> </a:t>
            </a:r>
            <a:r>
              <a:rPr b="0" i="1" dirty="0">
                <a:latin typeface="Times New Roman"/>
                <a:cs typeface="Times New Roman"/>
              </a:rPr>
              <a:t>(DdDp)</a:t>
            </a:r>
          </a:p>
          <a:p>
            <a:pPr marL="12700" marR="5080">
              <a:lnSpc>
                <a:spcPts val="2580"/>
              </a:lnSpc>
              <a:spcBef>
                <a:spcPts val="1455"/>
              </a:spcBef>
            </a:pPr>
            <a:r>
              <a:rPr sz="2400" b="0" dirty="0"/>
              <a:t>Incorporated </a:t>
            </a:r>
            <a:r>
              <a:rPr sz="2400" b="0" spc="-5" dirty="0"/>
              <a:t>into DNA chain </a:t>
            </a:r>
            <a:r>
              <a:rPr sz="2400" b="0" dirty="0"/>
              <a:t>by </a:t>
            </a:r>
            <a:r>
              <a:rPr sz="2400" b="0" spc="-5" dirty="0"/>
              <a:t>DNA </a:t>
            </a:r>
            <a:r>
              <a:rPr sz="2400" b="0" dirty="0"/>
              <a:t>polymerase</a:t>
            </a:r>
            <a:r>
              <a:rPr sz="2400" b="0" spc="-80" dirty="0"/>
              <a:t> </a:t>
            </a:r>
            <a:r>
              <a:rPr sz="2400" b="0" spc="-5" dirty="0"/>
              <a:t>causing  termination</a:t>
            </a:r>
            <a:endParaRPr sz="2400"/>
          </a:p>
          <a:p>
            <a:pPr marL="248285" indent="-236220">
              <a:lnSpc>
                <a:spcPts val="2730"/>
              </a:lnSpc>
              <a:spcBef>
                <a:spcPts val="1105"/>
              </a:spcBef>
              <a:buAutoNum type="romanLcPeriod"/>
              <a:tabLst>
                <a:tab pos="248920" algn="l"/>
              </a:tabLst>
            </a:pPr>
            <a:r>
              <a:rPr sz="2400" b="0" i="1" spc="-5" dirty="0">
                <a:solidFill>
                  <a:srgbClr val="0070C0"/>
                </a:solidFill>
              </a:rPr>
              <a:t>Nucleoside</a:t>
            </a:r>
            <a:r>
              <a:rPr sz="2400" b="0" i="1" spc="-10" dirty="0">
                <a:solidFill>
                  <a:srgbClr val="0070C0"/>
                </a:solidFill>
              </a:rPr>
              <a:t> </a:t>
            </a:r>
            <a:r>
              <a:rPr sz="2400" b="0" i="1" dirty="0">
                <a:solidFill>
                  <a:srgbClr val="0070C0"/>
                </a:solidFill>
              </a:rPr>
              <a:t>analogues</a:t>
            </a:r>
            <a:endParaRPr sz="2400"/>
          </a:p>
          <a:p>
            <a:pPr marL="12700">
              <a:lnSpc>
                <a:spcPts val="2730"/>
              </a:lnSpc>
            </a:pPr>
            <a:r>
              <a:rPr sz="2400" b="0" spc="-5" dirty="0"/>
              <a:t>Acyclovir,</a:t>
            </a:r>
            <a:r>
              <a:rPr sz="2400" b="0" spc="-10" dirty="0"/>
              <a:t> </a:t>
            </a:r>
            <a:r>
              <a:rPr sz="2400" b="0" dirty="0"/>
              <a:t>Idoxuridine</a:t>
            </a:r>
            <a:endParaRPr sz="2400"/>
          </a:p>
          <a:p>
            <a:pPr marL="332740" indent="-320675">
              <a:lnSpc>
                <a:spcPts val="2755"/>
              </a:lnSpc>
              <a:spcBef>
                <a:spcPts val="2145"/>
              </a:spcBef>
              <a:buAutoNum type="romanLcPeriod" startAt="2"/>
              <a:tabLst>
                <a:tab pos="333375" algn="l"/>
              </a:tabLst>
            </a:pPr>
            <a:r>
              <a:rPr sz="2400" b="0" i="1" spc="-5" dirty="0">
                <a:solidFill>
                  <a:srgbClr val="0070C0"/>
                </a:solidFill>
              </a:rPr>
              <a:t>Nucleotide</a:t>
            </a:r>
            <a:r>
              <a:rPr sz="2400" b="0" i="1" spc="-10" dirty="0">
                <a:solidFill>
                  <a:srgbClr val="0070C0"/>
                </a:solidFill>
              </a:rPr>
              <a:t> </a:t>
            </a:r>
            <a:r>
              <a:rPr sz="2400" b="0" i="1" dirty="0">
                <a:solidFill>
                  <a:srgbClr val="0070C0"/>
                </a:solidFill>
              </a:rPr>
              <a:t>analogues</a:t>
            </a:r>
            <a:endParaRPr sz="2400"/>
          </a:p>
          <a:p>
            <a:pPr marL="12700">
              <a:lnSpc>
                <a:spcPts val="2755"/>
              </a:lnSpc>
            </a:pPr>
            <a:r>
              <a:rPr sz="2400" b="0" spc="-5" dirty="0"/>
              <a:t>Cidofovir</a:t>
            </a:r>
            <a:endParaRPr sz="2400"/>
          </a:p>
          <a:p>
            <a:pPr marL="416559" indent="-404495">
              <a:lnSpc>
                <a:spcPts val="2755"/>
              </a:lnSpc>
              <a:spcBef>
                <a:spcPts val="2145"/>
              </a:spcBef>
              <a:buAutoNum type="romanLcPeriod" startAt="3"/>
              <a:tabLst>
                <a:tab pos="417195" algn="l"/>
              </a:tabLst>
            </a:pPr>
            <a:r>
              <a:rPr sz="2400" b="0" i="1" spc="-5" dirty="0">
                <a:solidFill>
                  <a:srgbClr val="0070C0"/>
                </a:solidFill>
              </a:rPr>
              <a:t>Pyrophosphate</a:t>
            </a:r>
            <a:r>
              <a:rPr sz="2400" b="0" i="1" spc="-10" dirty="0">
                <a:solidFill>
                  <a:srgbClr val="0070C0"/>
                </a:solidFill>
              </a:rPr>
              <a:t> </a:t>
            </a:r>
            <a:r>
              <a:rPr sz="2400" b="0" i="1" dirty="0">
                <a:solidFill>
                  <a:srgbClr val="0070C0"/>
                </a:solidFill>
              </a:rPr>
              <a:t>analogues:</a:t>
            </a:r>
            <a:endParaRPr sz="2400"/>
          </a:p>
          <a:p>
            <a:pPr marL="12700">
              <a:lnSpc>
                <a:spcPts val="2750"/>
              </a:lnSpc>
            </a:pPr>
            <a:r>
              <a:rPr sz="2400" b="0" spc="-5" dirty="0"/>
              <a:t>Foscarnet, Phosphonoacetic</a:t>
            </a:r>
            <a:r>
              <a:rPr sz="2400" b="0" spc="-10" dirty="0"/>
              <a:t> </a:t>
            </a:r>
            <a:r>
              <a:rPr sz="2400" b="0" spc="-5" dirty="0"/>
              <a:t>acid</a:t>
            </a:r>
            <a:endParaRPr sz="2400"/>
          </a:p>
        </p:txBody>
      </p:sp>
      <p:sp>
        <p:nvSpPr>
          <p:cNvPr id="4" name="object 4"/>
          <p:cNvSpPr/>
          <p:nvPr/>
        </p:nvSpPr>
        <p:spPr>
          <a:xfrm>
            <a:off x="7380233" y="3969901"/>
            <a:ext cx="3259623" cy="2688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386"/>
    </mc:Choice>
    <mc:Fallback xmlns="">
      <p:transition spd="slow" advTm="37386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34606"/>
            <a:ext cx="38354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5400" spc="-5" dirty="0"/>
              <a:t>Idoxyuridine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100259" y="2096010"/>
            <a:ext cx="7741920" cy="3725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398145">
              <a:spcBef>
                <a:spcPts val="10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First antiviral agent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(1963)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3065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A pyrimidine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analogue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309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Inhibits viral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DNA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309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Non-selective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also inhibits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host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DNA</a:t>
            </a:r>
            <a:r>
              <a:rPr sz="2800" spc="-8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endParaRPr sz="2800">
              <a:latin typeface="Times New Roman"/>
              <a:cs typeface="Times New Roman"/>
            </a:endParaRPr>
          </a:p>
          <a:p>
            <a:pPr marL="321945" indent="-309880">
              <a:spcBef>
                <a:spcPts val="3090"/>
              </a:spcBef>
              <a:buClr>
                <a:srgbClr val="9BBEBD"/>
              </a:buClr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Largely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replaced by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less toxic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drugs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e.g.</a:t>
            </a:r>
            <a:r>
              <a:rPr sz="2800" spc="-7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Acyclovir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80555" y="0"/>
            <a:ext cx="2762132" cy="29754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56"/>
    </mc:Choice>
    <mc:Fallback xmlns="">
      <p:transition spd="slow" advTm="52556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834606"/>
            <a:ext cx="284289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5400" spc="-5" dirty="0"/>
              <a:t>Acyclovir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1869709" y="2348995"/>
            <a:ext cx="8173720" cy="2683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995">
              <a:spcBef>
                <a:spcPts val="100"/>
              </a:spcBef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Acyclic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nucleoside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 analogue</a:t>
            </a:r>
            <a:endParaRPr sz="2400">
              <a:latin typeface="Times New Roman"/>
              <a:cs typeface="Times New Roman"/>
            </a:endParaRPr>
          </a:p>
          <a:p>
            <a:pPr marL="353060" indent="-340995">
              <a:spcBef>
                <a:spcPts val="2145"/>
              </a:spcBef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Active against HSV-1, HSV-2 and</a:t>
            </a:r>
            <a:r>
              <a:rPr sz="24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VZV</a:t>
            </a:r>
            <a:endParaRPr sz="2400">
              <a:latin typeface="Times New Roman"/>
              <a:cs typeface="Times New Roman"/>
            </a:endParaRPr>
          </a:p>
          <a:p>
            <a:pPr marL="277495" indent="-265430">
              <a:spcBef>
                <a:spcPts val="2145"/>
              </a:spcBef>
              <a:buClr>
                <a:srgbClr val="9BBEBD"/>
              </a:buClr>
              <a:buFont typeface="Segoe UI Symbol"/>
              <a:buChar char="❖"/>
              <a:tabLst>
                <a:tab pos="278130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A pro-drug, undergoes 3 phosphorylation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steps to its active</a:t>
            </a:r>
            <a:r>
              <a:rPr sz="2400" spc="-9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form</a:t>
            </a:r>
            <a:endParaRPr sz="2400">
              <a:latin typeface="Times New Roman"/>
              <a:cs typeface="Times New Roman"/>
            </a:endParaRPr>
          </a:p>
          <a:p>
            <a:pPr marL="527050" lvl="1" indent="-259715">
              <a:spcBef>
                <a:spcPts val="1145"/>
              </a:spcBef>
              <a:buClr>
                <a:srgbClr val="9BBEBD"/>
              </a:buClr>
              <a:buFont typeface="Segoe UI Symbol"/>
              <a:buChar char="□"/>
              <a:tabLst>
                <a:tab pos="527685" algn="l"/>
              </a:tabLst>
            </a:pP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Initial phosphorylation by </a:t>
            </a:r>
            <a:r>
              <a:rPr sz="2400" spc="-5" dirty="0">
                <a:solidFill>
                  <a:srgbClr val="002060"/>
                </a:solidFill>
                <a:latin typeface="Times New Roman"/>
                <a:cs typeface="Times New Roman"/>
              </a:rPr>
              <a:t>Viral thymidine</a:t>
            </a:r>
            <a:r>
              <a:rPr sz="2400" spc="-2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kinase</a:t>
            </a:r>
            <a:endParaRPr sz="2400">
              <a:latin typeface="Times New Roman"/>
              <a:cs typeface="Times New Roman"/>
            </a:endParaRPr>
          </a:p>
          <a:p>
            <a:pPr marL="527050" lvl="1" indent="-259715">
              <a:spcBef>
                <a:spcPts val="1095"/>
              </a:spcBef>
              <a:buClr>
                <a:srgbClr val="9BBEBD"/>
              </a:buClr>
              <a:buFont typeface="Segoe UI Symbol"/>
              <a:buChar char="□"/>
              <a:tabLst>
                <a:tab pos="527685" algn="l"/>
              </a:tabLst>
            </a:pPr>
            <a:r>
              <a:rPr sz="2400" spc="-5" dirty="0">
                <a:solidFill>
                  <a:srgbClr val="002060"/>
                </a:solidFill>
                <a:latin typeface="Times New Roman"/>
                <a:cs typeface="Times New Roman"/>
              </a:rPr>
              <a:t>Subsequent 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di &amp; </a:t>
            </a:r>
            <a:r>
              <a:rPr sz="2400" spc="-5" dirty="0">
                <a:solidFill>
                  <a:srgbClr val="002060"/>
                </a:solidFill>
                <a:latin typeface="Times New Roman"/>
                <a:cs typeface="Times New Roman"/>
              </a:rPr>
              <a:t>tri </a:t>
            </a:r>
            <a:r>
              <a:rPr sz="2400" dirty="0">
                <a:solidFill>
                  <a:srgbClr val="002060"/>
                </a:solidFill>
                <a:latin typeface="Times New Roman"/>
                <a:cs typeface="Times New Roman"/>
              </a:rPr>
              <a:t>phosphorylation by host-cell</a:t>
            </a:r>
            <a:r>
              <a:rPr sz="2400" spc="-5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2060"/>
                </a:solidFill>
                <a:latin typeface="Times New Roman"/>
                <a:cs typeface="Times New Roman"/>
              </a:rPr>
              <a:t>enzymes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60229" y="7259"/>
            <a:ext cx="2278741" cy="2421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003"/>
    </mc:Choice>
    <mc:Fallback xmlns="">
      <p:transition spd="slow" advTm="87003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834606"/>
            <a:ext cx="352869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5400" spc="-5" dirty="0"/>
              <a:t>Acyclovir…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1931665" y="1927616"/>
            <a:ext cx="8491855" cy="4467249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298450" indent="-245745">
              <a:spcBef>
                <a:spcPts val="1255"/>
              </a:spcBef>
              <a:buClr>
                <a:srgbClr val="9BBEBD"/>
              </a:buClr>
              <a:buSzPct val="95454"/>
              <a:buFont typeface="Segoe UI Symbol"/>
              <a:buChar char="❖"/>
              <a:tabLst>
                <a:tab pos="299085" algn="l"/>
              </a:tabLst>
            </a:pP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MoA: </a:t>
            </a: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Inhibition </a:t>
            </a:r>
            <a:r>
              <a:rPr sz="2200" b="1" spc="5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200" b="1" spc="10" dirty="0">
                <a:solidFill>
                  <a:srgbClr val="2E2B21"/>
                </a:solidFill>
                <a:latin typeface="Times New Roman"/>
                <a:cs typeface="Times New Roman"/>
              </a:rPr>
              <a:t>DNA</a:t>
            </a: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 Polymerase</a:t>
            </a:r>
            <a:endParaRPr sz="2200">
              <a:latin typeface="Times New Roman"/>
              <a:cs typeface="Times New Roman"/>
            </a:endParaRPr>
          </a:p>
          <a:p>
            <a:pPr marL="297815" marR="5080" indent="-169545">
              <a:lnSpc>
                <a:spcPts val="2430"/>
              </a:lnSpc>
              <a:spcBef>
                <a:spcPts val="1415"/>
              </a:spcBef>
            </a:pPr>
            <a:r>
              <a:rPr sz="2200" spc="-55" dirty="0">
                <a:solidFill>
                  <a:srgbClr val="9BBEBD"/>
                </a:solidFill>
                <a:latin typeface="Segoe UI Symbol"/>
                <a:cs typeface="Segoe UI Symbol"/>
              </a:rPr>
              <a:t>□</a:t>
            </a:r>
            <a:r>
              <a:rPr sz="2200" spc="-55" dirty="0">
                <a:solidFill>
                  <a:srgbClr val="2E2B21"/>
                </a:solidFill>
                <a:latin typeface="Times New Roman"/>
                <a:cs typeface="Times New Roman"/>
              </a:rPr>
              <a:t>Acyclovir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triphosphate </a:t>
            </a:r>
            <a:r>
              <a:rPr sz="2200" b="1" spc="5" dirty="0">
                <a:solidFill>
                  <a:srgbClr val="2E2B21"/>
                </a:solidFill>
                <a:latin typeface="Times New Roman"/>
                <a:cs typeface="Times New Roman"/>
              </a:rPr>
              <a:t>competes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with endogenous nucleotides for </a:t>
            </a:r>
            <a:r>
              <a:rPr sz="2200" b="1" i="1" spc="5" dirty="0">
                <a:solidFill>
                  <a:srgbClr val="2E2B21"/>
                </a:solidFill>
                <a:latin typeface="Times New Roman"/>
                <a:cs typeface="Times New Roman"/>
              </a:rPr>
              <a:t>DNA  </a:t>
            </a:r>
            <a:r>
              <a:rPr sz="2200" b="1" i="1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endParaRPr sz="2200">
              <a:latin typeface="Times New Roman"/>
              <a:cs typeface="Times New Roman"/>
            </a:endParaRPr>
          </a:p>
          <a:p>
            <a:pPr marL="128905">
              <a:spcBef>
                <a:spcPts val="1110"/>
              </a:spcBef>
            </a:pPr>
            <a:r>
              <a:rPr sz="2200" spc="-40" dirty="0">
                <a:solidFill>
                  <a:srgbClr val="9BBEBD"/>
                </a:solidFill>
                <a:latin typeface="Segoe UI Symbol"/>
                <a:cs typeface="Segoe UI Symbol"/>
              </a:rPr>
              <a:t>□</a:t>
            </a:r>
            <a:r>
              <a:rPr sz="2200" spc="-40" dirty="0">
                <a:solidFill>
                  <a:srgbClr val="2E2B21"/>
                </a:solidFill>
                <a:latin typeface="Times New Roman"/>
                <a:cs typeface="Times New Roman"/>
              </a:rPr>
              <a:t>Incorporated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into the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growing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DNA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chain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(viral</a:t>
            </a:r>
            <a:r>
              <a:rPr sz="2200" spc="5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genome)</a:t>
            </a:r>
            <a:endParaRPr sz="2200">
              <a:latin typeface="Times New Roman"/>
              <a:cs typeface="Times New Roman"/>
            </a:endParaRPr>
          </a:p>
          <a:p>
            <a:pPr marL="128905">
              <a:spcBef>
                <a:spcPts val="1185"/>
              </a:spcBef>
            </a:pPr>
            <a:r>
              <a:rPr sz="2200" spc="-80" dirty="0">
                <a:solidFill>
                  <a:srgbClr val="9BBEBD"/>
                </a:solidFill>
                <a:latin typeface="Segoe UI Symbol"/>
                <a:cs typeface="Segoe UI Symbol"/>
              </a:rPr>
              <a:t>□</a:t>
            </a:r>
            <a:r>
              <a:rPr sz="2200" spc="-80" dirty="0">
                <a:solidFill>
                  <a:srgbClr val="2E2B21"/>
                </a:solidFill>
                <a:latin typeface="Times New Roman"/>
                <a:cs typeface="Times New Roman"/>
              </a:rPr>
              <a:t>Causes </a:t>
            </a:r>
            <a:r>
              <a:rPr sz="2200" b="1" spc="5" dirty="0">
                <a:solidFill>
                  <a:srgbClr val="2E2B21"/>
                </a:solidFill>
                <a:latin typeface="Times New Roman"/>
                <a:cs typeface="Times New Roman"/>
              </a:rPr>
              <a:t>chain termination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once</a:t>
            </a:r>
            <a:r>
              <a:rPr sz="2200" spc="12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incorporated</a:t>
            </a:r>
            <a:endParaRPr sz="220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</a:pPr>
            <a:endParaRPr sz="3600">
              <a:latin typeface="Times New Roman"/>
              <a:cs typeface="Times New Roman"/>
            </a:endParaRPr>
          </a:p>
          <a:p>
            <a:pPr marL="380365" indent="-368300">
              <a:buClr>
                <a:srgbClr val="9BBEBD"/>
              </a:buClr>
              <a:buFont typeface="Yu Gothic UI"/>
              <a:buChar char="❖"/>
              <a:tabLst>
                <a:tab pos="381000" algn="l"/>
              </a:tabLst>
            </a:pPr>
            <a:r>
              <a:rPr sz="2600" b="1" spc="-10" dirty="0">
                <a:solidFill>
                  <a:srgbClr val="2E2B21"/>
                </a:solidFill>
                <a:latin typeface="Times New Roman"/>
                <a:cs typeface="Times New Roman"/>
              </a:rPr>
              <a:t>Mechanisms </a:t>
            </a:r>
            <a:r>
              <a:rPr sz="26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of</a:t>
            </a:r>
            <a:r>
              <a:rPr sz="2600" b="1" spc="-10" dirty="0">
                <a:solidFill>
                  <a:srgbClr val="2E2B21"/>
                </a:solidFill>
                <a:latin typeface="Times New Roman"/>
                <a:cs typeface="Times New Roman"/>
              </a:rPr>
              <a:t> Resistance:</a:t>
            </a:r>
            <a:endParaRPr sz="2600">
              <a:latin typeface="Times New Roman"/>
              <a:cs typeface="Times New Roman"/>
            </a:endParaRPr>
          </a:p>
          <a:p>
            <a:pPr marL="530225" lvl="1" indent="-161925">
              <a:spcBef>
                <a:spcPts val="560"/>
              </a:spcBef>
              <a:buClr>
                <a:srgbClr val="9BBEBD"/>
              </a:buClr>
              <a:buSzPct val="84090"/>
              <a:buFont typeface="Segoe UI Symbol"/>
              <a:buChar char="▪"/>
              <a:tabLst>
                <a:tab pos="530860" algn="l"/>
              </a:tabLst>
            </a:pP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Reduced </a:t>
            </a: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production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Viral </a:t>
            </a:r>
            <a:r>
              <a:rPr sz="2200" b="1" spc="5" dirty="0">
                <a:solidFill>
                  <a:srgbClr val="2E2B21"/>
                </a:solidFill>
                <a:latin typeface="Times New Roman"/>
                <a:cs typeface="Times New Roman"/>
              </a:rPr>
              <a:t>Thymidine </a:t>
            </a: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kinase</a:t>
            </a:r>
            <a:r>
              <a:rPr sz="2200" b="1" spc="6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(TK)</a:t>
            </a:r>
            <a:endParaRPr sz="2200">
              <a:latin typeface="Times New Roman"/>
              <a:cs typeface="Times New Roman"/>
            </a:endParaRPr>
          </a:p>
          <a:p>
            <a:pPr marL="542290" lvl="1" indent="-170815">
              <a:spcBef>
                <a:spcPts val="585"/>
              </a:spcBef>
              <a:buClr>
                <a:srgbClr val="9BBEBD"/>
              </a:buClr>
              <a:buFont typeface="Segoe UI Symbol"/>
              <a:buChar char="▪"/>
              <a:tabLst>
                <a:tab pos="542925" algn="l"/>
              </a:tabLst>
            </a:pP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Altered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TK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hence reduced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affinity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for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Acyclovir</a:t>
            </a:r>
            <a:endParaRPr sz="2200">
              <a:latin typeface="Times New Roman"/>
              <a:cs typeface="Times New Roman"/>
            </a:endParaRPr>
          </a:p>
          <a:p>
            <a:pPr marL="542290" lvl="1" indent="-170815">
              <a:spcBef>
                <a:spcPts val="585"/>
              </a:spcBef>
              <a:buClr>
                <a:srgbClr val="9BBEBD"/>
              </a:buClr>
              <a:buFont typeface="Segoe UI Symbol"/>
              <a:buChar char="▪"/>
              <a:tabLst>
                <a:tab pos="542925" algn="l"/>
              </a:tabLst>
            </a:pP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Altered </a:t>
            </a:r>
            <a:r>
              <a:rPr sz="2200" b="1" spc="10" dirty="0">
                <a:solidFill>
                  <a:srgbClr val="2E2B21"/>
                </a:solidFill>
                <a:latin typeface="Times New Roman"/>
                <a:cs typeface="Times New Roman"/>
              </a:rPr>
              <a:t>DNA</a:t>
            </a:r>
            <a:r>
              <a:rPr sz="2200" b="1" dirty="0">
                <a:solidFill>
                  <a:srgbClr val="2E2B21"/>
                </a:solidFill>
                <a:latin typeface="Times New Roman"/>
                <a:cs typeface="Times New Roman"/>
              </a:rPr>
              <a:t> polymerase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437"/>
    </mc:Choice>
    <mc:Fallback xmlns="">
      <p:transition spd="slow" advTm="53437"/>
    </mc:Fallback>
  </mc:AlternateContent>
  <p:extLst>
    <p:ext uri="{3A86A75C-4F4B-4683-9AE1-C65F6400EC91}">
      <p14:laserTraceLst xmlns:p14="http://schemas.microsoft.com/office/powerpoint/2010/main">
        <p14:tracePtLst>
          <p14:tracePt t="5117" x="5965825" y="3322638"/>
          <p14:tracePt t="5579" x="5965825" y="3313113"/>
          <p14:tracePt t="5591" x="5946775" y="3286125"/>
          <p14:tracePt t="5603" x="5875338" y="3187700"/>
          <p14:tracePt t="5615" x="5803900" y="3054350"/>
          <p14:tracePt t="5627" x="5732463" y="2955925"/>
          <p14:tracePt t="5639" x="5670550" y="2884488"/>
          <p14:tracePt t="5650" x="5626100" y="2830513"/>
          <p14:tracePt t="5667" x="5589588" y="2786063"/>
          <p14:tracePt t="5683" x="5527675" y="2741613"/>
          <p14:tracePt t="5700" x="5340350" y="2589213"/>
          <p14:tracePt t="5717" x="5251450" y="2536825"/>
          <p14:tracePt t="5734" x="5081588" y="2446338"/>
          <p14:tracePt t="5750" x="5000625" y="2419350"/>
          <p14:tracePt t="5767" x="4911725" y="2384425"/>
          <p14:tracePt t="5783" x="4776788" y="2366963"/>
          <p14:tracePt t="5800" x="4724400" y="2366963"/>
          <p14:tracePt t="5816" x="4660900" y="2347913"/>
          <p14:tracePt t="5833" x="4527550" y="2330450"/>
          <p14:tracePt t="5850" x="4446588" y="2330450"/>
          <p14:tracePt t="5867" x="4286250" y="2312988"/>
          <p14:tracePt t="5883" x="4251325" y="2312988"/>
          <p14:tracePt t="5900" x="4214813" y="2312988"/>
          <p14:tracePt t="5917" x="4133850" y="2312988"/>
          <p14:tracePt t="5933" x="4071938" y="2312988"/>
          <p14:tracePt t="5950" x="3919538" y="2312988"/>
          <p14:tracePt t="5967" x="3867150" y="2312988"/>
          <p14:tracePt t="5984" x="3813175" y="2312988"/>
          <p14:tracePt t="6000" x="3795713" y="2322513"/>
          <p14:tracePt t="6017" x="3776663" y="2322513"/>
          <p14:tracePt t="6033" x="3751263" y="2330450"/>
          <p14:tracePt t="6050" x="3741738" y="2330450"/>
          <p14:tracePt t="6067" x="3724275" y="2330450"/>
          <p14:tracePt t="6083" x="3714750" y="2330450"/>
          <p14:tracePt t="6100" x="3697288" y="2339975"/>
          <p14:tracePt t="6117" x="3687763" y="2347913"/>
          <p14:tracePt t="6133" x="3679825" y="2347913"/>
          <p14:tracePt t="6136" x="3660775" y="2357438"/>
          <p14:tracePt t="6150" x="3652838" y="2357438"/>
          <p14:tracePt t="6166" x="3633788" y="2366963"/>
          <p14:tracePt t="6183" x="3608388" y="2374900"/>
          <p14:tracePt t="6200" x="3598863" y="2384425"/>
          <p14:tracePt t="6216" x="3581400" y="2384425"/>
          <p14:tracePt t="6233" x="3562350" y="2401888"/>
          <p14:tracePt t="6250" x="3562350" y="2411413"/>
          <p14:tracePt t="6266" x="3544888" y="2428875"/>
          <p14:tracePt t="6283" x="3536950" y="2438400"/>
          <p14:tracePt t="6300" x="3536950" y="2446338"/>
          <p14:tracePt t="6316" x="3517900" y="2465388"/>
          <p14:tracePt t="6333" x="3517900" y="2473325"/>
          <p14:tracePt t="6350" x="3490913" y="2490788"/>
          <p14:tracePt t="6366" x="3473450" y="2490788"/>
          <p14:tracePt t="6383" x="3446463" y="2509838"/>
          <p14:tracePt t="6400" x="3394075" y="2527300"/>
          <p14:tracePt t="6417" x="3348038" y="2536825"/>
          <p14:tracePt t="6433" x="3268663" y="2571750"/>
          <p14:tracePt t="6450" x="3214688" y="2589213"/>
          <p14:tracePt t="6467" x="3133725" y="2625725"/>
          <p14:tracePt t="6483" x="2946400" y="2687638"/>
          <p14:tracePt t="6500" x="2884488" y="2724150"/>
          <p14:tracePt t="6516" x="2786063" y="2776538"/>
          <p14:tracePt t="6533" x="2732088" y="2803525"/>
          <p14:tracePt t="6550" x="2705100" y="2813050"/>
          <p14:tracePt t="6567" x="2660650" y="2830513"/>
          <p14:tracePt t="6583" x="2608263" y="2857500"/>
          <p14:tracePt t="6600" x="2589213" y="2857500"/>
          <p14:tracePt t="6617" x="2581275" y="2857500"/>
          <p14:tracePt t="6716" x="2598738" y="2857500"/>
          <p14:tracePt t="6728" x="2608263" y="2857500"/>
          <p14:tracePt t="6739" x="2625725" y="2857500"/>
          <p14:tracePt t="6750" x="2633663" y="2847975"/>
          <p14:tracePt t="6766" x="2660650" y="2847975"/>
          <p14:tracePt t="6783" x="2697163" y="2847975"/>
          <p14:tracePt t="6800" x="2847975" y="2857500"/>
          <p14:tracePt t="6816" x="2938463" y="2867025"/>
          <p14:tracePt t="6833" x="3036888" y="2894013"/>
          <p14:tracePt t="6850" x="3089275" y="2901950"/>
          <p14:tracePt t="6867" x="3160713" y="2911475"/>
          <p14:tracePt t="6883" x="3330575" y="2928938"/>
          <p14:tracePt t="6900" x="3394075" y="2938463"/>
          <p14:tracePt t="6916" x="3509963" y="2946400"/>
          <p14:tracePt t="6933" x="3571875" y="2955925"/>
          <p14:tracePt t="6950" x="3643313" y="2965450"/>
          <p14:tracePt t="6966" x="3687763" y="2973388"/>
          <p14:tracePt t="6983" x="3724275" y="2973388"/>
          <p14:tracePt t="7000" x="3795713" y="2973388"/>
          <p14:tracePt t="7017" x="3822700" y="2973388"/>
          <p14:tracePt t="7033" x="3848100" y="2973388"/>
          <p14:tracePt t="7050" x="3867150" y="2973388"/>
          <p14:tracePt t="7067" x="3875088" y="2973388"/>
          <p14:tracePt t="7083" x="3884613" y="2973388"/>
          <p14:tracePt t="7101" x="3965575" y="2973388"/>
          <p14:tracePt t="7117" x="4037013" y="2973388"/>
          <p14:tracePt t="7133" x="4081463" y="2973388"/>
          <p14:tracePt t="7136" x="4116388" y="2973388"/>
          <p14:tracePt t="7150" x="4143375" y="2973388"/>
          <p14:tracePt t="7167" x="4170363" y="2973388"/>
          <p14:tracePt t="7183" x="4224338" y="2973388"/>
          <p14:tracePt t="7200" x="4276725" y="2973388"/>
          <p14:tracePt t="7217" x="4348163" y="2973388"/>
          <p14:tracePt t="7233" x="4446588" y="2982913"/>
          <p14:tracePt t="7250" x="4510088" y="2982913"/>
          <p14:tracePt t="7266" x="4581525" y="2990850"/>
          <p14:tracePt t="7283" x="4751388" y="3009900"/>
          <p14:tracePt t="7300" x="4795838" y="3009900"/>
          <p14:tracePt t="7317" x="4884738" y="3017838"/>
          <p14:tracePt t="7333" x="4919663" y="3017838"/>
          <p14:tracePt t="7350" x="4973638" y="3027363"/>
          <p14:tracePt t="7367" x="5081588" y="3036888"/>
          <p14:tracePt t="7383" x="5116513" y="3044825"/>
          <p14:tracePt t="7400" x="5170488" y="3044825"/>
          <p14:tracePt t="7417" x="5187950" y="3044825"/>
          <p14:tracePt t="7435" x="5232400" y="3062288"/>
          <p14:tracePt t="7450" x="5241925" y="3062288"/>
          <p14:tracePt t="7467" x="5251450" y="3062288"/>
          <p14:tracePt t="8016" x="5268913" y="3062288"/>
          <p14:tracePt t="8028" x="5276850" y="3062288"/>
          <p14:tracePt t="8040" x="5286375" y="3062288"/>
          <p14:tracePt t="8056" x="5313363" y="3062288"/>
          <p14:tracePt t="8069" x="5348288" y="3054350"/>
          <p14:tracePt t="8083" x="5384800" y="3044825"/>
          <p14:tracePt t="8100" x="5419725" y="3044825"/>
          <p14:tracePt t="8117" x="5483225" y="3044825"/>
          <p14:tracePt t="8133" x="5545138" y="3044825"/>
          <p14:tracePt t="8150" x="5661025" y="3044825"/>
          <p14:tracePt t="8166" x="5902325" y="3054350"/>
          <p14:tracePt t="8183" x="6000750" y="3081338"/>
          <p14:tracePt t="8200" x="6313488" y="3125788"/>
          <p14:tracePt t="8216" x="6456363" y="3160713"/>
          <p14:tracePt t="8233" x="6599238" y="3197225"/>
          <p14:tracePt t="8250" x="6991350" y="3268663"/>
          <p14:tracePt t="8266" x="7099300" y="3295650"/>
          <p14:tracePt t="8283" x="7197725" y="3322638"/>
          <p14:tracePt t="8300" x="7375525" y="3357563"/>
          <p14:tracePt t="8316" x="7491413" y="3375025"/>
          <p14:tracePt t="8333" x="7697788" y="3429000"/>
          <p14:tracePt t="8350" x="7804150" y="3438525"/>
          <p14:tracePt t="8366" x="8108950" y="3473450"/>
          <p14:tracePt t="8383" x="8197850" y="3490913"/>
          <p14:tracePt t="8400" x="8286750" y="3500438"/>
          <p14:tracePt t="8416" x="8528050" y="3517900"/>
          <p14:tracePt t="8433" x="8661400" y="3527425"/>
          <p14:tracePt t="8450" x="8769350" y="3536950"/>
          <p14:tracePt t="8467" x="8912225" y="3536950"/>
          <p14:tracePt t="8483" x="8947150" y="3536950"/>
          <p14:tracePt t="8500" x="8966200" y="3536950"/>
          <p14:tracePt t="8577" x="8956675" y="3536950"/>
          <p14:tracePt t="8588" x="8912225" y="3536950"/>
          <p14:tracePt t="8599" x="8751888" y="3473450"/>
          <p14:tracePt t="8610" x="8491538" y="3340100"/>
          <p14:tracePt t="8622" x="8259763" y="3224213"/>
          <p14:tracePt t="8634" x="7966075" y="3125788"/>
          <p14:tracePt t="8650" x="7751763" y="3062288"/>
          <p14:tracePt t="8666" x="7626350" y="3036888"/>
          <p14:tracePt t="8683" x="7446963" y="3000375"/>
          <p14:tracePt t="8700" x="7358063" y="2990850"/>
          <p14:tracePt t="8716" x="7313613" y="2982913"/>
          <p14:tracePt t="8753" x="7313613" y="2973388"/>
          <p14:tracePt t="8766" x="7340600" y="2973388"/>
          <p14:tracePt t="8783" x="7358063" y="2973388"/>
          <p14:tracePt t="8800" x="7375525" y="2973388"/>
          <p14:tracePt t="8816" x="7439025" y="2965450"/>
          <p14:tracePt t="8833" x="7510463" y="2955925"/>
          <p14:tracePt t="8850" x="7724775" y="2938463"/>
          <p14:tracePt t="8866" x="7796213" y="2928938"/>
          <p14:tracePt t="8883" x="7875588" y="2919413"/>
          <p14:tracePt t="8900" x="7912100" y="2911475"/>
          <p14:tracePt t="8916" x="7939088" y="2901950"/>
          <p14:tracePt t="8933" x="7983538" y="2901950"/>
          <p14:tracePt t="8950" x="7991475" y="2901950"/>
          <p14:tracePt t="8967" x="8001000" y="2901950"/>
          <p14:tracePt t="31741" x="8037513" y="2901950"/>
          <p14:tracePt t="31750" x="8081963" y="2938463"/>
          <p14:tracePt t="31762" x="8099425" y="2982913"/>
          <p14:tracePt t="31774" x="8143875" y="3089275"/>
          <p14:tracePt t="31786" x="8180388" y="3259138"/>
          <p14:tracePt t="31805" x="8188325" y="3438525"/>
          <p14:tracePt t="31817" x="8205788" y="3759200"/>
          <p14:tracePt t="31831" x="8215313" y="3983038"/>
          <p14:tracePt t="31848" x="8215313" y="4152900"/>
          <p14:tracePt t="31865" x="8259763" y="4375150"/>
          <p14:tracePt t="31881" x="8286750" y="4438650"/>
          <p14:tracePt t="32129" x="8224838" y="4438650"/>
          <p14:tracePt t="32140" x="8108950" y="4438650"/>
          <p14:tracePt t="32153" x="7848600" y="4465638"/>
          <p14:tracePt t="32165" x="7545388" y="4510088"/>
          <p14:tracePt t="32181" x="7116763" y="4589463"/>
          <p14:tracePt t="32198" x="6313488" y="4830763"/>
          <p14:tracePt t="32214" x="5946775" y="4946650"/>
          <p14:tracePt t="32231" x="5680075" y="5037138"/>
          <p14:tracePt t="32248" x="5205413" y="5133975"/>
          <p14:tracePt t="32265" x="5089525" y="5160963"/>
          <p14:tracePt t="32281" x="4938713" y="5180013"/>
          <p14:tracePt t="32693" x="4902200" y="5180013"/>
          <p14:tracePt t="32705" x="4840288" y="5180013"/>
          <p14:tracePt t="32717" x="4786313" y="5180013"/>
          <p14:tracePt t="32729" x="4732338" y="5180013"/>
          <p14:tracePt t="32741" x="4705350" y="5180013"/>
          <p14:tracePt t="32753" x="4679950" y="5187950"/>
          <p14:tracePt t="32765" x="4652963" y="5214938"/>
          <p14:tracePt t="32781" x="4608513" y="5241925"/>
          <p14:tracePt t="32798" x="4581525" y="5259388"/>
          <p14:tracePt t="32815" x="4545013" y="5286375"/>
          <p14:tracePt t="32831" x="4518025" y="5303838"/>
          <p14:tracePt t="32905" x="4537075" y="5303838"/>
          <p14:tracePt t="32918" x="4562475" y="5313363"/>
          <p14:tracePt t="32929" x="4598988" y="5322888"/>
          <p14:tracePt t="32939" x="4652963" y="5330825"/>
          <p14:tracePt t="32950" x="4732338" y="5340350"/>
          <p14:tracePt t="32964" x="4830763" y="5348288"/>
          <p14:tracePt t="32981" x="4919663" y="5367338"/>
          <p14:tracePt t="32998" x="5072063" y="5384800"/>
          <p14:tracePt t="33015" x="5170488" y="5411788"/>
          <p14:tracePt t="33031" x="5286375" y="5419725"/>
          <p14:tracePt t="33048" x="5456238" y="5446713"/>
          <p14:tracePt t="33065" x="5518150" y="5465763"/>
          <p14:tracePt t="33081" x="5599113" y="5483225"/>
          <p14:tracePt t="33098" x="5608638" y="5483225"/>
          <p14:tracePt t="33115" x="5626100" y="5483225"/>
          <p14:tracePt t="33166" x="5634038" y="5483225"/>
        </p14:tracePtLst>
      </p14:laserTraceLst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28053" y="4545447"/>
            <a:ext cx="1898237" cy="14553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87700" y="1578976"/>
            <a:ext cx="2023089" cy="20689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76194" y="3437389"/>
            <a:ext cx="1444625" cy="753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65"/>
              </a:lnSpc>
              <a:spcBef>
                <a:spcPts val="100"/>
              </a:spcBef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1.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65"/>
              </a:lnSpc>
            </a:pP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Trifluridine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05689" y="1594902"/>
            <a:ext cx="1966866" cy="18227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873551" y="3435680"/>
            <a:ext cx="1208405" cy="753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65"/>
              </a:lnSpc>
              <a:spcBef>
                <a:spcPts val="100"/>
              </a:spcBef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2.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865"/>
              </a:lnSpc>
            </a:pP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Cidofovir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67133" y="6230949"/>
            <a:ext cx="1515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3.</a:t>
            </a:r>
            <a:r>
              <a:rPr sz="2400" spc="-8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Foscarnet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8033878" y="2947661"/>
            <a:ext cx="2309495" cy="2581275"/>
            <a:chOff x="6509877" y="2947660"/>
            <a:chExt cx="2309495" cy="2581275"/>
          </a:xfrm>
        </p:grpSpPr>
        <p:sp>
          <p:nvSpPr>
            <p:cNvPr id="9" name="object 9"/>
            <p:cNvSpPr/>
            <p:nvPr/>
          </p:nvSpPr>
          <p:spPr>
            <a:xfrm>
              <a:off x="6519402" y="2957185"/>
              <a:ext cx="2290415" cy="256182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14639" y="2952422"/>
              <a:ext cx="2299970" cy="2571750"/>
            </a:xfrm>
            <a:custGeom>
              <a:avLst/>
              <a:gdLst/>
              <a:ahLst/>
              <a:cxnLst/>
              <a:rect l="l" t="t" r="r" b="b"/>
              <a:pathLst>
                <a:path w="2299970" h="2571750">
                  <a:moveTo>
                    <a:pt x="0" y="0"/>
                  </a:moveTo>
                  <a:lnTo>
                    <a:pt x="2299940" y="0"/>
                  </a:lnTo>
                  <a:lnTo>
                    <a:pt x="2299940" y="2571346"/>
                  </a:lnTo>
                  <a:lnTo>
                    <a:pt x="0" y="2571346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2E2B21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590651" y="5783118"/>
            <a:ext cx="1226185" cy="75311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20"/>
              </a:spcBef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Thymidin 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143229" y="555334"/>
            <a:ext cx="7945120" cy="454612"/>
          </a:xfrm>
          <a:prstGeom prst="rect">
            <a:avLst/>
          </a:prstGeom>
          <a:ln w="9524">
            <a:solidFill>
              <a:srgbClr val="A9A57B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85725">
              <a:spcBef>
                <a:spcPts val="185"/>
              </a:spcBef>
            </a:pPr>
            <a:r>
              <a:rPr sz="2800" spc="-5" dirty="0">
                <a:solidFill>
                  <a:srgbClr val="2E2B21"/>
                </a:solidFill>
              </a:rPr>
              <a:t>Other DNA Polymerase</a:t>
            </a:r>
            <a:r>
              <a:rPr sz="2800" spc="-15" dirty="0">
                <a:solidFill>
                  <a:srgbClr val="2E2B21"/>
                </a:solidFill>
              </a:rPr>
              <a:t> </a:t>
            </a:r>
            <a:r>
              <a:rPr sz="2800" spc="-5" dirty="0">
                <a:solidFill>
                  <a:srgbClr val="2E2B21"/>
                </a:solidFill>
              </a:rPr>
              <a:t>Inhibitors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35"/>
    </mc:Choice>
    <mc:Fallback xmlns="">
      <p:transition spd="slow" advTm="8835"/>
    </mc:Fallback>
  </mc:AlternateContent>
  <p:extLst>
    <p:ext uri="{3A86A75C-4F4B-4683-9AE1-C65F6400EC91}">
      <p14:laserTraceLst xmlns:p14="http://schemas.microsoft.com/office/powerpoint/2010/main">
        <p14:tracePtLst>
          <p14:tracePt t="5851" x="5661025" y="5465763"/>
          <p14:tracePt t="5862" x="5680075" y="5438775"/>
          <p14:tracePt t="5873" x="5715000" y="5402263"/>
          <p14:tracePt t="5885" x="5751513" y="5357813"/>
          <p14:tracePt t="5897" x="5813425" y="5295900"/>
          <p14:tracePt t="5909" x="5919788" y="5197475"/>
          <p14:tracePt t="5925" x="6027738" y="5116513"/>
          <p14:tracePt t="5941" x="6108700" y="5045075"/>
          <p14:tracePt t="5958" x="6197600" y="4973638"/>
          <p14:tracePt t="5974" x="6242050" y="4938713"/>
          <p14:tracePt t="5991" x="6286500" y="4919663"/>
          <p14:tracePt t="6008" x="6367463" y="4875213"/>
          <p14:tracePt t="6025" x="6419850" y="4848225"/>
          <p14:tracePt t="6041" x="6527800" y="4813300"/>
          <p14:tracePt t="6058" x="6562725" y="4786313"/>
          <p14:tracePt t="6075" x="6616700" y="4768850"/>
          <p14:tracePt t="6091" x="6688138" y="4714875"/>
          <p14:tracePt t="6108" x="6777038" y="4643438"/>
          <p14:tracePt t="6125" x="6823075" y="4625975"/>
          <p14:tracePt t="6141" x="6875463" y="4608513"/>
          <p14:tracePt t="6158" x="6965950" y="4589463"/>
          <p14:tracePt t="6174" x="6983413" y="4589463"/>
          <p14:tracePt t="6191" x="7010400" y="4589463"/>
          <p14:tracePt t="6208" x="7027863" y="4589463"/>
          <p14:tracePt t="6224" x="7037388" y="4589463"/>
          <p14:tracePt t="6241" x="7054850" y="4589463"/>
        </p14:tracePtLst>
      </p14:laserTraceLst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3579" y="928072"/>
            <a:ext cx="634619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spc="-5" dirty="0">
                <a:solidFill>
                  <a:srgbClr val="2E2B21"/>
                </a:solidFill>
              </a:rPr>
              <a:t>(ii) Reverse </a:t>
            </a:r>
            <a:r>
              <a:rPr sz="3200" spc="-10" dirty="0">
                <a:solidFill>
                  <a:srgbClr val="2E2B21"/>
                </a:solidFill>
              </a:rPr>
              <a:t>Transcriptase</a:t>
            </a:r>
            <a:r>
              <a:rPr sz="3200" spc="-80" dirty="0">
                <a:solidFill>
                  <a:srgbClr val="2E2B21"/>
                </a:solidFill>
              </a:rPr>
              <a:t> </a:t>
            </a:r>
            <a:r>
              <a:rPr sz="3200" spc="-5" dirty="0">
                <a:solidFill>
                  <a:srgbClr val="2E2B21"/>
                </a:solidFill>
              </a:rPr>
              <a:t>Inhibitors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074926" y="1550932"/>
            <a:ext cx="8221345" cy="297624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1285" marR="515620">
              <a:lnSpc>
                <a:spcPts val="3030"/>
              </a:lnSpc>
              <a:spcBef>
                <a:spcPts val="475"/>
              </a:spcBef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Block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DNA synthesis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from 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RNA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by </a:t>
            </a:r>
            <a:r>
              <a:rPr sz="2800" b="1" i="1" spc="-10" dirty="0">
                <a:solidFill>
                  <a:srgbClr val="2E2B21"/>
                </a:solidFill>
                <a:latin typeface="Times New Roman"/>
                <a:cs typeface="Times New Roman"/>
              </a:rPr>
              <a:t>Reverse  </a:t>
            </a:r>
            <a:r>
              <a:rPr sz="28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transcriptase </a:t>
            </a:r>
            <a:r>
              <a:rPr sz="2800" b="1" i="1" spc="-5" dirty="0">
                <a:solidFill>
                  <a:srgbClr val="A5A5A5"/>
                </a:solidFill>
                <a:latin typeface="Times New Roman"/>
                <a:cs typeface="Times New Roman"/>
              </a:rPr>
              <a:t>(</a:t>
            </a:r>
            <a:r>
              <a:rPr sz="2800" spc="-5" dirty="0">
                <a:solidFill>
                  <a:srgbClr val="A5A5A5"/>
                </a:solidFill>
                <a:latin typeface="Times New Roman"/>
                <a:cs typeface="Times New Roman"/>
              </a:rPr>
              <a:t>aka </a:t>
            </a:r>
            <a:r>
              <a:rPr sz="2800" i="1" spc="-5" dirty="0">
                <a:solidFill>
                  <a:srgbClr val="A5A5A5"/>
                </a:solidFill>
                <a:latin typeface="Times New Roman"/>
                <a:cs typeface="Times New Roman"/>
              </a:rPr>
              <a:t>RNA-dependent DNA</a:t>
            </a:r>
            <a:r>
              <a:rPr sz="2800" i="1" spc="-20" dirty="0">
                <a:solidFill>
                  <a:srgbClr val="A5A5A5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A5A5A5"/>
                </a:solidFill>
                <a:latin typeface="Times New Roman"/>
                <a:cs typeface="Times New Roman"/>
              </a:rPr>
              <a:t>polymerase)</a:t>
            </a:r>
            <a:endParaRPr sz="2800">
              <a:latin typeface="Times New Roman"/>
              <a:cs typeface="Times New Roman"/>
            </a:endParaRPr>
          </a:p>
          <a:p>
            <a:pPr marL="635635" indent="-525145">
              <a:lnSpc>
                <a:spcPts val="3220"/>
              </a:lnSpc>
              <a:spcBef>
                <a:spcPts val="2190"/>
              </a:spcBef>
              <a:buClr>
                <a:srgbClr val="9BBEBD"/>
              </a:buClr>
              <a:buAutoNum type="romanLcPeriod"/>
              <a:tabLst>
                <a:tab pos="635635" algn="l"/>
                <a:tab pos="636270" algn="l"/>
              </a:tabLst>
            </a:pPr>
            <a:r>
              <a:rPr sz="2800" i="1" spc="-10" dirty="0">
                <a:solidFill>
                  <a:srgbClr val="0070C0"/>
                </a:solidFill>
                <a:latin typeface="Times New Roman"/>
                <a:cs typeface="Times New Roman"/>
              </a:rPr>
              <a:t>Nucleoside </a:t>
            </a:r>
            <a:r>
              <a:rPr sz="2800" i="1" spc="-5" dirty="0">
                <a:solidFill>
                  <a:srgbClr val="0070C0"/>
                </a:solidFill>
                <a:latin typeface="Times New Roman"/>
                <a:cs typeface="Times New Roman"/>
              </a:rPr>
              <a:t>Reverse Transcriptase </a:t>
            </a:r>
            <a:r>
              <a:rPr sz="2800" i="1" dirty="0">
                <a:solidFill>
                  <a:srgbClr val="0070C0"/>
                </a:solidFill>
                <a:latin typeface="Times New Roman"/>
                <a:cs typeface="Times New Roman"/>
              </a:rPr>
              <a:t>Inhibitors</a:t>
            </a:r>
            <a:r>
              <a:rPr sz="2800" i="1" spc="-7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0070C0"/>
                </a:solidFill>
                <a:latin typeface="Times New Roman"/>
                <a:cs typeface="Times New Roman"/>
              </a:rPr>
              <a:t>(NRTIs)</a:t>
            </a:r>
            <a:endParaRPr sz="2800">
              <a:latin typeface="Times New Roman"/>
              <a:cs typeface="Times New Roman"/>
            </a:endParaRPr>
          </a:p>
          <a:p>
            <a:pPr marL="1035685">
              <a:lnSpc>
                <a:spcPts val="2740"/>
              </a:lnSpc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Zidovudine, Lamivudine,</a:t>
            </a:r>
            <a:r>
              <a:rPr sz="24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Abacavir</a:t>
            </a:r>
            <a:endParaRPr sz="2400">
              <a:latin typeface="Times New Roman"/>
              <a:cs typeface="Times New Roman"/>
            </a:endParaRPr>
          </a:p>
          <a:p>
            <a:pPr marL="635635" indent="-623570">
              <a:spcBef>
                <a:spcPts val="2290"/>
              </a:spcBef>
              <a:buClr>
                <a:srgbClr val="9BBEBD"/>
              </a:buClr>
              <a:buAutoNum type="romanLcPeriod" startAt="2"/>
              <a:tabLst>
                <a:tab pos="635635" algn="l"/>
                <a:tab pos="636270" algn="l"/>
              </a:tabLst>
            </a:pPr>
            <a:r>
              <a:rPr sz="2800" i="1" spc="-10" dirty="0">
                <a:solidFill>
                  <a:srgbClr val="0070C0"/>
                </a:solidFill>
                <a:latin typeface="Times New Roman"/>
                <a:cs typeface="Times New Roman"/>
              </a:rPr>
              <a:t>Nucleotide </a:t>
            </a:r>
            <a:r>
              <a:rPr sz="2800" i="1" spc="-5" dirty="0">
                <a:solidFill>
                  <a:srgbClr val="0070C0"/>
                </a:solidFill>
                <a:latin typeface="Times New Roman"/>
                <a:cs typeface="Times New Roman"/>
              </a:rPr>
              <a:t>RT </a:t>
            </a:r>
            <a:r>
              <a:rPr sz="2800" i="1" dirty="0">
                <a:solidFill>
                  <a:srgbClr val="0070C0"/>
                </a:solidFill>
                <a:latin typeface="Times New Roman"/>
                <a:cs typeface="Times New Roman"/>
              </a:rPr>
              <a:t>Inhibitors</a:t>
            </a:r>
            <a:r>
              <a:rPr sz="2800" i="1" spc="-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0070C0"/>
                </a:solidFill>
                <a:latin typeface="Times New Roman"/>
                <a:cs typeface="Times New Roman"/>
              </a:rPr>
              <a:t>(NtRTIs)</a:t>
            </a:r>
            <a:endParaRPr sz="2800">
              <a:latin typeface="Times New Roman"/>
              <a:cs typeface="Times New Roman"/>
            </a:endParaRPr>
          </a:p>
          <a:p>
            <a:pPr marL="578485">
              <a:spcBef>
                <a:spcPts val="120"/>
              </a:spcBef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Tenofovir</a:t>
            </a:r>
            <a:r>
              <a:rPr sz="2400" spc="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2E2B21"/>
                </a:solidFill>
                <a:latin typeface="Times New Roman"/>
                <a:cs typeface="Times New Roman"/>
              </a:rPr>
              <a:t>(HIV)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76143" y="4814831"/>
            <a:ext cx="409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800" i="1" spc="-5" dirty="0">
                <a:solidFill>
                  <a:srgbClr val="9BBEBD"/>
                </a:solidFill>
                <a:latin typeface="Times New Roman"/>
                <a:cs typeface="Times New Roman"/>
              </a:rPr>
              <a:t>iii.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40779" y="4814832"/>
            <a:ext cx="4415790" cy="810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0">
              <a:lnSpc>
                <a:spcPts val="3329"/>
              </a:lnSpc>
              <a:spcBef>
                <a:spcPts val="100"/>
              </a:spcBef>
            </a:pPr>
            <a:r>
              <a:rPr sz="2800" i="1" spc="-10" dirty="0">
                <a:solidFill>
                  <a:srgbClr val="0070C0"/>
                </a:solidFill>
                <a:latin typeface="Times New Roman"/>
                <a:cs typeface="Times New Roman"/>
              </a:rPr>
              <a:t>Non-Nucleoside </a:t>
            </a:r>
            <a:r>
              <a:rPr sz="2800" i="1" spc="-5" dirty="0">
                <a:solidFill>
                  <a:srgbClr val="0070C0"/>
                </a:solidFill>
                <a:latin typeface="Times New Roman"/>
                <a:cs typeface="Times New Roman"/>
              </a:rPr>
              <a:t>RT</a:t>
            </a:r>
            <a:r>
              <a:rPr sz="2800" i="1" spc="-8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0070C0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2850"/>
              </a:lnSpc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Nevirapine, Efavirenz,</a:t>
            </a:r>
            <a:r>
              <a:rPr sz="2400" spc="-3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Etravirine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476"/>
    </mc:Choice>
    <mc:Fallback xmlns="">
      <p:transition spd="slow" advTm="63476"/>
    </mc:Fallback>
  </mc:AlternateContent>
  <p:extLst>
    <p:ext uri="{3A86A75C-4F4B-4683-9AE1-C65F6400EC91}">
      <p14:laserTraceLst xmlns:p14="http://schemas.microsoft.com/office/powerpoint/2010/main">
        <p14:tracePtLst>
          <p14:tracePt t="45211" x="7045325" y="4589463"/>
          <p14:tracePt t="45224" x="7010400" y="4554538"/>
          <p14:tracePt t="45233" x="6911975" y="4456113"/>
          <p14:tracePt t="45252" x="6688138" y="4268788"/>
          <p14:tracePt t="45264" x="6269038" y="4081463"/>
          <p14:tracePt t="45276" x="5902325" y="3840163"/>
          <p14:tracePt t="45287" x="5340350" y="3589338"/>
          <p14:tracePt t="45302" x="4919663" y="3419475"/>
          <p14:tracePt t="45318" x="4465638" y="3295650"/>
          <p14:tracePt t="45335" x="4054475" y="3205163"/>
          <p14:tracePt t="45351" x="3983038" y="3197225"/>
          <p14:tracePt t="45368" x="3919538" y="3197225"/>
          <p14:tracePt t="45385" x="3857625" y="3197225"/>
          <p14:tracePt t="45658" x="3822700" y="3197225"/>
          <p14:tracePt t="45671" x="3776663" y="3205163"/>
          <p14:tracePt t="45683" x="3714750" y="3205163"/>
          <p14:tracePt t="45694" x="3660775" y="3214688"/>
          <p14:tracePt t="45705" x="3608388" y="3214688"/>
          <p14:tracePt t="45718" x="3517900" y="3214688"/>
          <p14:tracePt t="45735" x="3402013" y="3214688"/>
          <p14:tracePt t="45752" x="3322638" y="3214688"/>
          <p14:tracePt t="45768" x="3259138" y="3214688"/>
          <p14:tracePt t="45785" x="3133725" y="3214688"/>
          <p14:tracePt t="45802" x="3081338" y="3205163"/>
          <p14:tracePt t="45818" x="2990850" y="3205163"/>
          <p14:tracePt t="45835" x="2884488" y="3205163"/>
          <p14:tracePt t="45852" x="2857500" y="3205163"/>
          <p14:tracePt t="45868" x="2847975" y="3205163"/>
          <p14:tracePt t="45914" x="2847975" y="3197225"/>
          <p14:tracePt t="45926" x="2857500" y="3197225"/>
          <p14:tracePt t="45949" x="2867025" y="3197225"/>
          <p14:tracePt t="45961" x="2874963" y="3197225"/>
          <p14:tracePt t="45973" x="2894013" y="3197225"/>
          <p14:tracePt t="45986" x="2911475" y="3197225"/>
          <p14:tracePt t="46002" x="2928938" y="3197225"/>
          <p14:tracePt t="46018" x="2946400" y="3197225"/>
          <p14:tracePt t="46035" x="2982913" y="3197225"/>
          <p14:tracePt t="46052" x="3000375" y="3197225"/>
          <p14:tracePt t="46068" x="3044825" y="3197225"/>
          <p14:tracePt t="46085" x="3081338" y="3197225"/>
          <p14:tracePt t="46102" x="3116263" y="3197225"/>
          <p14:tracePt t="46118" x="3179763" y="3187700"/>
          <p14:tracePt t="46135" x="3205163" y="3187700"/>
          <p14:tracePt t="46152" x="3232150" y="3179763"/>
          <p14:tracePt t="46168" x="3251200" y="3170238"/>
          <p14:tracePt t="46185" x="3259138" y="3160713"/>
          <p14:tracePt t="46202" x="3276600" y="3152775"/>
          <p14:tracePt t="46218" x="3286125" y="3143250"/>
          <p14:tracePt t="46235" x="3303588" y="3125788"/>
          <p14:tracePt t="46252" x="3357563" y="3098800"/>
          <p14:tracePt t="46268" x="3384550" y="3081338"/>
          <p14:tracePt t="46285" x="3429000" y="3071813"/>
          <p14:tracePt t="46302" x="3465513" y="3044825"/>
          <p14:tracePt t="46318" x="3482975" y="3027363"/>
          <p14:tracePt t="46335" x="3490913" y="3027363"/>
          <p14:tracePt t="46352" x="3527425" y="3009900"/>
          <p14:tracePt t="46368" x="3536950" y="3000375"/>
          <p14:tracePt t="46385" x="3581400" y="2990850"/>
          <p14:tracePt t="46402" x="3608388" y="2990850"/>
          <p14:tracePt t="46419" x="3652838" y="2973388"/>
          <p14:tracePt t="46435" x="3679825" y="2973388"/>
          <p14:tracePt t="46452" x="3697288" y="2973388"/>
          <p14:tracePt t="46468" x="3732213" y="2973388"/>
          <p14:tracePt t="46485" x="3741738" y="2973388"/>
          <p14:tracePt t="46502" x="3768725" y="2965450"/>
          <p14:tracePt t="46518" x="3776663" y="2965450"/>
          <p14:tracePt t="46535" x="3786188" y="2965450"/>
          <p14:tracePt t="46552" x="3813175" y="2965450"/>
          <p14:tracePt t="46568" x="3830638" y="2955925"/>
          <p14:tracePt t="46585" x="3857625" y="2955925"/>
          <p14:tracePt t="46602" x="3911600" y="2955925"/>
          <p14:tracePt t="46618" x="3938588" y="2955925"/>
          <p14:tracePt t="46635" x="3965575" y="2955925"/>
          <p14:tracePt t="46652" x="3983038" y="2946400"/>
          <p14:tracePt t="46668" x="4000500" y="2938463"/>
          <p14:tracePt t="46685" x="4044950" y="2928938"/>
          <p14:tracePt t="46702" x="4081463" y="2928938"/>
          <p14:tracePt t="46718" x="4133850" y="2919413"/>
          <p14:tracePt t="46735" x="4170363" y="2919413"/>
          <p14:tracePt t="46752" x="4214813" y="2919413"/>
          <p14:tracePt t="46769" x="4232275" y="2919413"/>
          <p14:tracePt t="46785" x="4259263" y="2919413"/>
          <p14:tracePt t="46802" x="4313238" y="2919413"/>
          <p14:tracePt t="46819" x="4340225" y="2919413"/>
          <p14:tracePt t="46835" x="4402138" y="2919413"/>
          <p14:tracePt t="46852" x="4429125" y="2919413"/>
          <p14:tracePt t="46869" x="4456113" y="2919413"/>
          <p14:tracePt t="46885" x="4465638" y="2919413"/>
          <p14:tracePt t="46902" x="4473575" y="2919413"/>
          <p14:tracePt t="46919" x="4473575" y="2928938"/>
          <p14:tracePt t="46965" x="4456113" y="2928938"/>
          <p14:tracePt t="46977" x="4384675" y="2938463"/>
          <p14:tracePt t="46990" x="4286250" y="2973388"/>
          <p14:tracePt t="47002" x="4187825" y="2990850"/>
          <p14:tracePt t="47019" x="4027488" y="3044825"/>
          <p14:tracePt t="47036" x="3830638" y="3125788"/>
          <p14:tracePt t="47052" x="3608388" y="3276600"/>
          <p14:tracePt t="47059" x="3536950" y="3348038"/>
          <p14:tracePt t="47071" x="3490913" y="3411538"/>
          <p14:tracePt t="47085" x="3465513" y="3465513"/>
          <p14:tracePt t="47102" x="3446463" y="3500438"/>
          <p14:tracePt t="47118" x="3455988" y="3581400"/>
          <p14:tracePt t="47135" x="3490913" y="3633788"/>
          <p14:tracePt t="47151" x="3536950" y="3687763"/>
          <p14:tracePt t="47168" x="3705225" y="3803650"/>
          <p14:tracePt t="47185" x="3830638" y="3848100"/>
          <p14:tracePt t="47202" x="4000500" y="3894138"/>
          <p14:tracePt t="47221" x="4062413" y="3911600"/>
          <p14:tracePt t="47236" x="4116388" y="3929063"/>
          <p14:tracePt t="47252" x="4152900" y="3946525"/>
          <p14:tracePt t="47269" x="4179888" y="3956050"/>
          <p14:tracePt t="47286" x="4205288" y="3965575"/>
          <p14:tracePt t="47341" x="4179888" y="3965575"/>
          <p14:tracePt t="47354" x="4152900" y="3965575"/>
          <p14:tracePt t="47365" x="4108450" y="3929063"/>
          <p14:tracePt t="47377" x="4062413" y="3857625"/>
          <p14:tracePt t="47389" x="4000500" y="3786188"/>
          <p14:tracePt t="47402" x="3946525" y="3705225"/>
          <p14:tracePt t="47419" x="3902075" y="3652838"/>
          <p14:tracePt t="47435" x="3875088" y="3581400"/>
          <p14:tracePt t="47451" x="3875088" y="3554413"/>
          <p14:tracePt t="47468" x="3894138" y="3517900"/>
          <p14:tracePt t="47485" x="3973513" y="3384550"/>
          <p14:tracePt t="47502" x="4017963" y="3322638"/>
          <p14:tracePt t="47519" x="4089400" y="3251200"/>
          <p14:tracePt t="47536" x="4116388" y="3224213"/>
          <p14:tracePt t="47554" x="4179888" y="3205163"/>
          <p14:tracePt t="47569" x="4197350" y="3187700"/>
          <p14:tracePt t="47586" x="4214813" y="3179763"/>
          <p14:tracePt t="47602" x="4224338" y="3179763"/>
          <p14:tracePt t="47619" x="4232275" y="3179763"/>
          <p14:tracePt t="47639" x="4232275" y="3187700"/>
          <p14:tracePt t="47653" x="4232275" y="3205163"/>
          <p14:tracePt t="47669" x="4232275" y="3232150"/>
          <p14:tracePt t="47686" x="4232275" y="3322638"/>
          <p14:tracePt t="47702" x="4232275" y="3394075"/>
          <p14:tracePt t="47719" x="4224338" y="3500438"/>
          <p14:tracePt t="47736" x="4197350" y="3652838"/>
          <p14:tracePt t="47752" x="4170363" y="3884613"/>
          <p14:tracePt t="47769" x="4152900" y="3965575"/>
          <p14:tracePt t="47786" x="4133850" y="4017963"/>
          <p14:tracePt t="47802" x="4125913" y="4062413"/>
          <p14:tracePt t="47819" x="4116388" y="4071938"/>
          <p14:tracePt t="47836" x="4108450" y="4071938"/>
          <p14:tracePt t="47852" x="4098925" y="4062413"/>
          <p14:tracePt t="47870" x="4081463" y="4017963"/>
          <p14:tracePt t="47886" x="4010025" y="3768725"/>
          <p14:tracePt t="47902" x="3929063" y="3562350"/>
          <p14:tracePt t="47919" x="3857625" y="3402013"/>
          <p14:tracePt t="47936" x="3741738" y="3116263"/>
          <p14:tracePt t="47953" x="3705225" y="3036888"/>
          <p14:tracePt t="47969" x="3660775" y="2946400"/>
          <p14:tracePt t="47986" x="3652838" y="2946400"/>
          <p14:tracePt t="48039" x="3652838" y="2955925"/>
          <p14:tracePt t="48051" x="3652838" y="2982913"/>
          <p14:tracePt t="48063" x="3652838" y="3027363"/>
          <p14:tracePt t="48074" x="3652838" y="3062288"/>
          <p14:tracePt t="48087" x="3652838" y="3116263"/>
          <p14:tracePt t="48102" x="3652838" y="3179763"/>
          <p14:tracePt t="48124" x="3652838" y="3411538"/>
          <p14:tracePt t="48136" x="3652838" y="3509963"/>
          <p14:tracePt t="48152" x="3652838" y="3562350"/>
          <p14:tracePt t="48169" x="3652838" y="3625850"/>
          <p14:tracePt t="48270" x="3643313" y="3581400"/>
          <p14:tracePt t="48282" x="3633788" y="3509963"/>
          <p14:tracePt t="48293" x="3616325" y="3429000"/>
          <p14:tracePt t="48305" x="3608388" y="3357563"/>
          <p14:tracePt t="48319" x="3598863" y="3313113"/>
          <p14:tracePt t="48336" x="3581400" y="3232150"/>
          <p14:tracePt t="48352" x="3562350" y="3089275"/>
          <p14:tracePt t="48369" x="3544888" y="3036888"/>
          <p14:tracePt t="48387" x="3527425" y="3000375"/>
          <p14:tracePt t="48445" x="3527425" y="3009900"/>
          <p14:tracePt t="48469" x="3527425" y="3017838"/>
          <p14:tracePt t="48533" x="3527425" y="3027363"/>
          <p14:tracePt t="50308" x="3536950" y="3036888"/>
          <p14:tracePt t="50320" x="3562350" y="3036888"/>
          <p14:tracePt t="50332" x="3598863" y="3036888"/>
          <p14:tracePt t="50342" x="3652838" y="3036888"/>
          <p14:tracePt t="50353" x="3687763" y="3036888"/>
          <p14:tracePt t="50368" x="3714750" y="3036888"/>
          <p14:tracePt t="50384" x="3751263" y="3036888"/>
          <p14:tracePt t="50401" x="3902075" y="3036888"/>
          <p14:tracePt t="50418" x="3973513" y="3036888"/>
          <p14:tracePt t="50434" x="4037013" y="3044825"/>
          <p14:tracePt t="50451" x="4125913" y="3054350"/>
          <p14:tracePt t="50468" x="4152900" y="3054350"/>
          <p14:tracePt t="50484" x="4170363" y="3054350"/>
          <p14:tracePt t="50501" x="4205288" y="3054350"/>
          <p14:tracePt t="50518" x="4241800" y="3054350"/>
          <p14:tracePt t="50534" x="4276725" y="3054350"/>
          <p14:tracePt t="50551" x="4357688" y="3054350"/>
          <p14:tracePt t="50568" x="4384675" y="3054350"/>
          <p14:tracePt t="50584" x="4419600" y="3054350"/>
          <p14:tracePt t="50601" x="4446588" y="3054350"/>
          <p14:tracePt t="50618" x="4537075" y="3054350"/>
          <p14:tracePt t="50635" x="4625975" y="3062288"/>
          <p14:tracePt t="50651" x="4687888" y="3071813"/>
          <p14:tracePt t="50668" x="4786313" y="3098800"/>
          <p14:tracePt t="50685" x="4840288" y="3108325"/>
          <p14:tracePt t="50701" x="4884738" y="3116263"/>
          <p14:tracePt t="50718" x="4956175" y="3125788"/>
          <p14:tracePt t="50734" x="5045075" y="3125788"/>
          <p14:tracePt t="50973" x="4840288" y="3179763"/>
          <p14:tracePt t="50985" x="4598988" y="3259138"/>
          <p14:tracePt t="50996" x="4375150" y="3394075"/>
          <p14:tracePt t="51007" x="4108450" y="3598863"/>
          <p14:tracePt t="51019" x="3822700" y="3776663"/>
          <p14:tracePt t="51035" x="3581400" y="3911600"/>
          <p14:tracePt t="51051" x="3330575" y="4027488"/>
          <p14:tracePt t="51068" x="2813050" y="4286250"/>
          <p14:tracePt t="51085" x="2633663" y="4419600"/>
          <p14:tracePt t="51102" x="2330450" y="4589463"/>
          <p14:tracePt t="51118" x="2232025" y="4625975"/>
          <p14:tracePt t="51135" x="2170113" y="4652963"/>
          <p14:tracePt t="51151" x="2098675" y="4679950"/>
          <p14:tracePt t="51168" x="2081213" y="4679950"/>
          <p14:tracePt t="51201" x="2071688" y="4679950"/>
          <p14:tracePt t="51313" x="2081213" y="4679950"/>
          <p14:tracePt t="51325" x="2081213" y="4670425"/>
          <p14:tracePt t="51359" x="2098675" y="4670425"/>
          <p14:tracePt t="51370" x="2116138" y="4670425"/>
          <p14:tracePt t="51383" x="2143125" y="4670425"/>
          <p14:tracePt t="51394" x="2170113" y="4670425"/>
          <p14:tracePt t="51406" x="2197100" y="4670425"/>
          <p14:tracePt t="51418" x="2232025" y="4670425"/>
          <p14:tracePt t="51434" x="2286000" y="4670425"/>
          <p14:tracePt t="51451" x="2366963" y="4670425"/>
          <p14:tracePt t="51468" x="2608263" y="4670425"/>
          <p14:tracePt t="51485" x="2724150" y="4670425"/>
          <p14:tracePt t="51501" x="3036888" y="4670425"/>
          <p14:tracePt t="51518" x="3160713" y="4660900"/>
          <p14:tracePt t="51534" x="3276600" y="4660900"/>
          <p14:tracePt t="51551" x="3509963" y="4660900"/>
          <p14:tracePt t="51568" x="3608388" y="4660900"/>
          <p14:tracePt t="51584" x="3724275" y="4660900"/>
          <p14:tracePt t="51601" x="3751263" y="4660900"/>
          <p14:tracePt t="51618" x="3768725" y="4660900"/>
          <p14:tracePt t="51634" x="3776663" y="4660900"/>
          <p14:tracePt t="51785" x="3776663" y="4670425"/>
          <p14:tracePt t="51809" x="3776663" y="4687888"/>
          <p14:tracePt t="51823" x="3786188" y="4697413"/>
          <p14:tracePt t="51830" x="3786188" y="4705350"/>
          <p14:tracePt t="51842" x="3786188" y="4724400"/>
          <p14:tracePt t="51854" x="3795713" y="4732338"/>
          <p14:tracePt t="51868" x="3795713" y="4751388"/>
          <p14:tracePt t="51884" x="3795713" y="4759325"/>
          <p14:tracePt t="51901" x="3803650" y="4813300"/>
          <p14:tracePt t="51918" x="3813175" y="4840288"/>
          <p14:tracePt t="51934" x="3822700" y="4884738"/>
          <p14:tracePt t="51951" x="3830638" y="4938713"/>
          <p14:tracePt t="51968" x="3830638" y="4956175"/>
          <p14:tracePt t="51984" x="3830638" y="4965700"/>
          <p14:tracePt t="52280" x="3830638" y="4973638"/>
          <p14:tracePt t="52327" x="3840163" y="4973638"/>
          <p14:tracePt t="52339" x="3848100" y="4973638"/>
          <p14:tracePt t="52349" x="3857625" y="4973638"/>
          <p14:tracePt t="52361" x="3875088" y="4973638"/>
          <p14:tracePt t="52373" x="3902075" y="4983163"/>
          <p14:tracePt t="52385" x="3929063" y="4991100"/>
          <p14:tracePt t="52402" x="3973513" y="5000625"/>
          <p14:tracePt t="52418" x="4044950" y="5010150"/>
          <p14:tracePt t="52434" x="4205288" y="5027613"/>
          <p14:tracePt t="52451" x="4276725" y="5037138"/>
          <p14:tracePt t="52468" x="4483100" y="5054600"/>
          <p14:tracePt t="52484" x="4589463" y="5062538"/>
          <p14:tracePt t="52501" x="4670425" y="5072063"/>
          <p14:tracePt t="52518" x="4786313" y="5081588"/>
          <p14:tracePt t="52534" x="4830763" y="5089525"/>
          <p14:tracePt t="52551" x="4857750" y="5099050"/>
          <p14:tracePt t="52568" x="4875213" y="5099050"/>
          <p14:tracePt t="54716" x="4867275" y="5099050"/>
          <p14:tracePt t="54727" x="4848225" y="5081588"/>
          <p14:tracePt t="54739" x="4840288" y="5062538"/>
          <p14:tracePt t="54751" x="4822825" y="5037138"/>
          <p14:tracePt t="54768" x="4795838" y="5000625"/>
          <p14:tracePt t="54784" x="4751388" y="4973638"/>
          <p14:tracePt t="54801" x="4562475" y="4830763"/>
          <p14:tracePt t="54818" x="4456113" y="4679950"/>
          <p14:tracePt t="54834" x="4303713" y="4465638"/>
          <p14:tracePt t="54851" x="4232275" y="4402138"/>
          <p14:tracePt t="54868" x="4027488" y="4205288"/>
          <p14:tracePt t="54884" x="3946525" y="4108450"/>
          <p14:tracePt t="54901" x="3875088" y="4017963"/>
          <p14:tracePt t="54917" x="3786188" y="3894138"/>
          <p14:tracePt t="54934" x="3751263" y="3840163"/>
          <p14:tracePt t="54951" x="3705225" y="3776663"/>
          <p14:tracePt t="54968" x="3598863" y="3633788"/>
          <p14:tracePt t="54984" x="3527425" y="3544888"/>
          <p14:tracePt t="55001" x="3402013" y="3429000"/>
          <p14:tracePt t="55018" x="3357563" y="3384550"/>
          <p14:tracePt t="55035" x="3313113" y="3330575"/>
          <p14:tracePt t="55051" x="3295650" y="3313113"/>
          <p14:tracePt t="55067" x="3286125" y="3295650"/>
          <p14:tracePt t="55084" x="3241675" y="3232150"/>
          <p14:tracePt t="55101" x="3241675" y="3197225"/>
          <p14:tracePt t="55117" x="3214688" y="3160713"/>
          <p14:tracePt t="55149" x="3205163" y="3160713"/>
          <p14:tracePt t="55161" x="3197225" y="3160713"/>
          <p14:tracePt t="55173" x="3187700" y="3160713"/>
          <p14:tracePt t="55185" x="3179763" y="3160713"/>
          <p14:tracePt t="55208" x="3170238" y="3160713"/>
          <p14:tracePt t="55269" x="3170238" y="3152775"/>
          <p14:tracePt t="55364" x="3187700" y="3160713"/>
          <p14:tracePt t="55375" x="3197225" y="3197225"/>
          <p14:tracePt t="55386" x="3232150" y="3224213"/>
          <p14:tracePt t="55401" x="3268663" y="3241675"/>
          <p14:tracePt t="55417" x="3357563" y="3268663"/>
          <p14:tracePt t="55434" x="3536950" y="3313113"/>
          <p14:tracePt t="55451" x="3625850" y="3330575"/>
          <p14:tracePt t="55468" x="3894138" y="3330575"/>
          <p14:tracePt t="55484" x="4027488" y="3330575"/>
          <p14:tracePt t="55501" x="4133850" y="3322638"/>
          <p14:tracePt t="55518" x="4384675" y="3268663"/>
          <p14:tracePt t="55534" x="4527550" y="3232150"/>
          <p14:tracePt t="55551" x="4633913" y="3197225"/>
          <p14:tracePt t="55568" x="4822825" y="3116263"/>
          <p14:tracePt t="55584" x="4911725" y="3071813"/>
          <p14:tracePt t="55601" x="5037138" y="3027363"/>
          <p14:tracePt t="55618" x="5054600" y="3027363"/>
          <p14:tracePt t="55634" x="5072063" y="3027363"/>
          <p14:tracePt t="55651" x="5081588" y="3027363"/>
          <p14:tracePt t="55717" x="5081588" y="3044825"/>
          <p14:tracePt t="55728" x="5081588" y="3054350"/>
          <p14:tracePt t="55740" x="5081588" y="3062288"/>
          <p14:tracePt t="55752" x="5081588" y="3081338"/>
          <p14:tracePt t="55769" x="5072063" y="3089275"/>
          <p14:tracePt t="55785" x="5037138" y="3133725"/>
          <p14:tracePt t="55801" x="5010150" y="3160713"/>
          <p14:tracePt t="55818" x="4973638" y="3241675"/>
          <p14:tracePt t="55834" x="4822825" y="3509963"/>
          <p14:tracePt t="55851" x="4732338" y="3598863"/>
          <p14:tracePt t="55868" x="4429125" y="3946525"/>
          <p14:tracePt t="55884" x="4276725" y="4125913"/>
          <p14:tracePt t="55901" x="4187825" y="4214813"/>
          <p14:tracePt t="55918" x="4027488" y="4367213"/>
          <p14:tracePt t="55934" x="3956050" y="4419600"/>
          <p14:tracePt t="55951" x="3857625" y="4491038"/>
          <p14:tracePt t="55968" x="3848100" y="4500563"/>
          <p14:tracePt t="56001" x="3840163" y="4500563"/>
          <p14:tracePt t="56018" x="3857625" y="4491038"/>
          <p14:tracePt t="56035" x="3919538" y="4465638"/>
          <p14:tracePt t="56051" x="4044950" y="4438650"/>
          <p14:tracePt t="56068" x="4108450" y="4419600"/>
          <p14:tracePt t="56084" x="4276725" y="4402138"/>
          <p14:tracePt t="56101" x="4394200" y="4402138"/>
          <p14:tracePt t="56117" x="4465638" y="4402138"/>
          <p14:tracePt t="56134" x="4518025" y="4411663"/>
          <p14:tracePt t="56151" x="4572000" y="4473575"/>
          <p14:tracePt t="56168" x="4589463" y="4518025"/>
          <p14:tracePt t="56184" x="4598988" y="4537075"/>
          <p14:tracePt t="56201" x="4598988" y="4589463"/>
          <p14:tracePt t="56218" x="4598988" y="4616450"/>
          <p14:tracePt t="56234" x="4598988" y="4660900"/>
          <p14:tracePt t="56251" x="4598988" y="4679950"/>
          <p14:tracePt t="56268" x="4581525" y="4714875"/>
          <p14:tracePt t="56284" x="4527550" y="4822825"/>
          <p14:tracePt t="56301" x="4483100" y="4894263"/>
          <p14:tracePt t="56318" x="4402138" y="5027613"/>
        </p14:tracePtLst>
      </p14:laserTraceLst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659282"/>
            <a:ext cx="5316220" cy="1229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 marR="5080">
              <a:lnSpc>
                <a:spcPct val="79500"/>
              </a:lnSpc>
              <a:spcBef>
                <a:spcPts val="1180"/>
              </a:spcBef>
              <a:tabLst>
                <a:tab pos="431165" algn="l"/>
                <a:tab pos="2604135" algn="l"/>
              </a:tabLst>
            </a:pPr>
            <a:r>
              <a:rPr sz="4400" dirty="0"/>
              <a:t>4	</a:t>
            </a:r>
            <a:r>
              <a:rPr sz="4400" spc="-5" dirty="0"/>
              <a:t>(b).DN</a:t>
            </a:r>
            <a:r>
              <a:rPr sz="4400" dirty="0"/>
              <a:t>A	</a:t>
            </a:r>
            <a:r>
              <a:rPr sz="4400" spc="-5" dirty="0"/>
              <a:t>Integration  inhibitors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100260" y="2054961"/>
            <a:ext cx="7116445" cy="3908762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29870" marR="5080">
              <a:lnSpc>
                <a:spcPts val="3450"/>
              </a:lnSpc>
              <a:spcBef>
                <a:spcPts val="540"/>
              </a:spcBef>
            </a:pP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Prevent </a:t>
            </a:r>
            <a:r>
              <a:rPr sz="3200" spc="-10" dirty="0">
                <a:solidFill>
                  <a:srgbClr val="2E2B21"/>
                </a:solidFill>
                <a:latin typeface="Times New Roman"/>
                <a:cs typeface="Times New Roman"/>
              </a:rPr>
              <a:t>integration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of viral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DNA </a:t>
            </a:r>
            <a:r>
              <a:rPr sz="3200" spc="-10" dirty="0">
                <a:solidFill>
                  <a:srgbClr val="2E2B21"/>
                </a:solidFill>
                <a:latin typeface="Times New Roman"/>
                <a:cs typeface="Times New Roman"/>
              </a:rPr>
              <a:t>into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host  genome by binding </a:t>
            </a:r>
            <a:r>
              <a:rPr sz="32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Integrase</a:t>
            </a:r>
            <a:r>
              <a:rPr sz="3200" b="1" i="1" spc="-4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enzyme</a:t>
            </a:r>
            <a:endParaRPr sz="3200">
              <a:latin typeface="Times New Roman"/>
              <a:cs typeface="Times New Roman"/>
            </a:endParaRPr>
          </a:p>
          <a:p>
            <a:pPr marL="321945" indent="-309880">
              <a:spcBef>
                <a:spcPts val="1615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Raltegravir</a:t>
            </a:r>
            <a:endParaRPr sz="2800">
              <a:latin typeface="Times New Roman"/>
              <a:cs typeface="Times New Roman"/>
            </a:endParaRPr>
          </a:p>
          <a:p>
            <a:pPr marL="321945" indent="-309880">
              <a:spcBef>
                <a:spcPts val="1065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Dolutegravir</a:t>
            </a:r>
            <a:endParaRPr sz="2800">
              <a:latin typeface="Times New Roman"/>
              <a:cs typeface="Times New Roman"/>
            </a:endParaRPr>
          </a:p>
          <a:p>
            <a:pPr marL="321945" indent="-309880">
              <a:spcBef>
                <a:spcPts val="1065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Elvitegravir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</a:pPr>
            <a:endParaRPr sz="4750">
              <a:latin typeface="Times New Roman"/>
              <a:cs typeface="Times New Roman"/>
            </a:endParaRPr>
          </a:p>
          <a:p>
            <a:pPr marL="229870"/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All are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ARVs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073"/>
    </mc:Choice>
    <mc:Fallback xmlns="">
      <p:transition spd="slow" advTm="2707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108121"/>
            <a:ext cx="5379720" cy="150558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</a:pPr>
            <a:r>
              <a:rPr sz="5400" spc="-15" dirty="0"/>
              <a:t>Target: Life</a:t>
            </a:r>
            <a:r>
              <a:rPr sz="5400" spc="-85" dirty="0"/>
              <a:t> </a:t>
            </a:r>
            <a:r>
              <a:rPr sz="5400" spc="-5" dirty="0"/>
              <a:t>Cycle  Stages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1993990" y="1625556"/>
            <a:ext cx="3588385" cy="489364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641985" indent="-629920">
              <a:spcBef>
                <a:spcPts val="120"/>
              </a:spcBef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Attachment</a:t>
            </a:r>
            <a:endParaRPr sz="27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  <a:buClr>
                <a:srgbClr val="9BBEBD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641985" indent="-629920"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Fusion/uptake</a:t>
            </a:r>
            <a:endParaRPr sz="27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  <a:buClr>
                <a:srgbClr val="9BBEBD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641985" indent="-629920"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Uncoating</a:t>
            </a:r>
            <a:endParaRPr sz="27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  <a:buClr>
                <a:srgbClr val="9BBEBD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641985" indent="-629920"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Reverse</a:t>
            </a:r>
            <a:r>
              <a:rPr sz="2700" spc="-5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transcription</a:t>
            </a:r>
            <a:endParaRPr sz="27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  <a:buClr>
                <a:srgbClr val="9BBEBD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641985" indent="-629920"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spc="5" dirty="0">
                <a:solidFill>
                  <a:srgbClr val="2E2B21"/>
                </a:solidFill>
                <a:latin typeface="Times New Roman"/>
                <a:cs typeface="Times New Roman"/>
              </a:rPr>
              <a:t>Integration</a:t>
            </a:r>
            <a:endParaRPr sz="27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  <a:buClr>
                <a:srgbClr val="9BBEBD"/>
              </a:buClr>
              <a:buFont typeface="Times New Roman"/>
              <a:buAutoNum type="arabicPeriod"/>
            </a:pPr>
            <a:endParaRPr sz="3100">
              <a:latin typeface="Times New Roman"/>
              <a:cs typeface="Times New Roman"/>
            </a:endParaRPr>
          </a:p>
          <a:p>
            <a:pPr marL="641985" indent="-629920">
              <a:buClr>
                <a:srgbClr val="9BBEBD"/>
              </a:buClr>
              <a:buAutoNum type="arabicPeriod"/>
              <a:tabLst>
                <a:tab pos="641985" algn="l"/>
                <a:tab pos="642620" algn="l"/>
              </a:tabLst>
            </a:pPr>
            <a:r>
              <a:rPr sz="2700" dirty="0">
                <a:solidFill>
                  <a:srgbClr val="2E2B21"/>
                </a:solidFill>
                <a:latin typeface="Times New Roman"/>
                <a:cs typeface="Times New Roman"/>
              </a:rPr>
              <a:t>Transcription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579"/>
    </mc:Choice>
    <mc:Fallback xmlns="">
      <p:transition spd="slow" advTm="39579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659282"/>
            <a:ext cx="4789170" cy="1229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 marR="5080">
              <a:lnSpc>
                <a:spcPct val="79500"/>
              </a:lnSpc>
              <a:spcBef>
                <a:spcPts val="1180"/>
              </a:spcBef>
              <a:tabLst>
                <a:tab pos="1191260" algn="l"/>
              </a:tabLst>
            </a:pPr>
            <a:r>
              <a:rPr sz="4400" dirty="0"/>
              <a:t>4(c).	</a:t>
            </a:r>
            <a:r>
              <a:rPr sz="4400" spc="-5" dirty="0"/>
              <a:t>RNA</a:t>
            </a:r>
            <a:r>
              <a:rPr sz="4400" spc="-95" dirty="0"/>
              <a:t> </a:t>
            </a:r>
            <a:r>
              <a:rPr sz="4400" spc="-5" dirty="0"/>
              <a:t>Synthesis  Inhibitors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908720" y="1947086"/>
            <a:ext cx="7508240" cy="4166525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marL="273685">
              <a:spcBef>
                <a:spcPts val="950"/>
              </a:spcBef>
            </a:pPr>
            <a:r>
              <a:rPr sz="3200" spc="-10" dirty="0">
                <a:solidFill>
                  <a:srgbClr val="2E2B21"/>
                </a:solidFill>
                <a:latin typeface="Times New Roman"/>
                <a:cs typeface="Times New Roman"/>
              </a:rPr>
              <a:t>Block action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3200" spc="-10" dirty="0">
                <a:solidFill>
                  <a:srgbClr val="2E2B21"/>
                </a:solidFill>
                <a:latin typeface="Times New Roman"/>
                <a:cs typeface="Times New Roman"/>
              </a:rPr>
              <a:t>RNA</a:t>
            </a:r>
            <a:r>
              <a:rPr sz="3200" spc="-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endParaRPr sz="3200">
              <a:latin typeface="Times New Roman"/>
              <a:cs typeface="Times New Roman"/>
            </a:endParaRPr>
          </a:p>
          <a:p>
            <a:pPr marL="466725" indent="-454659">
              <a:spcBef>
                <a:spcPts val="955"/>
              </a:spcBef>
              <a:buClr>
                <a:srgbClr val="9BBEBD"/>
              </a:buClr>
              <a:buSzPct val="88888"/>
              <a:buFont typeface="Segoe UI Symbol"/>
              <a:buChar char="❖"/>
              <a:tabLst>
                <a:tab pos="467359" algn="l"/>
              </a:tabLst>
            </a:pPr>
            <a:r>
              <a:rPr sz="36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Ribavirin</a:t>
            </a:r>
            <a:endParaRPr sz="3600">
              <a:latin typeface="Times New Roman"/>
              <a:cs typeface="Times New Roman"/>
            </a:endParaRPr>
          </a:p>
          <a:p>
            <a:pPr marL="539115" marR="5080" lvl="1" indent="-107950">
              <a:lnSpc>
                <a:spcPts val="2600"/>
              </a:lnSpc>
              <a:spcBef>
                <a:spcPts val="484"/>
              </a:spcBef>
              <a:buClr>
                <a:srgbClr val="9BBEBD"/>
              </a:buClr>
              <a:buSzPct val="95833"/>
              <a:buFont typeface="Segoe UI Symbol"/>
              <a:buChar char="▪"/>
              <a:tabLst>
                <a:tab pos="540385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Inhibits </a:t>
            </a:r>
            <a:r>
              <a:rPr sz="24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RNA </a:t>
            </a:r>
            <a:r>
              <a:rPr sz="2400" b="1" i="1" dirty="0">
                <a:solidFill>
                  <a:srgbClr val="2E2B21"/>
                </a:solidFill>
                <a:latin typeface="Times New Roman"/>
                <a:cs typeface="Times New Roman"/>
              </a:rPr>
              <a:t>polymerase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several RNA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viruses</a:t>
            </a:r>
            <a:r>
              <a:rPr sz="2400" spc="-7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(HCV,  Influenza)</a:t>
            </a:r>
            <a:endParaRPr sz="2400">
              <a:latin typeface="Times New Roman"/>
              <a:cs typeface="Times New Roman"/>
            </a:endParaRPr>
          </a:p>
          <a:p>
            <a:pPr marL="539750" lvl="1" indent="-109220">
              <a:spcBef>
                <a:spcPts val="1105"/>
              </a:spcBef>
              <a:buClr>
                <a:srgbClr val="9BBEBD"/>
              </a:buClr>
              <a:buSzPct val="95833"/>
              <a:buFont typeface="Segoe UI Symbol"/>
              <a:buChar char="▪"/>
              <a:tabLst>
                <a:tab pos="54038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Prevents capping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mRNA in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Influenza</a:t>
            </a:r>
            <a:r>
              <a:rPr sz="2400" spc="-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viruses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20"/>
              </a:spcBef>
            </a:pPr>
            <a:endParaRPr sz="4250">
              <a:latin typeface="Times New Roman"/>
              <a:cs typeface="Times New Roman"/>
            </a:endParaRPr>
          </a:p>
          <a:p>
            <a:pPr marL="539750" indent="-163195">
              <a:buClr>
                <a:srgbClr val="9BBEBD"/>
              </a:buClr>
              <a:buSzPct val="97222"/>
              <a:buFont typeface="Yu Gothic UI"/>
              <a:buChar char="▪"/>
              <a:tabLst>
                <a:tab pos="540385" algn="l"/>
              </a:tabLst>
            </a:pPr>
            <a:r>
              <a:rPr sz="36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Sofosbuvir</a:t>
            </a:r>
            <a:endParaRPr sz="3600">
              <a:latin typeface="Times New Roman"/>
              <a:cs typeface="Times New Roman"/>
            </a:endParaRPr>
          </a:p>
          <a:p>
            <a:pPr marL="539750" indent="-109220">
              <a:spcBef>
                <a:spcPts val="370"/>
              </a:spcBef>
              <a:buClr>
                <a:srgbClr val="9BBEBD"/>
              </a:buClr>
              <a:buSzPct val="95833"/>
              <a:buFont typeface="Segoe UI Symbol"/>
              <a:buChar char="▪"/>
              <a:tabLst>
                <a:tab pos="540385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Inhibits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Hepatitis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C virus </a:t>
            </a:r>
            <a:r>
              <a:rPr sz="24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RNA</a:t>
            </a:r>
            <a:r>
              <a:rPr sz="2400" b="1" i="1" spc="-2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Polymerase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98"/>
    </mc:Choice>
    <mc:Fallback xmlns="">
      <p:transition spd="slow" advTm="30298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659282"/>
            <a:ext cx="5020945" cy="1229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 marR="5080">
              <a:lnSpc>
                <a:spcPct val="79500"/>
              </a:lnSpc>
              <a:spcBef>
                <a:spcPts val="1180"/>
              </a:spcBef>
            </a:pPr>
            <a:r>
              <a:rPr sz="4400" spc="-5" dirty="0"/>
              <a:t>Novel RNA</a:t>
            </a:r>
            <a:r>
              <a:rPr sz="4400" spc="-95" dirty="0"/>
              <a:t> </a:t>
            </a:r>
            <a:r>
              <a:rPr sz="4400" spc="-5" dirty="0"/>
              <a:t>synthesis  inhibitor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774616" y="2295145"/>
            <a:ext cx="8698865" cy="3319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398145">
              <a:spcBef>
                <a:spcPts val="100"/>
              </a:spcBef>
              <a:buClr>
                <a:srgbClr val="9BBEBD"/>
              </a:buClr>
              <a:buSzPct val="87500"/>
              <a:buFont typeface="Segoe UI Symbol"/>
              <a:buChar char="❖"/>
              <a:tabLst>
                <a:tab pos="410845" algn="l"/>
              </a:tabLst>
            </a:pPr>
            <a:r>
              <a:rPr sz="32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Favipiravir</a:t>
            </a:r>
            <a:endParaRPr sz="3200">
              <a:latin typeface="Times New Roman"/>
              <a:cs typeface="Times New Roman"/>
            </a:endParaRPr>
          </a:p>
          <a:p>
            <a:pPr marL="229870">
              <a:spcBef>
                <a:spcPts val="2750"/>
              </a:spcBef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Approved in Japan in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2014 for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Influenza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00">
              <a:latin typeface="Times New Roman"/>
              <a:cs typeface="Times New Roman"/>
            </a:endParaRPr>
          </a:p>
          <a:p>
            <a:pPr marL="570865" lvl="1" indent="-184785">
              <a:buClr>
                <a:srgbClr val="9BBEBD"/>
              </a:buClr>
              <a:buFont typeface="Segoe UI Symbol"/>
              <a:buChar char="▪"/>
              <a:tabLst>
                <a:tab pos="571500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Inhibits </a:t>
            </a:r>
            <a:r>
              <a:rPr sz="24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RNA </a:t>
            </a:r>
            <a:r>
              <a:rPr sz="2400" b="1" i="1" dirty="0">
                <a:solidFill>
                  <a:srgbClr val="2E2B21"/>
                </a:solidFill>
                <a:latin typeface="Times New Roman"/>
                <a:cs typeface="Times New Roman"/>
              </a:rPr>
              <a:t>polymerase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in several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viruses (e.g. </a:t>
            </a:r>
            <a:r>
              <a:rPr sz="2400" i="1" dirty="0">
                <a:solidFill>
                  <a:srgbClr val="2E2B21"/>
                </a:solidFill>
                <a:latin typeface="Times New Roman"/>
                <a:cs typeface="Times New Roman"/>
              </a:rPr>
              <a:t>Influenza</a:t>
            </a:r>
            <a:r>
              <a:rPr sz="2400" i="1" spc="-3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virus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 marL="494665" marR="5080" lvl="1" indent="-107950">
              <a:lnSpc>
                <a:spcPct val="149300"/>
              </a:lnSpc>
              <a:spcBef>
                <a:spcPts val="1400"/>
              </a:spcBef>
              <a:buClr>
                <a:srgbClr val="9BBEBD"/>
              </a:buClr>
              <a:buFont typeface="Segoe UI Symbol"/>
              <a:buChar char="▪"/>
              <a:tabLst>
                <a:tab pos="571500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 vitro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activity against: </a:t>
            </a:r>
            <a:r>
              <a:rPr sz="2400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Arenaviridae, Bunyaviridae, Flaviviridae,  etc.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17"/>
    </mc:Choice>
    <mc:Fallback xmlns="">
      <p:transition spd="slow" advTm="31517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599872"/>
            <a:ext cx="5147945" cy="1337945"/>
          </a:xfrm>
          <a:prstGeom prst="rect">
            <a:avLst/>
          </a:prstGeom>
        </p:spPr>
        <p:txBody>
          <a:bodyPr vert="horz" wrap="square" lIns="0" tIns="163195" rIns="0" bIns="0" rtlCol="0">
            <a:spAutoFit/>
          </a:bodyPr>
          <a:lstStyle/>
          <a:p>
            <a:pPr marL="12700" marR="5080">
              <a:lnSpc>
                <a:spcPct val="79400"/>
              </a:lnSpc>
              <a:spcBef>
                <a:spcPts val="1285"/>
              </a:spcBef>
              <a:tabLst>
                <a:tab pos="621665" algn="l"/>
              </a:tabLst>
            </a:pPr>
            <a:r>
              <a:rPr dirty="0"/>
              <a:t>5.	</a:t>
            </a:r>
            <a:r>
              <a:rPr spc="-10" dirty="0"/>
              <a:t>Protein</a:t>
            </a:r>
            <a:r>
              <a:rPr spc="-100" dirty="0"/>
              <a:t> </a:t>
            </a:r>
            <a:r>
              <a:rPr spc="-5" dirty="0"/>
              <a:t>Synthesis  Inhibitors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7497" y="2048051"/>
            <a:ext cx="24339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Formivirsen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00260" y="2769106"/>
            <a:ext cx="7458075" cy="3728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398145">
              <a:spcBef>
                <a:spcPts val="10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An anti-sense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oligonucleotide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309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Binds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the complementary 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CMV</a:t>
            </a:r>
            <a:r>
              <a:rPr sz="2800" spc="9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2E2B21"/>
                </a:solidFill>
                <a:latin typeface="Times New Roman"/>
                <a:cs typeface="Times New Roman"/>
              </a:rPr>
              <a:t>mRNA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309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Prevents translation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the mRNA into</a:t>
            </a:r>
            <a:r>
              <a:rPr sz="2800" spc="-4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protein</a:t>
            </a:r>
            <a:endParaRPr sz="2800">
              <a:latin typeface="Times New Roman"/>
              <a:cs typeface="Times New Roman"/>
            </a:endParaRPr>
          </a:p>
          <a:p>
            <a:pPr marL="321945" indent="-309880">
              <a:spcBef>
                <a:spcPts val="3090"/>
              </a:spcBef>
              <a:buClr>
                <a:srgbClr val="9BBEBD"/>
              </a:buClr>
              <a:buSzPct val="96428"/>
              <a:buFont typeface="Yu Gothic UI"/>
              <a:buChar char="❖"/>
              <a:tabLst>
                <a:tab pos="322580" algn="l"/>
              </a:tabLst>
            </a:pPr>
            <a:r>
              <a:rPr sz="28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Stabilized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to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prevent degradation by</a:t>
            </a:r>
            <a:r>
              <a:rPr sz="2800" spc="-4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nucleases</a:t>
            </a:r>
            <a:endParaRPr sz="2800">
              <a:latin typeface="Times New Roman"/>
              <a:cs typeface="Times New Roman"/>
            </a:endParaRPr>
          </a:p>
          <a:p>
            <a:pPr marL="321945" indent="-309880">
              <a:spcBef>
                <a:spcPts val="309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Used to treat 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CMV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retinitis –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intravitreal</a:t>
            </a:r>
            <a:r>
              <a:rPr sz="2800" spc="-7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injection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98839" y="2001179"/>
            <a:ext cx="5157470" cy="462280"/>
          </a:xfrm>
          <a:custGeom>
            <a:avLst/>
            <a:gdLst/>
            <a:ahLst/>
            <a:cxnLst/>
            <a:rect l="l" t="t" r="r" b="b"/>
            <a:pathLst>
              <a:path w="5157470" h="462280">
                <a:moveTo>
                  <a:pt x="5157180" y="461664"/>
                </a:moveTo>
                <a:lnTo>
                  <a:pt x="0" y="461664"/>
                </a:lnTo>
                <a:lnTo>
                  <a:pt x="0" y="0"/>
                </a:lnTo>
                <a:lnTo>
                  <a:pt x="5157180" y="0"/>
                </a:lnTo>
                <a:lnTo>
                  <a:pt x="5157180" y="461664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71864" y="2014387"/>
            <a:ext cx="4371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5" dirty="0">
                <a:solidFill>
                  <a:srgbClr val="2E2B21"/>
                </a:solidFill>
                <a:latin typeface="Consolas"/>
                <a:cs typeface="Consolas"/>
              </a:rPr>
              <a:t>5'-GCG TTT GCT CTT CTT</a:t>
            </a:r>
            <a:r>
              <a:rPr sz="2400" b="1" spc="-105" dirty="0">
                <a:solidFill>
                  <a:srgbClr val="2E2B21"/>
                </a:solidFill>
                <a:latin typeface="Consolas"/>
                <a:cs typeface="Consolas"/>
              </a:rPr>
              <a:t> </a:t>
            </a:r>
            <a:r>
              <a:rPr sz="2400" b="1" spc="-5" dirty="0">
                <a:solidFill>
                  <a:srgbClr val="2E2B21"/>
                </a:solidFill>
                <a:latin typeface="Consolas"/>
                <a:cs typeface="Consolas"/>
              </a:rPr>
              <a:t>CTT</a:t>
            </a:r>
            <a:endParaRPr sz="2400">
              <a:latin typeface="Consolas"/>
              <a:cs typeface="Consola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71865" y="2376337"/>
            <a:ext cx="102996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5" dirty="0">
                <a:solidFill>
                  <a:srgbClr val="2E2B21"/>
                </a:solidFill>
                <a:latin typeface="Consolas"/>
                <a:cs typeface="Consolas"/>
              </a:rPr>
              <a:t>GCG-3'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959"/>
    </mc:Choice>
    <mc:Fallback xmlns="">
      <p:transition spd="slow" advTm="75959"/>
    </mc:Fallback>
  </mc:AlternateContent>
  <p:extLst>
    <p:ext uri="{3A86A75C-4F4B-4683-9AE1-C65F6400EC91}">
      <p14:laserTraceLst xmlns:p14="http://schemas.microsoft.com/office/powerpoint/2010/main">
        <p14:tracePtLst>
          <p14:tracePt t="21895" x="4375150" y="4983163"/>
          <p14:tracePt t="21907" x="4295775" y="4902200"/>
          <p14:tracePt t="21919" x="4214813" y="4840288"/>
          <p14:tracePt t="21930" x="4125913" y="4732338"/>
          <p14:tracePt t="21942" x="4027488" y="4608513"/>
          <p14:tracePt t="21959" x="3929063" y="4491038"/>
          <p14:tracePt t="21975" x="3803650" y="4402138"/>
          <p14:tracePt t="21992" x="3589338" y="4303713"/>
          <p14:tracePt t="22009" x="3517900" y="4276725"/>
          <p14:tracePt t="22025" x="3482975" y="4251325"/>
          <p14:tracePt t="22042" x="3438525" y="4224338"/>
          <p14:tracePt t="22059" x="3357563" y="4179888"/>
          <p14:tracePt t="22075" x="3268663" y="4152900"/>
          <p14:tracePt t="22093" x="3089275" y="4116388"/>
          <p14:tracePt t="22109" x="3027363" y="4098925"/>
          <p14:tracePt t="22125" x="2973388" y="4081463"/>
          <p14:tracePt t="22142" x="2894013" y="4054475"/>
          <p14:tracePt t="22159" x="2874963" y="4054475"/>
          <p14:tracePt t="22175" x="2867025" y="4054475"/>
          <p14:tracePt t="22192" x="2867025" y="4044950"/>
          <p14:tracePt t="22209" x="2874963" y="4027488"/>
          <p14:tracePt t="22226" x="2938463" y="3965575"/>
          <p14:tracePt t="22242" x="2990850" y="3929063"/>
          <p14:tracePt t="22259" x="3133725" y="3857625"/>
          <p14:tracePt t="22275" x="3509963" y="3598863"/>
          <p14:tracePt t="22292" x="3795713" y="3384550"/>
          <p14:tracePt t="22309" x="4394200" y="3036888"/>
          <p14:tracePt t="22325" x="4786313" y="2768600"/>
          <p14:tracePt t="22342" x="5099050" y="2536825"/>
          <p14:tracePt t="22344" x="5348288" y="2366963"/>
          <p14:tracePt t="22359" x="5518150" y="2303463"/>
          <p14:tracePt t="22603" x="5688013" y="2197100"/>
          <p14:tracePt t="22613" x="5840413" y="2098675"/>
          <p14:tracePt t="22636" x="5983288" y="1955800"/>
          <p14:tracePt t="22647" x="6134100" y="1839913"/>
          <p14:tracePt t="22659" x="6296025" y="1758950"/>
          <p14:tracePt t="22675" x="6419850" y="1660525"/>
          <p14:tracePt t="22692" x="6510338" y="1608138"/>
          <p14:tracePt t="22708" x="6589713" y="1500188"/>
          <p14:tracePt t="22725" x="6599238" y="1482725"/>
          <p14:tracePt t="22742" x="6608763" y="1482725"/>
          <p14:tracePt t="22803" x="6599238" y="1500188"/>
          <p14:tracePt t="22815" x="6562725" y="1517650"/>
          <p14:tracePt t="22827" x="6483350" y="1536700"/>
          <p14:tracePt t="22837" x="6402388" y="1571625"/>
          <p14:tracePt t="22848" x="6313488" y="1608138"/>
          <p14:tracePt t="22860" x="6232525" y="1633538"/>
          <p14:tracePt t="22875" x="6161088" y="1679575"/>
          <p14:tracePt t="22892" x="6081713" y="1714500"/>
          <p14:tracePt t="22908" x="5911850" y="1795463"/>
          <p14:tracePt t="22925" x="5830888" y="1830388"/>
          <p14:tracePt t="22942" x="5795963" y="1866900"/>
          <p14:tracePt t="22959" x="5715000" y="1982788"/>
          <p14:tracePt t="22975" x="5697538" y="2009775"/>
          <p14:tracePt t="22992" x="5680075" y="2054225"/>
          <p14:tracePt t="23025" x="5680075" y="2062163"/>
          <p14:tracePt t="23048" x="5680075" y="2071688"/>
          <p14:tracePt t="23059" x="5680075" y="2081213"/>
          <p14:tracePt t="23085" x="5680075" y="2089150"/>
          <p14:tracePt t="23097" x="5688013" y="2116138"/>
          <p14:tracePt t="23109" x="5697538" y="2125663"/>
          <p14:tracePt t="23125" x="5705475" y="2143125"/>
          <p14:tracePt t="23142" x="5715000" y="2170113"/>
          <p14:tracePt t="23159" x="5715000" y="2214563"/>
          <p14:tracePt t="23175" x="5724525" y="2251075"/>
          <p14:tracePt t="23192" x="5724525" y="2303463"/>
          <p14:tracePt t="23209" x="5724525" y="2322513"/>
          <p14:tracePt t="23226" x="5724525" y="2339975"/>
          <p14:tracePt t="23242" x="5724525" y="2384425"/>
          <p14:tracePt t="23259" x="5724525" y="2401888"/>
          <p14:tracePt t="23275" x="5724525" y="2428875"/>
          <p14:tracePt t="23292" x="5724525" y="2438400"/>
          <p14:tracePt t="23640" x="5715000" y="2438400"/>
          <p14:tracePt t="23652" x="5715000" y="2428875"/>
          <p14:tracePt t="23663" x="5705475" y="2419350"/>
          <p14:tracePt t="23675" x="5705475" y="2411413"/>
          <p14:tracePt t="23692" x="5705475" y="2401888"/>
          <p14:tracePt t="23709" x="5697538" y="2393950"/>
          <p14:tracePt t="23725" x="5688013" y="2374900"/>
          <p14:tracePt t="23742" x="5680075" y="2366963"/>
          <p14:tracePt t="23758" x="5670550" y="2357438"/>
          <p14:tracePt t="23775" x="5661025" y="2357438"/>
          <p14:tracePt t="23792" x="5653088" y="2347913"/>
          <p14:tracePt t="23809" x="5653088" y="2339975"/>
          <p14:tracePt t="23825" x="5634038" y="2330450"/>
          <p14:tracePt t="23842" x="5626100" y="2322513"/>
          <p14:tracePt t="23865" x="5616575" y="2312988"/>
          <p14:tracePt t="23875" x="5616575" y="2303463"/>
          <p14:tracePt t="23926" x="5616575" y="2295525"/>
          <p14:tracePt t="23950" x="5608638" y="2295525"/>
          <p14:tracePt t="24076" x="5599113" y="2295525"/>
          <p14:tracePt t="24194" x="5599113" y="2286000"/>
          <p14:tracePt t="24219" x="5608638" y="2286000"/>
          <p14:tracePt t="24242" x="5616575" y="2286000"/>
          <p14:tracePt t="24253" x="5626100" y="2286000"/>
          <p14:tracePt t="24264" x="5634038" y="2286000"/>
          <p14:tracePt t="24276" x="5634038" y="2276475"/>
          <p14:tracePt t="24292" x="5643563" y="2276475"/>
          <p14:tracePt t="24311" x="5653088" y="2276475"/>
          <p14:tracePt t="24325" x="5670550" y="2276475"/>
          <p14:tracePt t="24342" x="5680075" y="2268538"/>
          <p14:tracePt t="24358" x="5732463" y="2268538"/>
          <p14:tracePt t="24375" x="5786438" y="2268538"/>
          <p14:tracePt t="24392" x="5848350" y="2259013"/>
          <p14:tracePt t="24409" x="5946775" y="2241550"/>
          <p14:tracePt t="24425" x="5991225" y="2241550"/>
          <p14:tracePt t="24442" x="6205538" y="2214563"/>
          <p14:tracePt t="24458" x="6303963" y="2214563"/>
          <p14:tracePt t="24475" x="6375400" y="2205038"/>
          <p14:tracePt t="24492" x="6545263" y="2197100"/>
          <p14:tracePt t="24508" x="6670675" y="2197100"/>
          <p14:tracePt t="24525" x="6777038" y="2187575"/>
          <p14:tracePt t="24542" x="6867525" y="2187575"/>
          <p14:tracePt t="24559" x="7072313" y="2170113"/>
          <p14:tracePt t="24575" x="7232650" y="2170113"/>
          <p14:tracePt t="24592" x="7456488" y="2160588"/>
          <p14:tracePt t="24609" x="7554913" y="2152650"/>
          <p14:tracePt t="24625" x="7715250" y="2152650"/>
          <p14:tracePt t="24642" x="7966075" y="2143125"/>
          <p14:tracePt t="24659" x="8045450" y="2133600"/>
          <p14:tracePt t="24675" x="8180388" y="2125663"/>
          <p14:tracePt t="24692" x="8232775" y="2108200"/>
          <p14:tracePt t="24709" x="8251825" y="2108200"/>
          <p14:tracePt t="24725" x="8277225" y="2098675"/>
          <p14:tracePt t="24742" x="8286750" y="2098675"/>
          <p14:tracePt t="24759" x="8296275" y="2089150"/>
          <p14:tracePt t="25162" x="8251825" y="2089150"/>
          <p14:tracePt t="25174" x="8188325" y="2089150"/>
          <p14:tracePt t="25185" x="8116888" y="2098675"/>
          <p14:tracePt t="25195" x="7983538" y="2108200"/>
          <p14:tracePt t="25208" x="7867650" y="2116138"/>
          <p14:tracePt t="25225" x="7759700" y="2125663"/>
          <p14:tracePt t="25242" x="7527925" y="2152650"/>
          <p14:tracePt t="25258" x="7367588" y="2160588"/>
          <p14:tracePt t="25275" x="7251700" y="2160588"/>
          <p14:tracePt t="25292" x="7089775" y="2179638"/>
          <p14:tracePt t="25309" x="7018338" y="2187575"/>
          <p14:tracePt t="25325" x="6840538" y="2197100"/>
          <p14:tracePt t="25342" x="6769100" y="2197100"/>
          <p14:tracePt t="25359" x="6715125" y="2205038"/>
          <p14:tracePt t="25375" x="6670675" y="2214563"/>
          <p14:tracePt t="25392" x="6653213" y="2214563"/>
          <p14:tracePt t="25408" x="6634163" y="2214563"/>
          <p14:tracePt t="25425" x="6626225" y="2214563"/>
          <p14:tracePt t="25442" x="6626225" y="2224088"/>
          <p14:tracePt t="25458" x="6616700" y="2224088"/>
          <p14:tracePt t="25492" x="6608763" y="2224088"/>
          <p14:tracePt t="25508" x="6599238" y="2224088"/>
          <p14:tracePt t="25525" x="6581775" y="2224088"/>
          <p14:tracePt t="25542" x="6554788" y="2232025"/>
          <p14:tracePt t="42473" x="6483350" y="2232025"/>
          <p14:tracePt t="42483" x="6419850" y="2224088"/>
          <p14:tracePt t="42495" x="6394450" y="2224088"/>
          <p14:tracePt t="42507" x="6367463" y="2214563"/>
          <p14:tracePt t="42524" x="6340475" y="2214563"/>
          <p14:tracePt t="42540" x="6323013" y="2214563"/>
          <p14:tracePt t="42557" x="6259513" y="2214563"/>
          <p14:tracePt t="42574" x="6224588" y="2214563"/>
          <p14:tracePt t="42591" x="6143625" y="2214563"/>
          <p14:tracePt t="42607" x="6108700" y="2214563"/>
          <p14:tracePt t="42624" x="6072188" y="2214563"/>
          <p14:tracePt t="42627" x="6045200" y="2224088"/>
          <p14:tracePt t="42641" x="6018213" y="2232025"/>
          <p14:tracePt t="42657" x="6000750" y="2232025"/>
          <p14:tracePt t="42674" x="5973763" y="2232025"/>
          <p14:tracePt t="42691" x="5875338" y="2232025"/>
          <p14:tracePt t="42707" x="5813425" y="2232025"/>
          <p14:tracePt t="42725" x="5751513" y="2224088"/>
          <p14:tracePt t="42741" x="5732463" y="2205038"/>
          <p14:tracePt t="42757" x="5705475" y="2197100"/>
          <p14:tracePt t="42774" x="5688013" y="2179638"/>
          <p14:tracePt t="42791" x="5670550" y="2170113"/>
          <p14:tracePt t="42807" x="5661025" y="2170113"/>
          <p14:tracePt t="42824" x="5653088" y="2170113"/>
          <p14:tracePt t="42841" x="5608638" y="2170113"/>
          <p14:tracePt t="42857" x="5581650" y="2160588"/>
          <p14:tracePt t="42875" x="5527675" y="2160588"/>
          <p14:tracePt t="42891" x="5510213" y="2160588"/>
          <p14:tracePt t="42907" x="5491163" y="2160588"/>
          <p14:tracePt t="42924" x="5465763" y="2160588"/>
          <p14:tracePt t="42996" x="5456238" y="2160588"/>
          <p14:tracePt t="43160" x="5465763" y="2160588"/>
          <p14:tracePt t="43172" x="5473700" y="2160588"/>
          <p14:tracePt t="43197" x="5483225" y="2160588"/>
          <p14:tracePt t="43219" x="5491163" y="2160588"/>
          <p14:tracePt t="43233" x="5500688" y="2160588"/>
          <p14:tracePt t="43244" x="5510213" y="2160588"/>
          <p14:tracePt t="43269" x="5518150" y="2160588"/>
          <p14:tracePt t="43281" x="5527675" y="2160588"/>
          <p14:tracePt t="43292" x="5537200" y="2160588"/>
          <p14:tracePt t="43310" x="5537200" y="2170113"/>
          <p14:tracePt t="43322" x="5545138" y="2170113"/>
          <p14:tracePt t="43334" x="5554663" y="2170113"/>
          <p14:tracePt t="43346" x="5562600" y="2179638"/>
          <p14:tracePt t="43358" x="5572125" y="2179638"/>
          <p14:tracePt t="43374" x="5581650" y="2187575"/>
          <p14:tracePt t="43390" x="5599113" y="2187575"/>
          <p14:tracePt t="43407" x="5616575" y="2197100"/>
          <p14:tracePt t="43424" x="5643563" y="2197100"/>
          <p14:tracePt t="43440" x="5688013" y="2205038"/>
          <p14:tracePt t="43457" x="5697538" y="2205038"/>
          <p14:tracePt t="43474" x="5705475" y="2205038"/>
          <p14:tracePt t="43490" x="5724525" y="2205038"/>
          <p14:tracePt t="43507" x="5732463" y="2205038"/>
          <p14:tracePt t="43524" x="5741988" y="2214563"/>
          <p14:tracePt t="43540" x="5751513" y="2214563"/>
          <p14:tracePt t="43574" x="5776913" y="2224088"/>
          <p14:tracePt t="43590" x="5795963" y="2224088"/>
          <p14:tracePt t="43607" x="5830888" y="2232025"/>
          <p14:tracePt t="43624" x="5848350" y="2232025"/>
          <p14:tracePt t="43640" x="5857875" y="2232025"/>
          <p14:tracePt t="43657" x="5884863" y="2232025"/>
          <p14:tracePt t="43674" x="5894388" y="2232025"/>
          <p14:tracePt t="43690" x="5911850" y="2232025"/>
          <p14:tracePt t="43707" x="5919788" y="2232025"/>
          <p14:tracePt t="43724" x="5929313" y="2232025"/>
          <p14:tracePt t="43740" x="5946775" y="2232025"/>
          <p14:tracePt t="43757" x="5965825" y="2232025"/>
          <p14:tracePt t="43774" x="6010275" y="2232025"/>
          <p14:tracePt t="43790" x="6037263" y="2232025"/>
          <p14:tracePt t="43807" x="6062663" y="2232025"/>
          <p14:tracePt t="43824" x="6081713" y="2232025"/>
          <p14:tracePt t="43841" x="6126163" y="2232025"/>
          <p14:tracePt t="43857" x="6143625" y="2232025"/>
          <p14:tracePt t="43874" x="6161088" y="2232025"/>
          <p14:tracePt t="43890" x="6232525" y="2232025"/>
          <p14:tracePt t="43907" x="6286500" y="2232025"/>
          <p14:tracePt t="43924" x="6330950" y="2232025"/>
          <p14:tracePt t="43940" x="6402388" y="2232025"/>
          <p14:tracePt t="43957" x="6429375" y="2232025"/>
          <p14:tracePt t="43974" x="6537325" y="2232025"/>
          <p14:tracePt t="43990" x="6608763" y="2232025"/>
          <p14:tracePt t="44008" x="6732588" y="2251075"/>
          <p14:tracePt t="44024" x="6777038" y="2259013"/>
          <p14:tracePt t="44040" x="6831013" y="2259013"/>
          <p14:tracePt t="44057" x="6983413" y="2276475"/>
          <p14:tracePt t="44074" x="7045325" y="2276475"/>
          <p14:tracePt t="44090" x="7081838" y="2276475"/>
          <p14:tracePt t="44107" x="7126288" y="2276475"/>
          <p14:tracePt t="44374" x="7143750" y="2276475"/>
          <p14:tracePt t="44386" x="7205663" y="2268538"/>
          <p14:tracePt t="44398" x="7304088" y="2268538"/>
          <p14:tracePt t="44409" x="7385050" y="2268538"/>
          <p14:tracePt t="44424" x="7446963" y="2268538"/>
          <p14:tracePt t="44440" x="7518400" y="2259013"/>
          <p14:tracePt t="44457" x="7724775" y="2251075"/>
          <p14:tracePt t="44474" x="7804150" y="2241550"/>
          <p14:tracePt t="44491" x="7902575" y="2241550"/>
          <p14:tracePt t="44507" x="7929563" y="2241550"/>
          <p14:tracePt t="44524" x="7966075" y="2241550"/>
          <p14:tracePt t="44541" x="8037513" y="2241550"/>
          <p14:tracePt t="44557" x="8099425" y="2241550"/>
          <p14:tracePt t="44574" x="8197850" y="2241550"/>
          <p14:tracePt t="44591" x="8232775" y="2241550"/>
          <p14:tracePt t="44607" x="8259763" y="2241550"/>
          <p14:tracePt t="44624" x="8313738" y="2241550"/>
          <p14:tracePt t="44640" x="8340725" y="2241550"/>
          <p14:tracePt t="44658" x="8439150" y="2214563"/>
          <p14:tracePt t="44905" x="8466138" y="2214563"/>
          <p14:tracePt t="44917" x="8510588" y="2214563"/>
          <p14:tracePt t="44928" x="8582025" y="2214563"/>
          <p14:tracePt t="44940" x="8653463" y="2214563"/>
          <p14:tracePt t="44957" x="8751888" y="2214563"/>
          <p14:tracePt t="44974" x="8991600" y="2214563"/>
          <p14:tracePt t="44990" x="9082088" y="2214563"/>
          <p14:tracePt t="45007" x="9144000" y="2205038"/>
          <p14:tracePt t="45024" x="9259888" y="2205038"/>
          <p14:tracePt t="45040" x="9340850" y="2197100"/>
          <p14:tracePt t="45057" x="9456738" y="2197100"/>
          <p14:tracePt t="45074" x="9483725" y="2197100"/>
          <p14:tracePt t="45090" x="9510713" y="2197100"/>
          <p14:tracePt t="45107" x="9545638" y="2197100"/>
          <p14:tracePt t="45124" x="9555163" y="2197100"/>
          <p14:tracePt t="45141" x="9590088" y="2197100"/>
          <p14:tracePt t="45157" x="9617075" y="2197100"/>
          <p14:tracePt t="45174" x="9644063" y="2197100"/>
          <p14:tracePt t="45190" x="9680575" y="2197100"/>
          <p14:tracePt t="45207" x="9698038" y="2197100"/>
          <p14:tracePt t="45224" x="9742488" y="2197100"/>
          <p14:tracePt t="45241" x="9759950" y="2197100"/>
          <p14:tracePt t="45257" x="9777413" y="2197100"/>
          <p14:tracePt t="45274" x="9786938" y="2197100"/>
          <p14:tracePt t="45291" x="9796463" y="2197100"/>
          <p14:tracePt t="45324" x="9804400" y="2197100"/>
          <p14:tracePt t="45340" x="9823450" y="2197100"/>
          <p14:tracePt t="45357" x="9831388" y="2197100"/>
          <p14:tracePt t="45374" x="9840913" y="2197100"/>
          <p14:tracePt t="45391" x="9858375" y="2197100"/>
          <p14:tracePt t="45407" x="9885363" y="2197100"/>
          <p14:tracePt t="45424" x="9939338" y="2197100"/>
          <p14:tracePt t="45440" x="9956800" y="2197100"/>
          <p14:tracePt t="45457" x="9983788" y="2197100"/>
          <p14:tracePt t="45490" x="9991725" y="2197100"/>
          <p14:tracePt t="45579" x="9956800" y="2187575"/>
          <p14:tracePt t="45592" x="9867900" y="2170113"/>
          <p14:tracePt t="45603" x="9769475" y="2133600"/>
          <p14:tracePt t="45613" x="9661525" y="2081213"/>
          <p14:tracePt t="45625" x="9412288" y="2000250"/>
          <p14:tracePt t="45640" x="9215438" y="1955800"/>
          <p14:tracePt t="45657" x="9109075" y="1919288"/>
          <p14:tracePt t="45673" x="9010650" y="1901825"/>
          <p14:tracePt t="45690" x="9001125" y="1901825"/>
          <p14:tracePt t="45747" x="9010650" y="1901825"/>
          <p14:tracePt t="45759" x="9055100" y="1901825"/>
          <p14:tracePt t="45770" x="9144000" y="1919288"/>
          <p14:tracePt t="45788" x="9242425" y="1938338"/>
          <p14:tracePt t="45799" x="9340850" y="1965325"/>
          <p14:tracePt t="45809" x="9412288" y="1990725"/>
          <p14:tracePt t="45824" x="9501188" y="2017713"/>
          <p14:tracePt t="45840" x="9582150" y="2044700"/>
          <p14:tracePt t="45857" x="9705975" y="2071688"/>
          <p14:tracePt t="45874" x="9732963" y="2071688"/>
          <p14:tracePt t="45890" x="9742488" y="2071688"/>
          <p14:tracePt t="45924" x="9705975" y="2081213"/>
          <p14:tracePt t="45940" x="9582150" y="2108200"/>
          <p14:tracePt t="45957" x="9518650" y="2125663"/>
          <p14:tracePt t="45974" x="9456738" y="2143125"/>
          <p14:tracePt t="45990" x="9313863" y="2170113"/>
          <p14:tracePt t="46007" x="9259888" y="2179638"/>
          <p14:tracePt t="46024" x="9232900" y="2187575"/>
          <p14:tracePt t="46072" x="9277350" y="2187575"/>
          <p14:tracePt t="46084" x="9340850" y="2187575"/>
          <p14:tracePt t="46095" x="9385300" y="2187575"/>
          <p14:tracePt t="46107" x="9420225" y="2187575"/>
          <p14:tracePt t="46124" x="9447213" y="2187575"/>
          <p14:tracePt t="46140" x="9466263" y="2187575"/>
          <p14:tracePt t="46157" x="9474200" y="2187575"/>
          <p14:tracePt t="46174" x="9483725" y="2187575"/>
          <p14:tracePt t="46320" x="9491663" y="2187575"/>
          <p14:tracePt t="46332" x="9501188" y="2187575"/>
          <p14:tracePt t="46341" x="9518650" y="2187575"/>
          <p14:tracePt t="46365" x="9528175" y="2187575"/>
          <p14:tracePt t="51338" x="9518650" y="2197100"/>
          <p14:tracePt t="51349" x="9491663" y="2197100"/>
          <p14:tracePt t="51361" x="9439275" y="2214563"/>
          <p14:tracePt t="51374" x="9367838" y="2224088"/>
          <p14:tracePt t="51390" x="9296400" y="2241550"/>
          <p14:tracePt t="51407" x="9232900" y="2251075"/>
          <p14:tracePt t="51423" x="9144000" y="2276475"/>
          <p14:tracePt t="51440" x="9099550" y="2276475"/>
          <p14:tracePt t="51456" x="9028113" y="2295525"/>
          <p14:tracePt t="51473" x="8991600" y="2295525"/>
          <p14:tracePt t="51490" x="8929688" y="2295525"/>
          <p14:tracePt t="51506" x="8902700" y="2295525"/>
          <p14:tracePt t="51523" x="8894763" y="2295525"/>
          <p14:tracePt t="51540" x="8875713" y="2295525"/>
          <p14:tracePt t="51557" x="8858250" y="2295525"/>
          <p14:tracePt t="51590" x="8840788" y="2295525"/>
          <p14:tracePt t="51607" x="8831263" y="2295525"/>
          <p14:tracePt t="51623" x="8804275" y="2295525"/>
          <p14:tracePt t="51640" x="8796338" y="2295525"/>
          <p14:tracePt t="51657" x="8786813" y="2295525"/>
          <p14:tracePt t="51673" x="8732838" y="2295525"/>
          <p14:tracePt t="51690" x="8705850" y="2303463"/>
          <p14:tracePt t="51707" x="8661400" y="2303463"/>
          <p14:tracePt t="51724" x="8634413" y="2312988"/>
          <p14:tracePt t="51740" x="8609013" y="2322513"/>
          <p14:tracePt t="51757" x="8555038" y="2339975"/>
          <p14:tracePt t="51773" x="8375650" y="2393950"/>
          <p14:tracePt t="51790" x="8296275" y="2438400"/>
          <p14:tracePt t="51807" x="8108950" y="2544763"/>
          <p14:tracePt t="51823" x="7966075" y="2581275"/>
          <p14:tracePt t="51840" x="7848600" y="2616200"/>
          <p14:tracePt t="51857" x="7688263" y="2660650"/>
          <p14:tracePt t="51873" x="7626350" y="2679700"/>
          <p14:tracePt t="51891" x="7500938" y="2705100"/>
          <p14:tracePt t="51907" x="7456488" y="2705100"/>
          <p14:tracePt t="52182" x="7429500" y="2724150"/>
          <p14:tracePt t="52194" x="7375525" y="2724150"/>
          <p14:tracePt t="52205" x="7277100" y="2751138"/>
          <p14:tracePt t="52221" x="7197725" y="2768600"/>
          <p14:tracePt t="52233" x="7099300" y="2776538"/>
          <p14:tracePt t="52245" x="7000875" y="2786063"/>
          <p14:tracePt t="52257" x="6884988" y="2795588"/>
          <p14:tracePt t="52273" x="6769100" y="2813050"/>
          <p14:tracePt t="52290" x="6680200" y="2822575"/>
          <p14:tracePt t="52307" x="6562725" y="2830513"/>
          <p14:tracePt t="52323" x="6518275" y="2830513"/>
          <p14:tracePt t="52340" x="6456363" y="2840038"/>
          <p14:tracePt t="52356" x="6438900" y="2840038"/>
          <p14:tracePt t="52373" x="6419850" y="2840038"/>
          <p14:tracePt t="52390" x="6375400" y="2840038"/>
          <p14:tracePt t="52406" x="6357938" y="2840038"/>
          <p14:tracePt t="52423" x="6330950" y="2840038"/>
          <p14:tracePt t="52440" x="6323013" y="2840038"/>
          <p14:tracePt t="52457" x="6303963" y="2840038"/>
          <p14:tracePt t="52473" x="6296025" y="2830513"/>
          <p14:tracePt t="52490" x="6286500" y="2830513"/>
          <p14:tracePt t="52506" x="6269038" y="2813050"/>
          <p14:tracePt t="52523" x="6259513" y="2803525"/>
          <p14:tracePt t="52540" x="6251575" y="2786063"/>
          <p14:tracePt t="52556" x="6242050" y="2776538"/>
          <p14:tracePt t="52573" x="6232525" y="2768600"/>
          <p14:tracePt t="52590" x="6197600" y="2741613"/>
          <p14:tracePt t="52606" x="6180138" y="2732088"/>
          <p14:tracePt t="52623" x="6153150" y="2732088"/>
          <p14:tracePt t="52640" x="6099175" y="2714625"/>
          <p14:tracePt t="52656" x="6072188" y="2705100"/>
          <p14:tracePt t="52673" x="6045200" y="2697163"/>
          <p14:tracePt t="52690" x="6027738" y="2687638"/>
          <p14:tracePt t="52706" x="6010275" y="2687638"/>
          <p14:tracePt t="52723" x="6000750" y="2687638"/>
          <p14:tracePt t="52740" x="5973763" y="2670175"/>
          <p14:tracePt t="52756" x="5956300" y="2670175"/>
          <p14:tracePt t="52773" x="5938838" y="2660650"/>
          <p14:tracePt t="52790" x="5911850" y="2660650"/>
          <p14:tracePt t="52806" x="5857875" y="2660650"/>
          <p14:tracePt t="52823" x="5830888" y="2643188"/>
          <p14:tracePt t="52840" x="5803900" y="2633663"/>
          <p14:tracePt t="52856" x="5795963" y="2633663"/>
          <p14:tracePt t="52873" x="5786438" y="2633663"/>
          <p14:tracePt t="52906" x="5768975" y="2633663"/>
          <p14:tracePt t="52923" x="5759450" y="2633663"/>
          <p14:tracePt t="52946" x="5751513" y="2633663"/>
          <p14:tracePt t="52981" x="5741988" y="2633663"/>
          <p14:tracePt t="52993" x="5732463" y="2633663"/>
          <p14:tracePt t="53017" x="5724525" y="2633663"/>
          <p14:tracePt t="53029" x="5715000" y="2633663"/>
          <p14:tracePt t="53040" x="5705475" y="2633663"/>
          <p14:tracePt t="53064" x="5697538" y="2633663"/>
          <p14:tracePt t="53099" x="5688013" y="2633663"/>
          <p14:tracePt t="53185" x="5688013" y="2625725"/>
          <p14:tracePt t="53238" x="5688013" y="2616200"/>
          <p14:tracePt t="53249" x="5697538" y="2616200"/>
          <p14:tracePt t="53295" x="5705475" y="2616200"/>
          <p14:tracePt t="53318" x="5705475" y="2608263"/>
          <p14:tracePt t="53330" x="5715000" y="2608263"/>
          <p14:tracePt t="53342" x="5724525" y="2608263"/>
          <p14:tracePt t="53366" x="5732463" y="2608263"/>
          <p14:tracePt t="53378" x="5741988" y="2608263"/>
          <p14:tracePt t="53401" x="5751513" y="2608263"/>
          <p14:tracePt t="53414" x="5759450" y="2608263"/>
          <p14:tracePt t="53426" x="5768975" y="2598738"/>
          <p14:tracePt t="53437" x="5786438" y="2598738"/>
          <p14:tracePt t="53449" x="5813425" y="2598738"/>
          <p14:tracePt t="53461" x="5840413" y="2598738"/>
          <p14:tracePt t="53473" x="5867400" y="2598738"/>
          <p14:tracePt t="53490" x="5884863" y="2598738"/>
          <p14:tracePt t="53506" x="5911850" y="2598738"/>
          <p14:tracePt t="53523" x="5946775" y="2581275"/>
          <p14:tracePt t="53540" x="5965825" y="2581275"/>
          <p14:tracePt t="53556" x="6054725" y="2581275"/>
          <p14:tracePt t="53573" x="6099175" y="2581275"/>
          <p14:tracePt t="53590" x="6134100" y="2571750"/>
          <p14:tracePt t="53606" x="6197600" y="2571750"/>
          <p14:tracePt t="53623" x="6224588" y="2571750"/>
          <p14:tracePt t="53639" x="6276975" y="2562225"/>
          <p14:tracePt t="53656" x="6323013" y="2562225"/>
          <p14:tracePt t="53673" x="6367463" y="2562225"/>
          <p14:tracePt t="53690" x="6429375" y="2562225"/>
          <p14:tracePt t="53706" x="6456363" y="2562225"/>
          <p14:tracePt t="53723" x="6483350" y="2562225"/>
          <p14:tracePt t="53740" x="6500813" y="2562225"/>
          <p14:tracePt t="53756" x="6537325" y="2562225"/>
          <p14:tracePt t="53773" x="6562725" y="2562225"/>
          <p14:tracePt t="53790" x="6626225" y="2562225"/>
          <p14:tracePt t="53806" x="6661150" y="2562225"/>
          <p14:tracePt t="53823" x="6697663" y="2562225"/>
          <p14:tracePt t="53840" x="6751638" y="2571750"/>
          <p14:tracePt t="53856" x="6777038" y="2571750"/>
          <p14:tracePt t="53873" x="6813550" y="2571750"/>
          <p14:tracePt t="53890" x="6831013" y="2571750"/>
          <p14:tracePt t="53906" x="6858000" y="2571750"/>
          <p14:tracePt t="53923" x="6919913" y="2581275"/>
          <p14:tracePt t="53940" x="6965950" y="2589213"/>
          <p14:tracePt t="53956" x="7000875" y="2589213"/>
          <p14:tracePt t="53973" x="7018338" y="2589213"/>
          <p14:tracePt t="53990" x="7037388" y="2589213"/>
          <p14:tracePt t="54006" x="7062788" y="2598738"/>
          <p14:tracePt t="54023" x="7072313" y="2598738"/>
          <p14:tracePt t="54040" x="7099300" y="2598738"/>
          <p14:tracePt t="54056" x="7108825" y="2598738"/>
          <p14:tracePt t="54073" x="7126288" y="2598738"/>
          <p14:tracePt t="54090" x="7197725" y="2598738"/>
          <p14:tracePt t="54106" x="7232650" y="2598738"/>
          <p14:tracePt t="54123" x="7277100" y="2598738"/>
          <p14:tracePt t="54140" x="7304088" y="2598738"/>
          <p14:tracePt t="54156" x="7331075" y="2598738"/>
          <p14:tracePt t="54173" x="7394575" y="2608263"/>
          <p14:tracePt t="54190" x="7439025" y="2608263"/>
          <p14:tracePt t="54206" x="7491413" y="2608263"/>
          <p14:tracePt t="54223" x="7527925" y="2608263"/>
          <p14:tracePt t="54240" x="7572375" y="2608263"/>
          <p14:tracePt t="54256" x="7589838" y="2608263"/>
          <p14:tracePt t="54273" x="7626350" y="2616200"/>
          <p14:tracePt t="54290" x="7643813" y="2625725"/>
          <p14:tracePt t="54306" x="7670800" y="2625725"/>
          <p14:tracePt t="54323" x="7769225" y="2625725"/>
          <p14:tracePt t="54340" x="7804150" y="2625725"/>
          <p14:tracePt t="54356" x="7858125" y="2625725"/>
          <p14:tracePt t="54373" x="7875588" y="2625725"/>
          <p14:tracePt t="54390" x="7894638" y="2625725"/>
          <p14:tracePt t="54406" x="7920038" y="2625725"/>
          <p14:tracePt t="54423" x="7929563" y="2625725"/>
          <p14:tracePt t="54440" x="7939088" y="2625725"/>
          <p14:tracePt t="54783" x="7875588" y="2625725"/>
          <p14:tracePt t="54796" x="7742238" y="2598738"/>
          <p14:tracePt t="54806" x="7439025" y="2571750"/>
          <p14:tracePt t="54818" x="7269163" y="2562225"/>
          <p14:tracePt t="54830" x="7108825" y="2536825"/>
          <p14:tracePt t="54841" x="6929438" y="2527300"/>
          <p14:tracePt t="54856" x="6777038" y="2517775"/>
          <p14:tracePt t="54873" x="6670675" y="2509838"/>
          <p14:tracePt t="54890" x="6518275" y="2473325"/>
          <p14:tracePt t="54906" x="6456363" y="2465388"/>
          <p14:tracePt t="54923" x="6357938" y="2455863"/>
          <p14:tracePt t="54940" x="6296025" y="2446338"/>
          <p14:tracePt t="54956" x="6242050" y="2438400"/>
          <p14:tracePt t="54973" x="6188075" y="2419350"/>
          <p14:tracePt t="54990" x="6170613" y="2411413"/>
          <p14:tracePt t="55007" x="6134100" y="2411413"/>
          <p14:tracePt t="55023" x="6126163" y="2401888"/>
          <p14:tracePt t="55040" x="6116638" y="2393950"/>
          <p14:tracePt t="55056" x="6099175" y="2384425"/>
          <p14:tracePt t="55073" x="6081713" y="2374900"/>
          <p14:tracePt t="55090" x="6072188" y="2366963"/>
          <p14:tracePt t="55123" x="6062663" y="2347913"/>
          <p14:tracePt t="55140" x="6027738" y="2322513"/>
          <p14:tracePt t="55156" x="6000750" y="2312988"/>
          <p14:tracePt t="55173" x="5956300" y="2286000"/>
          <p14:tracePt t="55206" x="5911850" y="2268538"/>
          <p14:tracePt t="55223" x="5902325" y="2259013"/>
          <p14:tracePt t="55240" x="5884863" y="2251075"/>
          <p14:tracePt t="55256" x="5875338" y="2241550"/>
          <p14:tracePt t="55274" x="5867400" y="2232025"/>
          <p14:tracePt t="55290" x="5848350" y="2224088"/>
          <p14:tracePt t="55322" x="5840413" y="2224088"/>
          <p14:tracePt t="55334" x="5830888" y="2214563"/>
          <p14:tracePt t="55346" x="5822950" y="2205038"/>
          <p14:tracePt t="55358" x="5795963" y="2205038"/>
          <p14:tracePt t="55373" x="5776913" y="2197100"/>
          <p14:tracePt t="55390" x="5759450" y="2187575"/>
          <p14:tracePt t="55406" x="5724525" y="2179638"/>
          <p14:tracePt t="55423" x="5705475" y="2170113"/>
          <p14:tracePt t="55440" x="5688013" y="2160588"/>
          <p14:tracePt t="55456" x="5688013" y="2152650"/>
          <p14:tracePt t="55473" x="5680075" y="2152650"/>
          <p14:tracePt t="55598" x="5680075" y="2160588"/>
          <p14:tracePt t="55612" x="5680075" y="2170113"/>
          <p14:tracePt t="55623" x="5680075" y="2179638"/>
          <p14:tracePt t="55633" x="5680075" y="2187575"/>
          <p14:tracePt t="55645" x="5680075" y="2205038"/>
          <p14:tracePt t="55656" x="5680075" y="2232025"/>
          <p14:tracePt t="55673" x="5680075" y="2259013"/>
          <p14:tracePt t="55689" x="5680075" y="2303463"/>
          <p14:tracePt t="55706" x="5680075" y="2330450"/>
          <p14:tracePt t="55723" x="5688013" y="2374900"/>
          <p14:tracePt t="55739" x="5688013" y="2384425"/>
          <p14:tracePt t="55756" x="5697538" y="2401888"/>
          <p14:tracePt t="55773" x="5715000" y="2446338"/>
          <p14:tracePt t="55789" x="5715000" y="2473325"/>
          <p14:tracePt t="55806" x="5732463" y="2554288"/>
          <p14:tracePt t="55823" x="5741988" y="2581275"/>
          <p14:tracePt t="55839" x="5751513" y="2598738"/>
          <p14:tracePt t="55856" x="5759450" y="2633663"/>
          <p14:tracePt t="55873" x="5759450" y="2652713"/>
          <p14:tracePt t="55889" x="5768975" y="2660650"/>
          <p14:tracePt t="55906" x="5768975" y="2679700"/>
          <p14:tracePt t="55923" x="5768975" y="2687638"/>
          <p14:tracePt t="55940" x="5776913" y="2705100"/>
          <p14:tracePt t="55956" x="5776913" y="2714625"/>
          <p14:tracePt t="55973" x="5776913" y="2732088"/>
          <p14:tracePt t="56094" x="5776913" y="2724150"/>
          <p14:tracePt t="56106" x="5776913" y="2714625"/>
          <p14:tracePt t="56118" x="5776913" y="2705100"/>
          <p14:tracePt t="56140" x="5776913" y="2697163"/>
          <p14:tracePt t="56153" x="5776913" y="2679700"/>
          <p14:tracePt t="56165" x="5776913" y="2660650"/>
          <p14:tracePt t="56183" x="5776913" y="2643188"/>
          <p14:tracePt t="56194" x="5776913" y="2616200"/>
          <p14:tracePt t="56206" x="5776913" y="2589213"/>
          <p14:tracePt t="56223" x="5776913" y="2562225"/>
          <p14:tracePt t="56240" x="5776913" y="2536825"/>
          <p14:tracePt t="56256" x="5776913" y="2500313"/>
          <p14:tracePt t="56273" x="5776913" y="2473325"/>
          <p14:tracePt t="56289" x="5776913" y="2401888"/>
          <p14:tracePt t="56306" x="5776913" y="2366963"/>
          <p14:tracePt t="56323" x="5776913" y="2330450"/>
          <p14:tracePt t="56340" x="5776913" y="2286000"/>
          <p14:tracePt t="56356" x="5776913" y="2268538"/>
          <p14:tracePt t="56373" x="5776913" y="2251075"/>
          <p14:tracePt t="56389" x="5776913" y="2241550"/>
          <p14:tracePt t="56406" x="5776913" y="2232025"/>
          <p14:tracePt t="56445" x="5786438" y="2232025"/>
          <p14:tracePt t="56504" x="5786438" y="2241550"/>
          <p14:tracePt t="56516" x="5795963" y="2241550"/>
          <p14:tracePt t="56528" x="5795963" y="2259013"/>
          <p14:tracePt t="56540" x="5813425" y="2276475"/>
          <p14:tracePt t="56556" x="5822950" y="2322513"/>
          <p14:tracePt t="56573" x="5840413" y="2366963"/>
          <p14:tracePt t="56590" x="5867400" y="2438400"/>
          <p14:tracePt t="56606" x="5875338" y="2455863"/>
          <p14:tracePt t="56623" x="5884863" y="2482850"/>
          <p14:tracePt t="56640" x="5894388" y="2509838"/>
          <p14:tracePt t="56656" x="5902325" y="2517775"/>
          <p14:tracePt t="56673" x="5902325" y="2527300"/>
          <p14:tracePt t="56690" x="5911850" y="2536825"/>
          <p14:tracePt t="56749" x="5919788" y="2536825"/>
          <p14:tracePt t="56761" x="5929313" y="2527300"/>
          <p14:tracePt t="56773" x="5929313" y="2517775"/>
          <p14:tracePt t="56785" x="5938838" y="2509838"/>
          <p14:tracePt t="56797" x="5946775" y="2490788"/>
          <p14:tracePt t="56809" x="5965825" y="2482850"/>
          <p14:tracePt t="56823" x="5973763" y="2465388"/>
          <p14:tracePt t="56840" x="5991225" y="2446338"/>
          <p14:tracePt t="56856" x="6018213" y="2357438"/>
          <p14:tracePt t="56873" x="6037263" y="2312988"/>
          <p14:tracePt t="56890" x="6045200" y="2286000"/>
          <p14:tracePt t="56906" x="6054725" y="2251075"/>
          <p14:tracePt t="56923" x="6062663" y="2251075"/>
          <p14:tracePt t="56988" x="6062663" y="2259013"/>
          <p14:tracePt t="57000" x="6062663" y="2268538"/>
          <p14:tracePt t="57012" x="6062663" y="2295525"/>
          <p14:tracePt t="57026" x="6072188" y="2312988"/>
          <p14:tracePt t="57040" x="6072188" y="2330450"/>
          <p14:tracePt t="57056" x="6089650" y="2339975"/>
          <p14:tracePt t="57073" x="6099175" y="2347913"/>
          <p14:tracePt t="57106" x="6108700" y="2357438"/>
          <p14:tracePt t="57123" x="6116638" y="2357438"/>
          <p14:tracePt t="57143" x="6126163" y="2357438"/>
          <p14:tracePt t="57236" x="6126163" y="2339975"/>
          <p14:tracePt t="57248" x="6126163" y="2330450"/>
          <p14:tracePt t="57268" x="6126163" y="2312988"/>
          <p14:tracePt t="57279" x="6126163" y="2303463"/>
          <p14:tracePt t="57292" x="6126163" y="2295525"/>
          <p14:tracePt t="57306" x="6126163" y="2286000"/>
          <p14:tracePt t="57323" x="6126163" y="2276475"/>
          <p14:tracePt t="57340" x="6126163" y="2259013"/>
          <p14:tracePt t="57374" x="6126163" y="2241550"/>
          <p14:tracePt t="57390" x="6126163" y="2232025"/>
          <p14:tracePt t="57406" x="6126163" y="2224088"/>
          <p14:tracePt t="57423" x="6116638" y="2224088"/>
          <p14:tracePt t="57458" x="6108700" y="2232025"/>
          <p14:tracePt t="57482" x="6108700" y="2241550"/>
          <p14:tracePt t="57493" x="6108700" y="2251075"/>
          <p14:tracePt t="57518" x="6099175" y="2259013"/>
          <p14:tracePt t="57529" x="6089650" y="2286000"/>
          <p14:tracePt t="57542" x="6081713" y="2312988"/>
          <p14:tracePt t="57553" x="6062663" y="2357438"/>
          <p14:tracePt t="57566" x="6045200" y="2401888"/>
          <p14:tracePt t="57578" x="6018213" y="2428875"/>
          <p14:tracePt t="57590" x="6000750" y="2465388"/>
          <p14:tracePt t="57606" x="5965825" y="2490788"/>
          <p14:tracePt t="57623" x="5946775" y="2509838"/>
          <p14:tracePt t="57640" x="5902325" y="2562225"/>
          <p14:tracePt t="57656" x="5884863" y="2589213"/>
          <p14:tracePt t="57673" x="5875338" y="2608263"/>
          <p14:tracePt t="57690" x="5857875" y="2660650"/>
          <p14:tracePt t="57723" x="5848350" y="2670175"/>
          <p14:tracePt t="57774" x="5840413" y="2660650"/>
          <p14:tracePt t="57786" x="5840413" y="2643188"/>
          <p14:tracePt t="57798" x="5840413" y="2625725"/>
          <p14:tracePt t="57810" x="5830888" y="2608263"/>
          <p14:tracePt t="57823" x="5822950" y="2598738"/>
          <p14:tracePt t="57840" x="5822950" y="2581275"/>
          <p14:tracePt t="57857" x="5803900" y="2536825"/>
          <p14:tracePt t="57873" x="5795963" y="2500313"/>
          <p14:tracePt t="57890" x="5776913" y="2438400"/>
          <p14:tracePt t="57906" x="5751513" y="2330450"/>
          <p14:tracePt t="57923" x="5724525" y="2295525"/>
          <p14:tracePt t="57940" x="5680075" y="2241550"/>
          <p14:tracePt t="57956" x="5661025" y="2224088"/>
          <p14:tracePt t="57973" x="5643563" y="2205038"/>
          <p14:tracePt t="57990" x="5634038" y="2205038"/>
          <p14:tracePt t="58006" x="5626100" y="2205038"/>
          <p14:tracePt t="58061" x="5626100" y="2224088"/>
          <p14:tracePt t="58072" x="5626100" y="2241550"/>
          <p14:tracePt t="58085" x="5626100" y="2276475"/>
          <p14:tracePt t="58097" x="5626100" y="2330450"/>
          <p14:tracePt t="58109" x="5626100" y="2393950"/>
          <p14:tracePt t="58123" x="5626100" y="2428875"/>
          <p14:tracePt t="58140" x="5626100" y="2455863"/>
          <p14:tracePt t="58156" x="5626100" y="2473325"/>
          <p14:tracePt t="58173" x="5626100" y="2500313"/>
          <p14:tracePt t="58190" x="5634038" y="2509838"/>
          <p14:tracePt t="58236" x="5643563" y="2509838"/>
          <p14:tracePt t="58259" x="5653088" y="2509838"/>
          <p14:tracePt t="58271" x="5653088" y="2500313"/>
          <p14:tracePt t="58284" x="5653088" y="2482850"/>
          <p14:tracePt t="58295" x="5661025" y="2465388"/>
          <p14:tracePt t="58307" x="5661025" y="2428875"/>
          <p14:tracePt t="58323" x="5670550" y="2374900"/>
          <p14:tracePt t="58340" x="5670550" y="2339975"/>
          <p14:tracePt t="58356" x="5680075" y="2259013"/>
          <p14:tracePt t="58373" x="5688013" y="2224088"/>
          <p14:tracePt t="58390" x="5715000" y="2125663"/>
          <p14:tracePt t="58406" x="5732463" y="2089150"/>
          <p14:tracePt t="58423" x="5732463" y="2081213"/>
          <p14:tracePt t="58439" x="5741988" y="2081213"/>
          <p14:tracePt t="58456" x="5741988" y="2098675"/>
          <p14:tracePt t="58472" x="5741988" y="2125663"/>
          <p14:tracePt t="58489" x="5741988" y="2143125"/>
          <p14:tracePt t="58506" x="5751513" y="2160588"/>
          <p14:tracePt t="58523" x="5768975" y="2214563"/>
          <p14:tracePt t="58539" x="5795963" y="2241550"/>
          <p14:tracePt t="58556" x="5840413" y="2374900"/>
          <p14:tracePt t="58573" x="5875338" y="2428875"/>
          <p14:tracePt t="58589" x="5894388" y="2465388"/>
          <p14:tracePt t="58606" x="5946775" y="2490788"/>
          <p14:tracePt t="58623" x="5965825" y="2490788"/>
          <p14:tracePt t="58639" x="5983288" y="2490788"/>
          <p14:tracePt t="58656" x="6000750" y="2490788"/>
          <p14:tracePt t="58673" x="6027738" y="2446338"/>
          <p14:tracePt t="58689" x="6045200" y="2384425"/>
          <p14:tracePt t="58707" x="6081713" y="2276475"/>
          <p14:tracePt t="58723" x="6099175" y="2241550"/>
          <p14:tracePt t="58739" x="6116638" y="2197100"/>
          <p14:tracePt t="58756" x="6153150" y="2062163"/>
          <p14:tracePt t="58773" x="6170613" y="2009775"/>
          <p14:tracePt t="58790" x="6180138" y="1982788"/>
          <p14:tracePt t="58814" x="6180138" y="2009775"/>
          <p14:tracePt t="58826" x="6180138" y="2036763"/>
          <p14:tracePt t="58839" x="6180138" y="2062163"/>
          <p14:tracePt t="58856" x="6180138" y="2089150"/>
          <p14:tracePt t="58873" x="6188075" y="2125663"/>
          <p14:tracePt t="58889" x="6205538" y="2170113"/>
          <p14:tracePt t="58906" x="6224588" y="2205038"/>
          <p14:tracePt t="58923" x="6259513" y="2259013"/>
          <p14:tracePt t="58939" x="6259513" y="2286000"/>
          <p14:tracePt t="58956" x="6269038" y="2286000"/>
          <p14:tracePt t="58973" x="6276975" y="2295525"/>
          <p14:tracePt t="58992" x="6296025" y="2286000"/>
          <p14:tracePt t="59006" x="6313488" y="2259013"/>
          <p14:tracePt t="59023" x="6323013" y="2232025"/>
          <p14:tracePt t="59039" x="6348413" y="2197100"/>
          <p14:tracePt t="59056" x="6367463" y="2187575"/>
          <p14:tracePt t="59073" x="6375400" y="2160588"/>
          <p14:tracePt t="59089" x="6402388" y="2125663"/>
          <p14:tracePt t="59106" x="6411913" y="2108200"/>
          <p14:tracePt t="59166" x="6411913" y="2116138"/>
          <p14:tracePt t="59178" x="6411913" y="2125663"/>
          <p14:tracePt t="59189" x="6411913" y="2133600"/>
          <p14:tracePt t="59202" x="6411913" y="2143125"/>
          <p14:tracePt t="59213" x="6419850" y="2170113"/>
          <p14:tracePt t="59226" x="6419850" y="2179638"/>
          <p14:tracePt t="59240" x="6429375" y="2197100"/>
          <p14:tracePt t="59256" x="6438900" y="2214563"/>
          <p14:tracePt t="59273" x="6446838" y="2259013"/>
          <p14:tracePt t="59289" x="6465888" y="2268538"/>
          <p14:tracePt t="59307" x="6465888" y="2286000"/>
          <p14:tracePt t="59323" x="6491288" y="2286000"/>
          <p14:tracePt t="59339" x="6510338" y="2286000"/>
          <p14:tracePt t="59356" x="6581775" y="2224088"/>
          <p14:tracePt t="59373" x="6626225" y="2187575"/>
          <p14:tracePt t="59390" x="6715125" y="2089150"/>
          <p14:tracePt t="59406" x="6769100" y="2009775"/>
          <p14:tracePt t="59423" x="6813550" y="1955800"/>
          <p14:tracePt t="59439" x="6848475" y="1919288"/>
          <p14:tracePt t="59456" x="6867525" y="1919288"/>
          <p14:tracePt t="59473" x="6875463" y="1928813"/>
          <p14:tracePt t="59489" x="6956425" y="1990725"/>
          <p14:tracePt t="59506" x="7010400" y="2036763"/>
          <p14:tracePt t="59522" x="7126288" y="2268538"/>
          <p14:tracePt t="59539" x="7180263" y="2401888"/>
          <p14:tracePt t="59556" x="7251700" y="2536825"/>
          <p14:tracePt t="59572" x="7269163" y="2554288"/>
          <p14:tracePt t="59589" x="7286625" y="2562225"/>
          <p14:tracePt t="59606" x="7296150" y="2571750"/>
          <p14:tracePt t="59623" x="7304088" y="2571750"/>
          <p14:tracePt t="59661" x="7313613" y="2571750"/>
          <p14:tracePt t="59686" x="7313613" y="2562225"/>
          <p14:tracePt t="59698" x="7331075" y="2554288"/>
          <p14:tracePt t="59710" x="7331075" y="2544763"/>
          <p14:tracePt t="59723" x="7340600" y="2544763"/>
          <p14:tracePt t="59745" x="7358063" y="2544763"/>
          <p14:tracePt t="59768" x="7367588" y="2544763"/>
          <p14:tracePt t="59780" x="7385050" y="2544763"/>
          <p14:tracePt t="59792" x="7394575" y="2544763"/>
          <p14:tracePt t="59806" x="7402513" y="2544763"/>
          <p14:tracePt t="59823" x="7419975" y="2544763"/>
          <p14:tracePt t="59841" x="7429500" y="2544763"/>
          <p14:tracePt t="59856" x="7429500" y="2554288"/>
          <p14:tracePt t="59873" x="7439025" y="2554288"/>
          <p14:tracePt t="60116" x="7331075" y="2544763"/>
          <p14:tracePt t="60133" x="7197725" y="2527300"/>
          <p14:tracePt t="60145" x="7072313" y="2500313"/>
          <p14:tracePt t="60156" x="6902450" y="2482850"/>
          <p14:tracePt t="60173" x="6705600" y="2473325"/>
          <p14:tracePt t="60190" x="6465888" y="2446338"/>
          <p14:tracePt t="60206" x="6323013" y="2438400"/>
          <p14:tracePt t="60223" x="6143625" y="2428875"/>
          <p14:tracePt t="60239" x="5946775" y="2419350"/>
          <p14:tracePt t="60256" x="5894388" y="2419350"/>
          <p14:tracePt t="60273" x="5786438" y="2401888"/>
          <p14:tracePt t="60289" x="5732463" y="2393950"/>
          <p14:tracePt t="60306" x="5653088" y="2384425"/>
          <p14:tracePt t="60323" x="5545138" y="2357438"/>
          <p14:tracePt t="60339" x="5510213" y="2330450"/>
          <p14:tracePt t="60356" x="5491163" y="2330450"/>
          <p14:tracePt t="60372" x="5465763" y="2303463"/>
          <p14:tracePt t="60389" x="5456238" y="2286000"/>
          <p14:tracePt t="60406" x="5446713" y="2268538"/>
          <p14:tracePt t="60422" x="5446713" y="2259013"/>
          <p14:tracePt t="60439" x="5446713" y="2251075"/>
          <p14:tracePt t="60475" x="5446713" y="2241550"/>
          <p14:tracePt t="60538" x="5465763" y="2241550"/>
          <p14:tracePt t="60549" x="5483225" y="2241550"/>
          <p14:tracePt t="60562" x="5518150" y="2241550"/>
          <p14:tracePt t="60575" x="5545138" y="2241550"/>
          <p14:tracePt t="60590" x="5572125" y="2241550"/>
          <p14:tracePt t="60606" x="5599113" y="2241550"/>
          <p14:tracePt t="60623" x="5643563" y="2241550"/>
          <p14:tracePt t="60639" x="5840413" y="2241550"/>
          <p14:tracePt t="60656" x="5946775" y="2241550"/>
          <p14:tracePt t="60673" x="6054725" y="2241550"/>
          <p14:tracePt t="60690" x="6348413" y="2259013"/>
          <p14:tracePt t="60706" x="6473825" y="2268538"/>
          <p14:tracePt t="60723" x="6653213" y="2303463"/>
          <p14:tracePt t="60739" x="6742113" y="2322513"/>
          <p14:tracePt t="60756" x="6831013" y="2339975"/>
          <p14:tracePt t="60773" x="6956425" y="2366963"/>
          <p14:tracePt t="60789" x="6983413" y="2374900"/>
          <p14:tracePt t="60806" x="7010400" y="2384425"/>
        </p14:tracePtLst>
      </p14:laserTraceLst>
    </p:ext>
  </p:extLs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90384"/>
            <a:ext cx="56210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21665" algn="l"/>
              </a:tabLst>
            </a:pPr>
            <a:r>
              <a:rPr dirty="0"/>
              <a:t>6.	</a:t>
            </a:r>
            <a:r>
              <a:rPr spc="-10" dirty="0"/>
              <a:t>Protease</a:t>
            </a:r>
            <a:r>
              <a:rPr spc="-90" dirty="0"/>
              <a:t> </a:t>
            </a:r>
            <a:r>
              <a:rPr spc="-5" dirty="0"/>
              <a:t>Inhibitors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7496" y="1998021"/>
            <a:ext cx="7346950" cy="105157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>
              <a:lnSpc>
                <a:spcPts val="3750"/>
              </a:lnSpc>
              <a:spcBef>
                <a:spcPts val="600"/>
              </a:spcBef>
            </a:pPr>
            <a:r>
              <a:rPr sz="3500" spc="-10" dirty="0">
                <a:solidFill>
                  <a:srgbClr val="2E2B21"/>
                </a:solidFill>
                <a:latin typeface="Times New Roman"/>
                <a:cs typeface="Times New Roman"/>
              </a:rPr>
              <a:t>Bind </a:t>
            </a:r>
            <a:r>
              <a:rPr sz="35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Protease </a:t>
            </a:r>
            <a:r>
              <a:rPr sz="3500" dirty="0">
                <a:solidFill>
                  <a:srgbClr val="2E2B21"/>
                </a:solidFill>
                <a:latin typeface="Times New Roman"/>
                <a:cs typeface="Times New Roman"/>
              </a:rPr>
              <a:t>preventing protein  </a:t>
            </a:r>
            <a:r>
              <a:rPr sz="3500" spc="-10" dirty="0">
                <a:solidFill>
                  <a:srgbClr val="2E2B21"/>
                </a:solidFill>
                <a:latin typeface="Times New Roman"/>
                <a:cs typeface="Times New Roman"/>
              </a:rPr>
              <a:t>cleavage </a:t>
            </a:r>
            <a:r>
              <a:rPr sz="3500" dirty="0">
                <a:solidFill>
                  <a:srgbClr val="2E2B21"/>
                </a:solidFill>
                <a:latin typeface="Times New Roman"/>
                <a:cs typeface="Times New Roman"/>
              </a:rPr>
              <a:t>hence blocking viral</a:t>
            </a:r>
            <a:r>
              <a:rPr sz="3500" spc="-9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500" spc="-5" dirty="0">
                <a:solidFill>
                  <a:srgbClr val="2E2B21"/>
                </a:solidFill>
                <a:latin typeface="Times New Roman"/>
                <a:cs typeface="Times New Roman"/>
              </a:rPr>
              <a:t>maturation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44878" y="3402018"/>
            <a:ext cx="6504305" cy="2126223"/>
          </a:xfrm>
          <a:prstGeom prst="rect">
            <a:avLst/>
          </a:prstGeom>
          <a:solidFill>
            <a:srgbClr val="002060"/>
          </a:solidFill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3279"/>
              </a:lnSpc>
            </a:pPr>
            <a:r>
              <a:rPr sz="2800" b="1" i="1" spc="-5" dirty="0">
                <a:solidFill>
                  <a:srgbClr val="00B0F0"/>
                </a:solidFill>
                <a:latin typeface="Times New Roman"/>
                <a:cs typeface="Times New Roman"/>
              </a:rPr>
              <a:t>Hepatitis </a:t>
            </a:r>
            <a:r>
              <a:rPr sz="2800" b="1" i="1" dirty="0">
                <a:solidFill>
                  <a:srgbClr val="00B0F0"/>
                </a:solidFill>
                <a:latin typeface="Times New Roman"/>
                <a:cs typeface="Times New Roman"/>
              </a:rPr>
              <a:t>C protease</a:t>
            </a:r>
            <a:r>
              <a:rPr sz="2800" b="1" i="1" spc="-25" dirty="0">
                <a:solidFill>
                  <a:srgbClr val="00B0F0"/>
                </a:solidFill>
                <a:latin typeface="Times New Roman"/>
                <a:cs typeface="Times New Roman"/>
              </a:rPr>
              <a:t> </a:t>
            </a:r>
            <a:r>
              <a:rPr sz="2800" b="1" i="1" spc="-5" dirty="0">
                <a:solidFill>
                  <a:srgbClr val="00B0F0"/>
                </a:solidFill>
                <a:latin typeface="Times New Roman"/>
                <a:cs typeface="Times New Roman"/>
              </a:rPr>
              <a:t>inhibitors:</a:t>
            </a:r>
            <a:endParaRPr sz="2800">
              <a:latin typeface="Times New Roman"/>
              <a:cs typeface="Times New Roman"/>
            </a:endParaRPr>
          </a:p>
          <a:p>
            <a:pPr marL="303530" indent="-309880">
              <a:spcBef>
                <a:spcPts val="4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0416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Simeprevir, Paritaprevir,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  <a:p>
            <a:pPr marL="38100">
              <a:spcBef>
                <a:spcPts val="3090"/>
              </a:spcBef>
            </a:pPr>
            <a:r>
              <a:rPr sz="2800" b="1" i="1" spc="-5" dirty="0">
                <a:solidFill>
                  <a:srgbClr val="00B0F0"/>
                </a:solidFill>
                <a:latin typeface="Times New Roman"/>
                <a:cs typeface="Times New Roman"/>
              </a:rPr>
              <a:t>HIV </a:t>
            </a:r>
            <a:r>
              <a:rPr sz="2800" b="1" i="1" dirty="0">
                <a:solidFill>
                  <a:srgbClr val="00B0F0"/>
                </a:solidFill>
                <a:latin typeface="Times New Roman"/>
                <a:cs typeface="Times New Roman"/>
              </a:rPr>
              <a:t>protease</a:t>
            </a:r>
            <a:r>
              <a:rPr sz="2800" b="1" i="1" spc="-10" dirty="0">
                <a:solidFill>
                  <a:srgbClr val="00B0F0"/>
                </a:solidFill>
                <a:latin typeface="Times New Roman"/>
                <a:cs typeface="Times New Roman"/>
              </a:rPr>
              <a:t> </a:t>
            </a:r>
            <a:r>
              <a:rPr sz="2800" b="1" i="1" spc="-5" dirty="0">
                <a:solidFill>
                  <a:srgbClr val="00B0F0"/>
                </a:solidFill>
                <a:latin typeface="Times New Roman"/>
                <a:cs typeface="Times New Roman"/>
              </a:rPr>
              <a:t>inhibitors:</a:t>
            </a:r>
            <a:endParaRPr sz="2800">
              <a:latin typeface="Times New Roman"/>
              <a:cs typeface="Times New Roman"/>
            </a:endParaRPr>
          </a:p>
          <a:p>
            <a:pPr marL="391795" indent="-398145">
              <a:spcBef>
                <a:spcPts val="9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9243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Lopinavir,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Ritonavir,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514"/>
    </mc:Choice>
    <mc:Fallback xmlns="">
      <p:transition spd="slow" advTm="27514"/>
    </mc:Fallback>
  </mc:AlternateContent>
  <p:extLst>
    <p:ext uri="{3A86A75C-4F4B-4683-9AE1-C65F6400EC91}">
      <p14:laserTraceLst xmlns:p14="http://schemas.microsoft.com/office/powerpoint/2010/main">
        <p14:tracePtLst>
          <p14:tracePt t="15069" x="7010400" y="2401888"/>
          <p14:tracePt t="15078" x="7010400" y="2473325"/>
          <p14:tracePt t="15090" x="7010400" y="2554288"/>
          <p14:tracePt t="15102" x="7010400" y="2633663"/>
          <p14:tracePt t="15115" x="7000875" y="2724150"/>
          <p14:tracePt t="15127" x="6938963" y="2901950"/>
          <p14:tracePt t="15143" x="6858000" y="3125788"/>
          <p14:tracePt t="15160" x="6786563" y="3286125"/>
          <p14:tracePt t="15176" x="6653213" y="3660775"/>
          <p14:tracePt t="15193" x="6599238" y="3813175"/>
          <p14:tracePt t="15210" x="6465888" y="3973513"/>
          <p14:tracePt t="15226" x="6303963" y="4044950"/>
          <p14:tracePt t="15243" x="6153150" y="4108450"/>
          <p14:tracePt t="15260" x="5911850" y="4179888"/>
          <p14:tracePt t="15277" x="5705475" y="4187825"/>
          <p14:tracePt t="15293" x="5510213" y="4187825"/>
          <p14:tracePt t="15310" x="5062538" y="4108450"/>
          <p14:tracePt t="15326" x="4840288" y="4054475"/>
          <p14:tracePt t="15343" x="4714875" y="3990975"/>
          <p14:tracePt t="15360" x="4633913" y="3929063"/>
          <p14:tracePt t="15376" x="4518025" y="3795713"/>
          <p14:tracePt t="15393" x="4473575" y="3741738"/>
          <p14:tracePt t="15410" x="4429125" y="3705225"/>
          <p14:tracePt t="15427" x="4429125" y="3687763"/>
          <p14:tracePt t="15485" x="4438650" y="3687763"/>
          <p14:tracePt t="15497" x="4465638" y="3697288"/>
          <p14:tracePt t="15509" x="4500563" y="3714750"/>
          <p14:tracePt t="15520" x="4537075" y="3741738"/>
          <p14:tracePt t="15531" x="4589463" y="3768725"/>
          <p14:tracePt t="15543" x="4714875" y="3813175"/>
          <p14:tracePt t="15560" x="4857750" y="3840163"/>
          <p14:tracePt t="15576" x="4965700" y="3875088"/>
          <p14:tracePt t="15593" x="5153025" y="3929063"/>
          <p14:tracePt t="15610" x="5259388" y="3946525"/>
          <p14:tracePt t="15626" x="5483225" y="4000500"/>
          <p14:tracePt t="15643" x="5545138" y="4017963"/>
          <p14:tracePt t="15660" x="5643563" y="4062413"/>
          <p14:tracePt t="15677" x="5697538" y="4081463"/>
          <p14:tracePt t="15693" x="5751513" y="4089400"/>
          <p14:tracePt t="15710" x="5884863" y="4116388"/>
          <p14:tracePt t="15727" x="5946775" y="4125913"/>
          <p14:tracePt t="15744" x="6027738" y="4125913"/>
          <p14:tracePt t="15760" x="6062663" y="4125913"/>
          <p14:tracePt t="15777" x="6089650" y="4125913"/>
          <p14:tracePt t="15793" x="6126163" y="4125913"/>
          <p14:tracePt t="15810" x="6134100" y="4125913"/>
          <p14:tracePt t="15827" x="6143625" y="4116388"/>
          <p14:tracePt t="15965" x="6134100" y="4116388"/>
          <p14:tracePt t="15977" x="6126163" y="4116388"/>
          <p14:tracePt t="15989" x="6089650" y="4116388"/>
          <p14:tracePt t="15999" x="5991225" y="4116388"/>
          <p14:tracePt t="16011" x="5919788" y="4116388"/>
          <p14:tracePt t="16027" x="5840413" y="4116388"/>
          <p14:tracePt t="16043" x="5732463" y="4116388"/>
          <p14:tracePt t="16060" x="5473700" y="4143375"/>
          <p14:tracePt t="16077" x="5394325" y="4179888"/>
          <p14:tracePt t="16093" x="5268913" y="4251325"/>
          <p14:tracePt t="16110" x="5224463" y="4295775"/>
          <p14:tracePt t="16127" x="5197475" y="4322763"/>
          <p14:tracePt t="16143" x="5160963" y="4357688"/>
          <p14:tracePt t="16160" x="5153025" y="4357688"/>
          <p14:tracePt t="16177" x="5153025" y="4367213"/>
          <p14:tracePt t="16251" x="5160963" y="4367213"/>
          <p14:tracePt t="16263" x="5187950" y="4367213"/>
          <p14:tracePt t="16276" x="5224463" y="4367213"/>
          <p14:tracePt t="16287" x="5286375" y="4322763"/>
          <p14:tracePt t="16299" x="5411788" y="4259263"/>
          <p14:tracePt t="16311" x="5537200" y="4187825"/>
          <p14:tracePt t="16327" x="5634038" y="4133850"/>
          <p14:tracePt t="16343" x="5724525" y="4089400"/>
          <p14:tracePt t="16360" x="5848350" y="4044950"/>
          <p14:tracePt t="16377" x="6161088" y="3946525"/>
          <p14:tracePt t="16394" x="6251575" y="3919538"/>
          <p14:tracePt t="16410" x="6313488" y="3894138"/>
          <p14:tracePt t="16427" x="6429375" y="3857625"/>
          <p14:tracePt t="16443" x="6483350" y="3840163"/>
          <p14:tracePt t="16460" x="6589713" y="3830638"/>
          <p14:tracePt t="16477" x="6626225" y="3830638"/>
          <p14:tracePt t="16493" x="6643688" y="3830638"/>
          <p14:tracePt t="16510" x="6653213" y="3830638"/>
          <p14:tracePt t="16545" x="6643688" y="3830638"/>
          <p14:tracePt t="16560" x="6626225" y="3830638"/>
          <p14:tracePt t="16577" x="6572250" y="3822700"/>
          <p14:tracePt t="16593" x="6473825" y="3813175"/>
          <p14:tracePt t="16610" x="6411913" y="3803650"/>
          <p14:tracePt t="16627" x="6330950" y="3803650"/>
          <p14:tracePt t="16643" x="6108700" y="3803650"/>
          <p14:tracePt t="16660" x="6018213" y="3813175"/>
          <p14:tracePt t="16677" x="5867400" y="3857625"/>
          <p14:tracePt t="16693" x="5795963" y="3875088"/>
          <p14:tracePt t="16710" x="5768975" y="3894138"/>
          <p14:tracePt t="16727" x="5768975" y="3902075"/>
          <p14:tracePt t="16743" x="5776913" y="3902075"/>
          <p14:tracePt t="16760" x="5840413" y="3902075"/>
          <p14:tracePt t="16776" x="5875338" y="3902075"/>
          <p14:tracePt t="16793" x="6072188" y="3875088"/>
          <p14:tracePt t="16810" x="6259513" y="3830638"/>
          <p14:tracePt t="16827" x="6384925" y="3803650"/>
          <p14:tracePt t="16843" x="6491288" y="3786188"/>
          <p14:tracePt t="16860" x="6715125" y="3776663"/>
          <p14:tracePt t="16876" x="6777038" y="3776663"/>
          <p14:tracePt t="16893" x="6823075" y="3776663"/>
          <p14:tracePt t="16910" x="6848475" y="3776663"/>
          <p14:tracePt t="16967" x="6804025" y="3776663"/>
          <p14:tracePt t="16979" x="6724650" y="3776663"/>
          <p14:tracePt t="16991" x="6643688" y="3786188"/>
          <p14:tracePt t="17002" x="6572250" y="3803650"/>
          <p14:tracePt t="17014" x="6419850" y="3848100"/>
          <p14:tracePt t="17026" x="6170613" y="3938588"/>
          <p14:tracePt t="17043" x="5965825" y="4037013"/>
          <p14:tracePt t="17060" x="5616575" y="4367213"/>
          <p14:tracePt t="17076" x="5527675" y="4429125"/>
          <p14:tracePt t="17093" x="5483225" y="4465638"/>
          <p14:tracePt t="17110" x="5473700" y="4483100"/>
          <p14:tracePt t="17144" x="5562600" y="4491038"/>
          <p14:tracePt t="17160" x="5634038" y="4491038"/>
          <p14:tracePt t="17177" x="5741988" y="4491038"/>
          <p14:tracePt t="17193" x="6161088" y="4384675"/>
          <p14:tracePt t="17210" x="6303963" y="4313238"/>
          <p14:tracePt t="17227" x="6411913" y="4268788"/>
          <p14:tracePt t="17229" x="6554788" y="4224338"/>
          <p14:tracePt t="17243" x="6670675" y="4205288"/>
          <p14:tracePt t="17260" x="6751638" y="4187825"/>
          <p14:tracePt t="17277" x="6804025" y="4179888"/>
          <p14:tracePt t="17293" x="6858000" y="4170363"/>
          <p14:tracePt t="17310" x="6867525" y="4170363"/>
          <p14:tracePt t="17327" x="6875463" y="4170363"/>
          <p14:tracePt t="17416" x="6867525" y="4170363"/>
          <p14:tracePt t="17428" x="6840538" y="4187825"/>
          <p14:tracePt t="17440" x="6769100" y="4232275"/>
          <p14:tracePt t="17452" x="6680200" y="4295775"/>
          <p14:tracePt t="17462" x="6608763" y="4348163"/>
          <p14:tracePt t="17477" x="6500813" y="4446588"/>
          <p14:tracePt t="17493" x="6286500" y="4679950"/>
          <p14:tracePt t="17510" x="5813425" y="5232400"/>
          <p14:tracePt t="17527" x="5643563" y="5411788"/>
          <p14:tracePt t="17543" x="5456238" y="5581650"/>
          <p14:tracePt t="17911" x="5402263" y="5545138"/>
          <p14:tracePt t="17923" x="5313363" y="5483225"/>
          <p14:tracePt t="17935" x="5116513" y="5411788"/>
          <p14:tracePt t="17944" x="4929188" y="5357813"/>
          <p14:tracePt t="17960" x="4741863" y="5322888"/>
          <p14:tracePt t="17976" x="4438650" y="5276850"/>
          <p14:tracePt t="17993" x="4010025" y="5197475"/>
          <p14:tracePt t="18010" x="3751263" y="5153025"/>
          <p14:tracePt t="18026" x="3419475" y="5089525"/>
          <p14:tracePt t="18043" x="3330575" y="5054600"/>
          <p14:tracePt t="18060" x="3259138" y="5018088"/>
          <p14:tracePt t="18076" x="3160713" y="4956175"/>
          <p14:tracePt t="18093" x="3133725" y="4946650"/>
          <p14:tracePt t="18110" x="3116263" y="4902200"/>
          <p14:tracePt t="18126" x="3116263" y="4884738"/>
          <p14:tracePt t="18143" x="3116263" y="4875213"/>
          <p14:tracePt t="18160" x="3116263" y="4848225"/>
          <p14:tracePt t="18177" x="3116263" y="4830763"/>
          <p14:tracePt t="18194" x="3116263" y="4803775"/>
          <p14:tracePt t="18210" x="3116263" y="4786313"/>
          <p14:tracePt t="18226" x="3125788" y="4759325"/>
          <p14:tracePt t="18243" x="3143250" y="4724400"/>
          <p14:tracePt t="18260" x="3152775" y="4714875"/>
          <p14:tracePt t="18278" x="3160713" y="4714875"/>
          <p14:tracePt t="18336" x="3160713" y="4724400"/>
          <p14:tracePt t="18349" x="3160713" y="4732338"/>
          <p14:tracePt t="18363" x="3160713" y="4741863"/>
          <p14:tracePt t="18374" x="3160713" y="4759325"/>
          <p14:tracePt t="18384" x="3160713" y="4776788"/>
          <p14:tracePt t="18395" x="3160713" y="4848225"/>
          <p14:tracePt t="18410" x="3170238" y="4956175"/>
          <p14:tracePt t="18426" x="3179763" y="5072063"/>
          <p14:tracePt t="18443" x="3224213" y="5465763"/>
          <p14:tracePt t="18460" x="3241675" y="5562600"/>
          <p14:tracePt t="18476" x="3268663" y="5653088"/>
          <p14:tracePt t="18493" x="3276600" y="5661025"/>
          <p14:tracePt t="18510" x="3276600" y="5670550"/>
          <p14:tracePt t="18527" x="3286125" y="5670550"/>
          <p14:tracePt t="18560" x="3295650" y="5670550"/>
          <p14:tracePt t="18576" x="3303588" y="5670550"/>
          <p14:tracePt t="18593" x="3313113" y="5670550"/>
          <p14:tracePt t="18610" x="3348038" y="5670550"/>
          <p14:tracePt t="18626" x="3375025" y="5670550"/>
          <p14:tracePt t="18643" x="3402013" y="5661025"/>
          <p14:tracePt t="18660" x="3446463" y="5653088"/>
          <p14:tracePt t="18676" x="3465513" y="5643563"/>
          <p14:tracePt t="18693" x="3490913" y="5634038"/>
          <p14:tracePt t="18710" x="3500438" y="5634038"/>
          <p14:tracePt t="18726" x="3536950" y="5626100"/>
          <p14:tracePt t="18743" x="3554413" y="5616575"/>
          <p14:tracePt t="18760" x="3581400" y="5616575"/>
          <p14:tracePt t="18776" x="3670300" y="5608638"/>
          <p14:tracePt t="18793" x="3705225" y="5608638"/>
          <p14:tracePt t="18810" x="3732213" y="5608638"/>
          <p14:tracePt t="18827" x="3776663" y="5608638"/>
          <p14:tracePt t="18843" x="3795713" y="5608638"/>
          <p14:tracePt t="18860" x="3822700" y="5608638"/>
          <p14:tracePt t="18877" x="3919538" y="5608638"/>
          <p14:tracePt t="18893" x="3956050" y="5616575"/>
          <p14:tracePt t="18910" x="4027488" y="5626100"/>
          <p14:tracePt t="18927" x="4044950" y="5634038"/>
          <p14:tracePt t="18943" x="4054475" y="5634038"/>
          <p14:tracePt t="18960" x="4071938" y="5634038"/>
          <p14:tracePt t="18977" x="4081463" y="5634038"/>
          <p14:tracePt t="19056" x="4081463" y="5626100"/>
          <p14:tracePt t="19068" x="4081463" y="5616575"/>
          <p14:tracePt t="19080" x="4071938" y="5599113"/>
          <p14:tracePt t="19093" x="4044950" y="5599113"/>
          <p14:tracePt t="19110" x="4000500" y="5581650"/>
          <p14:tracePt t="19126" x="3884613" y="5554663"/>
          <p14:tracePt t="19143" x="3848100" y="5554663"/>
          <p14:tracePt t="19161" x="3803650" y="5554663"/>
          <p14:tracePt t="19176" x="3776663" y="5554663"/>
          <p14:tracePt t="19193" x="3759200" y="5554663"/>
          <p14:tracePt t="19210" x="3732213" y="5554663"/>
          <p14:tracePt t="19226" x="3724275" y="5554663"/>
          <p14:tracePt t="19260" x="3714750" y="5554663"/>
          <p14:tracePt t="19324" x="3724275" y="5554663"/>
          <p14:tracePt t="19336" x="3732213" y="5554663"/>
          <p14:tracePt t="19348" x="3741738" y="5545138"/>
          <p14:tracePt t="19360" x="3751263" y="5537200"/>
          <p14:tracePt t="19376" x="3768725" y="5518150"/>
          <p14:tracePt t="19393" x="3786188" y="5518150"/>
          <p14:tracePt t="19410" x="3822700" y="5500688"/>
          <p14:tracePt t="19426" x="3848100" y="5491163"/>
          <p14:tracePt t="19443" x="3911600" y="5491163"/>
          <p14:tracePt t="19460" x="3938588" y="5491163"/>
          <p14:tracePt t="19476" x="3946525" y="5491163"/>
          <p14:tracePt t="19493" x="3973513" y="5491163"/>
          <p14:tracePt t="19526" x="3983038" y="5491163"/>
          <p14:tracePt t="19903" x="4000500" y="5491163"/>
          <p14:tracePt t="19915" x="4027488" y="5483225"/>
          <p14:tracePt t="19924" x="4098925" y="5473700"/>
          <p14:tracePt t="19937" x="4170363" y="5465763"/>
          <p14:tracePt t="19948" x="4241800" y="5456238"/>
          <p14:tracePt t="19960" x="4330700" y="5446713"/>
          <p14:tracePt t="19976" x="4456113" y="5438775"/>
          <p14:tracePt t="19993" x="4589463" y="5438775"/>
          <p14:tracePt t="20010" x="4759325" y="5419725"/>
          <p14:tracePt t="20026" x="4813300" y="5419725"/>
          <p14:tracePt t="20043" x="4983163" y="5419725"/>
          <p14:tracePt t="20060" x="5062538" y="5419725"/>
          <p14:tracePt t="20076" x="5133975" y="5419725"/>
          <p14:tracePt t="20093" x="5241925" y="5419725"/>
          <p14:tracePt t="20110" x="5286375" y="5419725"/>
          <p14:tracePt t="20126" x="5330825" y="5419725"/>
          <p14:tracePt t="20143" x="5465763" y="5419725"/>
          <p14:tracePt t="20160" x="5537200" y="5419725"/>
          <p14:tracePt t="20176" x="5643563" y="5419725"/>
          <p14:tracePt t="20193" x="5670550" y="5419725"/>
          <p14:tracePt t="20210" x="5705475" y="5419725"/>
          <p14:tracePt t="20226" x="5715000" y="5419725"/>
          <p14:tracePt t="20291" x="5697538" y="5419725"/>
          <p14:tracePt t="20303" x="5688013" y="5419725"/>
          <p14:tracePt t="20314" x="5661025" y="5411788"/>
          <p14:tracePt t="20326" x="5608638" y="5394325"/>
          <p14:tracePt t="20343" x="5527675" y="5348288"/>
          <p14:tracePt t="20359" x="5438775" y="5276850"/>
          <p14:tracePt t="20376" x="5268913" y="5180013"/>
          <p14:tracePt t="20393" x="5126038" y="5143500"/>
          <p14:tracePt t="20409" x="4965700" y="5133975"/>
          <p14:tracePt t="20426" x="4919663" y="5143500"/>
          <p14:tracePt t="20443" x="4902200" y="5160963"/>
          <p14:tracePt t="20460" x="4894263" y="5232400"/>
          <p14:tracePt t="20476" x="4919663" y="5286375"/>
          <p14:tracePt t="20493" x="5108575" y="5375275"/>
          <p14:tracePt t="20510" x="5205413" y="5402263"/>
          <p14:tracePt t="20526" x="5276850" y="5419725"/>
          <p14:tracePt t="20543" x="5411788" y="5438775"/>
          <p14:tracePt t="20559" x="5518150" y="5446713"/>
          <p14:tracePt t="20576" x="5724525" y="5465763"/>
          <p14:tracePt t="20593" x="5786438" y="5465763"/>
          <p14:tracePt t="20610" x="5813425" y="5465763"/>
          <p14:tracePt t="20626" x="5840413" y="5465763"/>
          <p14:tracePt t="20643" x="5848350" y="5465763"/>
          <p14:tracePt t="20696" x="5840413" y="5456238"/>
          <p14:tracePt t="20719" x="5830888" y="5446713"/>
          <p14:tracePt t="20731" x="5822950" y="5446713"/>
          <p14:tracePt t="20745" x="5822950" y="5438775"/>
          <p14:tracePt t="20756" x="5813425" y="5438775"/>
          <p14:tracePt t="20785" x="5803900" y="5429250"/>
          <p14:tracePt t="20797" x="5795963" y="5429250"/>
          <p14:tracePt t="20809" x="5786438" y="5429250"/>
          <p14:tracePt t="20821" x="5776913" y="5429250"/>
          <p14:tracePt t="20893" x="5776913" y="5419725"/>
          <p14:tracePt t="22049" x="5768975" y="5402263"/>
          <p14:tracePt t="22064" x="5759450" y="5384800"/>
          <p14:tracePt t="22073" x="5741988" y="5357813"/>
          <p14:tracePt t="22084" x="5705475" y="5276850"/>
          <p14:tracePt t="22096" x="5616575" y="5180013"/>
          <p14:tracePt t="22109" x="5510213" y="5081588"/>
          <p14:tracePt t="22126" x="5429250" y="5000625"/>
          <p14:tracePt t="22143" x="5313363" y="4867275"/>
          <p14:tracePt t="22159" x="5268913" y="4795838"/>
          <p14:tracePt t="22176" x="5232400" y="4705350"/>
          <p14:tracePt t="22193" x="5126038" y="4581525"/>
          <p14:tracePt t="22210" x="5054600" y="4537075"/>
          <p14:tracePt t="22226" x="4983163" y="4500563"/>
          <p14:tracePt t="22243" x="4867275" y="4419600"/>
          <p14:tracePt t="22260" x="4813300" y="4357688"/>
          <p14:tracePt t="22276" x="4741863" y="4268788"/>
          <p14:tracePt t="22293" x="4473575" y="4027488"/>
          <p14:tracePt t="22309" x="4340225" y="3938588"/>
          <p14:tracePt t="22326" x="4268788" y="3875088"/>
          <p14:tracePt t="22343" x="4152900" y="3776663"/>
          <p14:tracePt t="22359" x="4108450" y="3724275"/>
          <p14:tracePt t="22376" x="4071938" y="3687763"/>
          <p14:tracePt t="22393" x="3973513" y="3625850"/>
          <p14:tracePt t="22409" x="3956050" y="3616325"/>
          <p14:tracePt t="22426" x="3938588" y="3616325"/>
          <p14:tracePt t="22443" x="3929063" y="3625850"/>
          <p14:tracePt t="22459" x="3929063" y="3633788"/>
          <p14:tracePt t="22476" x="3929063" y="3660775"/>
          <p14:tracePt t="22493" x="3929063" y="3679825"/>
          <p14:tracePt t="22510" x="3929063" y="3697288"/>
          <p14:tracePt t="22526" x="3929063" y="3705225"/>
          <p14:tracePt t="22543" x="3929063" y="3714750"/>
          <p14:tracePt t="22560" x="3929063" y="3724275"/>
          <p14:tracePt t="22576" x="3929063" y="3732213"/>
          <p14:tracePt t="22593" x="3929063" y="3741738"/>
          <p14:tracePt t="22626" x="3929063" y="3751263"/>
          <p14:tracePt t="22643" x="3946525" y="3768725"/>
          <p14:tracePt t="22659" x="3956050" y="3776663"/>
          <p14:tracePt t="22676" x="3973513" y="3822700"/>
          <p14:tracePt t="22693" x="3983038" y="3857625"/>
          <p14:tracePt t="22710" x="3990975" y="3894138"/>
          <p14:tracePt t="22726" x="4010025" y="3938588"/>
          <p14:tracePt t="22743" x="4017963" y="3956050"/>
          <p14:tracePt t="22777" x="4037013" y="3983038"/>
          <p14:tracePt t="22793" x="4037013" y="3990975"/>
          <p14:tracePt t="22809" x="4044950" y="4010025"/>
          <p14:tracePt t="22826" x="4062413" y="4071938"/>
          <p14:tracePt t="22842" x="4081463" y="4116388"/>
          <p14:tracePt t="22859" x="4081463" y="4143375"/>
          <p14:tracePt t="22876" x="4089400" y="4170363"/>
          <p14:tracePt t="22893" x="4089400" y="4179888"/>
          <p14:tracePt t="22932" x="4081463" y="4179888"/>
          <p14:tracePt t="22946" x="4062413" y="4179888"/>
          <p14:tracePt t="22960" x="4037013" y="4179888"/>
          <p14:tracePt t="22976" x="3990975" y="4179888"/>
          <p14:tracePt t="22993" x="3884613" y="4179888"/>
          <p14:tracePt t="23010" x="3848100" y="4179888"/>
          <p14:tracePt t="23026" x="3830638" y="4179888"/>
          <p14:tracePt t="23043" x="3813175" y="4179888"/>
          <p14:tracePt t="23086" x="3822700" y="4179888"/>
          <p14:tracePt t="23098" x="3848100" y="4187825"/>
          <p14:tracePt t="23111" x="3884613" y="4197350"/>
          <p14:tracePt t="23126" x="3919538" y="4205288"/>
          <p14:tracePt t="23143" x="3946525" y="4214813"/>
          <p14:tracePt t="23160" x="4010025" y="4232275"/>
          <p14:tracePt t="23176" x="4037013" y="4241800"/>
          <p14:tracePt t="23194" x="4081463" y="4241800"/>
          <p14:tracePt t="23210" x="4224338" y="4241800"/>
          <p14:tracePt t="23226" x="4276725" y="4241800"/>
          <p14:tracePt t="23243" x="4330700" y="4241800"/>
          <p14:tracePt t="23260" x="4340225" y="4241800"/>
          <p14:tracePt t="23323" x="4330700" y="4241800"/>
          <p14:tracePt t="23334" x="4313238" y="4241800"/>
          <p14:tracePt t="23347" x="4303713" y="4241800"/>
          <p14:tracePt t="23359" x="4276725" y="4241800"/>
          <p14:tracePt t="23376" x="4241800" y="4241800"/>
          <p14:tracePt t="23392" x="4187825" y="4241800"/>
          <p14:tracePt t="23409" x="4170363" y="4241800"/>
          <p14:tracePt t="23426" x="4160838" y="4241800"/>
          <p14:tracePt t="23443" x="4152900" y="4241800"/>
          <p14:tracePt t="23502" x="4170363" y="4241800"/>
          <p14:tracePt t="23513" x="4187825" y="4241800"/>
          <p14:tracePt t="23525" x="4205288" y="4241800"/>
          <p14:tracePt t="23537" x="4224338" y="4241800"/>
          <p14:tracePt t="23548" x="4241800" y="4241800"/>
          <p14:tracePt t="23559" x="4268788" y="4241800"/>
          <p14:tracePt t="23583" x="4276725" y="4241800"/>
          <p14:tracePt t="23644" x="4259263" y="4241800"/>
          <p14:tracePt t="23655" x="4232275" y="4241800"/>
          <p14:tracePt t="23667" x="4205288" y="4241800"/>
          <p14:tracePt t="23680" x="4179888" y="4241800"/>
          <p14:tracePt t="23693" x="4152900" y="4232275"/>
          <p14:tracePt t="23710" x="4133850" y="4232275"/>
          <p14:tracePt t="23727" x="4098925" y="4232275"/>
          <p14:tracePt t="23743" x="4089400" y="4232275"/>
          <p14:tracePt t="23760" x="4081463" y="4232275"/>
          <p14:tracePt t="23777" x="4071938" y="4232275"/>
          <p14:tracePt t="23854" x="4081463" y="4232275"/>
          <p14:tracePt t="23865" x="4089400" y="4232275"/>
          <p14:tracePt t="23878" x="4098925" y="4232275"/>
          <p14:tracePt t="23889" x="4125913" y="4232275"/>
          <p14:tracePt t="23901" x="4152900" y="4232275"/>
          <p14:tracePt t="23911" x="4187825" y="4232275"/>
          <p14:tracePt t="23926" x="4214813" y="4232275"/>
          <p14:tracePt t="23943" x="4224338" y="4232275"/>
          <p14:tracePt t="24008" x="4214813" y="4232275"/>
          <p14:tracePt t="24020" x="4197350" y="4232275"/>
          <p14:tracePt t="24032" x="4179888" y="4232275"/>
          <p14:tracePt t="24044" x="4152900" y="4232275"/>
          <p14:tracePt t="24060" x="4133850" y="4232275"/>
          <p14:tracePt t="24078" x="4116388" y="4232275"/>
          <p14:tracePt t="24094" x="4098925" y="4232275"/>
          <p14:tracePt t="24126" x="4089400" y="4232275"/>
          <p14:tracePt t="24211" x="4098925" y="4232275"/>
          <p14:tracePt t="24236" x="4108450" y="4232275"/>
          <p14:tracePt t="24528" x="4108450" y="4241800"/>
          <p14:tracePt t="24563" x="4108450" y="4251325"/>
          <p14:tracePt t="24574" x="4108450" y="4268788"/>
          <p14:tracePt t="24587" x="4108450" y="4295775"/>
          <p14:tracePt t="24599" x="4108450" y="4330700"/>
          <p14:tracePt t="24610" x="4116388" y="4419600"/>
          <p14:tracePt t="24626" x="4152900" y="4616450"/>
          <p14:tracePt t="24643" x="4205288" y="4848225"/>
          <p14:tracePt t="24659" x="4276725" y="5037138"/>
          <p14:tracePt t="24676" x="4295775" y="5089525"/>
          <p14:tracePt t="24693" x="4313238" y="5116513"/>
          <p14:tracePt t="24709" x="4313238" y="5126038"/>
          <p14:tracePt t="24726" x="4313238" y="5133975"/>
          <p14:tracePt t="24784" x="4303713" y="5133975"/>
          <p14:tracePt t="25033" x="4340225" y="5116513"/>
          <p14:tracePt t="25046" x="4375150" y="5099050"/>
          <p14:tracePt t="25056" x="4419600" y="5072063"/>
          <p14:tracePt t="25068" x="4473575" y="5045075"/>
          <p14:tracePt t="25079" x="4527550" y="5037138"/>
          <p14:tracePt t="25092" x="4598988" y="5027613"/>
          <p14:tracePt t="25109" x="4679950" y="5018088"/>
          <p14:tracePt t="25126" x="4741863" y="5010150"/>
          <p14:tracePt t="25142" x="4795838" y="5000625"/>
          <p14:tracePt t="25159" x="4813300" y="5000625"/>
          <p14:tracePt t="25226" x="4803775" y="5000625"/>
          <p14:tracePt t="25243" x="4795838" y="5000625"/>
          <p14:tracePt t="25255" x="4776788" y="5000625"/>
          <p14:tracePt t="25267" x="4741863" y="5000625"/>
          <p14:tracePt t="25278" x="4705350" y="5000625"/>
          <p14:tracePt t="25292" x="4670425" y="5000625"/>
          <p14:tracePt t="25309" x="4616450" y="5000625"/>
          <p14:tracePt t="25326" x="4537075" y="5010150"/>
          <p14:tracePt t="25342" x="4500563" y="5018088"/>
          <p14:tracePt t="25359" x="4456113" y="5037138"/>
          <p14:tracePt t="25376" x="4446588" y="5037138"/>
          <p14:tracePt t="25409" x="4446588" y="5045075"/>
          <p14:tracePt t="25426" x="4446588" y="5054600"/>
          <p14:tracePt t="25443" x="4465638" y="5072063"/>
          <p14:tracePt t="25459" x="4473575" y="5081588"/>
          <p14:tracePt t="25476" x="4483100" y="5081588"/>
          <p14:tracePt t="25493" x="4491038" y="5116513"/>
          <p14:tracePt t="25509" x="4500563" y="5133975"/>
          <p14:tracePt t="25526" x="4510088" y="5187950"/>
          <p14:tracePt t="25543" x="4510088" y="5205413"/>
          <p14:tracePt t="25559" x="4518025" y="5232400"/>
          <p14:tracePt t="25576" x="4518025" y="5276850"/>
          <p14:tracePt t="25593" x="4518025" y="5303838"/>
          <p14:tracePt t="25609" x="4518025" y="5322888"/>
          <p14:tracePt t="25626" x="4483100" y="5348288"/>
          <p14:tracePt t="25643" x="4394200" y="5367338"/>
          <p14:tracePt t="25659" x="4224338" y="5384800"/>
          <p14:tracePt t="25676" x="4152900" y="5384800"/>
          <p14:tracePt t="25693" x="4081463" y="5384800"/>
          <p14:tracePt t="25709" x="3929063" y="5357813"/>
          <p14:tracePt t="25726" x="3902075" y="5348288"/>
          <p14:tracePt t="25743" x="3894138" y="5348288"/>
          <p14:tracePt t="25785" x="3894138" y="5367338"/>
          <p14:tracePt t="25797" x="3911600" y="5367338"/>
          <p14:tracePt t="25809" x="3938588" y="5384800"/>
          <p14:tracePt t="25826" x="3965575" y="5394325"/>
          <p14:tracePt t="25843" x="4010025" y="5419725"/>
          <p14:tracePt t="25860" x="4037013" y="5419725"/>
          <p14:tracePt t="25876" x="4062413" y="5429250"/>
          <p14:tracePt t="25893" x="4160838" y="5446713"/>
          <p14:tracePt t="25910" x="4241800" y="5456238"/>
          <p14:tracePt t="25926" x="4295775" y="5456238"/>
          <p14:tracePt t="25943" x="4340225" y="5456238"/>
          <p14:tracePt t="25976" x="4330700" y="5438775"/>
          <p14:tracePt t="25993" x="4295775" y="5419725"/>
          <p14:tracePt t="26009" x="4214813" y="5384800"/>
          <p14:tracePt t="26026" x="4179888" y="5375275"/>
          <p14:tracePt t="26043" x="4160838" y="5375275"/>
          <p14:tracePt t="26060" x="4116388" y="5375275"/>
          <p14:tracePt t="26076" x="4108450" y="5375275"/>
          <p14:tracePt t="26093" x="4098925" y="5375275"/>
          <p14:tracePt t="26110" x="4081463" y="5394325"/>
          <p14:tracePt t="26126" x="4081463" y="5402263"/>
          <p14:tracePt t="26143" x="4081463" y="5411788"/>
          <p14:tracePt t="26160" x="4081463" y="5419725"/>
          <p14:tracePt t="26257" x="4089400" y="5419725"/>
          <p14:tracePt t="26294" x="4098925" y="5419725"/>
        </p14:tracePtLst>
      </p14:laserTraceLst>
    </p:ext>
  </p:extLs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90384"/>
            <a:ext cx="66103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21665" algn="l"/>
              </a:tabLst>
            </a:pPr>
            <a:r>
              <a:rPr dirty="0"/>
              <a:t>7.	</a:t>
            </a:r>
            <a:r>
              <a:rPr spc="-5" dirty="0"/>
              <a:t>Viral </a:t>
            </a:r>
            <a:r>
              <a:rPr spc="-10" dirty="0"/>
              <a:t>release</a:t>
            </a:r>
            <a:r>
              <a:rPr spc="-90" dirty="0"/>
              <a:t> </a:t>
            </a:r>
            <a:r>
              <a:rPr spc="-10" dirty="0"/>
              <a:t>inhibitors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00258" y="2049094"/>
            <a:ext cx="8243570" cy="2685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215900">
              <a:spcBef>
                <a:spcPts val="100"/>
              </a:spcBef>
              <a:buClr>
                <a:srgbClr val="9BBEBD"/>
              </a:buClr>
              <a:buSzPct val="87500"/>
              <a:buFont typeface="Segoe UI Symbol"/>
              <a:buChar char="▪"/>
              <a:tabLst>
                <a:tab pos="410845" algn="l"/>
              </a:tabLst>
            </a:pPr>
            <a:r>
              <a:rPr sz="32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Oseltamivir/Zanamivir</a:t>
            </a:r>
            <a:endParaRPr sz="320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</a:pPr>
            <a:endParaRPr sz="3350">
              <a:latin typeface="Times New Roman"/>
              <a:cs typeface="Times New Roman"/>
            </a:endParaRPr>
          </a:p>
          <a:p>
            <a:pPr marL="410209" indent="-398145"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Block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viral </a:t>
            </a:r>
            <a:r>
              <a:rPr sz="2800" b="1" i="1" spc="-5" dirty="0">
                <a:solidFill>
                  <a:srgbClr val="2E2B21"/>
                </a:solidFill>
                <a:latin typeface="Times New Roman"/>
                <a:cs typeface="Times New Roman"/>
              </a:rPr>
              <a:t>neuraminidase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of Influenza A &amp; B</a:t>
            </a:r>
            <a:r>
              <a:rPr sz="2800" spc="-7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viruses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 sz="3600">
              <a:latin typeface="Times New Roman"/>
              <a:cs typeface="Times New Roman"/>
            </a:endParaRPr>
          </a:p>
          <a:p>
            <a:pPr marL="494665" marR="192405" indent="-183515">
              <a:lnSpc>
                <a:spcPts val="2630"/>
              </a:lnSpc>
            </a:pPr>
            <a:r>
              <a:rPr sz="2400" spc="-215" dirty="0">
                <a:solidFill>
                  <a:srgbClr val="9BBEBD"/>
                </a:solidFill>
                <a:latin typeface="Segoe UI Symbol"/>
                <a:cs typeface="Segoe UI Symbol"/>
              </a:rPr>
              <a:t>□</a:t>
            </a:r>
            <a:r>
              <a:rPr sz="2400" spc="-215" dirty="0">
                <a:solidFill>
                  <a:srgbClr val="2E2B21"/>
                </a:solidFill>
                <a:latin typeface="Times New Roman"/>
                <a:cs typeface="Times New Roman"/>
              </a:rPr>
              <a:t>NA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clears sialic acid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from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the infected cell surface and mucus  secretions allowing the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Influenza virus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to spread to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other</a:t>
            </a:r>
            <a:r>
              <a:rPr sz="2400" spc="-7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cells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47"/>
    </mc:Choice>
    <mc:Fallback xmlns="">
      <p:transition spd="slow" advTm="46547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2" y="778827"/>
            <a:ext cx="44672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774065" algn="l"/>
              </a:tabLst>
            </a:pPr>
            <a:r>
              <a:rPr sz="6000" dirty="0"/>
              <a:t>8.	</a:t>
            </a:r>
            <a:r>
              <a:rPr sz="6000" spc="-5" dirty="0"/>
              <a:t>Interferons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1996741" y="1805838"/>
            <a:ext cx="8096884" cy="4042132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21310" marR="660400" indent="-309245">
              <a:lnSpc>
                <a:spcPts val="3000"/>
              </a:lnSpc>
              <a:spcBef>
                <a:spcPts val="50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Cytokines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with antiviral, immunomodulatory</a:t>
            </a:r>
            <a:r>
              <a:rPr sz="2800" spc="-8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and  antiproliferative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activity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  <a:buClr>
                <a:srgbClr val="9BBEBD"/>
              </a:buClr>
              <a:buFont typeface="Segoe UI Symbol"/>
              <a:buChar char="❖"/>
            </a:pPr>
            <a:endParaRPr sz="3300">
              <a:latin typeface="Times New Roman"/>
              <a:cs typeface="Times New Roman"/>
            </a:endParaRPr>
          </a:p>
          <a:p>
            <a:pPr marL="410209" indent="-398145"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Synthesized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body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response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to certain</a:t>
            </a:r>
            <a:r>
              <a:rPr sz="2800" spc="-8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stimuli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  <a:buClr>
                <a:srgbClr val="9BBEBD"/>
              </a:buClr>
              <a:buFont typeface="Segoe UI Symbol"/>
              <a:buChar char="❖"/>
            </a:pPr>
            <a:endParaRPr sz="3650">
              <a:latin typeface="Times New Roman"/>
              <a:cs typeface="Times New Roman"/>
            </a:endParaRPr>
          </a:p>
          <a:p>
            <a:pPr marL="321310" marR="407034" indent="-309245">
              <a:lnSpc>
                <a:spcPts val="3000"/>
              </a:lnSpc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IFNs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induce synthesis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of proteins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that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prevent</a:t>
            </a:r>
            <a:r>
              <a:rPr sz="2800" spc="-8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viral 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entry,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replication or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maturation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  <a:buClr>
                <a:srgbClr val="9BBEBD"/>
              </a:buClr>
              <a:buFont typeface="Segoe UI Symbol"/>
              <a:buChar char="❖"/>
            </a:pPr>
            <a:endParaRPr sz="3300">
              <a:latin typeface="Times New Roman"/>
              <a:cs typeface="Times New Roman"/>
            </a:endParaRPr>
          </a:p>
          <a:p>
            <a:pPr marL="321945" indent="-309880">
              <a:buClr>
                <a:srgbClr val="9BBEBD"/>
              </a:buClr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Numerous side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effects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759"/>
    </mc:Choice>
    <mc:Fallback xmlns="">
      <p:transition spd="slow" advTm="42759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35951" y="394018"/>
            <a:ext cx="8478520" cy="6224905"/>
            <a:chOff x="311951" y="394017"/>
            <a:chExt cx="8478520" cy="6224905"/>
          </a:xfrm>
        </p:grpSpPr>
        <p:sp>
          <p:nvSpPr>
            <p:cNvPr id="3" name="object 3"/>
            <p:cNvSpPr/>
            <p:nvPr/>
          </p:nvSpPr>
          <p:spPr>
            <a:xfrm>
              <a:off x="571500" y="826324"/>
              <a:ext cx="0" cy="914400"/>
            </a:xfrm>
            <a:custGeom>
              <a:avLst/>
              <a:gdLst/>
              <a:ahLst/>
              <a:cxnLst/>
              <a:rect l="l" t="t" r="r" b="b"/>
              <a:pathLst>
                <a:path h="914400">
                  <a:moveTo>
                    <a:pt x="0" y="914399"/>
                  </a:moveTo>
                  <a:lnTo>
                    <a:pt x="0" y="0"/>
                  </a:lnTo>
                </a:path>
              </a:pathLst>
            </a:custGeom>
            <a:ln w="19049">
              <a:solidFill>
                <a:srgbClr val="9BBE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11951" y="394017"/>
              <a:ext cx="8478087" cy="622441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448"/>
    </mc:Choice>
    <mc:Fallback xmlns="">
      <p:transition spd="slow" advTm="29448"/>
    </mc:Fallback>
  </mc:AlternateContent>
  <p:extLst>
    <p:ext uri="{3A86A75C-4F4B-4683-9AE1-C65F6400EC91}">
      <p14:laserTraceLst xmlns:p14="http://schemas.microsoft.com/office/powerpoint/2010/main">
        <p14:tracePtLst>
          <p14:tracePt t="3301" x="4098925" y="5411788"/>
          <p14:tracePt t="3314" x="4089400" y="5394325"/>
          <p14:tracePt t="3325" x="4071938" y="5367338"/>
          <p14:tracePt t="3336" x="4044950" y="5313363"/>
          <p14:tracePt t="3347" x="4027488" y="5224463"/>
          <p14:tracePt t="3362" x="4000500" y="5143500"/>
          <p14:tracePt t="3379" x="3956050" y="5054600"/>
          <p14:tracePt t="3395" x="3830638" y="4884738"/>
          <p14:tracePt t="3413" x="3768725" y="4786313"/>
          <p14:tracePt t="3429" x="3705225" y="4670425"/>
          <p14:tracePt t="3445" x="3652838" y="4572000"/>
          <p14:tracePt t="3462" x="3554413" y="4456113"/>
          <p14:tracePt t="3479" x="3509963" y="4402138"/>
          <p14:tracePt t="3495" x="3465513" y="4322763"/>
          <p14:tracePt t="3512" x="3322638" y="4108450"/>
          <p14:tracePt t="3529" x="3241675" y="4010025"/>
          <p14:tracePt t="3546" x="3125788" y="3902075"/>
          <p14:tracePt t="3562" x="3081338" y="3848100"/>
          <p14:tracePt t="3579" x="3054350" y="3759200"/>
          <p14:tracePt t="3596" x="3009900" y="3554413"/>
          <p14:tracePt t="3612" x="3000375" y="3490913"/>
          <p14:tracePt t="3629" x="3000375" y="3411538"/>
          <p14:tracePt t="3645" x="3000375" y="3375025"/>
          <p14:tracePt t="3663" x="3017838" y="3241675"/>
          <p14:tracePt t="3679" x="3054350" y="3160713"/>
          <p14:tracePt t="3696" x="3081338" y="3108325"/>
          <p14:tracePt t="3712" x="3152775" y="3017838"/>
          <p14:tracePt t="3729" x="3197225" y="3000375"/>
          <p14:tracePt t="3746" x="3251200" y="2965450"/>
          <p14:tracePt t="3762" x="3313113" y="2946400"/>
          <p14:tracePt t="4007" x="3322638" y="2894013"/>
          <p14:tracePt t="4018" x="3357563" y="2786063"/>
          <p14:tracePt t="4029" x="3455988" y="2616200"/>
          <p14:tracePt t="4045" x="3598863" y="2455863"/>
          <p14:tracePt t="4062" x="3741738" y="2276475"/>
          <p14:tracePt t="4079" x="3938588" y="1901825"/>
          <p14:tracePt t="4095" x="4010025" y="1803400"/>
          <p14:tracePt t="4112" x="4232275" y="1571625"/>
          <p14:tracePt t="4129" x="4411663" y="1347788"/>
          <p14:tracePt t="4146" x="4608513" y="1133475"/>
          <p14:tracePt t="4162" x="4714875" y="1089025"/>
          <p14:tracePt t="4179" x="4919663" y="1062038"/>
          <p14:tracePt t="4195" x="5465763" y="1054100"/>
          <p14:tracePt t="4212" x="5840413" y="1089025"/>
          <p14:tracePt t="4229" x="6661150" y="1473200"/>
          <p14:tracePt t="4245" x="6991350" y="1697038"/>
          <p14:tracePt t="4262" x="7348538" y="1901825"/>
          <p14:tracePt t="4279" x="7956550" y="2438400"/>
          <p14:tracePt t="4295" x="8215313" y="2679700"/>
          <p14:tracePt t="4312" x="8466138" y="2973388"/>
          <p14:tracePt t="4329" x="8769350" y="3419475"/>
          <p14:tracePt t="4346" x="8813800" y="3527425"/>
          <p14:tracePt t="4362" x="8831263" y="3946525"/>
          <p14:tracePt t="4379" x="8777288" y="4143375"/>
          <p14:tracePt t="4396" x="8634413" y="4429125"/>
          <p14:tracePt t="4412" x="8501063" y="4660900"/>
          <p14:tracePt t="4429" x="8340725" y="4875213"/>
          <p14:tracePt t="4446" x="8269288" y="4938713"/>
          <p14:tracePt t="4463" x="7956550" y="5054600"/>
          <p14:tracePt t="4479" x="7813675" y="5099050"/>
          <p14:tracePt t="4496" x="7688263" y="5126038"/>
          <p14:tracePt t="4512" x="7286625" y="5153025"/>
          <p14:tracePt t="4529" x="7126288" y="5133975"/>
          <p14:tracePt t="4546" x="6715125" y="5027613"/>
          <p14:tracePt t="4562" x="6491288" y="4965700"/>
          <p14:tracePt t="4579" x="6296025" y="4884738"/>
          <p14:tracePt t="4596" x="5803900" y="4562475"/>
          <p14:tracePt t="4612" x="5626100" y="4411663"/>
          <p14:tracePt t="4629" x="5465763" y="4224338"/>
          <p14:tracePt t="4646" x="5394325" y="4037013"/>
          <p14:tracePt t="4662" x="5330825" y="3822700"/>
          <p14:tracePt t="4679" x="5224463" y="3384550"/>
          <p14:tracePt t="4696" x="5205413" y="3133725"/>
          <p14:tracePt t="4712" x="5205413" y="2990850"/>
          <p14:tracePt t="4729" x="5295900" y="2536825"/>
          <p14:tracePt t="4746" x="5357813" y="2339975"/>
          <p14:tracePt t="4762" x="5491163" y="2054225"/>
          <p14:tracePt t="4779" x="5616575" y="1839913"/>
          <p14:tracePt t="4796" x="5894388" y="1616075"/>
          <p14:tracePt t="4812" x="5973763" y="1589088"/>
          <p14:tracePt t="4829" x="6045200" y="1562100"/>
          <p14:tracePt t="4846" x="6313488" y="1643063"/>
          <p14:tracePt t="4862" x="6537325" y="1822450"/>
          <p14:tracePt t="4879" x="6724650" y="2009775"/>
          <p14:tracePt t="4896" x="6946900" y="2187575"/>
          <p14:tracePt t="4912" x="7466013" y="2768600"/>
          <p14:tracePt t="4929" x="7608888" y="2982913"/>
          <p14:tracePt t="4947" x="7875588" y="3562350"/>
          <p14:tracePt t="4963" x="7939088" y="3741738"/>
          <p14:tracePt t="4979" x="7947025" y="3894138"/>
          <p14:tracePt t="4996" x="7939088" y="4232275"/>
          <p14:tracePt t="5013" x="7894638" y="4330700"/>
          <p14:tracePt t="5030" x="7823200" y="4456113"/>
          <p14:tracePt t="5046" x="7777163" y="4518025"/>
          <p14:tracePt t="5063" x="7705725" y="4581525"/>
          <p14:tracePt t="5079" x="7483475" y="4679950"/>
          <p14:tracePt t="5096" x="7340600" y="4714875"/>
          <p14:tracePt t="5113" x="7000875" y="4670425"/>
          <p14:tracePt t="5129" x="6777038" y="4589463"/>
          <p14:tracePt t="5146" x="6616700" y="4500563"/>
          <p14:tracePt t="5163" x="6384925" y="4340225"/>
          <p14:tracePt t="5179" x="6242050" y="4098925"/>
          <p14:tracePt t="5196" x="6116638" y="3848100"/>
          <p14:tracePt t="5213" x="6010275" y="3089275"/>
          <p14:tracePt t="5229" x="6010275" y="2652713"/>
          <p14:tracePt t="5246" x="6296025" y="1751013"/>
          <p14:tracePt t="5262" x="6473825" y="1312863"/>
          <p14:tracePt t="5280" x="6705600" y="938213"/>
          <p14:tracePt t="5296" x="6867525" y="866775"/>
          <p14:tracePt t="5313" x="7010400" y="839788"/>
          <p14:tracePt t="5329" x="7215188" y="830263"/>
          <p14:tracePt t="5346" x="7402513" y="839788"/>
          <p14:tracePt t="5363" x="7661275" y="973138"/>
          <p14:tracePt t="5379" x="8081963" y="1589088"/>
          <p14:tracePt t="5396" x="8259763" y="1874838"/>
          <p14:tracePt t="5413" x="8429625" y="2205038"/>
          <p14:tracePt t="5430" x="8501063" y="2509838"/>
          <p14:tracePt t="5446" x="8474075" y="2679700"/>
          <p14:tracePt t="5462" x="8394700" y="2857500"/>
          <p14:tracePt t="5479" x="8277225" y="3036888"/>
          <p14:tracePt t="5496" x="8224838" y="3108325"/>
          <p14:tracePt t="5513" x="8018463" y="3205163"/>
          <p14:tracePt t="5529" x="7840663" y="3268663"/>
          <p14:tracePt t="5546" x="7705725" y="3286125"/>
          <p14:tracePt t="5563" x="7259638" y="3268663"/>
          <p14:tracePt t="5579" x="7000875" y="3224213"/>
          <p14:tracePt t="5596" x="6537325" y="3098800"/>
          <p14:tracePt t="5613" x="6367463" y="3036888"/>
          <p14:tracePt t="5629" x="6269038" y="2973388"/>
          <p14:tracePt t="5646" x="6116638" y="2670175"/>
          <p14:tracePt t="5662" x="6072188" y="2536825"/>
          <p14:tracePt t="5679" x="6054725" y="2268538"/>
          <p14:tracePt t="5696" x="6072188" y="1751013"/>
          <p14:tracePt t="5713" x="6161088" y="1366838"/>
          <p14:tracePt t="5729" x="6483350" y="911225"/>
          <p14:tracePt t="5746" x="6626225" y="812800"/>
          <p14:tracePt t="5763" x="6804025" y="741363"/>
          <p14:tracePt t="5779" x="6867525" y="723900"/>
          <p14:tracePt t="5796" x="6911975" y="704850"/>
          <p14:tracePt t="5812" x="6956425" y="704850"/>
          <p14:tracePt t="6092" x="6956425" y="669925"/>
          <p14:tracePt t="6104" x="6956425" y="642938"/>
          <p14:tracePt t="6116" x="6956425" y="608013"/>
          <p14:tracePt t="6129" x="6956425" y="561975"/>
          <p14:tracePt t="6146" x="6956425" y="490538"/>
          <p14:tracePt t="6162" x="6956425" y="339725"/>
          <p14:tracePt t="6179" x="6965950" y="295275"/>
          <p14:tracePt t="6196" x="6973888" y="250825"/>
          <p14:tracePt t="6213" x="6973888" y="241300"/>
          <p14:tracePt t="6229" x="6973888" y="231775"/>
          <p14:tracePt t="6246" x="6973888" y="223838"/>
          <p14:tracePt t="6296" x="6965950" y="223838"/>
          <p14:tracePt t="6320" x="6956425" y="223838"/>
          <p14:tracePt t="6332" x="6946900" y="223838"/>
          <p14:tracePt t="6344" x="6929438" y="223838"/>
          <p14:tracePt t="6356" x="6919913" y="223838"/>
          <p14:tracePt t="6368" x="6902450" y="223838"/>
          <p14:tracePt t="6385" x="6875463" y="223838"/>
          <p14:tracePt t="6397" x="6858000" y="223838"/>
          <p14:tracePt t="6412" x="6840538" y="223838"/>
          <p14:tracePt t="6429" x="6823075" y="223838"/>
          <p14:tracePt t="6445" x="6796088" y="231775"/>
          <p14:tracePt t="6462" x="6777038" y="231775"/>
          <p14:tracePt t="6479" x="6759575" y="241300"/>
          <p14:tracePt t="6495" x="6705600" y="250825"/>
          <p14:tracePt t="6512" x="6670675" y="250825"/>
          <p14:tracePt t="6529" x="6608763" y="268288"/>
          <p14:tracePt t="6545" x="6589713" y="276225"/>
          <p14:tracePt t="6562" x="6562725" y="285750"/>
          <p14:tracePt t="6579" x="6545263" y="303213"/>
          <p14:tracePt t="6595" x="6527800" y="312738"/>
          <p14:tracePt t="6612" x="6518275" y="339725"/>
          <p14:tracePt t="6629" x="6518275" y="347663"/>
          <p14:tracePt t="6645" x="6518275" y="357188"/>
          <p14:tracePt t="6662" x="6518275" y="374650"/>
          <p14:tracePt t="6679" x="6518275" y="384175"/>
          <p14:tracePt t="6695" x="6518275" y="401638"/>
          <p14:tracePt t="6712" x="6518275" y="411163"/>
          <p14:tracePt t="6729" x="6518275" y="428625"/>
          <p14:tracePt t="6745" x="6518275" y="446088"/>
          <p14:tracePt t="6762" x="6518275" y="455613"/>
          <p14:tracePt t="6779" x="6518275" y="482600"/>
          <p14:tracePt t="6795" x="6527800" y="509588"/>
          <p14:tracePt t="6812" x="6527800" y="536575"/>
          <p14:tracePt t="6829" x="6537325" y="571500"/>
          <p14:tracePt t="6845" x="6545263" y="588963"/>
          <p14:tracePt t="6862" x="6554788" y="608013"/>
          <p14:tracePt t="6879" x="6554788" y="615950"/>
          <p14:tracePt t="6895" x="6572250" y="625475"/>
          <p14:tracePt t="6912" x="6581775" y="633413"/>
          <p14:tracePt t="6929" x="6616700" y="660400"/>
          <p14:tracePt t="6945" x="6634163" y="679450"/>
          <p14:tracePt t="6962" x="6670675" y="723900"/>
          <p14:tracePt t="6979" x="6697663" y="758825"/>
          <p14:tracePt t="6995" x="6705600" y="785813"/>
          <p14:tracePt t="7012" x="6732588" y="830263"/>
          <p14:tracePt t="7029" x="6751638" y="847725"/>
          <p14:tracePt t="7045" x="6759575" y="857250"/>
          <p14:tracePt t="7062" x="6796088" y="874713"/>
          <p14:tracePt t="7079" x="6813550" y="874713"/>
          <p14:tracePt t="7096" x="6911975" y="901700"/>
          <p14:tracePt t="7112" x="6946900" y="911225"/>
          <p14:tracePt t="7129" x="7018338" y="911225"/>
          <p14:tracePt t="7146" x="7037388" y="911225"/>
          <p14:tracePt t="7162" x="7062788" y="911225"/>
          <p14:tracePt t="7179" x="7170738" y="893763"/>
          <p14:tracePt t="7196" x="7259638" y="857250"/>
          <p14:tracePt t="7212" x="7394575" y="731838"/>
          <p14:tracePt t="7229" x="7429500" y="660400"/>
          <p14:tracePt t="7246" x="7456488" y="598488"/>
          <p14:tracePt t="7262" x="7500938" y="500063"/>
          <p14:tracePt t="7279" x="7518400" y="446088"/>
          <p14:tracePt t="7296" x="7545388" y="268288"/>
          <p14:tracePt t="7312" x="7554913" y="169863"/>
          <p14:tracePt t="7329" x="7554913" y="98425"/>
          <p14:tracePt t="7346" x="7545388" y="9525"/>
          <p14:tracePt t="7362" x="7537450" y="0"/>
          <p14:tracePt t="7379" x="7527925" y="0"/>
          <p14:tracePt t="7396" x="7510463" y="0"/>
          <p14:tracePt t="7412" x="7419975" y="0"/>
          <p14:tracePt t="7429" x="7348538" y="0"/>
          <p14:tracePt t="7445" x="7269163" y="0"/>
          <p14:tracePt t="7462" x="7161213" y="0"/>
          <p14:tracePt t="7479" x="7126288" y="0"/>
          <p14:tracePt t="7496" x="7062788" y="0"/>
          <p14:tracePt t="7512" x="7010400" y="0"/>
          <p14:tracePt t="7529" x="6946900" y="9525"/>
          <p14:tracePt t="7546" x="6813550" y="53975"/>
          <p14:tracePt t="7562" x="6759575" y="88900"/>
          <p14:tracePt t="7579" x="6688138" y="125413"/>
          <p14:tracePt t="7596" x="6643688" y="152400"/>
          <p14:tracePt t="7612" x="6616700" y="169863"/>
          <p14:tracePt t="7629" x="6562725" y="204788"/>
          <p14:tracePt t="7646" x="6537325" y="223838"/>
          <p14:tracePt t="7662" x="6500813" y="250825"/>
          <p14:tracePt t="7679" x="6483350" y="268288"/>
          <p14:tracePt t="7697" x="6446838" y="322263"/>
          <p14:tracePt t="7712" x="6438900" y="366713"/>
          <p14:tracePt t="7729" x="6429375" y="411163"/>
          <p14:tracePt t="7746" x="6419850" y="500063"/>
          <p14:tracePt t="7762" x="6419850" y="517525"/>
          <p14:tracePt t="7779" x="6419850" y="561975"/>
          <p14:tracePt t="7796" x="6419850" y="588963"/>
          <p14:tracePt t="7812" x="6419850" y="615950"/>
          <p14:tracePt t="7829" x="6429375" y="704850"/>
          <p14:tracePt t="7846" x="6438900" y="741363"/>
          <p14:tracePt t="7862" x="6456363" y="785813"/>
          <p14:tracePt t="7879" x="6465888" y="812800"/>
          <p14:tracePt t="7896" x="6483350" y="857250"/>
          <p14:tracePt t="7912" x="6500813" y="874713"/>
          <p14:tracePt t="7929" x="6518275" y="911225"/>
          <p14:tracePt t="7945" x="6537325" y="928688"/>
          <p14:tracePt t="7962" x="6545263" y="955675"/>
          <p14:tracePt t="7979" x="6572250" y="1009650"/>
          <p14:tracePt t="7995" x="6581775" y="1036638"/>
          <p14:tracePt t="8012" x="6599238" y="1071563"/>
          <p14:tracePt t="8029" x="6626225" y="1081088"/>
          <p14:tracePt t="8045" x="6634163" y="1089025"/>
          <p14:tracePt t="8062" x="6724650" y="1116013"/>
          <p14:tracePt t="8079" x="6769100" y="1116013"/>
          <p14:tracePt t="8095" x="6848475" y="1125538"/>
          <p14:tracePt t="8112" x="6867525" y="1125538"/>
          <p14:tracePt t="8129" x="6884988" y="1125538"/>
          <p14:tracePt t="8145" x="6929438" y="1108075"/>
          <p14:tracePt t="8162" x="6956425" y="1071563"/>
          <p14:tracePt t="8180" x="7072313" y="990600"/>
          <p14:tracePt t="8196" x="7099300" y="955675"/>
          <p14:tracePt t="8212" x="7126288" y="938213"/>
          <p14:tracePt t="8229" x="7143750" y="911225"/>
          <p14:tracePt t="8246" x="7143750" y="893763"/>
          <p14:tracePt t="8263" x="7161213" y="847725"/>
          <p14:tracePt t="8279" x="7161213" y="822325"/>
          <p14:tracePt t="8296" x="7161213" y="795338"/>
          <p14:tracePt t="8312" x="7126288" y="687388"/>
          <p14:tracePt t="8329" x="7089775" y="625475"/>
          <p14:tracePt t="8347" x="7027863" y="536575"/>
          <p14:tracePt t="8367" x="7018338" y="500063"/>
          <p14:tracePt t="8379" x="6991350" y="473075"/>
          <p14:tracePt t="8396" x="6973888" y="446088"/>
          <p14:tracePt t="8413" x="6946900" y="428625"/>
          <p14:tracePt t="8429" x="6911975" y="374650"/>
          <p14:tracePt t="8446" x="6902450" y="366713"/>
          <p14:tracePt t="8462" x="6884988" y="347663"/>
          <p14:tracePt t="8479" x="6875463" y="339725"/>
          <p14:tracePt t="8496" x="6858000" y="339725"/>
          <p14:tracePt t="8513" x="6848475" y="339725"/>
          <p14:tracePt t="8546" x="6831013" y="357188"/>
          <p14:tracePt t="8562" x="6823075" y="357188"/>
          <p14:tracePt t="8580" x="6804025" y="374650"/>
          <p14:tracePt t="8596" x="6796088" y="374650"/>
          <p14:tracePt t="8612" x="6786563" y="384175"/>
          <p14:tracePt t="8629" x="6769100" y="393700"/>
          <p14:tracePt t="8662" x="6759575" y="393700"/>
          <p14:tracePt t="8922" x="6759575" y="428625"/>
          <p14:tracePt t="8934" x="6759575" y="473075"/>
          <p14:tracePt t="8946" x="6759575" y="544513"/>
          <p14:tracePt t="8956" x="6759575" y="652463"/>
          <p14:tracePt t="8966" x="6759575" y="741363"/>
          <p14:tracePt t="8978" x="6759575" y="812800"/>
          <p14:tracePt t="8995" x="6777038" y="866775"/>
          <p14:tracePt t="9011" x="6786563" y="938213"/>
          <p14:tracePt t="9028" x="6823075" y="1143000"/>
          <p14:tracePt t="9045" x="6840538" y="1214438"/>
          <p14:tracePt t="9061" x="6875463" y="1330325"/>
          <p14:tracePt t="9079" x="6902450" y="1384300"/>
          <p14:tracePt t="9096" x="6929438" y="1455738"/>
          <p14:tracePt t="9112" x="7000875" y="1652588"/>
          <p14:tracePt t="9129" x="7037388" y="1714500"/>
          <p14:tracePt t="9146" x="7081838" y="1758950"/>
          <p14:tracePt t="9162" x="7143750" y="1822450"/>
          <p14:tracePt t="9179" x="7170738" y="1839913"/>
          <p14:tracePt t="9196" x="7224713" y="1919288"/>
          <p14:tracePt t="9213" x="7242175" y="2044700"/>
          <p14:tracePt t="9487" x="7242175" y="2036763"/>
          <p14:tracePt t="9499" x="7242175" y="2017713"/>
          <p14:tracePt t="9510" x="7242175" y="2009775"/>
          <p14:tracePt t="9522" x="7242175" y="1990725"/>
          <p14:tracePt t="9532" x="7242175" y="1955800"/>
          <p14:tracePt t="9545" x="7232650" y="1911350"/>
          <p14:tracePt t="9562" x="7224713" y="1874838"/>
          <p14:tracePt t="9579" x="7188200" y="1803400"/>
          <p14:tracePt t="9595" x="7161213" y="1758950"/>
          <p14:tracePt t="9611" x="7143750" y="1724025"/>
          <p14:tracePt t="9628" x="7099300" y="1608138"/>
          <p14:tracePt t="9645" x="7089775" y="1554163"/>
          <p14:tracePt t="9662" x="7072313" y="1517650"/>
          <p14:tracePt t="9679" x="7045325" y="1465263"/>
          <p14:tracePt t="9695" x="7027863" y="1446213"/>
          <p14:tracePt t="9712" x="7018338" y="1428750"/>
          <p14:tracePt t="9729" x="6983413" y="1393825"/>
          <p14:tracePt t="9745" x="6965950" y="1374775"/>
          <p14:tracePt t="9762" x="6894513" y="1330325"/>
          <p14:tracePt t="9779" x="6858000" y="1312863"/>
          <p14:tracePt t="9796" x="6796088" y="1258888"/>
          <p14:tracePt t="9812" x="6777038" y="1250950"/>
          <p14:tracePt t="9829" x="6759575" y="1241425"/>
          <p14:tracePt t="9845" x="6742113" y="1241425"/>
          <p14:tracePt t="9862" x="6732588" y="1241425"/>
          <p14:tracePt t="9878" x="6715125" y="1241425"/>
          <p14:tracePt t="9898" x="6705600" y="1250950"/>
          <p14:tracePt t="9912" x="6705600" y="1258888"/>
          <p14:tracePt t="9929" x="6697663" y="1268413"/>
          <p14:tracePt t="9945" x="6670675" y="1285875"/>
          <p14:tracePt t="9962" x="6661150" y="1303338"/>
          <p14:tracePt t="9978" x="6643688" y="1312863"/>
          <p14:tracePt t="9996" x="6608763" y="1339850"/>
          <p14:tracePt t="10012" x="6581775" y="1347788"/>
          <p14:tracePt t="10028" x="6537325" y="1366838"/>
          <p14:tracePt t="10045" x="6518275" y="1366838"/>
          <p14:tracePt t="10062" x="6510338" y="1374775"/>
          <p14:tracePt t="10078" x="6491288" y="1393825"/>
          <p14:tracePt t="10095" x="6483350" y="1401763"/>
          <p14:tracePt t="10112" x="6465888" y="1419225"/>
          <p14:tracePt t="10128" x="6465888" y="1428750"/>
          <p14:tracePt t="10145" x="6465888" y="1438275"/>
          <p14:tracePt t="10162" x="6456363" y="1482725"/>
          <p14:tracePt t="10179" x="6446838" y="1509713"/>
          <p14:tracePt t="10196" x="6438900" y="1536700"/>
          <p14:tracePt t="10212" x="6438900" y="1544638"/>
          <p14:tracePt t="10228" x="6438900" y="1562100"/>
          <p14:tracePt t="10245" x="6438900" y="1571625"/>
          <p14:tracePt t="10262" x="6438900" y="1589088"/>
          <p14:tracePt t="10279" x="6438900" y="1625600"/>
          <p14:tracePt t="10295" x="6438900" y="1660525"/>
          <p14:tracePt t="10312" x="6438900" y="1697038"/>
          <p14:tracePt t="10328" x="6438900" y="1758950"/>
          <p14:tracePt t="10346" x="6438900" y="1785938"/>
          <p14:tracePt t="10362" x="6438900" y="1803400"/>
          <p14:tracePt t="10378" x="6438900" y="1822450"/>
          <p14:tracePt t="10395" x="6438900" y="1857375"/>
          <p14:tracePt t="10412" x="6438900" y="1884363"/>
          <p14:tracePt t="10428" x="6438900" y="1911350"/>
          <p14:tracePt t="10445" x="6438900" y="1973263"/>
          <p14:tracePt t="10462" x="6438900" y="2000250"/>
          <p14:tracePt t="10479" x="6438900" y="2027238"/>
          <p14:tracePt t="10495" x="6438900" y="2044700"/>
          <p14:tracePt t="10512" x="6438900" y="2062163"/>
          <p14:tracePt t="10528" x="6446838" y="2081213"/>
          <p14:tracePt t="10545" x="6446838" y="2098675"/>
          <p14:tracePt t="10562" x="6465888" y="2143125"/>
          <p14:tracePt t="10578" x="6473825" y="2170113"/>
          <p14:tracePt t="10596" x="6500813" y="2224088"/>
          <p14:tracePt t="10612" x="6510338" y="2241550"/>
          <p14:tracePt t="10628" x="6537325" y="2259013"/>
          <p14:tracePt t="10645" x="6581775" y="2286000"/>
          <p14:tracePt t="10662" x="6608763" y="2312988"/>
          <p14:tracePt t="10679" x="6643688" y="2339975"/>
          <p14:tracePt t="10695" x="6661150" y="2357438"/>
          <p14:tracePt t="10712" x="6680200" y="2366963"/>
          <p14:tracePt t="10728" x="6705600" y="2411413"/>
          <p14:tracePt t="10745" x="6715125" y="2428875"/>
          <p14:tracePt t="10762" x="6742113" y="2465388"/>
          <p14:tracePt t="10778" x="6759575" y="2473325"/>
          <p14:tracePt t="10795" x="6786563" y="2482850"/>
          <p14:tracePt t="10812" x="6831013" y="2500313"/>
          <p14:tracePt t="10828" x="6867525" y="2509838"/>
          <p14:tracePt t="10845" x="6911975" y="2517775"/>
          <p14:tracePt t="10862" x="6938963" y="2527300"/>
          <p14:tracePt t="10865" x="6973888" y="2536825"/>
          <p14:tracePt t="10878" x="6991350" y="2536825"/>
          <p14:tracePt t="10895" x="7018338" y="2536825"/>
          <p14:tracePt t="10912" x="7027863" y="2536825"/>
          <p14:tracePt t="10929" x="7054850" y="2536825"/>
          <p14:tracePt t="10945" x="7062788" y="2536825"/>
          <p14:tracePt t="10962" x="7126288" y="2517775"/>
          <p14:tracePt t="10978" x="7153275" y="2509838"/>
          <p14:tracePt t="10996" x="7188200" y="2446338"/>
          <p14:tracePt t="11012" x="7197725" y="2428875"/>
          <p14:tracePt t="11028" x="7205663" y="2384425"/>
          <p14:tracePt t="11045" x="7215188" y="2322513"/>
          <p14:tracePt t="11061" x="7215188" y="2276475"/>
          <p14:tracePt t="11078" x="7224713" y="2143125"/>
          <p14:tracePt t="11095" x="7224713" y="2071688"/>
          <p14:tracePt t="11112" x="7224713" y="2000250"/>
          <p14:tracePt t="11129" x="7224713" y="1901825"/>
          <p14:tracePt t="11146" x="7205663" y="1839913"/>
          <p14:tracePt t="11162" x="7180263" y="1741488"/>
          <p14:tracePt t="11179" x="7126288" y="1554163"/>
          <p14:tracePt t="11197" x="7089775" y="1490663"/>
          <p14:tracePt t="11212" x="7045325" y="1411288"/>
          <p14:tracePt t="11228" x="7027863" y="1366838"/>
          <p14:tracePt t="11245" x="7010400" y="1339850"/>
          <p14:tracePt t="11261" x="6991350" y="1276350"/>
          <p14:tracePt t="11278" x="6983413" y="1258888"/>
          <p14:tracePt t="11295" x="6983413" y="1241425"/>
          <p14:tracePt t="11329" x="6983413" y="1250950"/>
          <p14:tracePt t="11346" x="6983413" y="1268413"/>
          <p14:tracePt t="11362" x="6983413" y="1295400"/>
          <p14:tracePt t="11379" x="6983413" y="1312863"/>
          <p14:tracePt t="11396" x="6983413" y="1322388"/>
          <p14:tracePt t="11412" x="6991350" y="1347788"/>
          <p14:tracePt t="11428" x="7000875" y="1374775"/>
          <p14:tracePt t="11446" x="7045325" y="1589088"/>
          <p14:tracePt t="11461" x="7081838" y="1714500"/>
          <p14:tracePt t="11478" x="7108825" y="1830388"/>
          <p14:tracePt t="11495" x="7170738" y="2179638"/>
          <p14:tracePt t="11512" x="7180263" y="2276475"/>
          <p14:tracePt t="11529" x="7197725" y="2374900"/>
          <p14:tracePt t="11546" x="7215188" y="2517775"/>
          <p14:tracePt t="11562" x="7224713" y="2581275"/>
          <p14:tracePt t="11579" x="7232650" y="2697163"/>
          <p14:tracePt t="11596" x="7232650" y="2732088"/>
          <p14:tracePt t="11612" x="7242175" y="2759075"/>
          <p14:tracePt t="11929" x="7242175" y="2751138"/>
          <p14:tracePt t="11964" x="7242175" y="2741613"/>
          <p14:tracePt t="11988" x="7232650" y="2724150"/>
          <p14:tracePt t="11999" x="7224713" y="2697163"/>
          <p14:tracePt t="12009" x="7224713" y="2679700"/>
          <p14:tracePt t="12021" x="7205663" y="2633663"/>
          <p14:tracePt t="12032" x="7188200" y="2589213"/>
          <p14:tracePt t="12044" x="7161213" y="2554288"/>
          <p14:tracePt t="12061" x="7134225" y="2509838"/>
          <p14:tracePt t="12078" x="7126288" y="2473325"/>
          <p14:tracePt t="12095" x="7081838" y="2339975"/>
          <p14:tracePt t="12111" x="7054850" y="2276475"/>
          <p14:tracePt t="12128" x="7018338" y="2179638"/>
          <p14:tracePt t="12145" x="7000875" y="2152650"/>
          <p14:tracePt t="12162" x="6983413" y="2133600"/>
          <p14:tracePt t="12179" x="6956425" y="2098675"/>
          <p14:tracePt t="12195" x="6938963" y="2071688"/>
          <p14:tracePt t="12212" x="6919913" y="2062163"/>
          <p14:tracePt t="12229" x="6884988" y="2017713"/>
          <p14:tracePt t="12245" x="6858000" y="2009775"/>
          <p14:tracePt t="12262" x="6840538" y="1990725"/>
          <p14:tracePt t="12278" x="6823075" y="1990725"/>
          <p14:tracePt t="12339" x="6831013" y="2009775"/>
          <p14:tracePt t="12352" x="6840538" y="2009775"/>
          <p14:tracePt t="12364" x="6848475" y="2017713"/>
          <p14:tracePt t="12376" x="6867525" y="2027238"/>
          <p14:tracePt t="12388" x="6867525" y="2036763"/>
          <p14:tracePt t="12400" x="6884988" y="2054225"/>
          <p14:tracePt t="12412" x="6884988" y="2062163"/>
          <p14:tracePt t="12428" x="6902450" y="2081213"/>
          <p14:tracePt t="12446" x="6911975" y="2160588"/>
          <p14:tracePt t="12462" x="6919913" y="2214563"/>
          <p14:tracePt t="12478" x="6919913" y="2259013"/>
          <p14:tracePt t="12495" x="6929438" y="2322513"/>
          <p14:tracePt t="12512" x="6929438" y="2357438"/>
          <p14:tracePt t="12530" x="6929438" y="2455863"/>
          <p14:tracePt t="12545" x="6929438" y="2527300"/>
          <p14:tracePt t="12562" x="6929438" y="2589213"/>
          <p14:tracePt t="12579" x="6929438" y="2652713"/>
          <p14:tracePt t="12595" x="6929438" y="2687638"/>
          <p14:tracePt t="12613" x="6938963" y="2795588"/>
          <p14:tracePt t="12629" x="6946900" y="2867025"/>
          <p14:tracePt t="12645" x="6946900" y="2919413"/>
          <p14:tracePt t="12662" x="6946900" y="2990850"/>
          <p14:tracePt t="12679" x="6946900" y="3017838"/>
          <p14:tracePt t="12695" x="6956425" y="3062288"/>
          <p14:tracePt t="12712" x="6956425" y="3098800"/>
          <p14:tracePt t="12729" x="6965950" y="3152775"/>
          <p14:tracePt t="12745" x="6983413" y="3276600"/>
          <p14:tracePt t="12762" x="7010400" y="3330575"/>
          <p14:tracePt t="13073" x="7000875" y="3340100"/>
          <p14:tracePt t="13085" x="6991350" y="3357563"/>
          <p14:tracePt t="13096" x="6973888" y="3394075"/>
          <p14:tracePt t="13109" x="6956425" y="3455988"/>
          <p14:tracePt t="13121" x="6938963" y="3536950"/>
          <p14:tracePt t="13132" x="6929438" y="3581400"/>
          <p14:tracePt t="13145" x="6911975" y="3625850"/>
          <p14:tracePt t="13162" x="6911975" y="3652838"/>
          <p14:tracePt t="13178" x="6894513" y="3679825"/>
          <p14:tracePt t="13195" x="6867525" y="3786188"/>
          <p14:tracePt t="13211" x="6848475" y="3848100"/>
          <p14:tracePt t="13228" x="6804025" y="3911600"/>
          <p14:tracePt t="13245" x="6769100" y="3929063"/>
          <p14:tracePt t="13262" x="6634163" y="3965575"/>
          <p14:tracePt t="13278" x="6572250" y="3973513"/>
          <p14:tracePt t="13295" x="6510338" y="3983038"/>
          <p14:tracePt t="13311" x="6446838" y="3990975"/>
          <p14:tracePt t="13328" x="6375400" y="4000500"/>
          <p14:tracePt t="13345" x="6188075" y="4010025"/>
          <p14:tracePt t="13361" x="6126163" y="4010025"/>
          <p14:tracePt t="13378" x="6027738" y="4010025"/>
          <p14:tracePt t="13395" x="5991225" y="4010025"/>
          <p14:tracePt t="13412" x="5946775" y="4010025"/>
          <p14:tracePt t="13428" x="5848350" y="4010025"/>
          <p14:tracePt t="13445" x="5786438" y="4010025"/>
          <p14:tracePt t="13461" x="5697538" y="4010025"/>
          <p14:tracePt t="13478" x="5670550" y="4000500"/>
          <p14:tracePt t="13495" x="5626100" y="3990975"/>
          <p14:tracePt t="13511" x="5616575" y="3983038"/>
          <p14:tracePt t="13528" x="5599113" y="3983038"/>
          <p14:tracePt t="13545" x="5581650" y="3965575"/>
          <p14:tracePt t="13561" x="5572125" y="3956050"/>
          <p14:tracePt t="13578" x="5562600" y="3919538"/>
          <p14:tracePt t="13873" x="5554663" y="3919538"/>
          <p14:tracePt t="13885" x="5527675" y="3919538"/>
          <p14:tracePt t="13896" x="5473700" y="3919538"/>
          <p14:tracePt t="13907" x="5394325" y="3919538"/>
          <p14:tracePt t="13919" x="5340350" y="3919538"/>
          <p14:tracePt t="13930" x="5276850" y="3919538"/>
          <p14:tracePt t="13945" x="5232400" y="3919538"/>
          <p14:tracePt t="13961" x="5180013" y="3929063"/>
          <p14:tracePt t="13978" x="5062538" y="3929063"/>
          <p14:tracePt t="13995" x="5010150" y="3938588"/>
          <p14:tracePt t="14011" x="4983163" y="3938588"/>
          <p14:tracePt t="14028" x="4946650" y="3938588"/>
          <p14:tracePt t="14045" x="4929188" y="3946525"/>
          <p14:tracePt t="14061" x="4929188" y="3956050"/>
          <p14:tracePt t="14109" x="4929188" y="3965575"/>
          <p14:tracePt t="14144" x="4929188" y="3973513"/>
          <p14:tracePt t="14168" x="4929188" y="3990975"/>
          <p14:tracePt t="14181" x="4938713" y="4017963"/>
          <p14:tracePt t="14194" x="4946650" y="4054475"/>
          <p14:tracePt t="14205" x="4965700" y="4116388"/>
          <p14:tracePt t="14217" x="4991100" y="4160838"/>
          <p14:tracePt t="14230" x="5018088" y="4197350"/>
          <p14:tracePt t="14245" x="5045075" y="4251325"/>
          <p14:tracePt t="14261" x="5072063" y="4295775"/>
          <p14:tracePt t="14278" x="5143500" y="4491038"/>
          <p14:tracePt t="14295" x="5170488" y="4581525"/>
          <p14:tracePt t="14312" x="5205413" y="4652963"/>
          <p14:tracePt t="14328" x="5224463" y="4705350"/>
          <p14:tracePt t="14345" x="5259388" y="4813300"/>
          <p14:tracePt t="14361" x="5276850" y="4884738"/>
          <p14:tracePt t="14378" x="5313363" y="4956175"/>
          <p14:tracePt t="14395" x="5348288" y="5072063"/>
          <p14:tracePt t="14411" x="5375275" y="5116513"/>
          <p14:tracePt t="14428" x="5446713" y="5187950"/>
          <p14:tracePt t="14445" x="5510213" y="5268913"/>
          <p14:tracePt t="14462" x="5589588" y="5419725"/>
          <p14:tracePt t="14738" x="5572125" y="5419725"/>
          <p14:tracePt t="14751" x="5554663" y="5411788"/>
          <p14:tracePt t="14762" x="5537200" y="5402263"/>
          <p14:tracePt t="14772" x="5510213" y="5384800"/>
          <p14:tracePt t="14784" x="5456238" y="5367338"/>
          <p14:tracePt t="14800" x="5375275" y="5330825"/>
          <p14:tracePt t="14812" x="5295900" y="5303838"/>
          <p14:tracePt t="14828" x="5224463" y="5259388"/>
          <p14:tracePt t="14845" x="5160963" y="5241925"/>
          <p14:tracePt t="14861" x="5072063" y="5205413"/>
          <p14:tracePt t="14878" x="5018088" y="5187950"/>
          <p14:tracePt t="14895" x="4946650" y="5180013"/>
          <p14:tracePt t="14911" x="4840288" y="5160963"/>
          <p14:tracePt t="14928" x="4813300" y="5160963"/>
          <p14:tracePt t="14945" x="4776788" y="5160963"/>
          <p14:tracePt t="14961" x="4768850" y="5160963"/>
          <p14:tracePt t="15005" x="4768850" y="5170488"/>
          <p14:tracePt t="15016" x="4768850" y="5180013"/>
          <p14:tracePt t="15028" x="4768850" y="5197475"/>
          <p14:tracePt t="15045" x="4768850" y="5232400"/>
          <p14:tracePt t="15061" x="4768850" y="5268913"/>
          <p14:tracePt t="15078" x="4768850" y="5313363"/>
          <p14:tracePt t="15095" x="4768850" y="5340350"/>
          <p14:tracePt t="15111" x="4768850" y="5367338"/>
          <p14:tracePt t="15128" x="4768850" y="5384800"/>
          <p14:tracePt t="15145" x="4786313" y="5402263"/>
          <p14:tracePt t="15161" x="4813300" y="5465763"/>
          <p14:tracePt t="15178" x="4848225" y="5510213"/>
          <p14:tracePt t="15195" x="4911725" y="5562600"/>
          <p14:tracePt t="15211" x="4938713" y="5581650"/>
          <p14:tracePt t="15228" x="4973638" y="5589588"/>
          <p14:tracePt t="15245" x="5018088" y="5589588"/>
          <p14:tracePt t="15261" x="5037138" y="5589588"/>
          <p14:tracePt t="15278" x="5062538" y="5589588"/>
          <p14:tracePt t="15295" x="5089525" y="5581650"/>
          <p14:tracePt t="15311" x="5160963" y="5518150"/>
          <p14:tracePt t="15328" x="5197475" y="5473700"/>
          <p14:tracePt t="15346" x="5259388" y="5402263"/>
          <p14:tracePt t="15361" x="5286375" y="5357813"/>
          <p14:tracePt t="15378" x="5295900" y="5313363"/>
          <p14:tracePt t="15395" x="5322888" y="5160963"/>
          <p14:tracePt t="15411" x="5348288" y="5072063"/>
          <p14:tracePt t="15428" x="5357813" y="4965700"/>
          <p14:tracePt t="15445" x="5357813" y="4938713"/>
          <p14:tracePt t="15461" x="5357813" y="4919663"/>
          <p14:tracePt t="15478" x="5367338" y="4902200"/>
          <p14:tracePt t="15514" x="5375275" y="4902200"/>
          <p14:tracePt t="15561" x="5375275" y="4911725"/>
          <p14:tracePt t="15585" x="5384800" y="4919663"/>
          <p14:tracePt t="15597" x="5384800" y="4929188"/>
          <p14:tracePt t="15608" x="5394325" y="4946650"/>
          <p14:tracePt t="15621" x="5411788" y="4965700"/>
          <p14:tracePt t="15633" x="5429250" y="5000625"/>
          <p14:tracePt t="15645" x="5483225" y="5037138"/>
          <p14:tracePt t="15662" x="5562600" y="5072063"/>
          <p14:tracePt t="15679" x="5634038" y="5108575"/>
          <p14:tracePt t="15695" x="5741988" y="5170488"/>
          <p14:tracePt t="15712" x="5795963" y="5197475"/>
          <p14:tracePt t="15729" x="5902325" y="5259388"/>
          <p14:tracePt t="15746" x="5956300" y="5295900"/>
          <p14:tracePt t="15763" x="6027738" y="5348288"/>
          <p14:tracePt t="15795" x="6045200" y="5367338"/>
        </p14:tracePtLst>
      </p14:laserTraceLst>
    </p:ext>
  </p:extLs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5496" y="505995"/>
            <a:ext cx="9364979" cy="843141"/>
          </a:xfrm>
          <a:prstGeom prst="rect">
            <a:avLst/>
          </a:prstGeom>
        </p:spPr>
        <p:txBody>
          <a:bodyPr vert="horz" wrap="square" lIns="0" tIns="257073" rIns="0" bIns="0" rtlCol="0">
            <a:spAutoFit/>
          </a:bodyPr>
          <a:lstStyle/>
          <a:p>
            <a:pPr marL="12700" marR="5080">
              <a:lnSpc>
                <a:spcPct val="79400"/>
              </a:lnSpc>
              <a:spcBef>
                <a:spcPts val="1285"/>
              </a:spcBef>
            </a:pPr>
            <a:r>
              <a:rPr spc="-5" dirty="0"/>
              <a:t>Interferon: </a:t>
            </a:r>
            <a:r>
              <a:rPr spc="-10" dirty="0"/>
              <a:t>Mechanism</a:t>
            </a:r>
            <a:r>
              <a:rPr spc="-95" dirty="0"/>
              <a:t> </a:t>
            </a:r>
            <a:r>
              <a:rPr dirty="0"/>
              <a:t>of  action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90656" y="1938649"/>
            <a:ext cx="7962900" cy="4146648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206375">
              <a:spcBef>
                <a:spcPts val="955"/>
              </a:spcBef>
            </a:pP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Bind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specific cellular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receptors</a:t>
            </a:r>
            <a:r>
              <a:rPr sz="2200" spc="-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&gt;</a:t>
            </a:r>
            <a:endParaRPr sz="2200">
              <a:latin typeface="Times New Roman"/>
              <a:cs typeface="Times New Roman"/>
            </a:endParaRPr>
          </a:p>
          <a:p>
            <a:pPr marL="206375">
              <a:spcBef>
                <a:spcPts val="860"/>
              </a:spcBef>
            </a:pP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Induce gene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expression through the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JAK-STAT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signaling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pathway</a:t>
            </a:r>
            <a:r>
              <a:rPr sz="2200" spc="10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&gt;</a:t>
            </a:r>
            <a:endParaRPr sz="2200">
              <a:latin typeface="Times New Roman"/>
              <a:cs typeface="Times New Roman"/>
            </a:endParaRPr>
          </a:p>
          <a:p>
            <a:pPr marL="206375" marR="291465">
              <a:lnSpc>
                <a:spcPts val="2120"/>
              </a:lnSpc>
              <a:spcBef>
                <a:spcPts val="1390"/>
              </a:spcBef>
            </a:pP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Synthesis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of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several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proteins which have 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antiviral activity through  inhibition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of</a:t>
            </a:r>
            <a:r>
              <a:rPr sz="220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viral:</a:t>
            </a:r>
            <a:endParaRPr sz="2200">
              <a:latin typeface="Times New Roman"/>
              <a:cs typeface="Times New Roman"/>
            </a:endParaRPr>
          </a:p>
          <a:p>
            <a:pPr marL="368300" indent="-315595">
              <a:spcBef>
                <a:spcPts val="765"/>
              </a:spcBef>
              <a:buClr>
                <a:srgbClr val="9BBEBD"/>
              </a:buClr>
              <a:buSzPct val="84615"/>
              <a:buFont typeface="Segoe UI Symbol"/>
              <a:buChar char="❖"/>
              <a:tabLst>
                <a:tab pos="368935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Transcription</a:t>
            </a:r>
            <a:endParaRPr sz="2600">
              <a:latin typeface="Times New Roman"/>
              <a:cs typeface="Times New Roman"/>
            </a:endParaRPr>
          </a:p>
          <a:p>
            <a:pPr marL="380365" indent="-368300">
              <a:spcBef>
                <a:spcPts val="780"/>
              </a:spcBef>
              <a:buClr>
                <a:srgbClr val="9BBEBD"/>
              </a:buClr>
              <a:buFont typeface="Segoe UI Symbol"/>
              <a:buChar char="❖"/>
              <a:tabLst>
                <a:tab pos="381000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Translation</a:t>
            </a:r>
            <a:endParaRPr sz="2600">
              <a:latin typeface="Times New Roman"/>
              <a:cs typeface="Times New Roman"/>
            </a:endParaRPr>
          </a:p>
          <a:p>
            <a:pPr marL="380365" indent="-368300">
              <a:spcBef>
                <a:spcPts val="780"/>
              </a:spcBef>
              <a:buClr>
                <a:srgbClr val="9BBEBD"/>
              </a:buClr>
              <a:buFont typeface="Segoe UI Symbol"/>
              <a:buChar char="❖"/>
              <a:tabLst>
                <a:tab pos="381000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Post-translational modification </a:t>
            </a:r>
            <a:r>
              <a:rPr sz="2600" spc="-5" dirty="0">
                <a:solidFill>
                  <a:srgbClr val="2E2B21"/>
                </a:solidFill>
                <a:latin typeface="Times New Roman"/>
                <a:cs typeface="Times New Roman"/>
              </a:rPr>
              <a:t>of</a:t>
            </a: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2E2B21"/>
                </a:solidFill>
                <a:latin typeface="Times New Roman"/>
                <a:cs typeface="Times New Roman"/>
              </a:rPr>
              <a:t>protein</a:t>
            </a:r>
            <a:endParaRPr sz="2600">
              <a:latin typeface="Times New Roman"/>
              <a:cs typeface="Times New Roman"/>
            </a:endParaRPr>
          </a:p>
          <a:p>
            <a:pPr marL="380365" indent="-368300">
              <a:spcBef>
                <a:spcPts val="780"/>
              </a:spcBef>
              <a:buClr>
                <a:srgbClr val="9BBEBD"/>
              </a:buClr>
              <a:buFont typeface="Segoe UI Symbol"/>
              <a:buChar char="❖"/>
              <a:tabLst>
                <a:tab pos="381000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Virus maturation</a:t>
            </a:r>
            <a:endParaRPr sz="2600">
              <a:latin typeface="Times New Roman"/>
              <a:cs typeface="Times New Roman"/>
            </a:endParaRPr>
          </a:p>
          <a:p>
            <a:pPr marL="380365" indent="-368300">
              <a:spcBef>
                <a:spcPts val="780"/>
              </a:spcBef>
              <a:buClr>
                <a:srgbClr val="9BBEBD"/>
              </a:buClr>
              <a:buFont typeface="Segoe UI Symbol"/>
              <a:buChar char="❖"/>
              <a:tabLst>
                <a:tab pos="381000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Virus </a:t>
            </a:r>
            <a:r>
              <a:rPr sz="2600" spc="-5" dirty="0">
                <a:solidFill>
                  <a:srgbClr val="2E2B21"/>
                </a:solidFill>
                <a:latin typeface="Times New Roman"/>
                <a:cs typeface="Times New Roman"/>
              </a:rPr>
              <a:t>release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60"/>
    </mc:Choice>
    <mc:Fallback xmlns="">
      <p:transition spd="slow" advTm="48860"/>
    </mc:Fallback>
  </mc:AlternateContent>
  <p:extLst>
    <p:ext uri="{3A86A75C-4F4B-4683-9AE1-C65F6400EC91}">
      <p14:laserTraceLst xmlns:p14="http://schemas.microsoft.com/office/powerpoint/2010/main">
        <p14:tracePtLst>
          <p14:tracePt t="3856" x="6045200" y="5303838"/>
          <p14:tracePt t="3868" x="6037263" y="5232400"/>
          <p14:tracePt t="3881" x="6027738" y="5170488"/>
          <p14:tracePt t="3891" x="6018213" y="5108575"/>
          <p14:tracePt t="3903" x="6010275" y="5054600"/>
          <p14:tracePt t="3915" x="6000750" y="4965700"/>
          <p14:tracePt t="3927" x="5991225" y="4884738"/>
          <p14:tracePt t="3944" x="5983288" y="4813300"/>
          <p14:tracePt t="3961" x="5973763" y="4768850"/>
          <p14:tracePt t="3977" x="5965825" y="4687888"/>
          <p14:tracePt t="3994" x="5956300" y="4643438"/>
          <p14:tracePt t="4011" x="5938838" y="4554538"/>
          <p14:tracePt t="4028" x="5929313" y="4500563"/>
          <p14:tracePt t="4044" x="5929313" y="4465638"/>
          <p14:tracePt t="4061" x="5911850" y="4384675"/>
          <p14:tracePt t="4078" x="5902325" y="4357688"/>
          <p14:tracePt t="4095" x="5884863" y="4313238"/>
          <p14:tracePt t="4111" x="5875338" y="4268788"/>
          <p14:tracePt t="4128" x="5857875" y="4232275"/>
          <p14:tracePt t="4144" x="5840413" y="4160838"/>
          <p14:tracePt t="4161" x="5786438" y="4054475"/>
          <p14:tracePt t="4178" x="5759450" y="3990975"/>
          <p14:tracePt t="4194" x="5724525" y="3938588"/>
          <p14:tracePt t="4211" x="5653088" y="3751263"/>
          <p14:tracePt t="4228" x="5626100" y="3633788"/>
          <p14:tracePt t="4244" x="5589588" y="3527425"/>
          <p14:tracePt t="4246" x="5545138" y="3429000"/>
          <p14:tracePt t="4261" x="5491163" y="3330575"/>
          <p14:tracePt t="4278" x="5394325" y="3152775"/>
          <p14:tracePt t="4294" x="5180013" y="2884488"/>
          <p14:tracePt t="4311" x="5126038" y="2830513"/>
          <p14:tracePt t="4328" x="5062538" y="2776538"/>
          <p14:tracePt t="4344" x="5045075" y="2768600"/>
          <p14:tracePt t="4361" x="5037138" y="2768600"/>
          <p14:tracePt t="4378" x="5027613" y="2759075"/>
          <p14:tracePt t="4658" x="4983163" y="2751138"/>
          <p14:tracePt t="4670" x="4919663" y="2732088"/>
          <p14:tracePt t="4683" x="4848225" y="2705100"/>
          <p14:tracePt t="4694" x="4776788" y="2660650"/>
          <p14:tracePt t="4711" x="4705350" y="2625725"/>
          <p14:tracePt t="4727" x="4483100" y="2517775"/>
          <p14:tracePt t="4744" x="4394200" y="2482850"/>
          <p14:tracePt t="4761" x="4330700" y="2455863"/>
          <p14:tracePt t="4778" x="4214813" y="2419350"/>
          <p14:tracePt t="4794" x="4143375" y="2401888"/>
          <p14:tracePt t="4811" x="3965575" y="2374900"/>
          <p14:tracePt t="4827" x="3894138" y="2374900"/>
          <p14:tracePt t="4844" x="3830638" y="2366963"/>
          <p14:tracePt t="4861" x="3741738" y="2366963"/>
          <p14:tracePt t="4878" x="3705225" y="2366963"/>
          <p14:tracePt t="4894" x="3571875" y="2366963"/>
          <p14:tracePt t="4911" x="3517900" y="2366963"/>
          <p14:tracePt t="4928" x="3465513" y="2366963"/>
          <p14:tracePt t="4944" x="3394075" y="2366963"/>
          <p14:tracePt t="4961" x="3375025" y="2366963"/>
          <p14:tracePt t="4978" x="3330575" y="2374900"/>
          <p14:tracePt t="4994" x="3303588" y="2384425"/>
          <p14:tracePt t="5011" x="3276600" y="2384425"/>
          <p14:tracePt t="5027" x="3251200" y="2393950"/>
          <p14:tracePt t="5044" x="3232150" y="2401888"/>
          <p14:tracePt t="5098" x="3241675" y="2401888"/>
          <p14:tracePt t="5110" x="3259138" y="2401888"/>
          <p14:tracePt t="5123" x="3268663" y="2401888"/>
          <p14:tracePt t="5141" x="3286125" y="2401888"/>
          <p14:tracePt t="5153" x="3322638" y="2401888"/>
          <p14:tracePt t="5164" x="3394075" y="2393950"/>
          <p14:tracePt t="5178" x="3490913" y="2393950"/>
          <p14:tracePt t="5194" x="3581400" y="2393950"/>
          <p14:tracePt t="5212" x="3776663" y="2393950"/>
          <p14:tracePt t="5228" x="3902075" y="2384425"/>
          <p14:tracePt t="5244" x="4037013" y="2384425"/>
          <p14:tracePt t="5261" x="4251325" y="2384425"/>
          <p14:tracePt t="5278" x="4394200" y="2384425"/>
          <p14:tracePt t="5294" x="4518025" y="2384425"/>
          <p14:tracePt t="5311" x="4660900" y="2384425"/>
          <p14:tracePt t="5328" x="4705350" y="2384425"/>
          <p14:tracePt t="5344" x="4768850" y="2384425"/>
          <p14:tracePt t="5361" x="4776788" y="2384425"/>
          <p14:tracePt t="5377" x="4786313" y="2384425"/>
          <p14:tracePt t="5394" x="4795838" y="2384425"/>
          <p14:tracePt t="6147" x="4768850" y="2384425"/>
          <p14:tracePt t="6158" x="4732338" y="2384425"/>
          <p14:tracePt t="6168" x="4697413" y="2393950"/>
          <p14:tracePt t="6180" x="4652963" y="2401888"/>
          <p14:tracePt t="6194" x="4616450" y="2419350"/>
          <p14:tracePt t="6211" x="4554538" y="2438400"/>
          <p14:tracePt t="6227" x="4303713" y="2527300"/>
          <p14:tracePt t="6244" x="4187825" y="2562225"/>
          <p14:tracePt t="6261" x="4081463" y="2608263"/>
          <p14:tracePt t="6278" x="3786188" y="2670175"/>
          <p14:tracePt t="6294" x="3660775" y="2687638"/>
          <p14:tracePt t="6311" x="3500438" y="2724150"/>
          <p14:tracePt t="6328" x="3419475" y="2751138"/>
          <p14:tracePt t="6345" x="3241675" y="2768600"/>
          <p14:tracePt t="6361" x="3160713" y="2786063"/>
          <p14:tracePt t="6378" x="3116263" y="2795588"/>
          <p14:tracePt t="6394" x="3062288" y="2803525"/>
          <p14:tracePt t="6411" x="3036888" y="2813050"/>
          <p14:tracePt t="6428" x="2990850" y="2830513"/>
          <p14:tracePt t="6444" x="2982913" y="2830513"/>
          <p14:tracePt t="6461" x="2965450" y="2830513"/>
          <p14:tracePt t="6477" x="2919413" y="2840038"/>
          <p14:tracePt t="6494" x="2911475" y="2840038"/>
          <p14:tracePt t="6512" x="2884488" y="2847975"/>
          <p14:tracePt t="6528" x="2867025" y="2847975"/>
          <p14:tracePt t="6544" x="2857500" y="2847975"/>
          <p14:tracePt t="6561" x="2840038" y="2847975"/>
          <p14:tracePt t="6594" x="2830513" y="2847975"/>
          <p14:tracePt t="6611" x="2822575" y="2847975"/>
          <p14:tracePt t="6798" x="2830513" y="2847975"/>
          <p14:tracePt t="6820" x="2840038" y="2847975"/>
          <p14:tracePt t="6842" x="2847975" y="2847975"/>
          <p14:tracePt t="6866" x="2867025" y="2847975"/>
          <p14:tracePt t="6877" x="2874963" y="2847975"/>
          <p14:tracePt t="6889" x="2884488" y="2840038"/>
          <p14:tracePt t="6901" x="2901950" y="2840038"/>
          <p14:tracePt t="6913" x="2928938" y="2840038"/>
          <p14:tracePt t="6927" x="2965450" y="2840038"/>
          <p14:tracePt t="6944" x="3054350" y="2840038"/>
          <p14:tracePt t="6961" x="3241675" y="2840038"/>
          <p14:tracePt t="6977" x="3429000" y="2840038"/>
          <p14:tracePt t="6994" x="3643313" y="2840038"/>
          <p14:tracePt t="7011" x="4010025" y="2840038"/>
          <p14:tracePt t="7028" x="4232275" y="2840038"/>
          <p14:tracePt t="7044" x="4456113" y="2840038"/>
          <p14:tracePt t="7061" x="4537075" y="2840038"/>
          <p14:tracePt t="7078" x="4608513" y="2840038"/>
          <p14:tracePt t="7094" x="4751388" y="2840038"/>
          <p14:tracePt t="7111" x="4803775" y="2840038"/>
          <p14:tracePt t="7127" x="4830763" y="2840038"/>
          <p14:tracePt t="7144" x="4867275" y="2840038"/>
          <p14:tracePt t="7161" x="4875213" y="2840038"/>
          <p14:tracePt t="7516" x="4884738" y="2840038"/>
          <p14:tracePt t="7525" x="4911725" y="2840038"/>
          <p14:tracePt t="7538" x="4956175" y="2840038"/>
          <p14:tracePt t="7549" x="5000625" y="2840038"/>
          <p14:tracePt t="7562" x="5062538" y="2840038"/>
          <p14:tracePt t="7577" x="5133975" y="2840038"/>
          <p14:tracePt t="7594" x="5241925" y="2840038"/>
          <p14:tracePt t="7611" x="5375275" y="2847975"/>
          <p14:tracePt t="7628" x="5491163" y="2857500"/>
          <p14:tracePt t="7644" x="5795963" y="2867025"/>
          <p14:tracePt t="7661" x="5991225" y="2874963"/>
          <p14:tracePt t="7678" x="6367463" y="2901950"/>
          <p14:tracePt t="7694" x="6616700" y="2919413"/>
          <p14:tracePt t="7711" x="6751638" y="2919413"/>
          <p14:tracePt t="7728" x="7000875" y="2938463"/>
          <p14:tracePt t="7744" x="7161213" y="2938463"/>
          <p14:tracePt t="7761" x="7367588" y="2955925"/>
          <p14:tracePt t="7778" x="7439025" y="2955925"/>
          <p14:tracePt t="7794" x="7554913" y="2965450"/>
          <p14:tracePt t="7811" x="7626350" y="2965450"/>
          <p14:tracePt t="7828" x="7715250" y="2965450"/>
          <p14:tracePt t="7844" x="7823200" y="2965450"/>
          <p14:tracePt t="7861" x="7848600" y="2965450"/>
          <p14:tracePt t="7878" x="7894638" y="2965450"/>
          <p14:tracePt t="7894" x="7902575" y="2955925"/>
          <p14:tracePt t="7911" x="7912100" y="2946400"/>
          <p14:tracePt t="7928" x="7939088" y="2928938"/>
          <p14:tracePt t="7944" x="7956550" y="2928938"/>
          <p14:tracePt t="7961" x="7983538" y="2894013"/>
          <p14:tracePt t="7978" x="7983538" y="2874963"/>
          <p14:tracePt t="7994" x="7983538" y="2867025"/>
          <p14:tracePt t="8011" x="7983538" y="2847975"/>
          <p14:tracePt t="8045" x="7983538" y="2822575"/>
          <p14:tracePt t="8061" x="7974013" y="2813050"/>
          <p14:tracePt t="8078" x="7966075" y="2795588"/>
          <p14:tracePt t="8094" x="7939088" y="2759075"/>
          <p14:tracePt t="8110" x="7920038" y="2741613"/>
          <p14:tracePt t="8127" x="7902575" y="2714625"/>
          <p14:tracePt t="8144" x="7885113" y="2697163"/>
          <p14:tracePt t="8161" x="7724775" y="2581275"/>
          <p14:tracePt t="8178" x="7626350" y="2500313"/>
          <p14:tracePt t="8195" x="7466013" y="2374900"/>
          <p14:tracePt t="8211" x="7394575" y="2322513"/>
          <p14:tracePt t="8228" x="7286625" y="2295525"/>
          <p14:tracePt t="8244" x="7072313" y="2232025"/>
          <p14:tracePt t="8261" x="7000875" y="2214563"/>
          <p14:tracePt t="8278" x="6786563" y="2179638"/>
          <p14:tracePt t="8294" x="6643688" y="2143125"/>
          <p14:tracePt t="8312" x="6446838" y="2133600"/>
          <p14:tracePt t="8328" x="6375400" y="2133600"/>
          <p14:tracePt t="8345" x="6303963" y="2133600"/>
          <p14:tracePt t="8361" x="6143625" y="2160588"/>
          <p14:tracePt t="8378" x="6072188" y="2179638"/>
          <p14:tracePt t="8395" x="6000750" y="2224088"/>
          <p14:tracePt t="8411" x="5983288" y="2232025"/>
          <p14:tracePt t="8428" x="5965825" y="2259013"/>
          <p14:tracePt t="8445" x="5929313" y="2339975"/>
          <p14:tracePt t="8461" x="5911850" y="2438400"/>
          <p14:tracePt t="8478" x="5875338" y="2554288"/>
          <p14:tracePt t="8494" x="5803900" y="2803525"/>
          <p14:tracePt t="8511" x="5751513" y="3044825"/>
          <p14:tracePt t="8528" x="5715000" y="3322638"/>
          <p14:tracePt t="8544" x="5715000" y="3446463"/>
          <p14:tracePt t="8561" x="5715000" y="3554413"/>
          <p14:tracePt t="8578" x="5741988" y="3652838"/>
          <p14:tracePt t="8594" x="5768975" y="3687763"/>
          <p14:tracePt t="8611" x="5795963" y="3687763"/>
          <p14:tracePt t="8628" x="5822950" y="3697288"/>
          <p14:tracePt t="8645" x="5965825" y="3705225"/>
          <p14:tracePt t="8661" x="6099175" y="3697288"/>
          <p14:tracePt t="8678" x="6224588" y="3652838"/>
          <p14:tracePt t="8694" x="6589713" y="3482975"/>
          <p14:tracePt t="8711" x="6823075" y="3402013"/>
          <p14:tracePt t="8728" x="7037388" y="3295650"/>
          <p14:tracePt t="8745" x="7116763" y="3251200"/>
          <p14:tracePt t="8761" x="7180263" y="3205163"/>
          <p14:tracePt t="8778" x="7323138" y="3089275"/>
          <p14:tracePt t="8795" x="7367588" y="3017838"/>
          <p14:tracePt t="8811" x="7419975" y="2919413"/>
          <p14:tracePt t="8828" x="7419975" y="2894013"/>
          <p14:tracePt t="8845" x="7419975" y="2867025"/>
          <p14:tracePt t="8861" x="7419975" y="2813050"/>
          <p14:tracePt t="8878" x="7419975" y="2795588"/>
          <p14:tracePt t="8894" x="7385050" y="2724150"/>
          <p14:tracePt t="8911" x="7340600" y="2660650"/>
          <p14:tracePt t="8929" x="7232650" y="2509838"/>
          <p14:tracePt t="8944" x="7197725" y="2446338"/>
          <p14:tracePt t="8961" x="7161213" y="2401888"/>
          <p14:tracePt t="8978" x="7089775" y="2322513"/>
          <p14:tracePt t="8994" x="7045325" y="2276475"/>
          <p14:tracePt t="9012" x="6875463" y="2197100"/>
          <p14:tracePt t="9028" x="6796088" y="2143125"/>
          <p14:tracePt t="9044" x="6724650" y="2108200"/>
          <p14:tracePt t="9061" x="6643688" y="2054225"/>
          <p14:tracePt t="9078" x="6616700" y="2044700"/>
          <p14:tracePt t="9094" x="6599238" y="2044700"/>
          <p14:tracePt t="9110" x="6562725" y="2036763"/>
          <p14:tracePt t="9127" x="6510338" y="2044700"/>
          <p14:tracePt t="18580" x="6303963" y="2098675"/>
          <p14:tracePt t="18591" x="6027738" y="2187575"/>
          <p14:tracePt t="18604" x="5626100" y="2286000"/>
          <p14:tracePt t="18616" x="5241925" y="2517775"/>
          <p14:tracePt t="18628" x="4911725" y="2803525"/>
          <p14:tracePt t="18643" x="4510088" y="3054350"/>
          <p14:tracePt t="18660" x="4214813" y="3286125"/>
          <p14:tracePt t="18676" x="3813175" y="3705225"/>
          <p14:tracePt t="18693" x="3679825" y="3813175"/>
          <p14:tracePt t="18710" x="3562350" y="3894138"/>
          <p14:tracePt t="18726" x="3544888" y="3902075"/>
          <p14:tracePt t="19065" x="3536950" y="3902075"/>
          <p14:tracePt t="19089" x="3517900" y="3902075"/>
          <p14:tracePt t="19113" x="3500438" y="3894138"/>
          <p14:tracePt t="19123" x="3482975" y="3894138"/>
          <p14:tracePt t="19135" x="3465513" y="3875088"/>
          <p14:tracePt t="19147" x="3446463" y="3875088"/>
          <p14:tracePt t="19160" x="3429000" y="3867150"/>
          <p14:tracePt t="19176" x="3411538" y="3848100"/>
          <p14:tracePt t="19193" x="3384550" y="3840163"/>
          <p14:tracePt t="19210" x="3375025" y="3830638"/>
          <p14:tracePt t="19226" x="3367088" y="3830638"/>
          <p14:tracePt t="19243" x="3340100" y="3813175"/>
          <p14:tracePt t="19260" x="3330575" y="3813175"/>
          <p14:tracePt t="19277" x="3303588" y="3813175"/>
          <p14:tracePt t="19293" x="3251200" y="3795713"/>
          <p14:tracePt t="19310" x="3241675" y="3786188"/>
          <p14:tracePt t="19327" x="3205163" y="3786188"/>
          <p14:tracePt t="19343" x="3205163" y="3776663"/>
          <p14:tracePt t="19360" x="3197225" y="3768725"/>
          <p14:tracePt t="19376" x="3187700" y="3768725"/>
          <p14:tracePt t="19410" x="3187700" y="3759200"/>
          <p14:tracePt t="19500" x="3197225" y="3759200"/>
          <p14:tracePt t="19523" x="3205163" y="3759200"/>
          <p14:tracePt t="19535" x="3214688" y="3759200"/>
          <p14:tracePt t="19545" x="3224213" y="3768725"/>
          <p14:tracePt t="19570" x="3241675" y="3776663"/>
          <p14:tracePt t="19581" x="3241675" y="3786188"/>
          <p14:tracePt t="19593" x="3259138" y="3803650"/>
          <p14:tracePt t="19610" x="3276600" y="3848100"/>
          <p14:tracePt t="19627" x="3295650" y="3894138"/>
          <p14:tracePt t="19643" x="3322638" y="3973513"/>
          <p14:tracePt t="19660" x="3340100" y="4010025"/>
          <p14:tracePt t="19677" x="3367088" y="4071938"/>
          <p14:tracePt t="19693" x="3394075" y="4143375"/>
          <p14:tracePt t="19710" x="3455988" y="4322763"/>
          <p14:tracePt t="19726" x="3482975" y="4384675"/>
          <p14:tracePt t="19743" x="3517900" y="4456113"/>
          <p14:tracePt t="19760" x="3616325" y="4616450"/>
          <p14:tracePt t="19777" x="3652838" y="4724400"/>
          <p14:tracePt t="19793" x="3697288" y="4813300"/>
          <p14:tracePt t="19810" x="3741738" y="4929188"/>
          <p14:tracePt t="19827" x="3751263" y="4956175"/>
          <p14:tracePt t="19843" x="3768725" y="4991100"/>
          <p14:tracePt t="21113" x="3759200" y="4956175"/>
          <p14:tracePt t="21125" x="3732213" y="4884738"/>
          <p14:tracePt t="21136" x="3714750" y="4813300"/>
          <p14:tracePt t="21147" x="3697288" y="4741863"/>
          <p14:tracePt t="21160" x="3679825" y="4652963"/>
          <p14:tracePt t="21177" x="3643313" y="4572000"/>
          <p14:tracePt t="21193" x="3625850" y="4510088"/>
          <p14:tracePt t="21210" x="3554413" y="4411663"/>
          <p14:tracePt t="21227" x="3490913" y="4348163"/>
          <p14:tracePt t="21243" x="3438525" y="4295775"/>
          <p14:tracePt t="21260" x="3340100" y="4152900"/>
          <p14:tracePt t="21276" x="3313113" y="4089400"/>
          <p14:tracePt t="21293" x="3268663" y="4000500"/>
          <p14:tracePt t="21310" x="3259138" y="3956050"/>
          <p14:tracePt t="21327" x="3241675" y="3867150"/>
          <p14:tracePt t="21343" x="3232150" y="3822700"/>
          <p14:tracePt t="21360" x="3224213" y="3741738"/>
          <p14:tracePt t="21376" x="3224213" y="3616325"/>
          <p14:tracePt t="21393" x="3214688" y="3562350"/>
          <p14:tracePt t="21410" x="3205163" y="3509963"/>
          <p14:tracePt t="21412" x="3205163" y="3465513"/>
          <p14:tracePt t="21426" x="3197225" y="3429000"/>
          <p14:tracePt t="21443" x="3187700" y="3367088"/>
          <p14:tracePt t="21460" x="3179763" y="3303588"/>
          <p14:tracePt t="21476" x="3179763" y="3268663"/>
          <p14:tracePt t="21493" x="3170238" y="3241675"/>
          <p14:tracePt t="21529" x="3160713" y="3259138"/>
          <p14:tracePt t="21540" x="3160713" y="3286125"/>
          <p14:tracePt t="21552" x="3160713" y="3303588"/>
          <p14:tracePt t="21563" x="3152775" y="3330575"/>
          <p14:tracePt t="21577" x="3152775" y="3348038"/>
          <p14:tracePt t="21593" x="3152775" y="3367088"/>
          <p14:tracePt t="21610" x="3152775" y="3465513"/>
          <p14:tracePt t="21627" x="3152775" y="3554413"/>
          <p14:tracePt t="21643" x="3152775" y="3652838"/>
          <p14:tracePt t="21660" x="3152775" y="3875088"/>
          <p14:tracePt t="21677" x="3152775" y="4054475"/>
          <p14:tracePt t="21693" x="3152775" y="4330700"/>
          <p14:tracePt t="21710" x="3152775" y="4545013"/>
          <p14:tracePt t="21726" x="3160713" y="4705350"/>
          <p14:tracePt t="21743" x="3170238" y="4857750"/>
          <p14:tracePt t="21760" x="3170238" y="4884738"/>
          <p14:tracePt t="21776" x="3179763" y="4894263"/>
          <p14:tracePt t="21812" x="3187700" y="4884738"/>
          <p14:tracePt t="21827" x="3187700" y="4867275"/>
          <p14:tracePt t="21843" x="3187700" y="4830763"/>
          <p14:tracePt t="21860" x="3187700" y="4670425"/>
          <p14:tracePt t="21876" x="3187700" y="4581525"/>
          <p14:tracePt t="21893" x="3187700" y="4473575"/>
          <p14:tracePt t="21910" x="3143250" y="4027488"/>
          <p14:tracePt t="21927" x="3116263" y="3795713"/>
          <p14:tracePt t="21944" x="3062288" y="3313113"/>
          <p14:tracePt t="21977" x="3036888" y="3116263"/>
          <p14:tracePt t="21993" x="3036888" y="3071813"/>
          <p14:tracePt t="22010" x="3027363" y="3062288"/>
          <p14:tracePt t="22027" x="3017838" y="3071813"/>
          <p14:tracePt t="22043" x="3017838" y="3081338"/>
          <p14:tracePt t="22060" x="3017838" y="3133725"/>
          <p14:tracePt t="22077" x="3017838" y="3205163"/>
          <p14:tracePt t="22093" x="3017838" y="3455988"/>
          <p14:tracePt t="22110" x="3036888" y="3625850"/>
          <p14:tracePt t="22127" x="3089275" y="3956050"/>
          <p14:tracePt t="22143" x="3143250" y="4527550"/>
          <p14:tracePt t="22160" x="3170238" y="4786313"/>
          <p14:tracePt t="22177" x="3179763" y="5037138"/>
          <p14:tracePt t="22193" x="3179763" y="5099050"/>
          <p14:tracePt t="22210" x="3187700" y="5116513"/>
          <p14:tracePt t="22227" x="3197225" y="5126038"/>
          <p14:tracePt t="22260" x="3205163" y="5099050"/>
          <p14:tracePt t="22277" x="3205163" y="5072063"/>
          <p14:tracePt t="22293" x="3205163" y="5018088"/>
          <p14:tracePt t="22310" x="3205163" y="4768850"/>
          <p14:tracePt t="22326" x="3205163" y="4625975"/>
          <p14:tracePt t="22343" x="3179763" y="4125913"/>
          <p14:tracePt t="22360" x="3170238" y="4000500"/>
          <p14:tracePt t="22377" x="3160713" y="3875088"/>
          <p14:tracePt t="22394" x="3143250" y="3724275"/>
          <p14:tracePt t="22410" x="3143250" y="3714750"/>
          <p14:tracePt t="22428" x="3143250" y="3751263"/>
          <p14:tracePt t="22443" x="3143250" y="3786188"/>
          <p14:tracePt t="22460" x="3133725" y="3813175"/>
          <p14:tracePt t="22476" x="3133725" y="3840163"/>
          <p14:tracePt t="22493" x="3133725" y="3990975"/>
          <p14:tracePt t="22510" x="3133725" y="4125913"/>
          <p14:tracePt t="22526" x="3133725" y="4232275"/>
          <p14:tracePt t="22543" x="3170238" y="4625975"/>
          <p14:tracePt t="22560" x="3179763" y="4803775"/>
          <p14:tracePt t="22577" x="3214688" y="5143500"/>
          <p14:tracePt t="22593" x="3214688" y="5251450"/>
          <p14:tracePt t="22611" x="3224213" y="5340350"/>
          <p14:tracePt t="22627" x="3232150" y="5357813"/>
          <p14:tracePt t="22671" x="3232150" y="5330825"/>
          <p14:tracePt t="22683" x="3232150" y="5276850"/>
          <p14:tracePt t="22695" x="3232150" y="5214938"/>
          <p14:tracePt t="22710" x="3232150" y="5143500"/>
          <p14:tracePt t="22727" x="3232150" y="5027613"/>
          <p14:tracePt t="22743" x="3232150" y="4660900"/>
          <p14:tracePt t="22760" x="3232150" y="4510088"/>
          <p14:tracePt t="22778" x="3224213" y="4259263"/>
          <p14:tracePt t="22794" x="3214688" y="4197350"/>
          <p14:tracePt t="22810" x="3214688" y="4179888"/>
          <p14:tracePt t="22827" x="3214688" y="4187825"/>
          <p14:tracePt t="22843" x="3214688" y="4224338"/>
          <p14:tracePt t="22860" x="3214688" y="4268788"/>
          <p14:tracePt t="22877" x="3214688" y="4330700"/>
          <p14:tracePt t="22893" x="3214688" y="4367213"/>
          <p14:tracePt t="22910" x="3214688" y="4429125"/>
          <p14:tracePt t="22927" x="3214688" y="4625975"/>
          <p14:tracePt t="22943" x="3214688" y="4724400"/>
          <p14:tracePt t="22960" x="3224213" y="4813300"/>
          <p14:tracePt t="22977" x="3224213" y="4946650"/>
          <p14:tracePt t="22993" x="3232150" y="5018088"/>
          <p14:tracePt t="23010" x="3232150" y="5116513"/>
          <p14:tracePt t="23027" x="3232150" y="5153025"/>
        </p14:tracePtLst>
      </p14:laserTraceLst>
    </p:ext>
  </p:extLs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90384"/>
            <a:ext cx="41719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Available</a:t>
            </a:r>
            <a:r>
              <a:rPr spc="-95" dirty="0"/>
              <a:t> </a:t>
            </a:r>
            <a:r>
              <a:rPr dirty="0"/>
              <a:t>forms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00259" y="2130958"/>
            <a:ext cx="7485380" cy="3252172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410209" indent="-398145">
              <a:spcBef>
                <a:spcPts val="114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Natural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IFN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104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Recombinant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IFN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1065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Pegylated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IFN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</a:pPr>
            <a:endParaRPr sz="4750">
              <a:latin typeface="Times New Roman"/>
              <a:cs typeface="Times New Roman"/>
            </a:endParaRPr>
          </a:p>
          <a:p>
            <a:pPr marL="229870"/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PEG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PolyEthylGlycol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large inert</a:t>
            </a:r>
            <a:r>
              <a:rPr sz="2800" spc="-4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molecule</a:t>
            </a:r>
            <a:endParaRPr sz="2800">
              <a:latin typeface="Times New Roman"/>
              <a:cs typeface="Times New Roman"/>
            </a:endParaRPr>
          </a:p>
          <a:p>
            <a:pPr marL="311785">
              <a:spcBef>
                <a:spcPts val="120"/>
              </a:spcBef>
            </a:pPr>
            <a:r>
              <a:rPr sz="2400" spc="-110" dirty="0">
                <a:solidFill>
                  <a:srgbClr val="9BBEBD"/>
                </a:solidFill>
                <a:latin typeface="Segoe UI Symbol"/>
                <a:cs typeface="Segoe UI Symbol"/>
              </a:rPr>
              <a:t>□</a:t>
            </a:r>
            <a:r>
              <a:rPr sz="2400" spc="-110" dirty="0">
                <a:solidFill>
                  <a:srgbClr val="2E2B21"/>
                </a:solidFill>
                <a:latin typeface="Times New Roman"/>
                <a:cs typeface="Times New Roman"/>
              </a:rPr>
              <a:t>slows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metabolism allowing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for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lower, less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frequent</a:t>
            </a:r>
            <a:r>
              <a:rPr sz="2400" spc="4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doses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14"/>
    </mc:Choice>
    <mc:Fallback xmlns="">
      <p:transition spd="slow" advTm="6614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925982"/>
            <a:ext cx="39395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4400" spc="-10" dirty="0"/>
              <a:t>Therapeutic</a:t>
            </a:r>
            <a:r>
              <a:rPr sz="4400" spc="-95" dirty="0"/>
              <a:t> </a:t>
            </a:r>
            <a:r>
              <a:rPr sz="4400" spc="-5" dirty="0"/>
              <a:t>Use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056200" y="2127859"/>
            <a:ext cx="4775200" cy="1257300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466725" indent="-454659">
              <a:spcBef>
                <a:spcPts val="1110"/>
              </a:spcBef>
              <a:buClr>
                <a:srgbClr val="9BBEBD"/>
              </a:buClr>
              <a:buFont typeface="Segoe UI Symbol"/>
              <a:buChar char="❖"/>
              <a:tabLst>
                <a:tab pos="467359" algn="l"/>
              </a:tabLst>
            </a:pP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Hepatitis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B virus</a:t>
            </a:r>
            <a:r>
              <a:rPr sz="3200" spc="-10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infection</a:t>
            </a:r>
            <a:endParaRPr sz="3200">
              <a:latin typeface="Times New Roman"/>
              <a:cs typeface="Times New Roman"/>
            </a:endParaRPr>
          </a:p>
          <a:p>
            <a:pPr marL="466725" indent="-454659">
              <a:spcBef>
                <a:spcPts val="1010"/>
              </a:spcBef>
              <a:buClr>
                <a:srgbClr val="9BBEBD"/>
              </a:buClr>
              <a:buFont typeface="Segoe UI Symbol"/>
              <a:buChar char="❖"/>
              <a:tabLst>
                <a:tab pos="467359" algn="l"/>
              </a:tabLst>
            </a:pP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Hepatitis </a:t>
            </a:r>
            <a:r>
              <a:rPr sz="3200" dirty="0">
                <a:solidFill>
                  <a:srgbClr val="2E2B21"/>
                </a:solidFill>
                <a:latin typeface="Times New Roman"/>
                <a:cs typeface="Times New Roman"/>
              </a:rPr>
              <a:t>C virus</a:t>
            </a:r>
            <a:r>
              <a:rPr sz="3200" spc="-10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2E2B21"/>
                </a:solidFill>
                <a:latin typeface="Times New Roman"/>
                <a:cs typeface="Times New Roman"/>
              </a:rPr>
              <a:t>infection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31"/>
    </mc:Choice>
    <mc:Fallback xmlns="">
      <p:transition spd="slow" advTm="1313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5496" y="505995"/>
            <a:ext cx="9364979" cy="1509131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</a:pPr>
            <a:r>
              <a:rPr sz="5400" spc="-5" dirty="0"/>
              <a:t>Classification </a:t>
            </a:r>
            <a:r>
              <a:rPr sz="5400" dirty="0"/>
              <a:t>of  </a:t>
            </a:r>
            <a:r>
              <a:rPr sz="5400" spc="-5" dirty="0"/>
              <a:t>Antiviral</a:t>
            </a:r>
            <a:r>
              <a:rPr sz="5400" spc="-100" dirty="0"/>
              <a:t> </a:t>
            </a:r>
            <a:r>
              <a:rPr sz="5400" spc="-5" dirty="0"/>
              <a:t>Agents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496858" y="2297177"/>
            <a:ext cx="4531995" cy="2959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4215" indent="-692150">
              <a:spcBef>
                <a:spcPts val="100"/>
              </a:spcBef>
              <a:buClr>
                <a:srgbClr val="9BBEBD"/>
              </a:buClr>
              <a:buAutoNum type="arabicPeriod"/>
              <a:tabLst>
                <a:tab pos="704215" algn="l"/>
                <a:tab pos="70485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By mechanism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of</a:t>
            </a:r>
            <a:r>
              <a:rPr sz="2800" spc="-4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action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15"/>
              </a:spcBef>
              <a:buClr>
                <a:srgbClr val="9BBEBD"/>
              </a:buClr>
              <a:buFont typeface="Times New Roman"/>
              <a:buAutoNum type="arabicPeriod"/>
            </a:pPr>
            <a:endParaRPr sz="2650">
              <a:latin typeface="Times New Roman"/>
              <a:cs typeface="Times New Roman"/>
            </a:endParaRPr>
          </a:p>
          <a:p>
            <a:pPr marL="704215" indent="-692150">
              <a:buClr>
                <a:srgbClr val="9BBEBD"/>
              </a:buClr>
              <a:buAutoNum type="arabicPeriod"/>
              <a:tabLst>
                <a:tab pos="704215" algn="l"/>
                <a:tab pos="70485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By target</a:t>
            </a:r>
            <a:r>
              <a:rPr sz="2800" spc="-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condition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45"/>
              </a:spcBef>
              <a:buClr>
                <a:srgbClr val="9BBEBD"/>
              </a:buClr>
              <a:buFont typeface="Times New Roman"/>
              <a:buAutoNum type="arabicPeriod"/>
            </a:pPr>
            <a:endParaRPr sz="2650">
              <a:latin typeface="Times New Roman"/>
              <a:cs typeface="Times New Roman"/>
            </a:endParaRPr>
          </a:p>
          <a:p>
            <a:pPr marL="704215" indent="-692150">
              <a:buClr>
                <a:srgbClr val="9BBEBD"/>
              </a:buClr>
              <a:buAutoNum type="arabicPeriod"/>
              <a:tabLst>
                <a:tab pos="704215" algn="l"/>
                <a:tab pos="70485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By mode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of</a:t>
            </a:r>
            <a:r>
              <a:rPr sz="2800" spc="-9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administration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40"/>
              </a:spcBef>
              <a:buClr>
                <a:srgbClr val="9BBEBD"/>
              </a:buClr>
              <a:buFont typeface="Times New Roman"/>
              <a:buAutoNum type="arabicPeriod"/>
            </a:pPr>
            <a:endParaRPr sz="2650">
              <a:latin typeface="Times New Roman"/>
              <a:cs typeface="Times New Roman"/>
            </a:endParaRPr>
          </a:p>
          <a:p>
            <a:pPr marL="704215" indent="-692150">
              <a:buClr>
                <a:srgbClr val="9BBEBD"/>
              </a:buClr>
              <a:buAutoNum type="arabicPeriod"/>
              <a:tabLst>
                <a:tab pos="704215" algn="l"/>
                <a:tab pos="70485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By chemical</a:t>
            </a:r>
            <a:r>
              <a:rPr sz="2800" spc="-5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composition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92"/>
    </mc:Choice>
    <mc:Fallback xmlns="">
      <p:transition spd="slow" advTm="38092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834606"/>
            <a:ext cx="18529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5400" spc="-5" dirty="0"/>
              <a:t>Recap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228634" y="1762250"/>
            <a:ext cx="5196205" cy="4567917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558165" indent="-546100">
              <a:spcBef>
                <a:spcPts val="1140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Receptor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binding</a:t>
            </a:r>
            <a:r>
              <a:rPr sz="2800" spc="-2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40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Fusion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Uncoating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Nucleic acid synthesis</a:t>
            </a:r>
            <a:r>
              <a:rPr sz="2800" spc="-8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Protein synthesis</a:t>
            </a:r>
            <a:r>
              <a:rPr sz="2800" spc="-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Protease</a:t>
            </a: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Viral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release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558165" indent="-546100">
              <a:spcBef>
                <a:spcPts val="1065"/>
              </a:spcBef>
              <a:buClr>
                <a:srgbClr val="9BBEBD"/>
              </a:buClr>
              <a:buAutoNum type="arabicPeriod"/>
              <a:tabLst>
                <a:tab pos="558165" algn="l"/>
                <a:tab pos="558800" algn="l"/>
              </a:tabLst>
            </a:pP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Interferons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96"/>
    </mc:Choice>
    <mc:Fallback xmlns="">
      <p:transition spd="slow" advTm="6529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5496" y="505994"/>
            <a:ext cx="9364979" cy="844334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</a:pPr>
            <a:r>
              <a:rPr sz="5400" spc="-5" dirty="0"/>
              <a:t>Classification by</a:t>
            </a:r>
            <a:r>
              <a:rPr sz="5400" spc="-95" dirty="0"/>
              <a:t> </a:t>
            </a:r>
            <a:r>
              <a:rPr sz="5400" spc="-15" dirty="0"/>
              <a:t>Target  </a:t>
            </a:r>
            <a:r>
              <a:rPr sz="5400" dirty="0"/>
              <a:t>virus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317497" y="1821050"/>
            <a:ext cx="7790815" cy="296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36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Anti-herpesvirus</a:t>
            </a:r>
            <a:r>
              <a:rPr sz="3600" b="1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3600" b="1" dirty="0">
                <a:solidFill>
                  <a:srgbClr val="2E2B21"/>
                </a:solidFill>
                <a:latin typeface="Times New Roman"/>
                <a:cs typeface="Times New Roman"/>
              </a:rPr>
              <a:t>agents</a:t>
            </a:r>
            <a:endParaRPr sz="3600">
              <a:latin typeface="Times New Roman"/>
              <a:cs typeface="Times New Roman"/>
            </a:endParaRPr>
          </a:p>
          <a:p>
            <a:pPr marL="461009" lvl="1" indent="-266065">
              <a:spcBef>
                <a:spcPts val="140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46164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Acyclovir</a:t>
            </a:r>
            <a:endParaRPr sz="2400">
              <a:latin typeface="Times New Roman"/>
              <a:cs typeface="Times New Roman"/>
            </a:endParaRPr>
          </a:p>
          <a:p>
            <a:pPr marL="743585">
              <a:spcBef>
                <a:spcPts val="320"/>
              </a:spcBef>
            </a:pPr>
            <a:r>
              <a:rPr sz="2400" spc="-630" dirty="0">
                <a:solidFill>
                  <a:srgbClr val="9BBEBD"/>
                </a:solidFill>
                <a:latin typeface="Segoe UI Symbol"/>
                <a:cs typeface="Segoe UI Symbol"/>
              </a:rPr>
              <a:t>□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Valacyclovir/ Ganciclovir/ Valganciclovir/</a:t>
            </a:r>
            <a:r>
              <a:rPr sz="2400" spc="-6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Famciclovir</a:t>
            </a:r>
            <a:endParaRPr sz="2400">
              <a:latin typeface="Times New Roman"/>
              <a:cs typeface="Times New Roman"/>
            </a:endParaRPr>
          </a:p>
          <a:p>
            <a:pPr marL="536575" lvl="1" indent="-341630">
              <a:spcBef>
                <a:spcPts val="1345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53721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Foscarnet</a:t>
            </a:r>
            <a:endParaRPr sz="2400">
              <a:latin typeface="Times New Roman"/>
              <a:cs typeface="Times New Roman"/>
            </a:endParaRPr>
          </a:p>
          <a:p>
            <a:pPr marL="536575" lvl="1" indent="-341630">
              <a:spcBef>
                <a:spcPts val="1320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53721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Fomiversen</a:t>
            </a:r>
            <a:endParaRPr sz="2400">
              <a:latin typeface="Times New Roman"/>
              <a:cs typeface="Times New Roman"/>
            </a:endParaRPr>
          </a:p>
          <a:p>
            <a:pPr marL="536575" lvl="1" indent="-341630">
              <a:spcBef>
                <a:spcPts val="1320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537210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Docosanol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51"/>
    </mc:Choice>
    <mc:Fallback xmlns="">
      <p:transition spd="slow" advTm="3025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73995" y="2204640"/>
            <a:ext cx="5333365" cy="436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0209" indent="-398145">
              <a:spcBef>
                <a:spcPts val="10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Amantadine,</a:t>
            </a:r>
            <a:r>
              <a:rPr sz="2800" spc="-10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Rimantadine</a:t>
            </a:r>
            <a:endParaRPr sz="2800">
              <a:latin typeface="Times New Roman"/>
              <a:cs typeface="Times New Roman"/>
            </a:endParaRPr>
          </a:p>
          <a:p>
            <a:pPr marL="55880">
              <a:spcBef>
                <a:spcPts val="2725"/>
              </a:spcBef>
            </a:pPr>
            <a:r>
              <a:rPr sz="3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Viral </a:t>
            </a:r>
            <a:r>
              <a:rPr sz="36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release</a:t>
            </a:r>
            <a:r>
              <a:rPr sz="3600" b="1" spc="-9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3600">
              <a:latin typeface="Times New Roman"/>
              <a:cs typeface="Times New Roman"/>
            </a:endParaRPr>
          </a:p>
          <a:p>
            <a:pPr marL="410209" indent="-398145">
              <a:spcBef>
                <a:spcPts val="170"/>
              </a:spcBef>
              <a:buClr>
                <a:srgbClr val="9BBEBD"/>
              </a:buClr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Oseltamivir, Zanamivir,</a:t>
            </a:r>
            <a:r>
              <a:rPr sz="2800" spc="-8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Peramivir</a:t>
            </a:r>
            <a:endParaRPr sz="2800">
              <a:latin typeface="Times New Roman"/>
              <a:cs typeface="Times New Roman"/>
            </a:endParaRPr>
          </a:p>
          <a:p>
            <a:pPr marL="55880">
              <a:spcBef>
                <a:spcPts val="2740"/>
              </a:spcBef>
            </a:pP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RNA </a:t>
            </a:r>
            <a:r>
              <a:rPr sz="32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Polymerase</a:t>
            </a:r>
            <a:r>
              <a:rPr sz="3200" b="1" spc="-4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3200">
              <a:latin typeface="Times New Roman"/>
              <a:cs typeface="Times New Roman"/>
            </a:endParaRPr>
          </a:p>
          <a:p>
            <a:pPr marL="321945" indent="-309880">
              <a:spcBef>
                <a:spcPts val="185"/>
              </a:spcBef>
              <a:buClr>
                <a:srgbClr val="9BBEBD"/>
              </a:buClr>
              <a:buFont typeface="Segoe UI Symbol"/>
              <a:buChar char="❖"/>
              <a:tabLst>
                <a:tab pos="322580" algn="l"/>
              </a:tabLst>
            </a:pPr>
            <a:r>
              <a:rPr sz="2800" spc="-10" dirty="0">
                <a:solidFill>
                  <a:srgbClr val="2E2B21"/>
                </a:solidFill>
                <a:latin typeface="Times New Roman"/>
                <a:cs typeface="Times New Roman"/>
              </a:rPr>
              <a:t>Ribavirin,</a:t>
            </a:r>
            <a:r>
              <a:rPr sz="28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Favipravir</a:t>
            </a:r>
            <a:endParaRPr sz="2800">
              <a:latin typeface="Times New Roman"/>
              <a:cs typeface="Times New Roman"/>
            </a:endParaRPr>
          </a:p>
          <a:p>
            <a:pPr marL="55880">
              <a:spcBef>
                <a:spcPts val="2740"/>
              </a:spcBef>
            </a:pPr>
            <a:r>
              <a:rPr sz="3200" b="1" spc="-10" dirty="0">
                <a:solidFill>
                  <a:srgbClr val="002060"/>
                </a:solidFill>
                <a:latin typeface="Times New Roman"/>
                <a:cs typeface="Times New Roman"/>
              </a:rPr>
              <a:t>Endonuclease</a:t>
            </a:r>
            <a:r>
              <a:rPr sz="3200" b="1" spc="-2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b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</a:t>
            </a:r>
            <a:endParaRPr sz="3200">
              <a:latin typeface="Times New Roman"/>
              <a:cs typeface="Times New Roman"/>
            </a:endParaRPr>
          </a:p>
          <a:p>
            <a:pPr marL="321945" indent="-309880">
              <a:spcBef>
                <a:spcPts val="185"/>
              </a:spcBef>
              <a:buClr>
                <a:srgbClr val="9BBEBD"/>
              </a:buClr>
              <a:buFont typeface="Segoe UI Symbol"/>
              <a:buChar char="❖"/>
              <a:tabLst>
                <a:tab pos="322580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Baloxavir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17495" y="715296"/>
            <a:ext cx="4658995" cy="1503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2E2B21"/>
                </a:solidFill>
              </a:rPr>
              <a:t>2. </a:t>
            </a:r>
            <a:r>
              <a:rPr sz="3600" spc="-5" dirty="0">
                <a:solidFill>
                  <a:srgbClr val="2E2B21"/>
                </a:solidFill>
              </a:rPr>
              <a:t>Anti-influenza</a:t>
            </a:r>
            <a:r>
              <a:rPr sz="3600" spc="-95" dirty="0">
                <a:solidFill>
                  <a:srgbClr val="2E2B21"/>
                </a:solidFill>
              </a:rPr>
              <a:t> </a:t>
            </a:r>
            <a:r>
              <a:rPr sz="3600" dirty="0">
                <a:solidFill>
                  <a:srgbClr val="2E2B21"/>
                </a:solidFill>
              </a:rPr>
              <a:t>agents</a:t>
            </a:r>
            <a:endParaRPr sz="3600"/>
          </a:p>
          <a:p>
            <a:pPr marL="12700">
              <a:spcBef>
                <a:spcPts val="2995"/>
              </a:spcBef>
            </a:pPr>
            <a:r>
              <a:rPr sz="3600" spc="-5" dirty="0"/>
              <a:t>Uncoating</a:t>
            </a:r>
            <a:r>
              <a:rPr sz="3600" spc="-25" dirty="0"/>
              <a:t> </a:t>
            </a:r>
            <a:r>
              <a:rPr sz="3600" spc="-5" dirty="0"/>
              <a:t>Inhibitors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681"/>
    </mc:Choice>
    <mc:Fallback xmlns="">
      <p:transition spd="slow" advTm="10968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496" y="722345"/>
            <a:ext cx="60553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2E2B21"/>
                </a:solidFill>
              </a:rPr>
              <a:t>3. </a:t>
            </a:r>
            <a:r>
              <a:rPr sz="3600" spc="-5" dirty="0">
                <a:solidFill>
                  <a:srgbClr val="2E2B21"/>
                </a:solidFill>
              </a:rPr>
              <a:t>Anti-hepatitis </a:t>
            </a:r>
            <a:r>
              <a:rPr sz="3600" dirty="0">
                <a:solidFill>
                  <a:srgbClr val="2E2B21"/>
                </a:solidFill>
              </a:rPr>
              <a:t>B virus</a:t>
            </a:r>
            <a:r>
              <a:rPr sz="3600" spc="-105" dirty="0">
                <a:solidFill>
                  <a:srgbClr val="2E2B21"/>
                </a:solidFill>
              </a:rPr>
              <a:t> </a:t>
            </a:r>
            <a:r>
              <a:rPr sz="3600" dirty="0">
                <a:solidFill>
                  <a:srgbClr val="2E2B21"/>
                </a:solidFill>
              </a:rPr>
              <a:t>agents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273996" y="1360351"/>
            <a:ext cx="5821045" cy="427672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150">
              <a:spcBef>
                <a:spcPts val="430"/>
              </a:spcBef>
            </a:pPr>
            <a:r>
              <a:rPr sz="32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Immunomodulant</a:t>
            </a:r>
            <a:endParaRPr sz="3200">
              <a:latin typeface="Times New Roman"/>
              <a:cs typeface="Times New Roman"/>
            </a:endParaRPr>
          </a:p>
          <a:p>
            <a:pPr marL="321945" indent="-309880">
              <a:spcBef>
                <a:spcPts val="29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322580" algn="l"/>
              </a:tabLst>
            </a:pP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Interferon</a:t>
            </a: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2E2B21"/>
                </a:solidFill>
                <a:latin typeface="Times New Roman"/>
                <a:cs typeface="Times New Roman"/>
              </a:rPr>
              <a:t>(IFN)</a:t>
            </a:r>
            <a:endParaRPr sz="2800">
              <a:latin typeface="Times New Roman"/>
              <a:cs typeface="Times New Roman"/>
            </a:endParaRPr>
          </a:p>
          <a:p>
            <a:pPr>
              <a:spcBef>
                <a:spcPts val="45"/>
              </a:spcBef>
              <a:buClr>
                <a:srgbClr val="9BBEBD"/>
              </a:buClr>
              <a:buFont typeface="Segoe UI Symbol"/>
              <a:buChar char="❖"/>
            </a:pPr>
            <a:endParaRPr sz="3250">
              <a:latin typeface="Times New Roman"/>
              <a:cs typeface="Times New Roman"/>
            </a:endParaRPr>
          </a:p>
          <a:p>
            <a:pPr marL="184150"/>
            <a:r>
              <a:rPr sz="3200" b="1" i="1" spc="-10" dirty="0">
                <a:solidFill>
                  <a:srgbClr val="002060"/>
                </a:solidFill>
                <a:latin typeface="Times New Roman"/>
                <a:cs typeface="Times New Roman"/>
              </a:rPr>
              <a:t>HBV </a:t>
            </a:r>
            <a:r>
              <a:rPr sz="32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DNA </a:t>
            </a:r>
            <a:r>
              <a:rPr sz="3200" b="1" i="1" spc="-10" dirty="0">
                <a:solidFill>
                  <a:srgbClr val="002060"/>
                </a:solidFill>
                <a:latin typeface="Times New Roman"/>
                <a:cs typeface="Times New Roman"/>
              </a:rPr>
              <a:t>Polymerase</a:t>
            </a:r>
            <a:r>
              <a:rPr sz="3200" b="1" i="1" spc="-8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32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3200">
              <a:latin typeface="Times New Roman"/>
              <a:cs typeface="Times New Roman"/>
            </a:endParaRPr>
          </a:p>
          <a:p>
            <a:pPr marL="410209" indent="-398145">
              <a:spcBef>
                <a:spcPts val="265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Entecavir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24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Tenofovir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24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Lamivudine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24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Telbivudine</a:t>
            </a:r>
            <a:endParaRPr sz="2800">
              <a:latin typeface="Times New Roman"/>
              <a:cs typeface="Times New Roman"/>
            </a:endParaRPr>
          </a:p>
          <a:p>
            <a:pPr marL="410209" indent="-398145">
              <a:spcBef>
                <a:spcPts val="240"/>
              </a:spcBef>
              <a:buClr>
                <a:srgbClr val="9BBEBD"/>
              </a:buClr>
              <a:buSzPct val="96428"/>
              <a:buFont typeface="Segoe UI Symbol"/>
              <a:buChar char="❖"/>
              <a:tabLst>
                <a:tab pos="410845" algn="l"/>
              </a:tabLst>
            </a:pPr>
            <a:r>
              <a:rPr sz="2800" spc="-5" dirty="0">
                <a:solidFill>
                  <a:srgbClr val="2E2B21"/>
                </a:solidFill>
                <a:latin typeface="Times New Roman"/>
                <a:cs typeface="Times New Roman"/>
              </a:rPr>
              <a:t>Adefovir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983"/>
    </mc:Choice>
    <mc:Fallback xmlns="">
      <p:transition spd="slow" advTm="17983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497" y="848592"/>
            <a:ext cx="61829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2E2B21"/>
                </a:solidFill>
              </a:rPr>
              <a:t>4. </a:t>
            </a:r>
            <a:r>
              <a:rPr sz="3600" spc="-5" dirty="0">
                <a:solidFill>
                  <a:srgbClr val="2E2B21"/>
                </a:solidFill>
              </a:rPr>
              <a:t>Anti-Hepatitis </a:t>
            </a:r>
            <a:r>
              <a:rPr sz="3600" dirty="0">
                <a:solidFill>
                  <a:srgbClr val="2E2B21"/>
                </a:solidFill>
              </a:rPr>
              <a:t>C virus</a:t>
            </a:r>
            <a:r>
              <a:rPr sz="3600" spc="-100" dirty="0">
                <a:solidFill>
                  <a:srgbClr val="2E2B21"/>
                </a:solidFill>
              </a:rPr>
              <a:t> </a:t>
            </a:r>
            <a:r>
              <a:rPr sz="3600" dirty="0">
                <a:solidFill>
                  <a:srgbClr val="2E2B21"/>
                </a:solidFill>
              </a:rPr>
              <a:t>agents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318055" y="1488185"/>
            <a:ext cx="7448550" cy="4741041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39700">
              <a:spcBef>
                <a:spcPts val="470"/>
              </a:spcBef>
            </a:pPr>
            <a:r>
              <a:rPr sz="2800" b="1" i="1" dirty="0">
                <a:solidFill>
                  <a:srgbClr val="002060"/>
                </a:solidFill>
                <a:latin typeface="Times New Roman"/>
                <a:cs typeface="Times New Roman"/>
              </a:rPr>
              <a:t>1.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 Immunomodulant</a:t>
            </a:r>
            <a:endParaRPr sz="2800">
              <a:latin typeface="Times New Roman"/>
              <a:cs typeface="Times New Roman"/>
            </a:endParaRPr>
          </a:p>
          <a:p>
            <a:pPr marL="277495" indent="-265430">
              <a:spcBef>
                <a:spcPts val="320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278130" algn="l"/>
              </a:tabLst>
            </a:pP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Interferon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  <a:buClr>
                <a:srgbClr val="9BBEBD"/>
              </a:buClr>
              <a:buFont typeface="Segoe UI Symbol"/>
              <a:buChar char="❖"/>
            </a:pPr>
            <a:endParaRPr sz="2900">
              <a:latin typeface="Times New Roman"/>
              <a:cs typeface="Times New Roman"/>
            </a:endParaRPr>
          </a:p>
          <a:p>
            <a:pPr marL="139700"/>
            <a:r>
              <a:rPr sz="2800" b="1" i="1" dirty="0">
                <a:solidFill>
                  <a:srgbClr val="002060"/>
                </a:solidFill>
                <a:latin typeface="Times New Roman"/>
                <a:cs typeface="Times New Roman"/>
              </a:rPr>
              <a:t>2. </a:t>
            </a:r>
            <a:r>
              <a:rPr sz="2800" b="1" i="1" spc="-10" dirty="0">
                <a:solidFill>
                  <a:srgbClr val="002060"/>
                </a:solidFill>
                <a:latin typeface="Times New Roman"/>
                <a:cs typeface="Times New Roman"/>
              </a:rPr>
              <a:t>RNA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Polymerase</a:t>
            </a:r>
            <a:r>
              <a:rPr sz="2800" b="1" i="1" spc="-1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353060" indent="-340995">
              <a:spcBef>
                <a:spcPts val="375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Ribavirin, Sofosbuvir,</a:t>
            </a:r>
            <a:r>
              <a:rPr sz="2400" spc="-1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Dasabuvir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  <a:buClr>
                <a:srgbClr val="9BBEBD"/>
              </a:buClr>
              <a:buFont typeface="Segoe UI Symbol"/>
              <a:buChar char="❖"/>
            </a:pPr>
            <a:endParaRPr sz="2900">
              <a:latin typeface="Times New Roman"/>
              <a:cs typeface="Times New Roman"/>
            </a:endParaRPr>
          </a:p>
          <a:p>
            <a:pPr marL="139700"/>
            <a:r>
              <a:rPr sz="2800" b="1" i="1" dirty="0">
                <a:solidFill>
                  <a:srgbClr val="002060"/>
                </a:solidFill>
                <a:latin typeface="Times New Roman"/>
                <a:cs typeface="Times New Roman"/>
              </a:rPr>
              <a:t>3.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Protease</a:t>
            </a:r>
            <a:r>
              <a:rPr sz="2800" b="1" i="1" spc="-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353060" indent="-340995">
              <a:spcBef>
                <a:spcPts val="375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Simeprevir, Paritaprevir, Grazoprevir,</a:t>
            </a:r>
            <a:r>
              <a:rPr sz="2400" spc="-2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(Ritonavir)</a:t>
            </a:r>
            <a:endParaRPr sz="2400">
              <a:latin typeface="Times New Roman"/>
              <a:cs typeface="Times New Roman"/>
            </a:endParaRPr>
          </a:p>
          <a:p>
            <a:pPr>
              <a:spcBef>
                <a:spcPts val="45"/>
              </a:spcBef>
              <a:buClr>
                <a:srgbClr val="9BBEBD"/>
              </a:buClr>
              <a:buFont typeface="Segoe UI Symbol"/>
              <a:buChar char="❖"/>
            </a:pPr>
            <a:endParaRPr sz="2650">
              <a:latin typeface="Times New Roman"/>
              <a:cs typeface="Times New Roman"/>
            </a:endParaRPr>
          </a:p>
          <a:p>
            <a:pPr marL="139700"/>
            <a:r>
              <a:rPr sz="2800" b="1" i="1" dirty="0">
                <a:solidFill>
                  <a:srgbClr val="002060"/>
                </a:solidFill>
                <a:latin typeface="Times New Roman"/>
                <a:cs typeface="Times New Roman"/>
              </a:rPr>
              <a:t>4.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NS5A</a:t>
            </a:r>
            <a:r>
              <a:rPr sz="2800" b="1" i="1" spc="-10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800" b="1" i="1" spc="-5" dirty="0">
                <a:solidFill>
                  <a:srgbClr val="002060"/>
                </a:solidFill>
                <a:latin typeface="Times New Roman"/>
                <a:cs typeface="Times New Roman"/>
              </a:rPr>
              <a:t>Inhibitors</a:t>
            </a:r>
            <a:endParaRPr sz="2800">
              <a:latin typeface="Times New Roman"/>
              <a:cs typeface="Times New Roman"/>
            </a:endParaRPr>
          </a:p>
          <a:p>
            <a:pPr marL="353060" indent="-340995">
              <a:spcBef>
                <a:spcPts val="345"/>
              </a:spcBef>
              <a:buClr>
                <a:srgbClr val="9BBEBD"/>
              </a:buClr>
              <a:buSzPct val="95833"/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Daclatasvir, Ledipasvir, Velpatasvir, Ombitasvir,</a:t>
            </a:r>
            <a:r>
              <a:rPr sz="2400" spc="-8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Elbasvir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681"/>
    </mc:Choice>
    <mc:Fallback xmlns="">
      <p:transition spd="slow" advTm="2668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90656" y="1887168"/>
            <a:ext cx="7132320" cy="455765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6870" indent="-263525">
              <a:spcBef>
                <a:spcPts val="120"/>
              </a:spcBef>
              <a:buClr>
                <a:srgbClr val="9BBEBD"/>
              </a:buClr>
              <a:buSzPct val="84090"/>
              <a:buFont typeface="Segoe UI Symbol"/>
              <a:buChar char="❖"/>
              <a:tabLst>
                <a:tab pos="357505" algn="l"/>
              </a:tabLst>
            </a:pPr>
            <a:r>
              <a:rPr sz="2200" b="1" spc="5" dirty="0">
                <a:solidFill>
                  <a:srgbClr val="2E2B21"/>
                </a:solidFill>
                <a:latin typeface="Times New Roman"/>
                <a:cs typeface="Times New Roman"/>
              </a:rPr>
              <a:t>Attachment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blocker </a:t>
            </a:r>
            <a:r>
              <a:rPr sz="1850" dirty="0">
                <a:solidFill>
                  <a:srgbClr val="2E2B21"/>
                </a:solidFill>
                <a:latin typeface="Times New Roman"/>
                <a:cs typeface="Times New Roman"/>
              </a:rPr>
              <a:t>-</a:t>
            </a:r>
            <a:r>
              <a:rPr sz="185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1850" i="1" dirty="0">
                <a:solidFill>
                  <a:srgbClr val="446867"/>
                </a:solidFill>
                <a:latin typeface="Times New Roman"/>
                <a:cs typeface="Times New Roman"/>
              </a:rPr>
              <a:t>Maraviroc</a:t>
            </a:r>
            <a:endParaRPr sz="185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  <a:buChar char="❖"/>
            </a:pPr>
            <a:endParaRPr sz="2100">
              <a:latin typeface="Times New Roman"/>
              <a:cs typeface="Times New Roman"/>
            </a:endParaRPr>
          </a:p>
          <a:p>
            <a:pPr marL="368300" indent="-315595">
              <a:buClr>
                <a:srgbClr val="9BBEBD"/>
              </a:buClr>
              <a:buSzPct val="84615"/>
              <a:buFont typeface="Segoe UI Symbol"/>
              <a:buChar char="❖"/>
              <a:tabLst>
                <a:tab pos="368935" algn="l"/>
                <a:tab pos="1428115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Fusion	</a:t>
            </a:r>
            <a:r>
              <a:rPr sz="2600" spc="-15" dirty="0">
                <a:solidFill>
                  <a:srgbClr val="2E2B21"/>
                </a:solidFill>
                <a:latin typeface="Times New Roman"/>
                <a:cs typeface="Times New Roman"/>
              </a:rPr>
              <a:t>Blocker </a:t>
            </a:r>
            <a:r>
              <a:rPr sz="2200" spc="5" dirty="0">
                <a:solidFill>
                  <a:srgbClr val="2E2B21"/>
                </a:solidFill>
                <a:latin typeface="Times New Roman"/>
                <a:cs typeface="Times New Roman"/>
              </a:rPr>
              <a:t>-</a:t>
            </a:r>
            <a:r>
              <a:rPr sz="2200" spc="40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200" i="1" dirty="0">
                <a:solidFill>
                  <a:srgbClr val="446867"/>
                </a:solidFill>
                <a:latin typeface="Times New Roman"/>
                <a:cs typeface="Times New Roman"/>
              </a:rPr>
              <a:t>Enfuvirtide</a:t>
            </a:r>
            <a:endParaRPr sz="2200">
              <a:latin typeface="Times New Roman"/>
              <a:cs typeface="Times New Roman"/>
            </a:endParaRPr>
          </a:p>
          <a:p>
            <a:pPr marL="368300" indent="-315595">
              <a:spcBef>
                <a:spcPts val="2655"/>
              </a:spcBef>
              <a:buClr>
                <a:srgbClr val="9BBEBD"/>
              </a:buClr>
              <a:buSzPct val="84615"/>
              <a:buFont typeface="Segoe UI Symbol"/>
              <a:buChar char="❖"/>
              <a:tabLst>
                <a:tab pos="368935" algn="l"/>
              </a:tabLst>
            </a:pPr>
            <a:r>
              <a:rPr sz="2600" spc="-15" dirty="0">
                <a:solidFill>
                  <a:srgbClr val="2E2B21"/>
                </a:solidFill>
                <a:latin typeface="Times New Roman"/>
                <a:cs typeface="Times New Roman"/>
              </a:rPr>
              <a:t>Reverse </a:t>
            </a: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transcriptase inhibitors</a:t>
            </a:r>
            <a:endParaRPr sz="2600">
              <a:latin typeface="Times New Roman"/>
              <a:cs typeface="Times New Roman"/>
            </a:endParaRPr>
          </a:p>
          <a:p>
            <a:pPr marL="1120775" lvl="1" indent="-103505">
              <a:spcBef>
                <a:spcPts val="1695"/>
              </a:spcBef>
              <a:buClr>
                <a:srgbClr val="9BBEBD"/>
              </a:buClr>
              <a:buFont typeface="Yu Gothic UI"/>
              <a:buChar char="▪"/>
              <a:tabLst>
                <a:tab pos="1121410" algn="l"/>
              </a:tabLst>
            </a:pPr>
            <a:r>
              <a:rPr sz="185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Nucleoside </a:t>
            </a:r>
            <a:r>
              <a:rPr sz="1850" b="1" dirty="0">
                <a:solidFill>
                  <a:srgbClr val="2E2B21"/>
                </a:solidFill>
                <a:latin typeface="Times New Roman"/>
                <a:cs typeface="Times New Roman"/>
              </a:rPr>
              <a:t>analogues </a:t>
            </a:r>
            <a:r>
              <a:rPr sz="185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1850" i="1" spc="-5" dirty="0">
                <a:solidFill>
                  <a:srgbClr val="446867"/>
                </a:solidFill>
                <a:latin typeface="Times New Roman"/>
                <a:cs typeface="Times New Roman"/>
              </a:rPr>
              <a:t>Zidovudine,</a:t>
            </a:r>
            <a:r>
              <a:rPr sz="1850" i="1" spc="-30" dirty="0">
                <a:solidFill>
                  <a:srgbClr val="446867"/>
                </a:solidFill>
                <a:latin typeface="Times New Roman"/>
                <a:cs typeface="Times New Roman"/>
              </a:rPr>
              <a:t> </a:t>
            </a:r>
            <a:r>
              <a:rPr sz="1850" i="1" spc="-5" dirty="0">
                <a:solidFill>
                  <a:srgbClr val="446867"/>
                </a:solidFill>
                <a:latin typeface="Times New Roman"/>
                <a:cs typeface="Times New Roman"/>
              </a:rPr>
              <a:t>Lamivudine</a:t>
            </a:r>
            <a:endParaRPr sz="1850">
              <a:latin typeface="Times New Roman"/>
              <a:cs typeface="Times New Roman"/>
            </a:endParaRPr>
          </a:p>
          <a:p>
            <a:pPr marL="1120775" lvl="1" indent="-103505">
              <a:spcBef>
                <a:spcPts val="1505"/>
              </a:spcBef>
              <a:buClr>
                <a:srgbClr val="9BBEBD"/>
              </a:buClr>
              <a:buFont typeface="Yu Gothic UI"/>
              <a:buChar char="▪"/>
              <a:tabLst>
                <a:tab pos="1121410" algn="l"/>
              </a:tabLst>
            </a:pPr>
            <a:r>
              <a:rPr sz="185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Non-Nucleoside </a:t>
            </a:r>
            <a:r>
              <a:rPr sz="1850" b="1" dirty="0">
                <a:solidFill>
                  <a:srgbClr val="2E2B21"/>
                </a:solidFill>
                <a:latin typeface="Times New Roman"/>
                <a:cs typeface="Times New Roman"/>
              </a:rPr>
              <a:t>analogues </a:t>
            </a:r>
            <a:r>
              <a:rPr sz="185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1850" i="1" spc="-5" dirty="0">
                <a:solidFill>
                  <a:srgbClr val="446867"/>
                </a:solidFill>
                <a:latin typeface="Times New Roman"/>
                <a:cs typeface="Times New Roman"/>
              </a:rPr>
              <a:t>Efavirenz, Nevirapine,</a:t>
            </a:r>
            <a:r>
              <a:rPr sz="1850" i="1" spc="-90" dirty="0">
                <a:solidFill>
                  <a:srgbClr val="446867"/>
                </a:solidFill>
                <a:latin typeface="Times New Roman"/>
                <a:cs typeface="Times New Roman"/>
              </a:rPr>
              <a:t> </a:t>
            </a:r>
            <a:r>
              <a:rPr sz="1850" i="1" spc="-5" dirty="0">
                <a:solidFill>
                  <a:srgbClr val="446867"/>
                </a:solidFill>
                <a:latin typeface="Times New Roman"/>
                <a:cs typeface="Times New Roman"/>
              </a:rPr>
              <a:t>Etravirine</a:t>
            </a:r>
            <a:endParaRPr sz="185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Clr>
                <a:srgbClr val="9BBEBD"/>
              </a:buClr>
              <a:buFont typeface="Yu Gothic UI"/>
              <a:buChar char="▪"/>
            </a:pPr>
            <a:endParaRPr sz="2100">
              <a:latin typeface="Times New Roman"/>
              <a:cs typeface="Times New Roman"/>
            </a:endParaRPr>
          </a:p>
          <a:p>
            <a:pPr marL="380365" indent="-368300">
              <a:buClr>
                <a:srgbClr val="9BBEBD"/>
              </a:buClr>
              <a:buFont typeface="Segoe UI Symbol"/>
              <a:buChar char="❖"/>
              <a:tabLst>
                <a:tab pos="381000" algn="l"/>
              </a:tabLst>
            </a:pPr>
            <a:r>
              <a:rPr sz="2600" spc="-5" dirty="0">
                <a:solidFill>
                  <a:srgbClr val="2E2B21"/>
                </a:solidFill>
                <a:latin typeface="Times New Roman"/>
                <a:cs typeface="Times New Roman"/>
              </a:rPr>
              <a:t>Integration </a:t>
            </a: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inhibitors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2200" i="1" dirty="0">
                <a:solidFill>
                  <a:srgbClr val="446867"/>
                </a:solidFill>
                <a:latin typeface="Times New Roman"/>
                <a:cs typeface="Times New Roman"/>
              </a:rPr>
              <a:t>Raltegravir,</a:t>
            </a:r>
            <a:r>
              <a:rPr sz="2200" i="1" spc="35" dirty="0">
                <a:solidFill>
                  <a:srgbClr val="446867"/>
                </a:solidFill>
                <a:latin typeface="Times New Roman"/>
                <a:cs typeface="Times New Roman"/>
              </a:rPr>
              <a:t> </a:t>
            </a:r>
            <a:r>
              <a:rPr sz="2200" i="1" dirty="0">
                <a:solidFill>
                  <a:srgbClr val="446867"/>
                </a:solidFill>
                <a:latin typeface="Times New Roman"/>
                <a:cs typeface="Times New Roman"/>
              </a:rPr>
              <a:t>Dolutegravir</a:t>
            </a:r>
            <a:endParaRPr sz="2200">
              <a:latin typeface="Times New Roman"/>
              <a:cs typeface="Times New Roman"/>
            </a:endParaRPr>
          </a:p>
          <a:p>
            <a:pPr marL="368300" indent="-315595">
              <a:spcBef>
                <a:spcPts val="2605"/>
              </a:spcBef>
              <a:buClr>
                <a:srgbClr val="9BBEBD"/>
              </a:buClr>
              <a:buSzPct val="84615"/>
              <a:buFont typeface="Segoe UI Symbol"/>
              <a:buChar char="❖"/>
              <a:tabLst>
                <a:tab pos="368935" algn="l"/>
              </a:tabLst>
            </a:pPr>
            <a:r>
              <a:rPr sz="2600" spc="-10" dirty="0">
                <a:solidFill>
                  <a:srgbClr val="2E2B21"/>
                </a:solidFill>
                <a:latin typeface="Times New Roman"/>
                <a:cs typeface="Times New Roman"/>
              </a:rPr>
              <a:t>Protease inbitors </a:t>
            </a:r>
            <a:r>
              <a:rPr sz="2200" spc="10" dirty="0">
                <a:solidFill>
                  <a:srgbClr val="2E2B21"/>
                </a:solidFill>
                <a:latin typeface="Times New Roman"/>
                <a:cs typeface="Times New Roman"/>
              </a:rPr>
              <a:t>– </a:t>
            </a:r>
            <a:r>
              <a:rPr sz="2200" i="1" dirty="0">
                <a:solidFill>
                  <a:srgbClr val="446867"/>
                </a:solidFill>
                <a:latin typeface="Times New Roman"/>
                <a:cs typeface="Times New Roman"/>
              </a:rPr>
              <a:t>Ritonavir,</a:t>
            </a:r>
            <a:r>
              <a:rPr sz="2200" i="1" spc="-75" dirty="0">
                <a:solidFill>
                  <a:srgbClr val="446867"/>
                </a:solidFill>
                <a:latin typeface="Times New Roman"/>
                <a:cs typeface="Times New Roman"/>
              </a:rPr>
              <a:t> </a:t>
            </a:r>
            <a:r>
              <a:rPr sz="2200" i="1" dirty="0">
                <a:solidFill>
                  <a:srgbClr val="446867"/>
                </a:solidFill>
                <a:latin typeface="Times New Roman"/>
                <a:cs typeface="Times New Roman"/>
              </a:rPr>
              <a:t>Lopinavir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17496" y="744532"/>
            <a:ext cx="6498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dirty="0">
                <a:solidFill>
                  <a:srgbClr val="2E2B21"/>
                </a:solidFill>
              </a:rPr>
              <a:t>5. </a:t>
            </a:r>
            <a:r>
              <a:rPr sz="3600" spc="-5" dirty="0">
                <a:solidFill>
                  <a:srgbClr val="2E2B21"/>
                </a:solidFill>
              </a:rPr>
              <a:t>Anti-retroviral </a:t>
            </a:r>
            <a:r>
              <a:rPr sz="3600" dirty="0">
                <a:solidFill>
                  <a:srgbClr val="2E2B21"/>
                </a:solidFill>
              </a:rPr>
              <a:t>agents</a:t>
            </a:r>
            <a:r>
              <a:rPr sz="3600" spc="-90" dirty="0">
                <a:solidFill>
                  <a:srgbClr val="2E2B21"/>
                </a:solidFill>
              </a:rPr>
              <a:t> </a:t>
            </a:r>
            <a:r>
              <a:rPr sz="3600" dirty="0">
                <a:solidFill>
                  <a:srgbClr val="2E2B21"/>
                </a:solidFill>
              </a:rPr>
              <a:t>(ARVs):</a:t>
            </a:r>
            <a:endParaRPr sz="36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92"/>
    </mc:Choice>
    <mc:Fallback xmlns="">
      <p:transition spd="slow" advTm="5979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5121" y="505994"/>
            <a:ext cx="5795010" cy="150558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 marR="5080">
              <a:lnSpc>
                <a:spcPct val="79900"/>
              </a:lnSpc>
              <a:spcBef>
                <a:spcPts val="1400"/>
              </a:spcBef>
              <a:tabLst>
                <a:tab pos="697865" algn="l"/>
              </a:tabLst>
            </a:pPr>
            <a:r>
              <a:rPr sz="5400" dirty="0"/>
              <a:t>1.	</a:t>
            </a:r>
            <a:r>
              <a:rPr sz="5400" spc="-5" dirty="0"/>
              <a:t>Receptor</a:t>
            </a:r>
            <a:r>
              <a:rPr sz="5400" spc="-100" dirty="0"/>
              <a:t> </a:t>
            </a:r>
            <a:r>
              <a:rPr sz="5400" spc="-5" dirty="0"/>
              <a:t>binding  Inhibitors</a:t>
            </a:r>
            <a:endParaRPr sz="5400"/>
          </a:p>
        </p:txBody>
      </p:sp>
      <p:sp>
        <p:nvSpPr>
          <p:cNvPr id="3" name="object 3"/>
          <p:cNvSpPr txBox="1"/>
          <p:nvPr/>
        </p:nvSpPr>
        <p:spPr>
          <a:xfrm>
            <a:off x="2144320" y="2066679"/>
            <a:ext cx="6670675" cy="1715770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185420">
              <a:spcBef>
                <a:spcPts val="1590"/>
              </a:spcBef>
            </a:pPr>
            <a:r>
              <a:rPr sz="3200" b="1" spc="-5" dirty="0">
                <a:solidFill>
                  <a:srgbClr val="2E2B21"/>
                </a:solidFill>
                <a:latin typeface="Times New Roman"/>
                <a:cs typeface="Times New Roman"/>
              </a:rPr>
              <a:t>Maraviroc</a:t>
            </a:r>
            <a:endParaRPr sz="3200">
              <a:latin typeface="Times New Roman"/>
              <a:cs typeface="Times New Roman"/>
            </a:endParaRPr>
          </a:p>
          <a:p>
            <a:pPr marL="185420">
              <a:spcBef>
                <a:spcPts val="1120"/>
              </a:spcBef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Blocks CCR5 co-receptor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preventing binding of</a:t>
            </a:r>
            <a:r>
              <a:rPr sz="2400" spc="-8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HIV</a:t>
            </a:r>
            <a:endParaRPr sz="2400">
              <a:latin typeface="Times New Roman"/>
              <a:cs typeface="Times New Roman"/>
            </a:endParaRPr>
          </a:p>
          <a:p>
            <a:pPr marL="353060" indent="-340995">
              <a:spcBef>
                <a:spcPts val="1095"/>
              </a:spcBef>
              <a:buClr>
                <a:srgbClr val="9BBEBD"/>
              </a:buClr>
              <a:buFont typeface="Segoe UI Symbol"/>
              <a:buChar char="❖"/>
              <a:tabLst>
                <a:tab pos="353695" algn="l"/>
              </a:tabLst>
            </a:pPr>
            <a:r>
              <a:rPr sz="2400" spc="-5" dirty="0">
                <a:solidFill>
                  <a:srgbClr val="2E2B21"/>
                </a:solidFill>
                <a:latin typeface="Times New Roman"/>
                <a:cs typeface="Times New Roman"/>
              </a:rPr>
              <a:t>HIV tropism test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required before</a:t>
            </a:r>
            <a:r>
              <a:rPr sz="2400" spc="-15" dirty="0">
                <a:solidFill>
                  <a:srgbClr val="2E2B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E2B21"/>
                </a:solidFill>
                <a:latin typeface="Times New Roman"/>
                <a:cs typeface="Times New Roman"/>
              </a:rPr>
              <a:t>use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290"/>
    </mc:Choice>
    <mc:Fallback xmlns="">
      <p:transition spd="slow" advTm="2629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E2B21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904</Words>
  <Application>Microsoft Office PowerPoint</Application>
  <PresentationFormat>Widescreen</PresentationFormat>
  <Paragraphs>219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Yu Gothic UI</vt:lpstr>
      <vt:lpstr>Comic Sans MS</vt:lpstr>
      <vt:lpstr>Consolas</vt:lpstr>
      <vt:lpstr>Segoe UI Symbol</vt:lpstr>
      <vt:lpstr>Times New Roman</vt:lpstr>
      <vt:lpstr>Office Theme</vt:lpstr>
      <vt:lpstr>PowerPoint Presentation</vt:lpstr>
      <vt:lpstr>Target: Life Cycle  Stages</vt:lpstr>
      <vt:lpstr>Classification of  Antiviral Agents</vt:lpstr>
      <vt:lpstr>Classification by Target  virus</vt:lpstr>
      <vt:lpstr>2. Anti-influenza agents Uncoating Inhibitors</vt:lpstr>
      <vt:lpstr>3. Anti-hepatitis B virus agents</vt:lpstr>
      <vt:lpstr>4. Anti-Hepatitis C virus agents</vt:lpstr>
      <vt:lpstr>5. Anti-retroviral agents (ARVs):</vt:lpstr>
      <vt:lpstr>1. Receptor binding  Inhibitors</vt:lpstr>
      <vt:lpstr>2. Fusion inhibitors</vt:lpstr>
      <vt:lpstr>3. Agents that block  Uncoating</vt:lpstr>
      <vt:lpstr>4. Nucleic acid synthesis  inhibitors</vt:lpstr>
      <vt:lpstr>4(a) DNA Synthesis  Inhibitors</vt:lpstr>
      <vt:lpstr>Idoxyuridine</vt:lpstr>
      <vt:lpstr>Acyclovir</vt:lpstr>
      <vt:lpstr>Acyclovir…</vt:lpstr>
      <vt:lpstr>Other DNA Polymerase Inhibitors</vt:lpstr>
      <vt:lpstr>(ii) Reverse Transcriptase Inhibitors</vt:lpstr>
      <vt:lpstr>4 (b).DNA Integration  inhibitors</vt:lpstr>
      <vt:lpstr>4(c). RNA Synthesis  Inhibitors</vt:lpstr>
      <vt:lpstr>Novel RNA synthesis  inhibitor</vt:lpstr>
      <vt:lpstr>5. Protein Synthesis  Inhibitors</vt:lpstr>
      <vt:lpstr>6. Protease Inhibitors</vt:lpstr>
      <vt:lpstr>7. Viral release inhibitors</vt:lpstr>
      <vt:lpstr>8. Interferons</vt:lpstr>
      <vt:lpstr>PowerPoint Presentation</vt:lpstr>
      <vt:lpstr>Interferon: Mechanism of  action</vt:lpstr>
      <vt:lpstr>Available forms</vt:lpstr>
      <vt:lpstr>Therapeutic Use</vt:lpstr>
      <vt:lpstr>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Ogera</dc:creator>
  <cp:lastModifiedBy>Daniel Ogera</cp:lastModifiedBy>
  <cp:revision>5</cp:revision>
  <dcterms:created xsi:type="dcterms:W3CDTF">2020-06-08T14:09:49Z</dcterms:created>
  <dcterms:modified xsi:type="dcterms:W3CDTF">2024-07-07T17:58:20Z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