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058923"/>
            <a:ext cx="12189460" cy="1828800"/>
          </a:xfrm>
          <a:custGeom>
            <a:avLst/>
            <a:gdLst/>
            <a:ahLst/>
            <a:cxnLst/>
            <a:rect l="l" t="t" r="r" b="b"/>
            <a:pathLst>
              <a:path w="12189460" h="1828800">
                <a:moveTo>
                  <a:pt x="12188952" y="0"/>
                </a:moveTo>
                <a:lnTo>
                  <a:pt x="0" y="0"/>
                </a:lnTo>
                <a:lnTo>
                  <a:pt x="0" y="1828800"/>
                </a:lnTo>
                <a:lnTo>
                  <a:pt x="12188952" y="18288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42310" y="2444877"/>
            <a:ext cx="570737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77165"/>
          </a:xfrm>
          <a:custGeom>
            <a:avLst/>
            <a:gdLst/>
            <a:ahLst/>
            <a:cxnLst/>
            <a:rect l="l" t="t" r="r" b="b"/>
            <a:pathLst>
              <a:path w="12192000" h="177165">
                <a:moveTo>
                  <a:pt x="0" y="176784"/>
                </a:moveTo>
                <a:lnTo>
                  <a:pt x="12192000" y="176784"/>
                </a:lnTo>
                <a:lnTo>
                  <a:pt x="1219200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822704"/>
            <a:ext cx="12192000" cy="5035550"/>
          </a:xfrm>
          <a:custGeom>
            <a:avLst/>
            <a:gdLst/>
            <a:ahLst/>
            <a:cxnLst/>
            <a:rect l="l" t="t" r="r" b="b"/>
            <a:pathLst>
              <a:path w="12192000" h="5035550">
                <a:moveTo>
                  <a:pt x="0" y="5035295"/>
                </a:moveTo>
                <a:lnTo>
                  <a:pt x="12192000" y="5035295"/>
                </a:lnTo>
                <a:lnTo>
                  <a:pt x="12192000" y="0"/>
                </a:lnTo>
                <a:lnTo>
                  <a:pt x="0" y="0"/>
                </a:lnTo>
                <a:lnTo>
                  <a:pt x="0" y="5035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76784"/>
            <a:ext cx="12189460" cy="1645920"/>
          </a:xfrm>
          <a:custGeom>
            <a:avLst/>
            <a:gdLst/>
            <a:ahLst/>
            <a:cxnLst/>
            <a:rect l="l" t="t" r="r" b="b"/>
            <a:pathLst>
              <a:path w="12189460" h="1645920">
                <a:moveTo>
                  <a:pt x="12188952" y="0"/>
                </a:moveTo>
                <a:lnTo>
                  <a:pt x="0" y="0"/>
                </a:lnTo>
                <a:lnTo>
                  <a:pt x="0" y="1645920"/>
                </a:lnTo>
                <a:lnTo>
                  <a:pt x="12188952" y="164592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758" y="648080"/>
            <a:ext cx="995248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6975" y="2005076"/>
            <a:ext cx="9803130" cy="385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2310" y="2444877"/>
            <a:ext cx="56915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55" dirty="0">
                <a:latin typeface="Arial"/>
                <a:cs typeface="Arial"/>
              </a:rPr>
              <a:t>VASOPRESSORS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7221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HEMODYNAMIC</a:t>
            </a:r>
            <a:r>
              <a:rPr spc="-310" dirty="0"/>
              <a:t> </a:t>
            </a:r>
            <a:r>
              <a:rPr spc="-370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6395085" cy="14097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Serum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lactate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Byproduct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anaerobic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metabolism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Indicative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perfusion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series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measurements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adequate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236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HEMODYNAMIC</a:t>
            </a:r>
            <a:r>
              <a:rPr spc="-295" dirty="0"/>
              <a:t> RELATIONS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6411" y="1851176"/>
            <a:ext cx="6045200" cy="319278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204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(HR)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(SV)</a:t>
            </a:r>
            <a:endParaRPr sz="22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endParaRPr sz="22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pumped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beat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Contractility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(“Squeeze”)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Preload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(“Fill the</a:t>
            </a:r>
            <a:r>
              <a:rPr sz="2000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tank”)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59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Afterload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(“Clamp</a:t>
            </a:r>
            <a:r>
              <a:rPr sz="20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down”)</a:t>
            </a:r>
            <a:endParaRPr sz="20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320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Cardiac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(CI)</a:t>
            </a:r>
            <a:endParaRPr sz="22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180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Relation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(BSA)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L/min/m</a:t>
            </a:r>
            <a:r>
              <a:rPr sz="1950" spc="-37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8838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FACTORS </a:t>
            </a:r>
            <a:r>
              <a:rPr spc="-260" dirty="0"/>
              <a:t>THAT </a:t>
            </a:r>
            <a:r>
              <a:rPr spc="-300" dirty="0"/>
              <a:t>IMPACT</a:t>
            </a:r>
            <a:r>
              <a:rPr spc="-715" dirty="0"/>
              <a:t> </a:t>
            </a:r>
            <a:r>
              <a:rPr spc="-270" dirty="0"/>
              <a:t>CONTRACTILITY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51176"/>
            <a:ext cx="4578985" cy="146304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Strength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Injury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(MI,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cardiomyopathy)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Medications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400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FACTORS </a:t>
            </a:r>
            <a:r>
              <a:rPr spc="-260" dirty="0"/>
              <a:t>THAT </a:t>
            </a:r>
            <a:r>
              <a:rPr spc="-300" dirty="0"/>
              <a:t>IMPACT</a:t>
            </a:r>
            <a:r>
              <a:rPr spc="-560" dirty="0"/>
              <a:t> </a:t>
            </a:r>
            <a:r>
              <a:rPr spc="-330" dirty="0"/>
              <a:t>PRELOAD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51176"/>
            <a:ext cx="4401185" cy="194310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volume,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2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capacity/tone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Medications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94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FACTORS </a:t>
            </a:r>
            <a:r>
              <a:rPr spc="-260" dirty="0"/>
              <a:t>THAT </a:t>
            </a:r>
            <a:r>
              <a:rPr spc="-300" dirty="0"/>
              <a:t>IMPACT</a:t>
            </a:r>
            <a:r>
              <a:rPr spc="-735" dirty="0"/>
              <a:t> </a:t>
            </a:r>
            <a:r>
              <a:rPr spc="-300" dirty="0"/>
              <a:t>AFTERLOAD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51176"/>
            <a:ext cx="4619625" cy="98298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tone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(systemic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pulmonary)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Medications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361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5" dirty="0"/>
              <a:t>ORGAN </a:t>
            </a:r>
            <a:r>
              <a:rPr spc="-385" dirty="0"/>
              <a:t>SPECIFIC </a:t>
            </a:r>
            <a:r>
              <a:rPr spc="-240" dirty="0"/>
              <a:t>CLINICAL</a:t>
            </a:r>
            <a:r>
              <a:rPr spc="-565" dirty="0"/>
              <a:t> </a:t>
            </a:r>
            <a:r>
              <a:rPr spc="-325" dirty="0"/>
              <a:t>SIGNS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7113270" cy="40297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20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Arrhythmias,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dysfunction,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elevated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serum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troponins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Elevated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AST/ALT,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elevated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bilirubin,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elevated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INR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Gut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Decreased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gut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motility,</a:t>
            </a:r>
            <a:r>
              <a:rPr sz="20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gastroparesis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Kidney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Elevated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SCr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BUN,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decreased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4913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0" dirty="0"/>
              <a:t>RECEPTOR</a:t>
            </a:r>
            <a:r>
              <a:rPr spc="-515" dirty="0"/>
              <a:t> </a:t>
            </a:r>
            <a:r>
              <a:rPr spc="-32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1199388" y="2049779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9388" y="3424428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9388" y="4797552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4736" y="1928607"/>
            <a:ext cx="5882640" cy="420179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700" spc="-100" dirty="0">
                <a:latin typeface="Arial"/>
                <a:cs typeface="Arial"/>
              </a:rPr>
              <a:t>Alpha-1</a:t>
            </a:r>
            <a:r>
              <a:rPr sz="2700" spc="-22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receptors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1165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1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walls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Stimulation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Vasoconstriction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700" spc="-114" dirty="0">
                <a:latin typeface="Arial"/>
                <a:cs typeface="Arial"/>
              </a:rPr>
              <a:t>Beta-1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receptors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1160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Stimulation</a:t>
            </a:r>
            <a:r>
              <a:rPr sz="21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chronotropy</a:t>
            </a: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inotropy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700" spc="-85" dirty="0">
                <a:latin typeface="Arial"/>
                <a:cs typeface="Arial"/>
              </a:rPr>
              <a:t>Beta-2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receptors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1160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1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walls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Stimulation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Vasodilation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4913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0" dirty="0"/>
              <a:t>RECEPTOR</a:t>
            </a:r>
            <a:r>
              <a:rPr spc="-515" dirty="0"/>
              <a:t> </a:t>
            </a:r>
            <a:r>
              <a:rPr spc="-32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1199388" y="2049779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9388" y="3424428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9388" y="4797552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4736" y="1928607"/>
            <a:ext cx="7669530" cy="420179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700" spc="-100" dirty="0">
                <a:latin typeface="Arial"/>
                <a:cs typeface="Arial"/>
              </a:rPr>
              <a:t>Dopamine-1</a:t>
            </a:r>
            <a:r>
              <a:rPr sz="2700" spc="-21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receptors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1165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renal,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splanchnic,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coronary,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cerebral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FFFFFF"/>
                </a:solidFill>
                <a:latin typeface="Arial"/>
                <a:cs typeface="Arial"/>
              </a:rPr>
              <a:t>beds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Stimulation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4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Vasodilation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700" spc="-85" dirty="0">
                <a:latin typeface="Arial"/>
                <a:cs typeface="Arial"/>
              </a:rPr>
              <a:t>Dopamine-2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receptors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1160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100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tubules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Stimulation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Naturesis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700" spc="-135" dirty="0">
                <a:latin typeface="Arial"/>
                <a:cs typeface="Arial"/>
              </a:rPr>
              <a:t>Vasopressin-1</a:t>
            </a:r>
            <a:r>
              <a:rPr sz="2700" spc="-220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receptors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1160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Located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100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Stimulation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Vasoconstriction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42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0" dirty="0"/>
              <a:t>RECEPTOR</a:t>
            </a:r>
            <a:r>
              <a:rPr spc="-320" dirty="0"/>
              <a:t> </a:t>
            </a:r>
            <a:r>
              <a:rPr spc="-295" dirty="0"/>
              <a:t>PHARMACOLOGY</a:t>
            </a:r>
          </a:p>
        </p:txBody>
      </p:sp>
      <p:sp>
        <p:nvSpPr>
          <p:cNvPr id="3" name="object 3"/>
          <p:cNvSpPr/>
          <p:nvPr/>
        </p:nvSpPr>
        <p:spPr>
          <a:xfrm>
            <a:off x="1202436" y="1933955"/>
            <a:ext cx="4521708" cy="492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9591" y="1933955"/>
            <a:ext cx="5832348" cy="4924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404604" y="4067555"/>
            <a:ext cx="2313940" cy="2796540"/>
            <a:chOff x="9404604" y="4067555"/>
            <a:chExt cx="2313940" cy="2796540"/>
          </a:xfrm>
        </p:grpSpPr>
        <p:sp>
          <p:nvSpPr>
            <p:cNvPr id="6" name="object 6"/>
            <p:cNvSpPr/>
            <p:nvPr/>
          </p:nvSpPr>
          <p:spPr>
            <a:xfrm>
              <a:off x="9410700" y="4073651"/>
              <a:ext cx="2301240" cy="2784475"/>
            </a:xfrm>
            <a:custGeom>
              <a:avLst/>
              <a:gdLst/>
              <a:ahLst/>
              <a:cxnLst/>
              <a:rect l="l" t="t" r="r" b="b"/>
              <a:pathLst>
                <a:path w="2301240" h="2784475">
                  <a:moveTo>
                    <a:pt x="2301240" y="0"/>
                  </a:moveTo>
                  <a:lnTo>
                    <a:pt x="0" y="0"/>
                  </a:lnTo>
                  <a:lnTo>
                    <a:pt x="0" y="2784348"/>
                  </a:lnTo>
                  <a:lnTo>
                    <a:pt x="2301240" y="2784348"/>
                  </a:lnTo>
                  <a:lnTo>
                    <a:pt x="2301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10700" y="4073651"/>
              <a:ext cx="2301240" cy="2784475"/>
            </a:xfrm>
            <a:custGeom>
              <a:avLst/>
              <a:gdLst/>
              <a:ahLst/>
              <a:cxnLst/>
              <a:rect l="l" t="t" r="r" b="b"/>
              <a:pathLst>
                <a:path w="2301240" h="2784475">
                  <a:moveTo>
                    <a:pt x="0" y="2784348"/>
                  </a:moveTo>
                  <a:lnTo>
                    <a:pt x="2301240" y="2784348"/>
                  </a:lnTo>
                  <a:lnTo>
                    <a:pt x="2301240" y="0"/>
                  </a:lnTo>
                  <a:lnTo>
                    <a:pt x="0" y="0"/>
                  </a:lnTo>
                  <a:lnTo>
                    <a:pt x="0" y="278434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428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0" dirty="0"/>
              <a:t>RECEPTOR</a:t>
            </a:r>
            <a:r>
              <a:rPr spc="-320" dirty="0"/>
              <a:t> </a:t>
            </a:r>
            <a:r>
              <a:rPr spc="-295" dirty="0"/>
              <a:t>PHARMACOLOGY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7923" y="1822703"/>
            <a:ext cx="8833485" cy="5035550"/>
            <a:chOff x="1677923" y="1822703"/>
            <a:chExt cx="8833485" cy="5035550"/>
          </a:xfrm>
        </p:grpSpPr>
        <p:sp>
          <p:nvSpPr>
            <p:cNvPr id="4" name="object 4"/>
            <p:cNvSpPr/>
            <p:nvPr/>
          </p:nvSpPr>
          <p:spPr>
            <a:xfrm>
              <a:off x="1677923" y="1822703"/>
              <a:ext cx="8833104" cy="50352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1324" y="2430779"/>
              <a:ext cx="7085330" cy="3959860"/>
            </a:xfrm>
            <a:custGeom>
              <a:avLst/>
              <a:gdLst/>
              <a:ahLst/>
              <a:cxnLst/>
              <a:rect l="l" t="t" r="r" b="b"/>
              <a:pathLst>
                <a:path w="7085330" h="3959860">
                  <a:moveTo>
                    <a:pt x="1412748" y="2642628"/>
                  </a:moveTo>
                  <a:lnTo>
                    <a:pt x="0" y="2642628"/>
                  </a:lnTo>
                  <a:lnTo>
                    <a:pt x="0" y="3276600"/>
                  </a:lnTo>
                  <a:lnTo>
                    <a:pt x="50292" y="3276600"/>
                  </a:lnTo>
                  <a:lnTo>
                    <a:pt x="50292" y="3750564"/>
                  </a:lnTo>
                  <a:lnTo>
                    <a:pt x="1362456" y="3750564"/>
                  </a:lnTo>
                  <a:lnTo>
                    <a:pt x="1362456" y="3276600"/>
                  </a:lnTo>
                  <a:lnTo>
                    <a:pt x="1412748" y="3276600"/>
                  </a:lnTo>
                  <a:lnTo>
                    <a:pt x="1412748" y="2642628"/>
                  </a:lnTo>
                  <a:close/>
                </a:path>
                <a:path w="7085330" h="3959860">
                  <a:moveTo>
                    <a:pt x="4040124" y="0"/>
                  </a:moveTo>
                  <a:lnTo>
                    <a:pt x="1362456" y="0"/>
                  </a:lnTo>
                  <a:lnTo>
                    <a:pt x="1362456" y="348996"/>
                  </a:lnTo>
                  <a:lnTo>
                    <a:pt x="4040124" y="348996"/>
                  </a:lnTo>
                  <a:lnTo>
                    <a:pt x="4040124" y="0"/>
                  </a:lnTo>
                  <a:close/>
                </a:path>
                <a:path w="7085330" h="3959860">
                  <a:moveTo>
                    <a:pt x="6457188" y="1356372"/>
                  </a:moveTo>
                  <a:lnTo>
                    <a:pt x="6068568" y="1356372"/>
                  </a:lnTo>
                  <a:lnTo>
                    <a:pt x="6068568" y="1184148"/>
                  </a:lnTo>
                  <a:lnTo>
                    <a:pt x="5035296" y="1184148"/>
                  </a:lnTo>
                  <a:lnTo>
                    <a:pt x="5035296" y="1356372"/>
                  </a:lnTo>
                  <a:lnTo>
                    <a:pt x="4645152" y="1356372"/>
                  </a:lnTo>
                  <a:lnTo>
                    <a:pt x="4645152" y="1705356"/>
                  </a:lnTo>
                  <a:lnTo>
                    <a:pt x="5035296" y="1705356"/>
                  </a:lnTo>
                  <a:lnTo>
                    <a:pt x="5035296" y="1818132"/>
                  </a:lnTo>
                  <a:lnTo>
                    <a:pt x="6068568" y="1818132"/>
                  </a:lnTo>
                  <a:lnTo>
                    <a:pt x="6068568" y="1705356"/>
                  </a:lnTo>
                  <a:lnTo>
                    <a:pt x="6457188" y="1705356"/>
                  </a:lnTo>
                  <a:lnTo>
                    <a:pt x="6457188" y="1356372"/>
                  </a:lnTo>
                  <a:close/>
                </a:path>
                <a:path w="7085330" h="3959860">
                  <a:moveTo>
                    <a:pt x="7085076" y="3610356"/>
                  </a:moveTo>
                  <a:lnTo>
                    <a:pt x="4408932" y="3610356"/>
                  </a:lnTo>
                  <a:lnTo>
                    <a:pt x="4408932" y="3959352"/>
                  </a:lnTo>
                  <a:lnTo>
                    <a:pt x="7085076" y="3959352"/>
                  </a:lnTo>
                  <a:lnTo>
                    <a:pt x="7085076" y="3610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62377" y="5474970"/>
            <a:ext cx="1312545" cy="428625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229"/>
              </a:spcBef>
            </a:pPr>
            <a:r>
              <a:rPr sz="2000" b="1" spc="-80" dirty="0">
                <a:solidFill>
                  <a:srgbClr val="FF0000"/>
                </a:solidFill>
                <a:latin typeface="Arial"/>
                <a:cs typeface="Arial"/>
              </a:rPr>
              <a:t>Milrinone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2916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0" dirty="0"/>
              <a:t>DEFINITIO</a:t>
            </a:r>
            <a:r>
              <a:rPr spc="-270" dirty="0"/>
              <a:t>N</a:t>
            </a:r>
            <a:r>
              <a:rPr spc="-46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199388" y="2008632"/>
            <a:ext cx="979170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9388" y="3380232"/>
            <a:ext cx="9791700" cy="659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9388" y="4750308"/>
            <a:ext cx="9791700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9055" y="1916027"/>
            <a:ext cx="9442450" cy="418592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800" spc="-155" dirty="0">
                <a:latin typeface="Arial"/>
                <a:cs typeface="Arial"/>
              </a:rPr>
              <a:t>Vasopressors</a:t>
            </a:r>
            <a:endParaRPr sz="2800">
              <a:latin typeface="Arial"/>
              <a:cs typeface="Arial"/>
            </a:endParaRPr>
          </a:p>
          <a:p>
            <a:pPr marL="413384" indent="-229870">
              <a:lnSpc>
                <a:spcPts val="2760"/>
              </a:lnSpc>
              <a:spcBef>
                <a:spcPts val="1055"/>
              </a:spcBef>
              <a:buChar char="•"/>
              <a:tabLst>
                <a:tab pos="414020" algn="l"/>
              </a:tabLst>
            </a:pPr>
            <a:r>
              <a:rPr sz="2400" spc="-125" dirty="0">
                <a:solidFill>
                  <a:srgbClr val="FFFF00"/>
                </a:solidFill>
                <a:latin typeface="Arial"/>
                <a:cs typeface="Arial"/>
              </a:rPr>
              <a:t>Increase</a:t>
            </a:r>
            <a:r>
              <a:rPr sz="2400" spc="-1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00"/>
                </a:solidFill>
                <a:latin typeface="Arial"/>
                <a:cs typeface="Arial"/>
              </a:rPr>
              <a:t>vasoconstriction</a:t>
            </a:r>
            <a:r>
              <a:rPr sz="2400" spc="-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systemic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resistance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413384">
              <a:lnSpc>
                <a:spcPts val="2760"/>
              </a:lnSpc>
            </a:pP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800" spc="-70" dirty="0">
                <a:latin typeface="Arial"/>
                <a:cs typeface="Arial"/>
              </a:rPr>
              <a:t>Inotropes</a:t>
            </a:r>
            <a:endParaRPr sz="2800">
              <a:latin typeface="Arial"/>
              <a:cs typeface="Arial"/>
            </a:endParaRPr>
          </a:p>
          <a:p>
            <a:pPr marL="413384" marR="342900" indent="-229235">
              <a:lnSpc>
                <a:spcPts val="2640"/>
              </a:lnSpc>
              <a:spcBef>
                <a:spcPts val="1340"/>
              </a:spcBef>
              <a:buChar char="•"/>
              <a:tabLst>
                <a:tab pos="414020" algn="l"/>
              </a:tabLst>
            </a:pPr>
            <a:r>
              <a:rPr sz="2400" spc="-125" dirty="0">
                <a:solidFill>
                  <a:srgbClr val="FFFF00"/>
                </a:solidFill>
                <a:latin typeface="Arial"/>
                <a:cs typeface="Arial"/>
              </a:rPr>
              <a:t>Increase</a:t>
            </a:r>
            <a:r>
              <a:rPr sz="2400" spc="-1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00"/>
                </a:solidFill>
                <a:latin typeface="Arial"/>
                <a:cs typeface="Arial"/>
              </a:rPr>
              <a:t>cardiac</a:t>
            </a:r>
            <a:r>
              <a:rPr sz="2400" spc="-1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contractility</a:t>
            </a:r>
            <a:r>
              <a:rPr sz="2400" spc="-1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increased 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perfusion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800" spc="-95" dirty="0">
                <a:latin typeface="Arial"/>
                <a:cs typeface="Arial"/>
              </a:rPr>
              <a:t>Chronotropes</a:t>
            </a:r>
            <a:endParaRPr sz="2800">
              <a:latin typeface="Arial"/>
              <a:cs typeface="Arial"/>
            </a:endParaRPr>
          </a:p>
          <a:p>
            <a:pPr marL="413384" marR="5080" indent="-229235">
              <a:lnSpc>
                <a:spcPts val="2640"/>
              </a:lnSpc>
              <a:spcBef>
                <a:spcPts val="1345"/>
              </a:spcBef>
              <a:buChar char="•"/>
              <a:tabLst>
                <a:tab pos="414020" algn="l"/>
              </a:tabLst>
            </a:pPr>
            <a:r>
              <a:rPr sz="2400" spc="-125" dirty="0">
                <a:solidFill>
                  <a:srgbClr val="FFFF00"/>
                </a:solidFill>
                <a:latin typeface="Arial"/>
                <a:cs typeface="Arial"/>
              </a:rPr>
              <a:t>Increase</a:t>
            </a:r>
            <a:r>
              <a:rPr sz="2400" spc="-1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Arial"/>
                <a:cs typeface="Arial"/>
              </a:rPr>
              <a:t>heart</a:t>
            </a:r>
            <a:r>
              <a:rPr sz="2400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00"/>
                </a:solidFill>
                <a:latin typeface="Arial"/>
                <a:cs typeface="Arial"/>
              </a:rPr>
              <a:t>rate</a:t>
            </a:r>
            <a:r>
              <a:rPr sz="2400" spc="-2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improves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perfusion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5782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MANAGEMENT </a:t>
            </a:r>
            <a:r>
              <a:rPr spc="-315" dirty="0"/>
              <a:t>OF</a:t>
            </a:r>
            <a:r>
              <a:rPr spc="-730" dirty="0"/>
              <a:t>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51176"/>
            <a:ext cx="9366250" cy="1764664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Determining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causative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reason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therapeutic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Determining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ts val="2510"/>
              </a:lnSpc>
              <a:spcBef>
                <a:spcPts val="114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Determining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vasopressors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inotropes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endParaRPr sz="2200">
              <a:latin typeface="Arial"/>
              <a:cs typeface="Arial"/>
            </a:endParaRPr>
          </a:p>
          <a:p>
            <a:pPr marL="194945">
              <a:lnSpc>
                <a:spcPts val="2510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adequate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6287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/>
              <a:t>FLUI</a:t>
            </a:r>
            <a:r>
              <a:rPr spc="-295" dirty="0"/>
              <a:t>D</a:t>
            </a:r>
            <a:r>
              <a:rPr spc="-465" dirty="0"/>
              <a:t>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2965" y="2005076"/>
          <a:ext cx="10512425" cy="4790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9570"/>
                <a:gridCol w="4060825"/>
                <a:gridCol w="3485514"/>
              </a:tblGrid>
              <a:tr h="3604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Fluid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AF5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65" dirty="0">
                          <a:latin typeface="Arial"/>
                          <a:cs typeface="Arial"/>
                        </a:rPr>
                        <a:t>Intracellular/Interstitial/Intravascular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AF5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65" dirty="0">
                          <a:latin typeface="Arial"/>
                          <a:cs typeface="Arial"/>
                        </a:rPr>
                        <a:t>Major</a:t>
                      </a:r>
                      <a:r>
                        <a:rPr sz="1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Indication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AF5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675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0.9%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saline</a:t>
                      </a:r>
                      <a:r>
                        <a:rPr sz="18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(NSS)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Lactated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Ringer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(LR)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38100">
                      <a:solidFill>
                        <a:srgbClr val="00AF5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AF50"/>
                      </a:solidFill>
                      <a:prstDash val="solid"/>
                    </a:lnT>
                    <a:lnB w="38100">
                      <a:solidFill>
                        <a:srgbClr val="00AF5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95" dirty="0">
                          <a:latin typeface="Arial"/>
                          <a:cs typeface="Arial"/>
                        </a:rPr>
                        <a:t>75%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interstitial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25%</a:t>
                      </a:r>
                      <a:r>
                        <a:rPr sz="1800" b="1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AF50"/>
                      </a:solidFill>
                      <a:prstDash val="solid"/>
                    </a:lnT>
                    <a:lnB w="38100">
                      <a:solidFill>
                        <a:srgbClr val="00AF5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Intravascular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repletion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00AF50"/>
                      </a:solidFill>
                      <a:prstDash val="solid"/>
                    </a:lnR>
                    <a:lnT w="76200">
                      <a:solidFill>
                        <a:srgbClr val="00AF50"/>
                      </a:solidFill>
                      <a:prstDash val="solid"/>
                    </a:lnT>
                    <a:lnB w="38100">
                      <a:solidFill>
                        <a:srgbClr val="00AF5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89507">
                <a:tc>
                  <a:txBody>
                    <a:bodyPr/>
                    <a:lstStyle/>
                    <a:p>
                      <a:pPr marL="583565" marR="528320" indent="-4889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spc="-175" dirty="0">
                          <a:latin typeface="Arial"/>
                          <a:cs typeface="Arial"/>
                        </a:rPr>
                        <a:t>3%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sodium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chloride 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(hypertonic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saline)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spc="-195" dirty="0">
                          <a:latin typeface="Arial"/>
                          <a:cs typeface="Arial"/>
                        </a:rPr>
                        <a:t>75%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interstitial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25%</a:t>
                      </a:r>
                      <a:r>
                        <a:rPr sz="1800" b="1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1098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Intravascular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repletion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patients  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trauma,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combination 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NSS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LR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00AF5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073150" marR="163195" indent="-899794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dextrose/0.45%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sodium 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chloride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33%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intracellular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50%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interstitial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17%</a:t>
                      </a:r>
                      <a:r>
                        <a:rPr sz="1800" b="1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Maintenance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fluid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940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dextrose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(D5W)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70" dirty="0">
                          <a:latin typeface="Arial"/>
                          <a:cs typeface="Arial"/>
                        </a:rPr>
                        <a:t>67%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intracellular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25%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interstitial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u="heavy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8%</a:t>
                      </a:r>
                      <a:r>
                        <a:rPr sz="1800" b="1" u="heavy" spc="-1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Dehydration,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maintenance</a:t>
                      </a:r>
                      <a:r>
                        <a:rPr sz="18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fluid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443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albumin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100%</a:t>
                      </a:r>
                      <a:r>
                        <a:rPr sz="1800" b="1" u="heavy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Intravascular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repletion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0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25%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albumin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381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100%</a:t>
                      </a:r>
                      <a:r>
                        <a:rPr sz="1800" b="1" u="heavy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intravascular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28295" marR="159385" indent="-1619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Intravascular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repletion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patients  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excessive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interstitial</a:t>
                      </a:r>
                      <a:r>
                        <a:rPr sz="1800" spc="-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fluid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C000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604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COMPARISON </a:t>
            </a:r>
            <a:r>
              <a:rPr spc="-315" dirty="0"/>
              <a:t>OF </a:t>
            </a:r>
            <a:r>
              <a:rPr spc="-350" dirty="0"/>
              <a:t>NSS </a:t>
            </a:r>
            <a:r>
              <a:rPr spc="-155" dirty="0"/>
              <a:t>AND</a:t>
            </a:r>
            <a:r>
              <a:rPr spc="-585" dirty="0"/>
              <a:t> </a:t>
            </a:r>
            <a:r>
              <a:rPr spc="-335" dirty="0"/>
              <a:t>LR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9778" y="2005076"/>
          <a:ext cx="11673840" cy="149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765"/>
                <a:gridCol w="1294765"/>
                <a:gridCol w="1294765"/>
                <a:gridCol w="1294764"/>
                <a:gridCol w="1294764"/>
                <a:gridCol w="1294765"/>
                <a:gridCol w="1294765"/>
                <a:gridCol w="1294765"/>
                <a:gridCol w="1294765"/>
              </a:tblGrid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Fluid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50" dirty="0">
                          <a:latin typeface="Arial"/>
                          <a:cs typeface="Arial"/>
                        </a:rPr>
                        <a:t>Cl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K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65" dirty="0">
                          <a:latin typeface="Arial"/>
                          <a:cs typeface="Arial"/>
                        </a:rPr>
                        <a:t>Ca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65" dirty="0">
                          <a:latin typeface="Arial"/>
                          <a:cs typeface="Arial"/>
                        </a:rPr>
                        <a:t>Mg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80" dirty="0">
                          <a:latin typeface="Arial"/>
                          <a:cs typeface="Arial"/>
                        </a:rPr>
                        <a:t>Buffer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90" dirty="0">
                          <a:latin typeface="Arial"/>
                          <a:cs typeface="Arial"/>
                        </a:rPr>
                        <a:t>pH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75" dirty="0">
                          <a:latin typeface="Arial"/>
                          <a:cs typeface="Arial"/>
                        </a:rPr>
                        <a:t>Osmolarity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Plasma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140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70" dirty="0">
                          <a:latin typeface="Arial"/>
                          <a:cs typeface="Arial"/>
                        </a:rPr>
                        <a:t>103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7.4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290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60" dirty="0">
                          <a:latin typeface="Arial"/>
                          <a:cs typeface="Arial"/>
                        </a:rPr>
                        <a:t>NSS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154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154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5.7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308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55" dirty="0">
                          <a:latin typeface="Arial"/>
                          <a:cs typeface="Arial"/>
                        </a:rPr>
                        <a:t>LR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75" dirty="0">
                          <a:latin typeface="Arial"/>
                          <a:cs typeface="Arial"/>
                        </a:rPr>
                        <a:t>130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109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Lactate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6.4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273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41067" y="4137152"/>
            <a:ext cx="7995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LR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plasma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similar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components,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thus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LR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labeled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balanced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fluid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NSS,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amounts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sodium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chloride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plasma.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468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WHICH </a:t>
            </a:r>
            <a:r>
              <a:rPr spc="-300" dirty="0"/>
              <a:t>IS </a:t>
            </a:r>
            <a:r>
              <a:rPr spc="-370" dirty="0"/>
              <a:t>BETTER </a:t>
            </a:r>
            <a:r>
              <a:rPr spc="-350" dirty="0"/>
              <a:t>NSS </a:t>
            </a:r>
            <a:r>
              <a:rPr spc="-355" dirty="0"/>
              <a:t>VS</a:t>
            </a:r>
            <a:r>
              <a:rPr spc="-540" dirty="0"/>
              <a:t> </a:t>
            </a:r>
            <a:r>
              <a:rPr spc="-400" dirty="0"/>
              <a:t>LR?</a:t>
            </a:r>
          </a:p>
        </p:txBody>
      </p:sp>
      <p:sp>
        <p:nvSpPr>
          <p:cNvPr id="3" name="object 3"/>
          <p:cNvSpPr/>
          <p:nvPr/>
        </p:nvSpPr>
        <p:spPr>
          <a:xfrm>
            <a:off x="2741676" y="1991867"/>
            <a:ext cx="6707124" cy="4582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3661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0" dirty="0"/>
              <a:t>VASOPRESSORS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2577" y="1902967"/>
          <a:ext cx="11291570" cy="449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875"/>
                <a:gridCol w="2301875"/>
                <a:gridCol w="648335"/>
                <a:gridCol w="648335"/>
                <a:gridCol w="1150620"/>
                <a:gridCol w="2110104"/>
                <a:gridCol w="2110104"/>
              </a:tblGrid>
              <a:tr h="290703">
                <a:tc rowSpan="2">
                  <a:txBody>
                    <a:bodyPr/>
                    <a:lstStyle/>
                    <a:p>
                      <a:pPr marL="597535">
                        <a:lnSpc>
                          <a:spcPts val="2045"/>
                        </a:lnSpc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27685">
                        <a:lnSpc>
                          <a:spcPts val="2045"/>
                        </a:lnSpc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Infusion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ts val="2045"/>
                        </a:lnSpc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Receptor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Binding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ts val="2045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Hemodynamic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effect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908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α</a:t>
                      </a:r>
                      <a:r>
                        <a:rPr sz="1800" spc="-127" baseline="-20833" dirty="0">
                          <a:latin typeface="Arial"/>
                          <a:cs typeface="Arial"/>
                        </a:rPr>
                        <a:t>1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β</a:t>
                      </a:r>
                      <a:r>
                        <a:rPr sz="1800" spc="-135" baseline="-20833" dirty="0">
                          <a:latin typeface="Arial"/>
                          <a:cs typeface="Arial"/>
                        </a:rPr>
                        <a:t>1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45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β</a:t>
                      </a:r>
                      <a:r>
                        <a:rPr sz="1800" spc="-75" baseline="-20833" dirty="0">
                          <a:latin typeface="Arial"/>
                          <a:cs typeface="Arial"/>
                        </a:rPr>
                        <a:t>2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Dopamine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3147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40715">
                        <a:lnSpc>
                          <a:spcPct val="100000"/>
                        </a:lnSpc>
                      </a:pP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Dopamine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0.5-2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↑CO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314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2-10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↑↑CO,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↑SVR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315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10-20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↑↑SVR,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↑CO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81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Norepinephrine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0.05-0.4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↑↑SVR,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↑CO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581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Epinephrine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0.01-0.5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↑↑CO,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↑SVR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Phenylephrine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0.1-10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15"/>
                        </a:lnSpc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1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↑↑SVR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581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Vasopressin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0.02-0.04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units/min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898014" marR="205104" indent="-16859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Stimulates</a:t>
                      </a:r>
                      <a:r>
                        <a:rPr sz="1800" spc="-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12" baseline="-20833" dirty="0">
                          <a:latin typeface="Arial"/>
                          <a:cs typeface="Arial"/>
                        </a:rPr>
                        <a:t>1-2</a:t>
                      </a:r>
                      <a:r>
                        <a:rPr sz="1800" spc="30" baseline="-208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receptors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vascular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smooth 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muscles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↑↑SVR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5815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Dobutamine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2.5-20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spc="-130" dirty="0">
                          <a:latin typeface="Arial"/>
                          <a:cs typeface="Arial"/>
                        </a:rPr>
                        <a:t>++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↑↑CO,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↓SVR,</a:t>
                      </a:r>
                      <a:r>
                        <a:rPr sz="18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↓PVR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290753">
                <a:tc>
                  <a:txBody>
                    <a:bodyPr/>
                    <a:lstStyle/>
                    <a:p>
                      <a:pPr marL="635" algn="ctr">
                        <a:lnSpc>
                          <a:spcPts val="2115"/>
                        </a:lnSpc>
                      </a:pPr>
                      <a:r>
                        <a:rPr sz="18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Milrinone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5"/>
                        </a:lnSpc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0.125-0.75</a:t>
                      </a:r>
                      <a:r>
                        <a:rPr sz="18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mcg/kg/min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2115"/>
                        </a:lnSpc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PD-3</a:t>
                      </a:r>
                      <a:r>
                        <a:rPr sz="18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inhibitor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0"/>
                        </a:lnSpc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↑CO,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↓SVR,</a:t>
                      </a:r>
                      <a:r>
                        <a:rPr sz="18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↓PVR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734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DOPAMINE </a:t>
            </a:r>
            <a:r>
              <a:rPr spc="-430" dirty="0"/>
              <a:t>RECEPTOR</a:t>
            </a:r>
            <a:r>
              <a:rPr spc="-395" dirty="0"/>
              <a:t> </a:t>
            </a:r>
            <a:r>
              <a:rPr spc="-430" dirty="0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51176"/>
            <a:ext cx="7437120" cy="28422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Dopamine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naturally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occurring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neurotransmitter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Dose-dependent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(1-3</a:t>
            </a: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mcg/kg/min)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Intermediate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(3-10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mcg/kg/min)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(10-20</a:t>
            </a:r>
            <a:r>
              <a:rPr sz="200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mcg/kg/min)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Dopamine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8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Dopamine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Beta</a:t>
            </a:r>
            <a:r>
              <a:rPr sz="2000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734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0" dirty="0"/>
              <a:t>DOPAMINE </a:t>
            </a:r>
            <a:r>
              <a:rPr spc="-430" dirty="0"/>
              <a:t>RECEPTOR</a:t>
            </a:r>
            <a:r>
              <a:rPr spc="-395" dirty="0"/>
              <a:t> </a:t>
            </a:r>
            <a:r>
              <a:rPr spc="-430" dirty="0"/>
              <a:t>EFFECT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9382125" cy="34232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(2-5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mcg/kg/min)</a:t>
            </a:r>
            <a:endParaRPr sz="2200">
              <a:latin typeface="Arial"/>
              <a:cs typeface="Arial"/>
            </a:endParaRPr>
          </a:p>
          <a:p>
            <a:pPr marL="424180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Stimulation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D1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postsynaptic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receptors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coronary,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renal,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mesenteric,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cerebral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beds</a:t>
            </a:r>
            <a:endParaRPr sz="2000">
              <a:latin typeface="Arial"/>
              <a:cs typeface="Arial"/>
            </a:endParaRPr>
          </a:p>
          <a:p>
            <a:pPr marL="424180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Stimulation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D2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presynaptic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receptors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vasculature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tissues</a:t>
            </a:r>
            <a:endParaRPr sz="2000">
              <a:latin typeface="Arial"/>
              <a:cs typeface="Arial"/>
            </a:endParaRPr>
          </a:p>
          <a:p>
            <a:pPr marL="424180" indent="-182880">
              <a:lnSpc>
                <a:spcPct val="100000"/>
              </a:lnSpc>
              <a:spcBef>
                <a:spcPts val="38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D1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D2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activation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FFFF00"/>
                </a:solidFill>
                <a:latin typeface="Arial"/>
                <a:cs typeface="Arial"/>
              </a:rPr>
              <a:t>vasodilation</a:t>
            </a:r>
            <a:r>
              <a:rPr sz="20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20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↑blood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flow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sz="2000" b="1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FF00"/>
                </a:solidFill>
                <a:latin typeface="Arial"/>
                <a:cs typeface="Arial"/>
              </a:rPr>
              <a:t>tissue</a:t>
            </a:r>
            <a:endParaRPr sz="2000">
              <a:latin typeface="Arial"/>
              <a:cs typeface="Arial"/>
            </a:endParaRPr>
          </a:p>
          <a:p>
            <a:pPr marL="424180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dopamine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activation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FFFF00"/>
                </a:solidFill>
                <a:latin typeface="Arial"/>
                <a:cs typeface="Arial"/>
              </a:rPr>
              <a:t>↑natriuretic</a:t>
            </a:r>
            <a:r>
              <a:rPr sz="20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effects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Intermediate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(5-10</a:t>
            </a:r>
            <a:r>
              <a:rPr sz="22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mcg/kg/min)</a:t>
            </a:r>
            <a:endParaRPr sz="2200">
              <a:latin typeface="Arial"/>
              <a:cs typeface="Arial"/>
            </a:endParaRPr>
          </a:p>
          <a:p>
            <a:pPr marL="424180" indent="-182880">
              <a:lnSpc>
                <a:spcPct val="100000"/>
              </a:lnSpc>
              <a:spcBef>
                <a:spcPts val="19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Stimulation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B1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adrenergic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receptors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FFFF00"/>
                </a:solidFill>
                <a:latin typeface="Arial"/>
                <a:cs typeface="Arial"/>
              </a:rPr>
              <a:t>↑contractility,</a:t>
            </a:r>
            <a:r>
              <a:rPr sz="2000" b="1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FFFF00"/>
                </a:solidFill>
                <a:latin typeface="Arial"/>
                <a:cs typeface="Arial"/>
              </a:rPr>
              <a:t>↑chronotropy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(10-20</a:t>
            </a:r>
            <a:r>
              <a:rPr sz="22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mcg/kg/min)</a:t>
            </a:r>
            <a:endParaRPr sz="2200">
              <a:latin typeface="Arial"/>
              <a:cs typeface="Arial"/>
            </a:endParaRPr>
          </a:p>
          <a:p>
            <a:pPr marL="424180" indent="-182880">
              <a:lnSpc>
                <a:spcPct val="100000"/>
              </a:lnSpc>
              <a:spcBef>
                <a:spcPts val="19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Stimulation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α1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adrenergic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receptors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FFFF00"/>
                </a:solidFill>
                <a:latin typeface="Arial"/>
                <a:cs typeface="Arial"/>
              </a:rPr>
              <a:t>↑vasoconstriction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8677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NOREPINEPHRINE </a:t>
            </a:r>
            <a:r>
              <a:rPr spc="-430" dirty="0"/>
              <a:t>RECEPTOR</a:t>
            </a:r>
            <a:r>
              <a:rPr spc="-500" dirty="0"/>
              <a:t> </a:t>
            </a:r>
            <a:r>
              <a:rPr spc="-25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47214"/>
            <a:ext cx="6921500" cy="313753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Endogenous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catecholamine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Norepinephrine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r>
              <a:rPr sz="24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8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Alpha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000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Beta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0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potent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α1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↑vasoconstriction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30"/>
              </a:spcBef>
              <a:buFont typeface="Wingdings"/>
              <a:buChar char=""/>
              <a:tabLst>
                <a:tab pos="4241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Predominates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2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modest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B1-receptor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FFFF00"/>
                </a:solidFill>
                <a:latin typeface="Arial"/>
                <a:cs typeface="Arial"/>
              </a:rPr>
              <a:t>↑contractility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5"/>
              </a:spcBef>
              <a:buFont typeface="Wingdings"/>
              <a:buChar char=""/>
              <a:tabLst>
                <a:tab pos="4241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Predominates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2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652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EPINEPHRINE </a:t>
            </a:r>
            <a:r>
              <a:rPr spc="-430" dirty="0"/>
              <a:t>RECEPTOR</a:t>
            </a:r>
            <a:r>
              <a:rPr spc="-470" dirty="0"/>
              <a:t> </a:t>
            </a:r>
            <a:r>
              <a:rPr spc="-25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47214"/>
            <a:ext cx="8855710" cy="402336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Endogenous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catecholamine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Norepinephrine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r>
              <a:rPr sz="24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8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Beta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0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potent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α1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↑vasoconstriction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30"/>
              </a:spcBef>
              <a:buFont typeface="Wingdings"/>
              <a:buChar char=""/>
              <a:tabLst>
                <a:tab pos="4241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Predominates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2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modest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B1-receptor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FF00"/>
                </a:solidFill>
                <a:latin typeface="Arial"/>
                <a:cs typeface="Arial"/>
              </a:rPr>
              <a:t>↑contractility,</a:t>
            </a:r>
            <a:r>
              <a:rPr sz="2400" b="1" spc="-1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↑CO,</a:t>
            </a:r>
            <a:r>
              <a:rPr sz="2400" b="1" spc="-1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00"/>
                </a:solidFill>
                <a:latin typeface="Arial"/>
                <a:cs typeface="Arial"/>
              </a:rPr>
              <a:t>↑HR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5"/>
              </a:spcBef>
              <a:buFont typeface="Wingdings"/>
              <a:buChar char=""/>
              <a:tabLst>
                <a:tab pos="4241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Predominates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2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modest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B2-receptor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↑vasodilation,</a:t>
            </a:r>
            <a:r>
              <a:rPr sz="2400" b="1" spc="-1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FFFF00"/>
                </a:solidFill>
                <a:latin typeface="Arial"/>
                <a:cs typeface="Arial"/>
              </a:rPr>
              <a:t>↑bronchodilation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40"/>
              </a:spcBef>
              <a:buFont typeface="Wingdings"/>
              <a:buChar char=""/>
              <a:tabLst>
                <a:tab pos="4241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Predominates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2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doses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8438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5" dirty="0"/>
              <a:t>PHENYLEPHRINE </a:t>
            </a:r>
            <a:r>
              <a:rPr spc="-430" dirty="0"/>
              <a:t>RECEPTOR</a:t>
            </a:r>
            <a:r>
              <a:rPr spc="-470" dirty="0"/>
              <a:t> </a:t>
            </a:r>
            <a:r>
              <a:rPr spc="-25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47214"/>
            <a:ext cx="6921500" cy="154940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Synthetic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catecholamine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Phenylephrine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binds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receptors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potent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α1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↑vasoconstriction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389000"/>
            <a:ext cx="7923530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spc="-260" dirty="0"/>
              <a:t>WHY </a:t>
            </a:r>
            <a:r>
              <a:rPr spc="-204" dirty="0"/>
              <a:t>DO</a:t>
            </a:r>
            <a:r>
              <a:rPr spc="-850" dirty="0"/>
              <a:t> </a:t>
            </a:r>
            <a:r>
              <a:rPr spc="-360" dirty="0"/>
              <a:t>WE </a:t>
            </a:r>
            <a:r>
              <a:rPr spc="-315" dirty="0"/>
              <a:t>NEED </a:t>
            </a:r>
            <a:r>
              <a:rPr spc="-370" dirty="0"/>
              <a:t>VASOPRESSORS,  </a:t>
            </a:r>
            <a:r>
              <a:rPr spc="-290" dirty="0"/>
              <a:t>INOTROPES,</a:t>
            </a:r>
            <a:r>
              <a:rPr spc="-445" dirty="0"/>
              <a:t> </a:t>
            </a:r>
            <a:r>
              <a:rPr spc="-350" dirty="0"/>
              <a:t>CHRONOTROPES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51176"/>
            <a:ext cx="9323070" cy="2066289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acute,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generalized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inadequate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perfusion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critical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endParaRPr sz="2200">
              <a:latin typeface="Arial"/>
              <a:cs typeface="Arial"/>
            </a:endParaRPr>
          </a:p>
          <a:p>
            <a:pPr marL="194945" marR="5080" indent="-182880">
              <a:lnSpc>
                <a:spcPts val="2380"/>
              </a:lnSpc>
              <a:spcBef>
                <a:spcPts val="14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cellular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hypoxia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oxygen 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consumption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inadequate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utilization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ts val="2510"/>
              </a:lnSpc>
              <a:spcBef>
                <a:spcPts val="110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reversible,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persistent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hypoperfusion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10" dirty="0">
                <a:solidFill>
                  <a:srgbClr val="FFFFFF"/>
                </a:solidFill>
                <a:latin typeface="Arial"/>
                <a:cs typeface="Arial"/>
              </a:rPr>
              <a:t>IRREVERSIBLE</a:t>
            </a:r>
            <a:endParaRPr sz="2200">
              <a:latin typeface="Arial"/>
              <a:cs typeface="Arial"/>
            </a:endParaRPr>
          </a:p>
          <a:p>
            <a:pPr marL="194945">
              <a:lnSpc>
                <a:spcPts val="2510"/>
              </a:lnSpc>
            </a:pP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tissue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damage,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dysfunction,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803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0" dirty="0"/>
              <a:t>VASOPRESSIN </a:t>
            </a:r>
            <a:r>
              <a:rPr spc="-430" dirty="0"/>
              <a:t>RECEPTOR</a:t>
            </a:r>
            <a:r>
              <a:rPr spc="-415" dirty="0"/>
              <a:t> </a:t>
            </a:r>
            <a:r>
              <a:rPr spc="-25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45690"/>
            <a:ext cx="8001634" cy="155130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Endogenous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peptide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V1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00"/>
                </a:solidFill>
                <a:latin typeface="Arial"/>
                <a:cs typeface="Arial"/>
              </a:rPr>
              <a:t>↑vasoconstriction</a:t>
            </a:r>
            <a:r>
              <a:rPr sz="24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60" dirty="0">
                <a:solidFill>
                  <a:srgbClr val="FFFF00"/>
                </a:solidFill>
                <a:latin typeface="Arial"/>
                <a:cs typeface="Arial"/>
              </a:rPr>
              <a:t>(SVR</a:t>
            </a:r>
            <a:r>
              <a:rPr sz="2400" b="1" spc="-1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24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FFFF00"/>
                </a:solidFill>
                <a:latin typeface="Arial"/>
                <a:cs typeface="Arial"/>
              </a:rPr>
              <a:t>PVR)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V2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FFFF00"/>
                </a:solidFill>
                <a:latin typeface="Arial"/>
                <a:cs typeface="Arial"/>
              </a:rPr>
              <a:t>↑antidiuresis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745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5" dirty="0"/>
              <a:t>DOBUTAMINE </a:t>
            </a:r>
            <a:r>
              <a:rPr spc="-430" dirty="0"/>
              <a:t>RECEPTOR</a:t>
            </a:r>
            <a:r>
              <a:rPr spc="-575" dirty="0"/>
              <a:t> </a:t>
            </a:r>
            <a:r>
              <a:rPr spc="-25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45690"/>
            <a:ext cx="6873875" cy="155130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Synthetic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catecholamine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B1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FF00"/>
                </a:solidFill>
                <a:latin typeface="Arial"/>
                <a:cs typeface="Arial"/>
              </a:rPr>
              <a:t>↑contractility,</a:t>
            </a:r>
            <a:r>
              <a:rPr sz="2400" b="1" spc="-1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↑CO,</a:t>
            </a:r>
            <a:r>
              <a:rPr sz="2400" b="1" spc="-1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00"/>
                </a:solidFill>
                <a:latin typeface="Arial"/>
                <a:cs typeface="Arial"/>
              </a:rPr>
              <a:t>↑HR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1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B2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-receptor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↑vasodilation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230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0" dirty="0"/>
              <a:t>MILRINONE </a:t>
            </a:r>
            <a:r>
              <a:rPr spc="-430" dirty="0"/>
              <a:t>RECEPTOR</a:t>
            </a:r>
            <a:r>
              <a:rPr spc="-555" dirty="0"/>
              <a:t> </a:t>
            </a:r>
            <a:r>
              <a:rPr spc="-250" dirty="0"/>
              <a:t>ACTIVITY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845690"/>
            <a:ext cx="9528810" cy="223139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Phosphodiesterase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III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(PDE-3)</a:t>
            </a:r>
            <a:r>
              <a:rPr sz="240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inhibitor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Inhibiting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PDE-3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myocytes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FFFF00"/>
                </a:solidFill>
                <a:latin typeface="Arial"/>
                <a:cs typeface="Arial"/>
              </a:rPr>
              <a:t>↑contractility,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 ↑CO</a:t>
            </a:r>
            <a:endParaRPr sz="2400">
              <a:latin typeface="Arial"/>
              <a:cs typeface="Arial"/>
            </a:endParaRPr>
          </a:p>
          <a:p>
            <a:pPr marL="424180" lvl="1" indent="-182880">
              <a:lnSpc>
                <a:spcPts val="2510"/>
              </a:lnSpc>
              <a:spcBef>
                <a:spcPts val="150"/>
              </a:spcBef>
              <a:buClr>
                <a:srgbClr val="FFFFFF"/>
              </a:buClr>
              <a:buFont typeface="Wingdings"/>
              <a:buChar char=""/>
              <a:tabLst>
                <a:tab pos="424180" algn="l"/>
              </a:tabLst>
            </a:pPr>
            <a:r>
              <a:rPr sz="2200" b="1" spc="-185" dirty="0">
                <a:solidFill>
                  <a:srgbClr val="FFFF00"/>
                </a:solidFill>
                <a:latin typeface="Arial"/>
                <a:cs typeface="Arial"/>
              </a:rPr>
              <a:t>Reduces </a:t>
            </a:r>
            <a:r>
              <a:rPr sz="2200" b="1" spc="-45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200" b="1" spc="-114" dirty="0">
                <a:solidFill>
                  <a:srgbClr val="FFFF00"/>
                </a:solidFill>
                <a:latin typeface="Arial"/>
                <a:cs typeface="Arial"/>
              </a:rPr>
              <a:t>breakdown </a:t>
            </a:r>
            <a:r>
              <a:rPr sz="2200" b="1" spc="-70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2200" b="1" spc="-90" dirty="0">
                <a:solidFill>
                  <a:srgbClr val="FFFF00"/>
                </a:solidFill>
                <a:latin typeface="Arial"/>
                <a:cs typeface="Arial"/>
              </a:rPr>
              <a:t>intracellular </a:t>
            </a:r>
            <a:r>
              <a:rPr sz="2200" b="1" spc="-145" dirty="0">
                <a:solidFill>
                  <a:srgbClr val="FFFF00"/>
                </a:solidFill>
                <a:latin typeface="Arial"/>
                <a:cs typeface="Arial"/>
              </a:rPr>
              <a:t>cAMP </a:t>
            </a:r>
            <a:r>
              <a:rPr sz="2200" spc="-5" dirty="0">
                <a:solidFill>
                  <a:srgbClr val="FFFF00"/>
                </a:solidFill>
                <a:latin typeface="Wingdings"/>
                <a:cs typeface="Wingdings"/>
              </a:rPr>
              <a:t></a:t>
            </a:r>
            <a:r>
              <a:rPr sz="22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30" dirty="0">
                <a:solidFill>
                  <a:srgbClr val="FFFF00"/>
                </a:solidFill>
                <a:latin typeface="Arial"/>
                <a:cs typeface="Arial"/>
              </a:rPr>
              <a:t>enhancing </a:t>
            </a:r>
            <a:r>
              <a:rPr sz="2200" b="1" spc="-140" dirty="0">
                <a:solidFill>
                  <a:srgbClr val="FFFF00"/>
                </a:solidFill>
                <a:latin typeface="Arial"/>
                <a:cs typeface="Arial"/>
              </a:rPr>
              <a:t>calcium</a:t>
            </a:r>
            <a:r>
              <a:rPr sz="2200" b="1" spc="-3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FFFF00"/>
                </a:solidFill>
                <a:latin typeface="Arial"/>
                <a:cs typeface="Arial"/>
              </a:rPr>
              <a:t>delivery</a:t>
            </a:r>
            <a:endParaRPr sz="2200">
              <a:latin typeface="Arial"/>
              <a:cs typeface="Arial"/>
            </a:endParaRPr>
          </a:p>
          <a:p>
            <a:pPr marL="424180">
              <a:lnSpc>
                <a:spcPts val="2510"/>
              </a:lnSpc>
            </a:pPr>
            <a:r>
              <a:rPr sz="2200" spc="-5" dirty="0">
                <a:solidFill>
                  <a:srgbClr val="FFFF00"/>
                </a:solidFill>
                <a:latin typeface="Wingdings"/>
                <a:cs typeface="Wingdings"/>
              </a:rPr>
              <a:t></a:t>
            </a:r>
            <a:r>
              <a:rPr sz="22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140" dirty="0">
                <a:solidFill>
                  <a:srgbClr val="FFFF00"/>
                </a:solidFill>
                <a:latin typeface="Arial"/>
                <a:cs typeface="Arial"/>
              </a:rPr>
              <a:t>increasing</a:t>
            </a:r>
            <a:r>
              <a:rPr sz="2200" b="1" spc="-2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200" b="1" spc="-80" dirty="0">
                <a:solidFill>
                  <a:srgbClr val="FFFF00"/>
                </a:solidFill>
                <a:latin typeface="Arial"/>
                <a:cs typeface="Arial"/>
              </a:rPr>
              <a:t>contractility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05"/>
              </a:spcBef>
              <a:buFont typeface="Wingdings"/>
              <a:buChar char=""/>
              <a:tabLst>
                <a:tab pos="195580" algn="l"/>
              </a:tabLst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Inhibiting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PDE-3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smooth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muscle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↑vasodilation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496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0" dirty="0"/>
              <a:t>GENERALIZED</a:t>
            </a:r>
            <a:r>
              <a:rPr spc="-370" dirty="0"/>
              <a:t> </a:t>
            </a:r>
            <a:r>
              <a:rPr spc="-430" dirty="0"/>
              <a:t>EFFECT</a:t>
            </a:r>
          </a:p>
        </p:txBody>
      </p:sp>
      <p:sp>
        <p:nvSpPr>
          <p:cNvPr id="3" name="object 3"/>
          <p:cNvSpPr/>
          <p:nvPr/>
        </p:nvSpPr>
        <p:spPr>
          <a:xfrm>
            <a:off x="1988820" y="1420367"/>
            <a:ext cx="2083308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7339" y="1451609"/>
            <a:ext cx="190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b="1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SVR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87105" y="1987295"/>
            <a:ext cx="2085339" cy="660400"/>
            <a:chOff x="1987105" y="1987295"/>
            <a:chExt cx="2085339" cy="660400"/>
          </a:xfrm>
        </p:grpSpPr>
        <p:sp>
          <p:nvSpPr>
            <p:cNvPr id="6" name="object 6"/>
            <p:cNvSpPr/>
            <p:nvPr/>
          </p:nvSpPr>
          <p:spPr>
            <a:xfrm>
              <a:off x="2983991" y="1987295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91867" y="2124455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60">
                  <a:moveTo>
                    <a:pt x="2023871" y="0"/>
                  </a:moveTo>
                  <a:lnTo>
                    <a:pt x="51815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6"/>
                  </a:lnTo>
                  <a:lnTo>
                    <a:pt x="0" y="466344"/>
                  </a:lnTo>
                  <a:lnTo>
                    <a:pt x="4077" y="486495"/>
                  </a:lnTo>
                  <a:lnTo>
                    <a:pt x="15192" y="502967"/>
                  </a:lnTo>
                  <a:lnTo>
                    <a:pt x="31664" y="514082"/>
                  </a:lnTo>
                  <a:lnTo>
                    <a:pt x="51815" y="518160"/>
                  </a:lnTo>
                  <a:lnTo>
                    <a:pt x="2023871" y="518160"/>
                  </a:lnTo>
                  <a:lnTo>
                    <a:pt x="2044023" y="514082"/>
                  </a:lnTo>
                  <a:lnTo>
                    <a:pt x="2060495" y="502967"/>
                  </a:lnTo>
                  <a:lnTo>
                    <a:pt x="2071610" y="486495"/>
                  </a:lnTo>
                  <a:lnTo>
                    <a:pt x="2075687" y="466344"/>
                  </a:lnTo>
                  <a:lnTo>
                    <a:pt x="2075687" y="51816"/>
                  </a:lnTo>
                  <a:lnTo>
                    <a:pt x="2071610" y="31664"/>
                  </a:lnTo>
                  <a:lnTo>
                    <a:pt x="2060495" y="15192"/>
                  </a:lnTo>
                  <a:lnTo>
                    <a:pt x="2044023" y="4077"/>
                  </a:lnTo>
                  <a:lnTo>
                    <a:pt x="2023871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91867" y="2124455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60">
                  <a:moveTo>
                    <a:pt x="0" y="51816"/>
                  </a:moveTo>
                  <a:lnTo>
                    <a:pt x="4077" y="31664"/>
                  </a:lnTo>
                  <a:lnTo>
                    <a:pt x="15192" y="15192"/>
                  </a:lnTo>
                  <a:lnTo>
                    <a:pt x="31664" y="4077"/>
                  </a:lnTo>
                  <a:lnTo>
                    <a:pt x="51815" y="0"/>
                  </a:lnTo>
                  <a:lnTo>
                    <a:pt x="2023871" y="0"/>
                  </a:lnTo>
                  <a:lnTo>
                    <a:pt x="2044023" y="4077"/>
                  </a:lnTo>
                  <a:lnTo>
                    <a:pt x="2060495" y="15192"/>
                  </a:lnTo>
                  <a:lnTo>
                    <a:pt x="2071610" y="31664"/>
                  </a:lnTo>
                  <a:lnTo>
                    <a:pt x="2075687" y="51816"/>
                  </a:lnTo>
                  <a:lnTo>
                    <a:pt x="2075687" y="466344"/>
                  </a:lnTo>
                  <a:lnTo>
                    <a:pt x="2071610" y="486495"/>
                  </a:lnTo>
                  <a:lnTo>
                    <a:pt x="2060495" y="502967"/>
                  </a:lnTo>
                  <a:lnTo>
                    <a:pt x="2044023" y="514082"/>
                  </a:lnTo>
                  <a:lnTo>
                    <a:pt x="2023871" y="518160"/>
                  </a:lnTo>
                  <a:lnTo>
                    <a:pt x="51815" y="518160"/>
                  </a:lnTo>
                  <a:lnTo>
                    <a:pt x="31664" y="514082"/>
                  </a:lnTo>
                  <a:lnTo>
                    <a:pt x="15192" y="502967"/>
                  </a:lnTo>
                  <a:lnTo>
                    <a:pt x="4077" y="486495"/>
                  </a:lnTo>
                  <a:lnTo>
                    <a:pt x="0" y="466344"/>
                  </a:lnTo>
                  <a:lnTo>
                    <a:pt x="0" y="51816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04036" y="2152269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Phenylephrine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87105" y="2688335"/>
            <a:ext cx="2085339" cy="660400"/>
            <a:chOff x="1987105" y="2688335"/>
            <a:chExt cx="2085339" cy="660400"/>
          </a:xfrm>
        </p:grpSpPr>
        <p:sp>
          <p:nvSpPr>
            <p:cNvPr id="11" name="object 11"/>
            <p:cNvSpPr/>
            <p:nvPr/>
          </p:nvSpPr>
          <p:spPr>
            <a:xfrm>
              <a:off x="2983991" y="2688335"/>
              <a:ext cx="91439" cy="91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91867" y="2823971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4" h="520064">
                  <a:moveTo>
                    <a:pt x="202374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2"/>
                  </a:lnTo>
                  <a:lnTo>
                    <a:pt x="0" y="467740"/>
                  </a:lnTo>
                  <a:lnTo>
                    <a:pt x="4079" y="487965"/>
                  </a:lnTo>
                  <a:lnTo>
                    <a:pt x="15208" y="504475"/>
                  </a:lnTo>
                  <a:lnTo>
                    <a:pt x="31718" y="515604"/>
                  </a:lnTo>
                  <a:lnTo>
                    <a:pt x="51943" y="519683"/>
                  </a:lnTo>
                  <a:lnTo>
                    <a:pt x="2023745" y="519683"/>
                  </a:lnTo>
                  <a:lnTo>
                    <a:pt x="2043969" y="515604"/>
                  </a:lnTo>
                  <a:lnTo>
                    <a:pt x="2060479" y="504475"/>
                  </a:lnTo>
                  <a:lnTo>
                    <a:pt x="2071608" y="487965"/>
                  </a:lnTo>
                  <a:lnTo>
                    <a:pt x="2075687" y="467740"/>
                  </a:lnTo>
                  <a:lnTo>
                    <a:pt x="2075687" y="51942"/>
                  </a:lnTo>
                  <a:lnTo>
                    <a:pt x="2071608" y="31718"/>
                  </a:lnTo>
                  <a:lnTo>
                    <a:pt x="2060479" y="15208"/>
                  </a:lnTo>
                  <a:lnTo>
                    <a:pt x="2043969" y="4079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1867" y="2823971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4" h="520064">
                  <a:moveTo>
                    <a:pt x="0" y="51942"/>
                  </a:moveTo>
                  <a:lnTo>
                    <a:pt x="4079" y="31718"/>
                  </a:lnTo>
                  <a:lnTo>
                    <a:pt x="15208" y="15208"/>
                  </a:lnTo>
                  <a:lnTo>
                    <a:pt x="31718" y="4079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79"/>
                  </a:lnTo>
                  <a:lnTo>
                    <a:pt x="2060479" y="15208"/>
                  </a:lnTo>
                  <a:lnTo>
                    <a:pt x="2071608" y="31718"/>
                  </a:lnTo>
                  <a:lnTo>
                    <a:pt x="2075687" y="51942"/>
                  </a:lnTo>
                  <a:lnTo>
                    <a:pt x="2075687" y="467740"/>
                  </a:lnTo>
                  <a:lnTo>
                    <a:pt x="2071608" y="487965"/>
                  </a:lnTo>
                  <a:lnTo>
                    <a:pt x="2060479" y="504475"/>
                  </a:lnTo>
                  <a:lnTo>
                    <a:pt x="2043969" y="515604"/>
                  </a:lnTo>
                  <a:lnTo>
                    <a:pt x="2023745" y="519683"/>
                  </a:lnTo>
                  <a:lnTo>
                    <a:pt x="51943" y="519683"/>
                  </a:lnTo>
                  <a:lnTo>
                    <a:pt x="31718" y="515604"/>
                  </a:lnTo>
                  <a:lnTo>
                    <a:pt x="15208" y="504475"/>
                  </a:lnTo>
                  <a:lnTo>
                    <a:pt x="4079" y="487965"/>
                  </a:lnTo>
                  <a:lnTo>
                    <a:pt x="0" y="467740"/>
                  </a:lnTo>
                  <a:lnTo>
                    <a:pt x="0" y="51942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04044" y="2853054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Vasopressin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87105" y="3389376"/>
            <a:ext cx="2085339" cy="660400"/>
            <a:chOff x="1987105" y="3389376"/>
            <a:chExt cx="2085339" cy="660400"/>
          </a:xfrm>
        </p:grpSpPr>
        <p:sp>
          <p:nvSpPr>
            <p:cNvPr id="16" name="object 16"/>
            <p:cNvSpPr/>
            <p:nvPr/>
          </p:nvSpPr>
          <p:spPr>
            <a:xfrm>
              <a:off x="2983991" y="3389376"/>
              <a:ext cx="91439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1867" y="3525012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4" h="520064">
                  <a:moveTo>
                    <a:pt x="202374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2"/>
                  </a:lnTo>
                  <a:lnTo>
                    <a:pt x="0" y="467740"/>
                  </a:lnTo>
                  <a:lnTo>
                    <a:pt x="4079" y="487965"/>
                  </a:lnTo>
                  <a:lnTo>
                    <a:pt x="15208" y="504475"/>
                  </a:lnTo>
                  <a:lnTo>
                    <a:pt x="31718" y="515604"/>
                  </a:lnTo>
                  <a:lnTo>
                    <a:pt x="51943" y="519683"/>
                  </a:lnTo>
                  <a:lnTo>
                    <a:pt x="2023745" y="519683"/>
                  </a:lnTo>
                  <a:lnTo>
                    <a:pt x="2043969" y="515604"/>
                  </a:lnTo>
                  <a:lnTo>
                    <a:pt x="2060479" y="504475"/>
                  </a:lnTo>
                  <a:lnTo>
                    <a:pt x="2071608" y="487965"/>
                  </a:lnTo>
                  <a:lnTo>
                    <a:pt x="2075687" y="467740"/>
                  </a:lnTo>
                  <a:lnTo>
                    <a:pt x="2075687" y="51942"/>
                  </a:lnTo>
                  <a:lnTo>
                    <a:pt x="2071608" y="31718"/>
                  </a:lnTo>
                  <a:lnTo>
                    <a:pt x="2060479" y="15208"/>
                  </a:lnTo>
                  <a:lnTo>
                    <a:pt x="2043969" y="4079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91867" y="3525012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4" h="520064">
                  <a:moveTo>
                    <a:pt x="0" y="51942"/>
                  </a:moveTo>
                  <a:lnTo>
                    <a:pt x="4079" y="31718"/>
                  </a:lnTo>
                  <a:lnTo>
                    <a:pt x="15208" y="15208"/>
                  </a:lnTo>
                  <a:lnTo>
                    <a:pt x="31718" y="4079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79"/>
                  </a:lnTo>
                  <a:lnTo>
                    <a:pt x="2060479" y="15208"/>
                  </a:lnTo>
                  <a:lnTo>
                    <a:pt x="2071608" y="31718"/>
                  </a:lnTo>
                  <a:lnTo>
                    <a:pt x="2075687" y="51942"/>
                  </a:lnTo>
                  <a:lnTo>
                    <a:pt x="2075687" y="467740"/>
                  </a:lnTo>
                  <a:lnTo>
                    <a:pt x="2071608" y="487965"/>
                  </a:lnTo>
                  <a:lnTo>
                    <a:pt x="2060479" y="504475"/>
                  </a:lnTo>
                  <a:lnTo>
                    <a:pt x="2043969" y="515604"/>
                  </a:lnTo>
                  <a:lnTo>
                    <a:pt x="2023745" y="519683"/>
                  </a:lnTo>
                  <a:lnTo>
                    <a:pt x="51943" y="519683"/>
                  </a:lnTo>
                  <a:lnTo>
                    <a:pt x="31718" y="515604"/>
                  </a:lnTo>
                  <a:lnTo>
                    <a:pt x="15208" y="504475"/>
                  </a:lnTo>
                  <a:lnTo>
                    <a:pt x="4079" y="487965"/>
                  </a:lnTo>
                  <a:lnTo>
                    <a:pt x="0" y="467740"/>
                  </a:lnTo>
                  <a:lnTo>
                    <a:pt x="0" y="51942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04044" y="3553714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Arial"/>
                <a:cs typeface="Arial"/>
              </a:rPr>
              <a:t>Norepinephrine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87105" y="4088891"/>
            <a:ext cx="2085339" cy="660400"/>
            <a:chOff x="1987105" y="4088891"/>
            <a:chExt cx="2085339" cy="660400"/>
          </a:xfrm>
        </p:grpSpPr>
        <p:sp>
          <p:nvSpPr>
            <p:cNvPr id="21" name="object 21"/>
            <p:cNvSpPr/>
            <p:nvPr/>
          </p:nvSpPr>
          <p:spPr>
            <a:xfrm>
              <a:off x="2983991" y="4088891"/>
              <a:ext cx="91439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91867" y="4226051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60">
                  <a:moveTo>
                    <a:pt x="2023871" y="0"/>
                  </a:moveTo>
                  <a:lnTo>
                    <a:pt x="51815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6"/>
                  </a:lnTo>
                  <a:lnTo>
                    <a:pt x="0" y="466344"/>
                  </a:lnTo>
                  <a:lnTo>
                    <a:pt x="4077" y="486495"/>
                  </a:lnTo>
                  <a:lnTo>
                    <a:pt x="15192" y="502967"/>
                  </a:lnTo>
                  <a:lnTo>
                    <a:pt x="31664" y="514082"/>
                  </a:lnTo>
                  <a:lnTo>
                    <a:pt x="51815" y="518160"/>
                  </a:lnTo>
                  <a:lnTo>
                    <a:pt x="2023871" y="518160"/>
                  </a:lnTo>
                  <a:lnTo>
                    <a:pt x="2044023" y="514082"/>
                  </a:lnTo>
                  <a:lnTo>
                    <a:pt x="2060495" y="502967"/>
                  </a:lnTo>
                  <a:lnTo>
                    <a:pt x="2071610" y="486495"/>
                  </a:lnTo>
                  <a:lnTo>
                    <a:pt x="2075687" y="466344"/>
                  </a:lnTo>
                  <a:lnTo>
                    <a:pt x="2075687" y="51816"/>
                  </a:lnTo>
                  <a:lnTo>
                    <a:pt x="2071610" y="31664"/>
                  </a:lnTo>
                  <a:lnTo>
                    <a:pt x="2060495" y="15192"/>
                  </a:lnTo>
                  <a:lnTo>
                    <a:pt x="2044023" y="4077"/>
                  </a:lnTo>
                  <a:lnTo>
                    <a:pt x="2023871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91867" y="4226051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60">
                  <a:moveTo>
                    <a:pt x="0" y="51816"/>
                  </a:moveTo>
                  <a:lnTo>
                    <a:pt x="4077" y="31664"/>
                  </a:lnTo>
                  <a:lnTo>
                    <a:pt x="15192" y="15192"/>
                  </a:lnTo>
                  <a:lnTo>
                    <a:pt x="31664" y="4077"/>
                  </a:lnTo>
                  <a:lnTo>
                    <a:pt x="51815" y="0"/>
                  </a:lnTo>
                  <a:lnTo>
                    <a:pt x="2023871" y="0"/>
                  </a:lnTo>
                  <a:lnTo>
                    <a:pt x="2044023" y="4077"/>
                  </a:lnTo>
                  <a:lnTo>
                    <a:pt x="2060495" y="15192"/>
                  </a:lnTo>
                  <a:lnTo>
                    <a:pt x="2071610" y="31664"/>
                  </a:lnTo>
                  <a:lnTo>
                    <a:pt x="2075687" y="51816"/>
                  </a:lnTo>
                  <a:lnTo>
                    <a:pt x="2075687" y="466344"/>
                  </a:lnTo>
                  <a:lnTo>
                    <a:pt x="2071610" y="486495"/>
                  </a:lnTo>
                  <a:lnTo>
                    <a:pt x="2060495" y="502967"/>
                  </a:lnTo>
                  <a:lnTo>
                    <a:pt x="2044023" y="514082"/>
                  </a:lnTo>
                  <a:lnTo>
                    <a:pt x="2023871" y="518160"/>
                  </a:lnTo>
                  <a:lnTo>
                    <a:pt x="51815" y="518160"/>
                  </a:lnTo>
                  <a:lnTo>
                    <a:pt x="31664" y="514082"/>
                  </a:lnTo>
                  <a:lnTo>
                    <a:pt x="15192" y="502967"/>
                  </a:lnTo>
                  <a:lnTo>
                    <a:pt x="4077" y="486495"/>
                  </a:lnTo>
                  <a:lnTo>
                    <a:pt x="0" y="466344"/>
                  </a:lnTo>
                  <a:lnTo>
                    <a:pt x="0" y="51816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04036" y="4253941"/>
            <a:ext cx="2051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Epinephrine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87105" y="4789932"/>
            <a:ext cx="2085339" cy="660400"/>
            <a:chOff x="1987105" y="4789932"/>
            <a:chExt cx="2085339" cy="660400"/>
          </a:xfrm>
        </p:grpSpPr>
        <p:sp>
          <p:nvSpPr>
            <p:cNvPr id="26" name="object 26"/>
            <p:cNvSpPr/>
            <p:nvPr/>
          </p:nvSpPr>
          <p:spPr>
            <a:xfrm>
              <a:off x="2983991" y="4789932"/>
              <a:ext cx="91439" cy="914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91867" y="4927092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60">
                  <a:moveTo>
                    <a:pt x="2023871" y="0"/>
                  </a:moveTo>
                  <a:lnTo>
                    <a:pt x="51815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5"/>
                  </a:lnTo>
                  <a:lnTo>
                    <a:pt x="0" y="466343"/>
                  </a:lnTo>
                  <a:lnTo>
                    <a:pt x="4077" y="486495"/>
                  </a:lnTo>
                  <a:lnTo>
                    <a:pt x="15192" y="502967"/>
                  </a:lnTo>
                  <a:lnTo>
                    <a:pt x="31664" y="514082"/>
                  </a:lnTo>
                  <a:lnTo>
                    <a:pt x="51815" y="518159"/>
                  </a:lnTo>
                  <a:lnTo>
                    <a:pt x="2023871" y="518159"/>
                  </a:lnTo>
                  <a:lnTo>
                    <a:pt x="2044023" y="514082"/>
                  </a:lnTo>
                  <a:lnTo>
                    <a:pt x="2060495" y="502967"/>
                  </a:lnTo>
                  <a:lnTo>
                    <a:pt x="2071610" y="486495"/>
                  </a:lnTo>
                  <a:lnTo>
                    <a:pt x="2075687" y="466343"/>
                  </a:lnTo>
                  <a:lnTo>
                    <a:pt x="2075687" y="51815"/>
                  </a:lnTo>
                  <a:lnTo>
                    <a:pt x="2071610" y="31664"/>
                  </a:lnTo>
                  <a:lnTo>
                    <a:pt x="2060495" y="15192"/>
                  </a:lnTo>
                  <a:lnTo>
                    <a:pt x="2044023" y="4077"/>
                  </a:lnTo>
                  <a:lnTo>
                    <a:pt x="2023871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91867" y="4927092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60">
                  <a:moveTo>
                    <a:pt x="0" y="51815"/>
                  </a:moveTo>
                  <a:lnTo>
                    <a:pt x="4077" y="31664"/>
                  </a:lnTo>
                  <a:lnTo>
                    <a:pt x="15192" y="15192"/>
                  </a:lnTo>
                  <a:lnTo>
                    <a:pt x="31664" y="4077"/>
                  </a:lnTo>
                  <a:lnTo>
                    <a:pt x="51815" y="0"/>
                  </a:lnTo>
                  <a:lnTo>
                    <a:pt x="2023871" y="0"/>
                  </a:lnTo>
                  <a:lnTo>
                    <a:pt x="2044023" y="4077"/>
                  </a:lnTo>
                  <a:lnTo>
                    <a:pt x="2060495" y="15192"/>
                  </a:lnTo>
                  <a:lnTo>
                    <a:pt x="2071610" y="31664"/>
                  </a:lnTo>
                  <a:lnTo>
                    <a:pt x="2075687" y="51815"/>
                  </a:lnTo>
                  <a:lnTo>
                    <a:pt x="2075687" y="466343"/>
                  </a:lnTo>
                  <a:lnTo>
                    <a:pt x="2071610" y="486495"/>
                  </a:lnTo>
                  <a:lnTo>
                    <a:pt x="2060495" y="502967"/>
                  </a:lnTo>
                  <a:lnTo>
                    <a:pt x="2044023" y="514082"/>
                  </a:lnTo>
                  <a:lnTo>
                    <a:pt x="2023871" y="518159"/>
                  </a:lnTo>
                  <a:lnTo>
                    <a:pt x="51815" y="518159"/>
                  </a:lnTo>
                  <a:lnTo>
                    <a:pt x="31664" y="514082"/>
                  </a:lnTo>
                  <a:lnTo>
                    <a:pt x="15192" y="502967"/>
                  </a:lnTo>
                  <a:lnTo>
                    <a:pt x="4077" y="486495"/>
                  </a:lnTo>
                  <a:lnTo>
                    <a:pt x="0" y="466343"/>
                  </a:lnTo>
                  <a:lnTo>
                    <a:pt x="0" y="51815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004036" y="4954600"/>
            <a:ext cx="2051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Dopamine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87105" y="5490971"/>
            <a:ext cx="2085339" cy="660400"/>
            <a:chOff x="1987105" y="5490971"/>
            <a:chExt cx="2085339" cy="660400"/>
          </a:xfrm>
        </p:grpSpPr>
        <p:sp>
          <p:nvSpPr>
            <p:cNvPr id="31" name="object 31"/>
            <p:cNvSpPr/>
            <p:nvPr/>
          </p:nvSpPr>
          <p:spPr>
            <a:xfrm>
              <a:off x="2983991" y="5490971"/>
              <a:ext cx="91439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91867" y="5626607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4" h="520064">
                  <a:moveTo>
                    <a:pt x="2023745" y="0"/>
                  </a:moveTo>
                  <a:lnTo>
                    <a:pt x="51943" y="0"/>
                  </a:lnTo>
                  <a:lnTo>
                    <a:pt x="31718" y="4083"/>
                  </a:lnTo>
                  <a:lnTo>
                    <a:pt x="15208" y="15220"/>
                  </a:lnTo>
                  <a:lnTo>
                    <a:pt x="4079" y="31739"/>
                  </a:lnTo>
                  <a:lnTo>
                    <a:pt x="0" y="51968"/>
                  </a:lnTo>
                  <a:lnTo>
                    <a:pt x="0" y="467715"/>
                  </a:lnTo>
                  <a:lnTo>
                    <a:pt x="4079" y="487944"/>
                  </a:lnTo>
                  <a:lnTo>
                    <a:pt x="15208" y="504463"/>
                  </a:lnTo>
                  <a:lnTo>
                    <a:pt x="31718" y="515600"/>
                  </a:lnTo>
                  <a:lnTo>
                    <a:pt x="51943" y="519683"/>
                  </a:lnTo>
                  <a:lnTo>
                    <a:pt x="2023745" y="519683"/>
                  </a:lnTo>
                  <a:lnTo>
                    <a:pt x="2043969" y="515600"/>
                  </a:lnTo>
                  <a:lnTo>
                    <a:pt x="2060479" y="504463"/>
                  </a:lnTo>
                  <a:lnTo>
                    <a:pt x="2071608" y="487944"/>
                  </a:lnTo>
                  <a:lnTo>
                    <a:pt x="2075687" y="467715"/>
                  </a:lnTo>
                  <a:lnTo>
                    <a:pt x="2075687" y="51968"/>
                  </a:lnTo>
                  <a:lnTo>
                    <a:pt x="2071608" y="31739"/>
                  </a:lnTo>
                  <a:lnTo>
                    <a:pt x="2060479" y="15220"/>
                  </a:lnTo>
                  <a:lnTo>
                    <a:pt x="2043969" y="4083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1867" y="5626607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4" h="520064">
                  <a:moveTo>
                    <a:pt x="0" y="51968"/>
                  </a:moveTo>
                  <a:lnTo>
                    <a:pt x="4079" y="31739"/>
                  </a:lnTo>
                  <a:lnTo>
                    <a:pt x="15208" y="15220"/>
                  </a:lnTo>
                  <a:lnTo>
                    <a:pt x="31718" y="4083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83"/>
                  </a:lnTo>
                  <a:lnTo>
                    <a:pt x="2060479" y="15220"/>
                  </a:lnTo>
                  <a:lnTo>
                    <a:pt x="2071608" y="31739"/>
                  </a:lnTo>
                  <a:lnTo>
                    <a:pt x="2075687" y="51968"/>
                  </a:lnTo>
                  <a:lnTo>
                    <a:pt x="2075687" y="467715"/>
                  </a:lnTo>
                  <a:lnTo>
                    <a:pt x="2071608" y="487944"/>
                  </a:lnTo>
                  <a:lnTo>
                    <a:pt x="2060479" y="504463"/>
                  </a:lnTo>
                  <a:lnTo>
                    <a:pt x="2043969" y="515600"/>
                  </a:lnTo>
                  <a:lnTo>
                    <a:pt x="2023745" y="519683"/>
                  </a:lnTo>
                  <a:lnTo>
                    <a:pt x="51943" y="519683"/>
                  </a:lnTo>
                  <a:lnTo>
                    <a:pt x="31718" y="515600"/>
                  </a:lnTo>
                  <a:lnTo>
                    <a:pt x="15208" y="504463"/>
                  </a:lnTo>
                  <a:lnTo>
                    <a:pt x="4079" y="487944"/>
                  </a:lnTo>
                  <a:lnTo>
                    <a:pt x="0" y="467715"/>
                  </a:lnTo>
                  <a:lnTo>
                    <a:pt x="0" y="51968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04044" y="5655665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Dobutamine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987295" y="6192011"/>
            <a:ext cx="2085339" cy="658495"/>
            <a:chOff x="1987295" y="6192011"/>
            <a:chExt cx="2085339" cy="658495"/>
          </a:xfrm>
        </p:grpSpPr>
        <p:sp>
          <p:nvSpPr>
            <p:cNvPr id="36" name="object 36"/>
            <p:cNvSpPr/>
            <p:nvPr/>
          </p:nvSpPr>
          <p:spPr>
            <a:xfrm>
              <a:off x="2983991" y="6192011"/>
              <a:ext cx="91439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91867" y="6327647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59">
                  <a:moveTo>
                    <a:pt x="2023871" y="0"/>
                  </a:moveTo>
                  <a:lnTo>
                    <a:pt x="51815" y="0"/>
                  </a:lnTo>
                  <a:lnTo>
                    <a:pt x="31664" y="4072"/>
                  </a:lnTo>
                  <a:lnTo>
                    <a:pt x="15192" y="15178"/>
                  </a:lnTo>
                  <a:lnTo>
                    <a:pt x="4077" y="31648"/>
                  </a:lnTo>
                  <a:lnTo>
                    <a:pt x="0" y="51815"/>
                  </a:lnTo>
                  <a:lnTo>
                    <a:pt x="0" y="466343"/>
                  </a:lnTo>
                  <a:lnTo>
                    <a:pt x="4077" y="486512"/>
                  </a:lnTo>
                  <a:lnTo>
                    <a:pt x="15192" y="502983"/>
                  </a:lnTo>
                  <a:lnTo>
                    <a:pt x="31664" y="514087"/>
                  </a:lnTo>
                  <a:lnTo>
                    <a:pt x="51815" y="518159"/>
                  </a:lnTo>
                  <a:lnTo>
                    <a:pt x="2023871" y="518159"/>
                  </a:lnTo>
                  <a:lnTo>
                    <a:pt x="2044023" y="514087"/>
                  </a:lnTo>
                  <a:lnTo>
                    <a:pt x="2060495" y="502983"/>
                  </a:lnTo>
                  <a:lnTo>
                    <a:pt x="2071610" y="486512"/>
                  </a:lnTo>
                  <a:lnTo>
                    <a:pt x="2075687" y="466343"/>
                  </a:lnTo>
                  <a:lnTo>
                    <a:pt x="2075687" y="51815"/>
                  </a:lnTo>
                  <a:lnTo>
                    <a:pt x="2071610" y="31648"/>
                  </a:lnTo>
                  <a:lnTo>
                    <a:pt x="2060495" y="15178"/>
                  </a:lnTo>
                  <a:lnTo>
                    <a:pt x="2044023" y="4072"/>
                  </a:lnTo>
                  <a:lnTo>
                    <a:pt x="2023871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91867" y="6327647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4" h="518159">
                  <a:moveTo>
                    <a:pt x="0" y="51815"/>
                  </a:moveTo>
                  <a:lnTo>
                    <a:pt x="4077" y="31648"/>
                  </a:lnTo>
                  <a:lnTo>
                    <a:pt x="15192" y="15178"/>
                  </a:lnTo>
                  <a:lnTo>
                    <a:pt x="31664" y="4072"/>
                  </a:lnTo>
                  <a:lnTo>
                    <a:pt x="51815" y="0"/>
                  </a:lnTo>
                  <a:lnTo>
                    <a:pt x="2023871" y="0"/>
                  </a:lnTo>
                  <a:lnTo>
                    <a:pt x="2044023" y="4072"/>
                  </a:lnTo>
                  <a:lnTo>
                    <a:pt x="2060495" y="15178"/>
                  </a:lnTo>
                  <a:lnTo>
                    <a:pt x="2071610" y="31648"/>
                  </a:lnTo>
                  <a:lnTo>
                    <a:pt x="2075687" y="51815"/>
                  </a:lnTo>
                  <a:lnTo>
                    <a:pt x="2075687" y="466343"/>
                  </a:lnTo>
                  <a:lnTo>
                    <a:pt x="2071610" y="486512"/>
                  </a:lnTo>
                  <a:lnTo>
                    <a:pt x="2060495" y="502983"/>
                  </a:lnTo>
                  <a:lnTo>
                    <a:pt x="2044023" y="514087"/>
                  </a:lnTo>
                  <a:lnTo>
                    <a:pt x="2023871" y="518159"/>
                  </a:lnTo>
                  <a:lnTo>
                    <a:pt x="51815" y="518159"/>
                  </a:lnTo>
                  <a:lnTo>
                    <a:pt x="31664" y="514087"/>
                  </a:lnTo>
                  <a:lnTo>
                    <a:pt x="15192" y="502983"/>
                  </a:lnTo>
                  <a:lnTo>
                    <a:pt x="4077" y="486512"/>
                  </a:lnTo>
                  <a:lnTo>
                    <a:pt x="0" y="466343"/>
                  </a:lnTo>
                  <a:lnTo>
                    <a:pt x="0" y="51815"/>
                  </a:lnTo>
                  <a:close/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04036" y="6356400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Milrinone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29983" y="1429511"/>
            <a:ext cx="2083307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901433" y="1461008"/>
            <a:ext cx="1740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2400" b="1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2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728269" y="1997964"/>
            <a:ext cx="2085339" cy="659130"/>
            <a:chOff x="6728269" y="1997964"/>
            <a:chExt cx="2085339" cy="659130"/>
          </a:xfrm>
        </p:grpSpPr>
        <p:sp>
          <p:nvSpPr>
            <p:cNvPr id="43" name="object 43"/>
            <p:cNvSpPr/>
            <p:nvPr/>
          </p:nvSpPr>
          <p:spPr>
            <a:xfrm>
              <a:off x="7725155" y="1997964"/>
              <a:ext cx="91440" cy="899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33031" y="2133600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5" h="518160">
                  <a:moveTo>
                    <a:pt x="2023872" y="0"/>
                  </a:moveTo>
                  <a:lnTo>
                    <a:pt x="51816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5"/>
                  </a:lnTo>
                  <a:lnTo>
                    <a:pt x="0" y="466344"/>
                  </a:lnTo>
                  <a:lnTo>
                    <a:pt x="4077" y="486495"/>
                  </a:lnTo>
                  <a:lnTo>
                    <a:pt x="15192" y="502967"/>
                  </a:lnTo>
                  <a:lnTo>
                    <a:pt x="31664" y="514082"/>
                  </a:lnTo>
                  <a:lnTo>
                    <a:pt x="51816" y="518160"/>
                  </a:lnTo>
                  <a:lnTo>
                    <a:pt x="2023872" y="518160"/>
                  </a:lnTo>
                  <a:lnTo>
                    <a:pt x="2044023" y="514082"/>
                  </a:lnTo>
                  <a:lnTo>
                    <a:pt x="2060495" y="502967"/>
                  </a:lnTo>
                  <a:lnTo>
                    <a:pt x="2071610" y="486495"/>
                  </a:lnTo>
                  <a:lnTo>
                    <a:pt x="2075688" y="466344"/>
                  </a:lnTo>
                  <a:lnTo>
                    <a:pt x="2075688" y="51815"/>
                  </a:lnTo>
                  <a:lnTo>
                    <a:pt x="2071610" y="31664"/>
                  </a:lnTo>
                  <a:lnTo>
                    <a:pt x="2060495" y="15192"/>
                  </a:lnTo>
                  <a:lnTo>
                    <a:pt x="2044023" y="4077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33031" y="2133600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5" h="518160">
                  <a:moveTo>
                    <a:pt x="0" y="51815"/>
                  </a:moveTo>
                  <a:lnTo>
                    <a:pt x="4077" y="31664"/>
                  </a:lnTo>
                  <a:lnTo>
                    <a:pt x="15192" y="15192"/>
                  </a:lnTo>
                  <a:lnTo>
                    <a:pt x="31664" y="4077"/>
                  </a:lnTo>
                  <a:lnTo>
                    <a:pt x="51816" y="0"/>
                  </a:lnTo>
                  <a:lnTo>
                    <a:pt x="2023872" y="0"/>
                  </a:lnTo>
                  <a:lnTo>
                    <a:pt x="2044023" y="4077"/>
                  </a:lnTo>
                  <a:lnTo>
                    <a:pt x="2060495" y="15192"/>
                  </a:lnTo>
                  <a:lnTo>
                    <a:pt x="2071610" y="31664"/>
                  </a:lnTo>
                  <a:lnTo>
                    <a:pt x="2075688" y="51815"/>
                  </a:lnTo>
                  <a:lnTo>
                    <a:pt x="2075688" y="466344"/>
                  </a:lnTo>
                  <a:lnTo>
                    <a:pt x="2071610" y="486495"/>
                  </a:lnTo>
                  <a:lnTo>
                    <a:pt x="2060495" y="502967"/>
                  </a:lnTo>
                  <a:lnTo>
                    <a:pt x="2044023" y="514082"/>
                  </a:lnTo>
                  <a:lnTo>
                    <a:pt x="2023872" y="518160"/>
                  </a:lnTo>
                  <a:lnTo>
                    <a:pt x="51816" y="518160"/>
                  </a:lnTo>
                  <a:lnTo>
                    <a:pt x="31664" y="514082"/>
                  </a:lnTo>
                  <a:lnTo>
                    <a:pt x="15192" y="502967"/>
                  </a:lnTo>
                  <a:lnTo>
                    <a:pt x="4077" y="486495"/>
                  </a:lnTo>
                  <a:lnTo>
                    <a:pt x="0" y="466344"/>
                  </a:lnTo>
                  <a:lnTo>
                    <a:pt x="0" y="51815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745199" y="2161794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Arial"/>
                <a:cs typeface="Arial"/>
              </a:rPr>
              <a:t>Milrinone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728269" y="2697479"/>
            <a:ext cx="2085339" cy="660400"/>
            <a:chOff x="6728269" y="2697479"/>
            <a:chExt cx="2085339" cy="660400"/>
          </a:xfrm>
        </p:grpSpPr>
        <p:sp>
          <p:nvSpPr>
            <p:cNvPr id="48" name="object 48"/>
            <p:cNvSpPr/>
            <p:nvPr/>
          </p:nvSpPr>
          <p:spPr>
            <a:xfrm>
              <a:off x="7725155" y="2697479"/>
              <a:ext cx="91440" cy="914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33031" y="2834639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5" h="518160">
                  <a:moveTo>
                    <a:pt x="2023872" y="0"/>
                  </a:moveTo>
                  <a:lnTo>
                    <a:pt x="51816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5"/>
                  </a:lnTo>
                  <a:lnTo>
                    <a:pt x="0" y="466344"/>
                  </a:lnTo>
                  <a:lnTo>
                    <a:pt x="4077" y="486495"/>
                  </a:lnTo>
                  <a:lnTo>
                    <a:pt x="15192" y="502967"/>
                  </a:lnTo>
                  <a:lnTo>
                    <a:pt x="31664" y="514082"/>
                  </a:lnTo>
                  <a:lnTo>
                    <a:pt x="51816" y="518160"/>
                  </a:lnTo>
                  <a:lnTo>
                    <a:pt x="2023872" y="518160"/>
                  </a:lnTo>
                  <a:lnTo>
                    <a:pt x="2044023" y="514082"/>
                  </a:lnTo>
                  <a:lnTo>
                    <a:pt x="2060495" y="502967"/>
                  </a:lnTo>
                  <a:lnTo>
                    <a:pt x="2071610" y="486495"/>
                  </a:lnTo>
                  <a:lnTo>
                    <a:pt x="2075688" y="466344"/>
                  </a:lnTo>
                  <a:lnTo>
                    <a:pt x="2075688" y="51815"/>
                  </a:lnTo>
                  <a:lnTo>
                    <a:pt x="2071610" y="31664"/>
                  </a:lnTo>
                  <a:lnTo>
                    <a:pt x="2060495" y="15192"/>
                  </a:lnTo>
                  <a:lnTo>
                    <a:pt x="2044023" y="4077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33031" y="2834639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5" h="518160">
                  <a:moveTo>
                    <a:pt x="0" y="51815"/>
                  </a:moveTo>
                  <a:lnTo>
                    <a:pt x="4077" y="31664"/>
                  </a:lnTo>
                  <a:lnTo>
                    <a:pt x="15192" y="15192"/>
                  </a:lnTo>
                  <a:lnTo>
                    <a:pt x="31664" y="4077"/>
                  </a:lnTo>
                  <a:lnTo>
                    <a:pt x="51816" y="0"/>
                  </a:lnTo>
                  <a:lnTo>
                    <a:pt x="2023872" y="0"/>
                  </a:lnTo>
                  <a:lnTo>
                    <a:pt x="2044023" y="4077"/>
                  </a:lnTo>
                  <a:lnTo>
                    <a:pt x="2060495" y="15192"/>
                  </a:lnTo>
                  <a:lnTo>
                    <a:pt x="2071610" y="31664"/>
                  </a:lnTo>
                  <a:lnTo>
                    <a:pt x="2075688" y="51815"/>
                  </a:lnTo>
                  <a:lnTo>
                    <a:pt x="2075688" y="466344"/>
                  </a:lnTo>
                  <a:lnTo>
                    <a:pt x="2071610" y="486495"/>
                  </a:lnTo>
                  <a:lnTo>
                    <a:pt x="2060495" y="502967"/>
                  </a:lnTo>
                  <a:lnTo>
                    <a:pt x="2044023" y="514082"/>
                  </a:lnTo>
                  <a:lnTo>
                    <a:pt x="2023872" y="518160"/>
                  </a:lnTo>
                  <a:lnTo>
                    <a:pt x="51816" y="518160"/>
                  </a:lnTo>
                  <a:lnTo>
                    <a:pt x="31664" y="514082"/>
                  </a:lnTo>
                  <a:lnTo>
                    <a:pt x="15192" y="502967"/>
                  </a:lnTo>
                  <a:lnTo>
                    <a:pt x="4077" y="486495"/>
                  </a:lnTo>
                  <a:lnTo>
                    <a:pt x="0" y="466344"/>
                  </a:lnTo>
                  <a:lnTo>
                    <a:pt x="0" y="51815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745199" y="2861894"/>
            <a:ext cx="2051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100"/>
              </a:spcBef>
            </a:pPr>
            <a:r>
              <a:rPr sz="2400" spc="-55" dirty="0">
                <a:latin typeface="Arial"/>
                <a:cs typeface="Arial"/>
              </a:rPr>
              <a:t>Dobutamine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728269" y="3398520"/>
            <a:ext cx="2085339" cy="660400"/>
            <a:chOff x="6728269" y="3398520"/>
            <a:chExt cx="2085339" cy="660400"/>
          </a:xfrm>
        </p:grpSpPr>
        <p:sp>
          <p:nvSpPr>
            <p:cNvPr id="53" name="object 53"/>
            <p:cNvSpPr/>
            <p:nvPr/>
          </p:nvSpPr>
          <p:spPr>
            <a:xfrm>
              <a:off x="7725155" y="3398520"/>
              <a:ext cx="91440" cy="914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33031" y="3534156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4">
                  <a:moveTo>
                    <a:pt x="202374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3"/>
                  </a:lnTo>
                  <a:lnTo>
                    <a:pt x="0" y="467741"/>
                  </a:lnTo>
                  <a:lnTo>
                    <a:pt x="4079" y="487965"/>
                  </a:lnTo>
                  <a:lnTo>
                    <a:pt x="15208" y="504475"/>
                  </a:lnTo>
                  <a:lnTo>
                    <a:pt x="31718" y="515604"/>
                  </a:lnTo>
                  <a:lnTo>
                    <a:pt x="51943" y="519684"/>
                  </a:lnTo>
                  <a:lnTo>
                    <a:pt x="2023745" y="519684"/>
                  </a:lnTo>
                  <a:lnTo>
                    <a:pt x="2043969" y="515604"/>
                  </a:lnTo>
                  <a:lnTo>
                    <a:pt x="2060479" y="504475"/>
                  </a:lnTo>
                  <a:lnTo>
                    <a:pt x="2071608" y="487965"/>
                  </a:lnTo>
                  <a:lnTo>
                    <a:pt x="2075688" y="467741"/>
                  </a:lnTo>
                  <a:lnTo>
                    <a:pt x="2075688" y="51943"/>
                  </a:lnTo>
                  <a:lnTo>
                    <a:pt x="2071608" y="31718"/>
                  </a:lnTo>
                  <a:lnTo>
                    <a:pt x="2060479" y="15208"/>
                  </a:lnTo>
                  <a:lnTo>
                    <a:pt x="2043969" y="4079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33031" y="3534156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4">
                  <a:moveTo>
                    <a:pt x="0" y="51943"/>
                  </a:moveTo>
                  <a:lnTo>
                    <a:pt x="4079" y="31718"/>
                  </a:lnTo>
                  <a:lnTo>
                    <a:pt x="15208" y="15208"/>
                  </a:lnTo>
                  <a:lnTo>
                    <a:pt x="31718" y="4079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79"/>
                  </a:lnTo>
                  <a:lnTo>
                    <a:pt x="2060479" y="15208"/>
                  </a:lnTo>
                  <a:lnTo>
                    <a:pt x="2071608" y="31718"/>
                  </a:lnTo>
                  <a:lnTo>
                    <a:pt x="2075688" y="51943"/>
                  </a:lnTo>
                  <a:lnTo>
                    <a:pt x="2075688" y="467741"/>
                  </a:lnTo>
                  <a:lnTo>
                    <a:pt x="2071608" y="487965"/>
                  </a:lnTo>
                  <a:lnTo>
                    <a:pt x="2060479" y="504475"/>
                  </a:lnTo>
                  <a:lnTo>
                    <a:pt x="2043969" y="515604"/>
                  </a:lnTo>
                  <a:lnTo>
                    <a:pt x="2023745" y="519684"/>
                  </a:lnTo>
                  <a:lnTo>
                    <a:pt x="51943" y="519684"/>
                  </a:lnTo>
                  <a:lnTo>
                    <a:pt x="31718" y="515604"/>
                  </a:lnTo>
                  <a:lnTo>
                    <a:pt x="15208" y="504475"/>
                  </a:lnTo>
                  <a:lnTo>
                    <a:pt x="4079" y="487965"/>
                  </a:lnTo>
                  <a:lnTo>
                    <a:pt x="0" y="467741"/>
                  </a:lnTo>
                  <a:lnTo>
                    <a:pt x="0" y="51943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745208" y="3562553"/>
            <a:ext cx="2051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Dopamine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6728269" y="4099559"/>
            <a:ext cx="2085339" cy="660400"/>
            <a:chOff x="6728269" y="4099559"/>
            <a:chExt cx="2085339" cy="660400"/>
          </a:xfrm>
        </p:grpSpPr>
        <p:sp>
          <p:nvSpPr>
            <p:cNvPr id="58" name="object 58"/>
            <p:cNvSpPr/>
            <p:nvPr/>
          </p:nvSpPr>
          <p:spPr>
            <a:xfrm>
              <a:off x="7725155" y="4099559"/>
              <a:ext cx="91440" cy="899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33031" y="4235195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4">
                  <a:moveTo>
                    <a:pt x="2023745" y="0"/>
                  </a:moveTo>
                  <a:lnTo>
                    <a:pt x="51943" y="0"/>
                  </a:lnTo>
                  <a:lnTo>
                    <a:pt x="31718" y="4079"/>
                  </a:lnTo>
                  <a:lnTo>
                    <a:pt x="15208" y="15208"/>
                  </a:lnTo>
                  <a:lnTo>
                    <a:pt x="4079" y="31718"/>
                  </a:lnTo>
                  <a:lnTo>
                    <a:pt x="0" y="51942"/>
                  </a:lnTo>
                  <a:lnTo>
                    <a:pt x="0" y="467740"/>
                  </a:lnTo>
                  <a:lnTo>
                    <a:pt x="4079" y="487965"/>
                  </a:lnTo>
                  <a:lnTo>
                    <a:pt x="15208" y="504475"/>
                  </a:lnTo>
                  <a:lnTo>
                    <a:pt x="31718" y="515604"/>
                  </a:lnTo>
                  <a:lnTo>
                    <a:pt x="51943" y="519683"/>
                  </a:lnTo>
                  <a:lnTo>
                    <a:pt x="2023745" y="519683"/>
                  </a:lnTo>
                  <a:lnTo>
                    <a:pt x="2043969" y="515604"/>
                  </a:lnTo>
                  <a:lnTo>
                    <a:pt x="2060479" y="504475"/>
                  </a:lnTo>
                  <a:lnTo>
                    <a:pt x="2071608" y="487965"/>
                  </a:lnTo>
                  <a:lnTo>
                    <a:pt x="2075688" y="467740"/>
                  </a:lnTo>
                  <a:lnTo>
                    <a:pt x="2075688" y="51942"/>
                  </a:lnTo>
                  <a:lnTo>
                    <a:pt x="2071608" y="31718"/>
                  </a:lnTo>
                  <a:lnTo>
                    <a:pt x="2060479" y="15208"/>
                  </a:lnTo>
                  <a:lnTo>
                    <a:pt x="2043969" y="4079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33031" y="4235195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4">
                  <a:moveTo>
                    <a:pt x="0" y="51942"/>
                  </a:moveTo>
                  <a:lnTo>
                    <a:pt x="4079" y="31718"/>
                  </a:lnTo>
                  <a:lnTo>
                    <a:pt x="15208" y="15208"/>
                  </a:lnTo>
                  <a:lnTo>
                    <a:pt x="31718" y="4079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79"/>
                  </a:lnTo>
                  <a:lnTo>
                    <a:pt x="2060479" y="15208"/>
                  </a:lnTo>
                  <a:lnTo>
                    <a:pt x="2071608" y="31718"/>
                  </a:lnTo>
                  <a:lnTo>
                    <a:pt x="2075688" y="51942"/>
                  </a:lnTo>
                  <a:lnTo>
                    <a:pt x="2075688" y="467740"/>
                  </a:lnTo>
                  <a:lnTo>
                    <a:pt x="2071608" y="487965"/>
                  </a:lnTo>
                  <a:lnTo>
                    <a:pt x="2060479" y="504475"/>
                  </a:lnTo>
                  <a:lnTo>
                    <a:pt x="2043969" y="515604"/>
                  </a:lnTo>
                  <a:lnTo>
                    <a:pt x="2023745" y="519683"/>
                  </a:lnTo>
                  <a:lnTo>
                    <a:pt x="51943" y="519683"/>
                  </a:lnTo>
                  <a:lnTo>
                    <a:pt x="31718" y="515604"/>
                  </a:lnTo>
                  <a:lnTo>
                    <a:pt x="15208" y="504475"/>
                  </a:lnTo>
                  <a:lnTo>
                    <a:pt x="4079" y="487965"/>
                  </a:lnTo>
                  <a:lnTo>
                    <a:pt x="0" y="467740"/>
                  </a:lnTo>
                  <a:lnTo>
                    <a:pt x="0" y="51942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745208" y="4263644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Arial"/>
                <a:cs typeface="Arial"/>
              </a:rPr>
              <a:t>Epinephrine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728269" y="4799076"/>
            <a:ext cx="2085339" cy="660400"/>
            <a:chOff x="6728269" y="4799076"/>
            <a:chExt cx="2085339" cy="660400"/>
          </a:xfrm>
        </p:grpSpPr>
        <p:sp>
          <p:nvSpPr>
            <p:cNvPr id="63" name="object 63"/>
            <p:cNvSpPr/>
            <p:nvPr/>
          </p:nvSpPr>
          <p:spPr>
            <a:xfrm>
              <a:off x="7725155" y="4799076"/>
              <a:ext cx="91440" cy="91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33031" y="4936236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5" h="518160">
                  <a:moveTo>
                    <a:pt x="2023872" y="0"/>
                  </a:moveTo>
                  <a:lnTo>
                    <a:pt x="51816" y="0"/>
                  </a:lnTo>
                  <a:lnTo>
                    <a:pt x="31664" y="4077"/>
                  </a:lnTo>
                  <a:lnTo>
                    <a:pt x="15192" y="15192"/>
                  </a:lnTo>
                  <a:lnTo>
                    <a:pt x="4077" y="31664"/>
                  </a:lnTo>
                  <a:lnTo>
                    <a:pt x="0" y="51815"/>
                  </a:lnTo>
                  <a:lnTo>
                    <a:pt x="0" y="466344"/>
                  </a:lnTo>
                  <a:lnTo>
                    <a:pt x="4077" y="486495"/>
                  </a:lnTo>
                  <a:lnTo>
                    <a:pt x="15192" y="502967"/>
                  </a:lnTo>
                  <a:lnTo>
                    <a:pt x="31664" y="514082"/>
                  </a:lnTo>
                  <a:lnTo>
                    <a:pt x="51816" y="518159"/>
                  </a:lnTo>
                  <a:lnTo>
                    <a:pt x="2023872" y="518159"/>
                  </a:lnTo>
                  <a:lnTo>
                    <a:pt x="2044023" y="514082"/>
                  </a:lnTo>
                  <a:lnTo>
                    <a:pt x="2060495" y="502967"/>
                  </a:lnTo>
                  <a:lnTo>
                    <a:pt x="2071610" y="486495"/>
                  </a:lnTo>
                  <a:lnTo>
                    <a:pt x="2075688" y="466344"/>
                  </a:lnTo>
                  <a:lnTo>
                    <a:pt x="2075688" y="51815"/>
                  </a:lnTo>
                  <a:lnTo>
                    <a:pt x="2071610" y="31664"/>
                  </a:lnTo>
                  <a:lnTo>
                    <a:pt x="2060495" y="15192"/>
                  </a:lnTo>
                  <a:lnTo>
                    <a:pt x="2044023" y="4077"/>
                  </a:lnTo>
                  <a:lnTo>
                    <a:pt x="2023872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33031" y="4936236"/>
              <a:ext cx="2075814" cy="518159"/>
            </a:xfrm>
            <a:custGeom>
              <a:avLst/>
              <a:gdLst/>
              <a:ahLst/>
              <a:cxnLst/>
              <a:rect l="l" t="t" r="r" b="b"/>
              <a:pathLst>
                <a:path w="2075815" h="518160">
                  <a:moveTo>
                    <a:pt x="0" y="51815"/>
                  </a:moveTo>
                  <a:lnTo>
                    <a:pt x="4077" y="31664"/>
                  </a:lnTo>
                  <a:lnTo>
                    <a:pt x="15192" y="15192"/>
                  </a:lnTo>
                  <a:lnTo>
                    <a:pt x="31664" y="4077"/>
                  </a:lnTo>
                  <a:lnTo>
                    <a:pt x="51816" y="0"/>
                  </a:lnTo>
                  <a:lnTo>
                    <a:pt x="2023872" y="0"/>
                  </a:lnTo>
                  <a:lnTo>
                    <a:pt x="2044023" y="4077"/>
                  </a:lnTo>
                  <a:lnTo>
                    <a:pt x="2060495" y="15192"/>
                  </a:lnTo>
                  <a:lnTo>
                    <a:pt x="2071610" y="31664"/>
                  </a:lnTo>
                  <a:lnTo>
                    <a:pt x="2075688" y="51815"/>
                  </a:lnTo>
                  <a:lnTo>
                    <a:pt x="2075688" y="466344"/>
                  </a:lnTo>
                  <a:lnTo>
                    <a:pt x="2071610" y="486495"/>
                  </a:lnTo>
                  <a:lnTo>
                    <a:pt x="2060495" y="502967"/>
                  </a:lnTo>
                  <a:lnTo>
                    <a:pt x="2044023" y="514082"/>
                  </a:lnTo>
                  <a:lnTo>
                    <a:pt x="2023872" y="518159"/>
                  </a:lnTo>
                  <a:lnTo>
                    <a:pt x="51816" y="518159"/>
                  </a:lnTo>
                  <a:lnTo>
                    <a:pt x="31664" y="514082"/>
                  </a:lnTo>
                  <a:lnTo>
                    <a:pt x="15192" y="502967"/>
                  </a:lnTo>
                  <a:lnTo>
                    <a:pt x="4077" y="486495"/>
                  </a:lnTo>
                  <a:lnTo>
                    <a:pt x="0" y="466344"/>
                  </a:lnTo>
                  <a:lnTo>
                    <a:pt x="0" y="51815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6745199" y="4964429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Arial"/>
                <a:cs typeface="Arial"/>
              </a:rPr>
              <a:t>Norepinephrine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728269" y="5500115"/>
            <a:ext cx="2085339" cy="660400"/>
            <a:chOff x="6728269" y="5500115"/>
            <a:chExt cx="2085339" cy="660400"/>
          </a:xfrm>
        </p:grpSpPr>
        <p:sp>
          <p:nvSpPr>
            <p:cNvPr id="68" name="object 68"/>
            <p:cNvSpPr/>
            <p:nvPr/>
          </p:nvSpPr>
          <p:spPr>
            <a:xfrm>
              <a:off x="7725155" y="5500115"/>
              <a:ext cx="91440" cy="914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33031" y="5635751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4">
                  <a:moveTo>
                    <a:pt x="2023745" y="0"/>
                  </a:moveTo>
                  <a:lnTo>
                    <a:pt x="51943" y="0"/>
                  </a:lnTo>
                  <a:lnTo>
                    <a:pt x="31718" y="4083"/>
                  </a:lnTo>
                  <a:lnTo>
                    <a:pt x="15208" y="15220"/>
                  </a:lnTo>
                  <a:lnTo>
                    <a:pt x="4079" y="31739"/>
                  </a:lnTo>
                  <a:lnTo>
                    <a:pt x="0" y="51968"/>
                  </a:lnTo>
                  <a:lnTo>
                    <a:pt x="0" y="467715"/>
                  </a:lnTo>
                  <a:lnTo>
                    <a:pt x="4079" y="487944"/>
                  </a:lnTo>
                  <a:lnTo>
                    <a:pt x="15208" y="504463"/>
                  </a:lnTo>
                  <a:lnTo>
                    <a:pt x="31718" y="515600"/>
                  </a:lnTo>
                  <a:lnTo>
                    <a:pt x="51943" y="519684"/>
                  </a:lnTo>
                  <a:lnTo>
                    <a:pt x="2023745" y="519684"/>
                  </a:lnTo>
                  <a:lnTo>
                    <a:pt x="2043969" y="515600"/>
                  </a:lnTo>
                  <a:lnTo>
                    <a:pt x="2060479" y="504463"/>
                  </a:lnTo>
                  <a:lnTo>
                    <a:pt x="2071608" y="487944"/>
                  </a:lnTo>
                  <a:lnTo>
                    <a:pt x="2075688" y="467715"/>
                  </a:lnTo>
                  <a:lnTo>
                    <a:pt x="2075688" y="51968"/>
                  </a:lnTo>
                  <a:lnTo>
                    <a:pt x="2071608" y="31739"/>
                  </a:lnTo>
                  <a:lnTo>
                    <a:pt x="2060479" y="15220"/>
                  </a:lnTo>
                  <a:lnTo>
                    <a:pt x="2043969" y="4083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33031" y="5635751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4">
                  <a:moveTo>
                    <a:pt x="0" y="51968"/>
                  </a:moveTo>
                  <a:lnTo>
                    <a:pt x="4079" y="31739"/>
                  </a:lnTo>
                  <a:lnTo>
                    <a:pt x="15208" y="15220"/>
                  </a:lnTo>
                  <a:lnTo>
                    <a:pt x="31718" y="4083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83"/>
                  </a:lnTo>
                  <a:lnTo>
                    <a:pt x="2060479" y="15220"/>
                  </a:lnTo>
                  <a:lnTo>
                    <a:pt x="2071608" y="31739"/>
                  </a:lnTo>
                  <a:lnTo>
                    <a:pt x="2075688" y="51968"/>
                  </a:lnTo>
                  <a:lnTo>
                    <a:pt x="2075688" y="467715"/>
                  </a:lnTo>
                  <a:lnTo>
                    <a:pt x="2071608" y="487944"/>
                  </a:lnTo>
                  <a:lnTo>
                    <a:pt x="2060479" y="504463"/>
                  </a:lnTo>
                  <a:lnTo>
                    <a:pt x="2043969" y="515600"/>
                  </a:lnTo>
                  <a:lnTo>
                    <a:pt x="2023745" y="519684"/>
                  </a:lnTo>
                  <a:lnTo>
                    <a:pt x="51943" y="519684"/>
                  </a:lnTo>
                  <a:lnTo>
                    <a:pt x="31718" y="515600"/>
                  </a:lnTo>
                  <a:lnTo>
                    <a:pt x="15208" y="504463"/>
                  </a:lnTo>
                  <a:lnTo>
                    <a:pt x="4079" y="487944"/>
                  </a:lnTo>
                  <a:lnTo>
                    <a:pt x="0" y="467715"/>
                  </a:lnTo>
                  <a:lnTo>
                    <a:pt x="0" y="51968"/>
                  </a:lnTo>
                  <a:close/>
                </a:path>
              </a:pathLst>
            </a:custGeom>
            <a:ln w="9143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6745208" y="5665114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Arial"/>
                <a:cs typeface="Arial"/>
              </a:rPr>
              <a:t>Vasopressin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728459" y="6201155"/>
            <a:ext cx="2085339" cy="660400"/>
            <a:chOff x="6728459" y="6201155"/>
            <a:chExt cx="2085339" cy="660400"/>
          </a:xfrm>
        </p:grpSpPr>
        <p:sp>
          <p:nvSpPr>
            <p:cNvPr id="73" name="object 73"/>
            <p:cNvSpPr/>
            <p:nvPr/>
          </p:nvSpPr>
          <p:spPr>
            <a:xfrm>
              <a:off x="7725155" y="6201155"/>
              <a:ext cx="91440" cy="899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33031" y="6336791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5">
                  <a:moveTo>
                    <a:pt x="2023745" y="0"/>
                  </a:moveTo>
                  <a:lnTo>
                    <a:pt x="51943" y="0"/>
                  </a:lnTo>
                  <a:lnTo>
                    <a:pt x="31718" y="4083"/>
                  </a:lnTo>
                  <a:lnTo>
                    <a:pt x="15208" y="15220"/>
                  </a:lnTo>
                  <a:lnTo>
                    <a:pt x="4079" y="31739"/>
                  </a:lnTo>
                  <a:lnTo>
                    <a:pt x="0" y="51968"/>
                  </a:lnTo>
                  <a:lnTo>
                    <a:pt x="0" y="467713"/>
                  </a:lnTo>
                  <a:lnTo>
                    <a:pt x="15208" y="504461"/>
                  </a:lnTo>
                  <a:lnTo>
                    <a:pt x="51943" y="519683"/>
                  </a:lnTo>
                  <a:lnTo>
                    <a:pt x="2023745" y="519685"/>
                  </a:lnTo>
                  <a:lnTo>
                    <a:pt x="2043969" y="515601"/>
                  </a:lnTo>
                  <a:lnTo>
                    <a:pt x="2060479" y="504463"/>
                  </a:lnTo>
                  <a:lnTo>
                    <a:pt x="2071608" y="487944"/>
                  </a:lnTo>
                  <a:lnTo>
                    <a:pt x="2075688" y="467715"/>
                  </a:lnTo>
                  <a:lnTo>
                    <a:pt x="2075688" y="51968"/>
                  </a:lnTo>
                  <a:lnTo>
                    <a:pt x="2071608" y="31739"/>
                  </a:lnTo>
                  <a:lnTo>
                    <a:pt x="2060479" y="15220"/>
                  </a:lnTo>
                  <a:lnTo>
                    <a:pt x="2043969" y="4083"/>
                  </a:lnTo>
                  <a:lnTo>
                    <a:pt x="2023745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733031" y="6336791"/>
              <a:ext cx="2075814" cy="520065"/>
            </a:xfrm>
            <a:custGeom>
              <a:avLst/>
              <a:gdLst/>
              <a:ahLst/>
              <a:cxnLst/>
              <a:rect l="l" t="t" r="r" b="b"/>
              <a:pathLst>
                <a:path w="2075815" h="520065">
                  <a:moveTo>
                    <a:pt x="0" y="51968"/>
                  </a:moveTo>
                  <a:lnTo>
                    <a:pt x="4079" y="31739"/>
                  </a:lnTo>
                  <a:lnTo>
                    <a:pt x="15208" y="15220"/>
                  </a:lnTo>
                  <a:lnTo>
                    <a:pt x="31718" y="4083"/>
                  </a:lnTo>
                  <a:lnTo>
                    <a:pt x="51943" y="0"/>
                  </a:lnTo>
                  <a:lnTo>
                    <a:pt x="2023745" y="0"/>
                  </a:lnTo>
                  <a:lnTo>
                    <a:pt x="2043969" y="4083"/>
                  </a:lnTo>
                  <a:lnTo>
                    <a:pt x="2060479" y="15220"/>
                  </a:lnTo>
                  <a:lnTo>
                    <a:pt x="2071608" y="31739"/>
                  </a:lnTo>
                  <a:lnTo>
                    <a:pt x="2075688" y="51968"/>
                  </a:lnTo>
                  <a:lnTo>
                    <a:pt x="2075688" y="467715"/>
                  </a:lnTo>
                  <a:lnTo>
                    <a:pt x="2071608" y="487944"/>
                  </a:lnTo>
                  <a:lnTo>
                    <a:pt x="2060479" y="504463"/>
                  </a:lnTo>
                  <a:lnTo>
                    <a:pt x="2043969" y="515601"/>
                  </a:lnTo>
                  <a:lnTo>
                    <a:pt x="2023745" y="519685"/>
                  </a:lnTo>
                  <a:lnTo>
                    <a:pt x="51943" y="519683"/>
                  </a:lnTo>
                  <a:lnTo>
                    <a:pt x="31718" y="515599"/>
                  </a:lnTo>
                  <a:lnTo>
                    <a:pt x="15208" y="504461"/>
                  </a:lnTo>
                  <a:lnTo>
                    <a:pt x="4079" y="487942"/>
                  </a:lnTo>
                  <a:lnTo>
                    <a:pt x="0" y="467713"/>
                  </a:lnTo>
                  <a:lnTo>
                    <a:pt x="0" y="51968"/>
                  </a:lnTo>
                  <a:close/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745208" y="6365849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Arial"/>
                <a:cs typeface="Arial"/>
              </a:rPr>
              <a:t>Phenylephrine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41643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65" dirty="0"/>
              <a:t>ADVERSE</a:t>
            </a:r>
            <a:r>
              <a:rPr spc="-380" dirty="0"/>
              <a:t> </a:t>
            </a:r>
            <a:r>
              <a:rPr spc="-434" dirty="0"/>
              <a:t>EFFECTS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6975" y="2005076"/>
          <a:ext cx="9803130" cy="385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2040"/>
                <a:gridCol w="4892040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Drug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Adverse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Effects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Norepinephrine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Arrhythmias,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bradycardia,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peripheral</a:t>
                      </a:r>
                      <a:r>
                        <a:rPr sz="1800" spc="-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ischemia,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hypertension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Epinephrine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610235" marR="289560" indent="-3143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arrhythmias,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severe</a:t>
                      </a:r>
                      <a:r>
                        <a:rPr sz="1800" spc="-3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hypertension, 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cardiac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ischemia,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sudden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cardiac</a:t>
                      </a:r>
                      <a:r>
                        <a:rPr sz="18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arrest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9142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Vasopressin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8590" marR="1409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Arrhythmias,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hypertension,</a:t>
                      </a:r>
                      <a:r>
                        <a:rPr sz="18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decrease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CO,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cardiac 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ischemia,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severe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peripheral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vasoconstriction, 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splanchnic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vasoconstriction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0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Phenylephrine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166495" marR="524510" indent="-6343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Reflex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bradycardia,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hypertension,</a:t>
                      </a:r>
                      <a:r>
                        <a:rPr sz="1800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severe 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peripheral</a:t>
                      </a:r>
                      <a:r>
                        <a:rPr sz="18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vasoconstriction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  <a:tr h="640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60" dirty="0">
                          <a:latin typeface="Arial"/>
                          <a:cs typeface="Arial"/>
                        </a:rPr>
                        <a:t>Dopamine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98525" marR="285750" indent="-605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Severe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hypertension,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ventricular</a:t>
                      </a:r>
                      <a:r>
                        <a:rPr sz="18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arrhythmias, 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cardiac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ischemia, tissue</a:t>
                      </a:r>
                      <a:r>
                        <a:rPr sz="1800" spc="-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ischemia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41643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65" dirty="0"/>
              <a:t>ADVERSE</a:t>
            </a:r>
            <a:r>
              <a:rPr spc="-380" dirty="0"/>
              <a:t> </a:t>
            </a:r>
            <a:r>
              <a:rPr spc="-434" dirty="0"/>
              <a:t>EFFECTS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6975" y="2005076"/>
          <a:ext cx="9803130" cy="385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2040"/>
                <a:gridCol w="4892040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95" dirty="0">
                          <a:latin typeface="Arial"/>
                          <a:cs typeface="Arial"/>
                        </a:rPr>
                        <a:t>Drug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Adverse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5" dirty="0">
                          <a:latin typeface="Arial"/>
                          <a:cs typeface="Arial"/>
                        </a:rPr>
                        <a:t>Effects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Dobutamine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Tachycardia,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arrhythmia,</a:t>
                      </a:r>
                      <a:r>
                        <a:rPr sz="18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cardiac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ischemia,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hyper/hypotension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Milrinone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028189" marR="342265" indent="-16802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arrhythmia,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hypotension,</a:t>
                      </a:r>
                      <a:r>
                        <a:rPr sz="1800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cardiac 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ischemia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7165"/>
          </a:xfrm>
          <a:custGeom>
            <a:avLst/>
            <a:gdLst/>
            <a:ahLst/>
            <a:cxnLst/>
            <a:rect l="l" t="t" r="r" b="b"/>
            <a:pathLst>
              <a:path w="12192000" h="177165">
                <a:moveTo>
                  <a:pt x="0" y="176784"/>
                </a:moveTo>
                <a:lnTo>
                  <a:pt x="12192000" y="176784"/>
                </a:lnTo>
                <a:lnTo>
                  <a:pt x="1219200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63826"/>
            <a:ext cx="12192000" cy="4694555"/>
          </a:xfrm>
          <a:custGeom>
            <a:avLst/>
            <a:gdLst/>
            <a:ahLst/>
            <a:cxnLst/>
            <a:rect l="l" t="t" r="r" b="b"/>
            <a:pathLst>
              <a:path w="12192000" h="4694555">
                <a:moveTo>
                  <a:pt x="0" y="4694173"/>
                </a:moveTo>
                <a:lnTo>
                  <a:pt x="12192000" y="4694173"/>
                </a:lnTo>
                <a:lnTo>
                  <a:pt x="12192000" y="0"/>
                </a:lnTo>
                <a:lnTo>
                  <a:pt x="0" y="0"/>
                </a:lnTo>
                <a:lnTo>
                  <a:pt x="0" y="4694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6783"/>
            <a:ext cx="12189460" cy="1645920"/>
          </a:xfrm>
          <a:custGeom>
            <a:avLst/>
            <a:gdLst/>
            <a:ahLst/>
            <a:cxnLst/>
            <a:rect l="l" t="t" r="r" b="b"/>
            <a:pathLst>
              <a:path w="12189460" h="1645920">
                <a:moveTo>
                  <a:pt x="12188952" y="0"/>
                </a:moveTo>
                <a:lnTo>
                  <a:pt x="0" y="0"/>
                </a:lnTo>
                <a:lnTo>
                  <a:pt x="0" y="1616202"/>
                </a:lnTo>
                <a:lnTo>
                  <a:pt x="7756182" y="1616202"/>
                </a:lnTo>
                <a:lnTo>
                  <a:pt x="7756182" y="1645920"/>
                </a:lnTo>
                <a:lnTo>
                  <a:pt x="12188952" y="1645920"/>
                </a:lnTo>
                <a:lnTo>
                  <a:pt x="12188952" y="1616202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92985"/>
            <a:ext cx="5541645" cy="29845"/>
          </a:xfrm>
          <a:custGeom>
            <a:avLst/>
            <a:gdLst/>
            <a:ahLst/>
            <a:cxnLst/>
            <a:rect l="l" t="t" r="r" b="b"/>
            <a:pathLst>
              <a:path w="5541645" h="29844">
                <a:moveTo>
                  <a:pt x="0" y="29717"/>
                </a:moveTo>
                <a:lnTo>
                  <a:pt x="5541264" y="29717"/>
                </a:lnTo>
                <a:lnTo>
                  <a:pt x="5541264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740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5" dirty="0"/>
              <a:t>MANAGING </a:t>
            </a:r>
            <a:r>
              <a:rPr spc="-270" dirty="0"/>
              <a:t>HYPOVOLEMIC</a:t>
            </a:r>
            <a:r>
              <a:rPr spc="-555" dirty="0"/>
              <a:t> </a:t>
            </a:r>
            <a:r>
              <a:rPr spc="-335" dirty="0"/>
              <a:t>SHOCK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1811" y="2473579"/>
            <a:ext cx="9429115" cy="16224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magnitude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duration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decreased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perfusion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hypovolemic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shock 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215" dirty="0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related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0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resuscitation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goal,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transfusion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4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Vasopressor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use has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been associated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7346" y="1792985"/>
            <a:ext cx="3335654" cy="0"/>
          </a:xfrm>
          <a:custGeom>
            <a:avLst/>
            <a:gdLst/>
            <a:ahLst/>
            <a:cxnLst/>
            <a:rect l="l" t="t" r="r" b="b"/>
            <a:pathLst>
              <a:path w="3335654">
                <a:moveTo>
                  <a:pt x="0" y="0"/>
                </a:moveTo>
                <a:lnTo>
                  <a:pt x="333514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1415796"/>
          <a:ext cx="1219200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570"/>
                <a:gridCol w="1107439"/>
                <a:gridCol w="1107439"/>
                <a:gridCol w="1107440"/>
                <a:gridCol w="4436109"/>
              </a:tblGrid>
              <a:tr h="4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CI: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25" dirty="0">
                          <a:latin typeface="Arial"/>
                          <a:cs typeface="Arial"/>
                        </a:rPr>
                        <a:t>CVP: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85" dirty="0">
                          <a:latin typeface="Arial"/>
                          <a:cs typeface="Arial"/>
                        </a:rPr>
                        <a:t>MAP: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4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100" dirty="0">
                          <a:latin typeface="Arial"/>
                          <a:cs typeface="Arial"/>
                        </a:rPr>
                        <a:t>HR: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↑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140" dirty="0">
                          <a:latin typeface="Arial"/>
                          <a:cs typeface="Arial"/>
                        </a:rPr>
                        <a:t>PAOP: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SVR: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↑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382267" y="4114800"/>
            <a:ext cx="9250680" cy="2743200"/>
            <a:chOff x="1382267" y="4114800"/>
            <a:chExt cx="9250680" cy="2743200"/>
          </a:xfrm>
        </p:grpSpPr>
        <p:sp>
          <p:nvSpPr>
            <p:cNvPr id="11" name="object 11"/>
            <p:cNvSpPr/>
            <p:nvPr/>
          </p:nvSpPr>
          <p:spPr>
            <a:xfrm>
              <a:off x="1382267" y="4114800"/>
              <a:ext cx="9250680" cy="1223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2267" y="5259324"/>
              <a:ext cx="9250680" cy="15986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77165"/>
          </a:xfrm>
          <a:custGeom>
            <a:avLst/>
            <a:gdLst/>
            <a:ahLst/>
            <a:cxnLst/>
            <a:rect l="l" t="t" r="r" b="b"/>
            <a:pathLst>
              <a:path w="12192000" h="177165">
                <a:moveTo>
                  <a:pt x="0" y="176784"/>
                </a:moveTo>
                <a:lnTo>
                  <a:pt x="12192000" y="176784"/>
                </a:lnTo>
                <a:lnTo>
                  <a:pt x="12192000" y="0"/>
                </a:lnTo>
                <a:lnTo>
                  <a:pt x="0" y="0"/>
                </a:lnTo>
                <a:lnTo>
                  <a:pt x="0" y="176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63826"/>
            <a:ext cx="12192000" cy="4694555"/>
          </a:xfrm>
          <a:custGeom>
            <a:avLst/>
            <a:gdLst/>
            <a:ahLst/>
            <a:cxnLst/>
            <a:rect l="l" t="t" r="r" b="b"/>
            <a:pathLst>
              <a:path w="12192000" h="4694555">
                <a:moveTo>
                  <a:pt x="0" y="4694173"/>
                </a:moveTo>
                <a:lnTo>
                  <a:pt x="12192000" y="4694173"/>
                </a:lnTo>
                <a:lnTo>
                  <a:pt x="12192000" y="0"/>
                </a:lnTo>
                <a:lnTo>
                  <a:pt x="0" y="0"/>
                </a:lnTo>
                <a:lnTo>
                  <a:pt x="0" y="46941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76783"/>
            <a:ext cx="12189460" cy="1645920"/>
          </a:xfrm>
          <a:custGeom>
            <a:avLst/>
            <a:gdLst/>
            <a:ahLst/>
            <a:cxnLst/>
            <a:rect l="l" t="t" r="r" b="b"/>
            <a:pathLst>
              <a:path w="12189460" h="1645920">
                <a:moveTo>
                  <a:pt x="12188952" y="0"/>
                </a:moveTo>
                <a:lnTo>
                  <a:pt x="0" y="0"/>
                </a:lnTo>
                <a:lnTo>
                  <a:pt x="0" y="1616202"/>
                </a:lnTo>
                <a:lnTo>
                  <a:pt x="7756182" y="1616202"/>
                </a:lnTo>
                <a:lnTo>
                  <a:pt x="7756182" y="1645920"/>
                </a:lnTo>
                <a:lnTo>
                  <a:pt x="12188952" y="1645920"/>
                </a:lnTo>
                <a:lnTo>
                  <a:pt x="12188952" y="1616202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92985"/>
            <a:ext cx="5541645" cy="29845"/>
          </a:xfrm>
          <a:custGeom>
            <a:avLst/>
            <a:gdLst/>
            <a:ahLst/>
            <a:cxnLst/>
            <a:rect l="l" t="t" r="r" b="b"/>
            <a:pathLst>
              <a:path w="5541645" h="29844">
                <a:moveTo>
                  <a:pt x="0" y="29717"/>
                </a:moveTo>
                <a:lnTo>
                  <a:pt x="5541264" y="29717"/>
                </a:lnTo>
                <a:lnTo>
                  <a:pt x="5541264" y="0"/>
                </a:lnTo>
                <a:lnTo>
                  <a:pt x="0" y="0"/>
                </a:lnTo>
                <a:lnTo>
                  <a:pt x="0" y="297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7431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MANAGEMENT </a:t>
            </a:r>
            <a:r>
              <a:rPr spc="-315" dirty="0"/>
              <a:t>OF </a:t>
            </a:r>
            <a:r>
              <a:rPr spc="-370" dirty="0"/>
              <a:t>SEPTIC</a:t>
            </a:r>
            <a:r>
              <a:rPr spc="-785" dirty="0"/>
              <a:t> </a:t>
            </a:r>
            <a:r>
              <a:rPr spc="-335" dirty="0"/>
              <a:t>SHOCK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1811" y="2449530"/>
            <a:ext cx="5984875" cy="17633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8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Hemodynamic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goals: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CVP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8-12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mmHg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(12-15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mmHg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ventilated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patients)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MAP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r>
              <a:rPr sz="20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mmHg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Urine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sz="2000" spc="-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0.5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mL/kg/hr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ScvO2 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&gt;70%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SvO2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0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65%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7346" y="1792985"/>
            <a:ext cx="3335654" cy="0"/>
          </a:xfrm>
          <a:custGeom>
            <a:avLst/>
            <a:gdLst/>
            <a:ahLst/>
            <a:cxnLst/>
            <a:rect l="l" t="t" r="r" b="b"/>
            <a:pathLst>
              <a:path w="3335654">
                <a:moveTo>
                  <a:pt x="0" y="0"/>
                </a:moveTo>
                <a:lnTo>
                  <a:pt x="333514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1415796"/>
          <a:ext cx="1219200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3570"/>
                <a:gridCol w="1107439"/>
                <a:gridCol w="1107439"/>
                <a:gridCol w="1107440"/>
                <a:gridCol w="4436109"/>
              </a:tblGrid>
              <a:tr h="4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CI: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↑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25" dirty="0">
                          <a:latin typeface="Arial"/>
                          <a:cs typeface="Arial"/>
                        </a:rPr>
                        <a:t>CVP: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85" dirty="0">
                          <a:latin typeface="Arial"/>
                          <a:cs typeface="Arial"/>
                        </a:rPr>
                        <a:t>MAP: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41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100" dirty="0">
                          <a:latin typeface="Arial"/>
                          <a:cs typeface="Arial"/>
                        </a:rPr>
                        <a:t>HR: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↑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140" dirty="0">
                          <a:latin typeface="Arial"/>
                          <a:cs typeface="Arial"/>
                        </a:rPr>
                        <a:t>PAOP: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SVR: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↓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6278879" y="3159250"/>
            <a:ext cx="5913120" cy="3685540"/>
            <a:chOff x="6278879" y="3159250"/>
            <a:chExt cx="5913120" cy="3685540"/>
          </a:xfrm>
        </p:grpSpPr>
        <p:sp>
          <p:nvSpPr>
            <p:cNvPr id="11" name="object 11"/>
            <p:cNvSpPr/>
            <p:nvPr/>
          </p:nvSpPr>
          <p:spPr>
            <a:xfrm>
              <a:off x="6278879" y="3159250"/>
              <a:ext cx="5913119" cy="3685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00621" y="4839461"/>
              <a:ext cx="5454650" cy="1112520"/>
            </a:xfrm>
            <a:custGeom>
              <a:avLst/>
              <a:gdLst/>
              <a:ahLst/>
              <a:cxnLst/>
              <a:rect l="l" t="t" r="r" b="b"/>
              <a:pathLst>
                <a:path w="5454650" h="1112520">
                  <a:moveTo>
                    <a:pt x="0" y="1112520"/>
                  </a:moveTo>
                  <a:lnTo>
                    <a:pt x="5454396" y="1112520"/>
                  </a:lnTo>
                  <a:lnTo>
                    <a:pt x="5454396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CHOICE </a:t>
            </a:r>
            <a:r>
              <a:rPr spc="-315" dirty="0"/>
              <a:t>OF </a:t>
            </a:r>
            <a:r>
              <a:rPr spc="-390" dirty="0"/>
              <a:t>VASOPRESSOR </a:t>
            </a:r>
            <a:r>
              <a:rPr spc="-120" dirty="0"/>
              <a:t>IN</a:t>
            </a:r>
            <a:r>
              <a:rPr spc="-690" dirty="0"/>
              <a:t> </a:t>
            </a:r>
            <a:r>
              <a:rPr spc="-370" dirty="0"/>
              <a:t>SEPTIC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6411" y="1972664"/>
            <a:ext cx="3905885" cy="37725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175" spc="-142" baseline="24904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175" spc="4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Norepinephrine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2-30</a:t>
            </a:r>
            <a:r>
              <a:rPr sz="20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mcg/min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Dopamine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10-20</a:t>
            </a:r>
            <a:r>
              <a:rPr sz="20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mcg/kg/min</a:t>
            </a:r>
            <a:endParaRPr sz="20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175" spc="-89" baseline="24904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2175" spc="60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Epinephrine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1-10</a:t>
            </a:r>
            <a:r>
              <a:rPr sz="20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mcg/min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Vasopressin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0.03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unit/min</a:t>
            </a:r>
            <a:endParaRPr sz="20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175" spc="-127" baseline="24904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2175" spc="44" baseline="249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endParaRPr sz="22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Phenylephrine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40-300</a:t>
            </a:r>
            <a:r>
              <a:rPr sz="20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mcg/min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Dobutamine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2.5-20</a:t>
            </a:r>
            <a:r>
              <a:rPr sz="20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mcg/kg/min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Milrinone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0.125-0.75</a:t>
            </a:r>
            <a:r>
              <a:rPr sz="20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mcg/kg/min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8342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CHOICE </a:t>
            </a:r>
            <a:r>
              <a:rPr spc="-315" dirty="0"/>
              <a:t>OF </a:t>
            </a:r>
            <a:r>
              <a:rPr spc="-360" dirty="0"/>
              <a:t>FIRST </a:t>
            </a:r>
            <a:r>
              <a:rPr spc="-215" dirty="0"/>
              <a:t>LINE</a:t>
            </a:r>
            <a:r>
              <a:rPr spc="-625" dirty="0"/>
              <a:t> </a:t>
            </a:r>
            <a:r>
              <a:rPr spc="-390" dirty="0"/>
              <a:t>VASOPRESSOR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2473579"/>
            <a:ext cx="9592945" cy="3102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\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Efficacy: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mortality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Safety: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8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Almost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double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tachyarrhythmia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dopamine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compared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endParaRPr sz="2000">
              <a:latin typeface="Arial"/>
              <a:cs typeface="Arial"/>
            </a:endParaRPr>
          </a:p>
          <a:p>
            <a:pPr marL="424180" marR="603885" lvl="1" indent="-182880">
              <a:lnSpc>
                <a:spcPts val="2160"/>
              </a:lnSpc>
              <a:spcBef>
                <a:spcPts val="63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Almost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discontinuations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tachyarrhythmia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dopamine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2688" y="1792223"/>
            <a:ext cx="10325100" cy="134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3853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TYPES </a:t>
            </a:r>
            <a:r>
              <a:rPr spc="-315" dirty="0"/>
              <a:t>OF</a:t>
            </a:r>
            <a:r>
              <a:rPr spc="-570" dirty="0"/>
              <a:t>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/>
          <p:nvPr/>
        </p:nvSpPr>
        <p:spPr>
          <a:xfrm>
            <a:off x="1199388" y="2080260"/>
            <a:ext cx="97917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9388" y="4460747"/>
            <a:ext cx="9791700" cy="65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4736" y="1959973"/>
            <a:ext cx="9138285" cy="412496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2700" spc="-35" dirty="0">
                <a:latin typeface="Arial"/>
                <a:cs typeface="Arial"/>
              </a:rPr>
              <a:t>Distributive</a:t>
            </a:r>
            <a:endParaRPr sz="2700">
              <a:latin typeface="Arial"/>
              <a:cs typeface="Arial"/>
            </a:endParaRPr>
          </a:p>
          <a:p>
            <a:pPr marL="417830" indent="-229235">
              <a:lnSpc>
                <a:spcPts val="2420"/>
              </a:lnSpc>
              <a:spcBef>
                <a:spcPts val="1160"/>
              </a:spcBef>
              <a:buChar char="•"/>
              <a:tabLst>
                <a:tab pos="417830" algn="l"/>
              </a:tabLst>
            </a:pPr>
            <a:r>
              <a:rPr sz="2100" spc="-120" dirty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sz="2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peripheral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vasodilation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cytokines</a:t>
            </a: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1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interleukins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endParaRPr sz="2100">
              <a:latin typeface="Arial"/>
              <a:cs typeface="Arial"/>
            </a:endParaRPr>
          </a:p>
          <a:p>
            <a:pPr marL="417830">
              <a:lnSpc>
                <a:spcPts val="2420"/>
              </a:lnSpc>
            </a:pPr>
            <a:r>
              <a:rPr sz="2100" spc="-75" dirty="0">
                <a:solidFill>
                  <a:srgbClr val="FFFFFF"/>
                </a:solidFill>
                <a:latin typeface="Arial"/>
                <a:cs typeface="Arial"/>
              </a:rPr>
              <a:t>bodies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sz="2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response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stimulus</a:t>
            </a:r>
            <a:r>
              <a:rPr sz="21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hypotension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417830" algn="l"/>
              </a:tabLst>
            </a:pP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Septic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shock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(most</a:t>
            </a:r>
            <a:r>
              <a:rPr sz="21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common)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Neurogenic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300"/>
              </a:spcBef>
              <a:buChar char="•"/>
              <a:tabLst>
                <a:tab pos="417830" algn="l"/>
              </a:tabLst>
            </a:pP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Anaphylactic</a:t>
            </a: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700" spc="-105" dirty="0">
                <a:latin typeface="Arial"/>
                <a:cs typeface="Arial"/>
              </a:rPr>
              <a:t>Cardiogenic</a:t>
            </a:r>
            <a:endParaRPr sz="2700">
              <a:latin typeface="Arial"/>
              <a:cs typeface="Arial"/>
            </a:endParaRPr>
          </a:p>
          <a:p>
            <a:pPr marL="417830" marR="81915" indent="-229235">
              <a:lnSpc>
                <a:spcPts val="2320"/>
              </a:lnSpc>
              <a:spcBef>
                <a:spcPts val="1405"/>
              </a:spcBef>
              <a:buChar char="•"/>
              <a:tabLst>
                <a:tab pos="417830" algn="l"/>
              </a:tabLst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Intracardiac</a:t>
            </a:r>
            <a:r>
              <a:rPr sz="21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abnormality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r>
              <a:rPr sz="2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2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1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1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1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output  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(CO)</a:t>
            </a:r>
            <a:endParaRPr sz="2100">
              <a:latin typeface="Arial"/>
              <a:cs typeface="Arial"/>
            </a:endParaRPr>
          </a:p>
          <a:p>
            <a:pPr marL="417830" indent="-229235">
              <a:lnSpc>
                <a:spcPct val="100000"/>
              </a:lnSpc>
              <a:spcBef>
                <a:spcPts val="235"/>
              </a:spcBef>
              <a:buChar char="•"/>
              <a:tabLst>
                <a:tab pos="417830" algn="l"/>
              </a:tabLst>
            </a:pPr>
            <a:r>
              <a:rPr sz="2100" spc="-55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infarction,</a:t>
            </a:r>
            <a:r>
              <a:rPr sz="2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atrial/ventricular</a:t>
            </a: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tachyarrhythmias,</a:t>
            </a:r>
            <a:r>
              <a:rPr sz="21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sz="21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"/>
                <a:cs typeface="Arial"/>
              </a:rPr>
              <a:t>abnormalities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9017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CHOICE </a:t>
            </a:r>
            <a:r>
              <a:rPr spc="-315" dirty="0"/>
              <a:t>OF </a:t>
            </a:r>
            <a:r>
              <a:rPr spc="-330" dirty="0"/>
              <a:t>SECOND </a:t>
            </a:r>
            <a:r>
              <a:rPr spc="-215" dirty="0"/>
              <a:t>LINE</a:t>
            </a:r>
            <a:r>
              <a:rPr spc="-725" dirty="0"/>
              <a:t> </a:t>
            </a:r>
            <a:r>
              <a:rPr spc="-390" dirty="0"/>
              <a:t>VASOPRESSOR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427845" cy="29235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strong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literature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compare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vasopressin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Vasopressin</a:t>
            </a:r>
            <a:endParaRPr sz="2200">
              <a:latin typeface="Arial"/>
              <a:cs typeface="Arial"/>
            </a:endParaRPr>
          </a:p>
          <a:p>
            <a:pPr marL="424180" marR="21590" lvl="1" indent="-182880">
              <a:lnSpc>
                <a:spcPts val="2160"/>
              </a:lnSpc>
              <a:spcBef>
                <a:spcPts val="44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Shown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demand,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while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improving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3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Augments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vasopressors</a:t>
            </a:r>
            <a:r>
              <a:rPr sz="2000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agents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stronger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beta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beta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682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CHOICE </a:t>
            </a:r>
            <a:r>
              <a:rPr spc="-315" dirty="0"/>
              <a:t>OF </a:t>
            </a:r>
            <a:r>
              <a:rPr spc="-270" dirty="0"/>
              <a:t>THIRD </a:t>
            </a:r>
            <a:r>
              <a:rPr spc="-215" dirty="0"/>
              <a:t>LINE</a:t>
            </a:r>
            <a:r>
              <a:rPr spc="-875" dirty="0"/>
              <a:t> </a:t>
            </a:r>
            <a:r>
              <a:rPr spc="-280" dirty="0"/>
              <a:t>AGENT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8201025" cy="30708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Phenylephrine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Pure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agonist,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thus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vasculature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myocardial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stimulation)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Dobutamine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Assists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persistently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ScvO2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Tachyphylaxis</a:t>
            </a:r>
            <a:r>
              <a:rPr sz="20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Milrinone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Assists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persistently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ScvO2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dobutamine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starts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demonstrate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tachyphylaxis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892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MANAGEMENT </a:t>
            </a:r>
            <a:r>
              <a:rPr spc="-315" dirty="0"/>
              <a:t>OF </a:t>
            </a:r>
            <a:r>
              <a:rPr spc="-320" dirty="0"/>
              <a:t>NEUROGENIC</a:t>
            </a:r>
            <a:r>
              <a:rPr spc="-695" dirty="0"/>
              <a:t>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6411" y="1851176"/>
            <a:ext cx="9031605" cy="264414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20979" indent="-182880">
              <a:lnSpc>
                <a:spcPct val="100000"/>
              </a:lnSpc>
              <a:spcBef>
                <a:spcPts val="1225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Fluid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resuscitation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2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2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130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Vasopressors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utilized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refractory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2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950" spc="-112" baseline="25641" dirty="0">
                <a:solidFill>
                  <a:srgbClr val="FFFFFF"/>
                </a:solidFill>
                <a:latin typeface="Arial"/>
                <a:cs typeface="Arial"/>
              </a:rPr>
              <a:t>st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line: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Dopamine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endParaRPr sz="2000">
              <a:latin typeface="Arial"/>
              <a:cs typeface="Arial"/>
            </a:endParaRPr>
          </a:p>
          <a:p>
            <a:pPr marL="4495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49580" algn="l"/>
              </a:tabLst>
            </a:pP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Both</a:t>
            </a:r>
            <a:r>
              <a:rPr sz="20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resolve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bradycardia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hypotension</a:t>
            </a:r>
            <a:endParaRPr sz="20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Atropine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acutely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symptomatic</a:t>
            </a: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bradycardia</a:t>
            </a:r>
            <a:endParaRPr sz="2200">
              <a:latin typeface="Arial"/>
              <a:cs typeface="Arial"/>
            </a:endParaRPr>
          </a:p>
          <a:p>
            <a:pPr marL="220979" indent="-182880">
              <a:lnSpc>
                <a:spcPct val="100000"/>
              </a:lnSpc>
              <a:spcBef>
                <a:spcPts val="1140"/>
              </a:spcBef>
              <a:buFont typeface="Wingdings"/>
              <a:buChar char=""/>
              <a:tabLst>
                <a:tab pos="220979" algn="l"/>
              </a:tabLst>
            </a:pP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phenylephrine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reflex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bradycardia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9019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MANAGEMENT </a:t>
            </a:r>
            <a:r>
              <a:rPr spc="-315" dirty="0"/>
              <a:t>OF CARDIOGENIC</a:t>
            </a:r>
            <a:r>
              <a:rPr spc="-830" dirty="0"/>
              <a:t>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173845" cy="22733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Obtaining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catheter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attempted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determine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hemodynamic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parameters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addition,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assist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determining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000">
              <a:latin typeface="Arial"/>
              <a:cs typeface="Arial"/>
            </a:endParaRPr>
          </a:p>
          <a:p>
            <a:pPr marL="194945" marR="182880" indent="-182880">
              <a:lnSpc>
                <a:spcPts val="2380"/>
              </a:lnSpc>
              <a:spcBef>
                <a:spcPts val="162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resuscitation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done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demonstrate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fluid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overload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10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Choice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vasopressor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inotrope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dependent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cardiogenic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2436" y="4629911"/>
            <a:ext cx="9454896" cy="1665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9033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MANAGEMENT </a:t>
            </a:r>
            <a:r>
              <a:rPr spc="-315" dirty="0"/>
              <a:t>OF </a:t>
            </a:r>
            <a:r>
              <a:rPr spc="-325" dirty="0"/>
              <a:t>OBSTRUCTIVE</a:t>
            </a:r>
            <a:r>
              <a:rPr spc="-819" dirty="0"/>
              <a:t>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670415" cy="11404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64135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Usually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require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vasopressor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initially,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since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causative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reason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obstruction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0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Typically,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obstruction,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recover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rapidly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536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CASE</a:t>
            </a:r>
            <a:r>
              <a:rPr spc="-385" dirty="0"/>
              <a:t> </a:t>
            </a:r>
            <a:r>
              <a:rPr spc="-434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611995" cy="3091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273685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male,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complaining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high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fevers,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chills,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stiff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neck,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headache,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cough.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72/40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HR: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39.4˚C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Weight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fibrillation,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hypertension,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diabetes,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peptic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ulcer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Medication: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Expresses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non-compliance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patient,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what’s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take?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4857" y="5304282"/>
            <a:ext cx="6082665" cy="462280"/>
          </a:xfrm>
          <a:custGeom>
            <a:avLst/>
            <a:gdLst/>
            <a:ahLst/>
            <a:cxnLst/>
            <a:rect l="l" t="t" r="r" b="b"/>
            <a:pathLst>
              <a:path w="6082665" h="462279">
                <a:moveTo>
                  <a:pt x="0" y="461772"/>
                </a:moveTo>
                <a:lnTo>
                  <a:pt x="6082284" y="461772"/>
                </a:lnTo>
                <a:lnTo>
                  <a:pt x="608228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54857" y="5304282"/>
            <a:ext cx="4785360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43498" y="5408781"/>
            <a:ext cx="11557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mL/kg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4857" y="5976365"/>
            <a:ext cx="160210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200"/>
              </a:spcBef>
            </a:pP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NSS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LR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6942" y="5980938"/>
            <a:ext cx="160210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210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2,700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0218" y="5304282"/>
            <a:ext cx="1297305" cy="462280"/>
          </a:xfrm>
          <a:custGeom>
            <a:avLst/>
            <a:gdLst/>
            <a:ahLst/>
            <a:cxnLst/>
            <a:rect l="l" t="t" r="r" b="b"/>
            <a:pathLst>
              <a:path w="1297304" h="462279">
                <a:moveTo>
                  <a:pt x="1296924" y="0"/>
                </a:moveTo>
                <a:lnTo>
                  <a:pt x="0" y="0"/>
                </a:lnTo>
                <a:lnTo>
                  <a:pt x="0" y="461772"/>
                </a:lnTo>
                <a:lnTo>
                  <a:pt x="1296924" y="461772"/>
                </a:lnTo>
                <a:lnTo>
                  <a:pt x="1296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0218" y="5304282"/>
            <a:ext cx="1297305" cy="462280"/>
          </a:xfrm>
          <a:custGeom>
            <a:avLst/>
            <a:gdLst/>
            <a:ahLst/>
            <a:cxnLst/>
            <a:rect l="l" t="t" r="r" b="b"/>
            <a:pathLst>
              <a:path w="1297304" h="462279">
                <a:moveTo>
                  <a:pt x="0" y="461772"/>
                </a:moveTo>
                <a:lnTo>
                  <a:pt x="1296924" y="461772"/>
                </a:lnTo>
                <a:lnTo>
                  <a:pt x="129692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536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CASE</a:t>
            </a:r>
            <a:r>
              <a:rPr spc="-385" dirty="0"/>
              <a:t> </a:t>
            </a:r>
            <a:r>
              <a:rPr spc="-434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464040" cy="3091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125095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male,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complaining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high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fevers,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chills,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stiff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neck,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headache,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cough.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72/40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HR: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39.4˚C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Weight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fibrillation,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hypertension,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diabetes,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peptic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ulcer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Medication: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Expresses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non-compliance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2.7L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76/46,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step?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5388102"/>
            <a:ext cx="6082665" cy="8305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728980" marR="210820" indent="-512445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norepinephrine.</a:t>
            </a:r>
            <a:r>
              <a:rPr sz="24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not 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dopamine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specifically?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4857" y="6325361"/>
            <a:ext cx="160210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204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MAP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4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6254" y="6300978"/>
            <a:ext cx="1772920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15"/>
              </a:spcBef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2-5</a:t>
            </a:r>
            <a:r>
              <a:rPr sz="24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mcg/min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536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CASE</a:t>
            </a:r>
            <a:r>
              <a:rPr spc="-385" dirty="0"/>
              <a:t> </a:t>
            </a:r>
            <a:r>
              <a:rPr spc="-434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347200" cy="33661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889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20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male,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complaining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high 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fevers,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chills,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stiff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neck,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headache,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cough.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72/40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HR: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39.4˚C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Weight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0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Atrial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fibrillation,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hypertension,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diabetes,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peptic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ulcer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Medication: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Expresses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non-compliance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cost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ts val="228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2.7L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started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still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424180">
              <a:lnSpc>
                <a:spcPts val="2280"/>
              </a:lnSpc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80/50,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step?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5388102"/>
            <a:ext cx="608266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Vasopressin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epinephrine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4857" y="5941314"/>
            <a:ext cx="160210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209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MAP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24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5238" y="5941314"/>
            <a:ext cx="3043555" cy="832485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209"/>
              </a:spcBef>
            </a:pP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0.03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units/min</a:t>
            </a:r>
            <a:endParaRPr sz="240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1-2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mcg/min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567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CASE</a:t>
            </a:r>
            <a:r>
              <a:rPr spc="-385" dirty="0"/>
              <a:t> </a:t>
            </a:r>
            <a:r>
              <a:rPr spc="-185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580880" cy="33172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female,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nearby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motor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vehicle 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accident. 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She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complains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abdominal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pain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she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tell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says</a:t>
            </a:r>
            <a:r>
              <a:rPr sz="22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thinks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Arial"/>
                <a:cs typeface="Arial"/>
              </a:rPr>
              <a:t>she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going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faint.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2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60/42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HR: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110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Weight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20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59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0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59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Medication: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2000">
              <a:latin typeface="Arial"/>
              <a:cs typeface="Arial"/>
            </a:endParaRPr>
          </a:p>
          <a:p>
            <a:pPr marL="424180" marR="544830" lvl="1" indent="-182880">
              <a:lnSpc>
                <a:spcPts val="2160"/>
              </a:lnSpc>
              <a:spcBef>
                <a:spcPts val="63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exam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abdominal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notice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bruised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concerned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bleeding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5941314"/>
            <a:ext cx="1602105" cy="832485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209"/>
              </a:spcBef>
            </a:pP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NSS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LR</a:t>
            </a:r>
            <a:endParaRPr sz="2400">
              <a:latin typeface="Arial"/>
              <a:cs typeface="Arial"/>
            </a:endParaRPr>
          </a:p>
          <a:p>
            <a:pPr marL="236854">
              <a:lnSpc>
                <a:spcPct val="100000"/>
              </a:lnSpc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24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5238" y="5941314"/>
            <a:ext cx="304355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941069">
              <a:lnSpc>
                <a:spcPct val="100000"/>
              </a:lnSpc>
              <a:spcBef>
                <a:spcPts val="209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1,800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mL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4857" y="5304282"/>
            <a:ext cx="6082665" cy="462280"/>
          </a:xfrm>
          <a:custGeom>
            <a:avLst/>
            <a:gdLst/>
            <a:ahLst/>
            <a:cxnLst/>
            <a:rect l="l" t="t" r="r" b="b"/>
            <a:pathLst>
              <a:path w="6082665" h="462279">
                <a:moveTo>
                  <a:pt x="0" y="461772"/>
                </a:moveTo>
                <a:lnTo>
                  <a:pt x="6082284" y="461772"/>
                </a:lnTo>
                <a:lnTo>
                  <a:pt x="608228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4857" y="5304282"/>
            <a:ext cx="4785360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04"/>
              </a:spcBef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fluid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3498" y="5408781"/>
            <a:ext cx="11557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mL/kg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0218" y="5304282"/>
            <a:ext cx="1297305" cy="462280"/>
          </a:xfrm>
          <a:custGeom>
            <a:avLst/>
            <a:gdLst/>
            <a:ahLst/>
            <a:cxnLst/>
            <a:rect l="l" t="t" r="r" b="b"/>
            <a:pathLst>
              <a:path w="1297304" h="462279">
                <a:moveTo>
                  <a:pt x="1296924" y="0"/>
                </a:moveTo>
                <a:lnTo>
                  <a:pt x="0" y="0"/>
                </a:lnTo>
                <a:lnTo>
                  <a:pt x="0" y="461772"/>
                </a:lnTo>
                <a:lnTo>
                  <a:pt x="1296924" y="461772"/>
                </a:lnTo>
                <a:lnTo>
                  <a:pt x="1296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0218" y="5304282"/>
            <a:ext cx="1297305" cy="462280"/>
          </a:xfrm>
          <a:custGeom>
            <a:avLst/>
            <a:gdLst/>
            <a:ahLst/>
            <a:cxnLst/>
            <a:rect l="l" t="t" r="r" b="b"/>
            <a:pathLst>
              <a:path w="1297304" h="462279">
                <a:moveTo>
                  <a:pt x="0" y="461772"/>
                </a:moveTo>
                <a:lnTo>
                  <a:pt x="1296924" y="461772"/>
                </a:lnTo>
                <a:lnTo>
                  <a:pt x="129692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5238" y="6403085"/>
            <a:ext cx="3043555" cy="455295"/>
          </a:xfrm>
          <a:custGeom>
            <a:avLst/>
            <a:gdLst/>
            <a:ahLst/>
            <a:cxnLst/>
            <a:rect l="l" t="t" r="r" b="b"/>
            <a:pathLst>
              <a:path w="3043554" h="455295">
                <a:moveTo>
                  <a:pt x="3043427" y="454911"/>
                </a:moveTo>
                <a:lnTo>
                  <a:pt x="3043427" y="0"/>
                </a:lnTo>
                <a:lnTo>
                  <a:pt x="0" y="0"/>
                </a:lnTo>
                <a:lnTo>
                  <a:pt x="0" y="45491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46950" y="6416751"/>
            <a:ext cx="541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NO!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538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CASE</a:t>
            </a:r>
            <a:r>
              <a:rPr spc="-385" dirty="0"/>
              <a:t> </a:t>
            </a:r>
            <a:r>
              <a:rPr spc="-415"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354820" cy="29940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male,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home.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wife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reports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complaining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shortness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breath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thought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was because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humid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weather.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did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recently 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fly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York,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which  required</a:t>
            </a:r>
            <a:r>
              <a:rPr sz="2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9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flight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14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92/62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HR: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120, 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RR: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000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Medication:</a:t>
            </a:r>
            <a:r>
              <a:rPr sz="2000" spc="-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Albuterol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potentially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patient’s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symptoms?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5941314"/>
            <a:ext cx="2649220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209"/>
              </a:spcBef>
            </a:pP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Obstructive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5238" y="5941314"/>
            <a:ext cx="304355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09"/>
              </a:spcBef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Anticoagulation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3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857" y="5304282"/>
            <a:ext cx="608266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692785">
              <a:lnSpc>
                <a:spcPct val="100000"/>
              </a:lnSpc>
              <a:spcBef>
                <a:spcPts val="204"/>
              </a:spcBef>
            </a:pP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PE,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pneumonia,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r>
              <a:rPr sz="24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exacerbation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3853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TYPES </a:t>
            </a:r>
            <a:r>
              <a:rPr spc="-315" dirty="0"/>
              <a:t>OF</a:t>
            </a:r>
            <a:r>
              <a:rPr spc="-570" dirty="0"/>
              <a:t> </a:t>
            </a:r>
            <a:r>
              <a:rPr spc="-335" dirty="0"/>
              <a:t>SHOCK</a:t>
            </a:r>
          </a:p>
        </p:txBody>
      </p:sp>
      <p:sp>
        <p:nvSpPr>
          <p:cNvPr id="3" name="object 3"/>
          <p:cNvSpPr/>
          <p:nvPr/>
        </p:nvSpPr>
        <p:spPr>
          <a:xfrm>
            <a:off x="1199388" y="2389632"/>
            <a:ext cx="9791700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9388" y="3901440"/>
            <a:ext cx="9791700" cy="726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9722" y="2255216"/>
            <a:ext cx="9412605" cy="350774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000" spc="-85" dirty="0">
                <a:latin typeface="Arial"/>
                <a:cs typeface="Arial"/>
              </a:rPr>
              <a:t>Hypovolemic</a:t>
            </a:r>
            <a:endParaRPr sz="3000">
              <a:latin typeface="Arial"/>
              <a:cs typeface="Arial"/>
            </a:endParaRPr>
          </a:p>
          <a:p>
            <a:pPr marL="402590" indent="-229870">
              <a:lnSpc>
                <a:spcPct val="100000"/>
              </a:lnSpc>
              <a:spcBef>
                <a:spcPts val="1295"/>
              </a:spcBef>
              <a:buChar char="•"/>
              <a:tabLst>
                <a:tab pos="403225" algn="l"/>
              </a:tabLst>
            </a:pP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3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intravascular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23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Arial"/>
                <a:cs typeface="Arial"/>
              </a:rPr>
              <a:t>(reduction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Arial"/>
                <a:cs typeface="Arial"/>
              </a:rPr>
              <a:t>preload)</a:t>
            </a:r>
            <a:r>
              <a:rPr sz="23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endParaRPr sz="2300">
              <a:latin typeface="Arial"/>
              <a:cs typeface="Arial"/>
            </a:endParaRPr>
          </a:p>
          <a:p>
            <a:pPr marL="402590" indent="-229870">
              <a:lnSpc>
                <a:spcPct val="100000"/>
              </a:lnSpc>
              <a:spcBef>
                <a:spcPts val="335"/>
              </a:spcBef>
              <a:buChar char="•"/>
              <a:tabLst>
                <a:tab pos="403225" algn="l"/>
              </a:tabLst>
            </a:pPr>
            <a:r>
              <a:rPr sz="2300" spc="-70" dirty="0">
                <a:solidFill>
                  <a:srgbClr val="FFFFFF"/>
                </a:solidFill>
                <a:latin typeface="Arial"/>
                <a:cs typeface="Arial"/>
              </a:rPr>
              <a:t>Hemorrhagic </a:t>
            </a:r>
            <a:r>
              <a:rPr sz="2300" spc="-155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r>
              <a:rPr sz="23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non-hemorrhagic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3000" spc="-60" dirty="0">
                <a:latin typeface="Arial"/>
                <a:cs typeface="Arial"/>
              </a:rPr>
              <a:t>Obstructive</a:t>
            </a:r>
            <a:endParaRPr sz="3000">
              <a:latin typeface="Arial"/>
              <a:cs typeface="Arial"/>
            </a:endParaRPr>
          </a:p>
          <a:p>
            <a:pPr marL="402590" indent="-229870">
              <a:lnSpc>
                <a:spcPct val="100000"/>
              </a:lnSpc>
              <a:spcBef>
                <a:spcPts val="1290"/>
              </a:spcBef>
              <a:buChar char="•"/>
              <a:tabLst>
                <a:tab pos="403225" algn="l"/>
              </a:tabLst>
            </a:pPr>
            <a:r>
              <a:rPr sz="2300" spc="-85" dirty="0">
                <a:solidFill>
                  <a:srgbClr val="FFFFFF"/>
                </a:solidFill>
                <a:latin typeface="Arial"/>
                <a:cs typeface="Arial"/>
              </a:rPr>
              <a:t>Extracardiac</a:t>
            </a:r>
            <a:r>
              <a:rPr sz="23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Arial"/>
                <a:cs typeface="Arial"/>
              </a:rPr>
              <a:t>abnormality</a:t>
            </a:r>
            <a:r>
              <a:rPr sz="23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3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3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300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endParaRPr sz="2300">
              <a:latin typeface="Arial"/>
              <a:cs typeface="Arial"/>
            </a:endParaRPr>
          </a:p>
          <a:p>
            <a:pPr marL="402590" indent="-229870">
              <a:lnSpc>
                <a:spcPct val="100000"/>
              </a:lnSpc>
              <a:spcBef>
                <a:spcPts val="340"/>
              </a:spcBef>
              <a:buChar char="•"/>
              <a:tabLst>
                <a:tab pos="403225" algn="l"/>
              </a:tabLst>
            </a:pPr>
            <a:r>
              <a:rPr sz="2300" spc="-75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embolism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hypertension</a:t>
            </a:r>
            <a:endParaRPr sz="2300">
              <a:latin typeface="Arial"/>
              <a:cs typeface="Arial"/>
            </a:endParaRPr>
          </a:p>
          <a:p>
            <a:pPr marL="402590" indent="-229870">
              <a:lnSpc>
                <a:spcPct val="100000"/>
              </a:lnSpc>
              <a:spcBef>
                <a:spcPts val="325"/>
              </a:spcBef>
              <a:buChar char="•"/>
              <a:tabLst>
                <a:tab pos="403225" algn="l"/>
              </a:tabLst>
            </a:pPr>
            <a:r>
              <a:rPr sz="2300" spc="-110" dirty="0">
                <a:solidFill>
                  <a:srgbClr val="FFFFFF"/>
                </a:solidFill>
                <a:latin typeface="Arial"/>
                <a:cs typeface="Arial"/>
              </a:rPr>
              <a:t>Tension</a:t>
            </a:r>
            <a:r>
              <a:rPr sz="230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pneumothorax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3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Arial"/>
                <a:cs typeface="Arial"/>
              </a:rPr>
              <a:t>pericardial</a:t>
            </a:r>
            <a:r>
              <a:rPr sz="23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Arial"/>
                <a:cs typeface="Arial"/>
              </a:rPr>
              <a:t>tamponade</a:t>
            </a:r>
            <a:r>
              <a:rPr sz="23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3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Arial"/>
                <a:cs typeface="Arial"/>
              </a:rPr>
              <a:t>mechanical</a:t>
            </a:r>
            <a:r>
              <a:rPr sz="23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65" dirty="0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1570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5" dirty="0"/>
              <a:t>CASE</a:t>
            </a:r>
            <a:r>
              <a:rPr spc="-385" dirty="0"/>
              <a:t> </a:t>
            </a:r>
            <a:r>
              <a:rPr spc="-165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95042"/>
            <a:ext cx="9560560" cy="29451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94945" marR="5080" indent="-182880">
              <a:lnSpc>
                <a:spcPts val="2380"/>
              </a:lnSpc>
              <a:spcBef>
                <a:spcPts val="39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male,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presents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9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home.</a:t>
            </a:r>
            <a:r>
              <a:rPr sz="22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states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admitted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failure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exacerbation 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episodes. </a:t>
            </a:r>
            <a:r>
              <a:rPr sz="2200" spc="-130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states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walking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hall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now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become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extremely  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difficult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stairs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him 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frequent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breaks.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His 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extremities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cold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touch.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14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BP: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84/58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HR: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118, 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RR: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Past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history:</a:t>
            </a:r>
            <a:r>
              <a:rPr sz="20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(x15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years)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Medication: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Lisinopril,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furosemide,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metoprolol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XL,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spironolactone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4857" y="6296405"/>
            <a:ext cx="608266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209"/>
              </a:spcBef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Dobutamine/Milrinone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24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Norepinephrine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4857" y="5185409"/>
            <a:ext cx="608266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Cardiogenic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857" y="5756909"/>
            <a:ext cx="6082665" cy="462280"/>
          </a:xfrm>
          <a:prstGeom prst="rect">
            <a:avLst/>
          </a:prstGeom>
          <a:solidFill>
            <a:srgbClr val="000000"/>
          </a:solidFill>
          <a:ln w="3810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04"/>
              </a:spcBef>
            </a:pP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2400" spc="-195" dirty="0">
                <a:solidFill>
                  <a:srgbClr val="FFFFFF"/>
                </a:solidFill>
                <a:latin typeface="Arial"/>
                <a:cs typeface="Arial"/>
              </a:rPr>
              <a:t>SVR,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2400" spc="-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0673" y="648080"/>
            <a:ext cx="2926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0" dirty="0"/>
              <a:t>QUESTIONS?</a:t>
            </a:r>
          </a:p>
        </p:txBody>
      </p:sp>
      <p:sp>
        <p:nvSpPr>
          <p:cNvPr id="3" name="object 3"/>
          <p:cNvSpPr/>
          <p:nvPr/>
        </p:nvSpPr>
        <p:spPr>
          <a:xfrm>
            <a:off x="4163567" y="1773935"/>
            <a:ext cx="3863340" cy="5084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3579" y="0"/>
            <a:ext cx="824484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8" y="0"/>
            <a:ext cx="1002182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5376" y="0"/>
            <a:ext cx="846124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0"/>
            <a:ext cx="832408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5767" y="0"/>
            <a:ext cx="676046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16529" y="1530858"/>
            <a:ext cx="6760845" cy="332740"/>
          </a:xfrm>
          <a:custGeom>
            <a:avLst/>
            <a:gdLst/>
            <a:ahLst/>
            <a:cxnLst/>
            <a:rect l="l" t="t" r="r" b="b"/>
            <a:pathLst>
              <a:path w="6760845" h="332739">
                <a:moveTo>
                  <a:pt x="0" y="332232"/>
                </a:moveTo>
                <a:lnTo>
                  <a:pt x="6760464" y="332232"/>
                </a:lnTo>
                <a:lnTo>
                  <a:pt x="6760464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25" dirty="0"/>
              <a:t>SIGNS </a:t>
            </a:r>
            <a:r>
              <a:rPr spc="-315" dirty="0"/>
              <a:t>OF</a:t>
            </a:r>
            <a:r>
              <a:rPr spc="-580" dirty="0"/>
              <a:t> </a:t>
            </a:r>
            <a:r>
              <a:rPr spc="-335" dirty="0"/>
              <a:t>SHOCK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9388" y="2023872"/>
            <a:ext cx="9791700" cy="1191895"/>
            <a:chOff x="1199388" y="2023872"/>
            <a:chExt cx="9791700" cy="1191895"/>
          </a:xfrm>
        </p:grpSpPr>
        <p:sp>
          <p:nvSpPr>
            <p:cNvPr id="4" name="object 4"/>
            <p:cNvSpPr/>
            <p:nvPr/>
          </p:nvSpPr>
          <p:spPr>
            <a:xfrm>
              <a:off x="1199388" y="2023872"/>
              <a:ext cx="9791700" cy="586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9388" y="2628900"/>
              <a:ext cx="9791700" cy="586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10132" y="2085289"/>
            <a:ext cx="9320530" cy="99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latin typeface="Arial"/>
                <a:cs typeface="Arial"/>
              </a:rPr>
              <a:t>Hypotension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(SBP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&lt;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90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mmHg,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MAP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&lt;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65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mmHg,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drop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in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229" dirty="0">
                <a:latin typeface="Arial"/>
                <a:cs typeface="Arial"/>
              </a:rPr>
              <a:t>SBP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&gt;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40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mmHg)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400" spc="-114" dirty="0">
                <a:latin typeface="Arial"/>
                <a:cs typeface="Arial"/>
              </a:rPr>
              <a:t>Tachycardia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9388" y="3233927"/>
            <a:ext cx="9791700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0132" y="3295599"/>
            <a:ext cx="1386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latin typeface="Arial"/>
                <a:cs typeface="Arial"/>
              </a:rPr>
              <a:t>Tachypnea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99388" y="3838955"/>
            <a:ext cx="9791700" cy="2402205"/>
            <a:chOff x="1199388" y="3838955"/>
            <a:chExt cx="9791700" cy="2402205"/>
          </a:xfrm>
        </p:grpSpPr>
        <p:sp>
          <p:nvSpPr>
            <p:cNvPr id="10" name="object 10"/>
            <p:cNvSpPr/>
            <p:nvPr/>
          </p:nvSpPr>
          <p:spPr>
            <a:xfrm>
              <a:off x="1199388" y="3838955"/>
              <a:ext cx="9791700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99388" y="4443983"/>
              <a:ext cx="9791700" cy="586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388" y="5049011"/>
              <a:ext cx="9791700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9388" y="5654039"/>
              <a:ext cx="9791700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10132" y="3901185"/>
            <a:ext cx="3056890" cy="220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Oliguria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65500"/>
              </a:lnSpc>
            </a:pPr>
            <a:r>
              <a:rPr sz="2400" spc="-55" dirty="0">
                <a:latin typeface="Arial"/>
                <a:cs typeface="Arial"/>
              </a:rPr>
              <a:t>Abnormal </a:t>
            </a:r>
            <a:r>
              <a:rPr sz="2400" spc="-35" dirty="0">
                <a:latin typeface="Arial"/>
                <a:cs typeface="Arial"/>
              </a:rPr>
              <a:t>mental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status  </a:t>
            </a:r>
            <a:r>
              <a:rPr sz="2400" spc="-45" dirty="0">
                <a:latin typeface="Arial"/>
                <a:cs typeface="Arial"/>
              </a:rPr>
              <a:t>Metabolic </a:t>
            </a:r>
            <a:r>
              <a:rPr sz="2400" spc="-105" dirty="0">
                <a:latin typeface="Arial"/>
                <a:cs typeface="Arial"/>
              </a:rPr>
              <a:t>acidosis  </a:t>
            </a:r>
            <a:r>
              <a:rPr sz="2400" spc="-55" dirty="0">
                <a:latin typeface="Arial"/>
                <a:cs typeface="Arial"/>
              </a:rPr>
              <a:t>Hyperlactatemia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9388" y="6259066"/>
            <a:ext cx="9791700" cy="586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10132" y="6321958"/>
            <a:ext cx="350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latin typeface="Arial"/>
                <a:cs typeface="Arial"/>
              </a:rPr>
              <a:t>Cool, </a:t>
            </a:r>
            <a:r>
              <a:rPr sz="2400" spc="-75" dirty="0">
                <a:latin typeface="Arial"/>
                <a:cs typeface="Arial"/>
              </a:rPr>
              <a:t>clammy, </a:t>
            </a:r>
            <a:r>
              <a:rPr sz="2400" spc="-60" dirty="0">
                <a:latin typeface="Arial"/>
                <a:cs typeface="Arial"/>
              </a:rPr>
              <a:t>cyanotic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skin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74364" y="2609088"/>
            <a:ext cx="4348480" cy="4182110"/>
            <a:chOff x="3674364" y="2609088"/>
            <a:chExt cx="4348480" cy="4182110"/>
          </a:xfrm>
        </p:grpSpPr>
        <p:sp>
          <p:nvSpPr>
            <p:cNvPr id="18" name="object 18"/>
            <p:cNvSpPr/>
            <p:nvPr/>
          </p:nvSpPr>
          <p:spPr>
            <a:xfrm>
              <a:off x="3674364" y="2609088"/>
              <a:ext cx="714756" cy="1255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6942" y="2660142"/>
              <a:ext cx="596265" cy="1123315"/>
            </a:xfrm>
            <a:custGeom>
              <a:avLst/>
              <a:gdLst/>
              <a:ahLst/>
              <a:cxnLst/>
              <a:rect l="l" t="t" r="r" b="b"/>
              <a:pathLst>
                <a:path w="596264" h="1123314">
                  <a:moveTo>
                    <a:pt x="0" y="0"/>
                  </a:moveTo>
                  <a:lnTo>
                    <a:pt x="79219" y="1773"/>
                  </a:lnTo>
                  <a:lnTo>
                    <a:pt x="150396" y="6778"/>
                  </a:lnTo>
                  <a:lnTo>
                    <a:pt x="210693" y="14541"/>
                  </a:lnTo>
                  <a:lnTo>
                    <a:pt x="257273" y="24590"/>
                  </a:lnTo>
                  <a:lnTo>
                    <a:pt x="297942" y="49657"/>
                  </a:lnTo>
                  <a:lnTo>
                    <a:pt x="297942" y="511937"/>
                  </a:lnTo>
                  <a:lnTo>
                    <a:pt x="308581" y="525140"/>
                  </a:lnTo>
                  <a:lnTo>
                    <a:pt x="385190" y="547052"/>
                  </a:lnTo>
                  <a:lnTo>
                    <a:pt x="445487" y="554815"/>
                  </a:lnTo>
                  <a:lnTo>
                    <a:pt x="516664" y="559820"/>
                  </a:lnTo>
                  <a:lnTo>
                    <a:pt x="595884" y="561594"/>
                  </a:lnTo>
                  <a:lnTo>
                    <a:pt x="516664" y="563367"/>
                  </a:lnTo>
                  <a:lnTo>
                    <a:pt x="445487" y="568372"/>
                  </a:lnTo>
                  <a:lnTo>
                    <a:pt x="385191" y="576135"/>
                  </a:lnTo>
                  <a:lnTo>
                    <a:pt x="338610" y="586184"/>
                  </a:lnTo>
                  <a:lnTo>
                    <a:pt x="297942" y="611251"/>
                  </a:lnTo>
                  <a:lnTo>
                    <a:pt x="297942" y="1073531"/>
                  </a:lnTo>
                  <a:lnTo>
                    <a:pt x="287302" y="1086734"/>
                  </a:lnTo>
                  <a:lnTo>
                    <a:pt x="257273" y="1098597"/>
                  </a:lnTo>
                  <a:lnTo>
                    <a:pt x="210693" y="1108646"/>
                  </a:lnTo>
                  <a:lnTo>
                    <a:pt x="150396" y="1116409"/>
                  </a:lnTo>
                  <a:lnTo>
                    <a:pt x="79219" y="1121414"/>
                  </a:lnTo>
                  <a:lnTo>
                    <a:pt x="0" y="112318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4336" y="6329172"/>
              <a:ext cx="3048000" cy="462280"/>
            </a:xfrm>
            <a:custGeom>
              <a:avLst/>
              <a:gdLst/>
              <a:ahLst/>
              <a:cxnLst/>
              <a:rect l="l" t="t" r="r" b="b"/>
              <a:pathLst>
                <a:path w="3048000" h="462279">
                  <a:moveTo>
                    <a:pt x="304800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3048000" y="461771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74464" y="2967227"/>
            <a:ext cx="3548379" cy="4622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10"/>
              </a:spcBef>
            </a:pPr>
            <a:r>
              <a:rPr sz="2400" b="1" spc="-120" dirty="0">
                <a:latin typeface="Arial"/>
                <a:cs typeface="Arial"/>
              </a:rPr>
              <a:t>Early </a:t>
            </a:r>
            <a:r>
              <a:rPr sz="2400" b="1" spc="-130" dirty="0">
                <a:latin typeface="Arial"/>
                <a:cs typeface="Arial"/>
              </a:rPr>
              <a:t>compensatory</a:t>
            </a:r>
            <a:r>
              <a:rPr sz="2400" b="1" spc="-250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signs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53076" y="6343294"/>
            <a:ext cx="28365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Arial"/>
                <a:cs typeface="Arial"/>
              </a:rPr>
              <a:t>Late </a:t>
            </a:r>
            <a:r>
              <a:rPr sz="2400" b="1" spc="-114" dirty="0">
                <a:latin typeface="Arial"/>
                <a:cs typeface="Arial"/>
              </a:rPr>
              <a:t>stage </a:t>
            </a:r>
            <a:r>
              <a:rPr sz="2400" b="1" spc="-190" dirty="0">
                <a:latin typeface="Arial"/>
                <a:cs typeface="Arial"/>
              </a:rPr>
              <a:t>shock</a:t>
            </a:r>
            <a:r>
              <a:rPr sz="2400" b="1" spc="-39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sign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7221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HEMODYNAMIC</a:t>
            </a:r>
            <a:r>
              <a:rPr spc="-310" dirty="0"/>
              <a:t> </a:t>
            </a:r>
            <a:r>
              <a:rPr spc="-370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8818880" cy="30708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Mean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arterial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22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(MAP)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cycle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venous pressure</a:t>
            </a:r>
            <a:r>
              <a:rPr sz="22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(CVP)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Estimate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returning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atrium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CVP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estimate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intravascular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Pulmonary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artery 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occlusion </a:t>
            </a:r>
            <a:r>
              <a:rPr sz="2200" spc="-11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2200" spc="-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5" dirty="0">
                <a:solidFill>
                  <a:srgbClr val="FFFFFF"/>
                </a:solidFill>
                <a:latin typeface="Arial"/>
                <a:cs typeface="Arial"/>
              </a:rPr>
              <a:t>(PAOP)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ventricle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diastole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(LVED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pressure)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Estimates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preload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7221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HEMODYNAMIC</a:t>
            </a:r>
            <a:r>
              <a:rPr spc="-310" dirty="0"/>
              <a:t> </a:t>
            </a:r>
            <a:r>
              <a:rPr spc="-370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7286625" cy="15405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Cardiac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output</a:t>
            </a:r>
            <a:r>
              <a:rPr sz="22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Arial"/>
                <a:cs typeface="Arial"/>
              </a:rPr>
              <a:t>(CO)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liters)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minute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ejected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ventricles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Systemic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vascular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resistance</a:t>
            </a:r>
            <a:r>
              <a:rPr sz="22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"/>
                <a:cs typeface="Arial"/>
              </a:rPr>
              <a:t>(SVR)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8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Resistance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systemic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vasculature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Afterload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811" y="648080"/>
            <a:ext cx="67221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HEMODYNAMIC</a:t>
            </a:r>
            <a:r>
              <a:rPr spc="-310" dirty="0"/>
              <a:t> </a:t>
            </a:r>
            <a:r>
              <a:rPr spc="-370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1811" y="1972664"/>
            <a:ext cx="8996045" cy="28651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270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Arterial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oxygen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saturation</a:t>
            </a:r>
            <a:r>
              <a:rPr sz="22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(SaO2)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6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hemoglobin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binding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occupied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arterial</a:t>
            </a:r>
            <a:r>
              <a:rPr sz="2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ability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oxygenate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325"/>
              </a:spcBef>
              <a:buFont typeface="Wingdings"/>
              <a:buChar char=""/>
              <a:tabLst>
                <a:tab pos="195580" algn="l"/>
              </a:tabLst>
            </a:pP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Central </a:t>
            </a:r>
            <a:r>
              <a:rPr sz="2200" spc="-105" dirty="0">
                <a:solidFill>
                  <a:srgbClr val="FFFFFF"/>
                </a:solidFill>
                <a:latin typeface="Arial"/>
                <a:cs typeface="Arial"/>
              </a:rPr>
              <a:t>venous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oxygen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saturation</a:t>
            </a:r>
            <a:r>
              <a:rPr sz="22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(ScvO2)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17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Amount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hemoglobin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binding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sites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occupied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u="heavy" spc="-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venous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20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360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0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CO,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demand,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hemoglobin,</a:t>
            </a:r>
            <a:r>
              <a:rPr sz="20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SaO2</a:t>
            </a:r>
            <a:endParaRPr sz="2000">
              <a:latin typeface="Arial"/>
              <a:cs typeface="Arial"/>
            </a:endParaRPr>
          </a:p>
          <a:p>
            <a:pPr marL="424180" marR="503555" lvl="1" indent="-182880">
              <a:lnSpc>
                <a:spcPts val="2160"/>
              </a:lnSpc>
              <a:spcBef>
                <a:spcPts val="635"/>
              </a:spcBef>
              <a:buFont typeface="Wingdings"/>
              <a:buChar char=""/>
              <a:tabLst>
                <a:tab pos="424180" algn="l"/>
              </a:tabLst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Low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indicate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tissues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extracting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tissue 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hypoperfusion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inadequate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2484</Words>
  <Application>Microsoft Office PowerPoint</Application>
  <PresentationFormat>Widescreen</PresentationFormat>
  <Paragraphs>499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Office Theme</vt:lpstr>
      <vt:lpstr>PowerPoint Presentation</vt:lpstr>
      <vt:lpstr>DEFINITIONS</vt:lpstr>
      <vt:lpstr>WHY DO WE NEED VASOPRESSORS,  INOTROPES, CHRONOTROPES</vt:lpstr>
      <vt:lpstr>TYPES OF SHOCK</vt:lpstr>
      <vt:lpstr>TYPES OF SHOCK</vt:lpstr>
      <vt:lpstr>SIGNS OF SHOCK</vt:lpstr>
      <vt:lpstr>HEMODYNAMIC PARAMETERS</vt:lpstr>
      <vt:lpstr>HEMODYNAMIC PARAMETERS</vt:lpstr>
      <vt:lpstr>HEMODYNAMIC PARAMETERS</vt:lpstr>
      <vt:lpstr>HEMODYNAMIC PARAMETERS</vt:lpstr>
      <vt:lpstr>HEMODYNAMIC RELATIONS</vt:lpstr>
      <vt:lpstr>FACTORS THAT IMPACT CONTRACTILITY</vt:lpstr>
      <vt:lpstr>FACTORS THAT IMPACT PRELOAD</vt:lpstr>
      <vt:lpstr>FACTORS THAT IMPACT AFTERLOAD</vt:lpstr>
      <vt:lpstr>ORGAN SPECIFIC CLINICAL SIGNS</vt:lpstr>
      <vt:lpstr>RECEPTOR OVERVIEW</vt:lpstr>
      <vt:lpstr>RECEPTOR OVERVIEW</vt:lpstr>
      <vt:lpstr>RECEPTOR PHARMACOLOGY</vt:lpstr>
      <vt:lpstr>RECEPTOR PHARMACOLOGY</vt:lpstr>
      <vt:lpstr>MANAGEMENT OF SHOCK</vt:lpstr>
      <vt:lpstr>FLUIDS</vt:lpstr>
      <vt:lpstr>COMPARISON OF NSS AND LR</vt:lpstr>
      <vt:lpstr>WHICH IS BETTER NSS VS LR?</vt:lpstr>
      <vt:lpstr>VASOPRESSORS</vt:lpstr>
      <vt:lpstr>DOPAMINE RECEPTOR EFFECT</vt:lpstr>
      <vt:lpstr>DOPAMINE RECEPTOR EFFECT</vt:lpstr>
      <vt:lpstr>NOREPINEPHRINE RECEPTOR ACTIVITY</vt:lpstr>
      <vt:lpstr>EPINEPHRINE RECEPTOR ACTIVITY</vt:lpstr>
      <vt:lpstr>PHENYLEPHRINE RECEPTOR ACTIVITY</vt:lpstr>
      <vt:lpstr>VASOPRESSIN RECEPTOR ACTIVITY</vt:lpstr>
      <vt:lpstr>DOBUTAMINE RECEPTOR ACTIVITY</vt:lpstr>
      <vt:lpstr>MILRINONE RECEPTOR ACTIVITY</vt:lpstr>
      <vt:lpstr>GENERALIZED EFFECT</vt:lpstr>
      <vt:lpstr>ADVERSE EFFECTS</vt:lpstr>
      <vt:lpstr>ADVERSE EFFECTS</vt:lpstr>
      <vt:lpstr>MANAGING HYPOVOLEMIC SHOCK</vt:lpstr>
      <vt:lpstr>MANAGEMENT OF SEPTIC SHOCK</vt:lpstr>
      <vt:lpstr>CHOICE OF VASOPRESSOR IN SEPTIC SHOCK</vt:lpstr>
      <vt:lpstr>CHOICE OF FIRST LINE VASOPRESSOR</vt:lpstr>
      <vt:lpstr>CHOICE OF SECOND LINE VASOPRESSOR</vt:lpstr>
      <vt:lpstr>CHOICE OF THIRD LINE AGENT</vt:lpstr>
      <vt:lpstr>MANAGEMENT OF NEUROGENIC SHOCK</vt:lpstr>
      <vt:lpstr>MANAGEMENT OF CARDIOGENIC SHOCK</vt:lpstr>
      <vt:lpstr>MANAGEMENT OF OBSTRUCTIVE SHOCK</vt:lpstr>
      <vt:lpstr>CASE 1</vt:lpstr>
      <vt:lpstr>CASE 1</vt:lpstr>
      <vt:lpstr>CASE 1</vt:lpstr>
      <vt:lpstr>CASE 2</vt:lpstr>
      <vt:lpstr>CASE 3</vt:lpstr>
      <vt:lpstr>CASE 4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Vasopressors</dc:title>
  <dc:creator>Jobin</dc:creator>
  <cp:lastModifiedBy>OGERO</cp:lastModifiedBy>
  <cp:revision>1</cp:revision>
  <dcterms:created xsi:type="dcterms:W3CDTF">2022-08-24T16:40:58Z</dcterms:created>
  <dcterms:modified xsi:type="dcterms:W3CDTF">2023-07-15T12:02:48Z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2022-08-24T00:00:00Z</vt:filetime>
  </property>
</Properties>
</file>