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309" r:id="rId3"/>
    <p:sldId id="259" r:id="rId4"/>
    <p:sldId id="262" r:id="rId5"/>
    <p:sldId id="263" r:id="rId6"/>
    <p:sldId id="265" r:id="rId7"/>
    <p:sldId id="266" r:id="rId8"/>
    <p:sldId id="267" r:id="rId9"/>
    <p:sldId id="268" r:id="rId10"/>
    <p:sldId id="269" r:id="rId11"/>
    <p:sldId id="270" r:id="rId12"/>
    <p:sldId id="271" r:id="rId13"/>
    <p:sldId id="272" r:id="rId14"/>
    <p:sldId id="273" r:id="rId15"/>
    <p:sldId id="274" r:id="rId16"/>
    <p:sldId id="276" r:id="rId17"/>
    <p:sldId id="277" r:id="rId18"/>
    <p:sldId id="278" r:id="rId19"/>
    <p:sldId id="279" r:id="rId20"/>
    <p:sldId id="280" r:id="rId21"/>
    <p:sldId id="281" r:id="rId22"/>
    <p:sldId id="283" r:id="rId23"/>
    <p:sldId id="284" r:id="rId24"/>
    <p:sldId id="287" r:id="rId25"/>
    <p:sldId id="289" r:id="rId26"/>
    <p:sldId id="292" r:id="rId27"/>
    <p:sldId id="293" r:id="rId28"/>
    <p:sldId id="307" r:id="rId29"/>
    <p:sldId id="297" r:id="rId30"/>
    <p:sldId id="308" r:id="rId31"/>
    <p:sldId id="300" r:id="rId32"/>
    <p:sldId id="30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4CA1"/>
    <a:srgbClr val="3FD1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498" y="84"/>
      </p:cViewPr>
      <p:guideLst/>
    </p:cSldViewPr>
  </p:slideViewPr>
  <p:notesTextViewPr>
    <p:cViewPr>
      <p:scale>
        <a:sx n="1" d="1"/>
        <a:sy n="1" d="1"/>
      </p:scale>
      <p:origin x="0" y="0"/>
    </p:cViewPr>
  </p:notesTextViewPr>
  <p:notesViewPr>
    <p:cSldViewPr snapToGrid="0">
      <p:cViewPr varScale="1">
        <p:scale>
          <a:sx n="88" d="100"/>
          <a:sy n="88" d="100"/>
        </p:scale>
        <p:origin x="382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2090A55-471C-4A22-8083-49ED47A65E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EDA7A42B-50E8-4E79-92D3-1BD349F132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EBCADE-B675-4380-9963-238CB37F552C}" type="datetimeFigureOut">
              <a:rPr lang="en-US" smtClean="0"/>
              <a:t>5/1/2023</a:t>
            </a:fld>
            <a:endParaRPr lang="en-US"/>
          </a:p>
        </p:txBody>
      </p:sp>
      <p:sp>
        <p:nvSpPr>
          <p:cNvPr id="4" name="Footer Placeholder 3">
            <a:extLst>
              <a:ext uri="{FF2B5EF4-FFF2-40B4-BE49-F238E27FC236}">
                <a16:creationId xmlns:a16="http://schemas.microsoft.com/office/drawing/2014/main" xmlns="" id="{F8449E4C-911F-4007-8D0D-C971D9EC9D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4ED544C9-4B71-4084-AFB1-8A431AC985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EED30B-5AC4-4DE4-B1FF-B8120D2F348C}" type="slidenum">
              <a:rPr lang="en-US" smtClean="0"/>
              <a:t>‹#›</a:t>
            </a:fld>
            <a:endParaRPr lang="en-US"/>
          </a:p>
        </p:txBody>
      </p:sp>
    </p:spTree>
    <p:extLst>
      <p:ext uri="{BB962C8B-B14F-4D97-AF65-F5344CB8AC3E}">
        <p14:creationId xmlns:p14="http://schemas.microsoft.com/office/powerpoint/2010/main" val="147889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C93AA9-2925-40D3-A137-D6B6F4C542C8}" type="datetimeFigureOut">
              <a:rPr lang="en-US" smtClean="0"/>
              <a:t>5/1/2023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0FBDB6-2760-457D-9DF5-D6F1962D9CDE}" type="slidenum">
              <a:rPr lang="en-US" smtClean="0"/>
              <a:t>‹#›</a:t>
            </a:fld>
            <a:endParaRPr lang="en-US"/>
          </a:p>
        </p:txBody>
      </p:sp>
    </p:spTree>
    <p:extLst>
      <p:ext uri="{BB962C8B-B14F-4D97-AF65-F5344CB8AC3E}">
        <p14:creationId xmlns:p14="http://schemas.microsoft.com/office/powerpoint/2010/main" val="2776811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2355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67CC2B-0106-4778-9890-EBB11A1233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4E775A5-54D2-4172-8395-E4465FB95F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C8B7D2E-1E4D-4742-B043-6385D5A56387}"/>
              </a:ext>
            </a:extLst>
          </p:cNvPr>
          <p:cNvSpPr>
            <a:spLocks noGrp="1"/>
          </p:cNvSpPr>
          <p:nvPr>
            <p:ph type="dt" sz="half" idx="10"/>
          </p:nvPr>
        </p:nvSpPr>
        <p:spPr/>
        <p:txBody>
          <a:bodyPr/>
          <a:lstStyle/>
          <a:p>
            <a:fld id="{D61B0602-7470-470D-AEB9-2AB77621133C}" type="datetime1">
              <a:rPr lang="en-US" smtClean="0"/>
              <a:t>5/1/2023</a:t>
            </a:fld>
            <a:endParaRPr lang="en-US"/>
          </a:p>
        </p:txBody>
      </p:sp>
      <p:sp>
        <p:nvSpPr>
          <p:cNvPr id="5" name="Footer Placeholder 4">
            <a:extLst>
              <a:ext uri="{FF2B5EF4-FFF2-40B4-BE49-F238E27FC236}">
                <a16:creationId xmlns:a16="http://schemas.microsoft.com/office/drawing/2014/main" xmlns="" id="{7FB1DED5-60A4-4DA6-81BF-7FBAED9D7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3D5B88D-F79B-4D6B-8EBE-E6FFA9A87344}"/>
              </a:ext>
            </a:extLst>
          </p:cNvPr>
          <p:cNvSpPr>
            <a:spLocks noGrp="1"/>
          </p:cNvSpPr>
          <p:nvPr>
            <p:ph type="sldNum" sz="quarter" idx="12"/>
          </p:nvPr>
        </p:nvSpPr>
        <p:spPr/>
        <p:txBody>
          <a:bodyPr/>
          <a:lstStyle/>
          <a:p>
            <a:fld id="{0814F68E-9ED9-4B55-83F7-72DFE1F87D52}" type="slidenum">
              <a:rPr lang="en-US" smtClean="0"/>
              <a:t>‹#›</a:t>
            </a:fld>
            <a:endParaRPr lang="en-US"/>
          </a:p>
        </p:txBody>
      </p:sp>
    </p:spTree>
    <p:extLst>
      <p:ext uri="{BB962C8B-B14F-4D97-AF65-F5344CB8AC3E}">
        <p14:creationId xmlns:p14="http://schemas.microsoft.com/office/powerpoint/2010/main" val="357725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F0EC5C-5D2A-4F4C-A370-AF2A423CC2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3986EF2-B0F3-4186-92DD-9457ADC690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6FB8710-73C4-4B33-A4FF-239BB7C3835F}"/>
              </a:ext>
            </a:extLst>
          </p:cNvPr>
          <p:cNvSpPr>
            <a:spLocks noGrp="1"/>
          </p:cNvSpPr>
          <p:nvPr>
            <p:ph type="dt" sz="half" idx="10"/>
          </p:nvPr>
        </p:nvSpPr>
        <p:spPr/>
        <p:txBody>
          <a:bodyPr/>
          <a:lstStyle/>
          <a:p>
            <a:fld id="{5FAD2143-A916-44C2-ACB3-609D3B75E723}" type="datetime1">
              <a:rPr lang="en-US" smtClean="0"/>
              <a:t>5/1/2023</a:t>
            </a:fld>
            <a:endParaRPr lang="en-US"/>
          </a:p>
        </p:txBody>
      </p:sp>
      <p:sp>
        <p:nvSpPr>
          <p:cNvPr id="5" name="Footer Placeholder 4">
            <a:extLst>
              <a:ext uri="{FF2B5EF4-FFF2-40B4-BE49-F238E27FC236}">
                <a16:creationId xmlns:a16="http://schemas.microsoft.com/office/drawing/2014/main" xmlns="" id="{5D341DB1-5DA4-4A72-BF42-6357DD21F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67B5404-38ED-4DD1-848D-4E89149DCC73}"/>
              </a:ext>
            </a:extLst>
          </p:cNvPr>
          <p:cNvSpPr>
            <a:spLocks noGrp="1"/>
          </p:cNvSpPr>
          <p:nvPr>
            <p:ph type="sldNum" sz="quarter" idx="12"/>
          </p:nvPr>
        </p:nvSpPr>
        <p:spPr/>
        <p:txBody>
          <a:bodyPr/>
          <a:lstStyle/>
          <a:p>
            <a:fld id="{0814F68E-9ED9-4B55-83F7-72DFE1F87D52}" type="slidenum">
              <a:rPr lang="en-US" smtClean="0"/>
              <a:t>‹#›</a:t>
            </a:fld>
            <a:endParaRPr lang="en-US"/>
          </a:p>
        </p:txBody>
      </p:sp>
    </p:spTree>
    <p:extLst>
      <p:ext uri="{BB962C8B-B14F-4D97-AF65-F5344CB8AC3E}">
        <p14:creationId xmlns:p14="http://schemas.microsoft.com/office/powerpoint/2010/main" val="1055440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ACC7E08-BE95-435E-A2DA-A9B9C90ED8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42B0796-C298-4921-810B-42F29F2149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E00DF9E-3D7B-41FA-B0C0-5B5E8A309DC5}"/>
              </a:ext>
            </a:extLst>
          </p:cNvPr>
          <p:cNvSpPr>
            <a:spLocks noGrp="1"/>
          </p:cNvSpPr>
          <p:nvPr>
            <p:ph type="dt" sz="half" idx="10"/>
          </p:nvPr>
        </p:nvSpPr>
        <p:spPr/>
        <p:txBody>
          <a:bodyPr/>
          <a:lstStyle/>
          <a:p>
            <a:fld id="{E5C073A3-E6FA-4A9B-875F-0AA175123379}" type="datetime1">
              <a:rPr lang="en-US" smtClean="0"/>
              <a:t>5/1/2023</a:t>
            </a:fld>
            <a:endParaRPr lang="en-US"/>
          </a:p>
        </p:txBody>
      </p:sp>
      <p:sp>
        <p:nvSpPr>
          <p:cNvPr id="5" name="Footer Placeholder 4">
            <a:extLst>
              <a:ext uri="{FF2B5EF4-FFF2-40B4-BE49-F238E27FC236}">
                <a16:creationId xmlns:a16="http://schemas.microsoft.com/office/drawing/2014/main" xmlns="" id="{F6744DFA-1090-4914-B88C-12A3CA6C0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D72F898-3E10-4966-A106-F1E077C3CB29}"/>
              </a:ext>
            </a:extLst>
          </p:cNvPr>
          <p:cNvSpPr>
            <a:spLocks noGrp="1"/>
          </p:cNvSpPr>
          <p:nvPr>
            <p:ph type="sldNum" sz="quarter" idx="12"/>
          </p:nvPr>
        </p:nvSpPr>
        <p:spPr/>
        <p:txBody>
          <a:bodyPr/>
          <a:lstStyle/>
          <a:p>
            <a:fld id="{0814F68E-9ED9-4B55-83F7-72DFE1F87D52}" type="slidenum">
              <a:rPr lang="en-US" smtClean="0"/>
              <a:t>‹#›</a:t>
            </a:fld>
            <a:endParaRPr lang="en-US"/>
          </a:p>
        </p:txBody>
      </p:sp>
    </p:spTree>
    <p:extLst>
      <p:ext uri="{BB962C8B-B14F-4D97-AF65-F5344CB8AC3E}">
        <p14:creationId xmlns:p14="http://schemas.microsoft.com/office/powerpoint/2010/main" val="1703944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itle, Text and Clip Art">
    <p:spTree>
      <p:nvGrpSpPr>
        <p:cNvPr id="1" name="Shape 17"/>
        <p:cNvGrpSpPr/>
        <p:nvPr/>
      </p:nvGrpSpPr>
      <p:grpSpPr>
        <a:xfrm>
          <a:off x="0" y="0"/>
          <a:ext cx="0" cy="0"/>
          <a:chOff x="0" y="0"/>
          <a:chExt cx="0" cy="0"/>
        </a:xfrm>
      </p:grpSpPr>
      <p:sp>
        <p:nvSpPr>
          <p:cNvPr id="18" name="Google Shape;18;p40"/>
          <p:cNvSpPr txBox="1">
            <a:spLocks noGrp="1"/>
          </p:cNvSpPr>
          <p:nvPr>
            <p:ph type="title"/>
          </p:nvPr>
        </p:nvSpPr>
        <p:spPr>
          <a:xfrm>
            <a:off x="304800" y="228600"/>
            <a:ext cx="11480800" cy="609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0"/>
          <p:cNvSpPr txBox="1">
            <a:spLocks noGrp="1"/>
          </p:cNvSpPr>
          <p:nvPr>
            <p:ph type="body" idx="1"/>
          </p:nvPr>
        </p:nvSpPr>
        <p:spPr>
          <a:xfrm>
            <a:off x="0" y="914400"/>
            <a:ext cx="5791200" cy="5943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40"/>
          <p:cNvSpPr>
            <a:spLocks noGrp="1"/>
          </p:cNvSpPr>
          <p:nvPr>
            <p:ph type="clipArt" idx="2"/>
          </p:nvPr>
        </p:nvSpPr>
        <p:spPr>
          <a:xfrm>
            <a:off x="5994400" y="914400"/>
            <a:ext cx="5791200" cy="5943600"/>
          </a:xfrm>
          <a:prstGeom prst="rect">
            <a:avLst/>
          </a:prstGeom>
          <a:noFill/>
          <a:ln>
            <a:noFill/>
          </a:ln>
        </p:spPr>
      </p:sp>
    </p:spTree>
    <p:extLst>
      <p:ext uri="{BB962C8B-B14F-4D97-AF65-F5344CB8AC3E}">
        <p14:creationId xmlns:p14="http://schemas.microsoft.com/office/powerpoint/2010/main" val="118043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46D026-5A0C-4ACA-97EA-C36D77E680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D65D4E5-FF30-4AD9-BED6-5167879E31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041464E-83E0-4C74-8EDF-637DC3D57A6C}"/>
              </a:ext>
            </a:extLst>
          </p:cNvPr>
          <p:cNvSpPr>
            <a:spLocks noGrp="1"/>
          </p:cNvSpPr>
          <p:nvPr>
            <p:ph type="dt" sz="half" idx="10"/>
          </p:nvPr>
        </p:nvSpPr>
        <p:spPr/>
        <p:txBody>
          <a:bodyPr/>
          <a:lstStyle/>
          <a:p>
            <a:fld id="{19CE0C08-F632-4CFA-9FD6-1CDACC187D92}" type="datetime1">
              <a:rPr lang="en-US" smtClean="0"/>
              <a:t>5/1/2023</a:t>
            </a:fld>
            <a:endParaRPr lang="en-US"/>
          </a:p>
        </p:txBody>
      </p:sp>
      <p:sp>
        <p:nvSpPr>
          <p:cNvPr id="5" name="Footer Placeholder 4">
            <a:extLst>
              <a:ext uri="{FF2B5EF4-FFF2-40B4-BE49-F238E27FC236}">
                <a16:creationId xmlns:a16="http://schemas.microsoft.com/office/drawing/2014/main" xmlns="" id="{6E1E7A65-BD09-4D6F-A58B-3C5AE855D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1C30933-A46B-4CE9-8384-7C9D240F11A9}"/>
              </a:ext>
            </a:extLst>
          </p:cNvPr>
          <p:cNvSpPr>
            <a:spLocks noGrp="1"/>
          </p:cNvSpPr>
          <p:nvPr>
            <p:ph type="sldNum" sz="quarter" idx="12"/>
          </p:nvPr>
        </p:nvSpPr>
        <p:spPr/>
        <p:txBody>
          <a:bodyPr/>
          <a:lstStyle/>
          <a:p>
            <a:fld id="{0814F68E-9ED9-4B55-83F7-72DFE1F87D52}" type="slidenum">
              <a:rPr lang="en-US" smtClean="0"/>
              <a:t>‹#›</a:t>
            </a:fld>
            <a:endParaRPr lang="en-US"/>
          </a:p>
        </p:txBody>
      </p:sp>
    </p:spTree>
    <p:extLst>
      <p:ext uri="{BB962C8B-B14F-4D97-AF65-F5344CB8AC3E}">
        <p14:creationId xmlns:p14="http://schemas.microsoft.com/office/powerpoint/2010/main" val="230566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B5C251-4645-4CCC-BCEE-D776E10DA6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1AF57BD-8B30-47CF-BE1C-207AAEB5B7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5FFC2C9-C936-46B4-984E-8FF345F31784}"/>
              </a:ext>
            </a:extLst>
          </p:cNvPr>
          <p:cNvSpPr>
            <a:spLocks noGrp="1"/>
          </p:cNvSpPr>
          <p:nvPr>
            <p:ph type="dt" sz="half" idx="10"/>
          </p:nvPr>
        </p:nvSpPr>
        <p:spPr/>
        <p:txBody>
          <a:bodyPr/>
          <a:lstStyle/>
          <a:p>
            <a:fld id="{4D3211B9-FBA0-4B96-A24D-B4C6EE26262B}" type="datetime1">
              <a:rPr lang="en-US" smtClean="0"/>
              <a:t>5/1/2023</a:t>
            </a:fld>
            <a:endParaRPr lang="en-US"/>
          </a:p>
        </p:txBody>
      </p:sp>
      <p:sp>
        <p:nvSpPr>
          <p:cNvPr id="5" name="Footer Placeholder 4">
            <a:extLst>
              <a:ext uri="{FF2B5EF4-FFF2-40B4-BE49-F238E27FC236}">
                <a16:creationId xmlns:a16="http://schemas.microsoft.com/office/drawing/2014/main" xmlns="" id="{39F46D92-835D-4CC0-8F38-4ED08547D1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13482B-A23A-499D-A165-8D506C02B4B0}"/>
              </a:ext>
            </a:extLst>
          </p:cNvPr>
          <p:cNvSpPr>
            <a:spLocks noGrp="1"/>
          </p:cNvSpPr>
          <p:nvPr>
            <p:ph type="sldNum" sz="quarter" idx="12"/>
          </p:nvPr>
        </p:nvSpPr>
        <p:spPr/>
        <p:txBody>
          <a:bodyPr/>
          <a:lstStyle/>
          <a:p>
            <a:fld id="{0814F68E-9ED9-4B55-83F7-72DFE1F87D52}" type="slidenum">
              <a:rPr lang="en-US" smtClean="0"/>
              <a:t>‹#›</a:t>
            </a:fld>
            <a:endParaRPr lang="en-US"/>
          </a:p>
        </p:txBody>
      </p:sp>
    </p:spTree>
    <p:extLst>
      <p:ext uri="{BB962C8B-B14F-4D97-AF65-F5344CB8AC3E}">
        <p14:creationId xmlns:p14="http://schemas.microsoft.com/office/powerpoint/2010/main" val="406883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FFC2E3-B559-4B5F-B004-DFCE9F0C6B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AB6AE37-C917-4314-AACB-964F88BE6D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34AF86F-52E1-487E-B8CB-1A71E02E62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5E11553-FF46-4D20-B486-06496A285E11}"/>
              </a:ext>
            </a:extLst>
          </p:cNvPr>
          <p:cNvSpPr>
            <a:spLocks noGrp="1"/>
          </p:cNvSpPr>
          <p:nvPr>
            <p:ph type="dt" sz="half" idx="10"/>
          </p:nvPr>
        </p:nvSpPr>
        <p:spPr/>
        <p:txBody>
          <a:bodyPr/>
          <a:lstStyle/>
          <a:p>
            <a:fld id="{27C56C88-8BAE-44CF-894B-85FEA1DCC5C2}" type="datetime1">
              <a:rPr lang="en-US" smtClean="0"/>
              <a:t>5/1/2023</a:t>
            </a:fld>
            <a:endParaRPr lang="en-US"/>
          </a:p>
        </p:txBody>
      </p:sp>
      <p:sp>
        <p:nvSpPr>
          <p:cNvPr id="6" name="Footer Placeholder 5">
            <a:extLst>
              <a:ext uri="{FF2B5EF4-FFF2-40B4-BE49-F238E27FC236}">
                <a16:creationId xmlns:a16="http://schemas.microsoft.com/office/drawing/2014/main" xmlns="" id="{37CE5555-9B40-4A97-86BF-5ED210F9D0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69230C4-1894-44B0-B0D5-F3363D712EB0}"/>
              </a:ext>
            </a:extLst>
          </p:cNvPr>
          <p:cNvSpPr>
            <a:spLocks noGrp="1"/>
          </p:cNvSpPr>
          <p:nvPr>
            <p:ph type="sldNum" sz="quarter" idx="12"/>
          </p:nvPr>
        </p:nvSpPr>
        <p:spPr/>
        <p:txBody>
          <a:bodyPr/>
          <a:lstStyle/>
          <a:p>
            <a:fld id="{0814F68E-9ED9-4B55-83F7-72DFE1F87D52}" type="slidenum">
              <a:rPr lang="en-US" smtClean="0"/>
              <a:t>‹#›</a:t>
            </a:fld>
            <a:endParaRPr lang="en-US"/>
          </a:p>
        </p:txBody>
      </p:sp>
    </p:spTree>
    <p:extLst>
      <p:ext uri="{BB962C8B-B14F-4D97-AF65-F5344CB8AC3E}">
        <p14:creationId xmlns:p14="http://schemas.microsoft.com/office/powerpoint/2010/main" val="1523730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CFED1-B458-416C-B6CD-EDD816B4D5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47631B5-780F-41C8-86C9-4D21862086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B72A53F-28AA-43BB-8506-647759FDB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DBE16AB-7BE4-4B41-941F-85CC81EF6E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63927D4-3D30-4D70-B0EA-79B9E03D44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0CDF410-90AC-468B-8FFA-2FFB625FBCD0}"/>
              </a:ext>
            </a:extLst>
          </p:cNvPr>
          <p:cNvSpPr>
            <a:spLocks noGrp="1"/>
          </p:cNvSpPr>
          <p:nvPr>
            <p:ph type="dt" sz="half" idx="10"/>
          </p:nvPr>
        </p:nvSpPr>
        <p:spPr/>
        <p:txBody>
          <a:bodyPr/>
          <a:lstStyle/>
          <a:p>
            <a:fld id="{5A980F53-255B-47BF-BD62-4F032DFDAE74}" type="datetime1">
              <a:rPr lang="en-US" smtClean="0"/>
              <a:t>5/1/2023</a:t>
            </a:fld>
            <a:endParaRPr lang="en-US"/>
          </a:p>
        </p:txBody>
      </p:sp>
      <p:sp>
        <p:nvSpPr>
          <p:cNvPr id="8" name="Footer Placeholder 7">
            <a:extLst>
              <a:ext uri="{FF2B5EF4-FFF2-40B4-BE49-F238E27FC236}">
                <a16:creationId xmlns:a16="http://schemas.microsoft.com/office/drawing/2014/main" xmlns="" id="{D05DF3DE-ED6C-48F3-8E97-AD71DBDCC0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B8928B6-F19E-4CAC-A85E-30C3F3B24BB2}"/>
              </a:ext>
            </a:extLst>
          </p:cNvPr>
          <p:cNvSpPr>
            <a:spLocks noGrp="1"/>
          </p:cNvSpPr>
          <p:nvPr>
            <p:ph type="sldNum" sz="quarter" idx="12"/>
          </p:nvPr>
        </p:nvSpPr>
        <p:spPr/>
        <p:txBody>
          <a:bodyPr/>
          <a:lstStyle/>
          <a:p>
            <a:fld id="{0814F68E-9ED9-4B55-83F7-72DFE1F87D52}" type="slidenum">
              <a:rPr lang="en-US" smtClean="0"/>
              <a:t>‹#›</a:t>
            </a:fld>
            <a:endParaRPr lang="en-US"/>
          </a:p>
        </p:txBody>
      </p:sp>
    </p:spTree>
    <p:extLst>
      <p:ext uri="{BB962C8B-B14F-4D97-AF65-F5344CB8AC3E}">
        <p14:creationId xmlns:p14="http://schemas.microsoft.com/office/powerpoint/2010/main" val="220876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73BFB5-A00A-4856-8B53-B6FE385E3C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555BFC6-1ECD-4BEA-B8BD-E7699AF888EF}"/>
              </a:ext>
            </a:extLst>
          </p:cNvPr>
          <p:cNvSpPr>
            <a:spLocks noGrp="1"/>
          </p:cNvSpPr>
          <p:nvPr>
            <p:ph type="dt" sz="half" idx="10"/>
          </p:nvPr>
        </p:nvSpPr>
        <p:spPr/>
        <p:txBody>
          <a:bodyPr/>
          <a:lstStyle/>
          <a:p>
            <a:fld id="{9B3F6BF8-E226-4B12-9068-37F01FA33F54}" type="datetime1">
              <a:rPr lang="en-US" smtClean="0"/>
              <a:t>5/1/2023</a:t>
            </a:fld>
            <a:endParaRPr lang="en-US"/>
          </a:p>
        </p:txBody>
      </p:sp>
      <p:sp>
        <p:nvSpPr>
          <p:cNvPr id="4" name="Footer Placeholder 3">
            <a:extLst>
              <a:ext uri="{FF2B5EF4-FFF2-40B4-BE49-F238E27FC236}">
                <a16:creationId xmlns:a16="http://schemas.microsoft.com/office/drawing/2014/main" xmlns="" id="{F1244C20-3779-4FB6-9F3C-87CC9BCC35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499E55E-3716-48FA-89B8-4E1A08C52BC9}"/>
              </a:ext>
            </a:extLst>
          </p:cNvPr>
          <p:cNvSpPr>
            <a:spLocks noGrp="1"/>
          </p:cNvSpPr>
          <p:nvPr>
            <p:ph type="sldNum" sz="quarter" idx="12"/>
          </p:nvPr>
        </p:nvSpPr>
        <p:spPr/>
        <p:txBody>
          <a:bodyPr/>
          <a:lstStyle/>
          <a:p>
            <a:fld id="{0814F68E-9ED9-4B55-83F7-72DFE1F87D52}" type="slidenum">
              <a:rPr lang="en-US" smtClean="0"/>
              <a:t>‹#›</a:t>
            </a:fld>
            <a:endParaRPr lang="en-US"/>
          </a:p>
        </p:txBody>
      </p:sp>
    </p:spTree>
    <p:extLst>
      <p:ext uri="{BB962C8B-B14F-4D97-AF65-F5344CB8AC3E}">
        <p14:creationId xmlns:p14="http://schemas.microsoft.com/office/powerpoint/2010/main" val="1065835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D23B90A-4F0E-4B13-9CD0-EA2ECEB1E5BA}"/>
              </a:ext>
            </a:extLst>
          </p:cNvPr>
          <p:cNvSpPr>
            <a:spLocks noGrp="1"/>
          </p:cNvSpPr>
          <p:nvPr>
            <p:ph type="dt" sz="half" idx="10"/>
          </p:nvPr>
        </p:nvSpPr>
        <p:spPr/>
        <p:txBody>
          <a:bodyPr/>
          <a:lstStyle/>
          <a:p>
            <a:fld id="{3E0D7FB8-6C1E-4BE8-8139-0362ED6BF3C4}" type="datetime1">
              <a:rPr lang="en-US" smtClean="0"/>
              <a:t>5/1/2023</a:t>
            </a:fld>
            <a:endParaRPr lang="en-US"/>
          </a:p>
        </p:txBody>
      </p:sp>
      <p:sp>
        <p:nvSpPr>
          <p:cNvPr id="3" name="Footer Placeholder 2">
            <a:extLst>
              <a:ext uri="{FF2B5EF4-FFF2-40B4-BE49-F238E27FC236}">
                <a16:creationId xmlns:a16="http://schemas.microsoft.com/office/drawing/2014/main" xmlns="" id="{7C427B05-A357-493A-BF20-53B06D9E7D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52FB7AE-3604-43DC-AB2C-6964C73275F2}"/>
              </a:ext>
            </a:extLst>
          </p:cNvPr>
          <p:cNvSpPr>
            <a:spLocks noGrp="1"/>
          </p:cNvSpPr>
          <p:nvPr>
            <p:ph type="sldNum" sz="quarter" idx="12"/>
          </p:nvPr>
        </p:nvSpPr>
        <p:spPr/>
        <p:txBody>
          <a:bodyPr/>
          <a:lstStyle/>
          <a:p>
            <a:fld id="{0814F68E-9ED9-4B55-83F7-72DFE1F87D52}" type="slidenum">
              <a:rPr lang="en-US" smtClean="0"/>
              <a:t>‹#›</a:t>
            </a:fld>
            <a:endParaRPr lang="en-US"/>
          </a:p>
        </p:txBody>
      </p:sp>
    </p:spTree>
    <p:extLst>
      <p:ext uri="{BB962C8B-B14F-4D97-AF65-F5344CB8AC3E}">
        <p14:creationId xmlns:p14="http://schemas.microsoft.com/office/powerpoint/2010/main" val="1614319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D33228-547E-4DE0-A36E-D905A11355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F30357B-3142-4437-886C-5E4EDE8888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D8338E3-8AB3-46BE-A13B-6CAF78DE7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832F157-CF66-4D7A-9973-FE40FDE52C4E}"/>
              </a:ext>
            </a:extLst>
          </p:cNvPr>
          <p:cNvSpPr>
            <a:spLocks noGrp="1"/>
          </p:cNvSpPr>
          <p:nvPr>
            <p:ph type="dt" sz="half" idx="10"/>
          </p:nvPr>
        </p:nvSpPr>
        <p:spPr/>
        <p:txBody>
          <a:bodyPr/>
          <a:lstStyle/>
          <a:p>
            <a:fld id="{2356A658-4DCF-4BEF-9AE8-64F997F2169F}" type="datetime1">
              <a:rPr lang="en-US" smtClean="0"/>
              <a:t>5/1/2023</a:t>
            </a:fld>
            <a:endParaRPr lang="en-US"/>
          </a:p>
        </p:txBody>
      </p:sp>
      <p:sp>
        <p:nvSpPr>
          <p:cNvPr id="6" name="Footer Placeholder 5">
            <a:extLst>
              <a:ext uri="{FF2B5EF4-FFF2-40B4-BE49-F238E27FC236}">
                <a16:creationId xmlns:a16="http://schemas.microsoft.com/office/drawing/2014/main" xmlns="" id="{4C4DA5F3-7114-434C-BDF9-49BDD307F6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FBEEBF1-27EE-4265-B76F-C70BC21A3732}"/>
              </a:ext>
            </a:extLst>
          </p:cNvPr>
          <p:cNvSpPr>
            <a:spLocks noGrp="1"/>
          </p:cNvSpPr>
          <p:nvPr>
            <p:ph type="sldNum" sz="quarter" idx="12"/>
          </p:nvPr>
        </p:nvSpPr>
        <p:spPr/>
        <p:txBody>
          <a:bodyPr/>
          <a:lstStyle/>
          <a:p>
            <a:fld id="{0814F68E-9ED9-4B55-83F7-72DFE1F87D52}" type="slidenum">
              <a:rPr lang="en-US" smtClean="0"/>
              <a:t>‹#›</a:t>
            </a:fld>
            <a:endParaRPr lang="en-US"/>
          </a:p>
        </p:txBody>
      </p:sp>
    </p:spTree>
    <p:extLst>
      <p:ext uri="{BB962C8B-B14F-4D97-AF65-F5344CB8AC3E}">
        <p14:creationId xmlns:p14="http://schemas.microsoft.com/office/powerpoint/2010/main" val="836314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2AAEBC-7821-4DE1-8E32-BA215A810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0313666-9B40-4250-AB9C-797A1E74D8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66DA227-FE5E-43DA-9668-F5FD4BB22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3292C6E-EF85-4E04-A496-76B918698378}"/>
              </a:ext>
            </a:extLst>
          </p:cNvPr>
          <p:cNvSpPr>
            <a:spLocks noGrp="1"/>
          </p:cNvSpPr>
          <p:nvPr>
            <p:ph type="dt" sz="half" idx="10"/>
          </p:nvPr>
        </p:nvSpPr>
        <p:spPr/>
        <p:txBody>
          <a:bodyPr/>
          <a:lstStyle/>
          <a:p>
            <a:fld id="{D23D2FEE-9DD0-4DDD-B2A0-2693D18FDEE7}" type="datetime1">
              <a:rPr lang="en-US" smtClean="0"/>
              <a:t>5/1/2023</a:t>
            </a:fld>
            <a:endParaRPr lang="en-US"/>
          </a:p>
        </p:txBody>
      </p:sp>
      <p:sp>
        <p:nvSpPr>
          <p:cNvPr id="6" name="Footer Placeholder 5">
            <a:extLst>
              <a:ext uri="{FF2B5EF4-FFF2-40B4-BE49-F238E27FC236}">
                <a16:creationId xmlns:a16="http://schemas.microsoft.com/office/drawing/2014/main" xmlns="" id="{6372C55E-B266-4305-B7D5-8BAA40DFF2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2E23D7B-25A7-42D2-8895-7DD5EFEDE0AC}"/>
              </a:ext>
            </a:extLst>
          </p:cNvPr>
          <p:cNvSpPr>
            <a:spLocks noGrp="1"/>
          </p:cNvSpPr>
          <p:nvPr>
            <p:ph type="sldNum" sz="quarter" idx="12"/>
          </p:nvPr>
        </p:nvSpPr>
        <p:spPr/>
        <p:txBody>
          <a:bodyPr/>
          <a:lstStyle/>
          <a:p>
            <a:fld id="{0814F68E-9ED9-4B55-83F7-72DFE1F87D52}" type="slidenum">
              <a:rPr lang="en-US" smtClean="0"/>
              <a:t>‹#›</a:t>
            </a:fld>
            <a:endParaRPr lang="en-US"/>
          </a:p>
        </p:txBody>
      </p:sp>
    </p:spTree>
    <p:extLst>
      <p:ext uri="{BB962C8B-B14F-4D97-AF65-F5344CB8AC3E}">
        <p14:creationId xmlns:p14="http://schemas.microsoft.com/office/powerpoint/2010/main" val="1906680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BF03865-21A1-4A9B-AC09-95DAF4B869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8727C33-A711-4FB8-BCC5-CB27AB9DA8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389A69-174C-4C4E-9465-FC5962D212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205A6-D823-4A11-AEAB-BE81C484BB9E}" type="datetime1">
              <a:rPr lang="en-US" smtClean="0"/>
              <a:t>5/1/2023</a:t>
            </a:fld>
            <a:endParaRPr lang="en-US"/>
          </a:p>
        </p:txBody>
      </p:sp>
      <p:sp>
        <p:nvSpPr>
          <p:cNvPr id="5" name="Footer Placeholder 4">
            <a:extLst>
              <a:ext uri="{FF2B5EF4-FFF2-40B4-BE49-F238E27FC236}">
                <a16:creationId xmlns:a16="http://schemas.microsoft.com/office/drawing/2014/main" xmlns="" id="{8FCA0367-C541-4ECB-8978-BB7555B47E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FCD1B75-F4B5-4EB9-93C8-CE643E0DA0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4F68E-9ED9-4B55-83F7-72DFE1F87D52}" type="slidenum">
              <a:rPr lang="en-US" smtClean="0"/>
              <a:t>‹#›</a:t>
            </a:fld>
            <a:endParaRPr lang="en-US"/>
          </a:p>
        </p:txBody>
      </p:sp>
    </p:spTree>
    <p:extLst>
      <p:ext uri="{BB962C8B-B14F-4D97-AF65-F5344CB8AC3E}">
        <p14:creationId xmlns:p14="http://schemas.microsoft.com/office/powerpoint/2010/main" val="261688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5399"/>
            <a:ext cx="12192000" cy="6857999"/>
          </a:xfrm>
          <a:prstGeom prst="rect">
            <a:avLst/>
          </a:prstGeom>
          <a:noFill/>
          <a:ln w="187325">
            <a:solidFill>
              <a:schemeClr val="accent5"/>
            </a:solidFill>
          </a:ln>
        </p:spPr>
        <p:txBody>
          <a:bodyPr wrap="square" rtlCol="0">
            <a:spAutoFit/>
          </a:bodyPr>
          <a:lstStyle/>
          <a:p>
            <a:endParaRPr lang="en-US" dirty="0"/>
          </a:p>
        </p:txBody>
      </p:sp>
      <p:sp>
        <p:nvSpPr>
          <p:cNvPr id="5" name="Rectangle 4">
            <a:extLst>
              <a:ext uri="{FF2B5EF4-FFF2-40B4-BE49-F238E27FC236}">
                <a16:creationId xmlns:a16="http://schemas.microsoft.com/office/drawing/2014/main" xmlns="" id="{B6E10494-39E6-49A4-9F3F-F1CB0EF8936F}"/>
              </a:ext>
            </a:extLst>
          </p:cNvPr>
          <p:cNvSpPr/>
          <p:nvPr/>
        </p:nvSpPr>
        <p:spPr>
          <a:xfrm>
            <a:off x="0" y="1"/>
            <a:ext cx="12192000" cy="1922318"/>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EDE9818F-449C-4FD0-A997-EFDB42A1B2C0}"/>
              </a:ext>
            </a:extLst>
          </p:cNvPr>
          <p:cNvSpPr txBox="1"/>
          <p:nvPr/>
        </p:nvSpPr>
        <p:spPr>
          <a:xfrm>
            <a:off x="160721" y="-208065"/>
            <a:ext cx="11705625" cy="2308324"/>
          </a:xfrm>
          <a:prstGeom prst="rect">
            <a:avLst/>
          </a:prstGeom>
          <a:noFill/>
        </p:spPr>
        <p:txBody>
          <a:bodyPr wrap="square" rtlCol="0">
            <a:spAutoFit/>
          </a:bodyPr>
          <a:lstStyle/>
          <a:p>
            <a:pPr lvl="0" algn="ctr" defTabSz="457200">
              <a:defRPr/>
            </a:pPr>
            <a:r>
              <a:rPr lang="en-GB" sz="7200" b="1" kern="0" dirty="0">
                <a:solidFill>
                  <a:prstClr val="white"/>
                </a:solidFill>
              </a:rPr>
              <a:t>Acid and Base Balance and Imbalance</a:t>
            </a:r>
            <a:endParaRPr kumimoji="0" lang="en-US" sz="7200" b="1" i="0" u="none" strike="noStrike" kern="0" cap="none" spc="0" normalizeH="0" baseline="0" noProof="0" dirty="0">
              <a:ln>
                <a:noFill/>
              </a:ln>
              <a:solidFill>
                <a:prstClr val="white"/>
              </a:solidFill>
              <a:effectLst/>
              <a:uLnTx/>
              <a:uFillTx/>
            </a:endParaRPr>
          </a:p>
        </p:txBody>
      </p:sp>
      <p:pic>
        <p:nvPicPr>
          <p:cNvPr id="2" name="Picture 1"/>
          <p:cNvPicPr>
            <a:picLocks noChangeAspect="1"/>
          </p:cNvPicPr>
          <p:nvPr/>
        </p:nvPicPr>
        <p:blipFill>
          <a:blip r:embed="rId2"/>
          <a:stretch>
            <a:fillRect/>
          </a:stretch>
        </p:blipFill>
        <p:spPr>
          <a:xfrm>
            <a:off x="4128405" y="2778540"/>
            <a:ext cx="2909310" cy="2731385"/>
          </a:xfrm>
          <a:prstGeom prst="rect">
            <a:avLst/>
          </a:prstGeom>
        </p:spPr>
      </p:pic>
      <p:pic>
        <p:nvPicPr>
          <p:cNvPr id="3" name="Picture 2"/>
          <p:cNvPicPr>
            <a:picLocks noChangeAspect="1"/>
          </p:cNvPicPr>
          <p:nvPr/>
        </p:nvPicPr>
        <p:blipFill>
          <a:blip r:embed="rId3"/>
          <a:stretch>
            <a:fillRect/>
          </a:stretch>
        </p:blipFill>
        <p:spPr>
          <a:xfrm>
            <a:off x="7378326" y="2474512"/>
            <a:ext cx="4488020" cy="3264014"/>
          </a:xfrm>
          <a:prstGeom prst="rect">
            <a:avLst/>
          </a:prstGeom>
        </p:spPr>
      </p:pic>
      <p:pic>
        <p:nvPicPr>
          <p:cNvPr id="7" name="Picture 6"/>
          <p:cNvPicPr>
            <a:picLocks noChangeAspect="1"/>
          </p:cNvPicPr>
          <p:nvPr/>
        </p:nvPicPr>
        <p:blipFill rotWithShape="1">
          <a:blip r:embed="rId4"/>
          <a:srcRect t="3097" r="3213"/>
          <a:stretch/>
        </p:blipFill>
        <p:spPr>
          <a:xfrm>
            <a:off x="275205" y="2617470"/>
            <a:ext cx="3577995" cy="2686715"/>
          </a:xfrm>
          <a:prstGeom prst="rect">
            <a:avLst/>
          </a:prstGeom>
        </p:spPr>
      </p:pic>
    </p:spTree>
    <p:extLst>
      <p:ext uri="{BB962C8B-B14F-4D97-AF65-F5344CB8AC3E}">
        <p14:creationId xmlns:p14="http://schemas.microsoft.com/office/powerpoint/2010/main" val="244768349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8">
            <a:extLst>
              <a:ext uri="{FF2B5EF4-FFF2-40B4-BE49-F238E27FC236}">
                <a16:creationId xmlns:a16="http://schemas.microsoft.com/office/drawing/2014/main" xmlns="" id="{8F8CEB0A-38D5-4567-9155-8EDE9C07ED0E}"/>
              </a:ext>
            </a:extLst>
          </p:cNvPr>
          <p:cNvSpPr/>
          <p:nvPr/>
        </p:nvSpPr>
        <p:spPr>
          <a:xfrm>
            <a:off x="4849092" y="1356013"/>
            <a:ext cx="6414654" cy="4229099"/>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9" name="Rectangle 3"/>
          <p:cNvSpPr>
            <a:spLocks noGrp="1" noChangeArrowheads="1"/>
          </p:cNvSpPr>
          <p:nvPr>
            <p:ph type="body" idx="1"/>
          </p:nvPr>
        </p:nvSpPr>
        <p:spPr>
          <a:xfrm>
            <a:off x="5143500" y="1762959"/>
            <a:ext cx="6210300" cy="4414004"/>
          </a:xfrm>
        </p:spPr>
        <p:txBody>
          <a:bodyPr/>
          <a:lstStyle/>
          <a:p>
            <a:r>
              <a:rPr lang="en-US" dirty="0"/>
              <a:t>Major intracellular buffer</a:t>
            </a:r>
          </a:p>
          <a:p>
            <a:r>
              <a:rPr lang="en-US" dirty="0"/>
              <a:t>H</a:t>
            </a:r>
            <a:r>
              <a:rPr lang="en-US" baseline="30000" dirty="0"/>
              <a:t>+</a:t>
            </a:r>
            <a:r>
              <a:rPr lang="en-US" dirty="0"/>
              <a:t> + HPO</a:t>
            </a:r>
            <a:r>
              <a:rPr lang="en-US" baseline="-25000" dirty="0"/>
              <a:t>4</a:t>
            </a:r>
            <a:r>
              <a:rPr lang="en-US" baseline="30000" dirty="0"/>
              <a:t>2-</a:t>
            </a:r>
            <a:r>
              <a:rPr lang="en-US" dirty="0"/>
              <a:t> </a:t>
            </a:r>
            <a:r>
              <a:rPr lang="en-US" dirty="0">
                <a:cs typeface="Arial" panose="020B0604020202020204" pitchFamily="34" charset="0"/>
              </a:rPr>
              <a:t>↔</a:t>
            </a:r>
            <a:r>
              <a:rPr lang="en-US" dirty="0"/>
              <a:t>  H</a:t>
            </a:r>
            <a:r>
              <a:rPr lang="en-US" baseline="-25000" dirty="0"/>
              <a:t>2</a:t>
            </a:r>
            <a:r>
              <a:rPr lang="en-US" dirty="0"/>
              <a:t>PO4</a:t>
            </a:r>
            <a:r>
              <a:rPr lang="en-US" baseline="30000" dirty="0"/>
              <a:t>-</a:t>
            </a:r>
          </a:p>
          <a:p>
            <a:endParaRPr lang="en-US" baseline="30000" dirty="0"/>
          </a:p>
          <a:p>
            <a:r>
              <a:rPr lang="en-US" b="1" dirty="0">
                <a:solidFill>
                  <a:srgbClr val="3FD1BA"/>
                </a:solidFill>
              </a:rPr>
              <a:t>OH</a:t>
            </a:r>
            <a:r>
              <a:rPr lang="en-US" b="1" baseline="30000" dirty="0">
                <a:solidFill>
                  <a:srgbClr val="3FD1BA"/>
                </a:solidFill>
              </a:rPr>
              <a:t>-</a:t>
            </a:r>
            <a:r>
              <a:rPr lang="en-US" b="1" dirty="0">
                <a:solidFill>
                  <a:srgbClr val="3FD1BA"/>
                </a:solidFill>
              </a:rPr>
              <a:t> + H</a:t>
            </a:r>
            <a:r>
              <a:rPr lang="en-US" b="1" baseline="-25000" dirty="0">
                <a:solidFill>
                  <a:srgbClr val="3FD1BA"/>
                </a:solidFill>
              </a:rPr>
              <a:t>2</a:t>
            </a:r>
            <a:r>
              <a:rPr lang="en-US" b="1" dirty="0">
                <a:solidFill>
                  <a:srgbClr val="3FD1BA"/>
                </a:solidFill>
              </a:rPr>
              <a:t>PO</a:t>
            </a:r>
            <a:r>
              <a:rPr lang="en-US" b="1" baseline="-25000" dirty="0">
                <a:solidFill>
                  <a:srgbClr val="3FD1BA"/>
                </a:solidFill>
              </a:rPr>
              <a:t>4</a:t>
            </a:r>
            <a:r>
              <a:rPr lang="en-US" b="1" baseline="30000" dirty="0">
                <a:solidFill>
                  <a:srgbClr val="3FD1BA"/>
                </a:solidFill>
              </a:rPr>
              <a:t>-</a:t>
            </a:r>
            <a:r>
              <a:rPr lang="en-US" b="1" dirty="0">
                <a:solidFill>
                  <a:srgbClr val="3FD1BA"/>
                </a:solidFill>
              </a:rPr>
              <a:t>  </a:t>
            </a:r>
            <a:r>
              <a:rPr lang="en-US" b="1" dirty="0">
                <a:solidFill>
                  <a:srgbClr val="3FD1BA"/>
                </a:solidFill>
                <a:cs typeface="Arial" panose="020B0604020202020204" pitchFamily="34" charset="0"/>
              </a:rPr>
              <a:t>↔</a:t>
            </a:r>
            <a:r>
              <a:rPr lang="en-US" b="1" dirty="0">
                <a:solidFill>
                  <a:srgbClr val="3FD1BA"/>
                </a:solidFill>
              </a:rPr>
              <a:t> H</a:t>
            </a:r>
            <a:r>
              <a:rPr lang="en-US" b="1" baseline="-25000" dirty="0">
                <a:solidFill>
                  <a:srgbClr val="3FD1BA"/>
                </a:solidFill>
              </a:rPr>
              <a:t>2</a:t>
            </a:r>
            <a:r>
              <a:rPr lang="en-US" b="1" dirty="0">
                <a:solidFill>
                  <a:srgbClr val="3FD1BA"/>
                </a:solidFill>
              </a:rPr>
              <a:t>O + H</a:t>
            </a:r>
            <a:r>
              <a:rPr lang="en-US" b="1" baseline="-25000" dirty="0">
                <a:solidFill>
                  <a:srgbClr val="3FD1BA"/>
                </a:solidFill>
              </a:rPr>
              <a:t>2</a:t>
            </a:r>
            <a:r>
              <a:rPr lang="en-US" b="1" dirty="0">
                <a:solidFill>
                  <a:srgbClr val="3FD1BA"/>
                </a:solidFill>
              </a:rPr>
              <a:t>PO</a:t>
            </a:r>
            <a:r>
              <a:rPr lang="en-US" b="1" baseline="-25000" dirty="0">
                <a:solidFill>
                  <a:srgbClr val="3FD1BA"/>
                </a:solidFill>
              </a:rPr>
              <a:t>4</a:t>
            </a:r>
            <a:r>
              <a:rPr lang="en-US" b="1" baseline="30000" dirty="0">
                <a:solidFill>
                  <a:srgbClr val="3FD1BA"/>
                </a:solidFill>
              </a:rPr>
              <a:t>2-</a:t>
            </a:r>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748993" y="329734"/>
            <a:ext cx="490236"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800" b="1" kern="0" dirty="0">
                <a:solidFill>
                  <a:prstClr val="white"/>
                </a:solidFill>
                <a:latin typeface="Calibri" panose="020F0502020204030204"/>
              </a:rPr>
              <a:t>8</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CA" sz="2400" b="1" kern="0" dirty="0">
                <a:solidFill>
                  <a:prstClr val="white"/>
                </a:solidFill>
              </a:rPr>
              <a:t>Phosphate buffer</a:t>
            </a:r>
            <a:endParaRPr kumimoji="0" lang="en-CA" sz="2400" b="0" i="0" u="none" strike="noStrike" kern="0" cap="none" spc="0" normalizeH="0" baseline="0" noProof="0" dirty="0">
              <a:ln>
                <a:noFill/>
              </a:ln>
              <a:solidFill>
                <a:prstClr val="white"/>
              </a:solidFill>
              <a:effectLst/>
              <a:uLnTx/>
              <a:uFillTx/>
            </a:endParaRPr>
          </a:p>
        </p:txBody>
      </p:sp>
      <p:sp>
        <p:nvSpPr>
          <p:cNvPr id="8" name="Oval 7"/>
          <p:cNvSpPr/>
          <p:nvPr/>
        </p:nvSpPr>
        <p:spPr>
          <a:xfrm>
            <a:off x="838200" y="1927512"/>
            <a:ext cx="3584898" cy="3657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2"/>
          <p:cNvSpPr txBox="1">
            <a:spLocks noChangeArrowheads="1"/>
          </p:cNvSpPr>
          <p:nvPr/>
        </p:nvSpPr>
        <p:spPr>
          <a:xfrm>
            <a:off x="905757" y="3014082"/>
            <a:ext cx="344978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chemeClr val="bg1"/>
                </a:solidFill>
              </a:rPr>
              <a:t>PHOSPHATE</a:t>
            </a:r>
            <a:br>
              <a:rPr lang="en-US" b="1" dirty="0" smtClean="0">
                <a:solidFill>
                  <a:schemeClr val="bg1"/>
                </a:solidFill>
              </a:rPr>
            </a:br>
            <a:r>
              <a:rPr lang="en-US" b="1" dirty="0" smtClean="0">
                <a:solidFill>
                  <a:schemeClr val="bg1"/>
                </a:solidFill>
              </a:rPr>
              <a:t> BUFFER</a:t>
            </a:r>
            <a:endParaRPr lang="en-US" b="1" dirty="0">
              <a:solidFill>
                <a:schemeClr val="bg1"/>
              </a:solidFill>
            </a:endParaRPr>
          </a:p>
        </p:txBody>
      </p:sp>
    </p:spTree>
    <p:extLst>
      <p:ext uri="{BB962C8B-B14F-4D97-AF65-F5344CB8AC3E}">
        <p14:creationId xmlns:p14="http://schemas.microsoft.com/office/powerpoint/2010/main" val="143626514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8">
            <a:extLst>
              <a:ext uri="{FF2B5EF4-FFF2-40B4-BE49-F238E27FC236}">
                <a16:creationId xmlns:a16="http://schemas.microsoft.com/office/drawing/2014/main" xmlns="" id="{8F8CEB0A-38D5-4567-9155-8EDE9C07ED0E}"/>
              </a:ext>
            </a:extLst>
          </p:cNvPr>
          <p:cNvSpPr/>
          <p:nvPr/>
        </p:nvSpPr>
        <p:spPr>
          <a:xfrm>
            <a:off x="290945" y="1475509"/>
            <a:ext cx="6414654" cy="4229099"/>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3" name="Rectangle 3"/>
          <p:cNvSpPr>
            <a:spLocks noGrp="1" noChangeArrowheads="1"/>
          </p:cNvSpPr>
          <p:nvPr>
            <p:ph type="body" idx="1"/>
          </p:nvPr>
        </p:nvSpPr>
        <p:spPr>
          <a:xfrm>
            <a:off x="432955" y="1762959"/>
            <a:ext cx="6113318" cy="3723441"/>
          </a:xfrm>
        </p:spPr>
        <p:txBody>
          <a:bodyPr/>
          <a:lstStyle/>
          <a:p>
            <a:r>
              <a:rPr lang="en-US" dirty="0" smtClean="0"/>
              <a:t>Protein buffers include hemoglobin</a:t>
            </a:r>
            <a:r>
              <a:rPr lang="en-US" dirty="0"/>
              <a:t>, work in blood and  ISF</a:t>
            </a:r>
          </a:p>
          <a:p>
            <a:r>
              <a:rPr lang="en-US" dirty="0"/>
              <a:t>Carboxyl group </a:t>
            </a:r>
            <a:r>
              <a:rPr lang="en-US" b="1" dirty="0">
                <a:solidFill>
                  <a:srgbClr val="3FD1BA"/>
                </a:solidFill>
              </a:rPr>
              <a:t>gives up H</a:t>
            </a:r>
            <a:r>
              <a:rPr lang="en-US" b="1" baseline="30000" dirty="0">
                <a:solidFill>
                  <a:srgbClr val="3FD1BA"/>
                </a:solidFill>
              </a:rPr>
              <a:t>+</a:t>
            </a:r>
            <a:r>
              <a:rPr lang="en-US" b="1" dirty="0">
                <a:solidFill>
                  <a:srgbClr val="3FD1BA"/>
                </a:solidFill>
              </a:rPr>
              <a:t>  </a:t>
            </a:r>
          </a:p>
          <a:p>
            <a:r>
              <a:rPr lang="en-US" dirty="0"/>
              <a:t>Amino Group </a:t>
            </a:r>
            <a:r>
              <a:rPr lang="en-US" b="1" dirty="0">
                <a:solidFill>
                  <a:schemeClr val="accent1"/>
                </a:solidFill>
              </a:rPr>
              <a:t>accepts H</a:t>
            </a:r>
            <a:r>
              <a:rPr lang="en-US" b="1" baseline="30000" dirty="0">
                <a:solidFill>
                  <a:schemeClr val="accent1"/>
                </a:solidFill>
              </a:rPr>
              <a:t>+</a:t>
            </a:r>
          </a:p>
          <a:p>
            <a:r>
              <a:rPr lang="en-US" dirty="0"/>
              <a:t>Side chains that can buffer H</a:t>
            </a:r>
            <a:r>
              <a:rPr lang="en-US" baseline="30000" dirty="0"/>
              <a:t>+</a:t>
            </a:r>
            <a:r>
              <a:rPr lang="en-US" dirty="0"/>
              <a:t> are present on 27 amino acids.</a:t>
            </a:r>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748993" y="329734"/>
            <a:ext cx="490236"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800" b="1" kern="0" dirty="0">
                <a:solidFill>
                  <a:prstClr val="white"/>
                </a:solidFill>
                <a:latin typeface="Calibri" panose="020F0502020204030204"/>
              </a:rPr>
              <a:t>9</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CA" sz="2400" b="1" kern="0" dirty="0">
                <a:solidFill>
                  <a:prstClr val="white"/>
                </a:solidFill>
              </a:rPr>
              <a:t>Protein Buffers</a:t>
            </a:r>
            <a:endParaRPr kumimoji="0" lang="en-CA" sz="2400" b="0" i="0" u="none" strike="noStrike" kern="0" cap="none" spc="0" normalizeH="0" baseline="0" noProof="0" dirty="0">
              <a:ln>
                <a:noFill/>
              </a:ln>
              <a:solidFill>
                <a:prstClr val="white"/>
              </a:solidFill>
              <a:effectLst/>
              <a:uLnTx/>
              <a:uFillTx/>
            </a:endParaRPr>
          </a:p>
        </p:txBody>
      </p:sp>
      <p:sp>
        <p:nvSpPr>
          <p:cNvPr id="2" name="Oval 1"/>
          <p:cNvSpPr/>
          <p:nvPr/>
        </p:nvSpPr>
        <p:spPr>
          <a:xfrm>
            <a:off x="8323118" y="2026227"/>
            <a:ext cx="3273137" cy="333897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22" name="Rectangle 2"/>
          <p:cNvSpPr>
            <a:spLocks noGrp="1" noChangeArrowheads="1"/>
          </p:cNvSpPr>
          <p:nvPr>
            <p:ph type="title"/>
          </p:nvPr>
        </p:nvSpPr>
        <p:spPr>
          <a:xfrm>
            <a:off x="7986461" y="2961897"/>
            <a:ext cx="3800978" cy="1325563"/>
          </a:xfrm>
        </p:spPr>
        <p:txBody>
          <a:bodyPr>
            <a:noAutofit/>
          </a:bodyPr>
          <a:lstStyle/>
          <a:p>
            <a:pPr algn="ctr"/>
            <a:r>
              <a:rPr lang="en-US" sz="6000" b="1" dirty="0" smtClean="0">
                <a:solidFill>
                  <a:schemeClr val="bg1"/>
                </a:solidFill>
              </a:rPr>
              <a:t>Protein</a:t>
            </a:r>
            <a:br>
              <a:rPr lang="en-US" sz="6000" b="1" dirty="0" smtClean="0">
                <a:solidFill>
                  <a:schemeClr val="bg1"/>
                </a:solidFill>
              </a:rPr>
            </a:br>
            <a:r>
              <a:rPr lang="en-US" sz="6000" b="1" dirty="0" smtClean="0">
                <a:solidFill>
                  <a:schemeClr val="bg1"/>
                </a:solidFill>
              </a:rPr>
              <a:t> </a:t>
            </a:r>
            <a:r>
              <a:rPr lang="en-US" sz="6000" b="1" dirty="0">
                <a:solidFill>
                  <a:schemeClr val="bg1"/>
                </a:solidFill>
              </a:rPr>
              <a:t>Buffers</a:t>
            </a:r>
          </a:p>
        </p:txBody>
      </p:sp>
    </p:spTree>
    <p:extLst>
      <p:ext uri="{BB962C8B-B14F-4D97-AF65-F5344CB8AC3E}">
        <p14:creationId xmlns:p14="http://schemas.microsoft.com/office/powerpoint/2010/main" val="126304276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8">
            <a:extLst>
              <a:ext uri="{FF2B5EF4-FFF2-40B4-BE49-F238E27FC236}">
                <a16:creationId xmlns:a16="http://schemas.microsoft.com/office/drawing/2014/main" xmlns="" id="{8F8CEB0A-38D5-4567-9155-8EDE9C07ED0E}"/>
              </a:ext>
            </a:extLst>
          </p:cNvPr>
          <p:cNvSpPr/>
          <p:nvPr/>
        </p:nvSpPr>
        <p:spPr>
          <a:xfrm>
            <a:off x="4315656" y="1381991"/>
            <a:ext cx="7038143" cy="4229099"/>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7" name="Rectangle 3"/>
          <p:cNvSpPr>
            <a:spLocks noGrp="1" noChangeArrowheads="1"/>
          </p:cNvSpPr>
          <p:nvPr>
            <p:ph type="body" idx="1"/>
          </p:nvPr>
        </p:nvSpPr>
        <p:spPr>
          <a:xfrm>
            <a:off x="4468092" y="1951975"/>
            <a:ext cx="6968836" cy="3089130"/>
          </a:xfrm>
        </p:spPr>
        <p:txBody>
          <a:bodyPr/>
          <a:lstStyle/>
          <a:p>
            <a:r>
              <a:rPr lang="en-US" dirty="0"/>
              <a:t>Exhalation of carbon dioxide</a:t>
            </a:r>
          </a:p>
          <a:p>
            <a:r>
              <a:rPr lang="en-US" b="1" dirty="0">
                <a:solidFill>
                  <a:srgbClr val="6A4CA1"/>
                </a:solidFill>
              </a:rPr>
              <a:t>Powerful</a:t>
            </a:r>
            <a:r>
              <a:rPr lang="en-US" dirty="0"/>
              <a:t>, but only works with </a:t>
            </a:r>
            <a:r>
              <a:rPr lang="en-US" b="1" dirty="0"/>
              <a:t>volatile acids</a:t>
            </a:r>
          </a:p>
          <a:p>
            <a:r>
              <a:rPr lang="en-US" dirty="0"/>
              <a:t>Doesn’t affect </a:t>
            </a:r>
            <a:r>
              <a:rPr lang="en-US" b="1" dirty="0">
                <a:solidFill>
                  <a:srgbClr val="FF0000"/>
                </a:solidFill>
              </a:rPr>
              <a:t>fixed acids</a:t>
            </a:r>
            <a:r>
              <a:rPr lang="en-US" dirty="0">
                <a:solidFill>
                  <a:srgbClr val="FF0000"/>
                </a:solidFill>
              </a:rPr>
              <a:t> </a:t>
            </a:r>
            <a:r>
              <a:rPr lang="en-US" dirty="0"/>
              <a:t>like lactic acid</a:t>
            </a:r>
          </a:p>
          <a:p>
            <a:r>
              <a:rPr lang="en-US" b="1" dirty="0">
                <a:solidFill>
                  <a:schemeClr val="accent3"/>
                </a:solidFill>
              </a:rPr>
              <a:t>CO</a:t>
            </a:r>
            <a:r>
              <a:rPr lang="en-US" b="1" baseline="-25000" dirty="0">
                <a:solidFill>
                  <a:schemeClr val="accent3"/>
                </a:solidFill>
              </a:rPr>
              <a:t>2 </a:t>
            </a:r>
            <a:r>
              <a:rPr lang="en-US" b="1" dirty="0">
                <a:solidFill>
                  <a:schemeClr val="accent3"/>
                </a:solidFill>
              </a:rPr>
              <a:t> +  H</a:t>
            </a:r>
            <a:r>
              <a:rPr lang="en-US" b="1" baseline="-25000" dirty="0">
                <a:solidFill>
                  <a:schemeClr val="accent3"/>
                </a:solidFill>
              </a:rPr>
              <a:t>2</a:t>
            </a:r>
            <a:r>
              <a:rPr lang="en-US" b="1" dirty="0">
                <a:solidFill>
                  <a:schemeClr val="accent3"/>
                </a:solidFill>
              </a:rPr>
              <a:t>0  </a:t>
            </a:r>
            <a:r>
              <a:rPr lang="en-US" b="1" dirty="0">
                <a:solidFill>
                  <a:schemeClr val="accent3"/>
                </a:solidFill>
                <a:cs typeface="Arial" panose="020B0604020202020204" pitchFamily="34" charset="0"/>
              </a:rPr>
              <a:t>↔</a:t>
            </a:r>
            <a:r>
              <a:rPr lang="en-US" b="1" dirty="0">
                <a:solidFill>
                  <a:schemeClr val="accent3"/>
                </a:solidFill>
              </a:rPr>
              <a:t> H</a:t>
            </a:r>
            <a:r>
              <a:rPr lang="en-US" b="1" baseline="-25000" dirty="0">
                <a:solidFill>
                  <a:schemeClr val="accent3"/>
                </a:solidFill>
              </a:rPr>
              <a:t>2</a:t>
            </a:r>
            <a:r>
              <a:rPr lang="en-US" b="1" dirty="0">
                <a:solidFill>
                  <a:schemeClr val="accent3"/>
                </a:solidFill>
              </a:rPr>
              <a:t>CO</a:t>
            </a:r>
            <a:r>
              <a:rPr lang="en-US" b="1" baseline="-25000" dirty="0">
                <a:solidFill>
                  <a:schemeClr val="accent3"/>
                </a:solidFill>
              </a:rPr>
              <a:t>3</a:t>
            </a:r>
            <a:r>
              <a:rPr lang="en-US" b="1" dirty="0">
                <a:solidFill>
                  <a:schemeClr val="accent3"/>
                </a:solidFill>
              </a:rPr>
              <a:t>  </a:t>
            </a:r>
            <a:r>
              <a:rPr lang="en-US" b="1" dirty="0">
                <a:solidFill>
                  <a:schemeClr val="accent3"/>
                </a:solidFill>
                <a:cs typeface="Arial" panose="020B0604020202020204" pitchFamily="34" charset="0"/>
              </a:rPr>
              <a:t>↔</a:t>
            </a:r>
            <a:r>
              <a:rPr lang="en-US" b="1" dirty="0">
                <a:solidFill>
                  <a:schemeClr val="accent3"/>
                </a:solidFill>
              </a:rPr>
              <a:t>    H</a:t>
            </a:r>
            <a:r>
              <a:rPr lang="en-US" b="1" baseline="30000" dirty="0">
                <a:solidFill>
                  <a:schemeClr val="accent3"/>
                </a:solidFill>
              </a:rPr>
              <a:t>+</a:t>
            </a:r>
            <a:r>
              <a:rPr lang="en-US" b="1" dirty="0">
                <a:solidFill>
                  <a:schemeClr val="accent3"/>
                </a:solidFill>
              </a:rPr>
              <a:t>  + HCO</a:t>
            </a:r>
            <a:r>
              <a:rPr lang="en-US" b="1" baseline="-25000" dirty="0">
                <a:solidFill>
                  <a:schemeClr val="accent3"/>
                </a:solidFill>
              </a:rPr>
              <a:t>3</a:t>
            </a:r>
            <a:r>
              <a:rPr lang="en-US" b="1" baseline="30000" dirty="0">
                <a:solidFill>
                  <a:schemeClr val="accent3"/>
                </a:solidFill>
              </a:rPr>
              <a:t>-</a:t>
            </a:r>
          </a:p>
          <a:p>
            <a:r>
              <a:rPr lang="en-US" dirty="0"/>
              <a:t>Body pH can be adjusted by changing rate and depth of breathing</a:t>
            </a:r>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748993" y="329734"/>
            <a:ext cx="591434"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panose="020F0502020204030204"/>
                <a:ea typeface="+mn-ea"/>
                <a:cs typeface="+mn-cs"/>
              </a:rPr>
              <a:t>10</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317397" y="466234"/>
            <a:ext cx="5460939" cy="284693"/>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CA" sz="2400" b="1" kern="0" dirty="0" smtClean="0">
                <a:solidFill>
                  <a:prstClr val="white"/>
                </a:solidFill>
              </a:rPr>
              <a:t>Respiratory </a:t>
            </a:r>
            <a:r>
              <a:rPr lang="en-CA" sz="2400" b="1" kern="0" dirty="0">
                <a:solidFill>
                  <a:prstClr val="white"/>
                </a:solidFill>
              </a:rPr>
              <a:t>mechanisms</a:t>
            </a:r>
            <a:endParaRPr kumimoji="0" lang="en-CA" sz="2400" b="0" i="0" u="none" strike="noStrike" kern="0" cap="none" spc="0" normalizeH="0" baseline="0" noProof="0" dirty="0">
              <a:ln>
                <a:noFill/>
              </a:ln>
              <a:solidFill>
                <a:prstClr val="white"/>
              </a:solidFill>
              <a:effectLst/>
              <a:uLnTx/>
              <a:uFillTx/>
            </a:endParaRPr>
          </a:p>
        </p:txBody>
      </p:sp>
      <p:pic>
        <p:nvPicPr>
          <p:cNvPr id="10" name="Picture 2" descr="A02801-04-008"/>
          <p:cNvPicPr>
            <a:picLocks noChangeAspect="1" noChangeArrowheads="1"/>
          </p:cNvPicPr>
          <p:nvPr/>
        </p:nvPicPr>
        <p:blipFill rotWithShape="1">
          <a:blip r:embed="rId2">
            <a:extLst>
              <a:ext uri="{28A0092B-C50C-407E-A947-70E740481C1C}">
                <a14:useLocalDpi xmlns:a14="http://schemas.microsoft.com/office/drawing/2010/main" val="0"/>
              </a:ext>
            </a:extLst>
          </a:blip>
          <a:srcRect r="1163" b="9053"/>
          <a:stretch/>
        </p:blipFill>
        <p:spPr bwMode="auto">
          <a:xfrm>
            <a:off x="437266" y="1485899"/>
            <a:ext cx="3689321" cy="3465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7906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8">
            <a:extLst>
              <a:ext uri="{FF2B5EF4-FFF2-40B4-BE49-F238E27FC236}">
                <a16:creationId xmlns:a16="http://schemas.microsoft.com/office/drawing/2014/main" xmlns="" id="{8F8CEB0A-38D5-4567-9155-8EDE9C07ED0E}"/>
              </a:ext>
            </a:extLst>
          </p:cNvPr>
          <p:cNvSpPr/>
          <p:nvPr/>
        </p:nvSpPr>
        <p:spPr>
          <a:xfrm>
            <a:off x="456058" y="997527"/>
            <a:ext cx="5321288" cy="4229099"/>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71" name="Rectangle 3"/>
          <p:cNvSpPr>
            <a:spLocks noGrp="1" noChangeArrowheads="1"/>
          </p:cNvSpPr>
          <p:nvPr>
            <p:ph type="body" idx="1"/>
          </p:nvPr>
        </p:nvSpPr>
        <p:spPr>
          <a:xfrm>
            <a:off x="748992" y="1337253"/>
            <a:ext cx="4934835" cy="3691947"/>
          </a:xfrm>
        </p:spPr>
        <p:txBody>
          <a:bodyPr/>
          <a:lstStyle/>
          <a:p>
            <a:r>
              <a:rPr lang="en-US" dirty="0" smtClean="0"/>
              <a:t>It can </a:t>
            </a:r>
            <a:r>
              <a:rPr lang="en-US" dirty="0"/>
              <a:t>eliminate large amounts of acid</a:t>
            </a:r>
          </a:p>
          <a:p>
            <a:r>
              <a:rPr lang="en-US" dirty="0"/>
              <a:t>Can also excrete base</a:t>
            </a:r>
          </a:p>
          <a:p>
            <a:r>
              <a:rPr lang="en-US" dirty="0"/>
              <a:t>Can conserve and produce </a:t>
            </a:r>
            <a:r>
              <a:rPr lang="en-US" dirty="0" smtClean="0"/>
              <a:t>bicarbonate </a:t>
            </a:r>
            <a:r>
              <a:rPr lang="en-US" dirty="0"/>
              <a:t>ions</a:t>
            </a:r>
          </a:p>
          <a:p>
            <a:r>
              <a:rPr lang="en-US" b="1" dirty="0">
                <a:solidFill>
                  <a:srgbClr val="00B0F0"/>
                </a:solidFill>
              </a:rPr>
              <a:t>Most effective </a:t>
            </a:r>
            <a:r>
              <a:rPr lang="en-US" dirty="0"/>
              <a:t>regulator of pH</a:t>
            </a:r>
          </a:p>
          <a:p>
            <a:r>
              <a:rPr lang="en-US" dirty="0"/>
              <a:t>If kidneys fail, pH balance fails</a:t>
            </a:r>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748992" y="329734"/>
            <a:ext cx="591435"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panose="020F0502020204030204"/>
                <a:ea typeface="+mn-ea"/>
                <a:cs typeface="+mn-cs"/>
              </a:rPr>
              <a:t>11</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5460939" cy="284693"/>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CA" sz="2400" b="1" kern="0" dirty="0" smtClean="0">
                <a:solidFill>
                  <a:prstClr val="white"/>
                </a:solidFill>
              </a:rPr>
              <a:t>   Kidney </a:t>
            </a:r>
            <a:r>
              <a:rPr lang="en-CA" sz="2400" b="1" kern="0" dirty="0">
                <a:solidFill>
                  <a:prstClr val="white"/>
                </a:solidFill>
              </a:rPr>
              <a:t>excretion</a:t>
            </a:r>
            <a:endParaRPr kumimoji="0" lang="en-CA" sz="2400" b="0" i="0" u="none" strike="noStrike" kern="0" cap="none" spc="0" normalizeH="0" baseline="0" noProof="0" dirty="0">
              <a:ln>
                <a:noFill/>
              </a:ln>
              <a:solidFill>
                <a:prstClr val="white"/>
              </a:solidFill>
              <a:effectLst/>
              <a:uLnTx/>
              <a:uFillTx/>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40089" r="785" b="1086"/>
          <a:stretch/>
        </p:blipFill>
        <p:spPr>
          <a:xfrm>
            <a:off x="6182590" y="1601826"/>
            <a:ext cx="5413665" cy="3780665"/>
          </a:xfrm>
          <a:prstGeom prst="rect">
            <a:avLst/>
          </a:prstGeom>
        </p:spPr>
      </p:pic>
    </p:spTree>
    <p:extLst>
      <p:ext uri="{BB962C8B-B14F-4D97-AF65-F5344CB8AC3E}">
        <p14:creationId xmlns:p14="http://schemas.microsoft.com/office/powerpoint/2010/main" val="407644202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8">
            <a:extLst>
              <a:ext uri="{FF2B5EF4-FFF2-40B4-BE49-F238E27FC236}">
                <a16:creationId xmlns:a16="http://schemas.microsoft.com/office/drawing/2014/main" xmlns="" id="{8F8CEB0A-38D5-4567-9155-8EDE9C07ED0E}"/>
              </a:ext>
            </a:extLst>
          </p:cNvPr>
          <p:cNvSpPr/>
          <p:nvPr/>
        </p:nvSpPr>
        <p:spPr>
          <a:xfrm>
            <a:off x="5011128" y="2421083"/>
            <a:ext cx="6740989" cy="2649682"/>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95" name="Rectangle 3"/>
          <p:cNvSpPr>
            <a:spLocks noGrp="1" noChangeArrowheads="1"/>
          </p:cNvSpPr>
          <p:nvPr>
            <p:ph type="body" idx="1"/>
          </p:nvPr>
        </p:nvSpPr>
        <p:spPr>
          <a:xfrm>
            <a:off x="5286863" y="2628900"/>
            <a:ext cx="6309392" cy="3246725"/>
          </a:xfrm>
        </p:spPr>
        <p:txBody>
          <a:bodyPr/>
          <a:lstStyle/>
          <a:p>
            <a:r>
              <a:rPr lang="en-US" b="1" dirty="0">
                <a:solidFill>
                  <a:srgbClr val="FF0000"/>
                </a:solidFill>
              </a:rPr>
              <a:t>Buffers function </a:t>
            </a:r>
            <a:r>
              <a:rPr lang="en-US" dirty="0"/>
              <a:t>almost instantaneously</a:t>
            </a:r>
          </a:p>
          <a:p>
            <a:r>
              <a:rPr lang="en-US" dirty="0"/>
              <a:t>Respiratory mechanisms take several </a:t>
            </a:r>
            <a:r>
              <a:rPr lang="en-US" b="1" dirty="0">
                <a:solidFill>
                  <a:srgbClr val="00B050"/>
                </a:solidFill>
              </a:rPr>
              <a:t>minutes</a:t>
            </a:r>
            <a:r>
              <a:rPr lang="en-US" dirty="0">
                <a:solidFill>
                  <a:srgbClr val="00B050"/>
                </a:solidFill>
              </a:rPr>
              <a:t> </a:t>
            </a:r>
            <a:r>
              <a:rPr lang="en-US" dirty="0"/>
              <a:t>to hours</a:t>
            </a:r>
          </a:p>
          <a:p>
            <a:r>
              <a:rPr lang="en-US" dirty="0"/>
              <a:t>Renal mechanisms may take several </a:t>
            </a:r>
            <a:r>
              <a:rPr lang="en-US" b="1" dirty="0">
                <a:solidFill>
                  <a:schemeClr val="accent3"/>
                </a:solidFill>
              </a:rPr>
              <a:t>hours to days</a:t>
            </a:r>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748993" y="329734"/>
            <a:ext cx="490236"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white"/>
                </a:solidFill>
                <a:effectLst/>
                <a:uLnTx/>
                <a:uFillTx/>
                <a:latin typeface="Calibri" panose="020F0502020204030204"/>
                <a:ea typeface="+mn-ea"/>
                <a:cs typeface="+mn-cs"/>
              </a:rPr>
              <a:t>12</a:t>
            </a:r>
            <a:endParaRPr kumimoji="0" lang="en-US" sz="14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CA" sz="2400" b="1" kern="0" dirty="0">
                <a:solidFill>
                  <a:prstClr val="white"/>
                </a:solidFill>
              </a:rPr>
              <a:t>Rates of correction</a:t>
            </a:r>
            <a:endParaRPr kumimoji="0" lang="en-CA" sz="2400" b="0" i="0" u="none" strike="noStrike" kern="0" cap="none" spc="0" normalizeH="0" baseline="0" noProof="0" dirty="0">
              <a:ln>
                <a:noFill/>
              </a:ln>
              <a:solidFill>
                <a:prstClr val="white"/>
              </a:solidFill>
              <a:effectLst/>
              <a:uLnTx/>
              <a:uFillTx/>
            </a:endParaRPr>
          </a:p>
        </p:txBody>
      </p:sp>
      <p:sp>
        <p:nvSpPr>
          <p:cNvPr id="2" name="Rounded Rectangle 1"/>
          <p:cNvSpPr/>
          <p:nvPr/>
        </p:nvSpPr>
        <p:spPr>
          <a:xfrm>
            <a:off x="994111" y="2275608"/>
            <a:ext cx="3771900" cy="279515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94" name="Rectangle 2"/>
          <p:cNvSpPr>
            <a:spLocks noGrp="1" noChangeArrowheads="1"/>
          </p:cNvSpPr>
          <p:nvPr>
            <p:ph type="title"/>
          </p:nvPr>
        </p:nvSpPr>
        <p:spPr>
          <a:xfrm>
            <a:off x="1239228" y="2838376"/>
            <a:ext cx="3218471" cy="1325563"/>
          </a:xfrm>
        </p:spPr>
        <p:txBody>
          <a:bodyPr>
            <a:noAutofit/>
          </a:bodyPr>
          <a:lstStyle/>
          <a:p>
            <a:pPr algn="ctr"/>
            <a:r>
              <a:rPr lang="en-US" sz="5400" b="1" dirty="0">
                <a:solidFill>
                  <a:schemeClr val="bg1"/>
                </a:solidFill>
              </a:rPr>
              <a:t>Rates of correction</a:t>
            </a:r>
          </a:p>
        </p:txBody>
      </p:sp>
    </p:spTree>
    <p:extLst>
      <p:ext uri="{BB962C8B-B14F-4D97-AF65-F5344CB8AC3E}">
        <p14:creationId xmlns:p14="http://schemas.microsoft.com/office/powerpoint/2010/main" val="292518845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efenses"/>
          <p:cNvPicPr>
            <a:picLocks noChangeAspect="1" noChangeArrowheads="1"/>
          </p:cNvPicPr>
          <p:nvPr/>
        </p:nvPicPr>
        <p:blipFill rotWithShape="1">
          <a:blip r:embed="rId2">
            <a:extLst>
              <a:ext uri="{28A0092B-C50C-407E-A947-70E740481C1C}">
                <a14:useLocalDpi xmlns:a14="http://schemas.microsoft.com/office/drawing/2010/main" val="0"/>
              </a:ext>
            </a:extLst>
          </a:blip>
          <a:srcRect t="2135" r="733"/>
          <a:stretch/>
        </p:blipFill>
        <p:spPr bwMode="auto">
          <a:xfrm>
            <a:off x="4520045" y="1122218"/>
            <a:ext cx="6722919" cy="497100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46">
            <a:extLst>
              <a:ext uri="{FF2B5EF4-FFF2-40B4-BE49-F238E27FC236}">
                <a16:creationId xmlns:a16="http://schemas.microsoft.com/office/drawing/2014/main" xmlns="" id="{696C5ADB-8CA4-4C63-8DE4-C11DBFC02A99}"/>
              </a:ext>
            </a:extLst>
          </p:cNvPr>
          <p:cNvSpPr/>
          <p:nvPr/>
        </p:nvSpPr>
        <p:spPr>
          <a:xfrm>
            <a:off x="748992" y="329734"/>
            <a:ext cx="591435"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panose="020F0502020204030204"/>
                <a:ea typeface="+mn-ea"/>
                <a:cs typeface="+mn-cs"/>
              </a:rPr>
              <a:t>13</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A6AC5A39-4349-4F6A-B9A7-E2DA3B83E296}"/>
              </a:ext>
            </a:extLst>
          </p:cNvPr>
          <p:cNvSpPr txBox="1"/>
          <p:nvPr/>
        </p:nvSpPr>
        <p:spPr>
          <a:xfrm>
            <a:off x="1528077" y="465366"/>
            <a:ext cx="5460939" cy="317844"/>
          </a:xfrm>
          <a:prstGeom prst="rect">
            <a:avLst/>
          </a:prstGeom>
          <a:noFill/>
        </p:spPr>
        <p:txBody>
          <a:bodyPr wrap="square" rtlCol="0">
            <a:spAutoFit/>
          </a:bodyPr>
          <a:lstStyle/>
          <a:p>
            <a:pPr marR="0" lvl="0" defTabSz="457200" eaLnBrk="1" fontAlgn="auto" latinLnBrk="0" hangingPunct="1">
              <a:lnSpc>
                <a:spcPts val="1520"/>
              </a:lnSpc>
              <a:spcBef>
                <a:spcPts val="500"/>
              </a:spcBef>
              <a:spcAft>
                <a:spcPts val="500"/>
              </a:spcAft>
              <a:buClr>
                <a:prstClr val="white"/>
              </a:buClr>
              <a:buSzPct val="90000"/>
              <a:tabLst/>
              <a:defRPr/>
            </a:pPr>
            <a:r>
              <a:rPr kumimoji="0" lang="en-CA" sz="2400" b="1" i="0" u="none" strike="noStrike" kern="0" cap="none" spc="0" normalizeH="0" baseline="0" noProof="0" dirty="0" smtClean="0">
                <a:ln>
                  <a:noFill/>
                </a:ln>
                <a:solidFill>
                  <a:prstClr val="white"/>
                </a:solidFill>
                <a:effectLst/>
                <a:uLnTx/>
                <a:uFillTx/>
              </a:rPr>
              <a:t>Buffer systems</a:t>
            </a:r>
            <a:endParaRPr kumimoji="0" lang="en-CA" sz="2400" b="0" i="0" u="none" strike="noStrike" kern="0" cap="none" spc="0" normalizeH="0" baseline="0" noProof="0" dirty="0">
              <a:ln>
                <a:noFill/>
              </a:ln>
              <a:solidFill>
                <a:prstClr val="white"/>
              </a:solidFill>
              <a:effectLst/>
              <a:uLnTx/>
              <a:uFillTx/>
            </a:endParaRPr>
          </a:p>
        </p:txBody>
      </p:sp>
      <p:sp>
        <p:nvSpPr>
          <p:cNvPr id="2" name="Rounded Rectangle 1"/>
          <p:cNvSpPr/>
          <p:nvPr/>
        </p:nvSpPr>
        <p:spPr>
          <a:xfrm>
            <a:off x="883227" y="2961409"/>
            <a:ext cx="2918119" cy="2182091"/>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xmlns="" id="{A6AC5A39-4349-4F6A-B9A7-E2DA3B83E296}"/>
              </a:ext>
            </a:extLst>
          </p:cNvPr>
          <p:cNvSpPr txBox="1"/>
          <p:nvPr/>
        </p:nvSpPr>
        <p:spPr>
          <a:xfrm>
            <a:off x="-388184" y="3111170"/>
            <a:ext cx="5460939" cy="1882567"/>
          </a:xfrm>
          <a:prstGeom prst="rect">
            <a:avLst/>
          </a:prstGeom>
          <a:noFill/>
        </p:spPr>
        <p:txBody>
          <a:bodyPr wrap="square" rtlCol="0">
            <a:spAutoFit/>
          </a:bodyPr>
          <a:lstStyle/>
          <a:p>
            <a:pPr marR="0" lvl="0" algn="ctr" defTabSz="457200" eaLnBrk="1" fontAlgn="auto" latinLnBrk="0" hangingPunct="1">
              <a:spcBef>
                <a:spcPts val="500"/>
              </a:spcBef>
              <a:spcAft>
                <a:spcPts val="500"/>
              </a:spcAft>
              <a:buClr>
                <a:prstClr val="white"/>
              </a:buClr>
              <a:buSzPct val="90000"/>
              <a:tabLst/>
              <a:defRPr/>
            </a:pPr>
            <a:r>
              <a:rPr kumimoji="0" lang="en-CA" sz="5400" b="1" i="0" u="none" strike="noStrike" kern="0" cap="none" spc="0" normalizeH="0" baseline="0" noProof="0" dirty="0" smtClean="0">
                <a:ln>
                  <a:noFill/>
                </a:ln>
                <a:solidFill>
                  <a:prstClr val="white"/>
                </a:solidFill>
                <a:effectLst/>
                <a:uLnTx/>
                <a:uFillTx/>
              </a:rPr>
              <a:t>Buffer</a:t>
            </a:r>
          </a:p>
          <a:p>
            <a:pPr marR="0" lvl="0" algn="ctr" defTabSz="457200" eaLnBrk="1" fontAlgn="auto" latinLnBrk="0" hangingPunct="1">
              <a:spcBef>
                <a:spcPts val="500"/>
              </a:spcBef>
              <a:spcAft>
                <a:spcPts val="500"/>
              </a:spcAft>
              <a:buClr>
                <a:prstClr val="white"/>
              </a:buClr>
              <a:buSzPct val="90000"/>
              <a:tabLst/>
              <a:defRPr/>
            </a:pPr>
            <a:r>
              <a:rPr kumimoji="0" lang="en-CA" sz="5400" b="1" i="0" u="none" strike="noStrike" kern="0" cap="none" spc="0" normalizeH="0" baseline="0" noProof="0" dirty="0" smtClean="0">
                <a:ln>
                  <a:noFill/>
                </a:ln>
                <a:solidFill>
                  <a:prstClr val="white"/>
                </a:solidFill>
                <a:effectLst/>
                <a:uLnTx/>
                <a:uFillTx/>
              </a:rPr>
              <a:t> systems</a:t>
            </a:r>
            <a:endParaRPr kumimoji="0" lang="en-CA" sz="54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5197991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8">
            <a:extLst>
              <a:ext uri="{FF2B5EF4-FFF2-40B4-BE49-F238E27FC236}">
                <a16:creationId xmlns:a16="http://schemas.microsoft.com/office/drawing/2014/main" xmlns="" id="{8F8CEB0A-38D5-4567-9155-8EDE9C07ED0E}"/>
              </a:ext>
            </a:extLst>
          </p:cNvPr>
          <p:cNvSpPr/>
          <p:nvPr/>
        </p:nvSpPr>
        <p:spPr>
          <a:xfrm>
            <a:off x="5011129" y="1626576"/>
            <a:ext cx="6263008" cy="4192333"/>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9" name="Rectangle 3"/>
          <p:cNvSpPr>
            <a:spLocks noGrp="1" noChangeArrowheads="1"/>
          </p:cNvSpPr>
          <p:nvPr>
            <p:ph type="body" idx="1"/>
          </p:nvPr>
        </p:nvSpPr>
        <p:spPr>
          <a:xfrm>
            <a:off x="5150428" y="1794597"/>
            <a:ext cx="6123709" cy="3764539"/>
          </a:xfrm>
        </p:spPr>
        <p:txBody>
          <a:bodyPr/>
          <a:lstStyle/>
          <a:p>
            <a:r>
              <a:rPr lang="en-US" dirty="0"/>
              <a:t>pH&lt; 7.35 acidosis</a:t>
            </a:r>
          </a:p>
          <a:p>
            <a:r>
              <a:rPr lang="en-US" dirty="0"/>
              <a:t>pH &gt; 7.45 alkalosis</a:t>
            </a:r>
          </a:p>
          <a:p>
            <a:r>
              <a:rPr lang="en-US" dirty="0"/>
              <a:t>The body response to acid-base imbalance is called </a:t>
            </a:r>
            <a:r>
              <a:rPr lang="en-US" b="1" dirty="0">
                <a:solidFill>
                  <a:schemeClr val="accent2"/>
                </a:solidFill>
              </a:rPr>
              <a:t>compensation</a:t>
            </a:r>
          </a:p>
          <a:p>
            <a:r>
              <a:rPr lang="en-US" dirty="0"/>
              <a:t>May be </a:t>
            </a:r>
            <a:r>
              <a:rPr lang="en-US" b="1" dirty="0">
                <a:solidFill>
                  <a:srgbClr val="00B050"/>
                </a:solidFill>
              </a:rPr>
              <a:t>complete</a:t>
            </a:r>
            <a:r>
              <a:rPr lang="en-US" dirty="0">
                <a:solidFill>
                  <a:srgbClr val="00B050"/>
                </a:solidFill>
              </a:rPr>
              <a:t> </a:t>
            </a:r>
            <a:r>
              <a:rPr lang="en-US" dirty="0"/>
              <a:t>if brought back within normal limits</a:t>
            </a:r>
          </a:p>
          <a:p>
            <a:r>
              <a:rPr lang="en-US" b="1" dirty="0">
                <a:solidFill>
                  <a:srgbClr val="C00000"/>
                </a:solidFill>
              </a:rPr>
              <a:t>Partial compensation</a:t>
            </a:r>
            <a:r>
              <a:rPr lang="en-US" dirty="0">
                <a:solidFill>
                  <a:srgbClr val="C00000"/>
                </a:solidFill>
              </a:rPr>
              <a:t> </a:t>
            </a:r>
            <a:r>
              <a:rPr lang="en-US" dirty="0"/>
              <a:t>if range is still outside norms.</a:t>
            </a:r>
          </a:p>
          <a:p>
            <a:endParaRPr lang="en-US" dirty="0"/>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675409" y="329734"/>
            <a:ext cx="563820"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panose="020F0502020204030204"/>
                <a:ea typeface="+mn-ea"/>
                <a:cs typeface="+mn-cs"/>
              </a:rPr>
              <a:t>14</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CA" sz="2400" b="1" kern="0" dirty="0">
                <a:solidFill>
                  <a:prstClr val="white"/>
                </a:solidFill>
              </a:rPr>
              <a:t>Acid-Base Imbalances</a:t>
            </a:r>
            <a:endParaRPr kumimoji="0" lang="en-CA" sz="2400" b="0" i="0" u="none" strike="noStrike" kern="0" cap="none" spc="0" normalizeH="0" baseline="0" noProof="0" dirty="0">
              <a:ln>
                <a:noFill/>
              </a:ln>
              <a:solidFill>
                <a:prstClr val="white"/>
              </a:solidFill>
              <a:effectLst/>
              <a:uLnTx/>
              <a:uFillTx/>
            </a:endParaRPr>
          </a:p>
        </p:txBody>
      </p:sp>
      <p:sp>
        <p:nvSpPr>
          <p:cNvPr id="2" name="Rounded Rectangle 1"/>
          <p:cNvSpPr/>
          <p:nvPr/>
        </p:nvSpPr>
        <p:spPr>
          <a:xfrm>
            <a:off x="994111" y="2296390"/>
            <a:ext cx="3363944" cy="2514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18" name="Rectangle 2"/>
          <p:cNvSpPr>
            <a:spLocks noGrp="1" noChangeArrowheads="1"/>
          </p:cNvSpPr>
          <p:nvPr>
            <p:ph type="title"/>
          </p:nvPr>
        </p:nvSpPr>
        <p:spPr>
          <a:xfrm>
            <a:off x="1257724" y="2890908"/>
            <a:ext cx="2836718" cy="1325563"/>
          </a:xfrm>
        </p:spPr>
        <p:txBody>
          <a:bodyPr/>
          <a:lstStyle/>
          <a:p>
            <a:r>
              <a:rPr lang="en-US" b="1" dirty="0">
                <a:solidFill>
                  <a:schemeClr val="bg1"/>
                </a:solidFill>
              </a:rPr>
              <a:t>Acid-Base Imbalances</a:t>
            </a:r>
          </a:p>
        </p:txBody>
      </p:sp>
    </p:spTree>
    <p:extLst>
      <p:ext uri="{BB962C8B-B14F-4D97-AF65-F5344CB8AC3E}">
        <p14:creationId xmlns:p14="http://schemas.microsoft.com/office/powerpoint/2010/main" val="243685526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8">
            <a:extLst>
              <a:ext uri="{FF2B5EF4-FFF2-40B4-BE49-F238E27FC236}">
                <a16:creationId xmlns:a16="http://schemas.microsoft.com/office/drawing/2014/main" xmlns="" id="{8F8CEB0A-38D5-4567-9155-8EDE9C07ED0E}"/>
              </a:ext>
            </a:extLst>
          </p:cNvPr>
          <p:cNvSpPr/>
          <p:nvPr/>
        </p:nvSpPr>
        <p:spPr>
          <a:xfrm>
            <a:off x="449519" y="1537855"/>
            <a:ext cx="6107145" cy="4031672"/>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7" name="Rectangle 3"/>
          <p:cNvSpPr>
            <a:spLocks noGrp="1" noChangeArrowheads="1"/>
          </p:cNvSpPr>
          <p:nvPr>
            <p:ph type="body" idx="1"/>
          </p:nvPr>
        </p:nvSpPr>
        <p:spPr>
          <a:xfrm>
            <a:off x="623455" y="1825624"/>
            <a:ext cx="5818909" cy="3452957"/>
          </a:xfrm>
        </p:spPr>
        <p:txBody>
          <a:bodyPr/>
          <a:lstStyle/>
          <a:p>
            <a:r>
              <a:rPr lang="en-US" dirty="0"/>
              <a:t>If underlying problem is metabolic,  hyperventilation or hypoventilation can help : </a:t>
            </a:r>
            <a:r>
              <a:rPr lang="en-US" b="1" dirty="0">
                <a:solidFill>
                  <a:srgbClr val="C00000"/>
                </a:solidFill>
              </a:rPr>
              <a:t>respiratory compensation</a:t>
            </a:r>
            <a:r>
              <a:rPr lang="en-US" dirty="0">
                <a:solidFill>
                  <a:srgbClr val="C00000"/>
                </a:solidFill>
              </a:rPr>
              <a:t>.</a:t>
            </a:r>
          </a:p>
          <a:p>
            <a:r>
              <a:rPr lang="en-US" dirty="0"/>
              <a:t>If problem is respiratory, renal mechanisms can bring about </a:t>
            </a:r>
            <a:r>
              <a:rPr lang="en-US" b="1" dirty="0">
                <a:solidFill>
                  <a:schemeClr val="accent3"/>
                </a:solidFill>
              </a:rPr>
              <a:t>metabolic compensation.</a:t>
            </a:r>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623455" y="329734"/>
            <a:ext cx="615774"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panose="020F0502020204030204"/>
                <a:ea typeface="+mn-ea"/>
                <a:cs typeface="+mn-cs"/>
              </a:rPr>
              <a:t>15</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CA" sz="2400" b="1" kern="0" dirty="0">
                <a:solidFill>
                  <a:prstClr val="white"/>
                </a:solidFill>
              </a:rPr>
              <a:t>Compensation</a:t>
            </a:r>
            <a:endParaRPr kumimoji="0" lang="en-CA" sz="2400" b="0" i="0" u="none" strike="noStrike" kern="0" cap="none" spc="0" normalizeH="0" baseline="0" noProof="0" dirty="0">
              <a:ln>
                <a:noFill/>
              </a:ln>
              <a:solidFill>
                <a:prstClr val="white"/>
              </a:solidFill>
              <a:effectLst/>
              <a:uLnTx/>
              <a:uFillTx/>
            </a:endParaRPr>
          </a:p>
        </p:txBody>
      </p:sp>
      <p:sp>
        <p:nvSpPr>
          <p:cNvPr id="2" name="Rounded Rectangle 1"/>
          <p:cNvSpPr/>
          <p:nvPr/>
        </p:nvSpPr>
        <p:spPr>
          <a:xfrm>
            <a:off x="7540337" y="2445470"/>
            <a:ext cx="3813463" cy="221326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66" name="Rectangle 2"/>
          <p:cNvSpPr>
            <a:spLocks noGrp="1" noChangeArrowheads="1"/>
          </p:cNvSpPr>
          <p:nvPr>
            <p:ph type="title"/>
          </p:nvPr>
        </p:nvSpPr>
        <p:spPr>
          <a:xfrm>
            <a:off x="7754839" y="2889319"/>
            <a:ext cx="3598961" cy="1325563"/>
          </a:xfrm>
        </p:spPr>
        <p:txBody>
          <a:bodyPr/>
          <a:lstStyle/>
          <a:p>
            <a:r>
              <a:rPr lang="en-US" b="1" dirty="0">
                <a:solidFill>
                  <a:schemeClr val="bg1"/>
                </a:solidFill>
              </a:rPr>
              <a:t>Compensation</a:t>
            </a:r>
          </a:p>
        </p:txBody>
      </p:sp>
    </p:spTree>
    <p:extLst>
      <p:ext uri="{BB962C8B-B14F-4D97-AF65-F5344CB8AC3E}">
        <p14:creationId xmlns:p14="http://schemas.microsoft.com/office/powerpoint/2010/main" val="267157093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8">
            <a:extLst>
              <a:ext uri="{FF2B5EF4-FFF2-40B4-BE49-F238E27FC236}">
                <a16:creationId xmlns:a16="http://schemas.microsoft.com/office/drawing/2014/main" xmlns="" id="{8F8CEB0A-38D5-4567-9155-8EDE9C07ED0E}"/>
              </a:ext>
            </a:extLst>
          </p:cNvPr>
          <p:cNvSpPr/>
          <p:nvPr/>
        </p:nvSpPr>
        <p:spPr>
          <a:xfrm>
            <a:off x="4436916" y="1051560"/>
            <a:ext cx="7244543" cy="4767349"/>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1" name="Rectangle 3"/>
          <p:cNvSpPr>
            <a:spLocks noGrp="1" noChangeArrowheads="1"/>
          </p:cNvSpPr>
          <p:nvPr>
            <p:ph type="body" idx="1"/>
          </p:nvPr>
        </p:nvSpPr>
        <p:spPr>
          <a:xfrm>
            <a:off x="4551215" y="1336065"/>
            <a:ext cx="7015943" cy="4320792"/>
          </a:xfrm>
          <a:solidFill>
            <a:schemeClr val="bg1"/>
          </a:solidFill>
          <a:ln cap="rnd">
            <a:noFill/>
          </a:ln>
        </p:spPr>
        <p:style>
          <a:lnRef idx="2">
            <a:schemeClr val="accent5"/>
          </a:lnRef>
          <a:fillRef idx="1">
            <a:schemeClr val="lt1"/>
          </a:fillRef>
          <a:effectRef idx="0">
            <a:schemeClr val="accent5"/>
          </a:effectRef>
          <a:fontRef idx="minor">
            <a:schemeClr val="dk1"/>
          </a:fontRef>
        </p:style>
        <p:txBody>
          <a:bodyPr>
            <a:normAutofit lnSpcReduction="10000"/>
          </a:bodyPr>
          <a:lstStyle/>
          <a:p>
            <a:pPr>
              <a:lnSpc>
                <a:spcPct val="90000"/>
              </a:lnSpc>
            </a:pPr>
            <a:r>
              <a:rPr lang="en-US" dirty="0"/>
              <a:t>Principal effect of acidosis is </a:t>
            </a:r>
            <a:r>
              <a:rPr lang="en-US" b="1" dirty="0">
                <a:solidFill>
                  <a:srgbClr val="00B050"/>
                </a:solidFill>
              </a:rPr>
              <a:t>depression of the CNS </a:t>
            </a:r>
            <a:r>
              <a:rPr lang="en-US" dirty="0"/>
              <a:t>through </a:t>
            </a:r>
            <a:r>
              <a:rPr lang="en-US" dirty="0">
                <a:latin typeface="Times New Roman" panose="02020603050405020304" pitchFamily="18" charset="0"/>
                <a:cs typeface="Times New Roman" panose="02020603050405020304" pitchFamily="18" charset="0"/>
              </a:rPr>
              <a:t>↓</a:t>
            </a:r>
            <a:r>
              <a:rPr lang="en-US" dirty="0"/>
              <a:t>  in synaptic transmission.</a:t>
            </a:r>
          </a:p>
          <a:p>
            <a:pPr>
              <a:lnSpc>
                <a:spcPct val="90000"/>
              </a:lnSpc>
            </a:pPr>
            <a:r>
              <a:rPr lang="en-US" dirty="0"/>
              <a:t>Generalized weakness</a:t>
            </a:r>
          </a:p>
          <a:p>
            <a:pPr>
              <a:lnSpc>
                <a:spcPct val="90000"/>
              </a:lnSpc>
            </a:pPr>
            <a:r>
              <a:rPr lang="en-US" dirty="0"/>
              <a:t>Deranged CNS function the greatest threat</a:t>
            </a:r>
          </a:p>
          <a:p>
            <a:pPr>
              <a:lnSpc>
                <a:spcPct val="90000"/>
              </a:lnSpc>
            </a:pPr>
            <a:r>
              <a:rPr lang="en-US" dirty="0"/>
              <a:t>Severe acidosis causes </a:t>
            </a:r>
          </a:p>
          <a:p>
            <a:pPr lvl="1">
              <a:lnSpc>
                <a:spcPct val="90000"/>
              </a:lnSpc>
            </a:pPr>
            <a:r>
              <a:rPr lang="en-US" sz="3200" b="1" dirty="0">
                <a:solidFill>
                  <a:srgbClr val="C00000"/>
                </a:solidFill>
              </a:rPr>
              <a:t>Disorientation</a:t>
            </a:r>
          </a:p>
          <a:p>
            <a:pPr lvl="1">
              <a:lnSpc>
                <a:spcPct val="90000"/>
              </a:lnSpc>
            </a:pPr>
            <a:r>
              <a:rPr lang="en-US" sz="3200" b="1" dirty="0">
                <a:solidFill>
                  <a:srgbClr val="C00000"/>
                </a:solidFill>
              </a:rPr>
              <a:t>coma </a:t>
            </a:r>
          </a:p>
          <a:p>
            <a:pPr lvl="1">
              <a:lnSpc>
                <a:spcPct val="90000"/>
              </a:lnSpc>
            </a:pPr>
            <a:r>
              <a:rPr lang="en-US" sz="3200" b="1" dirty="0">
                <a:solidFill>
                  <a:srgbClr val="C00000"/>
                </a:solidFill>
              </a:rPr>
              <a:t>death</a:t>
            </a:r>
            <a:r>
              <a:rPr lang="en-US" sz="3200" dirty="0"/>
              <a:t/>
            </a:r>
            <a:br>
              <a:rPr lang="en-US" sz="3200" dirty="0"/>
            </a:br>
            <a:endParaRPr lang="en-US" sz="3200" dirty="0"/>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628650" y="329734"/>
            <a:ext cx="610579"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panose="020F0502020204030204"/>
                <a:ea typeface="+mn-ea"/>
                <a:cs typeface="+mn-cs"/>
              </a:rPr>
              <a:t>16</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CA" sz="2400" b="1" kern="0" dirty="0">
                <a:solidFill>
                  <a:prstClr val="white"/>
                </a:solidFill>
              </a:rPr>
              <a:t>Acidosis</a:t>
            </a:r>
            <a:endParaRPr kumimoji="0" lang="en-CA" sz="2400" b="0" i="0" u="none" strike="noStrike" kern="0" cap="none" spc="0" normalizeH="0" baseline="0" noProof="0" dirty="0">
              <a:ln>
                <a:noFill/>
              </a:ln>
              <a:solidFill>
                <a:prstClr val="white"/>
              </a:solidFill>
              <a:effectLst/>
              <a:uLnTx/>
              <a:uFillTx/>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72" y="1449372"/>
            <a:ext cx="3752087" cy="4094178"/>
          </a:xfrm>
          <a:prstGeom prst="rect">
            <a:avLst/>
          </a:prstGeom>
        </p:spPr>
      </p:pic>
    </p:spTree>
    <p:extLst>
      <p:ext uri="{BB962C8B-B14F-4D97-AF65-F5344CB8AC3E}">
        <p14:creationId xmlns:p14="http://schemas.microsoft.com/office/powerpoint/2010/main" val="98539565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8">
            <a:extLst>
              <a:ext uri="{FF2B5EF4-FFF2-40B4-BE49-F238E27FC236}">
                <a16:creationId xmlns:a16="http://schemas.microsoft.com/office/drawing/2014/main" xmlns="" id="{8F8CEB0A-38D5-4567-9155-8EDE9C07ED0E}"/>
              </a:ext>
            </a:extLst>
          </p:cNvPr>
          <p:cNvSpPr/>
          <p:nvPr/>
        </p:nvSpPr>
        <p:spPr>
          <a:xfrm>
            <a:off x="638632" y="1489416"/>
            <a:ext cx="6299377" cy="4637064"/>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5" name="Rectangle 3"/>
          <p:cNvSpPr>
            <a:spLocks noGrp="1" noChangeArrowheads="1"/>
          </p:cNvSpPr>
          <p:nvPr>
            <p:ph type="body" idx="1"/>
          </p:nvPr>
        </p:nvSpPr>
        <p:spPr>
          <a:xfrm>
            <a:off x="1036845" y="1800745"/>
            <a:ext cx="5668754" cy="4177145"/>
          </a:xfrm>
        </p:spPr>
        <p:txBody>
          <a:bodyPr>
            <a:normAutofit fontScale="92500" lnSpcReduction="10000"/>
          </a:bodyPr>
          <a:lstStyle/>
          <a:p>
            <a:pPr>
              <a:lnSpc>
                <a:spcPct val="90000"/>
              </a:lnSpc>
            </a:pPr>
            <a:r>
              <a:rPr lang="en-US" dirty="0"/>
              <a:t>Alkalosis causes </a:t>
            </a:r>
            <a:r>
              <a:rPr lang="en-US" b="1" dirty="0">
                <a:solidFill>
                  <a:srgbClr val="C00000"/>
                </a:solidFill>
              </a:rPr>
              <a:t>over excitability </a:t>
            </a:r>
            <a:r>
              <a:rPr lang="en-US" dirty="0"/>
              <a:t>of the central and peripheral nervous systems.</a:t>
            </a:r>
          </a:p>
          <a:p>
            <a:pPr>
              <a:lnSpc>
                <a:spcPct val="90000"/>
              </a:lnSpc>
            </a:pPr>
            <a:r>
              <a:rPr lang="en-US" dirty="0"/>
              <a:t>Numbness</a:t>
            </a:r>
          </a:p>
          <a:p>
            <a:pPr>
              <a:lnSpc>
                <a:spcPct val="90000"/>
              </a:lnSpc>
            </a:pPr>
            <a:r>
              <a:rPr lang="en-US" dirty="0"/>
              <a:t>Lightheadedness</a:t>
            </a:r>
          </a:p>
          <a:p>
            <a:pPr>
              <a:lnSpc>
                <a:spcPct val="90000"/>
              </a:lnSpc>
            </a:pPr>
            <a:r>
              <a:rPr lang="en-US" dirty="0"/>
              <a:t>It can cause :</a:t>
            </a:r>
          </a:p>
          <a:p>
            <a:pPr lvl="1">
              <a:lnSpc>
                <a:spcPct val="90000"/>
              </a:lnSpc>
            </a:pPr>
            <a:r>
              <a:rPr lang="en-US" b="1" dirty="0">
                <a:solidFill>
                  <a:srgbClr val="7030A0"/>
                </a:solidFill>
              </a:rPr>
              <a:t>Nervousness</a:t>
            </a:r>
          </a:p>
          <a:p>
            <a:pPr lvl="1">
              <a:lnSpc>
                <a:spcPct val="90000"/>
              </a:lnSpc>
            </a:pPr>
            <a:r>
              <a:rPr lang="en-US" b="1" dirty="0">
                <a:solidFill>
                  <a:srgbClr val="7030A0"/>
                </a:solidFill>
              </a:rPr>
              <a:t>muscle spasms or </a:t>
            </a:r>
            <a:r>
              <a:rPr lang="en-US" b="1" dirty="0" err="1">
                <a:solidFill>
                  <a:srgbClr val="7030A0"/>
                </a:solidFill>
              </a:rPr>
              <a:t>tetany</a:t>
            </a:r>
            <a:r>
              <a:rPr lang="en-US" b="1" dirty="0">
                <a:solidFill>
                  <a:srgbClr val="7030A0"/>
                </a:solidFill>
              </a:rPr>
              <a:t> </a:t>
            </a:r>
          </a:p>
          <a:p>
            <a:pPr lvl="1">
              <a:lnSpc>
                <a:spcPct val="90000"/>
              </a:lnSpc>
            </a:pPr>
            <a:r>
              <a:rPr lang="en-US" b="1" dirty="0">
                <a:solidFill>
                  <a:srgbClr val="7030A0"/>
                </a:solidFill>
              </a:rPr>
              <a:t>Convulsions </a:t>
            </a:r>
          </a:p>
          <a:p>
            <a:pPr lvl="1">
              <a:lnSpc>
                <a:spcPct val="90000"/>
              </a:lnSpc>
            </a:pPr>
            <a:r>
              <a:rPr lang="en-US" b="1" dirty="0">
                <a:solidFill>
                  <a:srgbClr val="7030A0"/>
                </a:solidFill>
              </a:rPr>
              <a:t>Loss of consciousness</a:t>
            </a:r>
          </a:p>
          <a:p>
            <a:pPr lvl="1">
              <a:lnSpc>
                <a:spcPct val="90000"/>
              </a:lnSpc>
            </a:pPr>
            <a:r>
              <a:rPr lang="en-US" b="1" dirty="0">
                <a:solidFill>
                  <a:srgbClr val="7030A0"/>
                </a:solidFill>
              </a:rPr>
              <a:t>Death</a:t>
            </a:r>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638632" y="329734"/>
            <a:ext cx="600597"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panose="020F0502020204030204"/>
                <a:ea typeface="+mn-ea"/>
                <a:cs typeface="+mn-cs"/>
              </a:rPr>
              <a:t>17</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CA" sz="2400" b="1" kern="0" dirty="0">
                <a:solidFill>
                  <a:prstClr val="white"/>
                </a:solidFill>
              </a:rPr>
              <a:t>Alkalosis</a:t>
            </a:r>
            <a:endParaRPr kumimoji="0" lang="en-CA" sz="2400" b="0" i="0" u="none" strike="noStrike" kern="0" cap="none" spc="0" normalizeH="0" baseline="0" noProof="0" dirty="0">
              <a:ln>
                <a:noFill/>
              </a:ln>
              <a:solidFill>
                <a:prstClr val="white"/>
              </a:solidFill>
              <a:effectLst/>
              <a:uLnTx/>
              <a:uFillTx/>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3812" y="1921453"/>
            <a:ext cx="4596061" cy="3450648"/>
          </a:xfrm>
          <a:prstGeom prst="rect">
            <a:avLst/>
          </a:prstGeom>
        </p:spPr>
      </p:pic>
    </p:spTree>
    <p:extLst>
      <p:ext uri="{BB962C8B-B14F-4D97-AF65-F5344CB8AC3E}">
        <p14:creationId xmlns:p14="http://schemas.microsoft.com/office/powerpoint/2010/main" val="18735677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4" name="Google Shape;104;p2"/>
          <p:cNvSpPr txBox="1">
            <a:spLocks noGrp="1"/>
          </p:cNvSpPr>
          <p:nvPr>
            <p:ph type="body" idx="1"/>
          </p:nvPr>
        </p:nvSpPr>
        <p:spPr>
          <a:xfrm>
            <a:off x="831894" y="977433"/>
            <a:ext cx="10086252" cy="1837519"/>
          </a:xfrm>
          <a:prstGeom prst="rect">
            <a:avLst/>
          </a:prstGeom>
          <a:noFill/>
          <a:ln>
            <a:noFill/>
          </a:ln>
        </p:spPr>
        <p:txBody>
          <a:bodyPr spcFirstLastPara="1" vert="horz" wrap="square" lIns="91425" tIns="45700" rIns="91425" bIns="45700" rtlCol="0" anchor="t" anchorCtr="0">
            <a:normAutofit fontScale="70000" lnSpcReduction="20000"/>
          </a:bodyPr>
          <a:lstStyle/>
          <a:p>
            <a:pPr marL="285750" indent="-285750">
              <a:spcAft>
                <a:spcPts val="400"/>
              </a:spcAft>
              <a:buClr>
                <a:srgbClr val="643F81"/>
              </a:buClr>
              <a:buFont typeface="Wingdings" panose="05000000000000000000" pitchFamily="2" charset="2"/>
              <a:buChar char="§"/>
            </a:pPr>
            <a:r>
              <a:rPr lang="en-GB" i="1" dirty="0"/>
              <a:t>Acid</a:t>
            </a:r>
            <a:r>
              <a:rPr lang="en-GB" dirty="0"/>
              <a:t>-</a:t>
            </a:r>
            <a:r>
              <a:rPr lang="en-GB" i="1" dirty="0"/>
              <a:t>base balance</a:t>
            </a:r>
            <a:r>
              <a:rPr lang="en-GB" dirty="0"/>
              <a:t> in the human body is one of the most paramount physiological processes</a:t>
            </a:r>
            <a:r>
              <a:rPr lang="en-GB" dirty="0" smtClean="0"/>
              <a:t>.</a:t>
            </a:r>
          </a:p>
          <a:p>
            <a:pPr marL="285750" indent="-285750">
              <a:spcAft>
                <a:spcPts val="400"/>
              </a:spcAft>
              <a:buClr>
                <a:srgbClr val="643F81"/>
              </a:buClr>
              <a:buFont typeface="Wingdings" panose="05000000000000000000" pitchFamily="2" charset="2"/>
              <a:buChar char="§"/>
            </a:pPr>
            <a:r>
              <a:rPr lang="en-GB" dirty="0" smtClean="0"/>
              <a:t>This tutorial intends </a:t>
            </a:r>
            <a:r>
              <a:rPr lang="en-GB" dirty="0"/>
              <a:t>to impart a basic understanding of acid-base balance in the body while providing a systematic way to approach patients who present with conditions causing alterations in </a:t>
            </a:r>
            <a:r>
              <a:rPr lang="en-GB" dirty="0" err="1" smtClean="0"/>
              <a:t>pH.</a:t>
            </a:r>
            <a:endParaRPr lang="en-GB" dirty="0" smtClean="0"/>
          </a:p>
          <a:p>
            <a:pPr marL="285750" indent="-285750">
              <a:spcAft>
                <a:spcPts val="400"/>
              </a:spcAft>
              <a:buClr>
                <a:srgbClr val="643F81"/>
              </a:buClr>
              <a:buFont typeface="Wingdings" panose="05000000000000000000" pitchFamily="2" charset="2"/>
              <a:buChar char="§"/>
            </a:pPr>
            <a:r>
              <a:rPr lang="en-GB" dirty="0"/>
              <a:t>The human body experiences four main types of acid-based disorders: </a:t>
            </a:r>
            <a:r>
              <a:rPr lang="en-GB" b="1" dirty="0">
                <a:solidFill>
                  <a:srgbClr val="C00000"/>
                </a:solidFill>
              </a:rPr>
              <a:t>metabolic acidosis</a:t>
            </a:r>
            <a:r>
              <a:rPr lang="en-GB" dirty="0"/>
              <a:t>, </a:t>
            </a:r>
            <a:r>
              <a:rPr lang="en-GB" b="1" dirty="0">
                <a:solidFill>
                  <a:srgbClr val="00B050"/>
                </a:solidFill>
              </a:rPr>
              <a:t>metabolic alkalosis</a:t>
            </a:r>
            <a:r>
              <a:rPr lang="en-GB" dirty="0"/>
              <a:t>, </a:t>
            </a:r>
            <a:r>
              <a:rPr lang="en-GB" b="1" dirty="0"/>
              <a:t>respiratory acidosis</a:t>
            </a:r>
            <a:r>
              <a:rPr lang="en-GB" dirty="0"/>
              <a:t>, and </a:t>
            </a:r>
            <a:r>
              <a:rPr lang="en-GB" b="1" dirty="0">
                <a:solidFill>
                  <a:schemeClr val="accent1"/>
                </a:solidFill>
              </a:rPr>
              <a:t>respiratory </a:t>
            </a:r>
            <a:r>
              <a:rPr lang="en-GB" b="1" dirty="0" smtClean="0">
                <a:solidFill>
                  <a:schemeClr val="accent1"/>
                </a:solidFill>
              </a:rPr>
              <a:t>alkalosis</a:t>
            </a:r>
            <a:r>
              <a:rPr lang="en-GB" dirty="0" smtClean="0"/>
              <a:t>.</a:t>
            </a:r>
          </a:p>
          <a:p>
            <a:pPr marL="285750" indent="-285750">
              <a:spcAft>
                <a:spcPts val="400"/>
              </a:spcAft>
              <a:buClr>
                <a:srgbClr val="643F81"/>
              </a:buClr>
              <a:buFont typeface="Wingdings" panose="05000000000000000000" pitchFamily="2" charset="2"/>
              <a:buChar char="§"/>
            </a:pPr>
            <a:endParaRPr lang="en-US" dirty="0"/>
          </a:p>
        </p:txBody>
      </p:sp>
      <p:sp>
        <p:nvSpPr>
          <p:cNvPr id="17"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46">
            <a:extLst>
              <a:ext uri="{FF2B5EF4-FFF2-40B4-BE49-F238E27FC236}">
                <a16:creationId xmlns:a16="http://schemas.microsoft.com/office/drawing/2014/main" xmlns="" id="{696C5ADB-8CA4-4C63-8DE4-C11DBFC02A99}"/>
              </a:ext>
            </a:extLst>
          </p:cNvPr>
          <p:cNvSpPr/>
          <p:nvPr/>
        </p:nvSpPr>
        <p:spPr>
          <a:xfrm>
            <a:off x="748993" y="329734"/>
            <a:ext cx="490236"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GB" sz="2400" b="1" kern="0" dirty="0">
                <a:solidFill>
                  <a:prstClr val="white"/>
                </a:solidFill>
              </a:rPr>
              <a:t>Acid and Base Balance and Imbalance</a:t>
            </a:r>
          </a:p>
        </p:txBody>
      </p:sp>
      <p:sp>
        <p:nvSpPr>
          <p:cNvPr id="22" name="Rounded Rectangle 18">
            <a:extLst>
              <a:ext uri="{FF2B5EF4-FFF2-40B4-BE49-F238E27FC236}">
                <a16:creationId xmlns:a16="http://schemas.microsoft.com/office/drawing/2014/main" xmlns="" id="{8F8CEB0A-38D5-4567-9155-8EDE9C07ED0E}"/>
              </a:ext>
            </a:extLst>
          </p:cNvPr>
          <p:cNvSpPr/>
          <p:nvPr/>
        </p:nvSpPr>
        <p:spPr>
          <a:xfrm>
            <a:off x="871552" y="2800350"/>
            <a:ext cx="3860468" cy="3634740"/>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EC46E65F-3EE1-4DDB-AF5E-E2C3383B33FE}"/>
              </a:ext>
            </a:extLst>
          </p:cNvPr>
          <p:cNvSpPr txBox="1"/>
          <p:nvPr/>
        </p:nvSpPr>
        <p:spPr>
          <a:xfrm>
            <a:off x="1077310" y="2925993"/>
            <a:ext cx="4797710" cy="3631763"/>
          </a:xfrm>
          <a:prstGeom prst="rect">
            <a:avLst/>
          </a:prstGeom>
          <a:noFill/>
        </p:spPr>
        <p:txBody>
          <a:bodyPr wrap="square" rtlCol="0">
            <a:spAutoFit/>
          </a:bodyPr>
          <a:lstStyle/>
          <a:p>
            <a:pPr marL="285750" indent="-285750">
              <a:spcAft>
                <a:spcPts val="400"/>
              </a:spcAft>
              <a:buClr>
                <a:srgbClr val="643F81"/>
              </a:buClr>
              <a:buFont typeface="Wingdings" panose="05000000000000000000" pitchFamily="2" charset="2"/>
              <a:buChar char="§"/>
            </a:pPr>
            <a:r>
              <a:rPr lang="en-US" sz="2000" dirty="0"/>
              <a:t>1: Introduction</a:t>
            </a:r>
          </a:p>
          <a:p>
            <a:pPr marL="285750" indent="-285750">
              <a:spcAft>
                <a:spcPts val="400"/>
              </a:spcAft>
              <a:buClr>
                <a:srgbClr val="643F81"/>
              </a:buClr>
              <a:buFont typeface="Wingdings" panose="05000000000000000000" pitchFamily="2" charset="2"/>
              <a:buChar char="§"/>
            </a:pPr>
            <a:r>
              <a:rPr lang="en-US" sz="2000" dirty="0"/>
              <a:t>2: pH </a:t>
            </a:r>
            <a:r>
              <a:rPr lang="en-US" sz="2000" dirty="0" smtClean="0"/>
              <a:t>Review</a:t>
            </a:r>
            <a:endParaRPr lang="en-US" sz="2000" dirty="0"/>
          </a:p>
          <a:p>
            <a:pPr marL="285750" indent="-285750">
              <a:spcAft>
                <a:spcPts val="400"/>
              </a:spcAft>
              <a:buClr>
                <a:srgbClr val="643F81"/>
              </a:buClr>
              <a:buFont typeface="Wingdings" panose="05000000000000000000" pitchFamily="2" charset="2"/>
              <a:buChar char="§"/>
            </a:pPr>
            <a:r>
              <a:rPr lang="en-US" sz="2000" dirty="0"/>
              <a:t>3: </a:t>
            </a:r>
            <a:r>
              <a:rPr lang="en-US" sz="2000" dirty="0" smtClean="0"/>
              <a:t>Buffer systems</a:t>
            </a:r>
            <a:endParaRPr lang="en-US" sz="2000" dirty="0"/>
          </a:p>
          <a:p>
            <a:pPr marL="285750" indent="-285750">
              <a:spcAft>
                <a:spcPts val="400"/>
              </a:spcAft>
              <a:buClr>
                <a:srgbClr val="643F81"/>
              </a:buClr>
              <a:buFont typeface="Wingdings" panose="05000000000000000000" pitchFamily="2" charset="2"/>
              <a:buChar char="§"/>
            </a:pPr>
            <a:r>
              <a:rPr lang="en-US" sz="2000" dirty="0"/>
              <a:t>4: </a:t>
            </a:r>
            <a:r>
              <a:rPr lang="en-US" sz="2000" dirty="0" smtClean="0"/>
              <a:t>respiratory acidosis</a:t>
            </a:r>
            <a:endParaRPr lang="en-US" sz="2000" dirty="0"/>
          </a:p>
          <a:p>
            <a:pPr marL="285750" indent="-285750">
              <a:spcAft>
                <a:spcPts val="400"/>
              </a:spcAft>
              <a:buClr>
                <a:srgbClr val="643F81"/>
              </a:buClr>
              <a:buFont typeface="Wingdings" panose="05000000000000000000" pitchFamily="2" charset="2"/>
              <a:buChar char="§"/>
            </a:pPr>
            <a:r>
              <a:rPr lang="en-US" sz="2000" dirty="0"/>
              <a:t>5: </a:t>
            </a:r>
            <a:r>
              <a:rPr lang="en-US" sz="2000" dirty="0" smtClean="0"/>
              <a:t>Respiratory alkalosis</a:t>
            </a:r>
            <a:endParaRPr lang="en-US" sz="2000" dirty="0"/>
          </a:p>
          <a:p>
            <a:pPr marL="285750" indent="-285750">
              <a:spcAft>
                <a:spcPts val="400"/>
              </a:spcAft>
              <a:buClr>
                <a:srgbClr val="643F81"/>
              </a:buClr>
              <a:buFont typeface="Wingdings" panose="05000000000000000000" pitchFamily="2" charset="2"/>
              <a:buChar char="§"/>
            </a:pPr>
            <a:r>
              <a:rPr lang="en-US" sz="2000" dirty="0" smtClean="0"/>
              <a:t>6: Metabolic acidosis</a:t>
            </a:r>
          </a:p>
          <a:p>
            <a:pPr marL="285750" indent="-285750">
              <a:spcAft>
                <a:spcPts val="400"/>
              </a:spcAft>
              <a:buClr>
                <a:srgbClr val="643F81"/>
              </a:buClr>
              <a:buFont typeface="Wingdings" panose="05000000000000000000" pitchFamily="2" charset="2"/>
              <a:buChar char="§"/>
            </a:pPr>
            <a:r>
              <a:rPr lang="en-US" sz="2000" dirty="0" smtClean="0"/>
              <a:t>7: </a:t>
            </a:r>
            <a:r>
              <a:rPr lang="en-US" sz="2000" dirty="0"/>
              <a:t>Metabolic </a:t>
            </a:r>
            <a:r>
              <a:rPr lang="en-US" sz="2000" dirty="0" smtClean="0"/>
              <a:t>alkalosis</a:t>
            </a:r>
          </a:p>
          <a:p>
            <a:pPr marL="285750" indent="-285750">
              <a:spcAft>
                <a:spcPts val="400"/>
              </a:spcAft>
              <a:buClr>
                <a:srgbClr val="643F81"/>
              </a:buClr>
              <a:buFont typeface="Wingdings" panose="05000000000000000000" pitchFamily="2" charset="2"/>
              <a:buChar char="§"/>
            </a:pPr>
            <a:r>
              <a:rPr lang="en-US" sz="2000" dirty="0" smtClean="0"/>
              <a:t>8: </a:t>
            </a:r>
            <a:r>
              <a:rPr lang="en-US" sz="2000" dirty="0"/>
              <a:t>Metabolic </a:t>
            </a:r>
            <a:r>
              <a:rPr lang="en-US" sz="2000" dirty="0" smtClean="0"/>
              <a:t>acidosis</a:t>
            </a:r>
          </a:p>
          <a:p>
            <a:pPr marL="285750" indent="-285750">
              <a:spcAft>
                <a:spcPts val="400"/>
              </a:spcAft>
              <a:buClr>
                <a:srgbClr val="643F81"/>
              </a:buClr>
              <a:buFont typeface="Wingdings" panose="05000000000000000000" pitchFamily="2" charset="2"/>
              <a:buChar char="§"/>
            </a:pPr>
            <a:r>
              <a:rPr lang="en-US" sz="2000" dirty="0" smtClean="0"/>
              <a:t>9: Compensation</a:t>
            </a:r>
            <a:endParaRPr lang="en-US" sz="2000" dirty="0"/>
          </a:p>
          <a:p>
            <a:pPr marL="285750" indent="-285750">
              <a:spcAft>
                <a:spcPts val="400"/>
              </a:spcAft>
              <a:buClr>
                <a:srgbClr val="643F81"/>
              </a:buClr>
              <a:buFont typeface="Wingdings" panose="05000000000000000000" pitchFamily="2" charset="2"/>
              <a:buChar char="§"/>
            </a:pPr>
            <a:endParaRPr lang="en-US" sz="2000" dirty="0"/>
          </a:p>
        </p:txBody>
      </p:sp>
      <p:pic>
        <p:nvPicPr>
          <p:cNvPr id="9" name="Picture 8"/>
          <p:cNvPicPr>
            <a:picLocks noChangeAspect="1"/>
          </p:cNvPicPr>
          <p:nvPr/>
        </p:nvPicPr>
        <p:blipFill rotWithShape="1">
          <a:blip r:embed="rId3"/>
          <a:srcRect t="2766" r="-1360"/>
          <a:stretch/>
        </p:blipFill>
        <p:spPr>
          <a:xfrm>
            <a:off x="5587496" y="2916734"/>
            <a:ext cx="4472152" cy="3217587"/>
          </a:xfrm>
          <a:prstGeom prst="rect">
            <a:avLst/>
          </a:prstGeom>
        </p:spPr>
      </p:pic>
    </p:spTree>
    <p:extLst>
      <p:ext uri="{BB962C8B-B14F-4D97-AF65-F5344CB8AC3E}">
        <p14:creationId xmlns:p14="http://schemas.microsoft.com/office/powerpoint/2010/main" val="2923346763"/>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H flux chart"/>
          <p:cNvPicPr>
            <a:picLocks noChangeAspect="1" noChangeArrowheads="1"/>
          </p:cNvPicPr>
          <p:nvPr/>
        </p:nvPicPr>
        <p:blipFill rotWithShape="1">
          <a:blip r:embed="rId2">
            <a:extLst>
              <a:ext uri="{28A0092B-C50C-407E-A947-70E740481C1C}">
                <a14:useLocalDpi xmlns:a14="http://schemas.microsoft.com/office/drawing/2010/main" val="0"/>
              </a:ext>
            </a:extLst>
          </a:blip>
          <a:srcRect t="2174"/>
          <a:stretch/>
        </p:blipFill>
        <p:spPr bwMode="auto">
          <a:xfrm>
            <a:off x="0" y="1042841"/>
            <a:ext cx="6852227" cy="5027468"/>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46">
            <a:extLst>
              <a:ext uri="{FF2B5EF4-FFF2-40B4-BE49-F238E27FC236}">
                <a16:creationId xmlns:a16="http://schemas.microsoft.com/office/drawing/2014/main" xmlns="" id="{696C5ADB-8CA4-4C63-8DE4-C11DBFC02A99}"/>
              </a:ext>
            </a:extLst>
          </p:cNvPr>
          <p:cNvSpPr/>
          <p:nvPr/>
        </p:nvSpPr>
        <p:spPr>
          <a:xfrm>
            <a:off x="617220" y="329734"/>
            <a:ext cx="622009"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panose="020F0502020204030204"/>
                <a:ea typeface="+mn-ea"/>
                <a:cs typeface="+mn-cs"/>
              </a:rPr>
              <a:t>18</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marR="0" lvl="0" defTabSz="457200" eaLnBrk="1" fontAlgn="auto" latinLnBrk="0" hangingPunct="1">
              <a:lnSpc>
                <a:spcPts val="1520"/>
              </a:lnSpc>
              <a:spcBef>
                <a:spcPts val="500"/>
              </a:spcBef>
              <a:spcAft>
                <a:spcPts val="500"/>
              </a:spcAft>
              <a:buClr>
                <a:prstClr val="white"/>
              </a:buClr>
              <a:buSzPct val="90000"/>
              <a:tabLst/>
              <a:defRPr/>
            </a:pPr>
            <a:r>
              <a:rPr lang="en-CA" sz="2400" b="1" kern="0" dirty="0" smtClean="0">
                <a:solidFill>
                  <a:prstClr val="white"/>
                </a:solidFill>
              </a:rPr>
              <a:t>Alkalosis </a:t>
            </a:r>
            <a:r>
              <a:rPr lang="en-CA" sz="2400" b="1" kern="0" dirty="0" err="1" smtClean="0">
                <a:solidFill>
                  <a:prstClr val="white"/>
                </a:solidFill>
              </a:rPr>
              <a:t>vs</a:t>
            </a:r>
            <a:r>
              <a:rPr lang="en-CA" sz="2400" b="1" kern="0" dirty="0" smtClean="0">
                <a:solidFill>
                  <a:prstClr val="white"/>
                </a:solidFill>
              </a:rPr>
              <a:t> acidosis</a:t>
            </a:r>
            <a:endParaRPr kumimoji="0" lang="en-CA" sz="2400" b="0" i="0" u="none" strike="noStrike" kern="0" cap="none" spc="0" normalizeH="0" baseline="0" noProof="0" dirty="0">
              <a:ln>
                <a:noFill/>
              </a:ln>
              <a:solidFill>
                <a:prstClr val="white"/>
              </a:solidFill>
              <a:effectLst/>
              <a:uLnTx/>
              <a:uFillTx/>
            </a:endParaRPr>
          </a:p>
        </p:txBody>
      </p:sp>
      <p:sp>
        <p:nvSpPr>
          <p:cNvPr id="2" name="Rounded Rectangle 1"/>
          <p:cNvSpPr/>
          <p:nvPr/>
        </p:nvSpPr>
        <p:spPr>
          <a:xfrm>
            <a:off x="7898130" y="2331720"/>
            <a:ext cx="3737610" cy="2537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t>How acidosis and alkalosis occur</a:t>
            </a:r>
            <a:endParaRPr lang="en-GB" sz="4000" dirty="0"/>
          </a:p>
        </p:txBody>
      </p:sp>
    </p:spTree>
    <p:extLst>
      <p:ext uri="{BB962C8B-B14F-4D97-AF65-F5344CB8AC3E}">
        <p14:creationId xmlns:p14="http://schemas.microsoft.com/office/powerpoint/2010/main" val="70620458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8">
            <a:extLst>
              <a:ext uri="{FF2B5EF4-FFF2-40B4-BE49-F238E27FC236}">
                <a16:creationId xmlns:a16="http://schemas.microsoft.com/office/drawing/2014/main" xmlns="" id="{8F8CEB0A-38D5-4567-9155-8EDE9C07ED0E}"/>
              </a:ext>
            </a:extLst>
          </p:cNvPr>
          <p:cNvSpPr/>
          <p:nvPr/>
        </p:nvSpPr>
        <p:spPr>
          <a:xfrm>
            <a:off x="6593991" y="4351187"/>
            <a:ext cx="4687391" cy="1914480"/>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8">
            <a:extLst>
              <a:ext uri="{FF2B5EF4-FFF2-40B4-BE49-F238E27FC236}">
                <a16:creationId xmlns:a16="http://schemas.microsoft.com/office/drawing/2014/main" xmlns="" id="{8F8CEB0A-38D5-4567-9155-8EDE9C07ED0E}"/>
              </a:ext>
            </a:extLst>
          </p:cNvPr>
          <p:cNvSpPr/>
          <p:nvPr/>
        </p:nvSpPr>
        <p:spPr>
          <a:xfrm>
            <a:off x="320040" y="1260816"/>
            <a:ext cx="6478914" cy="4637064"/>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3" name="Rectangle 3"/>
          <p:cNvSpPr>
            <a:spLocks noGrp="1" noChangeArrowheads="1"/>
          </p:cNvSpPr>
          <p:nvPr>
            <p:ph type="body" idx="1"/>
          </p:nvPr>
        </p:nvSpPr>
        <p:spPr>
          <a:xfrm>
            <a:off x="501674" y="1401127"/>
            <a:ext cx="6499860" cy="4302443"/>
          </a:xfrm>
        </p:spPr>
        <p:txBody>
          <a:bodyPr/>
          <a:lstStyle/>
          <a:p>
            <a:pPr>
              <a:lnSpc>
                <a:spcPct val="90000"/>
              </a:lnSpc>
            </a:pPr>
            <a:r>
              <a:rPr lang="en-US" dirty="0" smtClean="0"/>
              <a:t>Respiratory acidosis occurs as a result of </a:t>
            </a:r>
            <a:r>
              <a:rPr lang="en-US" b="1" dirty="0" smtClean="0"/>
              <a:t>carbonic </a:t>
            </a:r>
            <a:r>
              <a:rPr lang="en-US" b="1" dirty="0"/>
              <a:t>acid excess </a:t>
            </a:r>
            <a:r>
              <a:rPr lang="en-US" dirty="0"/>
              <a:t>caused by blood levels of CO</a:t>
            </a:r>
            <a:r>
              <a:rPr lang="en-US" baseline="-25000" dirty="0"/>
              <a:t>2</a:t>
            </a:r>
            <a:r>
              <a:rPr lang="en-US" dirty="0"/>
              <a:t> above 45 mm Hg. </a:t>
            </a:r>
          </a:p>
          <a:p>
            <a:pPr>
              <a:lnSpc>
                <a:spcPct val="90000"/>
              </a:lnSpc>
            </a:pPr>
            <a:r>
              <a:rPr lang="en-US" b="1" dirty="0" err="1"/>
              <a:t>Hypercapnia</a:t>
            </a:r>
            <a:r>
              <a:rPr lang="en-US" dirty="0"/>
              <a:t> – high levels of CO</a:t>
            </a:r>
            <a:r>
              <a:rPr lang="en-US" baseline="-25000" dirty="0"/>
              <a:t>2 </a:t>
            </a:r>
            <a:r>
              <a:rPr lang="en-US" dirty="0"/>
              <a:t>in blood</a:t>
            </a:r>
          </a:p>
          <a:p>
            <a:pPr>
              <a:lnSpc>
                <a:spcPct val="90000"/>
              </a:lnSpc>
            </a:pPr>
            <a:r>
              <a:rPr lang="en-US" b="1" dirty="0">
                <a:solidFill>
                  <a:srgbClr val="7030A0"/>
                </a:solidFill>
              </a:rPr>
              <a:t>Chronic conditions</a:t>
            </a:r>
            <a:r>
              <a:rPr lang="en-US" dirty="0"/>
              <a:t>:</a:t>
            </a:r>
          </a:p>
          <a:p>
            <a:pPr lvl="1">
              <a:lnSpc>
                <a:spcPct val="90000"/>
              </a:lnSpc>
            </a:pPr>
            <a:r>
              <a:rPr lang="en-US" dirty="0"/>
              <a:t>Depression of  respiratory center in brain that controls breathing rate – drugs or head trauma</a:t>
            </a:r>
          </a:p>
          <a:p>
            <a:pPr lvl="1">
              <a:lnSpc>
                <a:spcPct val="90000"/>
              </a:lnSpc>
            </a:pPr>
            <a:r>
              <a:rPr lang="en-US" dirty="0"/>
              <a:t>Paralysis of respiratory or chest muscles</a:t>
            </a:r>
          </a:p>
          <a:p>
            <a:pPr lvl="1">
              <a:lnSpc>
                <a:spcPct val="90000"/>
              </a:lnSpc>
            </a:pPr>
            <a:r>
              <a:rPr lang="en-US" dirty="0"/>
              <a:t>Emphysema</a:t>
            </a:r>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640080" y="329734"/>
            <a:ext cx="599149"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panose="020F0502020204030204"/>
                <a:ea typeface="+mn-ea"/>
                <a:cs typeface="+mn-cs"/>
              </a:rPr>
              <a:t>19</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CA" sz="2400" b="1" kern="0" dirty="0">
                <a:solidFill>
                  <a:prstClr val="white"/>
                </a:solidFill>
              </a:rPr>
              <a:t>Respiratory Acidosis</a:t>
            </a:r>
            <a:endParaRPr kumimoji="0" lang="en-CA" sz="2400" b="0" i="0" u="none" strike="noStrike" kern="0" cap="none" spc="0" normalizeH="0" baseline="0" noProof="0" dirty="0">
              <a:ln>
                <a:noFill/>
              </a:ln>
              <a:solidFill>
                <a:prstClr val="white"/>
              </a:solidFill>
              <a:effectLst/>
              <a:uLnTx/>
              <a:uFillTx/>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616" t="3578" r="2427" b="8759"/>
          <a:stretch/>
        </p:blipFill>
        <p:spPr>
          <a:xfrm>
            <a:off x="7173318" y="1131570"/>
            <a:ext cx="4108064" cy="3156342"/>
          </a:xfrm>
          <a:prstGeom prst="rect">
            <a:avLst/>
          </a:prstGeom>
        </p:spPr>
      </p:pic>
      <p:sp>
        <p:nvSpPr>
          <p:cNvPr id="11" name="Rectangle 3"/>
          <p:cNvSpPr txBox="1">
            <a:spLocks noChangeArrowheads="1"/>
          </p:cNvSpPr>
          <p:nvPr/>
        </p:nvSpPr>
        <p:spPr>
          <a:xfrm>
            <a:off x="7065726" y="4394343"/>
            <a:ext cx="4112814" cy="18713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Acute conditions:</a:t>
            </a:r>
          </a:p>
          <a:p>
            <a:pPr lvl="1"/>
            <a:r>
              <a:rPr lang="en-US" sz="2000" dirty="0" smtClean="0"/>
              <a:t>Adult Respiratory Distress Syndrome</a:t>
            </a:r>
          </a:p>
          <a:p>
            <a:pPr lvl="1"/>
            <a:r>
              <a:rPr lang="en-US" sz="2000" dirty="0" smtClean="0"/>
              <a:t>Pulmonary edema</a:t>
            </a:r>
          </a:p>
          <a:p>
            <a:pPr lvl="1"/>
            <a:r>
              <a:rPr lang="en-US" sz="2000" dirty="0" smtClean="0"/>
              <a:t>Pneumothorax</a:t>
            </a:r>
            <a:endParaRPr lang="en-US" sz="2000" dirty="0"/>
          </a:p>
        </p:txBody>
      </p:sp>
    </p:spTree>
    <p:extLst>
      <p:ext uri="{BB962C8B-B14F-4D97-AF65-F5344CB8AC3E}">
        <p14:creationId xmlns:p14="http://schemas.microsoft.com/office/powerpoint/2010/main" val="386290788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8">
            <a:extLst>
              <a:ext uri="{FF2B5EF4-FFF2-40B4-BE49-F238E27FC236}">
                <a16:creationId xmlns:a16="http://schemas.microsoft.com/office/drawing/2014/main" xmlns="" id="{8F8CEB0A-38D5-4567-9155-8EDE9C07ED0E}"/>
              </a:ext>
            </a:extLst>
          </p:cNvPr>
          <p:cNvSpPr/>
          <p:nvPr/>
        </p:nvSpPr>
        <p:spPr>
          <a:xfrm>
            <a:off x="4859653" y="2039459"/>
            <a:ext cx="3691891" cy="3775856"/>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3"/>
          <p:cNvSpPr>
            <a:spLocks noGrp="1" noChangeArrowheads="1"/>
          </p:cNvSpPr>
          <p:nvPr>
            <p:ph type="body" idx="1"/>
          </p:nvPr>
        </p:nvSpPr>
        <p:spPr>
          <a:xfrm>
            <a:off x="4985384" y="2203917"/>
            <a:ext cx="3451860" cy="3446939"/>
          </a:xfrm>
        </p:spPr>
        <p:txBody>
          <a:bodyPr>
            <a:noAutofit/>
          </a:bodyPr>
          <a:lstStyle/>
          <a:p>
            <a:r>
              <a:rPr lang="en-US" dirty="0" smtClean="0"/>
              <a:t>kidneys eliminate hydrogen ion and </a:t>
            </a:r>
            <a:r>
              <a:rPr lang="en-US" dirty="0"/>
              <a:t>retain </a:t>
            </a:r>
            <a:r>
              <a:rPr lang="en-US" dirty="0" smtClean="0"/>
              <a:t>bicarbonate ions </a:t>
            </a:r>
            <a:r>
              <a:rPr lang="en-US" dirty="0"/>
              <a:t>when acidemia is present (1:1 </a:t>
            </a:r>
            <a:r>
              <a:rPr lang="en-US" dirty="0" smtClean="0"/>
              <a:t>ratio) - </a:t>
            </a:r>
            <a:r>
              <a:rPr lang="en-US" b="1" dirty="0" smtClean="0">
                <a:solidFill>
                  <a:schemeClr val="accent2"/>
                </a:solidFill>
              </a:rPr>
              <a:t>renal compensation.</a:t>
            </a:r>
          </a:p>
          <a:p>
            <a:r>
              <a:rPr lang="en-US" i="1" dirty="0" smtClean="0"/>
              <a:t>Remember HCO</a:t>
            </a:r>
            <a:r>
              <a:rPr lang="en-US" sz="1400" i="1" dirty="0" smtClean="0"/>
              <a:t>3</a:t>
            </a:r>
            <a:r>
              <a:rPr lang="en-US" i="1" dirty="0" smtClean="0"/>
              <a:t> is a base</a:t>
            </a:r>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605790" y="342265"/>
            <a:ext cx="633439"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panose="020F0502020204030204"/>
                <a:ea typeface="+mn-ea"/>
                <a:cs typeface="+mn-cs"/>
              </a:rPr>
              <a:t>20</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CA" sz="2400" b="1" kern="0" dirty="0">
                <a:solidFill>
                  <a:prstClr val="white"/>
                </a:solidFill>
              </a:rPr>
              <a:t>Compensation for Respiratory Acidosis</a:t>
            </a:r>
            <a:endParaRPr kumimoji="0" lang="en-CA" sz="2400" b="0" i="0" u="none" strike="noStrike" kern="0" cap="none" spc="0" normalizeH="0" baseline="0" noProof="0" dirty="0">
              <a:ln>
                <a:noFill/>
              </a:ln>
              <a:solidFill>
                <a:prstClr val="white"/>
              </a:solidFill>
              <a:effectLst/>
              <a:uLnTx/>
              <a:uFillTx/>
            </a:endParaRPr>
          </a:p>
        </p:txBody>
      </p:sp>
      <p:sp>
        <p:nvSpPr>
          <p:cNvPr id="2" name="Rounded Rectangle 1"/>
          <p:cNvSpPr/>
          <p:nvPr/>
        </p:nvSpPr>
        <p:spPr>
          <a:xfrm>
            <a:off x="457200" y="2222341"/>
            <a:ext cx="3943350" cy="257175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54274" name="Rectangle 2"/>
          <p:cNvSpPr>
            <a:spLocks noGrp="1" noChangeArrowheads="1"/>
          </p:cNvSpPr>
          <p:nvPr>
            <p:ph type="title"/>
          </p:nvPr>
        </p:nvSpPr>
        <p:spPr>
          <a:xfrm>
            <a:off x="582932" y="2845434"/>
            <a:ext cx="3943349" cy="1325563"/>
          </a:xfrm>
        </p:spPr>
        <p:txBody>
          <a:bodyPr>
            <a:normAutofit fontScale="90000"/>
          </a:bodyPr>
          <a:lstStyle/>
          <a:p>
            <a:r>
              <a:rPr lang="en-US" sz="4000" b="1" dirty="0">
                <a:solidFill>
                  <a:schemeClr val="bg1"/>
                </a:solidFill>
              </a:rPr>
              <a:t>Compensation for Respiratory Acidosis</a:t>
            </a:r>
          </a:p>
        </p:txBody>
      </p:sp>
      <p:pic>
        <p:nvPicPr>
          <p:cNvPr id="10" name="Picture 2" descr="A02801-04-012"/>
          <p:cNvPicPr>
            <a:picLocks noChangeAspect="1" noChangeArrowheads="1"/>
          </p:cNvPicPr>
          <p:nvPr/>
        </p:nvPicPr>
        <p:blipFill rotWithShape="1">
          <a:blip r:embed="rId2">
            <a:extLst>
              <a:ext uri="{28A0092B-C50C-407E-A947-70E740481C1C}">
                <a14:useLocalDpi xmlns:a14="http://schemas.microsoft.com/office/drawing/2010/main" val="0"/>
              </a:ext>
            </a:extLst>
          </a:blip>
          <a:srcRect r="-355" b="4985"/>
          <a:stretch/>
        </p:blipFill>
        <p:spPr bwMode="auto">
          <a:xfrm>
            <a:off x="8562975" y="1381644"/>
            <a:ext cx="3541396" cy="455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89736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18">
            <a:extLst>
              <a:ext uri="{FF2B5EF4-FFF2-40B4-BE49-F238E27FC236}">
                <a16:creationId xmlns:a16="http://schemas.microsoft.com/office/drawing/2014/main" xmlns="" id="{8F8CEB0A-38D5-4567-9155-8EDE9C07ED0E}"/>
              </a:ext>
            </a:extLst>
          </p:cNvPr>
          <p:cNvSpPr/>
          <p:nvPr/>
        </p:nvSpPr>
        <p:spPr>
          <a:xfrm>
            <a:off x="7806690" y="2246946"/>
            <a:ext cx="3547109" cy="2844166"/>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8">
            <a:extLst>
              <a:ext uri="{FF2B5EF4-FFF2-40B4-BE49-F238E27FC236}">
                <a16:creationId xmlns:a16="http://schemas.microsoft.com/office/drawing/2014/main" xmlns="" id="{8F8CEB0A-38D5-4567-9155-8EDE9C07ED0E}"/>
              </a:ext>
            </a:extLst>
          </p:cNvPr>
          <p:cNvSpPr/>
          <p:nvPr/>
        </p:nvSpPr>
        <p:spPr>
          <a:xfrm>
            <a:off x="240518" y="1170779"/>
            <a:ext cx="5292581" cy="4571844"/>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99" name="Rectangle 3"/>
          <p:cNvSpPr>
            <a:spLocks noGrp="1" noChangeArrowheads="1"/>
          </p:cNvSpPr>
          <p:nvPr>
            <p:ph type="body" idx="1"/>
          </p:nvPr>
        </p:nvSpPr>
        <p:spPr>
          <a:xfrm>
            <a:off x="290539" y="1510029"/>
            <a:ext cx="5242560" cy="4232594"/>
          </a:xfrm>
        </p:spPr>
        <p:txBody>
          <a:bodyPr>
            <a:normAutofit fontScale="92500" lnSpcReduction="20000"/>
          </a:bodyPr>
          <a:lstStyle/>
          <a:p>
            <a:r>
              <a:rPr lang="en-US" dirty="0"/>
              <a:t>Principal effect of acidosis is </a:t>
            </a:r>
            <a:r>
              <a:rPr lang="en-US" b="1" dirty="0">
                <a:solidFill>
                  <a:srgbClr val="00B050"/>
                </a:solidFill>
              </a:rPr>
              <a:t>depression of the CNS </a:t>
            </a:r>
            <a:r>
              <a:rPr lang="en-US" dirty="0"/>
              <a:t>through </a:t>
            </a:r>
            <a:r>
              <a:rPr lang="en-US" dirty="0">
                <a:latin typeface="Times New Roman" panose="02020603050405020304" pitchFamily="18" charset="0"/>
                <a:cs typeface="Times New Roman" panose="02020603050405020304" pitchFamily="18" charset="0"/>
              </a:rPr>
              <a:t>↓</a:t>
            </a:r>
            <a:r>
              <a:rPr lang="en-US" dirty="0"/>
              <a:t>  in synaptic transmission</a:t>
            </a:r>
            <a:r>
              <a:rPr lang="en-US" dirty="0" smtClean="0"/>
              <a:t>.</a:t>
            </a:r>
          </a:p>
          <a:p>
            <a:r>
              <a:rPr lang="en-US" b="1" dirty="0" smtClean="0"/>
              <a:t>Breathlessness</a:t>
            </a:r>
            <a:endParaRPr lang="en-US" b="1" dirty="0"/>
          </a:p>
          <a:p>
            <a:r>
              <a:rPr lang="en-US" b="1" dirty="0"/>
              <a:t>Restlessness</a:t>
            </a:r>
          </a:p>
          <a:p>
            <a:r>
              <a:rPr lang="en-US" b="1" dirty="0">
                <a:solidFill>
                  <a:srgbClr val="FF0000"/>
                </a:solidFill>
              </a:rPr>
              <a:t>Lethargy</a:t>
            </a:r>
            <a:r>
              <a:rPr lang="en-US" dirty="0">
                <a:solidFill>
                  <a:srgbClr val="FF0000"/>
                </a:solidFill>
              </a:rPr>
              <a:t> </a:t>
            </a:r>
            <a:r>
              <a:rPr lang="en-US" dirty="0"/>
              <a:t>and disorientation</a:t>
            </a:r>
          </a:p>
          <a:p>
            <a:r>
              <a:rPr lang="en-US" dirty="0"/>
              <a:t>Tremors, convulsions, </a:t>
            </a:r>
            <a:r>
              <a:rPr lang="en-US" b="1" dirty="0">
                <a:solidFill>
                  <a:schemeClr val="accent2"/>
                </a:solidFill>
              </a:rPr>
              <a:t>coma</a:t>
            </a:r>
          </a:p>
          <a:p>
            <a:r>
              <a:rPr lang="en-US" dirty="0"/>
              <a:t>Respiratory rate rapid, then gradually depressed</a:t>
            </a:r>
          </a:p>
          <a:p>
            <a:r>
              <a:rPr lang="en-US" b="1" dirty="0">
                <a:solidFill>
                  <a:schemeClr val="accent2"/>
                </a:solidFill>
              </a:rPr>
              <a:t>Skin warm and flushed </a:t>
            </a:r>
            <a:r>
              <a:rPr lang="en-US" dirty="0"/>
              <a:t>due to vasodilation caused by excess CO</a:t>
            </a:r>
            <a:r>
              <a:rPr lang="en-US" baseline="-25000" dirty="0"/>
              <a:t>2</a:t>
            </a:r>
          </a:p>
          <a:p>
            <a:endParaRPr lang="en-US" dirty="0"/>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651510" y="329734"/>
            <a:ext cx="587719"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panose="020F0502020204030204"/>
                <a:ea typeface="+mn-ea"/>
                <a:cs typeface="+mn-cs"/>
              </a:rPr>
              <a:t>21</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6184840" cy="284693"/>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GB" sz="2400" b="1" kern="0" dirty="0">
                <a:solidFill>
                  <a:prstClr val="white"/>
                </a:solidFill>
              </a:rPr>
              <a:t>Signs and Symptoms of Respiratory Acidosis</a:t>
            </a:r>
            <a:endParaRPr kumimoji="0" lang="en-CA" sz="2400" b="0" i="0" u="none" strike="noStrike" kern="0" cap="none" spc="0" normalizeH="0" baseline="0" noProof="0" dirty="0">
              <a:ln>
                <a:noFill/>
              </a:ln>
              <a:solidFill>
                <a:prstClr val="white"/>
              </a:solidFill>
              <a:effectLst/>
              <a:uLnTx/>
              <a:uFillTx/>
            </a:endParaRPr>
          </a:p>
        </p:txBody>
      </p:sp>
      <p:sp>
        <p:nvSpPr>
          <p:cNvPr id="8" name="Rectangle 3"/>
          <p:cNvSpPr txBox="1">
            <a:spLocks noChangeArrowheads="1"/>
          </p:cNvSpPr>
          <p:nvPr/>
        </p:nvSpPr>
        <p:spPr>
          <a:xfrm>
            <a:off x="7909560" y="2503169"/>
            <a:ext cx="3444240" cy="25879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Restore ventilation</a:t>
            </a:r>
          </a:p>
          <a:p>
            <a:r>
              <a:rPr lang="en-US" dirty="0" smtClean="0"/>
              <a:t>IV lactate solution</a:t>
            </a:r>
          </a:p>
          <a:p>
            <a:r>
              <a:rPr lang="en-US" dirty="0" smtClean="0"/>
              <a:t>Treat underlying dysfunction or disease</a:t>
            </a:r>
            <a:endParaRPr lang="en-US" dirty="0"/>
          </a:p>
        </p:txBody>
      </p:sp>
      <p:sp>
        <p:nvSpPr>
          <p:cNvPr id="2" name="Oval 1"/>
          <p:cNvSpPr/>
          <p:nvPr/>
        </p:nvSpPr>
        <p:spPr>
          <a:xfrm>
            <a:off x="5120640" y="2503169"/>
            <a:ext cx="2788920" cy="29832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98" name="Rectangle 2"/>
          <p:cNvSpPr>
            <a:spLocks noGrp="1" noChangeArrowheads="1"/>
          </p:cNvSpPr>
          <p:nvPr>
            <p:ph type="title"/>
          </p:nvPr>
        </p:nvSpPr>
        <p:spPr>
          <a:xfrm>
            <a:off x="5293069" y="3300412"/>
            <a:ext cx="2513621" cy="1325563"/>
          </a:xfrm>
        </p:spPr>
        <p:txBody>
          <a:bodyPr>
            <a:normAutofit fontScale="90000"/>
          </a:bodyPr>
          <a:lstStyle/>
          <a:p>
            <a:pPr algn="ctr"/>
            <a:r>
              <a:rPr lang="en-US" sz="4000" b="1" dirty="0">
                <a:solidFill>
                  <a:schemeClr val="bg1"/>
                </a:solidFill>
              </a:rPr>
              <a:t>Signs and Symptoms </a:t>
            </a:r>
            <a:r>
              <a:rPr lang="en-US" sz="4000" b="1" dirty="0" smtClean="0">
                <a:solidFill>
                  <a:schemeClr val="bg1"/>
                </a:solidFill>
              </a:rPr>
              <a:t>and treatment</a:t>
            </a:r>
            <a:endParaRPr lang="en-US" sz="4000" b="1" dirty="0">
              <a:solidFill>
                <a:schemeClr val="bg1"/>
              </a:solidFill>
            </a:endParaRPr>
          </a:p>
        </p:txBody>
      </p:sp>
    </p:spTree>
    <p:extLst>
      <p:ext uri="{BB962C8B-B14F-4D97-AF65-F5344CB8AC3E}">
        <p14:creationId xmlns:p14="http://schemas.microsoft.com/office/powerpoint/2010/main" val="302113577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8">
            <a:extLst>
              <a:ext uri="{FF2B5EF4-FFF2-40B4-BE49-F238E27FC236}">
                <a16:creationId xmlns:a16="http://schemas.microsoft.com/office/drawing/2014/main" xmlns="" id="{8F8CEB0A-38D5-4567-9155-8EDE9C07ED0E}"/>
              </a:ext>
            </a:extLst>
          </p:cNvPr>
          <p:cNvSpPr/>
          <p:nvPr/>
        </p:nvSpPr>
        <p:spPr>
          <a:xfrm>
            <a:off x="240518" y="1170779"/>
            <a:ext cx="5292581" cy="4571844"/>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7" name="Rectangle 3"/>
          <p:cNvSpPr>
            <a:spLocks noGrp="1" noChangeArrowheads="1"/>
          </p:cNvSpPr>
          <p:nvPr>
            <p:ph type="body" idx="1"/>
          </p:nvPr>
        </p:nvSpPr>
        <p:spPr>
          <a:xfrm>
            <a:off x="431402" y="1389685"/>
            <a:ext cx="4894978" cy="3925265"/>
          </a:xfrm>
        </p:spPr>
        <p:txBody>
          <a:bodyPr/>
          <a:lstStyle/>
          <a:p>
            <a:r>
              <a:rPr lang="en-US" dirty="0"/>
              <a:t>Respiratory </a:t>
            </a:r>
            <a:r>
              <a:rPr lang="en-US" dirty="0" smtClean="0"/>
              <a:t>Alkalosis results from </a:t>
            </a:r>
            <a:r>
              <a:rPr lang="en-US" b="1" dirty="0" smtClean="0">
                <a:solidFill>
                  <a:srgbClr val="00B050"/>
                </a:solidFill>
              </a:rPr>
              <a:t>carbonic </a:t>
            </a:r>
            <a:r>
              <a:rPr lang="en-US" b="1" dirty="0">
                <a:solidFill>
                  <a:srgbClr val="00B050"/>
                </a:solidFill>
              </a:rPr>
              <a:t>acid deficit</a:t>
            </a:r>
          </a:p>
          <a:p>
            <a:r>
              <a:rPr lang="en-US" dirty="0"/>
              <a:t>pCO</a:t>
            </a:r>
            <a:r>
              <a:rPr lang="en-US" baseline="-25000" dirty="0"/>
              <a:t>2</a:t>
            </a:r>
            <a:r>
              <a:rPr lang="en-US" dirty="0"/>
              <a:t> less than 35 mm Hg (</a:t>
            </a:r>
            <a:r>
              <a:rPr lang="en-US" dirty="0" err="1"/>
              <a:t>hypocapnea</a:t>
            </a:r>
            <a:r>
              <a:rPr lang="en-US" dirty="0"/>
              <a:t>)</a:t>
            </a:r>
          </a:p>
          <a:p>
            <a:r>
              <a:rPr lang="en-US" b="1" dirty="0">
                <a:solidFill>
                  <a:schemeClr val="accent2"/>
                </a:solidFill>
              </a:rPr>
              <a:t>Most common  acid-base imbalance</a:t>
            </a:r>
          </a:p>
          <a:p>
            <a:r>
              <a:rPr lang="en-US" dirty="0"/>
              <a:t>Primary cause is </a:t>
            </a:r>
            <a:r>
              <a:rPr lang="en-US" b="1" dirty="0">
                <a:solidFill>
                  <a:srgbClr val="C00000"/>
                </a:solidFill>
              </a:rPr>
              <a:t>hyperventilation</a:t>
            </a:r>
          </a:p>
          <a:p>
            <a:endParaRPr lang="en-US" dirty="0"/>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582930" y="329734"/>
            <a:ext cx="656299"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800" b="1" kern="0" dirty="0" smtClean="0">
                <a:solidFill>
                  <a:prstClr val="white"/>
                </a:solidFill>
                <a:latin typeface="Calibri" panose="020F0502020204030204"/>
              </a:rPr>
              <a:t>22</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CA" sz="2400" b="1" kern="0" dirty="0">
                <a:solidFill>
                  <a:prstClr val="white"/>
                </a:solidFill>
              </a:rPr>
              <a:t>Respiratory Alkalosis</a:t>
            </a:r>
            <a:endParaRPr kumimoji="0" lang="en-CA" sz="2400" b="0" i="0" u="none" strike="noStrike" kern="0" cap="none" spc="0" normalizeH="0" baseline="0" noProof="0" dirty="0">
              <a:ln>
                <a:noFill/>
              </a:ln>
              <a:solidFill>
                <a:prstClr val="white"/>
              </a:solidFill>
              <a:effectLst/>
              <a:uLnTx/>
              <a:uFillTx/>
            </a:endParaRPr>
          </a:p>
        </p:txBody>
      </p:sp>
      <p:sp>
        <p:nvSpPr>
          <p:cNvPr id="10" name="Rounded Rectangle 18">
            <a:extLst>
              <a:ext uri="{FF2B5EF4-FFF2-40B4-BE49-F238E27FC236}">
                <a16:creationId xmlns:a16="http://schemas.microsoft.com/office/drawing/2014/main" xmlns="" id="{8F8CEB0A-38D5-4567-9155-8EDE9C07ED0E}"/>
              </a:ext>
            </a:extLst>
          </p:cNvPr>
          <p:cNvSpPr/>
          <p:nvPr/>
        </p:nvSpPr>
        <p:spPr>
          <a:xfrm>
            <a:off x="5216378" y="1599210"/>
            <a:ext cx="6236482" cy="4571844"/>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p:cNvSpPr txBox="1">
            <a:spLocks noChangeArrowheads="1"/>
          </p:cNvSpPr>
          <p:nvPr/>
        </p:nvSpPr>
        <p:spPr>
          <a:xfrm>
            <a:off x="5517264" y="1735221"/>
            <a:ext cx="5741286" cy="42169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Conditions that stimulate respiratory center:</a:t>
            </a:r>
          </a:p>
          <a:p>
            <a:pPr lvl="1"/>
            <a:r>
              <a:rPr lang="en-US" b="1" dirty="0" smtClean="0">
                <a:solidFill>
                  <a:schemeClr val="tx2"/>
                </a:solidFill>
              </a:rPr>
              <a:t>Oxygen deficiency at high altitudes</a:t>
            </a:r>
          </a:p>
          <a:p>
            <a:pPr lvl="1"/>
            <a:r>
              <a:rPr lang="en-US" b="1" dirty="0" smtClean="0">
                <a:solidFill>
                  <a:schemeClr val="tx2"/>
                </a:solidFill>
              </a:rPr>
              <a:t>Pulmonary disease and Congestive heart failure – caused by hypoxia </a:t>
            </a:r>
          </a:p>
          <a:p>
            <a:pPr lvl="1"/>
            <a:r>
              <a:rPr lang="en-US" b="1" dirty="0" smtClean="0">
                <a:solidFill>
                  <a:schemeClr val="tx2"/>
                </a:solidFill>
              </a:rPr>
              <a:t>Acute anxiety</a:t>
            </a:r>
          </a:p>
          <a:p>
            <a:pPr lvl="1"/>
            <a:r>
              <a:rPr lang="en-US" b="1" dirty="0" smtClean="0">
                <a:solidFill>
                  <a:schemeClr val="tx2"/>
                </a:solidFill>
              </a:rPr>
              <a:t>Fever, anemia</a:t>
            </a:r>
          </a:p>
          <a:p>
            <a:pPr lvl="1"/>
            <a:r>
              <a:rPr lang="en-US" b="1" dirty="0" smtClean="0">
                <a:solidFill>
                  <a:schemeClr val="tx2"/>
                </a:solidFill>
              </a:rPr>
              <a:t>Early salicylate  intoxication</a:t>
            </a:r>
          </a:p>
          <a:p>
            <a:pPr lvl="1"/>
            <a:r>
              <a:rPr lang="en-US" b="1" dirty="0" smtClean="0">
                <a:solidFill>
                  <a:schemeClr val="tx2"/>
                </a:solidFill>
              </a:rPr>
              <a:t>Cirrhosis</a:t>
            </a:r>
          </a:p>
          <a:p>
            <a:pPr lvl="1"/>
            <a:r>
              <a:rPr lang="en-US" b="1" dirty="0" smtClean="0">
                <a:solidFill>
                  <a:schemeClr val="tx2"/>
                </a:solidFill>
              </a:rPr>
              <a:t>Gram-negative sepsis</a:t>
            </a:r>
          </a:p>
          <a:p>
            <a:endParaRPr lang="en-US" dirty="0"/>
          </a:p>
        </p:txBody>
      </p:sp>
    </p:spTree>
    <p:extLst>
      <p:ext uri="{BB962C8B-B14F-4D97-AF65-F5344CB8AC3E}">
        <p14:creationId xmlns:p14="http://schemas.microsoft.com/office/powerpoint/2010/main" val="2086764144"/>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76942" y="1480308"/>
            <a:ext cx="4911090" cy="341948"/>
          </a:xfrm>
          <a:solidFill>
            <a:srgbClr val="6A4CA1"/>
          </a:solidFill>
        </p:spPr>
        <p:txBody>
          <a:bodyPr>
            <a:normAutofit fontScale="90000"/>
          </a:bodyPr>
          <a:lstStyle/>
          <a:p>
            <a:r>
              <a:rPr lang="en-US" sz="2400" b="1" dirty="0">
                <a:solidFill>
                  <a:schemeClr val="bg1"/>
                </a:solidFill>
              </a:rPr>
              <a:t>Compensation of Respiratory Alkalosis</a:t>
            </a:r>
          </a:p>
        </p:txBody>
      </p:sp>
      <p:sp>
        <p:nvSpPr>
          <p:cNvPr id="57347" name="Rectangle 3"/>
          <p:cNvSpPr>
            <a:spLocks noGrp="1" noChangeArrowheads="1"/>
          </p:cNvSpPr>
          <p:nvPr>
            <p:ph type="body" idx="1"/>
          </p:nvPr>
        </p:nvSpPr>
        <p:spPr>
          <a:xfrm>
            <a:off x="476942" y="2094945"/>
            <a:ext cx="4911090" cy="1219755"/>
          </a:xfrm>
        </p:spPr>
        <p:txBody>
          <a:bodyPr/>
          <a:lstStyle/>
          <a:p>
            <a:r>
              <a:rPr lang="en-US" dirty="0"/>
              <a:t>Kidneys conserve hydrogen ion</a:t>
            </a:r>
          </a:p>
          <a:p>
            <a:r>
              <a:rPr lang="en-US" dirty="0"/>
              <a:t>Excrete bicarbonate ion</a:t>
            </a:r>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560070" y="329734"/>
            <a:ext cx="679159"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panose="020F0502020204030204"/>
                <a:ea typeface="+mn-ea"/>
                <a:cs typeface="+mn-cs"/>
              </a:rPr>
              <a:t>23</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CA" sz="2400" b="1" kern="0" dirty="0">
                <a:solidFill>
                  <a:prstClr val="white"/>
                </a:solidFill>
              </a:rPr>
              <a:t>Compensation of Respiratory Alkalosis</a:t>
            </a:r>
            <a:endParaRPr kumimoji="0" lang="en-CA" sz="2400" b="0" i="0" u="none" strike="noStrike" kern="0" cap="none" spc="0" normalizeH="0" baseline="0" noProof="0" dirty="0">
              <a:ln>
                <a:noFill/>
              </a:ln>
              <a:solidFill>
                <a:prstClr val="white"/>
              </a:solidFill>
              <a:effectLst/>
              <a:uLnTx/>
              <a:uFillTx/>
            </a:endParaRPr>
          </a:p>
        </p:txBody>
      </p:sp>
      <p:sp>
        <p:nvSpPr>
          <p:cNvPr id="8" name="Rectangle 2"/>
          <p:cNvSpPr txBox="1">
            <a:spLocks noChangeArrowheads="1"/>
          </p:cNvSpPr>
          <p:nvPr/>
        </p:nvSpPr>
        <p:spPr>
          <a:xfrm>
            <a:off x="476942" y="3246120"/>
            <a:ext cx="4648201" cy="457200"/>
          </a:xfrm>
          <a:prstGeom prst="rect">
            <a:avLst/>
          </a:prstGeom>
          <a:solidFill>
            <a:srgbClr val="6A4CA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chemeClr val="bg1"/>
                </a:solidFill>
              </a:rPr>
              <a:t>Treatment of Respiratory Alkalosis</a:t>
            </a:r>
            <a:endParaRPr lang="en-US" sz="2400" b="1" dirty="0">
              <a:solidFill>
                <a:schemeClr val="bg1"/>
              </a:solidFill>
            </a:endParaRPr>
          </a:p>
        </p:txBody>
      </p:sp>
      <p:sp>
        <p:nvSpPr>
          <p:cNvPr id="9" name="Rectangle 3"/>
          <p:cNvSpPr txBox="1">
            <a:spLocks noChangeArrowheads="1"/>
          </p:cNvSpPr>
          <p:nvPr/>
        </p:nvSpPr>
        <p:spPr>
          <a:xfrm>
            <a:off x="476942" y="3966209"/>
            <a:ext cx="5775268" cy="19431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Treat underlying cause</a:t>
            </a:r>
          </a:p>
          <a:p>
            <a:r>
              <a:rPr lang="en-US" dirty="0" smtClean="0"/>
              <a:t>Breathe into a paper bag</a:t>
            </a:r>
          </a:p>
          <a:p>
            <a:r>
              <a:rPr lang="en-US" dirty="0" smtClean="0"/>
              <a:t>IV Chloride containing solution – </a:t>
            </a:r>
            <a:r>
              <a:rPr lang="en-US" dirty="0" err="1" smtClean="0"/>
              <a:t>Cl</a:t>
            </a:r>
            <a:r>
              <a:rPr lang="en-US" baseline="30000" dirty="0" smtClean="0"/>
              <a:t>- </a:t>
            </a:r>
            <a:r>
              <a:rPr lang="en-US" dirty="0" smtClean="0"/>
              <a:t>ions replace lost bicarbonate ions</a:t>
            </a:r>
            <a:endParaRPr lang="en-US" dirty="0"/>
          </a:p>
        </p:txBody>
      </p:sp>
      <p:pic>
        <p:nvPicPr>
          <p:cNvPr id="10" name="Picture 2" descr="A02801-04-013"/>
          <p:cNvPicPr>
            <a:picLocks noChangeAspect="1" noChangeArrowheads="1"/>
          </p:cNvPicPr>
          <p:nvPr/>
        </p:nvPicPr>
        <p:blipFill rotWithShape="1">
          <a:blip r:embed="rId2">
            <a:extLst>
              <a:ext uri="{28A0092B-C50C-407E-A947-70E740481C1C}">
                <a14:useLocalDpi xmlns:a14="http://schemas.microsoft.com/office/drawing/2010/main" val="0"/>
              </a:ext>
            </a:extLst>
          </a:blip>
          <a:srcRect r="-1709" b="5172"/>
          <a:stretch/>
        </p:blipFill>
        <p:spPr bwMode="auto">
          <a:xfrm>
            <a:off x="6705599" y="981279"/>
            <a:ext cx="4082968" cy="5270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77553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8">
            <a:extLst>
              <a:ext uri="{FF2B5EF4-FFF2-40B4-BE49-F238E27FC236}">
                <a16:creationId xmlns:a16="http://schemas.microsoft.com/office/drawing/2014/main" xmlns="" id="{8F8CEB0A-38D5-4567-9155-8EDE9C07ED0E}"/>
              </a:ext>
            </a:extLst>
          </p:cNvPr>
          <p:cNvSpPr/>
          <p:nvPr/>
        </p:nvSpPr>
        <p:spPr>
          <a:xfrm>
            <a:off x="4926330" y="1783080"/>
            <a:ext cx="6857999" cy="3463289"/>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9" name="Rectangle 3"/>
          <p:cNvSpPr>
            <a:spLocks noGrp="1" noChangeArrowheads="1"/>
          </p:cNvSpPr>
          <p:nvPr>
            <p:ph type="body" idx="1"/>
          </p:nvPr>
        </p:nvSpPr>
        <p:spPr>
          <a:xfrm>
            <a:off x="5084116" y="1988820"/>
            <a:ext cx="6700213" cy="3257549"/>
          </a:xfrm>
        </p:spPr>
        <p:txBody>
          <a:bodyPr/>
          <a:lstStyle/>
          <a:p>
            <a:r>
              <a:rPr lang="en-US" b="1" dirty="0"/>
              <a:t>Bicarbonate deficit  </a:t>
            </a:r>
            <a:r>
              <a:rPr lang="en-US" dirty="0"/>
              <a:t>- blood concentrations of </a:t>
            </a:r>
            <a:r>
              <a:rPr lang="en-US" dirty="0" err="1"/>
              <a:t>bicarb</a:t>
            </a:r>
            <a:r>
              <a:rPr lang="en-US" dirty="0"/>
              <a:t> drop below 22mEq/L</a:t>
            </a:r>
          </a:p>
          <a:p>
            <a:r>
              <a:rPr lang="en-US" dirty="0"/>
              <a:t>Causes:</a:t>
            </a:r>
          </a:p>
          <a:p>
            <a:pPr lvl="1"/>
            <a:r>
              <a:rPr lang="en-US" b="1" dirty="0"/>
              <a:t>Loss of bicarbonate through diarrhea or renal dysfunction</a:t>
            </a:r>
          </a:p>
          <a:p>
            <a:pPr lvl="1"/>
            <a:r>
              <a:rPr lang="en-US" b="1" dirty="0"/>
              <a:t>Accumulation of acids (lactic acid or ketones)</a:t>
            </a:r>
          </a:p>
          <a:p>
            <a:pPr lvl="1"/>
            <a:r>
              <a:rPr lang="en-US" b="1" dirty="0"/>
              <a:t>Failure of kidneys to excrete H+</a:t>
            </a:r>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617220" y="329734"/>
            <a:ext cx="622009"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800" b="1" kern="0" dirty="0" smtClean="0">
                <a:solidFill>
                  <a:prstClr val="white"/>
                </a:solidFill>
                <a:latin typeface="Calibri" panose="020F0502020204030204"/>
              </a:rPr>
              <a:t>24</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CA" sz="2400" b="1" kern="0" dirty="0">
                <a:solidFill>
                  <a:prstClr val="white"/>
                </a:solidFill>
              </a:rPr>
              <a:t>Metabolic Acidosis</a:t>
            </a:r>
            <a:endParaRPr kumimoji="0" lang="en-CA" sz="2400" b="0" i="0" u="none" strike="noStrike" kern="0" cap="none" spc="0" normalizeH="0" baseline="0" noProof="0" dirty="0">
              <a:ln>
                <a:noFill/>
              </a:ln>
              <a:solidFill>
                <a:prstClr val="white"/>
              </a:solidFill>
              <a:effectLst/>
              <a:uLnTx/>
              <a:uFillTx/>
            </a:endParaRPr>
          </a:p>
        </p:txBody>
      </p:sp>
      <p:sp>
        <p:nvSpPr>
          <p:cNvPr id="2" name="Oval 1"/>
          <p:cNvSpPr/>
          <p:nvPr/>
        </p:nvSpPr>
        <p:spPr>
          <a:xfrm>
            <a:off x="994111" y="1988820"/>
            <a:ext cx="3406439" cy="3497580"/>
          </a:xfrm>
          <a:prstGeom prst="ellipse">
            <a:avLst/>
          </a:prstGeom>
          <a:solidFill>
            <a:srgbClr val="6A4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6A4CA1"/>
              </a:solidFill>
            </a:endParaRPr>
          </a:p>
        </p:txBody>
      </p:sp>
      <p:sp>
        <p:nvSpPr>
          <p:cNvPr id="45058" name="Rectangle 2"/>
          <p:cNvSpPr>
            <a:spLocks noGrp="1" noChangeArrowheads="1"/>
          </p:cNvSpPr>
          <p:nvPr>
            <p:ph type="title"/>
          </p:nvPr>
        </p:nvSpPr>
        <p:spPr>
          <a:xfrm>
            <a:off x="1206821" y="3177857"/>
            <a:ext cx="2981018" cy="1325563"/>
          </a:xfrm>
        </p:spPr>
        <p:txBody>
          <a:bodyPr>
            <a:noAutofit/>
          </a:bodyPr>
          <a:lstStyle/>
          <a:p>
            <a:pPr algn="ctr"/>
            <a:r>
              <a:rPr lang="en-US" sz="5400" b="1" dirty="0">
                <a:solidFill>
                  <a:schemeClr val="bg1"/>
                </a:solidFill>
              </a:rPr>
              <a:t>Metabolic Acidosis</a:t>
            </a:r>
          </a:p>
        </p:txBody>
      </p:sp>
    </p:spTree>
    <p:extLst>
      <p:ext uri="{BB962C8B-B14F-4D97-AF65-F5344CB8AC3E}">
        <p14:creationId xmlns:p14="http://schemas.microsoft.com/office/powerpoint/2010/main" val="59084647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8">
            <a:extLst>
              <a:ext uri="{FF2B5EF4-FFF2-40B4-BE49-F238E27FC236}">
                <a16:creationId xmlns:a16="http://schemas.microsoft.com/office/drawing/2014/main" xmlns="" id="{8F8CEB0A-38D5-4567-9155-8EDE9C07ED0E}"/>
              </a:ext>
            </a:extLst>
          </p:cNvPr>
          <p:cNvSpPr/>
          <p:nvPr/>
        </p:nvSpPr>
        <p:spPr>
          <a:xfrm>
            <a:off x="434829" y="1930718"/>
            <a:ext cx="5211592" cy="3132772"/>
          </a:xfrm>
          <a:prstGeom prst="roundRect">
            <a:avLst>
              <a:gd name="adj" fmla="val 2381"/>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5" name="Rectangle 3"/>
          <p:cNvSpPr>
            <a:spLocks noGrp="1" noChangeArrowheads="1"/>
          </p:cNvSpPr>
          <p:nvPr>
            <p:ph type="body" idx="1"/>
          </p:nvPr>
        </p:nvSpPr>
        <p:spPr>
          <a:xfrm>
            <a:off x="748993" y="2331721"/>
            <a:ext cx="4662141" cy="2297430"/>
          </a:xfrm>
        </p:spPr>
        <p:txBody>
          <a:bodyPr/>
          <a:lstStyle/>
          <a:p>
            <a:r>
              <a:rPr lang="en-US" dirty="0"/>
              <a:t>Headache, lethargy</a:t>
            </a:r>
          </a:p>
          <a:p>
            <a:r>
              <a:rPr lang="en-US" dirty="0"/>
              <a:t>Nausea, vomiting, diarrhea</a:t>
            </a:r>
          </a:p>
          <a:p>
            <a:r>
              <a:rPr lang="en-US" dirty="0"/>
              <a:t>Coma</a:t>
            </a:r>
          </a:p>
          <a:p>
            <a:r>
              <a:rPr lang="en-US" dirty="0" smtClean="0"/>
              <a:t>Death</a:t>
            </a:r>
            <a:endParaRPr lang="en-US" dirty="0"/>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617220" y="329734"/>
            <a:ext cx="622009"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alibri" panose="020F0502020204030204"/>
                <a:ea typeface="+mn-ea"/>
                <a:cs typeface="+mn-cs"/>
              </a:rPr>
              <a:t>25</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CA" sz="2400" b="1" kern="0" dirty="0">
                <a:solidFill>
                  <a:prstClr val="white"/>
                </a:solidFill>
              </a:rPr>
              <a:t>Symptoms of Metabolic Acidosis</a:t>
            </a:r>
            <a:endParaRPr kumimoji="0" lang="en-CA" sz="2400" b="0" i="0" u="none" strike="noStrike" kern="0" cap="none" spc="0" normalizeH="0" baseline="0" noProof="0" dirty="0">
              <a:ln>
                <a:noFill/>
              </a:ln>
              <a:solidFill>
                <a:prstClr val="white"/>
              </a:solidFill>
              <a:effectLst/>
              <a:uLnTx/>
              <a:uFillTx/>
            </a:endParaRPr>
          </a:p>
        </p:txBody>
      </p:sp>
      <p:sp>
        <p:nvSpPr>
          <p:cNvPr id="2" name="Rounded Rectangle 1"/>
          <p:cNvSpPr/>
          <p:nvPr/>
        </p:nvSpPr>
        <p:spPr>
          <a:xfrm>
            <a:off x="6972300" y="2331721"/>
            <a:ext cx="4069080" cy="260603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54" name="Rectangle 2"/>
          <p:cNvSpPr>
            <a:spLocks noGrp="1" noChangeArrowheads="1"/>
          </p:cNvSpPr>
          <p:nvPr>
            <p:ph type="title"/>
          </p:nvPr>
        </p:nvSpPr>
        <p:spPr>
          <a:xfrm>
            <a:off x="6850380" y="2894181"/>
            <a:ext cx="4312920" cy="1481117"/>
          </a:xfrm>
        </p:spPr>
        <p:txBody>
          <a:bodyPr>
            <a:normAutofit/>
          </a:bodyPr>
          <a:lstStyle/>
          <a:p>
            <a:pPr algn="ctr"/>
            <a:r>
              <a:rPr lang="en-US" sz="4000" b="1" dirty="0">
                <a:solidFill>
                  <a:schemeClr val="bg1"/>
                </a:solidFill>
              </a:rPr>
              <a:t>Symptoms of </a:t>
            </a:r>
            <a:r>
              <a:rPr lang="en-US" sz="4000" b="1" dirty="0" smtClean="0">
                <a:solidFill>
                  <a:schemeClr val="bg1"/>
                </a:solidFill>
              </a:rPr>
              <a:t/>
            </a:r>
            <a:br>
              <a:rPr lang="en-US" sz="4000" b="1" dirty="0" smtClean="0">
                <a:solidFill>
                  <a:schemeClr val="bg1"/>
                </a:solidFill>
              </a:rPr>
            </a:br>
            <a:r>
              <a:rPr lang="en-US" sz="4000" b="1" dirty="0" smtClean="0">
                <a:solidFill>
                  <a:schemeClr val="bg1"/>
                </a:solidFill>
              </a:rPr>
              <a:t>Metabolic </a:t>
            </a:r>
            <a:r>
              <a:rPr lang="en-US" sz="4000" b="1" dirty="0">
                <a:solidFill>
                  <a:schemeClr val="bg1"/>
                </a:solidFill>
              </a:rPr>
              <a:t>Acidosis</a:t>
            </a:r>
          </a:p>
        </p:txBody>
      </p:sp>
    </p:spTree>
    <p:extLst>
      <p:ext uri="{BB962C8B-B14F-4D97-AF65-F5344CB8AC3E}">
        <p14:creationId xmlns:p14="http://schemas.microsoft.com/office/powerpoint/2010/main" val="121585532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76942" y="1480308"/>
            <a:ext cx="4911090" cy="341948"/>
          </a:xfrm>
          <a:solidFill>
            <a:srgbClr val="6A4CA1"/>
          </a:solidFill>
        </p:spPr>
        <p:txBody>
          <a:bodyPr>
            <a:normAutofit fontScale="90000"/>
          </a:bodyPr>
          <a:lstStyle/>
          <a:p>
            <a:r>
              <a:rPr lang="en-US" sz="2400" b="1" dirty="0">
                <a:solidFill>
                  <a:schemeClr val="bg1"/>
                </a:solidFill>
              </a:rPr>
              <a:t>Compensation of </a:t>
            </a:r>
            <a:r>
              <a:rPr lang="en-US" sz="2400" b="1" dirty="0" smtClean="0">
                <a:solidFill>
                  <a:schemeClr val="bg1"/>
                </a:solidFill>
              </a:rPr>
              <a:t>Metabolic Alkalosis</a:t>
            </a:r>
            <a:endParaRPr lang="en-US" sz="2400" b="1" dirty="0">
              <a:solidFill>
                <a:schemeClr val="bg1"/>
              </a:solidFill>
            </a:endParaRPr>
          </a:p>
        </p:txBody>
      </p:sp>
      <p:sp>
        <p:nvSpPr>
          <p:cNvPr id="57347" name="Rectangle 3"/>
          <p:cNvSpPr>
            <a:spLocks noGrp="1" noChangeArrowheads="1"/>
          </p:cNvSpPr>
          <p:nvPr>
            <p:ph type="body" idx="1"/>
          </p:nvPr>
        </p:nvSpPr>
        <p:spPr>
          <a:xfrm>
            <a:off x="615992" y="1931670"/>
            <a:ext cx="5156158" cy="1965959"/>
          </a:xfrm>
        </p:spPr>
        <p:txBody>
          <a:bodyPr>
            <a:normAutofit fontScale="85000" lnSpcReduction="10000"/>
          </a:bodyPr>
          <a:lstStyle/>
          <a:p>
            <a:r>
              <a:rPr lang="en-GB" dirty="0"/>
              <a:t>Increased ventilation</a:t>
            </a:r>
          </a:p>
          <a:p>
            <a:r>
              <a:rPr lang="en-GB" dirty="0"/>
              <a:t>Renal excretion of hydrogen ions if possible</a:t>
            </a:r>
          </a:p>
          <a:p>
            <a:r>
              <a:rPr lang="en-GB" dirty="0"/>
              <a:t>K+ exchanges  with excess H+ in ECF</a:t>
            </a:r>
          </a:p>
          <a:p>
            <a:r>
              <a:rPr lang="en-GB" dirty="0"/>
              <a:t>( H+ into cells, K+ out of cells)</a:t>
            </a:r>
          </a:p>
          <a:p>
            <a:endParaRPr lang="en-GB" dirty="0"/>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algn="ctr" defTabSz="457200">
              <a:defRPr/>
            </a:pPr>
            <a:endParaRPr lang="en-US" kern="0">
              <a:solidFill>
                <a:prstClr val="white"/>
              </a:solidFill>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560070" y="329734"/>
            <a:ext cx="679159"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algn="ctr" defTabSz="457200">
              <a:defRPr/>
            </a:pPr>
            <a:r>
              <a:rPr lang="en-US" sz="2800" b="1" kern="0" dirty="0" smtClean="0">
                <a:solidFill>
                  <a:prstClr val="white"/>
                </a:solidFill>
              </a:rPr>
              <a:t>26</a:t>
            </a:r>
            <a:endParaRPr lang="en-US" b="1" kern="0" dirty="0">
              <a:solidFill>
                <a:prstClr val="white"/>
              </a:solidFill>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defTabSz="457200">
              <a:lnSpc>
                <a:spcPts val="1520"/>
              </a:lnSpc>
              <a:spcBef>
                <a:spcPts val="500"/>
              </a:spcBef>
              <a:spcAft>
                <a:spcPts val="500"/>
              </a:spcAft>
              <a:buClr>
                <a:prstClr val="white"/>
              </a:buClr>
              <a:buSzPct val="90000"/>
              <a:defRPr/>
            </a:pPr>
            <a:r>
              <a:rPr lang="en-CA" sz="2400" b="1" kern="0" dirty="0">
                <a:solidFill>
                  <a:prstClr val="white"/>
                </a:solidFill>
              </a:rPr>
              <a:t>Compensation for Metabolic Acidosis</a:t>
            </a:r>
          </a:p>
        </p:txBody>
      </p:sp>
      <p:sp>
        <p:nvSpPr>
          <p:cNvPr id="8" name="Rectangle 2"/>
          <p:cNvSpPr txBox="1">
            <a:spLocks noChangeArrowheads="1"/>
          </p:cNvSpPr>
          <p:nvPr/>
        </p:nvSpPr>
        <p:spPr>
          <a:xfrm>
            <a:off x="615992" y="4148567"/>
            <a:ext cx="4648201" cy="457200"/>
          </a:xfrm>
          <a:prstGeom prst="rect">
            <a:avLst/>
          </a:prstGeom>
          <a:solidFill>
            <a:srgbClr val="6A4CA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prstClr val="white"/>
                </a:solidFill>
              </a:rPr>
              <a:t>Treatment of Metabolic Alkalosis</a:t>
            </a:r>
            <a:endParaRPr lang="en-US" sz="2400" b="1" dirty="0">
              <a:solidFill>
                <a:prstClr val="white"/>
              </a:solidFill>
            </a:endParaRPr>
          </a:p>
        </p:txBody>
      </p:sp>
      <p:sp>
        <p:nvSpPr>
          <p:cNvPr id="9" name="Rectangle 3"/>
          <p:cNvSpPr txBox="1">
            <a:spLocks noChangeArrowheads="1"/>
          </p:cNvSpPr>
          <p:nvPr/>
        </p:nvSpPr>
        <p:spPr>
          <a:xfrm>
            <a:off x="476942" y="5145152"/>
            <a:ext cx="5455228" cy="10499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prstClr val="black"/>
                </a:solidFill>
              </a:rPr>
              <a:t>IV lactate solution </a:t>
            </a:r>
          </a:p>
        </p:txBody>
      </p:sp>
      <p:pic>
        <p:nvPicPr>
          <p:cNvPr id="11" name="Picture 2" descr="A02801-04-010"/>
          <p:cNvPicPr>
            <a:picLocks noChangeAspect="1" noChangeArrowheads="1"/>
          </p:cNvPicPr>
          <p:nvPr/>
        </p:nvPicPr>
        <p:blipFill rotWithShape="1">
          <a:blip r:embed="rId2">
            <a:extLst>
              <a:ext uri="{28A0092B-C50C-407E-A947-70E740481C1C}">
                <a14:useLocalDpi xmlns:a14="http://schemas.microsoft.com/office/drawing/2010/main" val="0"/>
              </a:ext>
            </a:extLst>
          </a:blip>
          <a:srcRect r="1004" b="5605"/>
          <a:stretch/>
        </p:blipFill>
        <p:spPr bwMode="auto">
          <a:xfrm>
            <a:off x="6795309" y="958950"/>
            <a:ext cx="4234641" cy="5236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355554"/>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8">
            <a:extLst>
              <a:ext uri="{FF2B5EF4-FFF2-40B4-BE49-F238E27FC236}">
                <a16:creationId xmlns:a16="http://schemas.microsoft.com/office/drawing/2014/main" xmlns="" id="{8F8CEB0A-38D5-4567-9155-8EDE9C07ED0E}"/>
              </a:ext>
            </a:extLst>
          </p:cNvPr>
          <p:cNvSpPr/>
          <p:nvPr/>
        </p:nvSpPr>
        <p:spPr>
          <a:xfrm>
            <a:off x="4377690" y="1337310"/>
            <a:ext cx="7063740" cy="4171950"/>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3" name="Rectangle 3"/>
          <p:cNvSpPr>
            <a:spLocks noGrp="1" noChangeArrowheads="1"/>
          </p:cNvSpPr>
          <p:nvPr>
            <p:ph type="body" idx="1"/>
          </p:nvPr>
        </p:nvSpPr>
        <p:spPr>
          <a:xfrm>
            <a:off x="4377690" y="1497331"/>
            <a:ext cx="6976110" cy="3806190"/>
          </a:xfrm>
        </p:spPr>
        <p:txBody>
          <a:bodyPr/>
          <a:lstStyle/>
          <a:p>
            <a:pPr>
              <a:lnSpc>
                <a:spcPct val="90000"/>
              </a:lnSpc>
            </a:pPr>
            <a:r>
              <a:rPr lang="en-US" b="1" dirty="0"/>
              <a:t>Bicarbonate excess</a:t>
            </a:r>
            <a:r>
              <a:rPr lang="en-US" dirty="0"/>
              <a:t> -   concentration in blood is greater than 26 </a:t>
            </a:r>
            <a:r>
              <a:rPr lang="en-US" dirty="0" err="1"/>
              <a:t>mEq</a:t>
            </a:r>
            <a:r>
              <a:rPr lang="en-US" dirty="0"/>
              <a:t>/L</a:t>
            </a:r>
          </a:p>
          <a:p>
            <a:pPr>
              <a:lnSpc>
                <a:spcPct val="90000"/>
              </a:lnSpc>
            </a:pPr>
            <a:r>
              <a:rPr lang="en-US" b="1" dirty="0">
                <a:solidFill>
                  <a:srgbClr val="C00000"/>
                </a:solidFill>
              </a:rPr>
              <a:t>Causes</a:t>
            </a:r>
            <a:r>
              <a:rPr lang="en-US" dirty="0"/>
              <a:t>:</a:t>
            </a:r>
          </a:p>
          <a:p>
            <a:pPr lvl="1">
              <a:lnSpc>
                <a:spcPct val="90000"/>
              </a:lnSpc>
            </a:pPr>
            <a:r>
              <a:rPr lang="en-US" dirty="0"/>
              <a:t>Excess vomiting = loss of stomach acid</a:t>
            </a:r>
          </a:p>
          <a:p>
            <a:pPr lvl="1">
              <a:lnSpc>
                <a:spcPct val="90000"/>
              </a:lnSpc>
            </a:pPr>
            <a:r>
              <a:rPr lang="en-US" dirty="0"/>
              <a:t>Excessive use of alkaline drugs</a:t>
            </a:r>
          </a:p>
          <a:p>
            <a:pPr lvl="1">
              <a:lnSpc>
                <a:spcPct val="90000"/>
              </a:lnSpc>
            </a:pPr>
            <a:r>
              <a:rPr lang="en-US" dirty="0"/>
              <a:t>Certain diuretics</a:t>
            </a:r>
          </a:p>
          <a:p>
            <a:pPr lvl="1">
              <a:lnSpc>
                <a:spcPct val="90000"/>
              </a:lnSpc>
            </a:pPr>
            <a:r>
              <a:rPr lang="en-US" dirty="0"/>
              <a:t>Endocrine disorders</a:t>
            </a:r>
          </a:p>
          <a:p>
            <a:pPr lvl="1">
              <a:lnSpc>
                <a:spcPct val="90000"/>
              </a:lnSpc>
            </a:pPr>
            <a:r>
              <a:rPr lang="en-US" dirty="0"/>
              <a:t>Heavy ingestion of antacids</a:t>
            </a:r>
          </a:p>
          <a:p>
            <a:pPr lvl="1">
              <a:lnSpc>
                <a:spcPct val="90000"/>
              </a:lnSpc>
            </a:pPr>
            <a:r>
              <a:rPr lang="en-US" dirty="0"/>
              <a:t>Severe dehydration</a:t>
            </a:r>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617220" y="329734"/>
            <a:ext cx="622009"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800" b="1" kern="0" dirty="0" smtClean="0">
                <a:solidFill>
                  <a:prstClr val="white"/>
                </a:solidFill>
                <a:latin typeface="Calibri" panose="020F0502020204030204"/>
              </a:rPr>
              <a:t>27</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CA" sz="2400" b="1" kern="0" dirty="0">
                <a:solidFill>
                  <a:prstClr val="white"/>
                </a:solidFill>
              </a:rPr>
              <a:t>Metabolic Alkalosis</a:t>
            </a:r>
            <a:endParaRPr kumimoji="0" lang="en-CA" sz="2400" b="0" i="0" u="none" strike="noStrike" kern="0" cap="none" spc="0" normalizeH="0" baseline="0" noProof="0" dirty="0">
              <a:ln>
                <a:noFill/>
              </a:ln>
              <a:solidFill>
                <a:prstClr val="white"/>
              </a:solidFill>
              <a:effectLst/>
              <a:uLnTx/>
              <a:uFillTx/>
            </a:endParaRPr>
          </a:p>
        </p:txBody>
      </p:sp>
      <p:sp>
        <p:nvSpPr>
          <p:cNvPr id="2" name="Oval 1"/>
          <p:cNvSpPr/>
          <p:nvPr/>
        </p:nvSpPr>
        <p:spPr>
          <a:xfrm>
            <a:off x="617220" y="1740308"/>
            <a:ext cx="3208020" cy="3257550"/>
          </a:xfrm>
          <a:prstGeom prst="ellipse">
            <a:avLst/>
          </a:prstGeom>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46082" name="Rectangle 2"/>
          <p:cNvSpPr>
            <a:spLocks noGrp="1" noChangeArrowheads="1"/>
          </p:cNvSpPr>
          <p:nvPr>
            <p:ph type="title"/>
          </p:nvPr>
        </p:nvSpPr>
        <p:spPr>
          <a:xfrm>
            <a:off x="969644" y="2706301"/>
            <a:ext cx="2699385" cy="1325563"/>
          </a:xfrm>
        </p:spPr>
        <p:txBody>
          <a:bodyPr>
            <a:noAutofit/>
          </a:bodyPr>
          <a:lstStyle/>
          <a:p>
            <a:r>
              <a:rPr lang="en-US" sz="4800" b="1" dirty="0">
                <a:solidFill>
                  <a:schemeClr val="bg1"/>
                </a:solidFill>
              </a:rPr>
              <a:t>Metabolic Alkalosis</a:t>
            </a:r>
          </a:p>
        </p:txBody>
      </p:sp>
    </p:spTree>
    <p:extLst>
      <p:ext uri="{BB962C8B-B14F-4D97-AF65-F5344CB8AC3E}">
        <p14:creationId xmlns:p14="http://schemas.microsoft.com/office/powerpoint/2010/main" val="13449340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8">
            <a:extLst>
              <a:ext uri="{FF2B5EF4-FFF2-40B4-BE49-F238E27FC236}">
                <a16:creationId xmlns:a16="http://schemas.microsoft.com/office/drawing/2014/main" xmlns="" id="{8F8CEB0A-38D5-4567-9155-8EDE9C07ED0E}"/>
              </a:ext>
            </a:extLst>
          </p:cNvPr>
          <p:cNvSpPr/>
          <p:nvPr/>
        </p:nvSpPr>
        <p:spPr>
          <a:xfrm>
            <a:off x="4446024" y="1234712"/>
            <a:ext cx="5747457" cy="4345206"/>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5" name="Rectangle 3"/>
          <p:cNvSpPr>
            <a:spLocks noGrp="1" noChangeArrowheads="1"/>
          </p:cNvSpPr>
          <p:nvPr>
            <p:ph type="body" idx="1"/>
          </p:nvPr>
        </p:nvSpPr>
        <p:spPr>
          <a:xfrm>
            <a:off x="4652752" y="1550156"/>
            <a:ext cx="5334000" cy="3714318"/>
          </a:xfrm>
        </p:spPr>
        <p:txBody>
          <a:bodyPr/>
          <a:lstStyle/>
          <a:p>
            <a:pPr>
              <a:buFont typeface="Wingdings" panose="05000000000000000000" pitchFamily="2" charset="2"/>
              <a:buChar char="§"/>
            </a:pPr>
            <a:r>
              <a:rPr lang="en-US" dirty="0"/>
              <a:t>pH = - </a:t>
            </a:r>
            <a:r>
              <a:rPr lang="en-US" b="1" dirty="0">
                <a:solidFill>
                  <a:schemeClr val="accent5"/>
                </a:solidFill>
              </a:rPr>
              <a:t>log [H</a:t>
            </a:r>
            <a:r>
              <a:rPr lang="en-US" b="1" baseline="30000" dirty="0">
                <a:solidFill>
                  <a:schemeClr val="accent5"/>
                </a:solidFill>
              </a:rPr>
              <a:t>+</a:t>
            </a:r>
            <a:r>
              <a:rPr lang="en-US" b="1" dirty="0">
                <a:solidFill>
                  <a:schemeClr val="accent5"/>
                </a:solidFill>
              </a:rPr>
              <a:t>]</a:t>
            </a:r>
          </a:p>
          <a:p>
            <a:pPr>
              <a:buFont typeface="Wingdings" panose="05000000000000000000" pitchFamily="2" charset="2"/>
              <a:buChar char="§"/>
            </a:pPr>
            <a:r>
              <a:rPr lang="en-US" dirty="0"/>
              <a:t>H</a:t>
            </a:r>
            <a:r>
              <a:rPr lang="en-US" baseline="30000" dirty="0"/>
              <a:t>+ </a:t>
            </a:r>
            <a:r>
              <a:rPr lang="en-US" dirty="0"/>
              <a:t> is really a proton</a:t>
            </a:r>
          </a:p>
          <a:p>
            <a:pPr>
              <a:buFont typeface="Wingdings" panose="05000000000000000000" pitchFamily="2" charset="2"/>
              <a:buChar char="§"/>
            </a:pPr>
            <a:r>
              <a:rPr lang="en-US" dirty="0"/>
              <a:t>Range is from 0 - 14</a:t>
            </a:r>
          </a:p>
          <a:p>
            <a:pPr>
              <a:buFont typeface="Wingdings" panose="05000000000000000000" pitchFamily="2" charset="2"/>
              <a:buChar char="§"/>
            </a:pPr>
            <a:r>
              <a:rPr lang="en-US" dirty="0"/>
              <a:t>If [H</a:t>
            </a:r>
            <a:r>
              <a:rPr lang="en-US" baseline="30000" dirty="0"/>
              <a:t>+</a:t>
            </a:r>
            <a:r>
              <a:rPr lang="en-US" dirty="0"/>
              <a:t>] is high, the solution is </a:t>
            </a:r>
            <a:r>
              <a:rPr lang="en-US" b="1" dirty="0">
                <a:solidFill>
                  <a:srgbClr val="C00000"/>
                </a:solidFill>
              </a:rPr>
              <a:t>acidic</a:t>
            </a:r>
            <a:r>
              <a:rPr lang="en-US" dirty="0"/>
              <a:t>; pH &lt; 7</a:t>
            </a:r>
          </a:p>
          <a:p>
            <a:pPr>
              <a:buFont typeface="Wingdings" panose="05000000000000000000" pitchFamily="2" charset="2"/>
              <a:buChar char="§"/>
            </a:pPr>
            <a:r>
              <a:rPr lang="en-US" dirty="0"/>
              <a:t>If [H</a:t>
            </a:r>
            <a:r>
              <a:rPr lang="en-US" baseline="30000" dirty="0"/>
              <a:t>+</a:t>
            </a:r>
            <a:r>
              <a:rPr lang="en-US" dirty="0"/>
              <a:t>] is low, the solution is basic or </a:t>
            </a:r>
            <a:r>
              <a:rPr lang="en-US" b="1" dirty="0">
                <a:solidFill>
                  <a:srgbClr val="3FD1BA"/>
                </a:solidFill>
              </a:rPr>
              <a:t>alkaline</a:t>
            </a:r>
            <a:r>
              <a:rPr lang="en-US" dirty="0">
                <a:solidFill>
                  <a:srgbClr val="3FD1BA"/>
                </a:solidFill>
              </a:rPr>
              <a:t> </a:t>
            </a:r>
            <a:r>
              <a:rPr lang="en-US" dirty="0"/>
              <a:t>; pH &gt; 7</a:t>
            </a:r>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748993" y="329734"/>
            <a:ext cx="490236"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Calibri" panose="020F0502020204030204"/>
                <a:ea typeface="+mn-ea"/>
                <a:cs typeface="+mn-cs"/>
              </a:rPr>
              <a:t>1</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CA" sz="2400" b="1" kern="0" dirty="0">
                <a:solidFill>
                  <a:prstClr val="white"/>
                </a:solidFill>
              </a:rPr>
              <a:t>pH Review</a:t>
            </a:r>
            <a:endParaRPr kumimoji="0" lang="en-CA" sz="2400" b="0" i="0" u="none" strike="noStrike" kern="0" cap="none" spc="0" normalizeH="0" baseline="0" noProof="0" dirty="0">
              <a:ln>
                <a:noFill/>
              </a:ln>
              <a:solidFill>
                <a:prstClr val="white"/>
              </a:solidFill>
              <a:effectLst/>
              <a:uLnTx/>
              <a:uFillTx/>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334" y="1496291"/>
            <a:ext cx="3491477" cy="3501736"/>
          </a:xfrm>
          <a:prstGeom prst="rect">
            <a:avLst/>
          </a:prstGeom>
        </p:spPr>
      </p:pic>
    </p:spTree>
    <p:extLst>
      <p:ext uri="{BB962C8B-B14F-4D97-AF65-F5344CB8AC3E}">
        <p14:creationId xmlns:p14="http://schemas.microsoft.com/office/powerpoint/2010/main" val="433336971"/>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76942" y="1480308"/>
            <a:ext cx="4911090" cy="341948"/>
          </a:xfrm>
          <a:solidFill>
            <a:srgbClr val="6A4CA1"/>
          </a:solidFill>
        </p:spPr>
        <p:txBody>
          <a:bodyPr>
            <a:normAutofit fontScale="90000"/>
          </a:bodyPr>
          <a:lstStyle/>
          <a:p>
            <a:r>
              <a:rPr lang="en-US" sz="2400" b="1" dirty="0">
                <a:solidFill>
                  <a:schemeClr val="bg1"/>
                </a:solidFill>
              </a:rPr>
              <a:t>Compensation of </a:t>
            </a:r>
            <a:r>
              <a:rPr lang="en-US" sz="2400" b="1" dirty="0" smtClean="0">
                <a:solidFill>
                  <a:schemeClr val="bg1"/>
                </a:solidFill>
              </a:rPr>
              <a:t>Metabolic Alkalosis</a:t>
            </a:r>
            <a:endParaRPr lang="en-US" sz="2400" b="1" dirty="0">
              <a:solidFill>
                <a:schemeClr val="bg1"/>
              </a:solidFill>
            </a:endParaRPr>
          </a:p>
        </p:txBody>
      </p:sp>
      <p:sp>
        <p:nvSpPr>
          <p:cNvPr id="57347" name="Rectangle 3"/>
          <p:cNvSpPr>
            <a:spLocks noGrp="1" noChangeArrowheads="1"/>
          </p:cNvSpPr>
          <p:nvPr>
            <p:ph type="body" idx="1"/>
          </p:nvPr>
        </p:nvSpPr>
        <p:spPr>
          <a:xfrm>
            <a:off x="615992" y="1931671"/>
            <a:ext cx="5156158" cy="1794510"/>
          </a:xfrm>
        </p:spPr>
        <p:txBody>
          <a:bodyPr>
            <a:normAutofit fontScale="92500" lnSpcReduction="10000"/>
          </a:bodyPr>
          <a:lstStyle/>
          <a:p>
            <a:r>
              <a:rPr lang="en-GB" sz="2600" dirty="0"/>
              <a:t>Alkalosis most commonly occurs with renal dysfunction, so can’t count on kidneys</a:t>
            </a:r>
          </a:p>
          <a:p>
            <a:r>
              <a:rPr lang="en-GB" sz="2600" dirty="0"/>
              <a:t>Respiratory compensation difficult – hypoventilation limited by hypoxia</a:t>
            </a:r>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algn="ctr" defTabSz="457200">
              <a:defRPr/>
            </a:pPr>
            <a:endParaRPr lang="en-US" kern="0">
              <a:solidFill>
                <a:prstClr val="white"/>
              </a:solidFill>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560070" y="329734"/>
            <a:ext cx="679159"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algn="ctr" defTabSz="457200">
              <a:defRPr/>
            </a:pPr>
            <a:r>
              <a:rPr lang="en-US" sz="2800" b="1" kern="0" dirty="0" smtClean="0">
                <a:solidFill>
                  <a:prstClr val="white"/>
                </a:solidFill>
              </a:rPr>
              <a:t>28</a:t>
            </a:r>
            <a:endParaRPr lang="en-US" b="1" kern="0" dirty="0">
              <a:solidFill>
                <a:prstClr val="white"/>
              </a:solidFill>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defTabSz="457200">
              <a:lnSpc>
                <a:spcPts val="1520"/>
              </a:lnSpc>
              <a:spcBef>
                <a:spcPts val="500"/>
              </a:spcBef>
              <a:spcAft>
                <a:spcPts val="500"/>
              </a:spcAft>
              <a:buClr>
                <a:prstClr val="white"/>
              </a:buClr>
              <a:buSzPct val="90000"/>
              <a:defRPr/>
            </a:pPr>
            <a:r>
              <a:rPr lang="en-CA" sz="2400" b="1" kern="0" dirty="0">
                <a:solidFill>
                  <a:prstClr val="white"/>
                </a:solidFill>
              </a:rPr>
              <a:t>Compensation for Metabolic Alkalosis</a:t>
            </a:r>
          </a:p>
        </p:txBody>
      </p:sp>
      <p:sp>
        <p:nvSpPr>
          <p:cNvPr id="8" name="Rectangle 2"/>
          <p:cNvSpPr txBox="1">
            <a:spLocks noChangeArrowheads="1"/>
          </p:cNvSpPr>
          <p:nvPr/>
        </p:nvSpPr>
        <p:spPr>
          <a:xfrm>
            <a:off x="615992" y="3708774"/>
            <a:ext cx="4648201" cy="457200"/>
          </a:xfrm>
          <a:prstGeom prst="rect">
            <a:avLst/>
          </a:prstGeom>
          <a:solidFill>
            <a:srgbClr val="6A4CA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prstClr val="white"/>
                </a:solidFill>
              </a:rPr>
              <a:t>Symptoms of Metabolic Alkalosis</a:t>
            </a:r>
            <a:endParaRPr lang="en-US" sz="2400" b="1" dirty="0">
              <a:solidFill>
                <a:prstClr val="white"/>
              </a:solidFill>
            </a:endParaRPr>
          </a:p>
        </p:txBody>
      </p:sp>
      <p:sp>
        <p:nvSpPr>
          <p:cNvPr id="9" name="Rectangle 3"/>
          <p:cNvSpPr txBox="1">
            <a:spLocks noChangeArrowheads="1"/>
          </p:cNvSpPr>
          <p:nvPr/>
        </p:nvSpPr>
        <p:spPr>
          <a:xfrm>
            <a:off x="694112" y="4318970"/>
            <a:ext cx="5078038" cy="2013250"/>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prstClr val="black"/>
                </a:solidFill>
              </a:rPr>
              <a:t>Respiration slow and shallow</a:t>
            </a:r>
          </a:p>
          <a:p>
            <a:r>
              <a:rPr lang="en-GB" dirty="0">
                <a:solidFill>
                  <a:prstClr val="black"/>
                </a:solidFill>
              </a:rPr>
              <a:t>Hyperactive reflexes ; </a:t>
            </a:r>
            <a:r>
              <a:rPr lang="en-GB" dirty="0" err="1">
                <a:solidFill>
                  <a:prstClr val="black"/>
                </a:solidFill>
              </a:rPr>
              <a:t>tetany</a:t>
            </a:r>
            <a:endParaRPr lang="en-GB" dirty="0">
              <a:solidFill>
                <a:prstClr val="black"/>
              </a:solidFill>
            </a:endParaRPr>
          </a:p>
          <a:p>
            <a:r>
              <a:rPr lang="en-GB" dirty="0">
                <a:solidFill>
                  <a:prstClr val="black"/>
                </a:solidFill>
              </a:rPr>
              <a:t>Often related to depletion of electrolytes</a:t>
            </a:r>
          </a:p>
          <a:p>
            <a:r>
              <a:rPr lang="en-GB" dirty="0">
                <a:solidFill>
                  <a:prstClr val="black"/>
                </a:solidFill>
              </a:rPr>
              <a:t>Atrial tachycardia</a:t>
            </a:r>
          </a:p>
          <a:p>
            <a:r>
              <a:rPr lang="en-GB" dirty="0" smtClean="0">
                <a:solidFill>
                  <a:prstClr val="black"/>
                </a:solidFill>
              </a:rPr>
              <a:t>Dysrhythmias</a:t>
            </a:r>
            <a:endParaRPr lang="en-GB" dirty="0">
              <a:solidFill>
                <a:prstClr val="black"/>
              </a:solidFill>
            </a:endParaRPr>
          </a:p>
        </p:txBody>
      </p:sp>
      <p:pic>
        <p:nvPicPr>
          <p:cNvPr id="11" name="Picture 2" descr="A02801-04-010"/>
          <p:cNvPicPr>
            <a:picLocks noChangeAspect="1" noChangeArrowheads="1"/>
          </p:cNvPicPr>
          <p:nvPr/>
        </p:nvPicPr>
        <p:blipFill rotWithShape="1">
          <a:blip r:embed="rId2">
            <a:extLst>
              <a:ext uri="{28A0092B-C50C-407E-A947-70E740481C1C}">
                <a14:useLocalDpi xmlns:a14="http://schemas.microsoft.com/office/drawing/2010/main" val="0"/>
              </a:ext>
            </a:extLst>
          </a:blip>
          <a:srcRect r="1004" b="5605"/>
          <a:stretch/>
        </p:blipFill>
        <p:spPr bwMode="auto">
          <a:xfrm>
            <a:off x="6795309" y="958950"/>
            <a:ext cx="4234641" cy="5236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785225"/>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8">
            <a:extLst>
              <a:ext uri="{FF2B5EF4-FFF2-40B4-BE49-F238E27FC236}">
                <a16:creationId xmlns:a16="http://schemas.microsoft.com/office/drawing/2014/main" xmlns="" id="{8F8CEB0A-38D5-4567-9155-8EDE9C07ED0E}"/>
              </a:ext>
            </a:extLst>
          </p:cNvPr>
          <p:cNvSpPr/>
          <p:nvPr/>
        </p:nvSpPr>
        <p:spPr>
          <a:xfrm>
            <a:off x="459244" y="2491347"/>
            <a:ext cx="5895836" cy="2085975"/>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Rectangle 2"/>
          <p:cNvSpPr>
            <a:spLocks noGrp="1" noChangeArrowheads="1"/>
          </p:cNvSpPr>
          <p:nvPr>
            <p:ph type="title"/>
          </p:nvPr>
        </p:nvSpPr>
        <p:spPr>
          <a:xfrm>
            <a:off x="666750" y="1649485"/>
            <a:ext cx="5574030" cy="590325"/>
          </a:xfrm>
          <a:solidFill>
            <a:srgbClr val="C00000"/>
          </a:solidFill>
          <a:ln>
            <a:solidFill>
              <a:schemeClr val="bg1"/>
            </a:solidFill>
          </a:ln>
        </p:spPr>
        <p:txBody>
          <a:bodyPr>
            <a:normAutofit/>
          </a:bodyPr>
          <a:lstStyle/>
          <a:p>
            <a:r>
              <a:rPr lang="en-US" sz="3200" b="1" dirty="0">
                <a:solidFill>
                  <a:schemeClr val="bg1"/>
                </a:solidFill>
              </a:rPr>
              <a:t>Treatment of Metabolic Alkalosis</a:t>
            </a:r>
          </a:p>
        </p:txBody>
      </p:sp>
      <p:sp>
        <p:nvSpPr>
          <p:cNvPr id="53251" name="Rectangle 3"/>
          <p:cNvSpPr>
            <a:spLocks noGrp="1" noChangeArrowheads="1"/>
          </p:cNvSpPr>
          <p:nvPr>
            <p:ph type="body" idx="1"/>
          </p:nvPr>
        </p:nvSpPr>
        <p:spPr>
          <a:xfrm>
            <a:off x="666750" y="2695815"/>
            <a:ext cx="5494020" cy="1881507"/>
          </a:xfrm>
        </p:spPr>
        <p:txBody>
          <a:bodyPr/>
          <a:lstStyle/>
          <a:p>
            <a:r>
              <a:rPr lang="en-US" dirty="0"/>
              <a:t>Electrolytes to replace those lost</a:t>
            </a:r>
          </a:p>
          <a:p>
            <a:r>
              <a:rPr lang="en-US" dirty="0"/>
              <a:t>IV chloride containing solution</a:t>
            </a:r>
          </a:p>
          <a:p>
            <a:r>
              <a:rPr lang="en-US" dirty="0"/>
              <a:t>Treat underlying disorder</a:t>
            </a:r>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560070" y="329734"/>
            <a:ext cx="679159"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800" b="1" kern="0" dirty="0" smtClean="0">
                <a:solidFill>
                  <a:prstClr val="white"/>
                </a:solidFill>
                <a:latin typeface="Calibri" panose="020F0502020204030204"/>
              </a:rPr>
              <a:t>29</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CA" sz="2400" b="1" kern="0" dirty="0">
                <a:solidFill>
                  <a:prstClr val="white"/>
                </a:solidFill>
              </a:rPr>
              <a:t>Treatment of Metabolic Alkalosis</a:t>
            </a:r>
            <a:endParaRPr kumimoji="0" lang="en-CA" sz="2400" b="0" i="0" u="none" strike="noStrike" kern="0" cap="none" spc="0" normalizeH="0" baseline="0" noProof="0" dirty="0">
              <a:ln>
                <a:noFill/>
              </a:ln>
              <a:solidFill>
                <a:prstClr val="white"/>
              </a:solidFill>
              <a:effectLst/>
              <a:uLnTx/>
              <a:uFillTx/>
            </a:endParaRPr>
          </a:p>
        </p:txBody>
      </p:sp>
      <p:pic>
        <p:nvPicPr>
          <p:cNvPr id="8" name="Picture 2" descr="A02801-04-011"/>
          <p:cNvPicPr>
            <a:picLocks noChangeAspect="1" noChangeArrowheads="1"/>
          </p:cNvPicPr>
          <p:nvPr/>
        </p:nvPicPr>
        <p:blipFill rotWithShape="1">
          <a:blip r:embed="rId2">
            <a:extLst>
              <a:ext uri="{28A0092B-C50C-407E-A947-70E740481C1C}">
                <a14:useLocalDpi xmlns:a14="http://schemas.microsoft.com/office/drawing/2010/main" val="0"/>
              </a:ext>
            </a:extLst>
          </a:blip>
          <a:srcRect r="-1554" b="5797"/>
          <a:stretch/>
        </p:blipFill>
        <p:spPr bwMode="auto">
          <a:xfrm>
            <a:off x="6837184" y="910805"/>
            <a:ext cx="4352786" cy="526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322584"/>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287567" y="1303020"/>
            <a:ext cx="8246417" cy="5017769"/>
          </a:xfrm>
        </p:spPr>
        <p:txBody>
          <a:bodyPr>
            <a:normAutofit/>
          </a:bodyPr>
          <a:lstStyle/>
          <a:p>
            <a:pPr marL="609600" indent="-609600">
              <a:buFontTx/>
              <a:buAutoNum type="arabicPeriod"/>
            </a:pPr>
            <a:r>
              <a:rPr lang="en-US" dirty="0"/>
              <a:t>Note whether the pH is low (acidosis) or high (alkalosis)</a:t>
            </a:r>
          </a:p>
          <a:p>
            <a:pPr marL="609600" indent="-609600">
              <a:buFontTx/>
              <a:buAutoNum type="arabicPeriod"/>
            </a:pPr>
            <a:r>
              <a:rPr lang="en-US" dirty="0"/>
              <a:t>Decide which value, pCO</a:t>
            </a:r>
            <a:r>
              <a:rPr lang="en-US" baseline="-25000" dirty="0"/>
              <a:t>2</a:t>
            </a:r>
            <a:r>
              <a:rPr lang="en-US" dirty="0"/>
              <a:t> or HCO</a:t>
            </a:r>
            <a:r>
              <a:rPr lang="en-US" baseline="-25000" dirty="0"/>
              <a:t>3</a:t>
            </a:r>
            <a:r>
              <a:rPr lang="en-US" baseline="30000" dirty="0"/>
              <a:t>-</a:t>
            </a:r>
            <a:r>
              <a:rPr lang="en-US" dirty="0"/>
              <a:t> , is outside the normal range </a:t>
            </a:r>
            <a:r>
              <a:rPr lang="en-US" b="1" dirty="0"/>
              <a:t>and</a:t>
            </a:r>
            <a:r>
              <a:rPr lang="en-US" dirty="0"/>
              <a:t> could be the</a:t>
            </a:r>
            <a:r>
              <a:rPr lang="en-US" b="1" dirty="0"/>
              <a:t> cause</a:t>
            </a:r>
            <a:r>
              <a:rPr lang="en-US" dirty="0"/>
              <a:t> of the problem. If the cause is a change in  pCO</a:t>
            </a:r>
            <a:r>
              <a:rPr lang="en-US" baseline="-25000" dirty="0"/>
              <a:t>2, </a:t>
            </a:r>
            <a:r>
              <a:rPr lang="en-US" dirty="0"/>
              <a:t>the problem is respiratory. If the cause is  HCO</a:t>
            </a:r>
            <a:r>
              <a:rPr lang="en-US" baseline="-25000" dirty="0"/>
              <a:t>3</a:t>
            </a:r>
            <a:r>
              <a:rPr lang="en-US" baseline="30000" dirty="0"/>
              <a:t>-</a:t>
            </a:r>
            <a:r>
              <a:rPr lang="en-US" dirty="0"/>
              <a:t> the problem is metabolic</a:t>
            </a:r>
            <a:r>
              <a:rPr lang="en-US" dirty="0" smtClean="0"/>
              <a:t>.</a:t>
            </a:r>
          </a:p>
          <a:p>
            <a:pPr marL="609600" indent="-609600">
              <a:buFontTx/>
              <a:buAutoNum type="arabicPeriod"/>
            </a:pPr>
            <a:r>
              <a:rPr lang="en-GB" dirty="0" smtClean="0"/>
              <a:t>Look </a:t>
            </a:r>
            <a:r>
              <a:rPr lang="en-GB" dirty="0"/>
              <a:t>at the value that doesn’t correspond to the observed pH change. If it is inside the normal range, there is no compensation occurring. If it is outside the normal range,  the body is partially compensating for the problem</a:t>
            </a:r>
            <a:r>
              <a:rPr lang="en-GB" dirty="0" smtClean="0"/>
              <a:t>.</a:t>
            </a:r>
            <a:endParaRPr lang="en-GB" dirty="0"/>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605790" y="329734"/>
            <a:ext cx="633439"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800" b="1" kern="0" dirty="0" smtClean="0">
                <a:solidFill>
                  <a:prstClr val="white"/>
                </a:solidFill>
                <a:latin typeface="Calibri" panose="020F0502020204030204"/>
              </a:rPr>
              <a:t>30</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CA" sz="2400" b="1" kern="0" dirty="0">
                <a:solidFill>
                  <a:prstClr val="white"/>
                </a:solidFill>
              </a:rPr>
              <a:t>Diagnosis of Acid-Base Imbalances</a:t>
            </a:r>
            <a:endParaRPr kumimoji="0" lang="en-CA" sz="2400" b="0" i="0" u="none" strike="noStrike" kern="0" cap="none" spc="0" normalizeH="0" baseline="0" noProof="0" dirty="0">
              <a:ln>
                <a:noFill/>
              </a:ln>
              <a:solidFill>
                <a:prstClr val="white"/>
              </a:solidFill>
              <a:effectLst/>
              <a:uLnTx/>
              <a:uFillTx/>
            </a:endParaRPr>
          </a:p>
        </p:txBody>
      </p:sp>
      <p:pic>
        <p:nvPicPr>
          <p:cNvPr id="8" name="Picture 2" descr="A02801-04-009"/>
          <p:cNvPicPr>
            <a:picLocks noChangeAspect="1" noChangeArrowheads="1"/>
          </p:cNvPicPr>
          <p:nvPr/>
        </p:nvPicPr>
        <p:blipFill rotWithShape="1">
          <a:blip r:embed="rId2">
            <a:extLst>
              <a:ext uri="{28A0092B-C50C-407E-A947-70E740481C1C}">
                <a14:useLocalDpi xmlns:a14="http://schemas.microsoft.com/office/drawing/2010/main" val="0"/>
              </a:ext>
            </a:extLst>
          </a:blip>
          <a:srcRect b="4062"/>
          <a:stretch/>
        </p:blipFill>
        <p:spPr bwMode="auto">
          <a:xfrm>
            <a:off x="8533984" y="1680210"/>
            <a:ext cx="3435270" cy="3417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321795"/>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46">
            <a:extLst>
              <a:ext uri="{FF2B5EF4-FFF2-40B4-BE49-F238E27FC236}">
                <a16:creationId xmlns:a16="http://schemas.microsoft.com/office/drawing/2014/main" xmlns="" id="{696C5ADB-8CA4-4C63-8DE4-C11DBFC02A99}"/>
              </a:ext>
            </a:extLst>
          </p:cNvPr>
          <p:cNvSpPr/>
          <p:nvPr/>
        </p:nvSpPr>
        <p:spPr>
          <a:xfrm>
            <a:off x="748993" y="329734"/>
            <a:ext cx="490236"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white"/>
                </a:solidFill>
                <a:effectLst/>
                <a:uLnTx/>
                <a:uFillTx/>
                <a:latin typeface="Calibri" panose="020F0502020204030204"/>
                <a:ea typeface="+mn-ea"/>
                <a:cs typeface="+mn-cs"/>
              </a:rPr>
              <a:t>2</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CA" sz="2400" b="1" kern="0" dirty="0">
                <a:solidFill>
                  <a:prstClr val="white"/>
                </a:solidFill>
              </a:rPr>
              <a:t>pH Review</a:t>
            </a:r>
            <a:endParaRPr kumimoji="0" lang="en-CA" sz="2400" b="0" i="0" u="none" strike="noStrike" kern="0" cap="none" spc="0" normalizeH="0" baseline="0" noProof="0" dirty="0">
              <a:ln>
                <a:noFill/>
              </a:ln>
              <a:solidFill>
                <a:prstClr val="white"/>
              </a:solidFill>
              <a:effectLst/>
              <a:uLnTx/>
              <a:uFillTx/>
            </a:endParaRPr>
          </a:p>
        </p:txBody>
      </p:sp>
      <p:sp>
        <p:nvSpPr>
          <p:cNvPr id="7" name="Rounded Rectangle 18">
            <a:extLst>
              <a:ext uri="{FF2B5EF4-FFF2-40B4-BE49-F238E27FC236}">
                <a16:creationId xmlns:a16="http://schemas.microsoft.com/office/drawing/2014/main" xmlns="" id="{8F8CEB0A-38D5-4567-9155-8EDE9C07ED0E}"/>
              </a:ext>
            </a:extLst>
          </p:cNvPr>
          <p:cNvSpPr/>
          <p:nvPr/>
        </p:nvSpPr>
        <p:spPr>
          <a:xfrm>
            <a:off x="871552" y="1824994"/>
            <a:ext cx="6537632" cy="4382948"/>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9" name="Rectangle 3"/>
          <p:cNvSpPr>
            <a:spLocks noGrp="1" noChangeArrowheads="1"/>
          </p:cNvSpPr>
          <p:nvPr>
            <p:ph type="body" idx="1"/>
          </p:nvPr>
        </p:nvSpPr>
        <p:spPr>
          <a:xfrm>
            <a:off x="1169923" y="2023649"/>
            <a:ext cx="5940889" cy="3985637"/>
          </a:xfrm>
        </p:spPr>
        <p:txBody>
          <a:bodyPr>
            <a:normAutofit fontScale="92500" lnSpcReduction="10000"/>
          </a:bodyPr>
          <a:lstStyle/>
          <a:p>
            <a:r>
              <a:rPr lang="en-US" dirty="0"/>
              <a:t>Acids are </a:t>
            </a:r>
            <a:r>
              <a:rPr lang="en-US" b="1" dirty="0">
                <a:solidFill>
                  <a:srgbClr val="3FD1BA"/>
                </a:solidFill>
              </a:rPr>
              <a:t>H</a:t>
            </a:r>
            <a:r>
              <a:rPr lang="en-US" b="1" baseline="30000" dirty="0">
                <a:solidFill>
                  <a:srgbClr val="3FD1BA"/>
                </a:solidFill>
              </a:rPr>
              <a:t>+ </a:t>
            </a:r>
            <a:r>
              <a:rPr lang="en-US" b="1" dirty="0">
                <a:solidFill>
                  <a:srgbClr val="3FD1BA"/>
                </a:solidFill>
              </a:rPr>
              <a:t>donors.</a:t>
            </a:r>
          </a:p>
          <a:p>
            <a:r>
              <a:rPr lang="en-US" dirty="0"/>
              <a:t>Bases are </a:t>
            </a:r>
            <a:r>
              <a:rPr lang="en-US" b="1" dirty="0">
                <a:solidFill>
                  <a:schemeClr val="tx2"/>
                </a:solidFill>
              </a:rPr>
              <a:t>H</a:t>
            </a:r>
            <a:r>
              <a:rPr lang="en-US" b="1" baseline="30000" dirty="0">
                <a:solidFill>
                  <a:schemeClr val="tx2"/>
                </a:solidFill>
              </a:rPr>
              <a:t>+ </a:t>
            </a:r>
            <a:r>
              <a:rPr lang="en-US" b="1" dirty="0">
                <a:solidFill>
                  <a:schemeClr val="tx2"/>
                </a:solidFill>
              </a:rPr>
              <a:t>acceptors</a:t>
            </a:r>
            <a:r>
              <a:rPr lang="en-US" dirty="0"/>
              <a:t>, or give up OH</a:t>
            </a:r>
            <a:r>
              <a:rPr lang="en-US" baseline="30000" dirty="0"/>
              <a:t>-</a:t>
            </a:r>
            <a:r>
              <a:rPr lang="en-US" dirty="0"/>
              <a:t> in solution.</a:t>
            </a:r>
          </a:p>
          <a:p>
            <a:r>
              <a:rPr lang="en-US" dirty="0"/>
              <a:t>Acids and bases can be:</a:t>
            </a:r>
          </a:p>
          <a:p>
            <a:pPr lvl="1"/>
            <a:r>
              <a:rPr lang="en-US" sz="3200" dirty="0"/>
              <a:t>Strong – dissociate completely in solution </a:t>
            </a:r>
            <a:r>
              <a:rPr lang="en-US" sz="3200" dirty="0" err="1" smtClean="0"/>
              <a:t>i.e</a:t>
            </a:r>
            <a:r>
              <a:rPr lang="en-US" sz="3200" dirty="0" smtClean="0"/>
              <a:t> </a:t>
            </a:r>
            <a:r>
              <a:rPr lang="en-US" sz="3200" dirty="0" err="1" smtClean="0"/>
              <a:t>HCl</a:t>
            </a:r>
            <a:r>
              <a:rPr lang="en-US" sz="3200" dirty="0"/>
              <a:t>, </a:t>
            </a:r>
          </a:p>
          <a:p>
            <a:pPr lvl="1"/>
            <a:r>
              <a:rPr lang="en-US" sz="3200" dirty="0"/>
              <a:t>Weak – dissociate only partially in solution</a:t>
            </a:r>
          </a:p>
          <a:p>
            <a:pPr lvl="2"/>
            <a:r>
              <a:rPr lang="en-US" sz="3200" dirty="0"/>
              <a:t>Lactic acid, carbonic acid</a:t>
            </a:r>
          </a:p>
        </p:txBody>
      </p:sp>
      <p:pic>
        <p:nvPicPr>
          <p:cNvPr id="2" name="Picture 1"/>
          <p:cNvPicPr>
            <a:picLocks noChangeAspect="1"/>
          </p:cNvPicPr>
          <p:nvPr/>
        </p:nvPicPr>
        <p:blipFill>
          <a:blip r:embed="rId2"/>
          <a:stretch>
            <a:fillRect/>
          </a:stretch>
        </p:blipFill>
        <p:spPr>
          <a:xfrm>
            <a:off x="7799125" y="2023649"/>
            <a:ext cx="3941866" cy="3955625"/>
          </a:xfrm>
          <a:prstGeom prst="rect">
            <a:avLst/>
          </a:prstGeom>
        </p:spPr>
      </p:pic>
    </p:spTree>
    <p:extLst>
      <p:ext uri="{BB962C8B-B14F-4D97-AF65-F5344CB8AC3E}">
        <p14:creationId xmlns:p14="http://schemas.microsoft.com/office/powerpoint/2010/main" val="36265767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8">
            <a:extLst>
              <a:ext uri="{FF2B5EF4-FFF2-40B4-BE49-F238E27FC236}">
                <a16:creationId xmlns:a16="http://schemas.microsoft.com/office/drawing/2014/main" xmlns="" id="{8F8CEB0A-38D5-4567-9155-8EDE9C07ED0E}"/>
              </a:ext>
            </a:extLst>
          </p:cNvPr>
          <p:cNvSpPr/>
          <p:nvPr/>
        </p:nvSpPr>
        <p:spPr>
          <a:xfrm>
            <a:off x="5777345" y="1039091"/>
            <a:ext cx="5652206" cy="3449782"/>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3" name="Rectangle 3"/>
          <p:cNvSpPr>
            <a:spLocks noGrp="1" noChangeArrowheads="1"/>
          </p:cNvSpPr>
          <p:nvPr>
            <p:ph type="body" idx="1"/>
          </p:nvPr>
        </p:nvSpPr>
        <p:spPr>
          <a:xfrm>
            <a:off x="5922369" y="1177868"/>
            <a:ext cx="5403722" cy="3153204"/>
          </a:xfrm>
        </p:spPr>
        <p:txBody>
          <a:bodyPr>
            <a:normAutofit lnSpcReduction="10000"/>
          </a:bodyPr>
          <a:lstStyle/>
          <a:p>
            <a:r>
              <a:rPr lang="en-US" dirty="0"/>
              <a:t>Homeostasis of pH is tightly controlled</a:t>
            </a:r>
          </a:p>
          <a:p>
            <a:r>
              <a:rPr lang="en-US" dirty="0"/>
              <a:t>Extracellular fluid = 7.4</a:t>
            </a:r>
          </a:p>
          <a:p>
            <a:r>
              <a:rPr lang="en-US" dirty="0"/>
              <a:t>Blood = </a:t>
            </a:r>
            <a:r>
              <a:rPr lang="en-US" b="1" dirty="0">
                <a:solidFill>
                  <a:srgbClr val="92D050"/>
                </a:solidFill>
              </a:rPr>
              <a:t>7.35 – 7.45</a:t>
            </a:r>
          </a:p>
          <a:p>
            <a:r>
              <a:rPr lang="en-US" dirty="0"/>
              <a:t>&lt; 6.8 or &gt; 8.0 death occurs</a:t>
            </a:r>
          </a:p>
          <a:p>
            <a:r>
              <a:rPr lang="en-US" dirty="0"/>
              <a:t>Acidosis (acidemia) </a:t>
            </a:r>
            <a:r>
              <a:rPr lang="en-US" b="1" dirty="0">
                <a:solidFill>
                  <a:srgbClr val="00B050"/>
                </a:solidFill>
              </a:rPr>
              <a:t>below 7.35</a:t>
            </a:r>
          </a:p>
          <a:p>
            <a:r>
              <a:rPr lang="en-US" dirty="0"/>
              <a:t>Alkalosis (</a:t>
            </a:r>
            <a:r>
              <a:rPr lang="en-US" dirty="0" err="1"/>
              <a:t>alkalemia</a:t>
            </a:r>
            <a:r>
              <a:rPr lang="en-US" dirty="0"/>
              <a:t>) </a:t>
            </a:r>
            <a:r>
              <a:rPr lang="en-US" b="1" dirty="0">
                <a:solidFill>
                  <a:srgbClr val="7030A0"/>
                </a:solidFill>
              </a:rPr>
              <a:t>above 7.45</a:t>
            </a:r>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748993" y="329734"/>
            <a:ext cx="490236"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800" b="1" kern="0" dirty="0">
                <a:solidFill>
                  <a:prstClr val="white"/>
                </a:solidFill>
                <a:latin typeface="Calibri" panose="020F0502020204030204"/>
              </a:rPr>
              <a:t>3</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CA" sz="2400" b="1" kern="0" dirty="0">
                <a:solidFill>
                  <a:prstClr val="white"/>
                </a:solidFill>
              </a:rPr>
              <a:t>The Body and pH</a:t>
            </a:r>
            <a:endParaRPr kumimoji="0" lang="en-CA" sz="2400" b="0" i="0" u="none" strike="noStrike" kern="0" cap="none" spc="0" normalizeH="0" baseline="0" noProof="0" dirty="0">
              <a:ln>
                <a:noFill/>
              </a:ln>
              <a:solidFill>
                <a:prstClr val="white"/>
              </a:solidFill>
              <a:effectLst/>
              <a:uLnTx/>
              <a:uFillTx/>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30" y="1630645"/>
            <a:ext cx="5028352" cy="3803800"/>
          </a:xfrm>
          <a:prstGeom prst="rect">
            <a:avLst/>
          </a:prstGeom>
        </p:spPr>
      </p:pic>
      <p:pic>
        <p:nvPicPr>
          <p:cNvPr id="4" name="Picture 3"/>
          <p:cNvPicPr>
            <a:picLocks noChangeAspect="1"/>
          </p:cNvPicPr>
          <p:nvPr/>
        </p:nvPicPr>
        <p:blipFill>
          <a:blip r:embed="rId3"/>
          <a:stretch>
            <a:fillRect/>
          </a:stretch>
        </p:blipFill>
        <p:spPr>
          <a:xfrm>
            <a:off x="6633356" y="4362971"/>
            <a:ext cx="3981747" cy="1960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8051000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8">
            <a:extLst>
              <a:ext uri="{FF2B5EF4-FFF2-40B4-BE49-F238E27FC236}">
                <a16:creationId xmlns:a16="http://schemas.microsoft.com/office/drawing/2014/main" xmlns="" id="{8F8CEB0A-38D5-4567-9155-8EDE9C07ED0E}"/>
              </a:ext>
            </a:extLst>
          </p:cNvPr>
          <p:cNvSpPr/>
          <p:nvPr/>
        </p:nvSpPr>
        <p:spPr>
          <a:xfrm>
            <a:off x="467591" y="1267691"/>
            <a:ext cx="5652206" cy="3449782"/>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2" name="Rectangle 6"/>
          <p:cNvSpPr>
            <a:spLocks noGrp="1" noChangeArrowheads="1"/>
          </p:cNvSpPr>
          <p:nvPr>
            <p:ph type="body" idx="1"/>
          </p:nvPr>
        </p:nvSpPr>
        <p:spPr>
          <a:xfrm>
            <a:off x="675410" y="1433946"/>
            <a:ext cx="5964381" cy="3657600"/>
          </a:xfrm>
        </p:spPr>
        <p:txBody>
          <a:bodyPr>
            <a:normAutofit/>
          </a:bodyPr>
          <a:lstStyle/>
          <a:p>
            <a:r>
              <a:rPr lang="en-GB" dirty="0"/>
              <a:t>Small changes in pH can produce major disturbances</a:t>
            </a:r>
            <a:endParaRPr lang="en-US" dirty="0" smtClean="0"/>
          </a:p>
          <a:p>
            <a:r>
              <a:rPr lang="en-US" dirty="0" smtClean="0"/>
              <a:t>Most </a:t>
            </a:r>
            <a:r>
              <a:rPr lang="en-US" dirty="0"/>
              <a:t>enzymes function only with narrow pH ranges</a:t>
            </a:r>
          </a:p>
          <a:p>
            <a:r>
              <a:rPr lang="en-US" dirty="0"/>
              <a:t>Acid-base balance can also affect electrolytes (Na</a:t>
            </a:r>
            <a:r>
              <a:rPr lang="en-US" baseline="30000" dirty="0"/>
              <a:t>+</a:t>
            </a:r>
            <a:r>
              <a:rPr lang="en-US" dirty="0"/>
              <a:t>, K</a:t>
            </a:r>
            <a:r>
              <a:rPr lang="en-US" baseline="30000" dirty="0"/>
              <a:t>+</a:t>
            </a:r>
            <a:r>
              <a:rPr lang="en-US" dirty="0"/>
              <a:t>, </a:t>
            </a:r>
            <a:r>
              <a:rPr lang="en-US" dirty="0" err="1"/>
              <a:t>Cl</a:t>
            </a:r>
            <a:r>
              <a:rPr lang="en-US" baseline="30000" dirty="0"/>
              <a:t>-</a:t>
            </a:r>
            <a:r>
              <a:rPr lang="en-US" dirty="0"/>
              <a:t>)</a:t>
            </a:r>
          </a:p>
          <a:p>
            <a:r>
              <a:rPr lang="en-US" dirty="0"/>
              <a:t>Can also affect hormones</a:t>
            </a:r>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7484871"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748993" y="329734"/>
            <a:ext cx="490236"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800" b="1" kern="0" dirty="0">
                <a:solidFill>
                  <a:prstClr val="white"/>
                </a:solidFill>
                <a:latin typeface="Calibri" panose="020F0502020204030204"/>
              </a:rPr>
              <a:t>4</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59" y="487016"/>
            <a:ext cx="7016113" cy="284693"/>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GB" sz="2400" b="1" kern="0" dirty="0">
                <a:solidFill>
                  <a:prstClr val="white"/>
                </a:solidFill>
              </a:rPr>
              <a:t>Small changes in pH can produce major disturbances</a:t>
            </a:r>
            <a:endParaRPr kumimoji="0" lang="en-CA" sz="2400" b="0" i="0" u="none" strike="noStrike" kern="0" cap="none" spc="0" normalizeH="0" baseline="0" noProof="0" dirty="0">
              <a:ln>
                <a:noFill/>
              </a:ln>
              <a:solidFill>
                <a:prstClr val="white"/>
              </a:solidFill>
              <a:effectLst/>
              <a:uLnTx/>
              <a:uFillTx/>
            </a:endParaRPr>
          </a:p>
        </p:txBody>
      </p:sp>
      <p:pic>
        <p:nvPicPr>
          <p:cNvPr id="2" name="Picture 1"/>
          <p:cNvPicPr>
            <a:picLocks noChangeAspect="1"/>
          </p:cNvPicPr>
          <p:nvPr/>
        </p:nvPicPr>
        <p:blipFill rotWithShape="1">
          <a:blip r:embed="rId2"/>
          <a:srcRect l="4574" t="2469" r="6119"/>
          <a:stretch/>
        </p:blipFill>
        <p:spPr>
          <a:xfrm>
            <a:off x="7019060" y="1644874"/>
            <a:ext cx="4686300" cy="3838416"/>
          </a:xfrm>
          <a:prstGeom prst="rect">
            <a:avLst/>
          </a:prstGeom>
        </p:spPr>
      </p:pic>
    </p:spTree>
    <p:extLst>
      <p:ext uri="{BB962C8B-B14F-4D97-AF65-F5344CB8AC3E}">
        <p14:creationId xmlns:p14="http://schemas.microsoft.com/office/powerpoint/2010/main" val="195679090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18">
            <a:extLst>
              <a:ext uri="{FF2B5EF4-FFF2-40B4-BE49-F238E27FC236}">
                <a16:creationId xmlns:a16="http://schemas.microsoft.com/office/drawing/2014/main" xmlns="" id="{8F8CEB0A-38D5-4567-9155-8EDE9C07ED0E}"/>
              </a:ext>
            </a:extLst>
          </p:cNvPr>
          <p:cNvSpPr/>
          <p:nvPr/>
        </p:nvSpPr>
        <p:spPr>
          <a:xfrm>
            <a:off x="4416360" y="1776846"/>
            <a:ext cx="6979003" cy="3449782"/>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7" name="Rectangle 3"/>
          <p:cNvSpPr>
            <a:spLocks noGrp="1" noChangeArrowheads="1"/>
          </p:cNvSpPr>
          <p:nvPr>
            <p:ph type="body" idx="1"/>
          </p:nvPr>
        </p:nvSpPr>
        <p:spPr>
          <a:xfrm>
            <a:off x="4540828" y="2053904"/>
            <a:ext cx="6854536" cy="3442887"/>
          </a:xfrm>
        </p:spPr>
        <p:txBody>
          <a:bodyPr/>
          <a:lstStyle/>
          <a:p>
            <a:r>
              <a:rPr lang="en-GB" dirty="0"/>
              <a:t>The body produces more acids than bases</a:t>
            </a:r>
            <a:endParaRPr lang="en-US" dirty="0" smtClean="0"/>
          </a:p>
          <a:p>
            <a:r>
              <a:rPr lang="en-US" dirty="0" smtClean="0"/>
              <a:t>Acids </a:t>
            </a:r>
            <a:r>
              <a:rPr lang="en-US" dirty="0"/>
              <a:t>take in with foods</a:t>
            </a:r>
          </a:p>
          <a:p>
            <a:r>
              <a:rPr lang="en-US" dirty="0"/>
              <a:t>Acids produced by metabolism of lipids and proteins</a:t>
            </a:r>
          </a:p>
          <a:p>
            <a:r>
              <a:rPr lang="en-US" dirty="0"/>
              <a:t>Cellular metabolism produces CO</a:t>
            </a:r>
            <a:r>
              <a:rPr lang="en-US" baseline="-25000" dirty="0"/>
              <a:t>2</a:t>
            </a:r>
            <a:r>
              <a:rPr lang="en-US" dirty="0"/>
              <a:t>.</a:t>
            </a:r>
          </a:p>
          <a:p>
            <a:r>
              <a:rPr lang="en-US" b="1" dirty="0">
                <a:solidFill>
                  <a:srgbClr val="7030A0"/>
                </a:solidFill>
              </a:rPr>
              <a:t>CO</a:t>
            </a:r>
            <a:r>
              <a:rPr lang="en-US" b="1" baseline="-25000" dirty="0">
                <a:solidFill>
                  <a:srgbClr val="7030A0"/>
                </a:solidFill>
              </a:rPr>
              <a:t>2 </a:t>
            </a:r>
            <a:r>
              <a:rPr lang="en-US" b="1" dirty="0">
                <a:solidFill>
                  <a:srgbClr val="7030A0"/>
                </a:solidFill>
              </a:rPr>
              <a:t> +  H</a:t>
            </a:r>
            <a:r>
              <a:rPr lang="en-US" b="1" baseline="-25000" dirty="0">
                <a:solidFill>
                  <a:srgbClr val="7030A0"/>
                </a:solidFill>
              </a:rPr>
              <a:t>2</a:t>
            </a:r>
            <a:r>
              <a:rPr lang="en-US" b="1" dirty="0">
                <a:solidFill>
                  <a:srgbClr val="7030A0"/>
                </a:solidFill>
              </a:rPr>
              <a:t>0  </a:t>
            </a:r>
            <a:r>
              <a:rPr lang="en-US" b="1" dirty="0">
                <a:solidFill>
                  <a:srgbClr val="7030A0"/>
                </a:solidFill>
                <a:cs typeface="Arial" panose="020B0604020202020204" pitchFamily="34" charset="0"/>
              </a:rPr>
              <a:t>↔</a:t>
            </a:r>
            <a:r>
              <a:rPr lang="en-US" b="1" dirty="0">
                <a:solidFill>
                  <a:srgbClr val="7030A0"/>
                </a:solidFill>
              </a:rPr>
              <a:t> H</a:t>
            </a:r>
            <a:r>
              <a:rPr lang="en-US" b="1" baseline="-25000" dirty="0">
                <a:solidFill>
                  <a:srgbClr val="7030A0"/>
                </a:solidFill>
              </a:rPr>
              <a:t>2</a:t>
            </a:r>
            <a:r>
              <a:rPr lang="en-US" b="1" dirty="0">
                <a:solidFill>
                  <a:srgbClr val="7030A0"/>
                </a:solidFill>
              </a:rPr>
              <a:t>CO</a:t>
            </a:r>
            <a:r>
              <a:rPr lang="en-US" b="1" baseline="-25000" dirty="0">
                <a:solidFill>
                  <a:srgbClr val="7030A0"/>
                </a:solidFill>
              </a:rPr>
              <a:t>3</a:t>
            </a:r>
            <a:r>
              <a:rPr lang="en-US" b="1" dirty="0">
                <a:solidFill>
                  <a:srgbClr val="7030A0"/>
                </a:solidFill>
              </a:rPr>
              <a:t>  </a:t>
            </a:r>
            <a:r>
              <a:rPr lang="en-US" b="1" dirty="0">
                <a:solidFill>
                  <a:srgbClr val="7030A0"/>
                </a:solidFill>
                <a:cs typeface="Arial" panose="020B0604020202020204" pitchFamily="34" charset="0"/>
              </a:rPr>
              <a:t>↔</a:t>
            </a:r>
            <a:r>
              <a:rPr lang="en-US" b="1" dirty="0">
                <a:solidFill>
                  <a:srgbClr val="7030A0"/>
                </a:solidFill>
              </a:rPr>
              <a:t>    H</a:t>
            </a:r>
            <a:r>
              <a:rPr lang="en-US" b="1" baseline="30000" dirty="0">
                <a:solidFill>
                  <a:srgbClr val="7030A0"/>
                </a:solidFill>
              </a:rPr>
              <a:t>+</a:t>
            </a:r>
            <a:r>
              <a:rPr lang="en-US" b="1" dirty="0">
                <a:solidFill>
                  <a:srgbClr val="7030A0"/>
                </a:solidFill>
              </a:rPr>
              <a:t>  + HCO</a:t>
            </a:r>
            <a:r>
              <a:rPr lang="en-US" b="1" baseline="-25000" dirty="0">
                <a:solidFill>
                  <a:srgbClr val="7030A0"/>
                </a:solidFill>
              </a:rPr>
              <a:t>3</a:t>
            </a:r>
            <a:r>
              <a:rPr lang="en-US" b="1" baseline="30000" dirty="0">
                <a:solidFill>
                  <a:srgbClr val="7030A0"/>
                </a:solidFill>
              </a:rPr>
              <a:t>-</a:t>
            </a:r>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748993" y="329734"/>
            <a:ext cx="490236"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800" b="1" kern="0" dirty="0">
                <a:solidFill>
                  <a:prstClr val="white"/>
                </a:solidFill>
                <a:latin typeface="Calibri" panose="020F0502020204030204"/>
              </a:rPr>
              <a:t>5</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5997804" cy="284693"/>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GB" sz="2400" b="1" kern="0" dirty="0">
                <a:solidFill>
                  <a:prstClr val="white"/>
                </a:solidFill>
              </a:rPr>
              <a:t>The body produces more acids than bases</a:t>
            </a:r>
            <a:endParaRPr kumimoji="0" lang="en-CA" sz="2400" b="0" i="0" u="none" strike="noStrike" kern="0" cap="none" spc="0" normalizeH="0" baseline="0" noProof="0" dirty="0">
              <a:ln>
                <a:noFill/>
              </a:ln>
              <a:solidFill>
                <a:prstClr val="white"/>
              </a:solidFill>
              <a:effectLst/>
              <a:uLnTx/>
              <a:uFillTx/>
            </a:endParaRPr>
          </a:p>
        </p:txBody>
      </p:sp>
      <p:pic>
        <p:nvPicPr>
          <p:cNvPr id="9" name="Picture 2" descr="A02801-04-008"/>
          <p:cNvPicPr>
            <a:picLocks noChangeAspect="1" noChangeArrowheads="1"/>
          </p:cNvPicPr>
          <p:nvPr/>
        </p:nvPicPr>
        <p:blipFill rotWithShape="1">
          <a:blip r:embed="rId2">
            <a:extLst>
              <a:ext uri="{28A0092B-C50C-407E-A947-70E740481C1C}">
                <a14:useLocalDpi xmlns:a14="http://schemas.microsoft.com/office/drawing/2010/main" val="0"/>
              </a:ext>
            </a:extLst>
          </a:blip>
          <a:srcRect r="1163" b="9053"/>
          <a:stretch/>
        </p:blipFill>
        <p:spPr bwMode="auto">
          <a:xfrm>
            <a:off x="437266" y="1485899"/>
            <a:ext cx="3689321" cy="3465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60779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18">
            <a:extLst>
              <a:ext uri="{FF2B5EF4-FFF2-40B4-BE49-F238E27FC236}">
                <a16:creationId xmlns:a16="http://schemas.microsoft.com/office/drawing/2014/main" xmlns="" id="{8F8CEB0A-38D5-4567-9155-8EDE9C07ED0E}"/>
              </a:ext>
            </a:extLst>
          </p:cNvPr>
          <p:cNvSpPr/>
          <p:nvPr/>
        </p:nvSpPr>
        <p:spPr>
          <a:xfrm>
            <a:off x="5846619" y="1158913"/>
            <a:ext cx="5652206" cy="4577523"/>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1" name="Rectangle 3"/>
          <p:cNvSpPr>
            <a:spLocks noGrp="1" noChangeArrowheads="1"/>
          </p:cNvSpPr>
          <p:nvPr>
            <p:ph type="body" idx="1"/>
          </p:nvPr>
        </p:nvSpPr>
        <p:spPr>
          <a:xfrm>
            <a:off x="5971309" y="1433945"/>
            <a:ext cx="5697682" cy="4504027"/>
          </a:xfrm>
        </p:spPr>
        <p:txBody>
          <a:bodyPr>
            <a:noAutofit/>
          </a:bodyPr>
          <a:lstStyle/>
          <a:p>
            <a:r>
              <a:rPr lang="en-US" b="1" dirty="0">
                <a:solidFill>
                  <a:srgbClr val="00B0F0"/>
                </a:solidFill>
              </a:rPr>
              <a:t>Buffer </a:t>
            </a:r>
            <a:r>
              <a:rPr lang="en-US" b="1" dirty="0" smtClean="0">
                <a:solidFill>
                  <a:srgbClr val="00B0F0"/>
                </a:solidFill>
              </a:rPr>
              <a:t>systems </a:t>
            </a:r>
            <a:r>
              <a:rPr lang="en-US" dirty="0" smtClean="0"/>
              <a:t>take </a:t>
            </a:r>
            <a:r>
              <a:rPr lang="en-US" dirty="0"/>
              <a:t>up H+ or release H+ as conditions change</a:t>
            </a:r>
          </a:p>
          <a:p>
            <a:r>
              <a:rPr lang="en-US" sz="3200" dirty="0" smtClean="0"/>
              <a:t>Buffer system </a:t>
            </a:r>
            <a:r>
              <a:rPr lang="en-US" sz="3200" dirty="0" smtClean="0">
                <a:solidFill>
                  <a:schemeClr val="accent1"/>
                </a:solidFill>
              </a:rPr>
              <a:t>pairs </a:t>
            </a:r>
            <a:r>
              <a:rPr lang="en-US" sz="3200" dirty="0">
                <a:solidFill>
                  <a:schemeClr val="accent1"/>
                </a:solidFill>
              </a:rPr>
              <a:t>weak acid and a base</a:t>
            </a:r>
          </a:p>
          <a:p>
            <a:r>
              <a:rPr lang="en-US" sz="3200" dirty="0" smtClean="0"/>
              <a:t>They </a:t>
            </a:r>
            <a:r>
              <a:rPr lang="en-US" sz="3200" dirty="0" smtClean="0">
                <a:solidFill>
                  <a:schemeClr val="accent5"/>
                </a:solidFill>
              </a:rPr>
              <a:t>exchange </a:t>
            </a:r>
            <a:r>
              <a:rPr lang="en-US" sz="3200" dirty="0">
                <a:solidFill>
                  <a:schemeClr val="accent5"/>
                </a:solidFill>
              </a:rPr>
              <a:t>a strong acid or base for a weak one</a:t>
            </a:r>
          </a:p>
          <a:p>
            <a:r>
              <a:rPr lang="en-US" sz="3200" dirty="0" smtClean="0"/>
              <a:t>This results </a:t>
            </a:r>
            <a:r>
              <a:rPr lang="en-US" sz="3200" dirty="0"/>
              <a:t>in a much smaller pH change</a:t>
            </a:r>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748993" y="329734"/>
            <a:ext cx="490236"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800" b="1" kern="0" dirty="0">
                <a:solidFill>
                  <a:prstClr val="white"/>
                </a:solidFill>
                <a:latin typeface="Calibri" panose="020F0502020204030204"/>
              </a:rPr>
              <a:t>6</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CA" sz="2400" b="1" kern="0" dirty="0">
                <a:solidFill>
                  <a:prstClr val="white"/>
                </a:solidFill>
              </a:rPr>
              <a:t>Control of Acids</a:t>
            </a:r>
            <a:endParaRPr kumimoji="0" lang="en-CA" sz="2400" b="0" i="0" u="none" strike="noStrike" kern="0" cap="none" spc="0" normalizeH="0" baseline="0" noProof="0" dirty="0">
              <a:ln>
                <a:noFill/>
              </a:ln>
              <a:solidFill>
                <a:prstClr val="white"/>
              </a:solidFill>
              <a:effectLst/>
              <a:uLnTx/>
              <a:uFillTx/>
            </a:endParaRPr>
          </a:p>
        </p:txBody>
      </p:sp>
      <p:pic>
        <p:nvPicPr>
          <p:cNvPr id="3" name="Picture 2"/>
          <p:cNvPicPr>
            <a:picLocks noChangeAspect="1"/>
          </p:cNvPicPr>
          <p:nvPr/>
        </p:nvPicPr>
        <p:blipFill rotWithShape="1">
          <a:blip r:embed="rId2"/>
          <a:srcRect l="-1" t="2384" r="-529"/>
          <a:stretch/>
        </p:blipFill>
        <p:spPr>
          <a:xfrm>
            <a:off x="502151" y="1911927"/>
            <a:ext cx="5160893" cy="3756641"/>
          </a:xfrm>
          <a:prstGeom prst="rect">
            <a:avLst/>
          </a:prstGeom>
        </p:spPr>
      </p:pic>
    </p:spTree>
    <p:extLst>
      <p:ext uri="{BB962C8B-B14F-4D97-AF65-F5344CB8AC3E}">
        <p14:creationId xmlns:p14="http://schemas.microsoft.com/office/powerpoint/2010/main" val="254902865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793148" y="1844385"/>
            <a:ext cx="3584898" cy="36576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18">
            <a:extLst>
              <a:ext uri="{FF2B5EF4-FFF2-40B4-BE49-F238E27FC236}">
                <a16:creationId xmlns:a16="http://schemas.microsoft.com/office/drawing/2014/main" xmlns="" id="{8F8CEB0A-38D5-4567-9155-8EDE9C07ED0E}"/>
              </a:ext>
            </a:extLst>
          </p:cNvPr>
          <p:cNvSpPr/>
          <p:nvPr/>
        </p:nvSpPr>
        <p:spPr>
          <a:xfrm>
            <a:off x="453737" y="1558636"/>
            <a:ext cx="6414654" cy="4229099"/>
          </a:xfrm>
          <a:prstGeom prst="roundRect">
            <a:avLst>
              <a:gd name="adj" fmla="val 2381"/>
            </a:avLst>
          </a:prstGeom>
          <a:solidFill>
            <a:schemeClr val="bg1"/>
          </a:solidFill>
          <a:ln>
            <a:solidFill>
              <a:srgbClr val="6A4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Rectangle 2"/>
          <p:cNvSpPr>
            <a:spLocks noGrp="1" noChangeArrowheads="1"/>
          </p:cNvSpPr>
          <p:nvPr>
            <p:ph type="title"/>
          </p:nvPr>
        </p:nvSpPr>
        <p:spPr>
          <a:xfrm>
            <a:off x="7860705" y="2930955"/>
            <a:ext cx="3449783" cy="1325563"/>
          </a:xfrm>
        </p:spPr>
        <p:txBody>
          <a:bodyPr/>
          <a:lstStyle/>
          <a:p>
            <a:pPr algn="ctr"/>
            <a:r>
              <a:rPr lang="en-US" b="1" dirty="0" smtClean="0">
                <a:solidFill>
                  <a:schemeClr val="bg1"/>
                </a:solidFill>
              </a:rPr>
              <a:t>BICARBONATE</a:t>
            </a:r>
            <a:br>
              <a:rPr lang="en-US" b="1" dirty="0" smtClean="0">
                <a:solidFill>
                  <a:schemeClr val="bg1"/>
                </a:solidFill>
              </a:rPr>
            </a:br>
            <a:r>
              <a:rPr lang="en-US" b="1" dirty="0" smtClean="0">
                <a:solidFill>
                  <a:schemeClr val="bg1"/>
                </a:solidFill>
              </a:rPr>
              <a:t> BUFFER</a:t>
            </a:r>
            <a:endParaRPr lang="en-US" b="1" dirty="0">
              <a:solidFill>
                <a:schemeClr val="bg1"/>
              </a:solidFill>
            </a:endParaRPr>
          </a:p>
        </p:txBody>
      </p:sp>
      <p:sp>
        <p:nvSpPr>
          <p:cNvPr id="28675" name="Rectangle 3"/>
          <p:cNvSpPr>
            <a:spLocks noGrp="1" noChangeArrowheads="1"/>
          </p:cNvSpPr>
          <p:nvPr>
            <p:ph type="body" idx="1"/>
          </p:nvPr>
        </p:nvSpPr>
        <p:spPr>
          <a:xfrm>
            <a:off x="838200" y="1953491"/>
            <a:ext cx="5957455" cy="4223472"/>
          </a:xfrm>
        </p:spPr>
        <p:txBody>
          <a:bodyPr/>
          <a:lstStyle/>
          <a:p>
            <a:r>
              <a:rPr lang="en-US" dirty="0"/>
              <a:t>Sodium Bicarbonate (NaHCO</a:t>
            </a:r>
            <a:r>
              <a:rPr lang="en-US" baseline="-25000" dirty="0"/>
              <a:t>3</a:t>
            </a:r>
            <a:r>
              <a:rPr lang="en-US" dirty="0"/>
              <a:t>) and carbonic acid (H</a:t>
            </a:r>
            <a:r>
              <a:rPr lang="en-US" baseline="-25000" dirty="0"/>
              <a:t>2</a:t>
            </a:r>
            <a:r>
              <a:rPr lang="en-US" dirty="0"/>
              <a:t>CO</a:t>
            </a:r>
            <a:r>
              <a:rPr lang="en-US" baseline="-25000" dirty="0"/>
              <a:t>3</a:t>
            </a:r>
            <a:r>
              <a:rPr lang="en-US" dirty="0"/>
              <a:t>)</a:t>
            </a:r>
          </a:p>
          <a:p>
            <a:r>
              <a:rPr lang="en-US" dirty="0"/>
              <a:t>Maintain a 20:1 ratio : HCO</a:t>
            </a:r>
            <a:r>
              <a:rPr lang="en-US" baseline="-25000" dirty="0"/>
              <a:t>3</a:t>
            </a:r>
            <a:r>
              <a:rPr lang="en-US" baseline="30000" dirty="0"/>
              <a:t>-  </a:t>
            </a:r>
            <a:r>
              <a:rPr lang="en-US" dirty="0"/>
              <a:t>: H</a:t>
            </a:r>
            <a:r>
              <a:rPr lang="en-US" baseline="-25000" dirty="0"/>
              <a:t>2</a:t>
            </a:r>
            <a:r>
              <a:rPr lang="en-US" dirty="0"/>
              <a:t>CO</a:t>
            </a:r>
            <a:r>
              <a:rPr lang="en-US" baseline="-25000" dirty="0"/>
              <a:t>3</a:t>
            </a:r>
          </a:p>
          <a:p>
            <a:endParaRPr lang="en-US" baseline="-25000" dirty="0"/>
          </a:p>
          <a:p>
            <a:pPr>
              <a:buFontTx/>
              <a:buNone/>
            </a:pPr>
            <a:r>
              <a:rPr lang="en-US" b="1" dirty="0" err="1">
                <a:solidFill>
                  <a:srgbClr val="7030A0"/>
                </a:solidFill>
              </a:rPr>
              <a:t>HCl</a:t>
            </a:r>
            <a:r>
              <a:rPr lang="en-US" b="1" dirty="0">
                <a:solidFill>
                  <a:srgbClr val="7030A0"/>
                </a:solidFill>
              </a:rPr>
              <a:t> + NaHCO</a:t>
            </a:r>
            <a:r>
              <a:rPr lang="en-US" b="1" baseline="-25000" dirty="0">
                <a:solidFill>
                  <a:srgbClr val="7030A0"/>
                </a:solidFill>
              </a:rPr>
              <a:t>3</a:t>
            </a:r>
            <a:r>
              <a:rPr lang="en-US" b="1" dirty="0">
                <a:solidFill>
                  <a:srgbClr val="7030A0"/>
                </a:solidFill>
              </a:rPr>
              <a:t>  </a:t>
            </a:r>
            <a:r>
              <a:rPr lang="en-US" b="1" dirty="0">
                <a:solidFill>
                  <a:srgbClr val="7030A0"/>
                </a:solidFill>
                <a:cs typeface="Arial" panose="020B0604020202020204" pitchFamily="34" charset="0"/>
              </a:rPr>
              <a:t>↔ </a:t>
            </a:r>
            <a:r>
              <a:rPr lang="en-US" b="1" dirty="0">
                <a:solidFill>
                  <a:srgbClr val="7030A0"/>
                </a:solidFill>
              </a:rPr>
              <a:t>H</a:t>
            </a:r>
            <a:r>
              <a:rPr lang="en-US" b="1" baseline="-25000" dirty="0">
                <a:solidFill>
                  <a:srgbClr val="7030A0"/>
                </a:solidFill>
              </a:rPr>
              <a:t>2</a:t>
            </a:r>
            <a:r>
              <a:rPr lang="en-US" b="1" dirty="0">
                <a:solidFill>
                  <a:srgbClr val="7030A0"/>
                </a:solidFill>
              </a:rPr>
              <a:t>CO</a:t>
            </a:r>
            <a:r>
              <a:rPr lang="en-US" b="1" baseline="-25000" dirty="0">
                <a:solidFill>
                  <a:srgbClr val="7030A0"/>
                </a:solidFill>
              </a:rPr>
              <a:t>3 </a:t>
            </a:r>
            <a:r>
              <a:rPr lang="en-US" b="1" dirty="0">
                <a:solidFill>
                  <a:srgbClr val="7030A0"/>
                </a:solidFill>
              </a:rPr>
              <a:t> + </a:t>
            </a:r>
            <a:r>
              <a:rPr lang="en-US" b="1" dirty="0" err="1">
                <a:solidFill>
                  <a:srgbClr val="7030A0"/>
                </a:solidFill>
              </a:rPr>
              <a:t>NaCl</a:t>
            </a:r>
            <a:endParaRPr lang="en-US" b="1" dirty="0">
              <a:solidFill>
                <a:srgbClr val="7030A0"/>
              </a:solidFill>
            </a:endParaRPr>
          </a:p>
          <a:p>
            <a:pPr>
              <a:buFontTx/>
              <a:buNone/>
            </a:pPr>
            <a:endParaRPr lang="en-US" dirty="0"/>
          </a:p>
          <a:p>
            <a:pPr>
              <a:buFontTx/>
              <a:buNone/>
            </a:pPr>
            <a:r>
              <a:rPr lang="en-US" b="1" dirty="0" err="1">
                <a:solidFill>
                  <a:srgbClr val="0070C0"/>
                </a:solidFill>
              </a:rPr>
              <a:t>NaOH</a:t>
            </a:r>
            <a:r>
              <a:rPr lang="en-US" b="1" dirty="0">
                <a:solidFill>
                  <a:srgbClr val="0070C0"/>
                </a:solidFill>
              </a:rPr>
              <a:t> + H</a:t>
            </a:r>
            <a:r>
              <a:rPr lang="en-US" b="1" baseline="-25000" dirty="0">
                <a:solidFill>
                  <a:srgbClr val="0070C0"/>
                </a:solidFill>
              </a:rPr>
              <a:t>2</a:t>
            </a:r>
            <a:r>
              <a:rPr lang="en-US" b="1" dirty="0">
                <a:solidFill>
                  <a:srgbClr val="0070C0"/>
                </a:solidFill>
              </a:rPr>
              <a:t>CO</a:t>
            </a:r>
            <a:r>
              <a:rPr lang="en-US" b="1" baseline="-25000" dirty="0">
                <a:solidFill>
                  <a:srgbClr val="0070C0"/>
                </a:solidFill>
              </a:rPr>
              <a:t>3 </a:t>
            </a:r>
            <a:r>
              <a:rPr lang="en-US" b="1" dirty="0">
                <a:solidFill>
                  <a:srgbClr val="0070C0"/>
                </a:solidFill>
              </a:rPr>
              <a:t> </a:t>
            </a:r>
            <a:r>
              <a:rPr lang="en-US" b="1" dirty="0">
                <a:solidFill>
                  <a:srgbClr val="0070C0"/>
                </a:solidFill>
                <a:cs typeface="Arial" panose="020B0604020202020204" pitchFamily="34" charset="0"/>
              </a:rPr>
              <a:t>↔ </a:t>
            </a:r>
            <a:r>
              <a:rPr lang="en-US" b="1" dirty="0">
                <a:solidFill>
                  <a:srgbClr val="0070C0"/>
                </a:solidFill>
              </a:rPr>
              <a:t>NaHCO</a:t>
            </a:r>
            <a:r>
              <a:rPr lang="en-US" b="1" baseline="-25000" dirty="0">
                <a:solidFill>
                  <a:srgbClr val="0070C0"/>
                </a:solidFill>
              </a:rPr>
              <a:t>3</a:t>
            </a:r>
            <a:r>
              <a:rPr lang="en-US" b="1" dirty="0">
                <a:solidFill>
                  <a:srgbClr val="0070C0"/>
                </a:solidFill>
              </a:rPr>
              <a:t>  + H</a:t>
            </a:r>
            <a:r>
              <a:rPr lang="en-US" b="1" baseline="-25000" dirty="0">
                <a:solidFill>
                  <a:srgbClr val="0070C0"/>
                </a:solidFill>
              </a:rPr>
              <a:t>2</a:t>
            </a:r>
            <a:r>
              <a:rPr lang="en-US" b="1" dirty="0">
                <a:solidFill>
                  <a:srgbClr val="0070C0"/>
                </a:solidFill>
              </a:rPr>
              <a:t>O</a:t>
            </a:r>
          </a:p>
        </p:txBody>
      </p:sp>
      <p:sp>
        <p:nvSpPr>
          <p:cNvPr id="5" name="Rounded Rectangle 45">
            <a:extLst>
              <a:ext uri="{FF2B5EF4-FFF2-40B4-BE49-F238E27FC236}">
                <a16:creationId xmlns:a16="http://schemas.microsoft.com/office/drawing/2014/main" xmlns="" id="{218EBEA3-F478-4C60-9158-020CD8D071C6}"/>
              </a:ext>
            </a:extLst>
          </p:cNvPr>
          <p:cNvSpPr/>
          <p:nvPr/>
        </p:nvSpPr>
        <p:spPr>
          <a:xfrm>
            <a:off x="994111" y="414745"/>
            <a:ext cx="6528873" cy="326003"/>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46">
            <a:extLst>
              <a:ext uri="{FF2B5EF4-FFF2-40B4-BE49-F238E27FC236}">
                <a16:creationId xmlns:a16="http://schemas.microsoft.com/office/drawing/2014/main" xmlns="" id="{696C5ADB-8CA4-4C63-8DE4-C11DBFC02A99}"/>
              </a:ext>
            </a:extLst>
          </p:cNvPr>
          <p:cNvSpPr/>
          <p:nvPr/>
        </p:nvSpPr>
        <p:spPr>
          <a:xfrm>
            <a:off x="748993" y="329734"/>
            <a:ext cx="490236" cy="495937"/>
          </a:xfrm>
          <a:prstGeom prst="roundRect">
            <a:avLst>
              <a:gd name="adj" fmla="val 5953"/>
            </a:avLst>
          </a:prstGeom>
          <a:solidFill>
            <a:srgbClr val="6A4CA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800" b="1" kern="0" dirty="0">
                <a:solidFill>
                  <a:prstClr val="white"/>
                </a:solidFill>
                <a:latin typeface="Calibri" panose="020F0502020204030204"/>
              </a:rPr>
              <a:t>7</a:t>
            </a:r>
            <a:endParaRPr kumimoji="0" lang="en-US" sz="1800" b="1"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A6AC5A39-4349-4F6A-B9A7-E2DA3B83E296}"/>
              </a:ext>
            </a:extLst>
          </p:cNvPr>
          <p:cNvSpPr txBox="1"/>
          <p:nvPr/>
        </p:nvSpPr>
        <p:spPr>
          <a:xfrm>
            <a:off x="1244660" y="487016"/>
            <a:ext cx="5460939" cy="317844"/>
          </a:xfrm>
          <a:prstGeom prst="rect">
            <a:avLst/>
          </a:prstGeom>
          <a:noFill/>
        </p:spPr>
        <p:txBody>
          <a:bodyPr wrap="square" rtlCol="0">
            <a:spAutoFit/>
          </a:bodyPr>
          <a:lstStyle/>
          <a:p>
            <a:pPr lvl="0" defTabSz="457200">
              <a:lnSpc>
                <a:spcPts val="1520"/>
              </a:lnSpc>
              <a:spcBef>
                <a:spcPts val="500"/>
              </a:spcBef>
              <a:spcAft>
                <a:spcPts val="500"/>
              </a:spcAft>
              <a:buClr>
                <a:prstClr val="white"/>
              </a:buClr>
              <a:buSzPct val="90000"/>
              <a:defRPr/>
            </a:pPr>
            <a:r>
              <a:rPr lang="en-CA" sz="2400" b="1" kern="0" dirty="0">
                <a:solidFill>
                  <a:prstClr val="white"/>
                </a:solidFill>
              </a:rPr>
              <a:t>Bicarbonate buffer</a:t>
            </a:r>
            <a:endParaRPr kumimoji="0" lang="en-CA" sz="24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894627226"/>
      </p:ext>
    </p:extLst>
  </p:cSld>
  <p:clrMapOvr>
    <a:masterClrMapping/>
  </p:clrMapOvr>
  <p:transition spd="slow">
    <p:push dir="u"/>
  </p:transition>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1308</Words>
  <Application>Microsoft Office PowerPoint</Application>
  <PresentationFormat>Widescreen</PresentationFormat>
  <Paragraphs>250</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BICARBONATE  BUFFER</vt:lpstr>
      <vt:lpstr>PowerPoint Presentation</vt:lpstr>
      <vt:lpstr>Protein  Buffers</vt:lpstr>
      <vt:lpstr>PowerPoint Presentation</vt:lpstr>
      <vt:lpstr>PowerPoint Presentation</vt:lpstr>
      <vt:lpstr>Rates of correction</vt:lpstr>
      <vt:lpstr>PowerPoint Presentation</vt:lpstr>
      <vt:lpstr>Acid-Base Imbalances</vt:lpstr>
      <vt:lpstr>Compensation</vt:lpstr>
      <vt:lpstr>PowerPoint Presentation</vt:lpstr>
      <vt:lpstr>PowerPoint Presentation</vt:lpstr>
      <vt:lpstr>PowerPoint Presentation</vt:lpstr>
      <vt:lpstr>PowerPoint Presentation</vt:lpstr>
      <vt:lpstr>Compensation for Respiratory Acidosis</vt:lpstr>
      <vt:lpstr>Signs and Symptoms and treatment</vt:lpstr>
      <vt:lpstr>PowerPoint Presentation</vt:lpstr>
      <vt:lpstr>Compensation of Respiratory Alkalosis</vt:lpstr>
      <vt:lpstr>Metabolic Acidosis</vt:lpstr>
      <vt:lpstr>Symptoms of  Metabolic Acidosis</vt:lpstr>
      <vt:lpstr>Compensation of Metabolic Alkalosis</vt:lpstr>
      <vt:lpstr>Metabolic Alkalosis</vt:lpstr>
      <vt:lpstr>Compensation of Metabolic Alkalosis</vt:lpstr>
      <vt:lpstr>Treatment of Metabolic Alkalosis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ogera</dc:creator>
  <cp:lastModifiedBy>OGERO</cp:lastModifiedBy>
  <cp:revision>49</cp:revision>
  <dcterms:created xsi:type="dcterms:W3CDTF">2022-03-06T20:20:53Z</dcterms:created>
  <dcterms:modified xsi:type="dcterms:W3CDTF">2023-04-30T23:01:04Z</dcterms:modified>
</cp:coreProperties>
</file>