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13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70" r:id="rId13"/>
    <p:sldId id="271" r:id="rId14"/>
    <p:sldId id="274" r:id="rId15"/>
    <p:sldId id="277" r:id="rId16"/>
    <p:sldId id="27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6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822AB3D-1A6C-E689-82FD-A93E95E550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E3E7D3D-ED86-F723-D8AB-FF54241228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BC9B60A-4A29-C894-717B-D2A5001DC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EE5AB-55AA-4C7F-A2E5-FF5181203F86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9776ABB-04C5-387C-2977-1FC2E9463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CAEEC6E-6497-272C-958C-3AE1D4D7B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971B9-2568-4DB3-9DD9-77975EBD9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288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6586DDA-6FBD-6326-50BF-B22976F2E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B24DC8A-DE7A-22E5-72F9-76F7FAAB2F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5290A10-9292-F755-4074-BCE973C2D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EE5AB-55AA-4C7F-A2E5-FF5181203F86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A308F03-38FC-AA5D-F643-D91AD34E5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372823F-AA6B-AA4F-1156-4BEB55395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971B9-2568-4DB3-9DD9-77975EBD9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672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2ACC521C-D575-1E23-2E90-4FC1D9E202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03D1788-EC01-FA67-917F-8D2F2A71D8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7683B75-D806-4F18-257A-F2DE59845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EE5AB-55AA-4C7F-A2E5-FF5181203F86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EBA617D-344A-DC30-BF74-93AE87B05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CDDAC89-69E0-5BA4-01E9-3E42C00A6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971B9-2568-4DB3-9DD9-77975EBD9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909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DE6037-B48F-98A7-48B3-7FB390316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0025D24-59A4-9D76-3CF1-0606882C4B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7EAA238-8592-51C2-717D-BC9C03CE4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EE5AB-55AA-4C7F-A2E5-FF5181203F86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36601E9-A4F9-4E10-DF0A-A96F435C1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FD922F8-19C8-25B2-E6E7-B144D547C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971B9-2568-4DB3-9DD9-77975EBD9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78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301DDB9-2DA7-37FF-AE47-A878BA837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E32D4A3-9C95-D7A7-5F73-42245C2E26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E30CDB5-6FDD-08F8-AAF8-5D33026B2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EE5AB-55AA-4C7F-A2E5-FF5181203F86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6F6C146-099E-E859-77BF-F767F1926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0282F72-56AC-DD9C-5408-4331AF396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971B9-2568-4DB3-9DD9-77975EBD9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940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563B612-9375-78FB-AF7B-EFA216F7E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EC91214-BDB5-0501-7133-3263B5F5E2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38C41A0-D159-F62B-8B19-2083425D46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6639D5C-B62D-9741-3DEB-31DD6F4CE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EE5AB-55AA-4C7F-A2E5-FF5181203F86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1E634DF-1739-80AD-BF20-F42735029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08954AD-F1CE-34C4-5573-05737D3E8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971B9-2568-4DB3-9DD9-77975EBD9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259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31C82EC-9FD9-8392-1E6A-B22666544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5D9822C-7B41-8838-02BF-1D3435FFBF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63DDC67-9EF2-4B37-051E-9477B51768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2697717-17A3-D5CE-71A6-8F652D84C5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67BDC3C-EB3C-1C7E-CE89-39F6382DD5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09463D45-B761-60B1-60E2-5D9A55E02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EE5AB-55AA-4C7F-A2E5-FF5181203F86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2758C7C0-6912-AE8D-C407-4115D2C16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5EADF891-F72F-6F5F-2CBF-7D0C07C12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971B9-2568-4DB3-9DD9-77975EBD9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624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B0AEF1-D6BA-D778-757D-A9E614D36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9BB9B75-3899-7AD5-BE82-E91F66579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EE5AB-55AA-4C7F-A2E5-FF5181203F86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942EE4C-1484-85F6-0E45-0322B9632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514055D-750C-0050-9AA6-4F616F7B6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971B9-2568-4DB3-9DD9-77975EBD9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549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67DF1C67-BD8C-633E-635E-31B459D6B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EE5AB-55AA-4C7F-A2E5-FF5181203F86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5099C97-8883-3953-E284-C92A1B1EA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A0E4CEE-B456-867A-8A3C-CBB57C72C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971B9-2568-4DB3-9DD9-77975EBD9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032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D77FA3F-2E8F-8E29-6068-2C72ABC05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9CE8BF8-F45F-AFF4-C1F2-2EFE5DCC6E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EB72F0E-BEBF-A1A0-1334-D12AAC20A7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384197F-1A84-AAF5-745D-ADF1D8308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EE5AB-55AA-4C7F-A2E5-FF5181203F86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A173D10-1025-F2E7-8952-31A8A9CCA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67DB875-4F1F-A797-CDEA-F8BCA672B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971B9-2568-4DB3-9DD9-77975EBD9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605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9B30C99-0B8C-4EE5-B5C0-3C8CE07C3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1E8EA68-7675-8394-8E39-9AC62B044B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53A31D0-B96A-ED74-080F-99F76EC244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D06CC48-1562-C84E-F845-4A95AFA00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EE5AB-55AA-4C7F-A2E5-FF5181203F86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C101596-C68A-5467-3215-F50FF8C0B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04042A7-0CCD-848A-9E86-7C5772859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971B9-2568-4DB3-9DD9-77975EBD9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23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29ADFC52-299E-6390-496B-9034DB155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632D06D-924E-73A0-9740-8B044FDFAE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47279EF-D7A3-461A-8762-DC799E7EB6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5EE5AB-55AA-4C7F-A2E5-FF5181203F86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90B001C-4971-AB56-8CAF-13DEEF0901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E82C0A2-C141-1B97-F9E8-04B5EE4006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3971B9-2568-4DB3-9DD9-77975EBD9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757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1E42552-69D1-8B5A-2C3E-CD52A0F56F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559" y="1720287"/>
            <a:ext cx="6064545" cy="271834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9603BD8-7471-373B-526F-92975853E6D5}"/>
              </a:ext>
            </a:extLst>
          </p:cNvPr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397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FE6FF2F1-AEF9-8658-86F7-C0680694CB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472" y="64655"/>
            <a:ext cx="12108873" cy="1557195"/>
          </a:xfrm>
          <a:solidFill>
            <a:schemeClr val="accent2">
              <a:lumMod val="75000"/>
            </a:schemeClr>
          </a:solidFill>
          <a:ln w="200025">
            <a:noFill/>
          </a:ln>
        </p:spPr>
        <p:txBody>
          <a:bodyPr anchor="ctr">
            <a:normAutofit/>
          </a:bodyPr>
          <a:lstStyle/>
          <a:p>
            <a:r>
              <a:rPr lang="en-US" sz="8000" b="1" i="0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Antiarrhythmic drugs</a:t>
            </a:r>
            <a:endParaRPr lang="en-US" sz="44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54D27AA-D87D-FC30-8341-A21FD03EC0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6470" y="3864515"/>
            <a:ext cx="3357334" cy="299348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9E5C376-79C6-EF66-AA68-98CFC0C60C8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02" r="1746" b="13777"/>
          <a:stretch/>
        </p:blipFill>
        <p:spPr>
          <a:xfrm>
            <a:off x="591754" y="4267200"/>
            <a:ext cx="3202195" cy="244173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E458924-0D40-C2F1-358F-19B6604429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26550" y="1621850"/>
            <a:ext cx="2843219" cy="213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887574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DB38412-7BF5-6318-8BD4-07B5D85C1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98657"/>
          </a:xfrm>
        </p:spPr>
        <p:txBody>
          <a:bodyPr/>
          <a:lstStyle/>
          <a:p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omic Sans MS"/>
                <a:ea typeface="+mj-ea"/>
                <a:cs typeface="+mj-cs"/>
              </a:rPr>
              <a:t>Class </a:t>
            </a:r>
            <a:r>
              <a:rPr lang="en-US" sz="3200" b="1" dirty="0">
                <a:solidFill>
                  <a:srgbClr val="ED7D31"/>
                </a:solidFill>
                <a:latin typeface="Comic Sans MS"/>
              </a:rPr>
              <a:t>2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omic Sans MS"/>
                <a:ea typeface="+mj-ea"/>
                <a:cs typeface="+mj-cs"/>
              </a:rPr>
              <a:t> antiarrhythmics-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omic Sans MS"/>
                <a:ea typeface="+mj-ea"/>
                <a:cs typeface="+mj-cs"/>
              </a:rPr>
              <a:t>Beta Blockers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267178A-BF0A-7140-ED9E-7658E39826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9978" y="1259576"/>
            <a:ext cx="6435898" cy="5115098"/>
          </a:xfrm>
        </p:spPr>
        <p:txBody>
          <a:bodyPr>
            <a:normAutofit/>
          </a:bodyPr>
          <a:lstStyle/>
          <a:p>
            <a:r>
              <a:rPr lang="en-US" sz="1800" b="1" i="0" dirty="0">
                <a:solidFill>
                  <a:schemeClr val="accent2"/>
                </a:solidFill>
                <a:effectLst/>
              </a:rPr>
              <a:t>Propranolol</a:t>
            </a:r>
          </a:p>
          <a:p>
            <a:r>
              <a:rPr lang="en-US" sz="1800" b="1" i="0" dirty="0">
                <a:solidFill>
                  <a:schemeClr val="accent1"/>
                </a:solidFill>
                <a:effectLst/>
              </a:rPr>
              <a:t>Esmolol</a:t>
            </a:r>
            <a:r>
              <a:rPr lang="en-US" sz="1800" b="0" i="0" dirty="0">
                <a:solidFill>
                  <a:srgbClr val="000000"/>
                </a:solidFill>
                <a:effectLst/>
              </a:rPr>
              <a:t>: Selective </a:t>
            </a:r>
            <a:r>
              <a:rPr lang="el-GR" sz="1800" b="0" i="0" dirty="0">
                <a:solidFill>
                  <a:srgbClr val="000000"/>
                </a:solidFill>
                <a:effectLst/>
              </a:rPr>
              <a:t>β1-</a:t>
            </a:r>
            <a:r>
              <a:rPr lang="en-US" sz="1800" b="0" i="0" dirty="0">
                <a:solidFill>
                  <a:srgbClr val="000000"/>
                </a:solidFill>
                <a:effectLst/>
              </a:rPr>
              <a:t>receptor blockade; IV only, 10-min duration. Used in perioperative and thyrotoxicosis arrhythmias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sz="1800" b="1" i="0" dirty="0">
                <a:solidFill>
                  <a:schemeClr val="accent2"/>
                </a:solidFill>
                <a:effectLst/>
              </a:rPr>
              <a:t>Mechanism of Action</a:t>
            </a:r>
          </a:p>
          <a:p>
            <a:r>
              <a:rPr lang="en-US" sz="1800" b="0" i="0" dirty="0">
                <a:solidFill>
                  <a:srgbClr val="000000"/>
                </a:solidFill>
                <a:effectLst/>
              </a:rPr>
              <a:t>Block of </a:t>
            </a:r>
            <a:r>
              <a:rPr lang="el-GR" sz="1800" b="0" i="0" dirty="0">
                <a:solidFill>
                  <a:srgbClr val="000000"/>
                </a:solidFill>
                <a:effectLst/>
              </a:rPr>
              <a:t>β </a:t>
            </a:r>
            <a:r>
              <a:rPr lang="en-US" sz="1800" b="0" i="0" dirty="0">
                <a:solidFill>
                  <a:srgbClr val="000000"/>
                </a:solidFill>
                <a:effectLst/>
              </a:rPr>
              <a:t>receptors; slowed pacemaker activity</a:t>
            </a:r>
          </a:p>
          <a:p>
            <a:pPr marL="0" indent="0">
              <a:buNone/>
            </a:pPr>
            <a:r>
              <a:rPr lang="en-US" sz="1800" b="1" i="0" dirty="0">
                <a:solidFill>
                  <a:srgbClr val="00B0F0"/>
                </a:solidFill>
                <a:effectLst/>
              </a:rPr>
              <a:t>Clinical application</a:t>
            </a:r>
          </a:p>
          <a:p>
            <a:r>
              <a:rPr lang="en-US" sz="1800" b="0" i="0" dirty="0">
                <a:solidFill>
                  <a:srgbClr val="000000"/>
                </a:solidFill>
                <a:effectLst/>
              </a:rPr>
              <a:t>Post-myocardial infarction as prophylaxis against sudden death ventricular fibrillation; thyrotoxicosis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sz="1800" b="1" i="0" dirty="0">
                <a:solidFill>
                  <a:schemeClr val="tx2"/>
                </a:solidFill>
                <a:effectLst/>
              </a:rPr>
              <a:t>Pharmacokinetics</a:t>
            </a:r>
          </a:p>
          <a:p>
            <a:r>
              <a:rPr lang="en-US" sz="1800" b="0" i="0" dirty="0">
                <a:solidFill>
                  <a:srgbClr val="000000"/>
                </a:solidFill>
                <a:effectLst/>
              </a:rPr>
              <a:t>Oral, parenteral Duration: 4–6 h</a:t>
            </a:r>
          </a:p>
          <a:p>
            <a:pPr marL="0" indent="0">
              <a:buNone/>
            </a:pPr>
            <a:r>
              <a:rPr lang="en-US" sz="1800" b="1" i="0" dirty="0">
                <a:solidFill>
                  <a:srgbClr val="FF0000"/>
                </a:solidFill>
                <a:effectLst/>
              </a:rPr>
              <a:t>Toxicities, interaction</a:t>
            </a:r>
            <a:endParaRPr lang="en-US" sz="1800" b="1" dirty="0">
              <a:solidFill>
                <a:srgbClr val="FF0000"/>
              </a:solidFill>
            </a:endParaRPr>
          </a:p>
          <a:p>
            <a:r>
              <a:rPr lang="en-US" sz="1800" b="0" i="0" dirty="0">
                <a:solidFill>
                  <a:srgbClr val="000000"/>
                </a:solidFill>
                <a:effectLst/>
              </a:rPr>
              <a:t>Bronchospasm; cardiac depression, atrioventricular (AV) block, hypotension</a:t>
            </a:r>
            <a:r>
              <a:rPr lang="en-US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1E60145-DED9-689F-5D68-C48E1B082EE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07" t="16970" r="16428" b="19581"/>
          <a:stretch/>
        </p:blipFill>
        <p:spPr>
          <a:xfrm>
            <a:off x="349202" y="1994262"/>
            <a:ext cx="4631032" cy="2464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924654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C5C5BD2-B84C-8971-D7BA-BA4E7F2B9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-68984"/>
            <a:ext cx="10515600" cy="1325563"/>
          </a:xfrm>
        </p:spPr>
        <p:txBody>
          <a:bodyPr>
            <a:normAutofit/>
          </a:bodyPr>
          <a:lstStyle/>
          <a:p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omic Sans MS"/>
                <a:ea typeface="+mj-ea"/>
                <a:cs typeface="+mj-cs"/>
              </a:rPr>
              <a:t>Class 3 antiarrhythmics-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omic Sans MS"/>
                <a:ea typeface="+mj-ea"/>
                <a:cs typeface="+mj-cs"/>
              </a:rPr>
              <a:t>Potassium channel Blockers</a:t>
            </a:r>
            <a:endParaRPr lang="en-US" sz="6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9033659-D099-1860-35B6-F737C96D0D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2363" y="1889759"/>
            <a:ext cx="5505255" cy="4086167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96478CB6-B32E-1085-1DEB-D19A79DC7F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399" y="1158240"/>
            <a:ext cx="5127171" cy="5059680"/>
          </a:xfrm>
        </p:spPr>
        <p:txBody>
          <a:bodyPr>
            <a:normAutofit fontScale="32500" lnSpcReduction="20000"/>
          </a:bodyPr>
          <a:lstStyle/>
          <a:p>
            <a:r>
              <a:rPr lang="en-US" sz="7000" b="1" i="0" dirty="0">
                <a:solidFill>
                  <a:schemeClr val="accent1">
                    <a:lumMod val="75000"/>
                  </a:schemeClr>
                </a:solidFill>
                <a:effectLst/>
              </a:rPr>
              <a:t>Amiodarone</a:t>
            </a:r>
          </a:p>
          <a:p>
            <a:r>
              <a:rPr lang="en-US" sz="7000" b="1" i="0" dirty="0">
                <a:solidFill>
                  <a:srgbClr val="7030A0"/>
                </a:solidFill>
                <a:effectLst/>
              </a:rPr>
              <a:t>Sotalol</a:t>
            </a:r>
          </a:p>
          <a:p>
            <a:r>
              <a:rPr lang="en-US" sz="7000" b="1" i="0" dirty="0">
                <a:solidFill>
                  <a:schemeClr val="accent6">
                    <a:lumMod val="75000"/>
                  </a:schemeClr>
                </a:solidFill>
                <a:effectLst/>
              </a:rPr>
              <a:t>Ibutilide</a:t>
            </a:r>
          </a:p>
          <a:p>
            <a:r>
              <a:rPr lang="en-US" sz="7000" b="1" i="0" dirty="0">
                <a:solidFill>
                  <a:schemeClr val="accent2"/>
                </a:solidFill>
                <a:effectLst/>
              </a:rPr>
              <a:t>Dofetilide</a:t>
            </a:r>
          </a:p>
          <a:p>
            <a:r>
              <a:rPr lang="en-US" sz="6400" dirty="0"/>
              <a:t>This class prolongs and slows down the outward movement of potassium during phase 3 of action potential. </a:t>
            </a:r>
          </a:p>
          <a:p>
            <a:r>
              <a:rPr lang="en-US" sz="6400" dirty="0"/>
              <a:t>These drugs act directly on the heart muscles to prolong repolarization and refractory period.</a:t>
            </a:r>
          </a:p>
          <a:p>
            <a:r>
              <a:rPr lang="en-US" sz="6400" dirty="0"/>
              <a:t>All of these drugs are proarrhythmic and have the possibility of inducing arrhythmias.</a:t>
            </a:r>
            <a:br>
              <a:rPr lang="en-US" sz="6400" dirty="0"/>
            </a:br>
            <a:endParaRPr lang="en-US" sz="6400" dirty="0"/>
          </a:p>
        </p:txBody>
      </p:sp>
    </p:spTree>
    <p:extLst>
      <p:ext uri="{BB962C8B-B14F-4D97-AF65-F5344CB8AC3E}">
        <p14:creationId xmlns:p14="http://schemas.microsoft.com/office/powerpoint/2010/main" val="3320530071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91B2A39-383E-D1C9-0481-FCA91846C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674" y="18255"/>
            <a:ext cx="10964290" cy="1325563"/>
          </a:xfrm>
        </p:spPr>
        <p:txBody>
          <a:bodyPr>
            <a:normAutofit/>
          </a:bodyPr>
          <a:lstStyle/>
          <a:p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omic Sans MS"/>
                <a:ea typeface="+mj-ea"/>
                <a:cs typeface="+mj-cs"/>
              </a:rPr>
              <a:t>Class 3 antiarrhythmics-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omic Sans MS"/>
                <a:ea typeface="+mj-ea"/>
                <a:cs typeface="+mj-cs"/>
              </a:rPr>
              <a:t>Potassium channel Blockers</a:t>
            </a:r>
            <a:endParaRPr lang="en-US" sz="4800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6667236-17A2-2C63-7019-6A14E6FD6D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972" y="1018903"/>
            <a:ext cx="7698378" cy="54515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i="0" dirty="0">
                <a:solidFill>
                  <a:srgbClr val="00B0F0"/>
                </a:solidFill>
                <a:effectLst/>
              </a:rPr>
              <a:t>Amiodarone</a:t>
            </a:r>
            <a:endParaRPr lang="en-US" sz="1800" b="1" i="0" dirty="0">
              <a:solidFill>
                <a:srgbClr val="00B0F0"/>
              </a:solidFill>
              <a:effectLst/>
            </a:endParaRPr>
          </a:p>
          <a:p>
            <a:pPr marL="0" indent="0">
              <a:buNone/>
            </a:pPr>
            <a:r>
              <a:rPr lang="en-US" sz="1800" b="1" i="0" dirty="0">
                <a:solidFill>
                  <a:schemeClr val="accent2"/>
                </a:solidFill>
                <a:effectLst/>
              </a:rPr>
              <a:t>Mechanism of Action</a:t>
            </a:r>
          </a:p>
          <a:p>
            <a:r>
              <a:rPr lang="en-US" sz="1800" b="0" i="0" dirty="0">
                <a:solidFill>
                  <a:srgbClr val="000000"/>
                </a:solidFill>
                <a:effectLst/>
              </a:rPr>
              <a:t>Strong K block produces marked prolongation of action potential and refractory period. </a:t>
            </a:r>
          </a:p>
          <a:p>
            <a:r>
              <a:rPr lang="en-US" sz="1800" b="0" i="0" dirty="0">
                <a:solidFill>
                  <a:srgbClr val="000000"/>
                </a:solidFill>
                <a:effectLst/>
              </a:rPr>
              <a:t>Group 1 activity slows conduction velocity; groups 2 and 4 activity confer additional antiarrhythmic activity</a:t>
            </a:r>
          </a:p>
          <a:p>
            <a:pPr marL="0" indent="0">
              <a:buNone/>
            </a:pPr>
            <a:r>
              <a:rPr lang="en-US" sz="1800" b="1" i="0" dirty="0">
                <a:solidFill>
                  <a:schemeClr val="accent5">
                    <a:lumMod val="75000"/>
                  </a:schemeClr>
                </a:solidFill>
                <a:effectLst/>
              </a:rPr>
              <a:t>Clinical application</a:t>
            </a:r>
          </a:p>
          <a:p>
            <a:r>
              <a:rPr lang="en-US" sz="1800" b="0" i="0" dirty="0">
                <a:solidFill>
                  <a:srgbClr val="000000"/>
                </a:solidFill>
                <a:effectLst/>
              </a:rPr>
              <a:t>Refractory arrhythmias; used off-label in many arrhythmias</a:t>
            </a:r>
          </a:p>
          <a:p>
            <a:pPr marL="0" indent="0">
              <a:buNone/>
            </a:pPr>
            <a:r>
              <a:rPr lang="en-US" sz="1800" b="1" i="0" dirty="0">
                <a:solidFill>
                  <a:srgbClr val="7030A0"/>
                </a:solidFill>
                <a:effectLst/>
              </a:rPr>
              <a:t>Pharmacokinetics</a:t>
            </a:r>
          </a:p>
          <a:p>
            <a:r>
              <a:rPr lang="en-US" sz="1800" b="0" i="0" dirty="0">
                <a:solidFill>
                  <a:srgbClr val="000000"/>
                </a:solidFill>
                <a:effectLst/>
              </a:rPr>
              <a:t>Oral, parenteral Half-life and duration of action: 1–10 </a:t>
            </a:r>
            <a:r>
              <a:rPr lang="en-US" sz="1800" b="0" i="0" dirty="0" err="1">
                <a:solidFill>
                  <a:srgbClr val="000000"/>
                </a:solidFill>
                <a:effectLst/>
              </a:rPr>
              <a:t>wk</a:t>
            </a:r>
            <a:endParaRPr lang="en-US" sz="1800" b="0" i="0" dirty="0">
              <a:solidFill>
                <a:srgbClr val="000000"/>
              </a:solidFill>
              <a:effectLst/>
            </a:endParaRPr>
          </a:p>
          <a:p>
            <a:pPr marL="0" indent="0">
              <a:buNone/>
            </a:pPr>
            <a:r>
              <a:rPr lang="en-US" sz="1800" b="1" i="0" dirty="0">
                <a:solidFill>
                  <a:srgbClr val="FF0000"/>
                </a:solidFill>
                <a:effectLst/>
              </a:rPr>
              <a:t>Toxicities, interaction</a:t>
            </a:r>
          </a:p>
          <a:p>
            <a:r>
              <a:rPr lang="en-US" sz="1800" b="0" i="0" dirty="0">
                <a:solidFill>
                  <a:srgbClr val="000000"/>
                </a:solidFill>
                <a:effectLst/>
              </a:rPr>
              <a:t>Thyroid abnormalities, deposits in skin and cornea, pulmonary fibrosis, optic neuritis</a:t>
            </a:r>
            <a:r>
              <a:rPr lang="en-US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D6FEBBF-EF7A-D7B4-8F37-CB9728A6A4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602" y="1793409"/>
            <a:ext cx="4119711" cy="4119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34844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7ED8021-FA45-23D5-49E1-95D413AD9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182" y="143453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9895AA2-3841-24F4-6A29-E75B88355F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5143" y="1253330"/>
            <a:ext cx="6285675" cy="48624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i="0" dirty="0">
                <a:solidFill>
                  <a:schemeClr val="accent2"/>
                </a:solidFill>
                <a:effectLst/>
              </a:rPr>
              <a:t>Sotalol</a:t>
            </a:r>
          </a:p>
          <a:p>
            <a:pPr marL="0" indent="0">
              <a:buNone/>
            </a:pPr>
            <a:r>
              <a:rPr lang="en-US" sz="2000" b="1" i="0" dirty="0">
                <a:solidFill>
                  <a:schemeClr val="accent6">
                    <a:lumMod val="75000"/>
                  </a:schemeClr>
                </a:solidFill>
                <a:effectLst/>
              </a:rPr>
              <a:t>Mechanism of Action</a:t>
            </a:r>
          </a:p>
          <a:p>
            <a:r>
              <a:rPr lang="en-US" sz="2000" b="0" i="0" dirty="0">
                <a:solidFill>
                  <a:srgbClr val="000000"/>
                </a:solidFill>
                <a:effectLst/>
              </a:rPr>
              <a:t>K block and -adrenoceptor block</a:t>
            </a:r>
          </a:p>
          <a:p>
            <a:pPr marL="0" indent="0">
              <a:buNone/>
            </a:pPr>
            <a:r>
              <a:rPr lang="en-US" sz="2000" b="1" i="0" dirty="0">
                <a:solidFill>
                  <a:schemeClr val="accent2"/>
                </a:solidFill>
                <a:effectLst/>
              </a:rPr>
              <a:t>Clinical application</a:t>
            </a:r>
          </a:p>
          <a:p>
            <a:r>
              <a:rPr lang="en-US" sz="2000" b="0" i="0" dirty="0">
                <a:solidFill>
                  <a:srgbClr val="000000"/>
                </a:solidFill>
                <a:effectLst/>
              </a:rPr>
              <a:t>Ventricular arrhythmias and atrial fibrillation</a:t>
            </a:r>
            <a:r>
              <a:rPr lang="en-US" sz="3200" dirty="0"/>
              <a:t> </a:t>
            </a:r>
          </a:p>
          <a:p>
            <a:pPr marL="0" indent="0">
              <a:buNone/>
            </a:pPr>
            <a:r>
              <a:rPr lang="en-US" sz="2000" b="1" i="0" dirty="0">
                <a:solidFill>
                  <a:srgbClr val="000000"/>
                </a:solidFill>
                <a:effectLst/>
              </a:rPr>
              <a:t>Pharmacokinetics</a:t>
            </a:r>
            <a:endParaRPr lang="en-US" sz="2000" b="1" dirty="0">
              <a:solidFill>
                <a:srgbClr val="000000"/>
              </a:solidFill>
            </a:endParaRPr>
          </a:p>
          <a:p>
            <a:r>
              <a:rPr lang="en-US" sz="2000" b="0" i="0" dirty="0">
                <a:solidFill>
                  <a:srgbClr val="000000"/>
                </a:solidFill>
                <a:effectLst/>
              </a:rPr>
              <a:t>Oral Duration: 7 h</a:t>
            </a:r>
          </a:p>
          <a:p>
            <a:pPr marL="0" indent="0">
              <a:buNone/>
            </a:pPr>
            <a:r>
              <a:rPr lang="en-US" sz="2000" b="1" i="0" dirty="0">
                <a:solidFill>
                  <a:srgbClr val="FF0000"/>
                </a:solidFill>
                <a:effectLst/>
              </a:rPr>
              <a:t>Toxicities, interactions</a:t>
            </a:r>
          </a:p>
          <a:p>
            <a:r>
              <a:rPr lang="en-US" sz="2000" b="0" i="0" dirty="0">
                <a:solidFill>
                  <a:srgbClr val="000000"/>
                </a:solidFill>
                <a:effectLst/>
              </a:rPr>
              <a:t>Dose-related torsade de pointes; cardiac depression</a:t>
            </a:r>
            <a:r>
              <a:rPr lang="en-US" sz="3200" dirty="0"/>
              <a:t> </a:t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7FAC804-729C-09EA-78E7-24C91CFE9415}"/>
              </a:ext>
            </a:extLst>
          </p:cNvPr>
          <p:cNvSpPr txBox="1"/>
          <p:nvPr/>
        </p:nvSpPr>
        <p:spPr>
          <a:xfrm>
            <a:off x="367145" y="406005"/>
            <a:ext cx="1098883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omic Sans MS"/>
                <a:ea typeface="+mj-ea"/>
                <a:cs typeface="+mj-cs"/>
              </a:rPr>
              <a:t>Class 3 antiarrhythmics-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omic Sans MS"/>
                <a:ea typeface="+mj-ea"/>
                <a:cs typeface="+mj-cs"/>
              </a:rPr>
              <a:t>Potassium channel Blockers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05D4902-1506-063D-B843-97BDB6C02F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94" t="5332" r="23173" b="1280"/>
          <a:stretch/>
        </p:blipFill>
        <p:spPr>
          <a:xfrm>
            <a:off x="1149531" y="1237428"/>
            <a:ext cx="3039291" cy="487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263559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BA7A0FC-AEFC-0D41-757A-73B169CE2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454" y="0"/>
            <a:ext cx="10515600" cy="1325563"/>
          </a:xfrm>
        </p:spPr>
        <p:txBody>
          <a:bodyPr/>
          <a:lstStyle/>
          <a:p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omic Sans MS"/>
                <a:ea typeface="+mj-ea"/>
                <a:cs typeface="+mj-cs"/>
              </a:rPr>
              <a:t>Class 4 antiarrhythmics-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omic Sans MS"/>
                <a:ea typeface="+mj-ea"/>
                <a:cs typeface="+mj-cs"/>
              </a:rPr>
              <a:t>Calcium channel Blockers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5B031A2-641F-86E4-A6BD-E688708C63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430" y="1262744"/>
            <a:ext cx="6510316" cy="5376038"/>
          </a:xfrm>
        </p:spPr>
        <p:txBody>
          <a:bodyPr/>
          <a:lstStyle/>
          <a:p>
            <a:pPr marL="0" indent="0">
              <a:buNone/>
            </a:pPr>
            <a:r>
              <a:rPr lang="en-US" sz="2400" b="1" i="0" dirty="0">
                <a:solidFill>
                  <a:schemeClr val="accent6">
                    <a:lumMod val="75000"/>
                  </a:schemeClr>
                </a:solidFill>
                <a:effectLst/>
                <a:latin typeface="+mn-lt"/>
              </a:rPr>
              <a:t>Verapamil</a:t>
            </a:r>
            <a:r>
              <a:rPr lang="en-US" sz="2400" b="1" dirty="0">
                <a:latin typeface="+mn-lt"/>
              </a:rPr>
              <a:t> and</a:t>
            </a:r>
            <a:r>
              <a:rPr lang="en-US" sz="24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400" b="1" i="0" dirty="0">
                <a:solidFill>
                  <a:srgbClr val="C00000"/>
                </a:solidFill>
                <a:effectLst/>
                <a:latin typeface="+mn-lt"/>
              </a:rPr>
              <a:t>Diltiazem</a:t>
            </a:r>
            <a:endParaRPr lang="en-US" sz="2400" b="1" i="0" dirty="0">
              <a:solidFill>
                <a:srgbClr val="C00000"/>
              </a:solidFill>
              <a:effectLst/>
            </a:endParaRPr>
          </a:p>
          <a:p>
            <a:pPr marL="0" indent="0">
              <a:buNone/>
            </a:pPr>
            <a:r>
              <a:rPr lang="en-US" sz="1800" b="1" i="0" dirty="0">
                <a:solidFill>
                  <a:schemeClr val="accent2"/>
                </a:solidFill>
                <a:effectLst/>
              </a:rPr>
              <a:t>Mechanism of Action</a:t>
            </a:r>
          </a:p>
          <a:p>
            <a:r>
              <a:rPr lang="en-US" sz="1800" b="0" i="0" dirty="0">
                <a:solidFill>
                  <a:srgbClr val="000000"/>
                </a:solidFill>
                <a:effectLst/>
              </a:rPr>
              <a:t>State and use-dependent Ca block slows conduction in AV node and pacemaker activity; PR interval prolongation</a:t>
            </a:r>
          </a:p>
          <a:p>
            <a:pPr marL="0" indent="0">
              <a:buNone/>
            </a:pPr>
            <a:r>
              <a:rPr lang="en-US" sz="1800" b="1" i="0" dirty="0">
                <a:solidFill>
                  <a:schemeClr val="accent1"/>
                </a:solidFill>
                <a:effectLst/>
              </a:rPr>
              <a:t>Clinical application</a:t>
            </a:r>
          </a:p>
          <a:p>
            <a:r>
              <a:rPr lang="en-US" sz="1800" b="0" i="0" dirty="0">
                <a:solidFill>
                  <a:srgbClr val="000000"/>
                </a:solidFill>
                <a:effectLst/>
              </a:rPr>
              <a:t>AV nodal arrhythmias, especially in prophylaxis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sz="1800" b="1" i="0" dirty="0">
                <a:solidFill>
                  <a:schemeClr val="accent2">
                    <a:lumMod val="75000"/>
                  </a:schemeClr>
                </a:solidFill>
                <a:effectLst/>
              </a:rPr>
              <a:t>Pharmacokinetics</a:t>
            </a:r>
            <a:endParaRPr lang="en-US" sz="18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1800" b="0" i="0" dirty="0">
                <a:solidFill>
                  <a:srgbClr val="000000"/>
                </a:solidFill>
                <a:effectLst/>
              </a:rPr>
              <a:t>Oral, parenteral Duration: 7 h</a:t>
            </a:r>
          </a:p>
          <a:p>
            <a:pPr marL="0" indent="0">
              <a:buNone/>
            </a:pPr>
            <a:r>
              <a:rPr lang="en-US" sz="1800" b="1" i="0" dirty="0">
                <a:solidFill>
                  <a:srgbClr val="C00000"/>
                </a:solidFill>
                <a:effectLst/>
              </a:rPr>
              <a:t>Toxicities, interaction</a:t>
            </a:r>
          </a:p>
          <a:p>
            <a:r>
              <a:rPr lang="en-US" sz="1800" b="0" i="0" dirty="0">
                <a:solidFill>
                  <a:srgbClr val="000000"/>
                </a:solidFill>
                <a:effectLst/>
              </a:rPr>
              <a:t>Cardiac depression; constipation, hypotension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A9338B6-DE0D-5431-E65D-B8AF9C3BA1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9941" y="2072640"/>
            <a:ext cx="4716629" cy="3071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773082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E90C4EF-8C4F-B32C-6B59-8B5DA45818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497" y="1158928"/>
            <a:ext cx="3574737" cy="5428027"/>
          </a:xfrm>
          <a:ln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i="0" dirty="0">
                <a:solidFill>
                  <a:schemeClr val="accent2"/>
                </a:solidFill>
                <a:effectLst/>
                <a:latin typeface="+mn-lt"/>
              </a:rPr>
              <a:t>Adenosine</a:t>
            </a:r>
            <a:endParaRPr lang="en-US" b="1" i="0" dirty="0">
              <a:solidFill>
                <a:schemeClr val="accent2"/>
              </a:solidFill>
              <a:effectLst/>
            </a:endParaRPr>
          </a:p>
          <a:p>
            <a:pPr marL="0" indent="0">
              <a:buNone/>
            </a:pPr>
            <a:r>
              <a:rPr lang="en-US" sz="1800" b="1" i="0" dirty="0">
                <a:solidFill>
                  <a:srgbClr val="000000"/>
                </a:solidFill>
                <a:effectLst/>
              </a:rPr>
              <a:t>Mechanism of Action</a:t>
            </a:r>
          </a:p>
          <a:p>
            <a:r>
              <a:rPr lang="en-US" sz="1800" b="0" i="0" dirty="0">
                <a:solidFill>
                  <a:srgbClr val="000000"/>
                </a:solidFill>
                <a:effectLst/>
              </a:rPr>
              <a:t>Increase in diastolic K of AV node that causes marked hyperpolarization and conduction block; reduced ca</a:t>
            </a:r>
            <a:endParaRPr lang="en-US" sz="18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1800" b="1" i="0" dirty="0">
                <a:solidFill>
                  <a:srgbClr val="00B050"/>
                </a:solidFill>
                <a:effectLst/>
              </a:rPr>
              <a:t>Clinical application</a:t>
            </a:r>
          </a:p>
          <a:p>
            <a:r>
              <a:rPr lang="en-US" sz="1800" b="0" i="0" dirty="0">
                <a:solidFill>
                  <a:srgbClr val="000000"/>
                </a:solidFill>
                <a:effectLst/>
              </a:rPr>
              <a:t>Acute nodal tachycardias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sz="1800" b="1" i="0" dirty="0">
                <a:solidFill>
                  <a:schemeClr val="accent1"/>
                </a:solidFill>
                <a:effectLst/>
              </a:rPr>
              <a:t>Pharmacokinetics</a:t>
            </a:r>
            <a:endParaRPr lang="en-US" sz="1800" b="1" dirty="0">
              <a:solidFill>
                <a:schemeClr val="accent1"/>
              </a:solidFill>
            </a:endParaRPr>
          </a:p>
          <a:p>
            <a:r>
              <a:rPr lang="en-US" sz="1800" b="0" i="0" dirty="0">
                <a:solidFill>
                  <a:srgbClr val="000000"/>
                </a:solidFill>
                <a:effectLst/>
              </a:rPr>
              <a:t>IV only Duration: 10–15 s</a:t>
            </a:r>
          </a:p>
          <a:p>
            <a:pPr marL="0" indent="0">
              <a:buNone/>
            </a:pPr>
            <a:r>
              <a:rPr lang="en-US" sz="1800" b="1" i="0" dirty="0">
                <a:solidFill>
                  <a:schemeClr val="accent2"/>
                </a:solidFill>
                <a:effectLst/>
              </a:rPr>
              <a:t>Toxicities, interaction</a:t>
            </a:r>
          </a:p>
          <a:p>
            <a:r>
              <a:rPr lang="en-US" sz="1800" b="0" i="0" dirty="0">
                <a:solidFill>
                  <a:srgbClr val="000000"/>
                </a:solidFill>
                <a:effectLst/>
              </a:rPr>
              <a:t>Flushing, bronchospasm, chest pain, headache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79CBA21B-BD82-F05D-E522-321B612838FB}"/>
              </a:ext>
            </a:extLst>
          </p:cNvPr>
          <p:cNvSpPr txBox="1">
            <a:spLocks/>
          </p:cNvSpPr>
          <p:nvPr/>
        </p:nvSpPr>
        <p:spPr>
          <a:xfrm>
            <a:off x="4667795" y="1053738"/>
            <a:ext cx="3422470" cy="5428027"/>
          </a:xfrm>
          <a:prstGeom prst="rect">
            <a:avLst/>
          </a:prstGeom>
          <a:ln>
            <a:solidFill>
              <a:schemeClr val="accent5"/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00" b="1" dirty="0">
                <a:solidFill>
                  <a:schemeClr val="accent1"/>
                </a:solidFill>
              </a:rPr>
              <a:t>Potassium ion</a:t>
            </a:r>
            <a:r>
              <a:rPr lang="en-US" sz="4300" b="1" dirty="0">
                <a:solidFill>
                  <a:schemeClr val="accent1"/>
                </a:solidFill>
              </a:rPr>
              <a:t> </a:t>
            </a:r>
            <a:endParaRPr lang="en-US" sz="2600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sz="1800" b="1" dirty="0">
                <a:solidFill>
                  <a:schemeClr val="accent2"/>
                </a:solidFill>
              </a:rPr>
              <a:t>Mechanism of action</a:t>
            </a:r>
          </a:p>
          <a:p>
            <a:r>
              <a:rPr lang="en-US" sz="1800" dirty="0">
                <a:solidFill>
                  <a:srgbClr val="000000"/>
                </a:solidFill>
              </a:rPr>
              <a:t>Increase in all K currents, decreased automaticity, decreased digitalis toxicity</a:t>
            </a:r>
          </a:p>
          <a:p>
            <a:pPr marL="0" indent="0">
              <a:buNone/>
            </a:pPr>
            <a:r>
              <a:rPr lang="en-US" sz="1800" b="1" dirty="0">
                <a:solidFill>
                  <a:schemeClr val="accent1"/>
                </a:solidFill>
              </a:rPr>
              <a:t>Clinical applications</a:t>
            </a:r>
          </a:p>
          <a:p>
            <a:r>
              <a:rPr lang="en-US" sz="1800" dirty="0">
                <a:solidFill>
                  <a:srgbClr val="000000"/>
                </a:solidFill>
              </a:rPr>
              <a:t>Digitalis toxicity and other arrhythmias if serum K is low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sz="1800" b="1" dirty="0">
                <a:solidFill>
                  <a:srgbClr val="002060"/>
                </a:solidFill>
              </a:rPr>
              <a:t>Pharmacokinetics</a:t>
            </a:r>
          </a:p>
          <a:p>
            <a:r>
              <a:rPr lang="en-US" sz="1800" dirty="0">
                <a:solidFill>
                  <a:srgbClr val="000000"/>
                </a:solidFill>
              </a:rPr>
              <a:t>Oral or IV</a:t>
            </a:r>
          </a:p>
          <a:p>
            <a:pPr marL="0" indent="0">
              <a:buNone/>
            </a:pPr>
            <a:r>
              <a:rPr lang="en-US" sz="1800" b="1" dirty="0">
                <a:solidFill>
                  <a:schemeClr val="accent2"/>
                </a:solidFill>
              </a:rPr>
              <a:t>Toxicities, interactions</a:t>
            </a:r>
          </a:p>
          <a:p>
            <a:r>
              <a:rPr lang="en-US" sz="1800" dirty="0">
                <a:solidFill>
                  <a:srgbClr val="000000"/>
                </a:solidFill>
              </a:rPr>
              <a:t>Both hypokalemia and hyperkalemia are associated with arrhythmogenesis. Severe hyperkalemia causes cardiac arrest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1CAC3368-7CCA-A968-4140-B49CF9DECBC7}"/>
              </a:ext>
            </a:extLst>
          </p:cNvPr>
          <p:cNvSpPr txBox="1">
            <a:spLocks/>
          </p:cNvSpPr>
          <p:nvPr/>
        </p:nvSpPr>
        <p:spPr>
          <a:xfrm>
            <a:off x="8403773" y="1053737"/>
            <a:ext cx="3263534" cy="5428027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rgbClr val="00B050"/>
                </a:solidFill>
              </a:rPr>
              <a:t>Magnesium ion</a:t>
            </a:r>
            <a:r>
              <a:rPr lang="en-US" sz="4000" b="1" dirty="0">
                <a:solidFill>
                  <a:srgbClr val="00B050"/>
                </a:solidFill>
              </a:rPr>
              <a:t> </a:t>
            </a:r>
            <a:endParaRPr lang="en-US" sz="2400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sz="1800" b="1" dirty="0">
                <a:solidFill>
                  <a:schemeClr val="accent2"/>
                </a:solidFill>
              </a:rPr>
              <a:t>Mechanism of action</a:t>
            </a:r>
          </a:p>
          <a:p>
            <a:r>
              <a:rPr lang="en-US" sz="1800" dirty="0">
                <a:solidFill>
                  <a:srgbClr val="000000"/>
                </a:solidFill>
              </a:rPr>
              <a:t>Poorly understood, possible increase in Na+/K+ ATPase activity</a:t>
            </a:r>
          </a:p>
          <a:p>
            <a:pPr marL="0" indent="0">
              <a:buNone/>
            </a:pPr>
            <a:r>
              <a:rPr lang="en-US" sz="1800" b="1" dirty="0">
                <a:solidFill>
                  <a:schemeClr val="accent2"/>
                </a:solidFill>
              </a:rPr>
              <a:t>Clinical applications</a:t>
            </a:r>
          </a:p>
          <a:p>
            <a:r>
              <a:rPr lang="en-US" sz="1800" dirty="0">
                <a:solidFill>
                  <a:srgbClr val="000000"/>
                </a:solidFill>
              </a:rPr>
              <a:t>Digitalis arrhythmias and other arrhythmias if serum Mg is low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sz="1800" b="1" dirty="0">
                <a:solidFill>
                  <a:schemeClr val="accent1"/>
                </a:solidFill>
              </a:rPr>
              <a:t>Pharmacokinetics</a:t>
            </a:r>
          </a:p>
          <a:p>
            <a:r>
              <a:rPr lang="en-US" sz="1800" dirty="0">
                <a:solidFill>
                  <a:srgbClr val="000000"/>
                </a:solidFill>
              </a:rPr>
              <a:t>IV</a:t>
            </a:r>
          </a:p>
          <a:p>
            <a:pPr marL="0" indent="0">
              <a:buNone/>
            </a:pPr>
            <a:r>
              <a:rPr lang="en-US" sz="1800" b="1" dirty="0">
                <a:solidFill>
                  <a:schemeClr val="accent2"/>
                </a:solidFill>
              </a:rPr>
              <a:t>Toxicities, interactions</a:t>
            </a:r>
          </a:p>
          <a:p>
            <a:r>
              <a:rPr lang="en-US" sz="1800" dirty="0">
                <a:solidFill>
                  <a:srgbClr val="000000"/>
                </a:solidFill>
              </a:rPr>
              <a:t>Muscle weakness, severe hypermagnesemia can cause respiratory paralysis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DCD63A1-4152-6B47-A9DB-A017231DF0C4}"/>
              </a:ext>
            </a:extLst>
          </p:cNvPr>
          <p:cNvSpPr txBox="1"/>
          <p:nvPr/>
        </p:nvSpPr>
        <p:spPr>
          <a:xfrm>
            <a:off x="1567543" y="271045"/>
            <a:ext cx="81076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omic Sans MS"/>
                <a:ea typeface="+mj-ea"/>
                <a:cs typeface="+mj-cs"/>
              </a:rPr>
              <a:t>Miscellaneous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62067696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DCD63A1-4152-6B47-A9DB-A017231DF0C4}"/>
              </a:ext>
            </a:extLst>
          </p:cNvPr>
          <p:cNvSpPr txBox="1"/>
          <p:nvPr/>
        </p:nvSpPr>
        <p:spPr>
          <a:xfrm>
            <a:off x="1463040" y="2090057"/>
            <a:ext cx="9135292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138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omic Sans MS"/>
                <a:ea typeface="+mj-ea"/>
                <a:cs typeface="+mj-cs"/>
              </a:rPr>
              <a:t>Thank You</a:t>
            </a:r>
            <a:endParaRPr lang="en-US" sz="11500" dirty="0"/>
          </a:p>
        </p:txBody>
      </p:sp>
    </p:spTree>
    <p:extLst>
      <p:ext uri="{BB962C8B-B14F-4D97-AF65-F5344CB8AC3E}">
        <p14:creationId xmlns:p14="http://schemas.microsoft.com/office/powerpoint/2010/main" val="829608865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B9A9581-5B8C-089C-D37A-95F3B1975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What are cardiac arrhythmias?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C3CEDB0-B81B-85EF-2F11-3C1A279C46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764145"/>
            <a:ext cx="5708072" cy="4412818"/>
          </a:xfrm>
        </p:spPr>
        <p:txBody>
          <a:bodyPr>
            <a:normAutofit fontScale="92500" lnSpcReduction="10000"/>
          </a:bodyPr>
          <a:lstStyle/>
          <a:p>
            <a:r>
              <a:rPr lang="en-US" b="0" i="0" dirty="0">
                <a:solidFill>
                  <a:srgbClr val="333333"/>
                </a:solidFill>
                <a:effectLst/>
              </a:rPr>
              <a:t>A </a:t>
            </a:r>
            <a:r>
              <a:rPr lang="en-US" b="1" i="0" dirty="0">
                <a:solidFill>
                  <a:srgbClr val="333333"/>
                </a:solidFill>
                <a:effectLst/>
              </a:rPr>
              <a:t>cardiac arrhythmia </a:t>
            </a:r>
            <a:r>
              <a:rPr lang="en-US" b="0" i="0" dirty="0">
                <a:solidFill>
                  <a:srgbClr val="333333"/>
                </a:solidFill>
                <a:effectLst/>
              </a:rPr>
              <a:t>is an abnormal heart rhythm</a:t>
            </a:r>
            <a:endParaRPr lang="en-US" b="0" i="0" dirty="0">
              <a:solidFill>
                <a:srgbClr val="000000"/>
              </a:solidFill>
              <a:effectLst/>
            </a:endParaRPr>
          </a:p>
          <a:p>
            <a:r>
              <a:rPr lang="en-US" b="0" i="0" dirty="0">
                <a:solidFill>
                  <a:srgbClr val="000000"/>
                </a:solidFill>
                <a:effectLst/>
              </a:rPr>
              <a:t>Cardiac arrhythmias commonly occur in the presence of preexisting heart disease.</a:t>
            </a:r>
          </a:p>
          <a:p>
            <a:r>
              <a:rPr lang="en-US" b="0" i="0" dirty="0">
                <a:solidFill>
                  <a:srgbClr val="000000"/>
                </a:solidFill>
                <a:effectLst/>
              </a:rPr>
              <a:t>Most common cause of death in patients with a MI or terminal heart failure.</a:t>
            </a:r>
          </a:p>
          <a:p>
            <a:r>
              <a:rPr lang="en-US" b="0" i="0" dirty="0">
                <a:solidFill>
                  <a:srgbClr val="000000"/>
                </a:solidFill>
                <a:effectLst/>
              </a:rPr>
              <a:t>Arrhythmias/dysrhythmias involve changes in the </a:t>
            </a:r>
            <a:r>
              <a:rPr lang="en-US" b="1" i="0" dirty="0">
                <a:solidFill>
                  <a:schemeClr val="accent2">
                    <a:lumMod val="75000"/>
                  </a:schemeClr>
                </a:solidFill>
                <a:effectLst/>
              </a:rPr>
              <a:t>automaticity</a:t>
            </a:r>
            <a:r>
              <a:rPr lang="en-US" b="0" i="0" dirty="0">
                <a:solidFill>
                  <a:srgbClr val="000000"/>
                </a:solidFill>
                <a:effectLst/>
              </a:rPr>
              <a:t> and </a:t>
            </a:r>
            <a:r>
              <a:rPr lang="en-US" b="1" i="0" dirty="0">
                <a:solidFill>
                  <a:schemeClr val="accent5"/>
                </a:solidFill>
                <a:effectLst/>
              </a:rPr>
              <a:t>conductivity</a:t>
            </a:r>
            <a:r>
              <a:rPr lang="en-US" b="0" i="0" dirty="0">
                <a:solidFill>
                  <a:srgbClr val="000000"/>
                </a:solidFill>
                <a:effectLst/>
              </a:rPr>
              <a:t> of the heart cells.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D3F4F29-E2A8-7A98-E0D4-E3ACAEFA962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55"/>
          <a:stretch/>
        </p:blipFill>
        <p:spPr>
          <a:xfrm>
            <a:off x="296091" y="1690688"/>
            <a:ext cx="4952396" cy="4412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827115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5B77D1-7A80-6793-8F2C-2788E303B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293" y="4623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i="0" dirty="0">
                <a:solidFill>
                  <a:schemeClr val="accent2">
                    <a:lumMod val="75000"/>
                  </a:schemeClr>
                </a:solidFill>
                <a:effectLst/>
              </a:rPr>
              <a:t>Classification of Antiarrhythmic drugs</a:t>
            </a:r>
            <a:endParaRPr lang="en-US" sz="72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DD483F27-BD1F-42B5-9BE7-6FE652FFD1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023" t="14719" r="6861" b="22033"/>
          <a:stretch/>
        </p:blipFill>
        <p:spPr>
          <a:xfrm>
            <a:off x="1129663" y="2976723"/>
            <a:ext cx="10140488" cy="3315855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622AA27-0F94-5EC8-0D6C-7936ABDA234D}"/>
              </a:ext>
            </a:extLst>
          </p:cNvPr>
          <p:cNvSpPr txBox="1"/>
          <p:nvPr/>
        </p:nvSpPr>
        <p:spPr>
          <a:xfrm>
            <a:off x="487680" y="1271451"/>
            <a:ext cx="1097002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Drugs used for arrhythmias fall into 5 major groups or classes, (</a:t>
            </a:r>
            <a:r>
              <a:rPr lang="en-US" sz="1800" b="1" i="0" dirty="0">
                <a:solidFill>
                  <a:srgbClr val="000000"/>
                </a:solidFill>
                <a:effectLst/>
              </a:rPr>
              <a:t>Group (class) 1, 2, 3, and 4) 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000000"/>
                </a:solidFill>
                <a:effectLst/>
              </a:rPr>
              <a:t>This classification is known as the </a:t>
            </a:r>
            <a:r>
              <a:rPr lang="en-US" sz="1800" b="1" i="0" dirty="0">
                <a:solidFill>
                  <a:schemeClr val="accent5"/>
                </a:solidFill>
                <a:effectLst/>
              </a:rPr>
              <a:t>Singh-Vaughan Williams classification</a:t>
            </a:r>
            <a:r>
              <a:rPr lang="en-US" sz="1800" b="0" i="0" dirty="0">
                <a:solidFill>
                  <a:srgbClr val="000000"/>
                </a:solidFill>
                <a:effectLst/>
              </a:rPr>
              <a:t>; based loosely on the channel or receptor affected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Antiarrhythmics address arrhythmia by altering cells’ automaticity and conductivity</a:t>
            </a:r>
          </a:p>
        </p:txBody>
      </p:sp>
    </p:spTree>
    <p:extLst>
      <p:ext uri="{BB962C8B-B14F-4D97-AF65-F5344CB8AC3E}">
        <p14:creationId xmlns:p14="http://schemas.microsoft.com/office/powerpoint/2010/main" val="1123901170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7EE484-6144-5380-D439-7BC1396FB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27966"/>
          </a:xfrm>
        </p:spPr>
        <p:txBody>
          <a:bodyPr>
            <a:normAutofit/>
          </a:bodyPr>
          <a:lstStyle/>
          <a:p>
            <a:r>
              <a:rPr lang="en-US" sz="3200" b="1" i="0" dirty="0">
                <a:solidFill>
                  <a:schemeClr val="accent2"/>
                </a:solidFill>
                <a:effectLst/>
              </a:rPr>
              <a:t>Heart and normal cardiac electrical activity </a:t>
            </a:r>
            <a:endParaRPr lang="en-US" sz="6600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EDE1B2D-ACD9-5CA4-FEC0-76FDAB9E49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4901" y="1232131"/>
            <a:ext cx="6468200" cy="5543137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1900" b="1" i="0" dirty="0">
                <a:solidFill>
                  <a:schemeClr val="accent2"/>
                </a:solidFill>
                <a:effectLst/>
              </a:rPr>
              <a:t>Conductivity</a:t>
            </a:r>
            <a:r>
              <a:rPr lang="en-US" sz="1900" i="0" dirty="0">
                <a:solidFill>
                  <a:srgbClr val="000000"/>
                </a:solidFill>
                <a:effectLst/>
              </a:rPr>
              <a:t> is the property of the heart cells to transmit spontaneous impulses starting from the sinoatrial (SA) node, activating all parts of the heart muscle almost spontaneously. </a:t>
            </a:r>
          </a:p>
          <a:p>
            <a:pPr marL="0" indent="0">
              <a:buNone/>
            </a:pPr>
            <a:r>
              <a:rPr lang="en-US" sz="1900" i="0" dirty="0">
                <a:solidFill>
                  <a:srgbClr val="000000"/>
                </a:solidFill>
                <a:effectLst/>
              </a:rPr>
              <a:t>Different areas of the specialized conductive system include:</a:t>
            </a:r>
          </a:p>
          <a:p>
            <a:pPr lvl="1"/>
            <a:r>
              <a:rPr lang="en-US" sz="1600" b="1" i="0" dirty="0">
                <a:solidFill>
                  <a:schemeClr val="accent2"/>
                </a:solidFill>
                <a:effectLst/>
              </a:rPr>
              <a:t>SA node </a:t>
            </a:r>
            <a:r>
              <a:rPr lang="en-US" sz="1600" i="0" dirty="0">
                <a:solidFill>
                  <a:srgbClr val="000000"/>
                </a:solidFill>
                <a:effectLst/>
              </a:rPr>
              <a:t>– impulse generation of 60-100 impulses per minute</a:t>
            </a:r>
          </a:p>
          <a:p>
            <a:pPr lvl="1"/>
            <a:r>
              <a:rPr lang="en-US" sz="1600" b="1" i="0" dirty="0">
                <a:solidFill>
                  <a:schemeClr val="accent6">
                    <a:lumMod val="75000"/>
                  </a:schemeClr>
                </a:solidFill>
                <a:effectLst/>
              </a:rPr>
              <a:t>AV node </a:t>
            </a:r>
            <a:r>
              <a:rPr lang="en-US" sz="1600" i="0" dirty="0">
                <a:solidFill>
                  <a:srgbClr val="000000"/>
                </a:solidFill>
                <a:effectLst/>
              </a:rPr>
              <a:t>– 40-50 impulses per minute</a:t>
            </a:r>
          </a:p>
          <a:p>
            <a:pPr lvl="1"/>
            <a:r>
              <a:rPr lang="en-US" sz="1600" b="1" i="0" dirty="0">
                <a:solidFill>
                  <a:schemeClr val="accent1"/>
                </a:solidFill>
                <a:effectLst/>
              </a:rPr>
              <a:t>Ventricular muscle cells </a:t>
            </a:r>
            <a:r>
              <a:rPr lang="en-US" sz="1600" i="0" dirty="0">
                <a:solidFill>
                  <a:srgbClr val="000000"/>
                </a:solidFill>
                <a:effectLst/>
              </a:rPr>
              <a:t>– 10-20 impulses per minute</a:t>
            </a:r>
          </a:p>
          <a:p>
            <a:pPr marL="0" indent="0">
              <a:buNone/>
            </a:pPr>
            <a:r>
              <a:rPr lang="en-US" sz="1900" b="1" i="0" dirty="0">
                <a:solidFill>
                  <a:srgbClr val="00B0F0"/>
                </a:solidFill>
                <a:effectLst/>
              </a:rPr>
              <a:t>Automaticity</a:t>
            </a:r>
            <a:r>
              <a:rPr lang="en-US" sz="1900" i="0" dirty="0">
                <a:solidFill>
                  <a:srgbClr val="000000"/>
                </a:solidFill>
                <a:effectLst/>
              </a:rPr>
              <a:t> is the property of the heart cells to undergo spontaneous depolarization during relaxation. This is because at this point, potassium flows out of the cell while sodium moves inside: the condition necessary to produce an action potential. </a:t>
            </a:r>
          </a:p>
          <a:p>
            <a:pPr marL="0" indent="0">
              <a:buNone/>
            </a:pPr>
            <a:r>
              <a:rPr lang="en-US" sz="2600" b="1" i="0" dirty="0">
                <a:solidFill>
                  <a:schemeClr val="accent2"/>
                </a:solidFill>
                <a:effectLst/>
              </a:rPr>
              <a:t>Five phases of action potential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b="1" i="0" dirty="0">
                <a:solidFill>
                  <a:schemeClr val="accent2"/>
                </a:solidFill>
                <a:effectLst/>
              </a:rPr>
              <a:t>Phase 0 </a:t>
            </a:r>
            <a:r>
              <a:rPr lang="en-US" sz="180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– depolarization phase; Voltage-gated Na+ channels open in response to </a:t>
            </a:r>
            <a:r>
              <a:rPr lang="en-US" sz="180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depolarisation</a:t>
            </a:r>
            <a:r>
              <a:rPr lang="en-US" sz="180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that spreads into the cell through gap junctions. The influx of Na+ ions </a:t>
            </a:r>
            <a:r>
              <a:rPr lang="en-US" sz="180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depolarises</a:t>
            </a:r>
            <a:r>
              <a:rPr lang="en-US" sz="180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the cell further causing the opening of more Na+ channels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b="1" i="0" dirty="0">
                <a:solidFill>
                  <a:schemeClr val="accent6"/>
                </a:solidFill>
                <a:effectLst/>
              </a:rPr>
              <a:t>Phase 1 </a:t>
            </a:r>
            <a:r>
              <a:rPr lang="en-US" sz="18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– </a:t>
            </a:r>
            <a:r>
              <a:rPr lang="en-US" sz="180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 very short period wherein concentration of Na equalizes inside and outside of the cell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b="1" i="0" dirty="0">
                <a:solidFill>
                  <a:schemeClr val="accent1"/>
                </a:solidFill>
                <a:effectLst/>
              </a:rPr>
              <a:t>Phase 2 </a:t>
            </a:r>
            <a:r>
              <a:rPr lang="en-US" sz="1800" i="0" dirty="0">
                <a:solidFill>
                  <a:srgbClr val="222222"/>
                </a:solidFill>
                <a:effectLst/>
              </a:rPr>
              <a:t>– plateau phase; the cell is trying to go back to its resting stage (repolarization) the cell becomes less permeable to Na, K begins to leave the cell, and Ca starts to enter the cell.</a:t>
            </a:r>
            <a:br>
              <a:rPr lang="en-US" sz="1800" i="0" dirty="0">
                <a:solidFill>
                  <a:srgbClr val="222222"/>
                </a:solidFill>
                <a:effectLst/>
              </a:rPr>
            </a:br>
            <a:endParaRPr lang="en-US" sz="1800" i="0" dirty="0">
              <a:solidFill>
                <a:srgbClr val="222222"/>
              </a:solidFill>
              <a:effectLst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800" b="1" i="0" dirty="0">
                <a:solidFill>
                  <a:schemeClr val="accent2"/>
                </a:solidFill>
                <a:effectLst/>
              </a:rPr>
              <a:t>Phase 3 </a:t>
            </a:r>
            <a:r>
              <a:rPr lang="en-US" sz="1800" i="0" dirty="0">
                <a:solidFill>
                  <a:srgbClr val="222222"/>
                </a:solidFill>
                <a:effectLst/>
              </a:rPr>
              <a:t>– rapid repolarization phase; stage in which the Na gates are closed and K flows out of the cell. As Ca2+ channels close, K+ currents succeed in </a:t>
            </a:r>
            <a:r>
              <a:rPr lang="en-US" sz="1800" i="0" dirty="0" err="1">
                <a:solidFill>
                  <a:srgbClr val="222222"/>
                </a:solidFill>
                <a:effectLst/>
              </a:rPr>
              <a:t>repolarising</a:t>
            </a:r>
            <a:r>
              <a:rPr lang="en-US" sz="1800" i="0" dirty="0">
                <a:solidFill>
                  <a:srgbClr val="222222"/>
                </a:solidFill>
                <a:effectLst/>
              </a:rPr>
              <a:t> the cell, driving the membrane potential toward EK.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b="1" i="0" dirty="0">
                <a:solidFill>
                  <a:schemeClr val="accent2"/>
                </a:solidFill>
                <a:effectLst/>
              </a:rPr>
              <a:t>Phase 4 </a:t>
            </a:r>
            <a:r>
              <a:rPr lang="en-US" sz="1800" i="0" dirty="0">
                <a:solidFill>
                  <a:srgbClr val="222222"/>
                </a:solidFill>
                <a:effectLst/>
              </a:rPr>
              <a:t>– resting phase; stage in which Na/K pump restores the cell’s resting membrane potential in preparation for the next action potential</a:t>
            </a:r>
            <a:r>
              <a:rPr lang="en-US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774B006-2DBB-2D11-C811-BF96A07E0A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63" y="1587072"/>
            <a:ext cx="5129437" cy="3847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914572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718387C-93FE-AB77-48C1-EE834FCA8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186" y="22225"/>
            <a:ext cx="10515600" cy="1325563"/>
          </a:xfrm>
        </p:spPr>
        <p:txBody>
          <a:bodyPr>
            <a:normAutofit/>
          </a:bodyPr>
          <a:lstStyle/>
          <a:p>
            <a:r>
              <a:rPr lang="en-US" sz="2400" b="1" i="0" dirty="0">
                <a:solidFill>
                  <a:schemeClr val="accent6"/>
                </a:solidFill>
                <a:effectLst/>
              </a:rPr>
              <a:t>Typical ECGs of normal sinus rhythm and some common arrhythmias</a:t>
            </a:r>
            <a:r>
              <a:rPr lang="en-US" sz="4800" dirty="0">
                <a:solidFill>
                  <a:schemeClr val="accent6"/>
                </a:solidFill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107D0F1-EFE4-F350-42E6-C40F53CB60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719" y="1105011"/>
            <a:ext cx="5584705" cy="55193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295C64F-4CBD-2986-641A-B502F8FCC8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108921"/>
            <a:ext cx="5709281" cy="313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05703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768AD2A-D8BA-E89F-72D3-29757FD78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028" y="-102540"/>
            <a:ext cx="10674532" cy="999524"/>
          </a:xfrm>
        </p:spPr>
        <p:txBody>
          <a:bodyPr>
            <a:normAutofit/>
          </a:bodyPr>
          <a:lstStyle/>
          <a:p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omic Sans MS"/>
                <a:ea typeface="+mj-ea"/>
                <a:cs typeface="+mj-cs"/>
              </a:rPr>
              <a:t>Class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omic Sans MS"/>
                <a:ea typeface="+mj-ea"/>
                <a:cs typeface="+mj-cs"/>
              </a:rPr>
              <a:t>Ia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omic Sans MS"/>
                <a:ea typeface="+mj-ea"/>
                <a:cs typeface="+mj-cs"/>
              </a:rPr>
              <a:t> antiarrhythmics-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mic Sans MS"/>
                <a:ea typeface="+mj-ea"/>
                <a:cs typeface="+mj-cs"/>
              </a:rPr>
              <a:t>Sodium channel blockers</a:t>
            </a:r>
            <a:endParaRPr lang="en-US" sz="3600" b="1" i="0" dirty="0">
              <a:solidFill>
                <a:schemeClr val="tx2"/>
              </a:solidFill>
              <a:effectLst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DB20F3F-43E7-A524-E33B-929FD90A8C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446" y="1694700"/>
            <a:ext cx="5195010" cy="406107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AA7C52B-587D-0D13-17F8-21EEACA1A67F}"/>
              </a:ext>
            </a:extLst>
          </p:cNvPr>
          <p:cNvSpPr txBox="1"/>
          <p:nvPr/>
        </p:nvSpPr>
        <p:spPr>
          <a:xfrm>
            <a:off x="5458456" y="1102226"/>
            <a:ext cx="6096000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They </a:t>
            </a:r>
            <a:r>
              <a:rPr lang="en-US" b="1" dirty="0">
                <a:solidFill>
                  <a:schemeClr val="accent2"/>
                </a:solidFill>
              </a:rPr>
              <a:t>block sodium channels </a:t>
            </a:r>
            <a:r>
              <a:rPr lang="en-US" dirty="0"/>
              <a:t>in the cell membrane during action potential.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i="1" dirty="0"/>
              <a:t>Subgroup under this class is based on their mechanism in blocking sodium channels.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These class are </a:t>
            </a:r>
            <a:r>
              <a:rPr lang="en-US" b="1" dirty="0">
                <a:solidFill>
                  <a:schemeClr val="accent1"/>
                </a:solidFill>
              </a:rPr>
              <a:t>local anesthetics </a:t>
            </a:r>
            <a:r>
              <a:rPr lang="en-US" dirty="0"/>
              <a:t>and membrane-stabilizing agents because of their ability to bind more quickly to sodium channels.</a:t>
            </a:r>
          </a:p>
          <a:p>
            <a:r>
              <a:rPr lang="en-US" b="1" dirty="0">
                <a:solidFill>
                  <a:schemeClr val="accent2"/>
                </a:solidFill>
              </a:rPr>
              <a:t>Therapeutic Action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Class I antiarrhythmics stabilize cell membrane by </a:t>
            </a:r>
            <a:r>
              <a:rPr lang="en-US" b="1" dirty="0">
                <a:solidFill>
                  <a:srgbClr val="7030A0"/>
                </a:solidFill>
              </a:rPr>
              <a:t>depressing phase 0 </a:t>
            </a:r>
            <a:r>
              <a:rPr lang="en-US" dirty="0"/>
              <a:t>of action potential. They bind to Na channels and change the duration of action potential of the cells.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2"/>
                </a:solidFill>
              </a:rPr>
              <a:t>Class </a:t>
            </a:r>
            <a:r>
              <a:rPr lang="en-US" b="1" dirty="0" err="1">
                <a:solidFill>
                  <a:schemeClr val="accent2"/>
                </a:solidFill>
              </a:rPr>
              <a:t>Ia</a:t>
            </a:r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en-US" dirty="0"/>
              <a:t>drugs depress phase 0 and prolong duration of action potential.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5"/>
                </a:solidFill>
              </a:rPr>
              <a:t>Class </a:t>
            </a:r>
            <a:r>
              <a:rPr lang="en-US" b="1" dirty="0" err="1">
                <a:solidFill>
                  <a:schemeClr val="accent5"/>
                </a:solidFill>
              </a:rPr>
              <a:t>Ib</a:t>
            </a:r>
            <a:r>
              <a:rPr lang="en-US" b="1" dirty="0">
                <a:solidFill>
                  <a:schemeClr val="accent5"/>
                </a:solidFill>
              </a:rPr>
              <a:t> </a:t>
            </a:r>
            <a:r>
              <a:rPr lang="en-US" dirty="0"/>
              <a:t>drugs somewhat depress phase 0 and shorten duration of action potential.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Class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</a:rPr>
              <a:t>Ic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/>
              <a:t>drugs markedly depress phase 0 and extremely slows conduction but has little effect on the duration of action potential.</a:t>
            </a:r>
          </a:p>
        </p:txBody>
      </p:sp>
    </p:spTree>
    <p:extLst>
      <p:ext uri="{BB962C8B-B14F-4D97-AF65-F5344CB8AC3E}">
        <p14:creationId xmlns:p14="http://schemas.microsoft.com/office/powerpoint/2010/main" val="2234371964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93E892D-1D01-6386-64C9-1CF3158008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155" y="138703"/>
            <a:ext cx="10515600" cy="872548"/>
          </a:xfrm>
        </p:spPr>
        <p:txBody>
          <a:bodyPr>
            <a:normAutofit/>
          </a:bodyPr>
          <a:lstStyle/>
          <a:p>
            <a:r>
              <a:rPr lang="en-US" sz="3200" b="1" i="0" dirty="0">
                <a:solidFill>
                  <a:schemeClr val="accent2"/>
                </a:solidFill>
                <a:effectLst/>
                <a:latin typeface="+mn-lt"/>
              </a:rPr>
              <a:t>Class </a:t>
            </a:r>
            <a:r>
              <a:rPr lang="en-US" sz="3200" b="1" i="0" dirty="0" err="1">
                <a:solidFill>
                  <a:schemeClr val="accent2"/>
                </a:solidFill>
                <a:effectLst/>
                <a:latin typeface="+mn-lt"/>
              </a:rPr>
              <a:t>Ia</a:t>
            </a:r>
            <a:r>
              <a:rPr lang="en-US" sz="3200" b="1" i="0" dirty="0">
                <a:solidFill>
                  <a:schemeClr val="accent2"/>
                </a:solidFill>
                <a:effectLst/>
                <a:latin typeface="+mn-lt"/>
              </a:rPr>
              <a:t> antiarrhythmics</a:t>
            </a:r>
            <a:endParaRPr lang="en-US" sz="6600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323EC23-CBF5-9640-55BE-7686BFAB27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4118" y="940525"/>
            <a:ext cx="7543928" cy="556842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180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Oldest group and commonly used</a:t>
            </a:r>
          </a:p>
          <a:p>
            <a:r>
              <a:rPr lang="en-US" sz="1800" b="1" i="0" dirty="0">
                <a:solidFill>
                  <a:srgbClr val="7030A0"/>
                </a:solidFill>
                <a:effectLst/>
              </a:rPr>
              <a:t>Procainamide- </a:t>
            </a:r>
            <a:r>
              <a:rPr lang="en-US" sz="180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Blocks Na channels, direct depressant of SA and AV nodes</a:t>
            </a:r>
            <a:endParaRPr lang="en-US" sz="1800" b="1" i="0" dirty="0"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  <a:p>
            <a:r>
              <a:rPr lang="en-US" sz="1800" b="1" i="0" dirty="0">
                <a:solidFill>
                  <a:schemeClr val="accent2"/>
                </a:solidFill>
                <a:effectLst/>
              </a:rPr>
              <a:t>Disopyramide</a:t>
            </a:r>
            <a:r>
              <a:rPr lang="en-US" sz="1800" b="1" i="0" dirty="0">
                <a:solidFill>
                  <a:srgbClr val="000000"/>
                </a:solidFill>
                <a:effectLst/>
              </a:rPr>
              <a:t>: </a:t>
            </a:r>
            <a:r>
              <a:rPr lang="en-US" sz="1800" b="0" i="0" dirty="0">
                <a:solidFill>
                  <a:srgbClr val="000000"/>
                </a:solidFill>
                <a:effectLst/>
              </a:rPr>
              <a:t>Similar to procainamide but longer duration of action; toxicity includes antimuscarinic effects and heart failure</a:t>
            </a:r>
          </a:p>
          <a:p>
            <a:r>
              <a:rPr lang="en-US" sz="1800" b="1" i="0" dirty="0">
                <a:solidFill>
                  <a:schemeClr val="accent1"/>
                </a:solidFill>
                <a:effectLst/>
              </a:rPr>
              <a:t>Quinidine</a:t>
            </a:r>
            <a:r>
              <a:rPr lang="en-US" sz="1800" b="1" i="0" dirty="0">
                <a:solidFill>
                  <a:srgbClr val="000000"/>
                </a:solidFill>
                <a:effectLst/>
              </a:rPr>
              <a:t>: </a:t>
            </a:r>
            <a:r>
              <a:rPr lang="en-US" sz="1800" b="0" i="0" dirty="0">
                <a:solidFill>
                  <a:srgbClr val="000000"/>
                </a:solidFill>
                <a:effectLst/>
              </a:rPr>
              <a:t>Similar to procainamide but toxicity includes </a:t>
            </a:r>
            <a:r>
              <a:rPr lang="en-US" sz="1800" b="0" i="0" dirty="0" err="1">
                <a:solidFill>
                  <a:srgbClr val="000000"/>
                </a:solidFill>
                <a:effectLst/>
              </a:rPr>
              <a:t>cinchonism</a:t>
            </a:r>
            <a:r>
              <a:rPr lang="en-US" sz="1800" b="0" i="0" dirty="0">
                <a:solidFill>
                  <a:srgbClr val="000000"/>
                </a:solidFill>
                <a:effectLst/>
              </a:rPr>
              <a:t> (tinnitus, headache, GI disturbance) and thrombocytopenia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sz="1800" b="1" i="0" dirty="0">
                <a:solidFill>
                  <a:schemeClr val="accent2"/>
                </a:solidFill>
                <a:effectLst/>
              </a:rPr>
              <a:t>Mechanism of Action</a:t>
            </a:r>
          </a:p>
          <a:p>
            <a:r>
              <a:rPr lang="en-US" sz="1800" b="0" i="0" dirty="0">
                <a:solidFill>
                  <a:srgbClr val="000000"/>
                </a:solidFill>
                <a:effectLst/>
              </a:rPr>
              <a:t>Use- and state-dependently block of Na channels</a:t>
            </a:r>
            <a:r>
              <a:rPr lang="en-US" sz="1800" dirty="0">
                <a:solidFill>
                  <a:srgbClr val="000000"/>
                </a:solidFill>
              </a:rPr>
              <a:t>, some block K channels, s</a:t>
            </a:r>
            <a:r>
              <a:rPr lang="en-US" sz="1800" b="0" i="0" dirty="0">
                <a:solidFill>
                  <a:srgbClr val="000000"/>
                </a:solidFill>
                <a:effectLst/>
              </a:rPr>
              <a:t>low conduction velocity and pacemaker activity; prolonged action potential duration and refractory period, prolong QRS duration</a:t>
            </a:r>
          </a:p>
          <a:p>
            <a:pPr marL="0" indent="0">
              <a:buNone/>
            </a:pPr>
            <a:r>
              <a:rPr lang="en-US" sz="1800" b="1" i="0" dirty="0">
                <a:solidFill>
                  <a:schemeClr val="accent2"/>
                </a:solidFill>
                <a:effectLst/>
              </a:rPr>
              <a:t>Clinical Applications</a:t>
            </a:r>
          </a:p>
          <a:p>
            <a:r>
              <a:rPr lang="en-US" sz="1800" b="0" i="0" dirty="0">
                <a:solidFill>
                  <a:srgbClr val="000000"/>
                </a:solidFill>
                <a:effectLst/>
              </a:rPr>
              <a:t>Atrial and ventricular arrhythmias, especially after MI</a:t>
            </a:r>
          </a:p>
          <a:p>
            <a:pPr marL="0" indent="0">
              <a:buNone/>
            </a:pPr>
            <a:r>
              <a:rPr lang="en-US" sz="1800" b="1" i="0" dirty="0">
                <a:solidFill>
                  <a:schemeClr val="tx2"/>
                </a:solidFill>
                <a:effectLst/>
              </a:rPr>
              <a:t>Pharmacokinetics</a:t>
            </a:r>
          </a:p>
          <a:p>
            <a:r>
              <a:rPr lang="en-US" sz="1800" b="0" i="0" dirty="0">
                <a:solidFill>
                  <a:srgbClr val="000000"/>
                </a:solidFill>
                <a:effectLst/>
              </a:rPr>
              <a:t>Oral and parenteral; oral slow-release forms available</a:t>
            </a:r>
          </a:p>
          <a:p>
            <a:r>
              <a:rPr lang="en-US" sz="1800" b="0" i="0" dirty="0">
                <a:solidFill>
                  <a:srgbClr val="000000"/>
                </a:solidFill>
                <a:effectLst/>
              </a:rPr>
              <a:t>Duration: 2–3 hours</a:t>
            </a:r>
          </a:p>
          <a:p>
            <a:pPr marL="0" indent="0">
              <a:buNone/>
            </a:pPr>
            <a:r>
              <a:rPr lang="en-US" sz="1800" b="1" i="0" dirty="0">
                <a:solidFill>
                  <a:schemeClr val="accent2"/>
                </a:solidFill>
                <a:effectLst/>
              </a:rPr>
              <a:t>Toxicities, Interactions</a:t>
            </a:r>
          </a:p>
          <a:p>
            <a:r>
              <a:rPr lang="en-US" sz="1800" b="0" i="0" dirty="0">
                <a:solidFill>
                  <a:srgbClr val="000000"/>
                </a:solidFill>
                <a:effectLst/>
              </a:rPr>
              <a:t>Increased arrhythmias, hypotension, lupus-like syndrome</a:t>
            </a:r>
            <a:r>
              <a:rPr lang="en-US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DF5161B-F9D4-25A1-EB49-21B627C98D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148" y="983107"/>
            <a:ext cx="2389093" cy="238909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2B8DE41A-3379-C246-806F-ECB88829B09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50" t="1344" r="23209"/>
          <a:stretch/>
        </p:blipFill>
        <p:spPr>
          <a:xfrm>
            <a:off x="6842077" y="4008697"/>
            <a:ext cx="1528951" cy="266308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65630147-86FE-67E7-BF0F-1E671608214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84" t="666" r="19098" b="1898"/>
          <a:stretch/>
        </p:blipFill>
        <p:spPr>
          <a:xfrm>
            <a:off x="9443342" y="2177654"/>
            <a:ext cx="1972614" cy="3094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506439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665144-843A-C613-8E8F-2054A16A0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13930"/>
          </a:xfrm>
        </p:spPr>
        <p:txBody>
          <a:bodyPr>
            <a:normAutofit/>
          </a:bodyPr>
          <a:lstStyle/>
          <a:p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omic Sans MS"/>
                <a:ea typeface="+mj-ea"/>
                <a:cs typeface="+mj-cs"/>
              </a:rPr>
              <a:t>Class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omic Sans MS"/>
                <a:ea typeface="+mj-ea"/>
                <a:cs typeface="+mj-cs"/>
              </a:rPr>
              <a:t>Ib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omic Sans MS"/>
                <a:ea typeface="+mj-ea"/>
                <a:cs typeface="+mj-cs"/>
              </a:rPr>
              <a:t> antiarrhythmics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22D5F51-F885-69B7-4B53-9E6D504F0E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7531" y="1140822"/>
            <a:ext cx="7156269" cy="5352051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1400" b="1" i="0" dirty="0">
                <a:solidFill>
                  <a:srgbClr val="222222"/>
                </a:solidFill>
                <a:effectLst/>
              </a:rPr>
              <a:t>Class </a:t>
            </a:r>
            <a:r>
              <a:rPr lang="en-US" sz="1400" b="1" i="0" dirty="0" err="1">
                <a:solidFill>
                  <a:srgbClr val="222222"/>
                </a:solidFill>
                <a:effectLst/>
              </a:rPr>
              <a:t>Ib</a:t>
            </a:r>
            <a:r>
              <a:rPr lang="en-US" sz="1400" b="1" i="0" dirty="0">
                <a:solidFill>
                  <a:srgbClr val="222222"/>
                </a:solidFill>
                <a:effectLst/>
              </a:rPr>
              <a:t> drugs</a:t>
            </a:r>
            <a:r>
              <a:rPr lang="en-US" sz="1400" b="0" i="0" dirty="0">
                <a:solidFill>
                  <a:srgbClr val="222222"/>
                </a:solidFill>
                <a:effectLst/>
              </a:rPr>
              <a:t> somewhat </a:t>
            </a:r>
            <a:r>
              <a:rPr lang="en-US" sz="1400" b="0" i="0" dirty="0">
                <a:solidFill>
                  <a:schemeClr val="accent2">
                    <a:lumMod val="75000"/>
                  </a:schemeClr>
                </a:solidFill>
                <a:effectLst/>
              </a:rPr>
              <a:t>depress phase 0 </a:t>
            </a:r>
            <a:r>
              <a:rPr lang="en-US" sz="1400" b="0" i="0" dirty="0">
                <a:solidFill>
                  <a:srgbClr val="222222"/>
                </a:solidFill>
                <a:effectLst/>
              </a:rPr>
              <a:t>and shorten duration of action potential.</a:t>
            </a:r>
            <a:endParaRPr lang="en-US" sz="2000" b="1" i="0" dirty="0">
              <a:solidFill>
                <a:schemeClr val="accent2"/>
              </a:solidFill>
              <a:effectLst/>
            </a:endParaRPr>
          </a:p>
          <a:p>
            <a:r>
              <a:rPr lang="en-US" sz="1800" b="1" i="0" dirty="0">
                <a:solidFill>
                  <a:schemeClr val="accent2"/>
                </a:solidFill>
                <a:effectLst/>
              </a:rPr>
              <a:t>Lidocaine</a:t>
            </a:r>
            <a:endParaRPr lang="en-US" sz="1800" b="1" dirty="0">
              <a:solidFill>
                <a:schemeClr val="accent2"/>
              </a:solidFill>
            </a:endParaRPr>
          </a:p>
          <a:p>
            <a:r>
              <a:rPr lang="en-US" sz="1800" b="1" i="0" dirty="0">
                <a:solidFill>
                  <a:schemeClr val="accent2"/>
                </a:solidFill>
                <a:effectLst/>
              </a:rPr>
              <a:t>Mexiletine</a:t>
            </a:r>
            <a:r>
              <a:rPr lang="en-US" sz="1800" b="0" i="0" dirty="0">
                <a:solidFill>
                  <a:srgbClr val="000000"/>
                </a:solidFill>
                <a:effectLst/>
              </a:rPr>
              <a:t>: Similar to lidocaine but oral activity and longer duration of action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sz="2000" b="1" i="0" dirty="0">
                <a:solidFill>
                  <a:schemeClr val="accent4">
                    <a:lumMod val="75000"/>
                  </a:schemeClr>
                </a:solidFill>
                <a:effectLst/>
              </a:rPr>
              <a:t>Mechanism of Action</a:t>
            </a:r>
          </a:p>
          <a:p>
            <a:r>
              <a:rPr lang="en-US" sz="1800" b="0" i="0" dirty="0">
                <a:solidFill>
                  <a:srgbClr val="000000"/>
                </a:solidFill>
                <a:effectLst/>
              </a:rPr>
              <a:t>Highly selective use and state-dependent Na block with minimal effect in normal tissue and no effect on K</a:t>
            </a:r>
          </a:p>
          <a:p>
            <a:pPr marL="0" indent="0">
              <a:buNone/>
            </a:pPr>
            <a:r>
              <a:rPr lang="en-US" sz="1800" b="1" i="0" dirty="0">
                <a:solidFill>
                  <a:schemeClr val="accent2">
                    <a:lumMod val="75000"/>
                  </a:schemeClr>
                </a:solidFill>
                <a:effectLst/>
              </a:rPr>
              <a:t>Clinical application</a:t>
            </a:r>
          </a:p>
          <a:p>
            <a:r>
              <a:rPr lang="en-US" sz="1800" b="0" i="0" dirty="0">
                <a:solidFill>
                  <a:srgbClr val="000000"/>
                </a:solidFill>
                <a:effectLst/>
              </a:rPr>
              <a:t>Ventricular arrhythmias post-myocardial infarction and digoxin induced arrhythmias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sz="1800" b="1" i="0" dirty="0">
                <a:solidFill>
                  <a:srgbClr val="000000"/>
                </a:solidFill>
                <a:effectLst/>
              </a:rPr>
              <a:t>Pharmacokinetics</a:t>
            </a:r>
            <a:endParaRPr lang="en-US" sz="1800" b="1" dirty="0">
              <a:solidFill>
                <a:srgbClr val="000000"/>
              </a:solidFill>
            </a:endParaRPr>
          </a:p>
          <a:p>
            <a:pPr marL="457200" lvl="1" indent="0">
              <a:buNone/>
            </a:pPr>
            <a:r>
              <a:rPr lang="en-US" sz="1400" b="0" i="0" dirty="0">
                <a:solidFill>
                  <a:srgbClr val="000000"/>
                </a:solidFill>
                <a:effectLst/>
              </a:rPr>
              <a:t>• IV and IM Duration: 1–2 h</a:t>
            </a:r>
          </a:p>
          <a:p>
            <a:pPr marL="0" indent="0">
              <a:buNone/>
            </a:pPr>
            <a:r>
              <a:rPr lang="en-US" sz="1800" b="1" i="0" dirty="0">
                <a:solidFill>
                  <a:schemeClr val="accent2">
                    <a:lumMod val="75000"/>
                  </a:schemeClr>
                </a:solidFill>
                <a:effectLst/>
              </a:rPr>
              <a:t>Toxicities, interaction</a:t>
            </a:r>
          </a:p>
          <a:p>
            <a:pPr marL="457200" lvl="1" indent="0">
              <a:buNone/>
            </a:pPr>
            <a:r>
              <a:rPr lang="en-US" sz="1400" b="0" i="0" dirty="0">
                <a:solidFill>
                  <a:srgbClr val="000000"/>
                </a:solidFill>
                <a:effectLst/>
              </a:rPr>
              <a:t>• Central nervous system (CNS) sedation or excitation</a:t>
            </a:r>
            <a:r>
              <a:rPr lang="en-US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485258A-0786-6229-B8E6-C4CEB3C267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02" t="853" r="20882" b="11899"/>
          <a:stretch/>
        </p:blipFill>
        <p:spPr>
          <a:xfrm>
            <a:off x="522514" y="1053736"/>
            <a:ext cx="3152503" cy="5036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120416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D951B3C-C0EB-E6F0-6E80-B046B31E27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81784"/>
          </a:xfrm>
        </p:spPr>
        <p:txBody>
          <a:bodyPr>
            <a:normAutofit/>
          </a:bodyPr>
          <a:lstStyle/>
          <a:p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omic Sans MS"/>
                <a:ea typeface="+mj-ea"/>
                <a:cs typeface="+mj-cs"/>
              </a:rPr>
              <a:t>Class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omic Sans MS"/>
                <a:ea typeface="+mj-ea"/>
                <a:cs typeface="+mj-cs"/>
              </a:rPr>
              <a:t>Ic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omic Sans MS"/>
                <a:ea typeface="+mj-ea"/>
                <a:cs typeface="+mj-cs"/>
              </a:rPr>
              <a:t> antiarrhythmics</a:t>
            </a:r>
            <a:endParaRPr lang="en-US" sz="5400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AD20E18-14D7-1D79-27B5-11428653AC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681" y="1246910"/>
            <a:ext cx="6339840" cy="4971010"/>
          </a:xfrm>
        </p:spPr>
        <p:txBody>
          <a:bodyPr>
            <a:normAutofit lnSpcReduction="10000"/>
          </a:bodyPr>
          <a:lstStyle/>
          <a:p>
            <a:r>
              <a:rPr lang="en-US" sz="2400" b="1" i="0" dirty="0">
                <a:solidFill>
                  <a:srgbClr val="C00000"/>
                </a:solidFill>
                <a:effectLst/>
              </a:rPr>
              <a:t>Flecainide</a:t>
            </a:r>
            <a:r>
              <a:rPr lang="en-US" sz="3600" dirty="0"/>
              <a:t> </a:t>
            </a:r>
          </a:p>
          <a:p>
            <a:r>
              <a:rPr lang="en-US" sz="2400" b="1" i="0" dirty="0">
                <a:solidFill>
                  <a:srgbClr val="000000"/>
                </a:solidFill>
                <a:effectLst/>
              </a:rPr>
              <a:t>Mechanism of Action</a:t>
            </a:r>
          </a:p>
          <a:p>
            <a:r>
              <a:rPr lang="en-US" sz="2400" b="0" i="0" dirty="0">
                <a:solidFill>
                  <a:srgbClr val="000000"/>
                </a:solidFill>
                <a:effectLst/>
              </a:rPr>
              <a:t>Selective use and state-dependent block of Na channels, slowed conduction velocity and pacemaker activity</a:t>
            </a:r>
          </a:p>
          <a:p>
            <a:r>
              <a:rPr lang="en-US" sz="2400" b="1" i="0" dirty="0">
                <a:solidFill>
                  <a:schemeClr val="accent1"/>
                </a:solidFill>
                <a:effectLst/>
              </a:rPr>
              <a:t>Clinical application</a:t>
            </a:r>
            <a:r>
              <a:rPr lang="en-US" sz="2400" b="1" i="0" dirty="0">
                <a:solidFill>
                  <a:srgbClr val="000000"/>
                </a:solidFill>
                <a:effectLst/>
              </a:rPr>
              <a:t/>
            </a:r>
            <a:br>
              <a:rPr lang="en-US" sz="2400" b="1" i="0" dirty="0">
                <a:solidFill>
                  <a:srgbClr val="000000"/>
                </a:solidFill>
                <a:effectLst/>
              </a:rPr>
            </a:br>
            <a:r>
              <a:rPr lang="en-US" sz="2400" b="0" i="0" dirty="0">
                <a:solidFill>
                  <a:srgbClr val="000000"/>
                </a:solidFill>
                <a:effectLst/>
              </a:rPr>
              <a:t>• Refractory arrhythmias</a:t>
            </a:r>
          </a:p>
          <a:p>
            <a:r>
              <a:rPr lang="en-US" sz="2400" b="1" i="0" dirty="0">
                <a:solidFill>
                  <a:schemeClr val="accent2"/>
                </a:solidFill>
                <a:effectLst/>
              </a:rPr>
              <a:t>Pharmacokinetics</a:t>
            </a:r>
            <a:r>
              <a:rPr lang="en-US" sz="2400" b="1" i="0" dirty="0">
                <a:solidFill>
                  <a:srgbClr val="000000"/>
                </a:solidFill>
                <a:effectLst/>
              </a:rPr>
              <a:t/>
            </a:r>
            <a:br>
              <a:rPr lang="en-US" sz="2400" b="1" i="0" dirty="0">
                <a:solidFill>
                  <a:srgbClr val="000000"/>
                </a:solidFill>
                <a:effectLst/>
              </a:rPr>
            </a:br>
            <a:r>
              <a:rPr lang="en-US" sz="2400" b="0" i="0" dirty="0">
                <a:solidFill>
                  <a:srgbClr val="000000"/>
                </a:solidFill>
                <a:effectLst/>
              </a:rPr>
              <a:t>• Oral Duration: 20 h</a:t>
            </a:r>
          </a:p>
          <a:p>
            <a:r>
              <a:rPr lang="en-US" sz="2400" b="1" i="0" dirty="0">
                <a:solidFill>
                  <a:srgbClr val="FF0000"/>
                </a:solidFill>
                <a:effectLst/>
              </a:rPr>
              <a:t>Toxicities, interactions</a:t>
            </a:r>
            <a:r>
              <a:rPr lang="en-US" sz="2400" b="1" i="0" dirty="0">
                <a:solidFill>
                  <a:srgbClr val="000000"/>
                </a:solidFill>
                <a:effectLst/>
              </a:rPr>
              <a:t/>
            </a:r>
            <a:br>
              <a:rPr lang="en-US" sz="2400" b="1" i="0" dirty="0">
                <a:solidFill>
                  <a:srgbClr val="000000"/>
                </a:solidFill>
                <a:effectLst/>
              </a:rPr>
            </a:br>
            <a:r>
              <a:rPr lang="en-US" sz="2400" b="0" i="0" dirty="0">
                <a:solidFill>
                  <a:srgbClr val="000000"/>
                </a:solidFill>
                <a:effectLst/>
              </a:rPr>
              <a:t>• Increased arrhythmias; CNS excitation</a:t>
            </a:r>
            <a:r>
              <a:rPr lang="en-US" sz="3600" dirty="0"/>
              <a:t> </a:t>
            </a:r>
            <a:br>
              <a:rPr lang="en-US" sz="3600" dirty="0"/>
            </a:br>
            <a:endParaRPr lang="en-US" sz="3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60E5CB2-3AC6-984F-9021-1BD3695DCB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00" t="13968" r="11486" b="9398"/>
          <a:stretch/>
        </p:blipFill>
        <p:spPr>
          <a:xfrm>
            <a:off x="7062235" y="1421673"/>
            <a:ext cx="4726994" cy="431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865999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1073</Words>
  <Application>Microsoft Office PowerPoint</Application>
  <PresentationFormat>Widescreen</PresentationFormat>
  <Paragraphs>146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Comic Sans MS</vt:lpstr>
      <vt:lpstr>Office Theme</vt:lpstr>
      <vt:lpstr>Antiarrhythmic drugs</vt:lpstr>
      <vt:lpstr>What are cardiac arrhythmias?</vt:lpstr>
      <vt:lpstr>Classification of Antiarrhythmic drugs</vt:lpstr>
      <vt:lpstr>Heart and normal cardiac electrical activity </vt:lpstr>
      <vt:lpstr>Typical ECGs of normal sinus rhythm and some common arrhythmias </vt:lpstr>
      <vt:lpstr>Class Ia antiarrhythmics- Sodium channel blockers</vt:lpstr>
      <vt:lpstr>Class Ia antiarrhythmics</vt:lpstr>
      <vt:lpstr>Class Ib antiarrhythmics</vt:lpstr>
      <vt:lpstr>Class Ic antiarrhythmics</vt:lpstr>
      <vt:lpstr>Class 2 antiarrhythmics- Beta Blockers</vt:lpstr>
      <vt:lpstr>Class 3 antiarrhythmics- Potassium channel Blockers</vt:lpstr>
      <vt:lpstr>Class 3 antiarrhythmics- Potassium channel Blockers</vt:lpstr>
      <vt:lpstr> </vt:lpstr>
      <vt:lpstr>Class 4 antiarrhythmics- Calcium channel Blockers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ANTIARRHYTHMIC DRUGS</dc:title>
  <dc:creator>ogera</dc:creator>
  <cp:lastModifiedBy>OGERO</cp:lastModifiedBy>
  <cp:revision>11</cp:revision>
  <dcterms:created xsi:type="dcterms:W3CDTF">2022-11-18T10:10:23Z</dcterms:created>
  <dcterms:modified xsi:type="dcterms:W3CDTF">2023-07-20T09:55:21Z</dcterms:modified>
</cp:coreProperties>
</file>