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image" Target="../media/image2.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3/17/2016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package" Target="../embeddings/Microsoft_Office_Word_Document2.doc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package" Target="../embeddings/Microsoft_Office_Word_Document3.docx"/></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package" Target="../embeddings/Microsoft_Office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Binomial Probability Distribution</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The binomial experiment</a:t>
            </a:r>
          </a:p>
          <a:p>
            <a:r>
              <a:rPr lang="en-US" dirty="0" smtClean="0"/>
              <a:t>Table and shape a of binomial probabilities</a:t>
            </a:r>
          </a:p>
          <a:p>
            <a:r>
              <a:rPr lang="en-US" dirty="0" smtClean="0"/>
              <a:t>Mean and standard deviation of binomial distribution</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Binomial probability Distribution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Example: </a:t>
            </a:r>
          </a:p>
          <a:p>
            <a:pPr lvl="1"/>
            <a:r>
              <a:rPr lang="en-US" dirty="0" smtClean="0"/>
              <a:t>Five percent of all DVD players manufactured by a large electronics company are defective. A quality control inspector randomly selects three DVD players from the production line.</a:t>
            </a:r>
          </a:p>
          <a:p>
            <a:pPr lvl="1"/>
            <a:r>
              <a:rPr lang="en-US" dirty="0" smtClean="0"/>
              <a:t>What is the probability that exactly one of these three DVD players is defective?</a:t>
            </a:r>
          </a:p>
          <a:p>
            <a:r>
              <a:rPr lang="en-US" dirty="0" smtClean="0"/>
              <a:t>Solution: let</a:t>
            </a:r>
          </a:p>
          <a:p>
            <a:pPr lvl="1">
              <a:buNone/>
            </a:pPr>
            <a:r>
              <a:rPr lang="en-US" dirty="0" smtClean="0"/>
              <a:t>D = A selected DVD player is defective</a:t>
            </a:r>
          </a:p>
          <a:p>
            <a:pPr lvl="1">
              <a:buNone/>
            </a:pPr>
            <a:r>
              <a:rPr lang="en-US" dirty="0" smtClean="0"/>
              <a:t>G = A selected DVD player is good</a:t>
            </a:r>
          </a:p>
          <a:p>
            <a:pPr lvl="1">
              <a:buNone/>
            </a:pPr>
            <a:r>
              <a:rPr lang="en-US" dirty="0" smtClean="0"/>
              <a:t>If a tree diagram is used to express this, the following would be true for one DVD play to be defective in three draws DGG, GDG, and GGD</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Binomial probability Distribution cont--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Solution cont—</a:t>
            </a:r>
          </a:p>
          <a:p>
            <a:pPr lvl="1"/>
            <a:r>
              <a:rPr lang="en-US" dirty="0" smtClean="0"/>
              <a:t>We know that 5% of all DVD players manufactured at this company are defective. </a:t>
            </a:r>
          </a:p>
          <a:p>
            <a:pPr lvl="1"/>
            <a:r>
              <a:rPr lang="en-US" dirty="0" smtClean="0"/>
              <a:t>As a result, 95% of all DVD players are good. </a:t>
            </a:r>
          </a:p>
          <a:p>
            <a:pPr lvl="1"/>
            <a:r>
              <a:rPr lang="en-US" dirty="0" smtClean="0"/>
              <a:t>So the probability that a randomly selected DVD player is defective is .05 and the probability that it is good is .95.</a:t>
            </a:r>
          </a:p>
          <a:p>
            <a:pPr lvl="1"/>
            <a:r>
              <a:rPr lang="en-US" dirty="0" smtClean="0"/>
              <a:t>Or P(D) = .05 and P(G) = .95</a:t>
            </a:r>
          </a:p>
          <a:p>
            <a:r>
              <a:rPr lang="en-US" dirty="0" smtClean="0"/>
              <a:t>Because the size of the population is large (note that it is a large company), the selections can be considered to be independent.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Binomial probability Distribution cont--</a:t>
            </a:r>
            <a:endParaRPr lang="en-US" dirty="0"/>
          </a:p>
        </p:txBody>
      </p:sp>
      <p:sp>
        <p:nvSpPr>
          <p:cNvPr id="3" name="Content Placeholder 2"/>
          <p:cNvSpPr>
            <a:spLocks noGrp="1"/>
          </p:cNvSpPr>
          <p:nvPr>
            <p:ph idx="1"/>
          </p:nvPr>
        </p:nvSpPr>
        <p:spPr/>
        <p:txBody>
          <a:bodyPr>
            <a:normAutofit lnSpcReduction="10000"/>
          </a:bodyPr>
          <a:lstStyle/>
          <a:p>
            <a:r>
              <a:rPr lang="en-US" dirty="0" smtClean="0"/>
              <a:t>Solution cont--</a:t>
            </a:r>
          </a:p>
          <a:p>
            <a:pPr lvl="1"/>
            <a:r>
              <a:rPr lang="en-US" dirty="0" smtClean="0"/>
              <a:t>The probability of each of the three outcomes that give exactly one defective DVD player is calculated as follows: </a:t>
            </a:r>
          </a:p>
          <a:p>
            <a:pPr lvl="1">
              <a:buNone/>
            </a:pPr>
            <a:r>
              <a:rPr lang="en-US" dirty="0" smtClean="0"/>
              <a:t>	</a:t>
            </a:r>
            <a:r>
              <a:rPr lang="en-US" i="1" dirty="0" smtClean="0"/>
              <a:t>P(DGG) = P(D)*P(G)*P(G) = (.05)*(.95)*(.95) =  .0451</a:t>
            </a:r>
          </a:p>
          <a:p>
            <a:pPr lvl="1">
              <a:buNone/>
            </a:pPr>
            <a:r>
              <a:rPr lang="en-US" i="1" dirty="0" smtClean="0"/>
              <a:t>	P(GDG) = P(G)*P(D)*P(G) = (.95)*(.05)*(.95) =  .0451</a:t>
            </a:r>
          </a:p>
          <a:p>
            <a:pPr lvl="1">
              <a:buNone/>
            </a:pPr>
            <a:r>
              <a:rPr lang="en-US" i="1" dirty="0" smtClean="0"/>
              <a:t>	P(GGD) = P(G)*P(G)*P(D) = (.95)*(.95)*(.05) = .0451</a:t>
            </a:r>
            <a:endParaRPr lang="en-US" dirty="0" smtClean="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Binomial probability Distribution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Solution cont—</a:t>
            </a:r>
          </a:p>
          <a:p>
            <a:r>
              <a:rPr lang="en-US" dirty="0" smtClean="0"/>
              <a:t>Note that </a:t>
            </a:r>
            <a:r>
              <a:rPr lang="en-US" i="1" dirty="0" smtClean="0"/>
              <a:t>DGG is simply the intersection of the three events D, G, and G. In other words, P(DGG) is the joint probability of three events: the first DVD player selected is defective, the </a:t>
            </a:r>
            <a:r>
              <a:rPr lang="en-US" dirty="0" smtClean="0"/>
              <a:t>second is good, and the third is good. </a:t>
            </a:r>
          </a:p>
          <a:p>
            <a:r>
              <a:rPr lang="en-US" dirty="0" smtClean="0"/>
              <a:t>To calculate this probability, we use the multiplication rule for independent events. </a:t>
            </a:r>
          </a:p>
          <a:p>
            <a:r>
              <a:rPr lang="en-US" dirty="0" smtClean="0"/>
              <a:t>The same is true about the probabilities of the other two outcomes: </a:t>
            </a:r>
            <a:r>
              <a:rPr lang="en-US" i="1" dirty="0" smtClean="0"/>
              <a:t>GDG and GGD</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Binomial probability Distribution cont--</a:t>
            </a:r>
            <a:endParaRPr lang="en-US" dirty="0"/>
          </a:p>
        </p:txBody>
      </p:sp>
      <p:sp>
        <p:nvSpPr>
          <p:cNvPr id="3" name="Content Placeholder 2"/>
          <p:cNvSpPr>
            <a:spLocks noGrp="1"/>
          </p:cNvSpPr>
          <p:nvPr>
            <p:ph idx="1"/>
          </p:nvPr>
        </p:nvSpPr>
        <p:spPr/>
        <p:txBody>
          <a:bodyPr>
            <a:normAutofit lnSpcReduction="10000"/>
          </a:bodyPr>
          <a:lstStyle/>
          <a:p>
            <a:r>
              <a:rPr lang="en-US" dirty="0" smtClean="0"/>
              <a:t>Solution cont--</a:t>
            </a:r>
          </a:p>
          <a:p>
            <a:pPr lvl="1"/>
            <a:r>
              <a:rPr lang="en-US" dirty="0" smtClean="0"/>
              <a:t>Exactly one defective DVD player will be selected if </a:t>
            </a:r>
            <a:r>
              <a:rPr lang="en-US" i="1" dirty="0" smtClean="0"/>
              <a:t>DGG or GDG or GGD occurs. </a:t>
            </a:r>
          </a:p>
          <a:p>
            <a:pPr lvl="1"/>
            <a:r>
              <a:rPr lang="en-US" i="1" dirty="0" smtClean="0"/>
              <a:t>These </a:t>
            </a:r>
            <a:r>
              <a:rPr lang="en-US" dirty="0" smtClean="0"/>
              <a:t>are three mutually exclusive outcomes.</a:t>
            </a:r>
          </a:p>
          <a:p>
            <a:pPr lvl="1"/>
            <a:r>
              <a:rPr lang="en-US" dirty="0" smtClean="0"/>
              <a:t>Therefore, from the addition rule, the probability of the union of these three outcomes is simply the sum of their individual probabilities.</a:t>
            </a:r>
          </a:p>
          <a:p>
            <a:pPr lvl="1"/>
            <a:r>
              <a:rPr lang="en-US" i="1" dirty="0" smtClean="0"/>
              <a:t>P(1 DVD player in 3 is defective) = P(DGG or GDG or GGD) = P(DGG) + P(GDG) + P(GGD) = </a:t>
            </a:r>
            <a:r>
              <a:rPr lang="en-US" dirty="0" smtClean="0"/>
              <a:t>.0451 + .0451 + .0451 = </a:t>
            </a:r>
            <a:r>
              <a:rPr lang="en-US" b="1" dirty="0" smtClean="0"/>
              <a:t>.1353</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Binomial probability Distribution cont--</a:t>
            </a:r>
            <a:endParaRPr lang="en-US" dirty="0"/>
          </a:p>
        </p:txBody>
      </p:sp>
      <p:sp>
        <p:nvSpPr>
          <p:cNvPr id="3" name="Content Placeholder 2"/>
          <p:cNvSpPr>
            <a:spLocks noGrp="1"/>
          </p:cNvSpPr>
          <p:nvPr>
            <p:ph idx="1"/>
          </p:nvPr>
        </p:nvSpPr>
        <p:spPr/>
        <p:txBody>
          <a:bodyPr>
            <a:normAutofit/>
          </a:bodyPr>
          <a:lstStyle/>
          <a:p>
            <a:r>
              <a:rPr lang="en-US" dirty="0" smtClean="0"/>
              <a:t>Solution cont—</a:t>
            </a:r>
          </a:p>
          <a:p>
            <a:pPr lvl="1"/>
            <a:r>
              <a:rPr lang="en-US" dirty="0" smtClean="0"/>
              <a:t>Now let us use the binomial formula to compute this probability. </a:t>
            </a:r>
          </a:p>
          <a:p>
            <a:pPr lvl="1"/>
            <a:r>
              <a:rPr lang="en-US" dirty="0" smtClean="0"/>
              <a:t>Let us call the selection of a defective DVD player a </a:t>
            </a:r>
            <a:r>
              <a:rPr lang="en-US" i="1" dirty="0" smtClean="0"/>
              <a:t>success and the selection of a good DVD player a failure. </a:t>
            </a:r>
          </a:p>
          <a:p>
            <a:pPr lvl="1"/>
            <a:r>
              <a:rPr lang="en-US" i="1" dirty="0" smtClean="0"/>
              <a:t>The </a:t>
            </a:r>
            <a:r>
              <a:rPr lang="en-US" dirty="0" smtClean="0"/>
              <a:t>reason we have called a defective DVD player a </a:t>
            </a:r>
            <a:r>
              <a:rPr lang="en-US" i="1" dirty="0" smtClean="0"/>
              <a:t>success is that the question refers to selecting </a:t>
            </a:r>
            <a:r>
              <a:rPr lang="en-US" dirty="0" smtClean="0"/>
              <a:t>exactly one defective DVD player. </a:t>
            </a:r>
          </a:p>
          <a:p>
            <a:pPr lvl="1">
              <a:buNone/>
            </a:pPr>
            <a:endParaRPr lang="en-US" dirty="0" smtClean="0"/>
          </a:p>
          <a:p>
            <a:pPr lvl="2"/>
            <a:endParaRPr lang="en-US" dirty="0" smtClean="0"/>
          </a:p>
          <a:p>
            <a:pPr lvl="1"/>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Binomial probability Distribution cont--</a:t>
            </a:r>
            <a:endParaRPr lang="en-US" dirty="0"/>
          </a:p>
        </p:txBody>
      </p:sp>
      <p:sp>
        <p:nvSpPr>
          <p:cNvPr id="3" name="Content Placeholder 2"/>
          <p:cNvSpPr>
            <a:spLocks noGrp="1"/>
          </p:cNvSpPr>
          <p:nvPr>
            <p:ph idx="1"/>
          </p:nvPr>
        </p:nvSpPr>
        <p:spPr/>
        <p:txBody>
          <a:bodyPr/>
          <a:lstStyle/>
          <a:p>
            <a:r>
              <a:rPr lang="en-US" dirty="0" smtClean="0"/>
              <a:t>Solution: Using the binomial probability formula cont—</a:t>
            </a:r>
          </a:p>
          <a:p>
            <a:pPr lvl="1"/>
            <a:r>
              <a:rPr lang="en-US" dirty="0" smtClean="0"/>
              <a:t>Then,</a:t>
            </a:r>
          </a:p>
          <a:p>
            <a:pPr lvl="2">
              <a:buNone/>
            </a:pPr>
            <a:r>
              <a:rPr lang="en-US" i="1" dirty="0" smtClean="0"/>
              <a:t>n = total number of trials = 3 DVD players</a:t>
            </a:r>
          </a:p>
          <a:p>
            <a:pPr lvl="2">
              <a:buNone/>
            </a:pPr>
            <a:r>
              <a:rPr lang="en-US" i="1" dirty="0" smtClean="0"/>
              <a:t>x = number of successes = number of defective DVD players = 1</a:t>
            </a:r>
          </a:p>
          <a:p>
            <a:pPr lvl="2">
              <a:buNone/>
            </a:pPr>
            <a:r>
              <a:rPr lang="en-US" i="1" dirty="0" smtClean="0"/>
              <a:t>N – x = number of failures = number of good DVD players = 3 – 1 = 2</a:t>
            </a:r>
          </a:p>
          <a:p>
            <a:pPr lvl="2">
              <a:buNone/>
            </a:pPr>
            <a:r>
              <a:rPr lang="en-US" i="1" dirty="0" smtClean="0"/>
              <a:t>p = P(success) = .05</a:t>
            </a:r>
          </a:p>
          <a:p>
            <a:pPr lvl="2">
              <a:buNone/>
            </a:pPr>
            <a:r>
              <a:rPr lang="fr-FR" i="1" dirty="0" smtClean="0"/>
              <a:t>q = P(</a:t>
            </a:r>
            <a:r>
              <a:rPr lang="fr-FR" i="1" dirty="0" err="1" smtClean="0"/>
              <a:t>failure</a:t>
            </a:r>
            <a:r>
              <a:rPr lang="fr-FR" i="1" dirty="0" smtClean="0"/>
              <a:t>) = 1 – p  = .95</a:t>
            </a:r>
            <a:endParaRPr lang="en-US" i="1" dirty="0" smtClean="0"/>
          </a:p>
          <a:p>
            <a:pPr lvl="2">
              <a:buNone/>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Binomial probability Distribution cont--</a:t>
            </a:r>
            <a:endParaRPr lang="en-US" dirty="0"/>
          </a:p>
        </p:txBody>
      </p:sp>
      <p:sp>
        <p:nvSpPr>
          <p:cNvPr id="3" name="Content Placeholder 2"/>
          <p:cNvSpPr>
            <a:spLocks noGrp="1"/>
          </p:cNvSpPr>
          <p:nvPr>
            <p:ph idx="1"/>
          </p:nvPr>
        </p:nvSpPr>
        <p:spPr/>
        <p:txBody>
          <a:bodyPr/>
          <a:lstStyle/>
          <a:p>
            <a:r>
              <a:rPr lang="en-US" dirty="0" smtClean="0"/>
              <a:t>Solution: Using the binomial probability formula cont—</a:t>
            </a:r>
          </a:p>
          <a:p>
            <a:r>
              <a:rPr lang="en-US" dirty="0" smtClean="0"/>
              <a:t>The probability of one success is denoted by </a:t>
            </a:r>
            <a:r>
              <a:rPr lang="en-US" i="1" dirty="0" smtClean="0"/>
              <a:t>P(x </a:t>
            </a:r>
            <a:r>
              <a:rPr lang="en-US" i="1" dirty="0" smtClean="0"/>
              <a:t>= 1</a:t>
            </a:r>
            <a:r>
              <a:rPr lang="en-US" i="1" dirty="0" smtClean="0"/>
              <a:t>) or simply by P(1). </a:t>
            </a:r>
          </a:p>
          <a:p>
            <a:r>
              <a:rPr lang="en-US" i="1" dirty="0" smtClean="0"/>
              <a:t>By substituting </a:t>
            </a:r>
            <a:r>
              <a:rPr lang="en-US" dirty="0" smtClean="0"/>
              <a:t>all the values in the binomial formula, we obtain</a:t>
            </a:r>
          </a:p>
          <a:p>
            <a:pPr lvl="1"/>
            <a:r>
              <a:rPr lang="en-US" i="1" dirty="0" smtClean="0"/>
              <a:t>P(x = 1) = </a:t>
            </a:r>
            <a:r>
              <a:rPr lang="en-US" sz="1800" i="1" dirty="0" smtClean="0"/>
              <a:t>3</a:t>
            </a:r>
            <a:r>
              <a:rPr lang="en-US" i="1" dirty="0" smtClean="0"/>
              <a:t>C</a:t>
            </a:r>
            <a:r>
              <a:rPr lang="en-US" sz="1800" i="1" dirty="0" smtClean="0"/>
              <a:t>1*</a:t>
            </a:r>
            <a:r>
              <a:rPr lang="en-US" i="1" dirty="0" smtClean="0"/>
              <a:t>(.05)¹*(.95)² = (3)*(.05)* (.9025) = </a:t>
            </a:r>
            <a:r>
              <a:rPr lang="en-US" b="1" i="1" dirty="0" smtClean="0"/>
              <a:t>.1354</a:t>
            </a:r>
          </a:p>
          <a:p>
            <a:pPr lvl="1"/>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Binomial probability Distribution cont--</a:t>
            </a:r>
            <a:endParaRPr lang="en-US" dirty="0"/>
          </a:p>
        </p:txBody>
      </p:sp>
      <p:sp>
        <p:nvSpPr>
          <p:cNvPr id="3" name="Content Placeholder 2"/>
          <p:cNvSpPr>
            <a:spLocks noGrp="1"/>
          </p:cNvSpPr>
          <p:nvPr>
            <p:ph idx="1"/>
          </p:nvPr>
        </p:nvSpPr>
        <p:spPr/>
        <p:txBody>
          <a:bodyPr/>
          <a:lstStyle/>
          <a:p>
            <a:r>
              <a:rPr lang="en-US" dirty="0" smtClean="0"/>
              <a:t>Solution: Using the binomial probability formula cont—</a:t>
            </a:r>
          </a:p>
          <a:p>
            <a:pPr lvl="1"/>
            <a:r>
              <a:rPr lang="en-US" dirty="0" smtClean="0"/>
              <a:t>Note that the value of </a:t>
            </a:r>
            <a:r>
              <a:rPr lang="en-US" sz="1800" dirty="0" smtClean="0"/>
              <a:t>3</a:t>
            </a:r>
            <a:r>
              <a:rPr lang="en-US" i="1" dirty="0" smtClean="0"/>
              <a:t>C</a:t>
            </a:r>
            <a:r>
              <a:rPr lang="en-US" sz="1800" i="1" dirty="0" smtClean="0"/>
              <a:t>1</a:t>
            </a:r>
            <a:r>
              <a:rPr lang="en-US" i="1" dirty="0" smtClean="0"/>
              <a:t> in the formula either can be obtained from a calculator or can </a:t>
            </a:r>
            <a:r>
              <a:rPr lang="en-US" dirty="0" smtClean="0"/>
              <a:t>be computed as follows:</a:t>
            </a:r>
          </a:p>
          <a:p>
            <a:pPr lvl="1">
              <a:buNone/>
            </a:pPr>
            <a:r>
              <a:rPr lang="en-US" sz="1800" dirty="0" smtClean="0"/>
              <a:t>	3</a:t>
            </a:r>
            <a:r>
              <a:rPr lang="en-US" i="1" dirty="0" smtClean="0"/>
              <a:t>C</a:t>
            </a:r>
            <a:r>
              <a:rPr lang="en-US" sz="1800" i="1" dirty="0" smtClean="0"/>
              <a:t>1 </a:t>
            </a:r>
            <a:r>
              <a:rPr lang="en-US" sz="1800" i="1" smtClean="0"/>
              <a:t>=</a:t>
            </a:r>
            <a:r>
              <a:rPr lang="en-US" i="1" smtClean="0"/>
              <a:t>            =           = </a:t>
            </a:r>
            <a:r>
              <a:rPr lang="en-US" smtClean="0"/>
              <a:t>3</a:t>
            </a:r>
            <a:endParaRPr lang="en-US" sz="1800" dirty="0"/>
          </a:p>
        </p:txBody>
      </p:sp>
      <p:graphicFrame>
        <p:nvGraphicFramePr>
          <p:cNvPr id="22530" name="Object 2"/>
          <p:cNvGraphicFramePr>
            <a:graphicFrameLocks noChangeAspect="1"/>
          </p:cNvGraphicFramePr>
          <p:nvPr/>
        </p:nvGraphicFramePr>
        <p:xfrm>
          <a:off x="-609600" y="4114800"/>
          <a:ext cx="5951537" cy="762000"/>
        </p:xfrm>
        <a:graphic>
          <a:graphicData uri="http://schemas.openxmlformats.org/presentationml/2006/ole">
            <p:oleObj spid="_x0000_s22530" name="Document" r:id="rId3" imgW="5952018" imgH="490893" progId="Word.Document.12">
              <p:embed/>
            </p:oleObj>
          </a:graphicData>
        </a:graphic>
      </p:graphicFrame>
      <p:graphicFrame>
        <p:nvGraphicFramePr>
          <p:cNvPr id="22531" name="Object 3"/>
          <p:cNvGraphicFramePr>
            <a:graphicFrameLocks noChangeAspect="1"/>
          </p:cNvGraphicFramePr>
          <p:nvPr/>
        </p:nvGraphicFramePr>
        <p:xfrm>
          <a:off x="609600" y="4038600"/>
          <a:ext cx="5951537" cy="914400"/>
        </p:xfrm>
        <a:graphic>
          <a:graphicData uri="http://schemas.openxmlformats.org/presentationml/2006/ole">
            <p:oleObj spid="_x0000_s22531" name="Document" r:id="rId4" imgW="5952018" imgH="466024" progId="Word.Document.12">
              <p:embed/>
            </p:oleObj>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Binomial Distribution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a:t>
            </a:r>
            <a:r>
              <a:rPr lang="en-US" b="1" dirty="0" smtClean="0"/>
              <a:t>binomial probability distribution </a:t>
            </a:r>
            <a:r>
              <a:rPr lang="en-US" dirty="0" smtClean="0"/>
              <a:t>is one of the most widely used discrete probability distributions. </a:t>
            </a:r>
          </a:p>
          <a:p>
            <a:r>
              <a:rPr lang="en-US" dirty="0" smtClean="0"/>
              <a:t>It is applied to find the probability that an outcome will occur </a:t>
            </a:r>
            <a:r>
              <a:rPr lang="en-US" i="1" dirty="0" smtClean="0"/>
              <a:t>x </a:t>
            </a:r>
            <a:r>
              <a:rPr lang="en-US" dirty="0" smtClean="0"/>
              <a:t>times in n performances of an experiment. </a:t>
            </a:r>
          </a:p>
          <a:p>
            <a:r>
              <a:rPr lang="en-US" dirty="0" smtClean="0"/>
              <a:t>For example, given that the probability is .05 that a DVD player manufactured at a firm is defective, we may be interested in finding the probability that in a random sample of three DVD players manufactured at this firm, exactly one will be defective.</a:t>
            </a:r>
          </a:p>
          <a:p>
            <a:r>
              <a:rPr lang="en-US" dirty="0" smtClean="0"/>
              <a:t>To apply the binomial probability distribution, the random variable </a:t>
            </a:r>
            <a:r>
              <a:rPr lang="en-US" i="1" dirty="0" smtClean="0"/>
              <a:t>x must be a discrete </a:t>
            </a:r>
            <a:r>
              <a:rPr lang="en-US" dirty="0" smtClean="0"/>
              <a:t>dichotomous random variable.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Binomial Distribution cont--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other words, the variable must be a discrete random variable, and each repetition of the experiment must result in one of two possible outcomes.</a:t>
            </a:r>
          </a:p>
          <a:p>
            <a:r>
              <a:rPr lang="en-US" dirty="0" smtClean="0"/>
              <a:t>The binomial distribution is applied to experiments that satisfy the four conditions of a </a:t>
            </a:r>
            <a:r>
              <a:rPr lang="en-US" i="1" dirty="0" smtClean="0"/>
              <a:t>binomial experiment</a:t>
            </a:r>
          </a:p>
          <a:p>
            <a:r>
              <a:rPr lang="en-US" dirty="0" smtClean="0"/>
              <a:t>Each repetition of a binomial experiment is called a </a:t>
            </a:r>
            <a:r>
              <a:rPr lang="en-US" b="1" dirty="0" smtClean="0"/>
              <a:t>trial or a Bernoulli trial </a:t>
            </a:r>
            <a:r>
              <a:rPr lang="en-US" dirty="0" smtClean="0"/>
              <a:t>(after Jacob Bernoulli). </a:t>
            </a:r>
          </a:p>
          <a:p>
            <a:r>
              <a:rPr lang="en-US" dirty="0" smtClean="0"/>
              <a:t>For example, if an experiment is defined as one toss of a coin and this experiment is repeated 10 times, then each repetition (toss) is called a trial. </a:t>
            </a:r>
          </a:p>
          <a:p>
            <a:r>
              <a:rPr lang="en-US" dirty="0" smtClean="0"/>
              <a:t>Consequently, there are 10 total trials for this experiment.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Binomial Experiment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An experiment that satisfies the following four conditions is called a </a:t>
            </a:r>
            <a:r>
              <a:rPr lang="en-US" b="1" dirty="0" smtClean="0"/>
              <a:t>binomial experiment.</a:t>
            </a:r>
          </a:p>
          <a:p>
            <a:pPr marL="971550" lvl="1" indent="-514350">
              <a:buFont typeface="+mj-lt"/>
              <a:buAutoNum type="arabicPeriod"/>
            </a:pPr>
            <a:r>
              <a:rPr lang="en-US" dirty="0" smtClean="0"/>
              <a:t>There are n identical trials. In other words, the given experiment is repeated n times, where n is a positive integer. All these repetitions are performed under identical conditions.</a:t>
            </a:r>
          </a:p>
          <a:p>
            <a:pPr marL="971550" lvl="1" indent="-514350">
              <a:buFont typeface="+mj-lt"/>
              <a:buAutoNum type="arabicPeriod"/>
            </a:pPr>
            <a:r>
              <a:rPr lang="en-US" dirty="0" smtClean="0"/>
              <a:t>Each trial has two and only two outcomes. These outcomes are usually called a success and a failure, respectively.</a:t>
            </a:r>
          </a:p>
          <a:p>
            <a:pPr marL="971550" lvl="1" indent="-514350">
              <a:buFont typeface="+mj-lt"/>
              <a:buAutoNum type="arabicPeriod"/>
            </a:pPr>
            <a:r>
              <a:rPr lang="en-US" dirty="0" smtClean="0"/>
              <a:t>The probability of success is denoted by p and that of failure by q, and p + q = 1. The probabilities p and q remain constant for each trial.</a:t>
            </a:r>
          </a:p>
          <a:p>
            <a:pPr marL="971550" lvl="1" indent="-514350">
              <a:buFont typeface="+mj-lt"/>
              <a:buAutoNum type="arabicPeriod"/>
            </a:pPr>
            <a:r>
              <a:rPr lang="en-US" dirty="0" smtClean="0"/>
              <a:t>The trials are independent. In other words, the outcome of one trial does not affect the outcome of another trial.</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Binomial Experiment cont--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Note that one of the two outcomes of a trial is called a </a:t>
            </a:r>
            <a:r>
              <a:rPr lang="en-US" i="1" dirty="0" smtClean="0"/>
              <a:t>success and the other a failure.</a:t>
            </a:r>
          </a:p>
          <a:p>
            <a:r>
              <a:rPr lang="en-US" dirty="0" smtClean="0"/>
              <a:t>Notice that a success does not mean that the corresponding outcome is considered favorable or desirable. </a:t>
            </a:r>
          </a:p>
          <a:p>
            <a:r>
              <a:rPr lang="en-US" dirty="0" smtClean="0"/>
              <a:t>Similarly, a failure does not necessarily refer to an unfavorable or undesirable outcome.</a:t>
            </a:r>
          </a:p>
          <a:p>
            <a:r>
              <a:rPr lang="en-US" dirty="0" smtClean="0"/>
              <a:t>Success and failure are simply the names used to denote the two possible outcomes of a trial. </a:t>
            </a:r>
          </a:p>
          <a:p>
            <a:r>
              <a:rPr lang="en-US" dirty="0" smtClean="0"/>
              <a:t>The outcome to which the question refers is usually called a success; the outcome to which it does not refer is called a failure.</a:t>
            </a:r>
          </a:p>
          <a:p>
            <a:pPr lvl="1"/>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Binomial Experiment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(consider the experiment consisting 10 tosses of a coin. Determine if it is binomial or not)</a:t>
            </a:r>
          </a:p>
          <a:p>
            <a:r>
              <a:rPr lang="en-US" dirty="0" smtClean="0"/>
              <a:t>Example:</a:t>
            </a:r>
          </a:p>
          <a:p>
            <a:r>
              <a:rPr lang="en-US" dirty="0" smtClean="0"/>
              <a:t>Five percent of all DVD players manufactured by a large electronics company are defective. Three DVD players are randomly selected from the production line of this company. The selected DVD players are inspected to determine whether each of them is defective or good. Is this experiment a binomial experiment?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Binomial Experiment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Solution:</a:t>
            </a:r>
          </a:p>
          <a:p>
            <a:pPr marL="971550" lvl="1" indent="-514350">
              <a:buFont typeface="+mj-lt"/>
              <a:buAutoNum type="arabicPeriod"/>
            </a:pPr>
            <a:r>
              <a:rPr lang="en-US" dirty="0" smtClean="0"/>
              <a:t>This example consists of three identical trials. A trial represents the selection of a DVD player.</a:t>
            </a:r>
          </a:p>
          <a:p>
            <a:pPr marL="971550" lvl="1" indent="-514350">
              <a:buFont typeface="+mj-lt"/>
              <a:buAutoNum type="arabicPeriod"/>
            </a:pPr>
            <a:r>
              <a:rPr lang="en-US" dirty="0" smtClean="0"/>
              <a:t> Each trial has two outcomes: a DVD player is defective or a DVD player is good. Let a defective DVD player be called a success and a good DVD player be called a failure.</a:t>
            </a:r>
          </a:p>
          <a:p>
            <a:pPr marL="971550" lvl="1" indent="-514350">
              <a:buFont typeface="+mj-lt"/>
              <a:buAutoNum type="arabicPeriod"/>
            </a:pPr>
            <a:r>
              <a:rPr lang="en-US" dirty="0" smtClean="0"/>
              <a:t> Five percent of all DVD players are defective. So, the probability </a:t>
            </a:r>
            <a:r>
              <a:rPr lang="en-US" i="1" dirty="0" smtClean="0"/>
              <a:t>p that a DVD player is </a:t>
            </a:r>
            <a:r>
              <a:rPr lang="en-US" dirty="0" smtClean="0"/>
              <a:t>defective is .05. As a result, the probability </a:t>
            </a:r>
            <a:r>
              <a:rPr lang="en-US" i="1" dirty="0" smtClean="0"/>
              <a:t>q that a DVD player is good is .95. These two </a:t>
            </a:r>
            <a:r>
              <a:rPr lang="en-US" dirty="0" smtClean="0"/>
              <a:t>probabilities add up to 1</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Binomial Experiment cont--</a:t>
            </a:r>
            <a:endParaRPr lang="en-US" dirty="0"/>
          </a:p>
        </p:txBody>
      </p:sp>
      <p:sp>
        <p:nvSpPr>
          <p:cNvPr id="3" name="Content Placeholder 2"/>
          <p:cNvSpPr>
            <a:spLocks noGrp="1"/>
          </p:cNvSpPr>
          <p:nvPr>
            <p:ph idx="1"/>
          </p:nvPr>
        </p:nvSpPr>
        <p:spPr/>
        <p:txBody>
          <a:bodyPr>
            <a:normAutofit/>
          </a:bodyPr>
          <a:lstStyle/>
          <a:p>
            <a:pPr marL="971550" lvl="1" indent="-514350">
              <a:buFont typeface="+mj-lt"/>
              <a:buAutoNum type="arabicPeriod" startAt="4"/>
            </a:pPr>
            <a:r>
              <a:rPr lang="en-US" dirty="0" smtClean="0"/>
              <a:t>Each trial (DVD player) is independent. In other words, if one DVD player is defective, it does not affect the outcome of another DVD player being defective or good. This is so because the size of the population is very large compared to the sample size.</a:t>
            </a:r>
          </a:p>
          <a:p>
            <a:r>
              <a:rPr lang="en-US" dirty="0" smtClean="0"/>
              <a:t>Because all four conditions of a binomial experiment are satisfied, this is an example of a binomial experiment.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Binomial probability Distribution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binomial formula:</a:t>
            </a:r>
          </a:p>
          <a:p>
            <a:r>
              <a:rPr lang="en-US" dirty="0" smtClean="0"/>
              <a:t>For a binomial experiment, the probability of exactly </a:t>
            </a:r>
            <a:r>
              <a:rPr lang="en-US" i="1" dirty="0" smtClean="0"/>
              <a:t>x successes in n trials </a:t>
            </a:r>
            <a:r>
              <a:rPr lang="en-US" dirty="0" smtClean="0"/>
              <a:t>is given by the binomial formula </a:t>
            </a:r>
            <a:r>
              <a:rPr lang="en-US" dirty="0" smtClean="0">
                <a:latin typeface="Times New Roman"/>
              </a:rPr>
              <a:t> </a:t>
            </a:r>
            <a:endParaRPr lang="en-US" dirty="0" smtClean="0"/>
          </a:p>
          <a:p>
            <a:endParaRPr lang="en-US" dirty="0" smtClean="0"/>
          </a:p>
          <a:p>
            <a:pPr>
              <a:buNone/>
            </a:pPr>
            <a:r>
              <a:rPr lang="en-US" dirty="0" smtClean="0"/>
              <a:t>                                                  p(x) =</a:t>
            </a:r>
          </a:p>
          <a:p>
            <a:r>
              <a:rPr lang="en-US" dirty="0" smtClean="0"/>
              <a:t>Where   </a:t>
            </a:r>
          </a:p>
          <a:p>
            <a:pPr lvl="1">
              <a:buNone/>
            </a:pPr>
            <a:r>
              <a:rPr lang="en-US" dirty="0" smtClean="0"/>
              <a:t>n = total number of trials</a:t>
            </a:r>
          </a:p>
          <a:p>
            <a:pPr lvl="1">
              <a:buNone/>
            </a:pPr>
            <a:r>
              <a:rPr lang="en-US" dirty="0" smtClean="0"/>
              <a:t>P = probability of success</a:t>
            </a:r>
          </a:p>
          <a:p>
            <a:pPr lvl="1">
              <a:buNone/>
            </a:pPr>
            <a:r>
              <a:rPr lang="en-US" dirty="0" smtClean="0"/>
              <a:t>q = 1 – P = probability of failure</a:t>
            </a:r>
          </a:p>
          <a:p>
            <a:pPr lvl="1">
              <a:buNone/>
            </a:pPr>
            <a:r>
              <a:rPr lang="en-US" dirty="0" smtClean="0"/>
              <a:t>X = number of success in n trials</a:t>
            </a:r>
          </a:p>
          <a:p>
            <a:pPr lvl="1">
              <a:buNone/>
            </a:pPr>
            <a:r>
              <a:rPr lang="en-US" dirty="0" smtClean="0"/>
              <a:t>n – x = number of failures in n trials                   </a:t>
            </a:r>
          </a:p>
          <a:p>
            <a:pPr lvl="1"/>
            <a:endParaRPr lang="en-US" dirty="0" smtClean="0"/>
          </a:p>
          <a:p>
            <a:pPr lvl="1">
              <a:buNone/>
            </a:pPr>
            <a:r>
              <a:rPr lang="en-US" dirty="0" smtClean="0"/>
              <a:t>	</a:t>
            </a:r>
            <a:endParaRPr lang="en-US" sz="1600" dirty="0"/>
          </a:p>
        </p:txBody>
      </p:sp>
      <p:graphicFrame>
        <p:nvGraphicFramePr>
          <p:cNvPr id="1028" name="Object 4"/>
          <p:cNvGraphicFramePr>
            <a:graphicFrameLocks noChangeAspect="1"/>
          </p:cNvGraphicFramePr>
          <p:nvPr/>
        </p:nvGraphicFramePr>
        <p:xfrm>
          <a:off x="4495800" y="2743200"/>
          <a:ext cx="7010400" cy="762000"/>
        </p:xfrm>
        <a:graphic>
          <a:graphicData uri="http://schemas.openxmlformats.org/presentationml/2006/ole">
            <p:oleObj spid="_x0000_s1028" name="Document" r:id="rId3" imgW="5952018" imgH="322937" progId="Word.Document.12">
              <p:embed/>
            </p:oleObj>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181</TotalTime>
  <Words>1472</Words>
  <Application>Microsoft Office PowerPoint</Application>
  <PresentationFormat>On-screen Show (4:3)</PresentationFormat>
  <Paragraphs>107</Paragraphs>
  <Slides>18</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0" baseType="lpstr">
      <vt:lpstr>Office Theme</vt:lpstr>
      <vt:lpstr>Document</vt:lpstr>
      <vt:lpstr>The Binomial Probability Distribution</vt:lpstr>
      <vt:lpstr>Binomial Distribution</vt:lpstr>
      <vt:lpstr>Binomial Distribution cont--</vt:lpstr>
      <vt:lpstr>The Binomial Experiment</vt:lpstr>
      <vt:lpstr>The Binomial Experiment cont--</vt:lpstr>
      <vt:lpstr>The Binomial Experiment cont--</vt:lpstr>
      <vt:lpstr>The Binomial Experiment cont--</vt:lpstr>
      <vt:lpstr>The Binomial Experiment cont--</vt:lpstr>
      <vt:lpstr>The Binomial probability Distribution</vt:lpstr>
      <vt:lpstr>The Binomial probability Distribution cont--</vt:lpstr>
      <vt:lpstr>The Binomial probability Distribution cont--</vt:lpstr>
      <vt:lpstr>The Binomial probability Distribution cont--</vt:lpstr>
      <vt:lpstr>The Binomial probability Distribution cont--</vt:lpstr>
      <vt:lpstr>The Binomial probability Distribution cont--</vt:lpstr>
      <vt:lpstr>The Binomial probability Distribution cont--</vt:lpstr>
      <vt:lpstr>The Binomial probability Distribution cont--</vt:lpstr>
      <vt:lpstr>The Binomial probability Distribution cont--</vt:lpstr>
      <vt:lpstr>The Binomial probability Distribution cont--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Binomial Probability Distribution</dc:title>
  <dc:creator>user</dc:creator>
  <cp:lastModifiedBy>user</cp:lastModifiedBy>
  <cp:revision>9</cp:revision>
  <dcterms:created xsi:type="dcterms:W3CDTF">2006-08-16T00:00:00Z</dcterms:created>
  <dcterms:modified xsi:type="dcterms:W3CDTF">2016-03-17T06:58:39Z</dcterms:modified>
</cp:coreProperties>
</file>