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0"/>
  </p:handoutMasterIdLst>
  <p:sldIdLst>
    <p:sldId id="256" r:id="rId2"/>
    <p:sldId id="296" r:id="rId3"/>
    <p:sldId id="297" r:id="rId4"/>
    <p:sldId id="298" r:id="rId5"/>
    <p:sldId id="314" r:id="rId6"/>
    <p:sldId id="299" r:id="rId7"/>
    <p:sldId id="300" r:id="rId8"/>
    <p:sldId id="301" r:id="rId9"/>
    <p:sldId id="302" r:id="rId10"/>
    <p:sldId id="303" r:id="rId11"/>
    <p:sldId id="315" r:id="rId12"/>
    <p:sldId id="305" r:id="rId13"/>
    <p:sldId id="306" r:id="rId14"/>
    <p:sldId id="304" r:id="rId15"/>
    <p:sldId id="307" r:id="rId16"/>
    <p:sldId id="308" r:id="rId17"/>
    <p:sldId id="309" r:id="rId18"/>
    <p:sldId id="310" r:id="rId19"/>
    <p:sldId id="312" r:id="rId20"/>
    <p:sldId id="316" r:id="rId21"/>
    <p:sldId id="317" r:id="rId22"/>
    <p:sldId id="318" r:id="rId23"/>
    <p:sldId id="319" r:id="rId24"/>
    <p:sldId id="322" r:id="rId25"/>
    <p:sldId id="323" r:id="rId26"/>
    <p:sldId id="324" r:id="rId27"/>
    <p:sldId id="330" r:id="rId28"/>
    <p:sldId id="331" r:id="rId29"/>
    <p:sldId id="332" r:id="rId30"/>
    <p:sldId id="333" r:id="rId31"/>
    <p:sldId id="326" r:id="rId32"/>
    <p:sldId id="327" r:id="rId33"/>
    <p:sldId id="328" r:id="rId34"/>
    <p:sldId id="280" r:id="rId35"/>
    <p:sldId id="281" r:id="rId36"/>
    <p:sldId id="282" r:id="rId37"/>
    <p:sldId id="283" r:id="rId38"/>
    <p:sldId id="329" r:id="rId3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22B09-5EFB-4ABA-9F03-3199A4C1D6A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15D1B-C33C-4A77-8C5F-C33F4A1C96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89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E5AFA-2021-410D-BC26-62C10BC594F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B893-123F-4340-9E4E-35ABC074F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23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E5AFA-2021-410D-BC26-62C10BC594F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B893-123F-4340-9E4E-35ABC074F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78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E5AFA-2021-410D-BC26-62C10BC594F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B893-123F-4340-9E4E-35ABC074F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E5AFA-2021-410D-BC26-62C10BC594F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B893-123F-4340-9E4E-35ABC074F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6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E5AFA-2021-410D-BC26-62C10BC594F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B893-123F-4340-9E4E-35ABC074F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436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E5AFA-2021-410D-BC26-62C10BC594F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B893-123F-4340-9E4E-35ABC074F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78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E5AFA-2021-410D-BC26-62C10BC594F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B893-123F-4340-9E4E-35ABC074F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2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E5AFA-2021-410D-BC26-62C10BC594F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B893-123F-4340-9E4E-35ABC074F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15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E5AFA-2021-410D-BC26-62C10BC594F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B893-123F-4340-9E4E-35ABC074F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5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E5AFA-2021-410D-BC26-62C10BC594F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B893-123F-4340-9E4E-35ABC074F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2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E5AFA-2021-410D-BC26-62C10BC594F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B893-123F-4340-9E4E-35ABC074F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1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E5AFA-2021-410D-BC26-62C10BC594FB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8B893-123F-4340-9E4E-35ABC074F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COMMUNITY  DIAGNOSIS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01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FACTORS INFLUENCING THE  HEALTH OF THE COMMUNITY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Demography factors</a:t>
            </a:r>
            <a:r>
              <a:rPr lang="en-US" dirty="0" smtClean="0"/>
              <a:t>-these are the age, race, educational level, place of residence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</a:p>
          <a:p>
            <a:pPr marL="514350" indent="-514350">
              <a:buAutoNum type="arabicPeriod" startAt="2"/>
            </a:pPr>
            <a:r>
              <a:rPr lang="en-US" b="1" dirty="0" smtClean="0"/>
              <a:t>Environment factor</a:t>
            </a:r>
            <a:r>
              <a:rPr lang="en-US" dirty="0" smtClean="0"/>
              <a:t>-when these conditions are not  suitable e.g. air, water, many health hazards can emerge</a:t>
            </a:r>
          </a:p>
          <a:p>
            <a:pPr marL="514350" indent="-514350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3.Social cultural beliefs</a:t>
            </a:r>
          </a:p>
          <a:p>
            <a:r>
              <a:rPr lang="en-US" dirty="0" smtClean="0"/>
              <a:t>This includes dangerous practices that affect health for example FGM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4.Education factors</a:t>
            </a:r>
          </a:p>
          <a:p>
            <a:r>
              <a:rPr lang="en-US" dirty="0" smtClean="0"/>
              <a:t>Illiteracy affects the health of the community because people don’t have the knowledge of disease prevention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b="1" dirty="0" smtClean="0"/>
              <a:t>5. Social economic status </a:t>
            </a:r>
            <a:r>
              <a:rPr lang="en-US" dirty="0" smtClean="0"/>
              <a:t>- the economic system of the community should be sound to attain and maintain good health e.g. cash crops, how many people are working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6.  </a:t>
            </a:r>
            <a:r>
              <a:rPr lang="en-US" b="1" dirty="0" smtClean="0"/>
              <a:t>Resources for health and social welfare- </a:t>
            </a:r>
            <a:r>
              <a:rPr lang="en-US" dirty="0" smtClean="0"/>
              <a:t>for example hospitals, drugs, health care personnel , health Centre,  playing grounds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sz="4100" b="1" dirty="0" smtClean="0"/>
              <a:t>7</a:t>
            </a:r>
            <a:r>
              <a:rPr lang="en-US" sz="5100" b="1" dirty="0" smtClean="0"/>
              <a:t>.  Political factors- </a:t>
            </a:r>
            <a:r>
              <a:rPr lang="en-US" sz="5100" dirty="0" smtClean="0"/>
              <a:t>There is a great need for a strong political will at all levels for promotion of health and health development must be considered </a:t>
            </a:r>
          </a:p>
          <a:p>
            <a:pPr marL="514350" indent="-514350">
              <a:buNone/>
            </a:pPr>
            <a:endParaRPr lang="en-US" sz="5100" dirty="0" smtClean="0"/>
          </a:p>
          <a:p>
            <a:pPr marL="514350" indent="-514350">
              <a:buNone/>
            </a:pPr>
            <a:r>
              <a:rPr lang="en-US" sz="5100" b="1" dirty="0" smtClean="0"/>
              <a:t>8</a:t>
            </a:r>
            <a:r>
              <a:rPr lang="en-US" sz="5100" dirty="0" smtClean="0"/>
              <a:t>.  </a:t>
            </a:r>
            <a:r>
              <a:rPr lang="en-US" sz="5100" b="1" dirty="0" smtClean="0"/>
              <a:t>Individual factors- </a:t>
            </a:r>
            <a:r>
              <a:rPr lang="en-US" sz="5100" dirty="0" smtClean="0"/>
              <a:t>This includes behaviors like smoking, abstinence or use of protection.</a:t>
            </a:r>
          </a:p>
          <a:p>
            <a:pPr marL="514350" indent="-514350">
              <a:buNone/>
            </a:pPr>
            <a:r>
              <a:rPr lang="en-US" sz="5100" dirty="0" smtClean="0"/>
              <a:t>Healthy individuals make a healthy family hence healthy  community</a:t>
            </a:r>
          </a:p>
          <a:p>
            <a:pPr marL="514350" indent="-514350">
              <a:buNone/>
            </a:pPr>
            <a:endParaRPr lang="en-US" sz="51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PURPOSES OF COMMUNITY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find out the demographic data and any other vital health statistics</a:t>
            </a:r>
          </a:p>
          <a:p>
            <a:endParaRPr lang="en-US" dirty="0" smtClean="0"/>
          </a:p>
          <a:p>
            <a:r>
              <a:rPr lang="en-US" dirty="0" smtClean="0"/>
              <a:t>Asses the utilization of health services especially MCH/FP clinic</a:t>
            </a:r>
          </a:p>
          <a:p>
            <a:endParaRPr lang="en-US" dirty="0" smtClean="0"/>
          </a:p>
          <a:p>
            <a:r>
              <a:rPr lang="en-US" dirty="0" smtClean="0"/>
              <a:t>Find out the causes of morbidity and mortality by sex and 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collect information on state of nutrition</a:t>
            </a:r>
          </a:p>
          <a:p>
            <a:endParaRPr lang="en-US" dirty="0" smtClean="0"/>
          </a:p>
          <a:p>
            <a:r>
              <a:rPr lang="en-US" dirty="0" smtClean="0"/>
              <a:t>Know the pattern of leadership </a:t>
            </a:r>
          </a:p>
          <a:p>
            <a:endParaRPr lang="en-US" dirty="0" smtClean="0"/>
          </a:p>
          <a:p>
            <a:r>
              <a:rPr lang="en-US" dirty="0" smtClean="0"/>
              <a:t>Find out if there is mental health and causes of mental problems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To asses the environment including water , housing and vector diseases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To asses community </a:t>
            </a:r>
            <a:r>
              <a:rPr lang="en-US" smtClean="0"/>
              <a:t>knowledge attitude </a:t>
            </a:r>
            <a:r>
              <a:rPr lang="en-US" dirty="0" smtClean="0"/>
              <a:t>and practices(KAP) in relation to health related activities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To find out the epidemiological details of endemic/epidemic diseases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know the available resources and services for overall development of health related activities i.e. education, agriculture</a:t>
            </a:r>
            <a:r>
              <a:rPr lang="en-US" smtClean="0"/>
              <a:t>, veterinary </a:t>
            </a:r>
            <a:r>
              <a:rPr lang="en-US" dirty="0" smtClean="0"/>
              <a:t>and social services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asses the social cultural and social economic class divisions within the community (social stratification)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Ethical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Seek for permission when entering the community from the authority</a:t>
            </a:r>
          </a:p>
          <a:p>
            <a:endParaRPr lang="en-US" dirty="0" smtClean="0"/>
          </a:p>
          <a:p>
            <a:r>
              <a:rPr lang="en-US" dirty="0" smtClean="0"/>
              <a:t>Obtain informed consent when interviewing</a:t>
            </a:r>
          </a:p>
          <a:p>
            <a:endParaRPr lang="en-US" dirty="0" smtClean="0"/>
          </a:p>
          <a:p>
            <a:r>
              <a:rPr lang="en-US" dirty="0" smtClean="0"/>
              <a:t>Establish rapport with the interviewee</a:t>
            </a:r>
          </a:p>
          <a:p>
            <a:endParaRPr lang="en-US" dirty="0" smtClean="0"/>
          </a:p>
          <a:p>
            <a:r>
              <a:rPr lang="en-US" dirty="0" smtClean="0"/>
              <a:t>Maintain confidentiality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Process/steps of community diagnosis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 of terms</a:t>
            </a:r>
          </a:p>
          <a:p>
            <a:r>
              <a:rPr lang="en-US" dirty="0" smtClean="0"/>
              <a:t>Factors affecting the health of the community</a:t>
            </a:r>
          </a:p>
          <a:p>
            <a:r>
              <a:rPr lang="en-US" dirty="0" smtClean="0"/>
              <a:t>Purpose of community health</a:t>
            </a:r>
          </a:p>
          <a:p>
            <a:r>
              <a:rPr lang="en-US" dirty="0" smtClean="0"/>
              <a:t>Steps followed during a community diagnosis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five steps for community diagnosis: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Exploration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Planning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Developing and pretesting the tools for the survey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Execute/carry out the and data analysis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Report writing, dissemination of findings and community 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is the mapping of the community to learn and discover the information</a:t>
            </a:r>
          </a:p>
          <a:p>
            <a:endParaRPr lang="en-US" dirty="0" smtClean="0"/>
          </a:p>
          <a:p>
            <a:r>
              <a:rPr lang="en-US" dirty="0" smtClean="0"/>
              <a:t>It involves: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Seeking consent and informing the authority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asses the reaction of the community members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Gather background information about the community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involves planning for both personnel, place to carry out the diagnosis materials and equipment to include finance</a:t>
            </a:r>
          </a:p>
          <a:p>
            <a:r>
              <a:rPr lang="en-US" dirty="0" smtClean="0"/>
              <a:t>The following questions are asked:</a:t>
            </a:r>
          </a:p>
          <a:p>
            <a:r>
              <a:rPr lang="en-US" dirty="0" smtClean="0"/>
              <a:t>Why, where, who, when and what?</a:t>
            </a:r>
          </a:p>
          <a:p>
            <a:r>
              <a:rPr lang="en-US" dirty="0" smtClean="0"/>
              <a:t>Data collection cannot be carried out on the whole community therefore sampling is done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Sampling is the process of selecting units from the population of interest</a:t>
            </a:r>
          </a:p>
          <a:p>
            <a:endParaRPr lang="en-US" dirty="0" smtClean="0"/>
          </a:p>
          <a:p>
            <a:r>
              <a:rPr lang="en-US" dirty="0" smtClean="0"/>
              <a:t>There are two types of sampling methods: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Probability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Non probability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Developing and tool pretest for data collection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These includes: questionnaires, weighing machines, tape measures, specimen containers</a:t>
            </a:r>
          </a:p>
          <a:p>
            <a:endParaRPr lang="en-US" dirty="0" smtClean="0"/>
          </a:p>
          <a:p>
            <a:r>
              <a:rPr lang="en-US" dirty="0" smtClean="0"/>
              <a:t>The questionnaire needs to be specific as per the objectives</a:t>
            </a:r>
          </a:p>
          <a:p>
            <a:r>
              <a:rPr lang="en-US" dirty="0" smtClean="0"/>
              <a:t>The instruments are pre-tested/pilot study</a:t>
            </a:r>
          </a:p>
          <a:p>
            <a:r>
              <a:rPr lang="en-US" dirty="0" smtClean="0"/>
              <a:t>Pretest is done in a community with similar characteristics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Execution of the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Stages of data collection</a:t>
            </a:r>
          </a:p>
          <a:p>
            <a:r>
              <a:rPr lang="en-US" dirty="0" smtClean="0"/>
              <a:t>1.Interviewing the respondents</a:t>
            </a:r>
          </a:p>
          <a:p>
            <a:r>
              <a:rPr lang="en-US" dirty="0" smtClean="0"/>
              <a:t>2.Data collection</a:t>
            </a:r>
          </a:p>
          <a:p>
            <a:r>
              <a:rPr lang="en-US" dirty="0" smtClean="0"/>
              <a:t>3. Data handling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Interviewing the respondents</a:t>
            </a:r>
          </a:p>
          <a:p>
            <a:r>
              <a:rPr lang="en-US" dirty="0" smtClean="0"/>
              <a:t>The interviewer introduces self and shows their identity and the letter of permission</a:t>
            </a:r>
          </a:p>
          <a:p>
            <a:endParaRPr lang="en-US" dirty="0" smtClean="0"/>
          </a:p>
          <a:p>
            <a:r>
              <a:rPr lang="en-US" dirty="0" smtClean="0"/>
              <a:t>Establish rapport</a:t>
            </a:r>
          </a:p>
          <a:p>
            <a:endParaRPr lang="en-US" dirty="0" smtClean="0"/>
          </a:p>
          <a:p>
            <a:r>
              <a:rPr lang="en-US" dirty="0" smtClean="0"/>
              <a:t>Use polite language  during the interview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Data collection</a:t>
            </a:r>
          </a:p>
          <a:p>
            <a:r>
              <a:rPr lang="en-US" dirty="0" smtClean="0"/>
              <a:t>Use a pencil to enable making corrections</a:t>
            </a:r>
          </a:p>
          <a:p>
            <a:r>
              <a:rPr lang="en-US" dirty="0" smtClean="0"/>
              <a:t>Ensure every interviewer has all the instruments for data collection</a:t>
            </a:r>
          </a:p>
          <a:p>
            <a:r>
              <a:rPr lang="en-US" dirty="0" smtClean="0"/>
              <a:t>Confirm for data completion before leaving the client</a:t>
            </a:r>
          </a:p>
          <a:p>
            <a:r>
              <a:rPr lang="en-US" dirty="0" smtClean="0"/>
              <a:t>Make arrangements for collected specimens for safe storage and transportation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Community diagnosis</a:t>
            </a:r>
          </a:p>
          <a:p>
            <a:r>
              <a:rPr lang="en-US" dirty="0" smtClean="0"/>
              <a:t>It is the quantitative and qualitative description of health of the members of a particular community and factors which influence their health</a:t>
            </a:r>
          </a:p>
          <a:p>
            <a:endParaRPr lang="en-US" dirty="0" smtClean="0"/>
          </a:p>
          <a:p>
            <a:r>
              <a:rPr lang="en-US" b="1" dirty="0" smtClean="0"/>
              <a:t>Data</a:t>
            </a:r>
          </a:p>
          <a:p>
            <a:r>
              <a:rPr lang="en-US" dirty="0" smtClean="0"/>
              <a:t>Facts and statistics collected together for reference or analysis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Data handling</a:t>
            </a:r>
          </a:p>
          <a:p>
            <a:r>
              <a:rPr lang="en-US" dirty="0" smtClean="0"/>
              <a:t>Ensure completion of data</a:t>
            </a:r>
          </a:p>
          <a:p>
            <a:r>
              <a:rPr lang="en-US" dirty="0" smtClean="0"/>
              <a:t>Confirm that all the questionnaires are collected and complete</a:t>
            </a:r>
          </a:p>
          <a:p>
            <a:r>
              <a:rPr lang="en-US" dirty="0" smtClean="0"/>
              <a:t>Allocate a person to handle the specimens</a:t>
            </a:r>
          </a:p>
          <a:p>
            <a:r>
              <a:rPr lang="en-US" dirty="0" smtClean="0"/>
              <a:t>Avail the resources to be used for analysis </a:t>
            </a:r>
            <a:r>
              <a:rPr lang="en-US" dirty="0" err="1" smtClean="0"/>
              <a:t>i.e</a:t>
            </a:r>
            <a:r>
              <a:rPr lang="en-US" dirty="0" smtClean="0"/>
              <a:t> the computer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is the process of systematically applying statistics into groups for understanding</a:t>
            </a:r>
          </a:p>
          <a:p>
            <a:endParaRPr lang="en-US" dirty="0" smtClean="0"/>
          </a:p>
          <a:p>
            <a:r>
              <a:rPr lang="en-US" dirty="0" smtClean="0"/>
              <a:t>The data is:</a:t>
            </a:r>
          </a:p>
          <a:p>
            <a:r>
              <a:rPr lang="en-US" dirty="0" smtClean="0"/>
              <a:t>a)Cleaned</a:t>
            </a:r>
          </a:p>
          <a:p>
            <a:r>
              <a:rPr lang="en-US" dirty="0" smtClean="0"/>
              <a:t>b)Sorted and tallied</a:t>
            </a:r>
          </a:p>
          <a:p>
            <a:r>
              <a:rPr lang="en-US" dirty="0" smtClean="0"/>
              <a:t>c)Code and enter into the computer</a:t>
            </a:r>
          </a:p>
          <a:p>
            <a:r>
              <a:rPr lang="en-US" dirty="0" smtClean="0"/>
              <a:t>d)Analysis is done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analysis the results are presented as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) frequency distribution table</a:t>
            </a:r>
          </a:p>
          <a:p>
            <a:r>
              <a:rPr lang="en-US" dirty="0" smtClean="0"/>
              <a:t>ii) tabular presentation </a:t>
            </a:r>
          </a:p>
          <a:p>
            <a:r>
              <a:rPr lang="en-US" dirty="0" smtClean="0"/>
              <a:t> iii)graphical presentation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Report writing and dissemination of findings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ct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3600" dirty="0" smtClean="0"/>
          </a:p>
          <a:p>
            <a:r>
              <a:rPr lang="en-US" sz="3600" dirty="0" smtClean="0"/>
              <a:t> Feedback is a form of communication</a:t>
            </a:r>
          </a:p>
          <a:p>
            <a:r>
              <a:rPr lang="en-US" sz="3600" dirty="0" smtClean="0"/>
              <a:t>It also mean giving comments about how a person is doing</a:t>
            </a:r>
          </a:p>
          <a:p>
            <a:r>
              <a:rPr lang="en-US" sz="3600" dirty="0" smtClean="0"/>
              <a:t>Community diagnosis feedback is to the :</a:t>
            </a:r>
          </a:p>
          <a:p>
            <a:r>
              <a:rPr lang="en-US" sz="3600" dirty="0" smtClean="0"/>
              <a:t>a) leaders</a:t>
            </a:r>
          </a:p>
          <a:p>
            <a:r>
              <a:rPr lang="en-US" sz="3600" dirty="0" smtClean="0"/>
              <a:t> b) the community </a:t>
            </a:r>
          </a:p>
          <a:p>
            <a:r>
              <a:rPr lang="en-US" sz="3600" dirty="0" smtClean="0"/>
              <a:t>c)DHMT and MOH</a:t>
            </a:r>
          </a:p>
        </p:txBody>
      </p:sp>
    </p:spTree>
    <p:extLst>
      <p:ext uri="{BB962C8B-B14F-4D97-AF65-F5344CB8AC3E}">
        <p14:creationId xmlns:p14="http://schemas.microsoft.com/office/powerpoint/2010/main" val="2569746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173163" y="0"/>
            <a:ext cx="777240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Community Diagnosis Report</a:t>
            </a:r>
            <a:endParaRPr lang="en-US" sz="2400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r>
              <a:rPr lang="en-US" dirty="0" smtClean="0"/>
              <a:t>Title </a:t>
            </a:r>
          </a:p>
          <a:p>
            <a:r>
              <a:rPr lang="en-US" dirty="0" smtClean="0"/>
              <a:t>Table of content</a:t>
            </a:r>
          </a:p>
          <a:p>
            <a:r>
              <a:rPr lang="en-US" dirty="0" smtClean="0"/>
              <a:t>List of tables and figures</a:t>
            </a:r>
          </a:p>
          <a:p>
            <a:r>
              <a:rPr lang="en-US" dirty="0" smtClean="0"/>
              <a:t>List of abbreviations and acronyms</a:t>
            </a:r>
          </a:p>
          <a:p>
            <a:r>
              <a:rPr lang="en-US" dirty="0" smtClean="0"/>
              <a:t>Introduction (background information)</a:t>
            </a:r>
          </a:p>
          <a:p>
            <a:r>
              <a:rPr lang="en-US" dirty="0" smtClean="0"/>
              <a:t>Aims and objectives of the study</a:t>
            </a:r>
          </a:p>
          <a:p>
            <a:r>
              <a:rPr lang="en-US" dirty="0" smtClean="0"/>
              <a:t>Materials and methods</a:t>
            </a:r>
          </a:p>
          <a:p>
            <a:r>
              <a:rPr lang="en-US" dirty="0" smtClean="0"/>
              <a:t>Limitation of the study</a:t>
            </a:r>
          </a:p>
          <a:p>
            <a:r>
              <a:rPr lang="en-US" dirty="0" smtClean="0"/>
              <a:t>Results/finding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51751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Ct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173163" y="1676400"/>
            <a:ext cx="7772400" cy="4419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Discussions</a:t>
            </a:r>
          </a:p>
          <a:p>
            <a:r>
              <a:rPr lang="en-US" sz="3600" dirty="0" smtClean="0"/>
              <a:t>Conclusion and recommendations</a:t>
            </a:r>
          </a:p>
          <a:p>
            <a:r>
              <a:rPr lang="en-US" sz="3600" dirty="0" smtClean="0"/>
              <a:t>References</a:t>
            </a:r>
          </a:p>
          <a:p>
            <a:r>
              <a:rPr lang="en-US" sz="3600" dirty="0" smtClean="0"/>
              <a:t>appendices</a:t>
            </a:r>
          </a:p>
        </p:txBody>
      </p:sp>
    </p:spTree>
    <p:extLst>
      <p:ext uri="{BB962C8B-B14F-4D97-AF65-F5344CB8AC3E}">
        <p14:creationId xmlns:p14="http://schemas.microsoft.com/office/powerpoint/2010/main" val="233087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Community Health Action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Interventions</a:t>
            </a:r>
          </a:p>
          <a:p>
            <a:r>
              <a:rPr lang="en-US" sz="3600" dirty="0" smtClean="0"/>
              <a:t>1-making them aware of their problems and promoting PHC </a:t>
            </a:r>
          </a:p>
          <a:p>
            <a:r>
              <a:rPr lang="en-US" sz="3600" dirty="0" smtClean="0"/>
              <a:t>2-health education </a:t>
            </a:r>
          </a:p>
          <a:p>
            <a:r>
              <a:rPr lang="en-US" sz="3600" dirty="0" smtClean="0"/>
              <a:t>3-immunization to those not immunized</a:t>
            </a:r>
          </a:p>
          <a:p>
            <a:r>
              <a:rPr lang="en-US" sz="3600" dirty="0" smtClean="0"/>
              <a:t>4-environmental improvement on housing, latrines, food storage , water spring protection etc.   </a:t>
            </a:r>
          </a:p>
        </p:txBody>
      </p:sp>
    </p:spTree>
    <p:extLst>
      <p:ext uri="{BB962C8B-B14F-4D97-AF65-F5344CB8AC3E}">
        <p14:creationId xmlns:p14="http://schemas.microsoft.com/office/powerpoint/2010/main" val="255173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</a:p>
          <a:p>
            <a:r>
              <a:rPr lang="en-US" dirty="0" smtClean="0"/>
              <a:t>ADDITIONS</a:t>
            </a:r>
          </a:p>
          <a:p>
            <a:r>
              <a:rPr lang="en-US" dirty="0" smtClean="0"/>
              <a:t>COMMENTS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Population</a:t>
            </a:r>
          </a:p>
          <a:p>
            <a:r>
              <a:rPr lang="en-US" dirty="0" smtClean="0"/>
              <a:t>The total number of people in a geographic area with similar characteristics  </a:t>
            </a:r>
          </a:p>
          <a:p>
            <a:endParaRPr lang="en-US" dirty="0" smtClean="0"/>
          </a:p>
          <a:p>
            <a:r>
              <a:rPr lang="en-US" b="1" dirty="0" smtClean="0"/>
              <a:t>Health survey </a:t>
            </a:r>
          </a:p>
          <a:p>
            <a:r>
              <a:rPr lang="en-US" dirty="0" smtClean="0"/>
              <a:t>This is the measurement of an individual's overall subjective </a:t>
            </a:r>
            <a:r>
              <a:rPr lang="en-US" i="1" dirty="0" smtClean="0"/>
              <a:t>health</a:t>
            </a:r>
            <a:r>
              <a:rPr lang="en-US" dirty="0" smtClean="0"/>
              <a:t> status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Statistics</a:t>
            </a:r>
            <a:r>
              <a:rPr lang="en-US" dirty="0" smtClean="0"/>
              <a:t> </a:t>
            </a:r>
          </a:p>
          <a:p>
            <a:r>
              <a:rPr lang="en-US" dirty="0" smtClean="0"/>
              <a:t> The collection, organization, analysis, interpretation and presentation large masses of data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Sampling</a:t>
            </a:r>
          </a:p>
          <a:p>
            <a:r>
              <a:rPr lang="en-US" dirty="0" smtClean="0"/>
              <a:t> A process used in statistical analysis in which a predetermined number of observations will be taken from a larger population 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Homestead</a:t>
            </a:r>
          </a:p>
          <a:p>
            <a:r>
              <a:rPr lang="en-US" dirty="0" smtClean="0"/>
              <a:t>The dwelling house and its adjoining land where a family resides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en-US" b="1" dirty="0" smtClean="0"/>
              <a:t>Index house hold</a:t>
            </a:r>
          </a:p>
          <a:p>
            <a:pPr>
              <a:lnSpc>
                <a:spcPct val="115000"/>
              </a:lnSpc>
            </a:pPr>
            <a:r>
              <a:rPr lang="en-US" dirty="0" smtClean="0"/>
              <a:t>The Household Index indicates consumer interest in durable household goods, including furniture, appliances, home decorating supplies, home remodeling supplies and services, apparel and jewelry.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Head of household</a:t>
            </a:r>
          </a:p>
          <a:p>
            <a:r>
              <a:rPr lang="en-US" dirty="0" smtClean="0"/>
              <a:t>An individual in one family setting who provides actual support and maintenance to one or more individuals who are related to him or her </a:t>
            </a:r>
          </a:p>
          <a:p>
            <a:endParaRPr lang="en-US" dirty="0" smtClean="0"/>
          </a:p>
          <a:p>
            <a:r>
              <a:rPr lang="en-US" b="1" dirty="0" smtClean="0"/>
              <a:t>Vital rates </a:t>
            </a:r>
          </a:p>
          <a:p>
            <a:r>
              <a:rPr lang="en-US" dirty="0" smtClean="0"/>
              <a:t>Refers to how fast vital statistics change in a population (usually measured per 1000 individuals) There are two types: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Crude rates</a:t>
            </a:r>
            <a:r>
              <a:rPr lang="en-US" dirty="0" smtClean="0"/>
              <a:t> </a:t>
            </a:r>
          </a:p>
          <a:p>
            <a:r>
              <a:rPr lang="en-US" dirty="0" smtClean="0"/>
              <a:t> Crude rates measure vital statistics in a general population (overall change in births and deaths per 1000)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Refined rates</a:t>
            </a:r>
          </a:p>
          <a:p>
            <a:r>
              <a:rPr lang="en-US" dirty="0" smtClean="0"/>
              <a:t>Refined rates measure the change in vital statistics in a specific demographic (such as age, sex, race, etc.)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1828</TotalTime>
  <Words>1085</Words>
  <Application>Microsoft Office PowerPoint</Application>
  <PresentationFormat>On-screen Show (4:3)</PresentationFormat>
  <Paragraphs>199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Arial</vt:lpstr>
      <vt:lpstr>Calibri</vt:lpstr>
      <vt:lpstr>Office Theme</vt:lpstr>
      <vt:lpstr>COMMUNITY  DIAGNOSIS</vt:lpstr>
      <vt:lpstr>OBJECTIVES</vt:lpstr>
      <vt:lpstr>Definition of terms</vt:lpstr>
      <vt:lpstr>ct</vt:lpstr>
      <vt:lpstr>ct</vt:lpstr>
      <vt:lpstr>ct</vt:lpstr>
      <vt:lpstr>ct</vt:lpstr>
      <vt:lpstr>Ct</vt:lpstr>
      <vt:lpstr>ct</vt:lpstr>
      <vt:lpstr>FACTORS INFLUENCING THE  HEALTH OF THE COMMUNITY </vt:lpstr>
      <vt:lpstr>Ct</vt:lpstr>
      <vt:lpstr>ct</vt:lpstr>
      <vt:lpstr>ct</vt:lpstr>
      <vt:lpstr>PURPOSES OF COMMUNITY DIAGNOSIS</vt:lpstr>
      <vt:lpstr>ct</vt:lpstr>
      <vt:lpstr>ct</vt:lpstr>
      <vt:lpstr>ct</vt:lpstr>
      <vt:lpstr>Ethical considerations</vt:lpstr>
      <vt:lpstr>Process/steps of community diagnosis</vt:lpstr>
      <vt:lpstr>ct</vt:lpstr>
      <vt:lpstr>Exploration</vt:lpstr>
      <vt:lpstr>Planning</vt:lpstr>
      <vt:lpstr>ct</vt:lpstr>
      <vt:lpstr>Developing and tool pretest for data collection</vt:lpstr>
      <vt:lpstr>ct</vt:lpstr>
      <vt:lpstr>Execution of the study</vt:lpstr>
      <vt:lpstr>ct</vt:lpstr>
      <vt:lpstr>Ct</vt:lpstr>
      <vt:lpstr>ct</vt:lpstr>
      <vt:lpstr>ct</vt:lpstr>
      <vt:lpstr>Data analysis</vt:lpstr>
      <vt:lpstr>ct</vt:lpstr>
      <vt:lpstr>Report writing and dissemination of findings</vt:lpstr>
      <vt:lpstr>ct</vt:lpstr>
      <vt:lpstr>Community Diagnosis Report</vt:lpstr>
      <vt:lpstr>Ct</vt:lpstr>
      <vt:lpstr>Community Health Action</vt:lpstr>
      <vt:lpstr>THE 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Health Diagnosis</dc:title>
  <dc:creator>Lifeline</dc:creator>
  <cp:lastModifiedBy>OGERO</cp:lastModifiedBy>
  <cp:revision>126</cp:revision>
  <dcterms:created xsi:type="dcterms:W3CDTF">2013-12-03T09:57:14Z</dcterms:created>
  <dcterms:modified xsi:type="dcterms:W3CDTF">2024-03-28T11:15:33Z</dcterms:modified>
</cp:coreProperties>
</file>