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Discrete Random Variables and their Probability Distribution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Random variables</a:t>
            </a:r>
          </a:p>
          <a:p>
            <a:r>
              <a:rPr lang="en-US" dirty="0" smtClean="0"/>
              <a:t>Discrete random variables</a:t>
            </a:r>
          </a:p>
          <a:p>
            <a:r>
              <a:rPr lang="en-US" dirty="0" smtClean="0"/>
              <a:t>Continuous random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Probability Distribution of a Discrete</a:t>
            </a:r>
            <a:br>
              <a:rPr lang="en-US" dirty="0" smtClean="0"/>
            </a:br>
            <a:r>
              <a:rPr lang="en-US" dirty="0" smtClean="0"/>
              <a:t>Random Variable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Solution: </a:t>
            </a:r>
          </a:p>
          <a:p>
            <a:pPr lvl="1"/>
            <a:r>
              <a:rPr lang="en-US" dirty="0" smtClean="0"/>
              <a:t>Let us define the following two events:</a:t>
            </a:r>
          </a:p>
          <a:p>
            <a:pPr lvl="2"/>
            <a:r>
              <a:rPr lang="en-US" i="1" dirty="0" smtClean="0"/>
              <a:t>N = the student selected does not suffer from math anxiety</a:t>
            </a:r>
          </a:p>
          <a:p>
            <a:pPr lvl="2"/>
            <a:r>
              <a:rPr lang="en-US" i="1" dirty="0" smtClean="0"/>
              <a:t>M = the student selected suffers from math anxiety</a:t>
            </a:r>
          </a:p>
          <a:p>
            <a:r>
              <a:rPr lang="en-US" dirty="0" smtClean="0"/>
              <a:t>There are four possible outcomes for this experiment: </a:t>
            </a:r>
            <a:r>
              <a:rPr lang="en-US" i="1" dirty="0" smtClean="0"/>
              <a:t>NN (neither of the students suffers from math anxiety), NM (the first </a:t>
            </a:r>
            <a:r>
              <a:rPr lang="en-US" dirty="0" smtClean="0"/>
              <a:t>student does not suffer from math anxiety and the second does), </a:t>
            </a:r>
            <a:r>
              <a:rPr lang="en-US" i="1" dirty="0" smtClean="0"/>
              <a:t>MN (the first student suffers </a:t>
            </a:r>
            <a:r>
              <a:rPr lang="en-US" dirty="0" smtClean="0"/>
              <a:t>from math anxiety and the second does not), and </a:t>
            </a:r>
            <a:r>
              <a:rPr lang="en-US" i="1" dirty="0" smtClean="0"/>
              <a:t>MM (both students suffer from math </a:t>
            </a:r>
            <a:r>
              <a:rPr lang="en-US" dirty="0" smtClean="0"/>
              <a:t>anxiety).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Probability Distribution of a Discrete</a:t>
            </a:r>
            <a:br>
              <a:rPr lang="en-US" dirty="0" smtClean="0"/>
            </a:br>
            <a:r>
              <a:rPr lang="en-US" dirty="0" smtClean="0"/>
              <a:t>Random Variable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Solution cont—</a:t>
            </a:r>
          </a:p>
          <a:p>
            <a:pPr lvl="1"/>
            <a:r>
              <a:rPr lang="en-US" dirty="0" smtClean="0"/>
              <a:t>Because 60% of the students suffer from math anxiety and 40% do not, the probability is 0.60 that any student selected suffers from math anxiety and 0.40 that he or she does not.</a:t>
            </a:r>
          </a:p>
          <a:p>
            <a:pPr lvl="1"/>
            <a:r>
              <a:rPr lang="en-US" dirty="0" smtClean="0"/>
              <a:t>Therefore the following will be true; (use tree diagram)</a:t>
            </a:r>
          </a:p>
          <a:p>
            <a:pPr lvl="2"/>
            <a:r>
              <a:rPr lang="en-US" i="1" dirty="0" smtClean="0"/>
              <a:t>P(x = 0) = P(NN)  0.16</a:t>
            </a:r>
          </a:p>
          <a:p>
            <a:pPr lvl="2"/>
            <a:r>
              <a:rPr lang="en-US" i="1" dirty="0" smtClean="0"/>
              <a:t>P(x = 1) = P(NM or MN) = P(NM) + P(MN) = 0 .24 + 0.24 = 0.48</a:t>
            </a:r>
          </a:p>
          <a:p>
            <a:pPr lvl="2"/>
            <a:r>
              <a:rPr lang="en-US" i="1" dirty="0" smtClean="0"/>
              <a:t>P(x = 2) = P(MM) = 0.36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Probability Distribution of a Discrete</a:t>
            </a:r>
            <a:br>
              <a:rPr lang="en-US" dirty="0" smtClean="0"/>
            </a:br>
            <a:r>
              <a:rPr lang="en-US" dirty="0" smtClean="0"/>
              <a:t>Random Variable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Probability Distribution table of the Number of Students with Math Anxiety in a Sample of Two Students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3200400"/>
          <a:ext cx="40640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P(x)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∑p(x) = 1.00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Mean of a discrete random 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mean of a discrete random variable x is the value that is expected to occur per repetition, on average, if an experiment is repeated a large number of times. </a:t>
            </a:r>
          </a:p>
          <a:p>
            <a:pPr lvl="1"/>
            <a:r>
              <a:rPr lang="en-US" dirty="0" smtClean="0"/>
              <a:t>It is denoted by </a:t>
            </a:r>
            <a:r>
              <a:rPr lang="el-GR" i="1" dirty="0" smtClean="0"/>
              <a:t>μ</a:t>
            </a:r>
            <a:r>
              <a:rPr lang="en-US" dirty="0" smtClean="0"/>
              <a:t> and calculated as</a:t>
            </a:r>
          </a:p>
          <a:p>
            <a:pPr lvl="1">
              <a:buNone/>
            </a:pPr>
            <a:r>
              <a:rPr lang="el-GR" i="1" dirty="0" smtClean="0"/>
              <a:t>μ</a:t>
            </a:r>
            <a:r>
              <a:rPr lang="en-US" i="1" dirty="0" smtClean="0"/>
              <a:t> = ∑</a:t>
            </a:r>
            <a:r>
              <a:rPr lang="en-US" i="1" dirty="0" err="1" smtClean="0"/>
              <a:t>xP</a:t>
            </a:r>
            <a:r>
              <a:rPr lang="en-US" i="1" dirty="0" smtClean="0"/>
              <a:t>(x) </a:t>
            </a:r>
          </a:p>
          <a:p>
            <a:pPr lvl="1"/>
            <a:r>
              <a:rPr lang="en-US" dirty="0" smtClean="0"/>
              <a:t>The mean of a discrete random variable </a:t>
            </a:r>
            <a:r>
              <a:rPr lang="en-US" i="1" dirty="0" smtClean="0"/>
              <a:t>x is also called its expected value and is denoted by E(x); that is, E(x) = ∑</a:t>
            </a:r>
            <a:r>
              <a:rPr lang="en-US" i="1" dirty="0" err="1" smtClean="0"/>
              <a:t>xP</a:t>
            </a:r>
            <a:r>
              <a:rPr lang="en-US" i="1" dirty="0" smtClean="0"/>
              <a:t>(x)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Mean of a discrete random variable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Using the probability distribution table of the breakdown of the x-ray machine, find the mean number of breakdowns per week.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3810000"/>
          <a:ext cx="457200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295400"/>
                <a:gridCol w="1752600"/>
              </a:tblGrid>
              <a:tr h="21590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x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P(x)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err="1" smtClean="0"/>
                        <a:t>Xp</a:t>
                      </a:r>
                      <a:r>
                        <a:rPr lang="en-US" b="1" dirty="0" smtClean="0"/>
                        <a:t>(x)</a:t>
                      </a:r>
                      <a:endParaRPr lang="en-US" b="1" dirty="0"/>
                    </a:p>
                  </a:txBody>
                  <a:tcPr/>
                </a:tc>
              </a:tr>
              <a:tr h="21590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US" dirty="0"/>
                    </a:p>
                  </a:txBody>
                  <a:tcPr/>
                </a:tc>
              </a:tr>
              <a:tr h="21590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0.20</a:t>
                      </a:r>
                      <a:endParaRPr lang="en-US" dirty="0"/>
                    </a:p>
                  </a:txBody>
                  <a:tcPr/>
                </a:tc>
              </a:tr>
              <a:tr h="2159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0.70</a:t>
                      </a:r>
                      <a:endParaRPr lang="en-US" dirty="0"/>
                    </a:p>
                  </a:txBody>
                  <a:tcPr/>
                </a:tc>
              </a:tr>
              <a:tr h="21590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0.90</a:t>
                      </a:r>
                      <a:endParaRPr lang="en-US" dirty="0"/>
                    </a:p>
                  </a:txBody>
                  <a:tcPr/>
                </a:tc>
              </a:tr>
              <a:tr h="215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∑</a:t>
                      </a:r>
                      <a:r>
                        <a:rPr lang="en-US" dirty="0" err="1" smtClean="0"/>
                        <a:t>xp</a:t>
                      </a:r>
                      <a:r>
                        <a:rPr lang="en-US" dirty="0" smtClean="0"/>
                        <a:t>(x) = 1.80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Mean of a discrete random variable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Solution:</a:t>
            </a:r>
          </a:p>
          <a:p>
            <a:r>
              <a:rPr lang="en-US" dirty="0" smtClean="0"/>
              <a:t>To find the mean number of breakdowns per week for this machine, we multiply each value of x by its probability and add these products. This sum gives the mean of the probability distribution of x. The products </a:t>
            </a:r>
            <a:r>
              <a:rPr lang="en-US" dirty="0" err="1" smtClean="0"/>
              <a:t>xP</a:t>
            </a:r>
            <a:r>
              <a:rPr lang="en-US" dirty="0" smtClean="0"/>
              <a:t>(x) are listed in the third column of the table</a:t>
            </a:r>
          </a:p>
          <a:p>
            <a:r>
              <a:rPr lang="en-US" dirty="0" smtClean="0"/>
              <a:t>The sum of these products gives ∑</a:t>
            </a:r>
            <a:r>
              <a:rPr lang="en-US" dirty="0" err="1" smtClean="0"/>
              <a:t>xP</a:t>
            </a:r>
            <a:r>
              <a:rPr lang="en-US" dirty="0" smtClean="0"/>
              <a:t>(x), which is the mean of x, and it is 1.80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Standard Deviation of a Discrete</a:t>
            </a:r>
            <a:br>
              <a:rPr lang="en-US" dirty="0" smtClean="0"/>
            </a:br>
            <a:r>
              <a:rPr lang="en-US" dirty="0" smtClean="0"/>
              <a:t>Random 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standard deviation of a discrete random variable x measures the spread of its probability distribution and is computed as</a:t>
            </a:r>
          </a:p>
          <a:p>
            <a:pPr lvl="1">
              <a:buNone/>
            </a:pPr>
            <a:r>
              <a:rPr lang="en-US" dirty="0" smtClean="0"/>
              <a:t>	                                  ∑x²p(x) - </a:t>
            </a:r>
            <a:r>
              <a:rPr lang="el-GR" i="1" dirty="0" smtClean="0"/>
              <a:t>μ²</a:t>
            </a:r>
            <a:endParaRPr lang="en-US" i="1" dirty="0" smtClean="0"/>
          </a:p>
          <a:p>
            <a:pPr lvl="1">
              <a:buNone/>
            </a:pPr>
            <a:endParaRPr lang="en-US" i="1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3124200"/>
            <a:ext cx="381000" cy="800100"/>
          </a:xfrm>
          <a:prstGeom prst="rect">
            <a:avLst/>
          </a:prstGeom>
          <a:noFill/>
        </p:spPr>
      </p:pic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5720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4038600" y="3200400"/>
            <a:ext cx="152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Standard Deviation of a Discrete</a:t>
            </a:r>
            <a:br>
              <a:rPr lang="en-US" dirty="0" smtClean="0"/>
            </a:br>
            <a:r>
              <a:rPr lang="en-US" dirty="0" smtClean="0"/>
              <a:t>Random Variable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Example:</a:t>
            </a:r>
          </a:p>
          <a:p>
            <a:r>
              <a:rPr lang="en-US" dirty="0" err="1" smtClean="0"/>
              <a:t>Baier’s</a:t>
            </a:r>
            <a:r>
              <a:rPr lang="en-US" dirty="0" smtClean="0"/>
              <a:t> Electronics manufactures computer parts that are supplied to many computer companies. Despite the fact that two quality control inspectors at </a:t>
            </a:r>
            <a:r>
              <a:rPr lang="en-US" dirty="0" err="1" smtClean="0"/>
              <a:t>Baier’s</a:t>
            </a:r>
            <a:r>
              <a:rPr lang="en-US" dirty="0" smtClean="0"/>
              <a:t> Electronics check every part for defects before it is shipped to another company, a few defective parts do pass through these inspections undetected. </a:t>
            </a:r>
          </a:p>
          <a:p>
            <a:r>
              <a:rPr lang="en-US" dirty="0" smtClean="0"/>
              <a:t>Let </a:t>
            </a:r>
            <a:r>
              <a:rPr lang="en-US" i="1" dirty="0" smtClean="0"/>
              <a:t>x denote the number of defective computer parts in a shipment of </a:t>
            </a:r>
            <a:r>
              <a:rPr lang="en-US" dirty="0" smtClean="0"/>
              <a:t>400. The following table gives the probability distribution of </a:t>
            </a:r>
            <a:r>
              <a:rPr lang="en-US" i="1" dirty="0" smtClean="0"/>
              <a:t>x.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Standard Deviation of a Discrete</a:t>
            </a:r>
            <a:br>
              <a:rPr lang="en-US" dirty="0" smtClean="0"/>
            </a:br>
            <a:r>
              <a:rPr lang="en-US" dirty="0" smtClean="0"/>
              <a:t>Random Variable cont--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 the standard deviation of x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Solution:</a:t>
            </a:r>
          </a:p>
          <a:p>
            <a:pPr lvl="1"/>
            <a:r>
              <a:rPr lang="en-US" dirty="0" smtClean="0"/>
              <a:t>The following table shows all the calculations required for the computation of standard deviation: 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066800" y="2514600"/>
          <a:ext cx="6095999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P(x)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Standard Deviation of a Discrete</a:t>
            </a:r>
            <a:br>
              <a:rPr lang="en-US" dirty="0" smtClean="0"/>
            </a:br>
            <a:r>
              <a:rPr lang="en-US" dirty="0" smtClean="0"/>
              <a:t>Random Variable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 cont—</a:t>
            </a:r>
          </a:p>
          <a:p>
            <a:pPr lvl="1"/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2286000"/>
          <a:ext cx="71628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2560"/>
                <a:gridCol w="853440"/>
                <a:gridCol w="2011680"/>
                <a:gridCol w="1036320"/>
                <a:gridCol w="1828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x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P(x)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Xp</a:t>
                      </a:r>
                      <a:r>
                        <a:rPr lang="en-US" b="1" dirty="0" smtClean="0"/>
                        <a:t>(x)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x²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X²p(x)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2.70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1.60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∑</a:t>
                      </a:r>
                      <a:r>
                        <a:rPr lang="en-US" dirty="0" err="1" smtClean="0"/>
                        <a:t>xp</a:t>
                      </a:r>
                      <a:r>
                        <a:rPr lang="en-US" dirty="0" smtClean="0"/>
                        <a:t>(x) = 2.50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∑x²p(x) =</a:t>
                      </a:r>
                      <a:r>
                        <a:rPr lang="en-US" baseline="0" dirty="0" smtClean="0"/>
                        <a:t> 7.70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Discrete random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Random variable: </a:t>
            </a:r>
            <a:r>
              <a:rPr lang="en-US" dirty="0" smtClean="0"/>
              <a:t>this is a variable whose outcome is determined by a random experiment and it can be discrete or continuous</a:t>
            </a:r>
          </a:p>
          <a:p>
            <a:r>
              <a:rPr lang="en-US" b="1" dirty="0" smtClean="0"/>
              <a:t>Discrete Random Variable: </a:t>
            </a:r>
            <a:r>
              <a:rPr lang="en-US" dirty="0" smtClean="0"/>
              <a:t>this is a random variable that assumes countable values</a:t>
            </a:r>
          </a:p>
          <a:p>
            <a:r>
              <a:rPr lang="en-US" b="1" dirty="0" smtClean="0"/>
              <a:t>Continuous Random Variable: </a:t>
            </a:r>
            <a:r>
              <a:rPr lang="en-US" dirty="0" smtClean="0"/>
              <a:t>This is a random variable that can assume any value contained in one or more intervals</a:t>
            </a:r>
            <a:endParaRPr lang="en-US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Standard Deviation of a Discrete</a:t>
            </a:r>
            <a:br>
              <a:rPr lang="en-US" dirty="0" smtClean="0"/>
            </a:br>
            <a:r>
              <a:rPr lang="en-US" dirty="0" smtClean="0"/>
              <a:t>Random Variable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perform the following steps to compute the standard deviation of </a:t>
            </a:r>
            <a:r>
              <a:rPr lang="en-US" i="1" dirty="0" smtClean="0"/>
              <a:t>x.</a:t>
            </a:r>
          </a:p>
          <a:p>
            <a:pPr lvl="1"/>
            <a:r>
              <a:rPr lang="en-US" dirty="0" smtClean="0"/>
              <a:t>Step 1: Compute the mean of the discrete random variable. </a:t>
            </a:r>
          </a:p>
          <a:p>
            <a:pPr lvl="2"/>
            <a:r>
              <a:rPr lang="en-US" dirty="0" smtClean="0"/>
              <a:t>The sum of the products </a:t>
            </a:r>
            <a:r>
              <a:rPr lang="en-US" dirty="0" err="1" smtClean="0"/>
              <a:t>xP</a:t>
            </a:r>
            <a:r>
              <a:rPr lang="en-US" dirty="0" smtClean="0"/>
              <a:t>(x), recorded in the third column of the table, gives the mean of x.</a:t>
            </a:r>
          </a:p>
          <a:p>
            <a:pPr lvl="2"/>
            <a:r>
              <a:rPr lang="el-GR" i="1" dirty="0" smtClean="0"/>
              <a:t>μ</a:t>
            </a:r>
            <a:r>
              <a:rPr lang="en-US" i="1" dirty="0" smtClean="0"/>
              <a:t> = </a:t>
            </a:r>
            <a:r>
              <a:rPr lang="en-US" dirty="0" smtClean="0"/>
              <a:t>∑</a:t>
            </a:r>
            <a:r>
              <a:rPr lang="en-US" dirty="0" err="1" smtClean="0"/>
              <a:t>xp</a:t>
            </a:r>
            <a:r>
              <a:rPr lang="en-US" dirty="0" smtClean="0"/>
              <a:t>(x) = 2.50 defective parts in 400</a:t>
            </a:r>
          </a:p>
          <a:p>
            <a:pPr lvl="1"/>
            <a:r>
              <a:rPr lang="en-US" dirty="0" smtClean="0"/>
              <a:t>Step 2: Compute the value of ∑</a:t>
            </a:r>
            <a:r>
              <a:rPr lang="en-US" i="1" dirty="0" smtClean="0"/>
              <a:t>x²P(x).</a:t>
            </a:r>
          </a:p>
          <a:p>
            <a:pPr lvl="2"/>
            <a:r>
              <a:rPr lang="en-US" dirty="0" smtClean="0"/>
              <a:t>First we square each value of x and record it in the fourth column of the table, then we multiply these values of x² by the corresponding values of P(x). The resulting values of x²P(x) are recorded in the fifth column of the. The sum of this column is, ∑</a:t>
            </a:r>
            <a:r>
              <a:rPr lang="en-US" i="1" dirty="0" smtClean="0"/>
              <a:t>x²P(x) = </a:t>
            </a:r>
            <a:r>
              <a:rPr lang="en-US" dirty="0" smtClean="0"/>
              <a:t>7.70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Standard Deviation of a Discrete</a:t>
            </a:r>
            <a:br>
              <a:rPr lang="en-US" dirty="0" smtClean="0"/>
            </a:br>
            <a:r>
              <a:rPr lang="en-US" dirty="0" smtClean="0"/>
              <a:t>Random Variable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Solution cont—</a:t>
            </a:r>
          </a:p>
          <a:p>
            <a:pPr lvl="1"/>
            <a:r>
              <a:rPr lang="en-US" dirty="0" smtClean="0"/>
              <a:t>Step 3: Substitute the values of </a:t>
            </a:r>
            <a:r>
              <a:rPr lang="en-US" i="1" dirty="0" smtClean="0"/>
              <a:t> </a:t>
            </a:r>
            <a:r>
              <a:rPr lang="el-GR" i="1" dirty="0" smtClean="0"/>
              <a:t>μ</a:t>
            </a:r>
            <a:r>
              <a:rPr lang="en-US" i="1" dirty="0" smtClean="0"/>
              <a:t> and x²P(x) in the formula for the standard deviation </a:t>
            </a:r>
            <a:r>
              <a:rPr lang="en-US" dirty="0" smtClean="0"/>
              <a:t>of </a:t>
            </a:r>
            <a:r>
              <a:rPr lang="en-US" i="1" dirty="0" smtClean="0"/>
              <a:t>x and simplify.</a:t>
            </a:r>
          </a:p>
          <a:p>
            <a:pPr lvl="2"/>
            <a:r>
              <a:rPr lang="en-US" dirty="0" smtClean="0"/>
              <a:t>By performing this step, we obtain</a:t>
            </a:r>
          </a:p>
          <a:p>
            <a:pPr lvl="2">
              <a:buNone/>
            </a:pPr>
            <a:r>
              <a:rPr lang="en-US" dirty="0" smtClean="0"/>
              <a:t>Square root of 7.70 – (2.5)² = square root of 1.45 = 1.204</a:t>
            </a:r>
          </a:p>
          <a:p>
            <a:pPr lvl="1"/>
            <a:r>
              <a:rPr lang="en-US" dirty="0" smtClean="0"/>
              <a:t>Thus, a given shipment of 400 computer parts is expected to contain an average of 2.50 defective parts with a standard deviation of 1.204.</a:t>
            </a:r>
          </a:p>
          <a:p>
            <a:r>
              <a:rPr lang="en-US" dirty="0" smtClean="0"/>
              <a:t>Because the standard deviation of a discrete random variable is obtained by taking </a:t>
            </a:r>
            <a:r>
              <a:rPr lang="en-US" smtClean="0"/>
              <a:t>the positive square </a:t>
            </a:r>
            <a:r>
              <a:rPr lang="en-US" dirty="0" smtClean="0"/>
              <a:t>root, its value is </a:t>
            </a:r>
            <a:r>
              <a:rPr lang="en-US" smtClean="0"/>
              <a:t>never negative.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Probability Distribution of a Discrete</a:t>
            </a:r>
            <a:br>
              <a:rPr lang="en-US" dirty="0" smtClean="0"/>
            </a:br>
            <a:r>
              <a:rPr lang="en-US" dirty="0" smtClean="0"/>
              <a:t>Random 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probability distribution of a discrete random variable lists all the possible values that the random variable can assume and their corresponding probabilities</a:t>
            </a:r>
          </a:p>
          <a:p>
            <a:r>
              <a:rPr lang="en-US" dirty="0" smtClean="0"/>
              <a:t>Example: the following tables shows the frequency and relative frequency Distributions of the number of vehicles owned by 2000 families</a:t>
            </a:r>
          </a:p>
          <a:p>
            <a:r>
              <a:rPr lang="en-US" dirty="0" smtClean="0"/>
              <a:t>Let </a:t>
            </a:r>
            <a:r>
              <a:rPr lang="en-US" i="1" dirty="0" smtClean="0"/>
              <a:t>x be the number of </a:t>
            </a:r>
            <a:r>
              <a:rPr lang="en-US" dirty="0" smtClean="0"/>
              <a:t>vehicles owned by a randomly selected family. Write the probability distribution of </a:t>
            </a:r>
            <a:r>
              <a:rPr lang="en-US" i="1" dirty="0" smtClean="0"/>
              <a:t>x.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Probability Distribution of a Discrete</a:t>
            </a:r>
            <a:br>
              <a:rPr lang="en-US" dirty="0" smtClean="0"/>
            </a:br>
            <a:r>
              <a:rPr lang="en-US" dirty="0" smtClean="0"/>
              <a:t>Random Variable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Frequency and Relative Frequency Distributions of the Number of Vehicles Owned by Families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3505200"/>
          <a:ext cx="6096000" cy="2865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5400"/>
                <a:gridCol w="1371600"/>
                <a:gridCol w="3429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NO. of Vehicles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Frequency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Relative Frequency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30/2000 =</a:t>
                      </a:r>
                      <a:r>
                        <a:rPr lang="en-US" baseline="0" dirty="0" smtClean="0"/>
                        <a:t> 0.015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470/2000 = 0.235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850/2000</a:t>
                      </a:r>
                      <a:r>
                        <a:rPr lang="en-US" baseline="0" dirty="0" smtClean="0"/>
                        <a:t> = 0.425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490/2000</a:t>
                      </a:r>
                      <a:r>
                        <a:rPr lang="en-US" baseline="0" dirty="0" smtClean="0"/>
                        <a:t> = 0.245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160/2000</a:t>
                      </a:r>
                      <a:r>
                        <a:rPr lang="en-US" baseline="0" dirty="0" smtClean="0"/>
                        <a:t> = 0.08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 = 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 = 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Probability Distribution of a Discrete</a:t>
            </a:r>
            <a:br>
              <a:rPr lang="en-US" dirty="0" smtClean="0"/>
            </a:br>
            <a:r>
              <a:rPr lang="en-US" dirty="0" smtClean="0"/>
              <a:t>Random Variable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Solution: 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19200" y="3124200"/>
          <a:ext cx="472440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0800"/>
                <a:gridCol w="2133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NO. of Vehicles Owned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P(x)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0.015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0.235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0.425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0.245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0.08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∑p(x) = 1.00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Probability Distribution of a Discrete</a:t>
            </a:r>
            <a:br>
              <a:rPr lang="en-US" dirty="0" smtClean="0"/>
            </a:br>
            <a:r>
              <a:rPr lang="en-US" dirty="0" smtClean="0"/>
              <a:t>Random Variable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Two Characteristics of a Probability Distribution of a discrete random variable: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b="1" dirty="0" smtClean="0"/>
              <a:t> </a:t>
            </a:r>
            <a:r>
              <a:rPr lang="en-US" dirty="0" smtClean="0"/>
              <a:t>0 </a:t>
            </a:r>
            <a:r>
              <a:rPr lang="en-US" u="sng" dirty="0" smtClean="0"/>
              <a:t>&lt;</a:t>
            </a:r>
            <a:r>
              <a:rPr lang="en-US" dirty="0" smtClean="0"/>
              <a:t> p(x) </a:t>
            </a:r>
            <a:r>
              <a:rPr lang="en-US" u="sng" dirty="0" smtClean="0"/>
              <a:t>&lt;</a:t>
            </a:r>
            <a:r>
              <a:rPr lang="en-US" dirty="0" smtClean="0"/>
              <a:t> 1 for each value of x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∑p(x) = 1</a:t>
            </a:r>
          </a:p>
          <a:p>
            <a:r>
              <a:rPr lang="en-US" dirty="0" smtClean="0"/>
              <a:t>These two characteristics are also called the two conditions that a probability distribution must satisfy</a:t>
            </a:r>
          </a:p>
          <a:p>
            <a:r>
              <a:rPr lang="en-US" dirty="0" smtClean="0"/>
              <a:t>we can read the probability for any value of </a:t>
            </a:r>
            <a:r>
              <a:rPr lang="en-US" i="1" dirty="0" smtClean="0"/>
              <a:t>x. </a:t>
            </a:r>
          </a:p>
          <a:p>
            <a:pPr lvl="1"/>
            <a:r>
              <a:rPr lang="en-US" dirty="0" smtClean="0"/>
              <a:t>For example, the probability that a randomly selected family from this town owns two vehicles is .425. This probability is written as</a:t>
            </a:r>
          </a:p>
          <a:p>
            <a:pPr lvl="2"/>
            <a:r>
              <a:rPr lang="en-US" dirty="0" smtClean="0"/>
              <a:t>P(x = 2) = 0.425 or P(2) = 0.425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Probability Distribution of a Discrete</a:t>
            </a:r>
            <a:br>
              <a:rPr lang="en-US" dirty="0" smtClean="0"/>
            </a:br>
            <a:r>
              <a:rPr lang="en-US" dirty="0" smtClean="0"/>
              <a:t>Random Variable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probability that the selected family owns more than two vehicles is given by the sum of the probabilities of owning three and four vehicles. This probability is 0.245 + 0.080 = 0.325, which can be written as;</a:t>
            </a:r>
          </a:p>
          <a:p>
            <a:pPr lvl="1">
              <a:buNone/>
            </a:pPr>
            <a:r>
              <a:rPr lang="en-US" dirty="0" smtClean="0"/>
              <a:t>	P(x &gt; 2) = p(x = 3) + p(x = 4) = p(3) + p(4) = 0.245 + 0.080 = 0.325 </a:t>
            </a:r>
          </a:p>
          <a:p>
            <a:r>
              <a:rPr lang="en-US" dirty="0" smtClean="0"/>
              <a:t>The probability distribution of a discrete random variable can be presented in the form of a </a:t>
            </a:r>
            <a:r>
              <a:rPr lang="en-US" i="1" dirty="0" smtClean="0"/>
              <a:t>mathematical formula, a table, or a graph.</a:t>
            </a:r>
          </a:p>
          <a:p>
            <a:r>
              <a:rPr lang="en-US" dirty="0" smtClean="0"/>
              <a:t>Present the above probability distribution on a bar graph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Probability Distribution of a Discrete</a:t>
            </a:r>
            <a:br>
              <a:rPr lang="en-US" dirty="0" smtClean="0"/>
            </a:br>
            <a:r>
              <a:rPr lang="en-US" dirty="0" smtClean="0"/>
              <a:t>Random Variable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 </a:t>
            </a:r>
            <a:r>
              <a:rPr lang="en-US" b="1" dirty="0" smtClean="0"/>
              <a:t>Try this</a:t>
            </a:r>
            <a:r>
              <a:rPr lang="en-US" dirty="0" smtClean="0"/>
              <a:t>: The following table lists the probability distribution of the number of breakdowns per week for an x-ray machine based on past data.</a:t>
            </a:r>
          </a:p>
          <a:p>
            <a:endParaRPr lang="en-US" dirty="0" smtClean="0"/>
          </a:p>
          <a:p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Present this information using a probability distribution table and a bar graph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Find the probability that the number of breakdowns for this machine during a given week is: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exactly 2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 0 to 2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More than 1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At most 1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2590800"/>
          <a:ext cx="609600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1800"/>
                <a:gridCol w="762000"/>
                <a:gridCol w="762000"/>
                <a:gridCol w="914400"/>
                <a:gridCol w="6858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Breakdowns per week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Probability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Probability Distribution of a Discrete</a:t>
            </a:r>
            <a:br>
              <a:rPr lang="en-US" dirty="0" smtClean="0"/>
            </a:br>
            <a:r>
              <a:rPr lang="en-US" dirty="0" smtClean="0"/>
              <a:t>Random Variable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According to a survey, 60% of all students at a large university suffer from math anxiety. Two students are randomly selected from this university. </a:t>
            </a:r>
          </a:p>
          <a:p>
            <a:r>
              <a:rPr lang="en-US" dirty="0" smtClean="0"/>
              <a:t>Let x denote the number of students in this sample who suffer from math anxiety. Develop the probability distribution of x.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1400</Words>
  <Application>Microsoft Office PowerPoint</Application>
  <PresentationFormat>On-screen Show (4:3)</PresentationFormat>
  <Paragraphs>222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Discrete Random Variables and their Probability Distribution</vt:lpstr>
      <vt:lpstr>Discrete random variables</vt:lpstr>
      <vt:lpstr>Probability Distribution of a Discrete Random Variable</vt:lpstr>
      <vt:lpstr>Probability Distribution of a Discrete Random Variable cont--</vt:lpstr>
      <vt:lpstr>Probability Distribution of a Discrete Random Variable cont--</vt:lpstr>
      <vt:lpstr>Probability Distribution of a Discrete Random Variable cont--</vt:lpstr>
      <vt:lpstr>Probability Distribution of a Discrete Random Variable cont--</vt:lpstr>
      <vt:lpstr>Probability Distribution of a Discrete Random Variable cont--</vt:lpstr>
      <vt:lpstr>Probability Distribution of a Discrete Random Variable cont--</vt:lpstr>
      <vt:lpstr>Probability Distribution of a Discrete Random Variable cont--</vt:lpstr>
      <vt:lpstr>Probability Distribution of a Discrete Random Variable cont--</vt:lpstr>
      <vt:lpstr>Probability Distribution of a Discrete Random Variable cont--</vt:lpstr>
      <vt:lpstr>Mean of a discrete random variable</vt:lpstr>
      <vt:lpstr>Mean of a discrete random variable cont--</vt:lpstr>
      <vt:lpstr>Mean of a discrete random variable cont--</vt:lpstr>
      <vt:lpstr>Standard Deviation of a Discrete Random Variable</vt:lpstr>
      <vt:lpstr>Standard Deviation of a Discrete Random Variable cont--</vt:lpstr>
      <vt:lpstr>Standard Deviation of a Discrete Random Variable cont--</vt:lpstr>
      <vt:lpstr>Standard Deviation of a Discrete Random Variable cont--</vt:lpstr>
      <vt:lpstr>Standard Deviation of a Discrete Random Variable cont--</vt:lpstr>
      <vt:lpstr>Standard Deviation of a Discrete Random Variable cont--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Discrete Random Variables and their Probability Distribution</dc:title>
  <dc:creator>user</dc:creator>
  <cp:lastModifiedBy>user</cp:lastModifiedBy>
  <cp:revision>16</cp:revision>
  <dcterms:created xsi:type="dcterms:W3CDTF">2006-08-16T00:00:00Z</dcterms:created>
  <dcterms:modified xsi:type="dcterms:W3CDTF">2016-03-24T12:18:02Z</dcterms:modified>
</cp:coreProperties>
</file>