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 id="2147483677" r:id="rId2"/>
  </p:sldMasterIdLst>
  <p:notesMasterIdLst>
    <p:notesMasterId r:id="rId107"/>
  </p:notesMasterIdLst>
  <p:sldIdLst>
    <p:sldId id="289" r:id="rId3"/>
    <p:sldId id="290" r:id="rId4"/>
    <p:sldId id="291" r:id="rId5"/>
    <p:sldId id="292" r:id="rId6"/>
    <p:sldId id="293" r:id="rId7"/>
    <p:sldId id="294" r:id="rId8"/>
    <p:sldId id="295" r:id="rId9"/>
    <p:sldId id="296" r:id="rId10"/>
    <p:sldId id="297" r:id="rId11"/>
    <p:sldId id="298" r:id="rId12"/>
    <p:sldId id="299" r:id="rId13"/>
    <p:sldId id="300" r:id="rId14"/>
    <p:sldId id="301" r:id="rId15"/>
    <p:sldId id="302" r:id="rId16"/>
    <p:sldId id="303" r:id="rId17"/>
    <p:sldId id="304" r:id="rId18"/>
    <p:sldId id="305" r:id="rId19"/>
    <p:sldId id="306" r:id="rId20"/>
    <p:sldId id="307" r:id="rId21"/>
    <p:sldId id="308" r:id="rId22"/>
    <p:sldId id="309" r:id="rId23"/>
    <p:sldId id="310" r:id="rId24"/>
    <p:sldId id="311" r:id="rId25"/>
    <p:sldId id="312" r:id="rId26"/>
    <p:sldId id="313" r:id="rId27"/>
    <p:sldId id="314" r:id="rId28"/>
    <p:sldId id="315" r:id="rId29"/>
    <p:sldId id="316" r:id="rId30"/>
    <p:sldId id="317" r:id="rId31"/>
    <p:sldId id="318" r:id="rId32"/>
    <p:sldId id="319" r:id="rId33"/>
    <p:sldId id="320" r:id="rId34"/>
    <p:sldId id="321" r:id="rId35"/>
    <p:sldId id="322" r:id="rId36"/>
    <p:sldId id="323" r:id="rId37"/>
    <p:sldId id="324" r:id="rId38"/>
    <p:sldId id="325" r:id="rId39"/>
    <p:sldId id="326" r:id="rId40"/>
    <p:sldId id="327" r:id="rId41"/>
    <p:sldId id="328" r:id="rId42"/>
    <p:sldId id="329" r:id="rId43"/>
    <p:sldId id="330" r:id="rId44"/>
    <p:sldId id="331" r:id="rId45"/>
    <p:sldId id="332" r:id="rId46"/>
    <p:sldId id="333" r:id="rId47"/>
    <p:sldId id="334" r:id="rId48"/>
    <p:sldId id="335" r:id="rId49"/>
    <p:sldId id="336" r:id="rId50"/>
    <p:sldId id="337" r:id="rId51"/>
    <p:sldId id="338" r:id="rId52"/>
    <p:sldId id="339" r:id="rId53"/>
    <p:sldId id="340" r:id="rId54"/>
    <p:sldId id="341" r:id="rId55"/>
    <p:sldId id="342" r:id="rId56"/>
    <p:sldId id="343" r:id="rId57"/>
    <p:sldId id="344" r:id="rId58"/>
    <p:sldId id="345" r:id="rId59"/>
    <p:sldId id="346" r:id="rId60"/>
    <p:sldId id="347" r:id="rId61"/>
    <p:sldId id="348" r:id="rId62"/>
    <p:sldId id="349" r:id="rId63"/>
    <p:sldId id="350" r:id="rId64"/>
    <p:sldId id="351" r:id="rId65"/>
    <p:sldId id="352" r:id="rId66"/>
    <p:sldId id="353" r:id="rId67"/>
    <p:sldId id="354" r:id="rId68"/>
    <p:sldId id="355" r:id="rId69"/>
    <p:sldId id="356" r:id="rId70"/>
    <p:sldId id="357" r:id="rId71"/>
    <p:sldId id="358" r:id="rId72"/>
    <p:sldId id="359" r:id="rId73"/>
    <p:sldId id="360" r:id="rId74"/>
    <p:sldId id="361" r:id="rId75"/>
    <p:sldId id="362" r:id="rId76"/>
    <p:sldId id="363" r:id="rId77"/>
    <p:sldId id="364" r:id="rId78"/>
    <p:sldId id="365" r:id="rId79"/>
    <p:sldId id="366" r:id="rId80"/>
    <p:sldId id="367" r:id="rId81"/>
    <p:sldId id="368" r:id="rId82"/>
    <p:sldId id="369" r:id="rId83"/>
    <p:sldId id="370" r:id="rId84"/>
    <p:sldId id="371" r:id="rId85"/>
    <p:sldId id="372" r:id="rId86"/>
    <p:sldId id="373" r:id="rId87"/>
    <p:sldId id="374" r:id="rId88"/>
    <p:sldId id="375" r:id="rId89"/>
    <p:sldId id="376" r:id="rId90"/>
    <p:sldId id="377" r:id="rId91"/>
    <p:sldId id="378" r:id="rId92"/>
    <p:sldId id="379" r:id="rId93"/>
    <p:sldId id="380" r:id="rId94"/>
    <p:sldId id="381" r:id="rId95"/>
    <p:sldId id="382" r:id="rId96"/>
    <p:sldId id="383" r:id="rId97"/>
    <p:sldId id="384" r:id="rId98"/>
    <p:sldId id="385" r:id="rId99"/>
    <p:sldId id="386" r:id="rId100"/>
    <p:sldId id="387" r:id="rId101"/>
    <p:sldId id="388" r:id="rId102"/>
    <p:sldId id="389" r:id="rId103"/>
    <p:sldId id="390" r:id="rId104"/>
    <p:sldId id="391" r:id="rId105"/>
    <p:sldId id="392" r:id="rId106"/>
  </p:sldIdLst>
  <p:sldSz cx="12192000" cy="6858000"/>
  <p:notesSz cx="6858000" cy="9144000"/>
  <p:defaultTextStyle>
    <a:defPPr>
      <a:defRPr lang="aa-E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75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07" Type="http://schemas.openxmlformats.org/officeDocument/2006/relationships/notesMaster" Target="notesMasters/notesMaster1.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presProps" Target="presProps.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viewProps" Target="viewProps.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theme" Target="theme/theme1.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898"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aa-ET"/>
          </a:p>
        </p:txBody>
      </p:sp>
      <p:sp>
        <p:nvSpPr>
          <p:cNvPr id="1048899"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E58B3E-A140-4696-9C5D-ABDA0C370880}" type="datetimeFigureOut">
              <a:rPr lang="aa-ET" smtClean="0"/>
              <a:t>07/07/2024</a:t>
            </a:fld>
            <a:endParaRPr lang="aa-ET"/>
          </a:p>
        </p:txBody>
      </p:sp>
      <p:sp>
        <p:nvSpPr>
          <p:cNvPr id="1048900"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aa-ET"/>
          </a:p>
        </p:txBody>
      </p:sp>
      <p:sp>
        <p:nvSpPr>
          <p:cNvPr id="1048901"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a-ET"/>
          </a:p>
        </p:txBody>
      </p:sp>
      <p:sp>
        <p:nvSpPr>
          <p:cNvPr id="1048902"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aa-ET"/>
          </a:p>
        </p:txBody>
      </p:sp>
      <p:sp>
        <p:nvSpPr>
          <p:cNvPr id="1048903"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9C0BAC-85A8-42A6-BE51-BB4066F981CA}" type="slidenum">
              <a:rPr lang="aa-ET" smtClean="0"/>
              <a:t>‹#›</a:t>
            </a:fld>
            <a:endParaRPr lang="aa-ET"/>
          </a:p>
        </p:txBody>
      </p:sp>
    </p:spTree>
    <p:extLst>
      <p:ext uri="{BB962C8B-B14F-4D97-AF65-F5344CB8AC3E}">
        <p14:creationId xmlns:p14="http://schemas.microsoft.com/office/powerpoint/2010/main" val="2291833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8" name="Rectangle 7"/>
          <p:cNvSpPr>
            <a:spLocks noGrp="1" noChangeArrowheads="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8E3DE6A7-5CF7-4991-9810-B32A6F3E402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048619" name="Rectangle 2"/>
          <p:cNvSpPr>
            <a:spLocks noGrp="1" noRot="1" noChangeAspect="1" noChangeArrowheads="1" noTextEdit="1"/>
          </p:cNvSpPr>
          <p:nvPr>
            <p:ph type="sldImg"/>
          </p:nvPr>
        </p:nvSpPr>
        <p:spPr/>
      </p:sp>
      <p:sp>
        <p:nvSpPr>
          <p:cNvPr id="1048620"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02949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8840"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aa-ET"/>
          </a:p>
        </p:txBody>
      </p:sp>
      <p:sp>
        <p:nvSpPr>
          <p:cNvPr id="1048841"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aa-ET"/>
          </a:p>
        </p:txBody>
      </p:sp>
      <p:sp>
        <p:nvSpPr>
          <p:cNvPr id="1048842" name="Date Placeholder 3"/>
          <p:cNvSpPr>
            <a:spLocks noGrp="1"/>
          </p:cNvSpPr>
          <p:nvPr>
            <p:ph type="dt" sz="half" idx="10"/>
          </p:nvPr>
        </p:nvSpPr>
        <p:spPr/>
        <p:txBody>
          <a:bodyPr/>
          <a:lstStyle/>
          <a:p>
            <a:fld id="{D923F097-A9B4-4EA3-8D36-1126F90353AB}" type="datetimeFigureOut">
              <a:rPr lang="aa-ET" smtClean="0"/>
              <a:t>07/07/2024</a:t>
            </a:fld>
            <a:endParaRPr lang="aa-ET"/>
          </a:p>
        </p:txBody>
      </p:sp>
      <p:sp>
        <p:nvSpPr>
          <p:cNvPr id="1048843" name="Footer Placeholder 4"/>
          <p:cNvSpPr>
            <a:spLocks noGrp="1"/>
          </p:cNvSpPr>
          <p:nvPr>
            <p:ph type="ftr" sz="quarter" idx="11"/>
          </p:nvPr>
        </p:nvSpPr>
        <p:spPr/>
        <p:txBody>
          <a:bodyPr/>
          <a:lstStyle/>
          <a:p>
            <a:endParaRPr lang="aa-ET"/>
          </a:p>
        </p:txBody>
      </p:sp>
      <p:sp>
        <p:nvSpPr>
          <p:cNvPr id="1048844" name="Slide Number Placeholder 5"/>
          <p:cNvSpPr>
            <a:spLocks noGrp="1"/>
          </p:cNvSpPr>
          <p:nvPr>
            <p:ph type="sldNum" sz="quarter" idx="12"/>
          </p:nvPr>
        </p:nvSpPr>
        <p:spPr/>
        <p:txBody>
          <a:bodyPr/>
          <a:lstStyle/>
          <a:p>
            <a:fld id="{85F36526-45DB-4CA7-98B6-1514A0A2044B}" type="slidenum">
              <a:rPr lang="aa-ET" smtClean="0"/>
              <a:t>‹#›</a:t>
            </a:fld>
            <a:endParaRPr lang="aa-E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865" name="Title 1"/>
          <p:cNvSpPr>
            <a:spLocks noGrp="1"/>
          </p:cNvSpPr>
          <p:nvPr>
            <p:ph type="title"/>
          </p:nvPr>
        </p:nvSpPr>
        <p:spPr/>
        <p:txBody>
          <a:bodyPr/>
          <a:lstStyle/>
          <a:p>
            <a:r>
              <a:rPr lang="en-US"/>
              <a:t>Click to edit Master title style</a:t>
            </a:r>
            <a:endParaRPr lang="aa-ET"/>
          </a:p>
        </p:txBody>
      </p:sp>
      <p:sp>
        <p:nvSpPr>
          <p:cNvPr id="1048866"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a-ET"/>
          </a:p>
        </p:txBody>
      </p:sp>
      <p:sp>
        <p:nvSpPr>
          <p:cNvPr id="1048867" name="Date Placeholder 3"/>
          <p:cNvSpPr>
            <a:spLocks noGrp="1"/>
          </p:cNvSpPr>
          <p:nvPr>
            <p:ph type="dt" sz="half" idx="10"/>
          </p:nvPr>
        </p:nvSpPr>
        <p:spPr/>
        <p:txBody>
          <a:bodyPr/>
          <a:lstStyle/>
          <a:p>
            <a:fld id="{D923F097-A9B4-4EA3-8D36-1126F90353AB}" type="datetimeFigureOut">
              <a:rPr lang="aa-ET" smtClean="0"/>
              <a:t>07/07/2024</a:t>
            </a:fld>
            <a:endParaRPr lang="aa-ET"/>
          </a:p>
        </p:txBody>
      </p:sp>
      <p:sp>
        <p:nvSpPr>
          <p:cNvPr id="1048868" name="Footer Placeholder 4"/>
          <p:cNvSpPr>
            <a:spLocks noGrp="1"/>
          </p:cNvSpPr>
          <p:nvPr>
            <p:ph type="ftr" sz="quarter" idx="11"/>
          </p:nvPr>
        </p:nvSpPr>
        <p:spPr/>
        <p:txBody>
          <a:bodyPr/>
          <a:lstStyle/>
          <a:p>
            <a:endParaRPr lang="aa-ET"/>
          </a:p>
        </p:txBody>
      </p:sp>
      <p:sp>
        <p:nvSpPr>
          <p:cNvPr id="1048869" name="Slide Number Placeholder 5"/>
          <p:cNvSpPr>
            <a:spLocks noGrp="1"/>
          </p:cNvSpPr>
          <p:nvPr>
            <p:ph type="sldNum" sz="quarter" idx="12"/>
          </p:nvPr>
        </p:nvSpPr>
        <p:spPr/>
        <p:txBody>
          <a:bodyPr/>
          <a:lstStyle/>
          <a:p>
            <a:fld id="{85F36526-45DB-4CA7-98B6-1514A0A2044B}" type="slidenum">
              <a:rPr lang="aa-ET" smtClean="0"/>
              <a:t>‹#›</a:t>
            </a:fld>
            <a:endParaRPr lang="aa-E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849"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aa-ET"/>
          </a:p>
        </p:txBody>
      </p:sp>
      <p:sp>
        <p:nvSpPr>
          <p:cNvPr id="1048850"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a-ET"/>
          </a:p>
        </p:txBody>
      </p:sp>
      <p:sp>
        <p:nvSpPr>
          <p:cNvPr id="1048851" name="Date Placeholder 3"/>
          <p:cNvSpPr>
            <a:spLocks noGrp="1"/>
          </p:cNvSpPr>
          <p:nvPr>
            <p:ph type="dt" sz="half" idx="10"/>
          </p:nvPr>
        </p:nvSpPr>
        <p:spPr/>
        <p:txBody>
          <a:bodyPr/>
          <a:lstStyle/>
          <a:p>
            <a:fld id="{D923F097-A9B4-4EA3-8D36-1126F90353AB}" type="datetimeFigureOut">
              <a:rPr lang="aa-ET" smtClean="0"/>
              <a:t>07/07/2024</a:t>
            </a:fld>
            <a:endParaRPr lang="aa-ET"/>
          </a:p>
        </p:txBody>
      </p:sp>
      <p:sp>
        <p:nvSpPr>
          <p:cNvPr id="1048852" name="Footer Placeholder 4"/>
          <p:cNvSpPr>
            <a:spLocks noGrp="1"/>
          </p:cNvSpPr>
          <p:nvPr>
            <p:ph type="ftr" sz="quarter" idx="11"/>
          </p:nvPr>
        </p:nvSpPr>
        <p:spPr/>
        <p:txBody>
          <a:bodyPr/>
          <a:lstStyle/>
          <a:p>
            <a:endParaRPr lang="aa-ET"/>
          </a:p>
        </p:txBody>
      </p:sp>
      <p:sp>
        <p:nvSpPr>
          <p:cNvPr id="1048853" name="Slide Number Placeholder 5"/>
          <p:cNvSpPr>
            <a:spLocks noGrp="1"/>
          </p:cNvSpPr>
          <p:nvPr>
            <p:ph type="sldNum" sz="quarter" idx="12"/>
          </p:nvPr>
        </p:nvSpPr>
        <p:spPr/>
        <p:txBody>
          <a:bodyPr/>
          <a:lstStyle/>
          <a:p>
            <a:fld id="{85F36526-45DB-4CA7-98B6-1514A0A2044B}" type="slidenum">
              <a:rPr lang="aa-ET" smtClean="0"/>
              <a:t>‹#›</a:t>
            </a:fld>
            <a:endParaRPr lang="aa-E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8581" name="Title 1"/>
          <p:cNvSpPr>
            <a:spLocks noGrp="1"/>
          </p:cNvSpPr>
          <p:nvPr>
            <p:ph type="ctrTitle"/>
          </p:nvPr>
        </p:nvSpPr>
        <p:spPr>
          <a:xfrm>
            <a:off x="914400" y="2130426"/>
            <a:ext cx="10363200" cy="1470025"/>
          </a:xfrm>
        </p:spPr>
        <p:txBody>
          <a:bodyPr/>
          <a:lstStyle/>
          <a:p>
            <a:r>
              <a:rPr lang="en-US"/>
              <a:t>Click to edit Master title style</a:t>
            </a:r>
          </a:p>
        </p:txBody>
      </p:sp>
      <p:sp>
        <p:nvSpPr>
          <p:cNvPr id="1048582"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048583" name="Date Placeholder 3"/>
          <p:cNvSpPr>
            <a:spLocks noGrp="1"/>
          </p:cNvSpPr>
          <p:nvPr>
            <p:ph type="dt" sz="half" idx="10"/>
          </p:nvPr>
        </p:nvSpPr>
        <p:spPr/>
        <p:txBody>
          <a:bodyPr/>
          <a:lstStyle/>
          <a:p>
            <a:fld id="{553DFA86-BAB5-4432-A228-EFE93954F6B9}" type="datetimeFigureOut">
              <a:rPr lang="en-US" smtClean="0"/>
              <a:t>7/7/2024</a:t>
            </a:fld>
            <a:endParaRPr lang="en-US"/>
          </a:p>
        </p:txBody>
      </p:sp>
      <p:sp>
        <p:nvSpPr>
          <p:cNvPr id="1048584" name="Footer Placeholder 4"/>
          <p:cNvSpPr>
            <a:spLocks noGrp="1"/>
          </p:cNvSpPr>
          <p:nvPr>
            <p:ph type="ftr" sz="quarter" idx="11"/>
          </p:nvPr>
        </p:nvSpPr>
        <p:spPr/>
        <p:txBody>
          <a:bodyPr/>
          <a:lstStyle/>
          <a:p>
            <a:endParaRPr lang="en-US"/>
          </a:p>
        </p:txBody>
      </p:sp>
      <p:sp>
        <p:nvSpPr>
          <p:cNvPr id="1048585" name="Slide Number Placeholder 5"/>
          <p:cNvSpPr>
            <a:spLocks noGrp="1"/>
          </p:cNvSpPr>
          <p:nvPr>
            <p:ph type="sldNum" sz="quarter" idx="12"/>
          </p:nvPr>
        </p:nvSpPr>
        <p:spPr/>
        <p:txBody>
          <a:bodyPr/>
          <a:lstStyle/>
          <a:p>
            <a:fld id="{AE5B7A27-0430-4CD0-B36D-FD3EACFA0F92}"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588" name="Title 1"/>
          <p:cNvSpPr>
            <a:spLocks noGrp="1"/>
          </p:cNvSpPr>
          <p:nvPr>
            <p:ph type="title"/>
          </p:nvPr>
        </p:nvSpPr>
        <p:spPr/>
        <p:txBody>
          <a:bodyPr/>
          <a:lstStyle/>
          <a:p>
            <a:r>
              <a:rPr lang="en-US"/>
              <a:t>Click to edit Master title style</a:t>
            </a:r>
          </a:p>
        </p:txBody>
      </p:sp>
      <p:sp>
        <p:nvSpPr>
          <p:cNvPr id="1048589"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590" name="Date Placeholder 3"/>
          <p:cNvSpPr>
            <a:spLocks noGrp="1"/>
          </p:cNvSpPr>
          <p:nvPr>
            <p:ph type="dt" sz="half" idx="10"/>
          </p:nvPr>
        </p:nvSpPr>
        <p:spPr/>
        <p:txBody>
          <a:bodyPr/>
          <a:lstStyle/>
          <a:p>
            <a:fld id="{553DFA86-BAB5-4432-A228-EFE93954F6B9}" type="datetimeFigureOut">
              <a:rPr lang="en-US" smtClean="0"/>
              <a:t>7/7/2024</a:t>
            </a:fld>
            <a:endParaRPr lang="en-US"/>
          </a:p>
        </p:txBody>
      </p:sp>
      <p:sp>
        <p:nvSpPr>
          <p:cNvPr id="1048591" name="Footer Placeholder 4"/>
          <p:cNvSpPr>
            <a:spLocks noGrp="1"/>
          </p:cNvSpPr>
          <p:nvPr>
            <p:ph type="ftr" sz="quarter" idx="11"/>
          </p:nvPr>
        </p:nvSpPr>
        <p:spPr/>
        <p:txBody>
          <a:bodyPr/>
          <a:lstStyle/>
          <a:p>
            <a:endParaRPr lang="en-US"/>
          </a:p>
        </p:txBody>
      </p:sp>
      <p:sp>
        <p:nvSpPr>
          <p:cNvPr id="1048592" name="Slide Number Placeholder 5"/>
          <p:cNvSpPr>
            <a:spLocks noGrp="1"/>
          </p:cNvSpPr>
          <p:nvPr>
            <p:ph type="sldNum" sz="quarter" idx="12"/>
          </p:nvPr>
        </p:nvSpPr>
        <p:spPr/>
        <p:txBody>
          <a:bodyPr/>
          <a:lstStyle/>
          <a:p>
            <a:fld id="{AE5B7A27-0430-4CD0-B36D-FD3EACFA0F92}"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82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104882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48824" name="Date Placeholder 3"/>
          <p:cNvSpPr>
            <a:spLocks noGrp="1"/>
          </p:cNvSpPr>
          <p:nvPr>
            <p:ph type="dt" sz="half" idx="10"/>
          </p:nvPr>
        </p:nvSpPr>
        <p:spPr/>
        <p:txBody>
          <a:bodyPr/>
          <a:lstStyle/>
          <a:p>
            <a:fld id="{553DFA86-BAB5-4432-A228-EFE93954F6B9}" type="datetimeFigureOut">
              <a:rPr lang="en-US" smtClean="0"/>
              <a:t>7/7/2024</a:t>
            </a:fld>
            <a:endParaRPr lang="en-US"/>
          </a:p>
        </p:txBody>
      </p:sp>
      <p:sp>
        <p:nvSpPr>
          <p:cNvPr id="1048825" name="Footer Placeholder 4"/>
          <p:cNvSpPr>
            <a:spLocks noGrp="1"/>
          </p:cNvSpPr>
          <p:nvPr>
            <p:ph type="ftr" sz="quarter" idx="11"/>
          </p:nvPr>
        </p:nvSpPr>
        <p:spPr/>
        <p:txBody>
          <a:bodyPr/>
          <a:lstStyle/>
          <a:p>
            <a:endParaRPr lang="en-US"/>
          </a:p>
        </p:txBody>
      </p:sp>
      <p:sp>
        <p:nvSpPr>
          <p:cNvPr id="1048826" name="Slide Number Placeholder 5"/>
          <p:cNvSpPr>
            <a:spLocks noGrp="1"/>
          </p:cNvSpPr>
          <p:nvPr>
            <p:ph type="sldNum" sz="quarter" idx="12"/>
          </p:nvPr>
        </p:nvSpPr>
        <p:spPr/>
        <p:txBody>
          <a:bodyPr/>
          <a:lstStyle/>
          <a:p>
            <a:fld id="{AE5B7A27-0430-4CD0-B36D-FD3EACFA0F92}"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785" name="Title 1"/>
          <p:cNvSpPr>
            <a:spLocks noGrp="1"/>
          </p:cNvSpPr>
          <p:nvPr>
            <p:ph type="title"/>
          </p:nvPr>
        </p:nvSpPr>
        <p:spPr/>
        <p:txBody>
          <a:bodyPr/>
          <a:lstStyle/>
          <a:p>
            <a:r>
              <a:rPr lang="en-US"/>
              <a:t>Click to edit Master title style</a:t>
            </a:r>
          </a:p>
        </p:txBody>
      </p:sp>
      <p:sp>
        <p:nvSpPr>
          <p:cNvPr id="1048786"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87"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88" name="Date Placeholder 4"/>
          <p:cNvSpPr>
            <a:spLocks noGrp="1"/>
          </p:cNvSpPr>
          <p:nvPr>
            <p:ph type="dt" sz="half" idx="10"/>
          </p:nvPr>
        </p:nvSpPr>
        <p:spPr/>
        <p:txBody>
          <a:bodyPr/>
          <a:lstStyle/>
          <a:p>
            <a:fld id="{553DFA86-BAB5-4432-A228-EFE93954F6B9}" type="datetimeFigureOut">
              <a:rPr lang="en-US" smtClean="0"/>
              <a:t>7/7/2024</a:t>
            </a:fld>
            <a:endParaRPr lang="en-US"/>
          </a:p>
        </p:txBody>
      </p:sp>
      <p:sp>
        <p:nvSpPr>
          <p:cNvPr id="1048789" name="Footer Placeholder 5"/>
          <p:cNvSpPr>
            <a:spLocks noGrp="1"/>
          </p:cNvSpPr>
          <p:nvPr>
            <p:ph type="ftr" sz="quarter" idx="11"/>
          </p:nvPr>
        </p:nvSpPr>
        <p:spPr/>
        <p:txBody>
          <a:bodyPr/>
          <a:lstStyle/>
          <a:p>
            <a:endParaRPr lang="en-US"/>
          </a:p>
        </p:txBody>
      </p:sp>
      <p:sp>
        <p:nvSpPr>
          <p:cNvPr id="1048790" name="Slide Number Placeholder 6"/>
          <p:cNvSpPr>
            <a:spLocks noGrp="1"/>
          </p:cNvSpPr>
          <p:nvPr>
            <p:ph type="sldNum" sz="quarter" idx="12"/>
          </p:nvPr>
        </p:nvSpPr>
        <p:spPr/>
        <p:txBody>
          <a:bodyPr/>
          <a:lstStyle/>
          <a:p>
            <a:fld id="{AE5B7A27-0430-4CD0-B36D-FD3EACFA0F92}"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827" name="Title 1"/>
          <p:cNvSpPr>
            <a:spLocks noGrp="1"/>
          </p:cNvSpPr>
          <p:nvPr>
            <p:ph type="title"/>
          </p:nvPr>
        </p:nvSpPr>
        <p:spPr/>
        <p:txBody>
          <a:bodyPr/>
          <a:lstStyle/>
          <a:p>
            <a:r>
              <a:rPr lang="en-US"/>
              <a:t>Click to edit Master title style</a:t>
            </a:r>
          </a:p>
        </p:txBody>
      </p:sp>
      <p:sp>
        <p:nvSpPr>
          <p:cNvPr id="1048828"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829"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830"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831"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832" name="Date Placeholder 6"/>
          <p:cNvSpPr>
            <a:spLocks noGrp="1"/>
          </p:cNvSpPr>
          <p:nvPr>
            <p:ph type="dt" sz="half" idx="10"/>
          </p:nvPr>
        </p:nvSpPr>
        <p:spPr/>
        <p:txBody>
          <a:bodyPr/>
          <a:lstStyle/>
          <a:p>
            <a:fld id="{553DFA86-BAB5-4432-A228-EFE93954F6B9}" type="datetimeFigureOut">
              <a:rPr lang="en-US" smtClean="0"/>
              <a:t>7/7/2024</a:t>
            </a:fld>
            <a:endParaRPr lang="en-US"/>
          </a:p>
        </p:txBody>
      </p:sp>
      <p:sp>
        <p:nvSpPr>
          <p:cNvPr id="1048833" name="Footer Placeholder 7"/>
          <p:cNvSpPr>
            <a:spLocks noGrp="1"/>
          </p:cNvSpPr>
          <p:nvPr>
            <p:ph type="ftr" sz="quarter" idx="11"/>
          </p:nvPr>
        </p:nvSpPr>
        <p:spPr/>
        <p:txBody>
          <a:bodyPr/>
          <a:lstStyle/>
          <a:p>
            <a:endParaRPr lang="en-US"/>
          </a:p>
        </p:txBody>
      </p:sp>
      <p:sp>
        <p:nvSpPr>
          <p:cNvPr id="1048834" name="Slide Number Placeholder 8"/>
          <p:cNvSpPr>
            <a:spLocks noGrp="1"/>
          </p:cNvSpPr>
          <p:nvPr>
            <p:ph type="sldNum" sz="quarter" idx="12"/>
          </p:nvPr>
        </p:nvSpPr>
        <p:spPr/>
        <p:txBody>
          <a:bodyPr/>
          <a:lstStyle/>
          <a:p>
            <a:fld id="{AE5B7A27-0430-4CD0-B36D-FD3EACFA0F92}"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621" name="Title 1"/>
          <p:cNvSpPr>
            <a:spLocks noGrp="1"/>
          </p:cNvSpPr>
          <p:nvPr>
            <p:ph type="title"/>
          </p:nvPr>
        </p:nvSpPr>
        <p:spPr/>
        <p:txBody>
          <a:bodyPr/>
          <a:lstStyle/>
          <a:p>
            <a:r>
              <a:rPr lang="en-US"/>
              <a:t>Click to edit Master title style</a:t>
            </a:r>
          </a:p>
        </p:txBody>
      </p:sp>
      <p:sp>
        <p:nvSpPr>
          <p:cNvPr id="1048622" name="Date Placeholder 2"/>
          <p:cNvSpPr>
            <a:spLocks noGrp="1"/>
          </p:cNvSpPr>
          <p:nvPr>
            <p:ph type="dt" sz="half" idx="10"/>
          </p:nvPr>
        </p:nvSpPr>
        <p:spPr/>
        <p:txBody>
          <a:bodyPr/>
          <a:lstStyle/>
          <a:p>
            <a:fld id="{553DFA86-BAB5-4432-A228-EFE93954F6B9}" type="datetimeFigureOut">
              <a:rPr lang="en-US" smtClean="0"/>
              <a:t>7/7/2024</a:t>
            </a:fld>
            <a:endParaRPr lang="en-US"/>
          </a:p>
        </p:txBody>
      </p:sp>
      <p:sp>
        <p:nvSpPr>
          <p:cNvPr id="1048623" name="Footer Placeholder 3"/>
          <p:cNvSpPr>
            <a:spLocks noGrp="1"/>
          </p:cNvSpPr>
          <p:nvPr>
            <p:ph type="ftr" sz="quarter" idx="11"/>
          </p:nvPr>
        </p:nvSpPr>
        <p:spPr/>
        <p:txBody>
          <a:bodyPr/>
          <a:lstStyle/>
          <a:p>
            <a:endParaRPr lang="en-US"/>
          </a:p>
        </p:txBody>
      </p:sp>
      <p:sp>
        <p:nvSpPr>
          <p:cNvPr id="1048624" name="Slide Number Placeholder 4"/>
          <p:cNvSpPr>
            <a:spLocks noGrp="1"/>
          </p:cNvSpPr>
          <p:nvPr>
            <p:ph type="sldNum" sz="quarter" idx="12"/>
          </p:nvPr>
        </p:nvSpPr>
        <p:spPr/>
        <p:txBody>
          <a:bodyPr/>
          <a:lstStyle/>
          <a:p>
            <a:fld id="{AE5B7A27-0430-4CD0-B36D-FD3EACFA0F92}"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669" name="Date Placeholder 1"/>
          <p:cNvSpPr>
            <a:spLocks noGrp="1"/>
          </p:cNvSpPr>
          <p:nvPr>
            <p:ph type="dt" sz="half" idx="10"/>
          </p:nvPr>
        </p:nvSpPr>
        <p:spPr/>
        <p:txBody>
          <a:bodyPr/>
          <a:lstStyle/>
          <a:p>
            <a:fld id="{553DFA86-BAB5-4432-A228-EFE93954F6B9}" type="datetimeFigureOut">
              <a:rPr lang="en-US" smtClean="0"/>
              <a:t>7/7/2024</a:t>
            </a:fld>
            <a:endParaRPr lang="en-US"/>
          </a:p>
        </p:txBody>
      </p:sp>
      <p:sp>
        <p:nvSpPr>
          <p:cNvPr id="1048670" name="Footer Placeholder 2"/>
          <p:cNvSpPr>
            <a:spLocks noGrp="1"/>
          </p:cNvSpPr>
          <p:nvPr>
            <p:ph type="ftr" sz="quarter" idx="11"/>
          </p:nvPr>
        </p:nvSpPr>
        <p:spPr/>
        <p:txBody>
          <a:bodyPr/>
          <a:lstStyle/>
          <a:p>
            <a:endParaRPr lang="en-US"/>
          </a:p>
        </p:txBody>
      </p:sp>
      <p:sp>
        <p:nvSpPr>
          <p:cNvPr id="1048671" name="Slide Number Placeholder 3"/>
          <p:cNvSpPr>
            <a:spLocks noGrp="1"/>
          </p:cNvSpPr>
          <p:nvPr>
            <p:ph type="sldNum" sz="quarter" idx="12"/>
          </p:nvPr>
        </p:nvSpPr>
        <p:spPr/>
        <p:txBody>
          <a:bodyPr/>
          <a:lstStyle/>
          <a:p>
            <a:fld id="{AE5B7A27-0430-4CD0-B36D-FD3EACFA0F92}"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798"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1048799"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800"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8801" name="Date Placeholder 4"/>
          <p:cNvSpPr>
            <a:spLocks noGrp="1"/>
          </p:cNvSpPr>
          <p:nvPr>
            <p:ph type="dt" sz="half" idx="10"/>
          </p:nvPr>
        </p:nvSpPr>
        <p:spPr/>
        <p:txBody>
          <a:bodyPr/>
          <a:lstStyle/>
          <a:p>
            <a:fld id="{553DFA86-BAB5-4432-A228-EFE93954F6B9}" type="datetimeFigureOut">
              <a:rPr lang="en-US" smtClean="0"/>
              <a:t>7/7/2024</a:t>
            </a:fld>
            <a:endParaRPr lang="en-US"/>
          </a:p>
        </p:txBody>
      </p:sp>
      <p:sp>
        <p:nvSpPr>
          <p:cNvPr id="1048802" name="Footer Placeholder 5"/>
          <p:cNvSpPr>
            <a:spLocks noGrp="1"/>
          </p:cNvSpPr>
          <p:nvPr>
            <p:ph type="ftr" sz="quarter" idx="11"/>
          </p:nvPr>
        </p:nvSpPr>
        <p:spPr/>
        <p:txBody>
          <a:bodyPr/>
          <a:lstStyle/>
          <a:p>
            <a:endParaRPr lang="en-US"/>
          </a:p>
        </p:txBody>
      </p:sp>
      <p:sp>
        <p:nvSpPr>
          <p:cNvPr id="1048803" name="Slide Number Placeholder 6"/>
          <p:cNvSpPr>
            <a:spLocks noGrp="1"/>
          </p:cNvSpPr>
          <p:nvPr>
            <p:ph type="sldNum" sz="quarter" idx="12"/>
          </p:nvPr>
        </p:nvSpPr>
        <p:spPr/>
        <p:txBody>
          <a:bodyPr/>
          <a:lstStyle/>
          <a:p>
            <a:fld id="{AE5B7A27-0430-4CD0-B36D-FD3EACFA0F9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854" name="Title 1"/>
          <p:cNvSpPr>
            <a:spLocks noGrp="1"/>
          </p:cNvSpPr>
          <p:nvPr>
            <p:ph type="title"/>
          </p:nvPr>
        </p:nvSpPr>
        <p:spPr/>
        <p:txBody>
          <a:bodyPr/>
          <a:lstStyle/>
          <a:p>
            <a:r>
              <a:rPr lang="en-US"/>
              <a:t>Click to edit Master title style</a:t>
            </a:r>
            <a:endParaRPr lang="aa-ET"/>
          </a:p>
        </p:txBody>
      </p:sp>
      <p:sp>
        <p:nvSpPr>
          <p:cNvPr id="1048855"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a-ET"/>
          </a:p>
        </p:txBody>
      </p:sp>
      <p:sp>
        <p:nvSpPr>
          <p:cNvPr id="1048856" name="Date Placeholder 3"/>
          <p:cNvSpPr>
            <a:spLocks noGrp="1"/>
          </p:cNvSpPr>
          <p:nvPr>
            <p:ph type="dt" sz="half" idx="10"/>
          </p:nvPr>
        </p:nvSpPr>
        <p:spPr/>
        <p:txBody>
          <a:bodyPr/>
          <a:lstStyle/>
          <a:p>
            <a:fld id="{D923F097-A9B4-4EA3-8D36-1126F90353AB}" type="datetimeFigureOut">
              <a:rPr lang="aa-ET" smtClean="0"/>
              <a:t>07/07/2024</a:t>
            </a:fld>
            <a:endParaRPr lang="aa-ET"/>
          </a:p>
        </p:txBody>
      </p:sp>
      <p:sp>
        <p:nvSpPr>
          <p:cNvPr id="1048857" name="Footer Placeholder 4"/>
          <p:cNvSpPr>
            <a:spLocks noGrp="1"/>
          </p:cNvSpPr>
          <p:nvPr>
            <p:ph type="ftr" sz="quarter" idx="11"/>
          </p:nvPr>
        </p:nvSpPr>
        <p:spPr/>
        <p:txBody>
          <a:bodyPr/>
          <a:lstStyle/>
          <a:p>
            <a:endParaRPr lang="aa-ET"/>
          </a:p>
        </p:txBody>
      </p:sp>
      <p:sp>
        <p:nvSpPr>
          <p:cNvPr id="1048858" name="Slide Number Placeholder 5"/>
          <p:cNvSpPr>
            <a:spLocks noGrp="1"/>
          </p:cNvSpPr>
          <p:nvPr>
            <p:ph type="sldNum" sz="quarter" idx="12"/>
          </p:nvPr>
        </p:nvSpPr>
        <p:spPr/>
        <p:txBody>
          <a:bodyPr/>
          <a:lstStyle/>
          <a:p>
            <a:fld id="{85F36526-45DB-4CA7-98B6-1514A0A2044B}" type="slidenum">
              <a:rPr lang="aa-ET" smtClean="0"/>
              <a:t>‹#›</a:t>
            </a:fld>
            <a:endParaRPr lang="aa-ET"/>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816"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1048817"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048818"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8819" name="Date Placeholder 4"/>
          <p:cNvSpPr>
            <a:spLocks noGrp="1"/>
          </p:cNvSpPr>
          <p:nvPr>
            <p:ph type="dt" sz="half" idx="10"/>
          </p:nvPr>
        </p:nvSpPr>
        <p:spPr/>
        <p:txBody>
          <a:bodyPr/>
          <a:lstStyle/>
          <a:p>
            <a:fld id="{553DFA86-BAB5-4432-A228-EFE93954F6B9}" type="datetimeFigureOut">
              <a:rPr lang="en-US" smtClean="0"/>
              <a:t>7/7/2024</a:t>
            </a:fld>
            <a:endParaRPr lang="en-US"/>
          </a:p>
        </p:txBody>
      </p:sp>
      <p:sp>
        <p:nvSpPr>
          <p:cNvPr id="1048820" name="Footer Placeholder 5"/>
          <p:cNvSpPr>
            <a:spLocks noGrp="1"/>
          </p:cNvSpPr>
          <p:nvPr>
            <p:ph type="ftr" sz="quarter" idx="11"/>
          </p:nvPr>
        </p:nvSpPr>
        <p:spPr/>
        <p:txBody>
          <a:bodyPr/>
          <a:lstStyle/>
          <a:p>
            <a:endParaRPr lang="en-US"/>
          </a:p>
        </p:txBody>
      </p:sp>
      <p:sp>
        <p:nvSpPr>
          <p:cNvPr id="1048821" name="Slide Number Placeholder 6"/>
          <p:cNvSpPr>
            <a:spLocks noGrp="1"/>
          </p:cNvSpPr>
          <p:nvPr>
            <p:ph type="sldNum" sz="quarter" idx="12"/>
          </p:nvPr>
        </p:nvSpPr>
        <p:spPr/>
        <p:txBody>
          <a:bodyPr/>
          <a:lstStyle/>
          <a:p>
            <a:fld id="{AE5B7A27-0430-4CD0-B36D-FD3EACFA0F92}"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775" name="Title 1"/>
          <p:cNvSpPr>
            <a:spLocks noGrp="1"/>
          </p:cNvSpPr>
          <p:nvPr>
            <p:ph type="title"/>
          </p:nvPr>
        </p:nvSpPr>
        <p:spPr/>
        <p:txBody>
          <a:bodyPr/>
          <a:lstStyle/>
          <a:p>
            <a:r>
              <a:rPr lang="en-US"/>
              <a:t>Click to edit Master title style</a:t>
            </a:r>
          </a:p>
        </p:txBody>
      </p:sp>
      <p:sp>
        <p:nvSpPr>
          <p:cNvPr id="1048776"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77" name="Date Placeholder 3"/>
          <p:cNvSpPr>
            <a:spLocks noGrp="1"/>
          </p:cNvSpPr>
          <p:nvPr>
            <p:ph type="dt" sz="half" idx="10"/>
          </p:nvPr>
        </p:nvSpPr>
        <p:spPr/>
        <p:txBody>
          <a:bodyPr/>
          <a:lstStyle/>
          <a:p>
            <a:fld id="{553DFA86-BAB5-4432-A228-EFE93954F6B9}" type="datetimeFigureOut">
              <a:rPr lang="en-US" smtClean="0"/>
              <a:t>7/7/2024</a:t>
            </a:fld>
            <a:endParaRPr lang="en-US"/>
          </a:p>
        </p:txBody>
      </p:sp>
      <p:sp>
        <p:nvSpPr>
          <p:cNvPr id="1048778" name="Footer Placeholder 4"/>
          <p:cNvSpPr>
            <a:spLocks noGrp="1"/>
          </p:cNvSpPr>
          <p:nvPr>
            <p:ph type="ftr" sz="quarter" idx="11"/>
          </p:nvPr>
        </p:nvSpPr>
        <p:spPr/>
        <p:txBody>
          <a:bodyPr/>
          <a:lstStyle/>
          <a:p>
            <a:endParaRPr lang="en-US"/>
          </a:p>
        </p:txBody>
      </p:sp>
      <p:sp>
        <p:nvSpPr>
          <p:cNvPr id="1048779" name="Slide Number Placeholder 5"/>
          <p:cNvSpPr>
            <a:spLocks noGrp="1"/>
          </p:cNvSpPr>
          <p:nvPr>
            <p:ph type="sldNum" sz="quarter" idx="12"/>
          </p:nvPr>
        </p:nvSpPr>
        <p:spPr/>
        <p:txBody>
          <a:bodyPr/>
          <a:lstStyle/>
          <a:p>
            <a:fld id="{AE5B7A27-0430-4CD0-B36D-FD3EACFA0F92}"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780"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1048781"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82" name="Date Placeholder 3"/>
          <p:cNvSpPr>
            <a:spLocks noGrp="1"/>
          </p:cNvSpPr>
          <p:nvPr>
            <p:ph type="dt" sz="half" idx="10"/>
          </p:nvPr>
        </p:nvSpPr>
        <p:spPr/>
        <p:txBody>
          <a:bodyPr/>
          <a:lstStyle/>
          <a:p>
            <a:fld id="{553DFA86-BAB5-4432-A228-EFE93954F6B9}" type="datetimeFigureOut">
              <a:rPr lang="en-US" smtClean="0"/>
              <a:t>7/7/2024</a:t>
            </a:fld>
            <a:endParaRPr lang="en-US"/>
          </a:p>
        </p:txBody>
      </p:sp>
      <p:sp>
        <p:nvSpPr>
          <p:cNvPr id="1048783" name="Footer Placeholder 4"/>
          <p:cNvSpPr>
            <a:spLocks noGrp="1"/>
          </p:cNvSpPr>
          <p:nvPr>
            <p:ph type="ftr" sz="quarter" idx="11"/>
          </p:nvPr>
        </p:nvSpPr>
        <p:spPr/>
        <p:txBody>
          <a:bodyPr/>
          <a:lstStyle/>
          <a:p>
            <a:endParaRPr lang="en-US"/>
          </a:p>
        </p:txBody>
      </p:sp>
      <p:sp>
        <p:nvSpPr>
          <p:cNvPr id="1048784" name="Slide Number Placeholder 5"/>
          <p:cNvSpPr>
            <a:spLocks noGrp="1"/>
          </p:cNvSpPr>
          <p:nvPr>
            <p:ph type="sldNum" sz="quarter" idx="12"/>
          </p:nvPr>
        </p:nvSpPr>
        <p:spPr/>
        <p:txBody>
          <a:bodyPr/>
          <a:lstStyle/>
          <a:p>
            <a:fld id="{AE5B7A27-0430-4CD0-B36D-FD3EACFA0F92}"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1048810" name="Title 1"/>
          <p:cNvSpPr>
            <a:spLocks noGrp="1"/>
          </p:cNvSpPr>
          <p:nvPr>
            <p:ph type="title"/>
          </p:nvPr>
        </p:nvSpPr>
        <p:spPr>
          <a:xfrm>
            <a:off x="1219200" y="762000"/>
            <a:ext cx="10668000" cy="1143000"/>
          </a:xfrm>
        </p:spPr>
        <p:txBody>
          <a:bodyPr/>
          <a:lstStyle/>
          <a:p>
            <a:r>
              <a:rPr lang="en-US"/>
              <a:t>Click to edit Master title style</a:t>
            </a:r>
          </a:p>
        </p:txBody>
      </p:sp>
      <p:sp>
        <p:nvSpPr>
          <p:cNvPr id="1048811" name="Text Placeholder 2"/>
          <p:cNvSpPr>
            <a:spLocks noGrp="1"/>
          </p:cNvSpPr>
          <p:nvPr>
            <p:ph type="body" sz="half" idx="1"/>
          </p:nvPr>
        </p:nvSpPr>
        <p:spPr>
          <a:xfrm>
            <a:off x="1219200" y="2362200"/>
            <a:ext cx="5232400" cy="3733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812" name="ClipArt Placeholder 3"/>
          <p:cNvSpPr>
            <a:spLocks noGrp="1"/>
          </p:cNvSpPr>
          <p:nvPr>
            <p:ph type="clipArt" sz="half" idx="2"/>
          </p:nvPr>
        </p:nvSpPr>
        <p:spPr>
          <a:xfrm>
            <a:off x="6654800" y="2362200"/>
            <a:ext cx="5232400" cy="3733800"/>
          </a:xfrm>
        </p:spPr>
        <p:txBody>
          <a:bodyPr/>
          <a:lstStyle/>
          <a:p>
            <a:endParaRPr lang="en-US"/>
          </a:p>
        </p:txBody>
      </p:sp>
      <p:sp>
        <p:nvSpPr>
          <p:cNvPr id="1048813" name="Date Placeholder 4"/>
          <p:cNvSpPr>
            <a:spLocks noGrp="1"/>
          </p:cNvSpPr>
          <p:nvPr>
            <p:ph type="dt" sz="half" idx="10"/>
          </p:nvPr>
        </p:nvSpPr>
        <p:spPr>
          <a:xfrm>
            <a:off x="9347200" y="6553200"/>
            <a:ext cx="2540000" cy="304800"/>
          </a:xfrm>
        </p:spPr>
        <p:txBody>
          <a:bodyPr/>
          <a:lstStyle/>
          <a:p>
            <a:endParaRPr lang="en-US"/>
          </a:p>
        </p:txBody>
      </p:sp>
      <p:sp>
        <p:nvSpPr>
          <p:cNvPr id="1048814" name="Footer Placeholder 5"/>
          <p:cNvSpPr>
            <a:spLocks noGrp="1"/>
          </p:cNvSpPr>
          <p:nvPr>
            <p:ph type="ftr" sz="quarter" idx="11"/>
          </p:nvPr>
        </p:nvSpPr>
        <p:spPr>
          <a:xfrm>
            <a:off x="3915833" y="6529388"/>
            <a:ext cx="3860800" cy="304800"/>
          </a:xfrm>
        </p:spPr>
        <p:txBody>
          <a:bodyPr/>
          <a:lstStyle/>
          <a:p>
            <a:endParaRPr lang="en-US"/>
          </a:p>
        </p:txBody>
      </p:sp>
      <p:sp>
        <p:nvSpPr>
          <p:cNvPr id="1048815" name="Slide Number Placeholder 6"/>
          <p:cNvSpPr>
            <a:spLocks noGrp="1"/>
          </p:cNvSpPr>
          <p:nvPr>
            <p:ph type="sldNum" sz="quarter" idx="12"/>
          </p:nvPr>
        </p:nvSpPr>
        <p:spPr>
          <a:xfrm>
            <a:off x="112184" y="6343650"/>
            <a:ext cx="783167" cy="488950"/>
          </a:xfrm>
        </p:spPr>
        <p:txBody>
          <a:bodyPr/>
          <a:lstStyle/>
          <a:p>
            <a:fld id="{47A694AF-61B2-4A84-B783-B9BDBA8FAFB7}" type="slidenum">
              <a:rPr lang="en-US"/>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1048769" name="Title 1"/>
          <p:cNvSpPr>
            <a:spLocks noGrp="1"/>
          </p:cNvSpPr>
          <p:nvPr>
            <p:ph type="title"/>
          </p:nvPr>
        </p:nvSpPr>
        <p:spPr>
          <a:xfrm>
            <a:off x="1219200" y="762000"/>
            <a:ext cx="10668000" cy="1143000"/>
          </a:xfrm>
        </p:spPr>
        <p:txBody>
          <a:bodyPr/>
          <a:lstStyle/>
          <a:p>
            <a:r>
              <a:rPr lang="en-US"/>
              <a:t>Click to edit Master title style</a:t>
            </a:r>
          </a:p>
        </p:txBody>
      </p:sp>
      <p:sp>
        <p:nvSpPr>
          <p:cNvPr id="1048770" name="ClipArt Placeholder 2"/>
          <p:cNvSpPr>
            <a:spLocks noGrp="1"/>
          </p:cNvSpPr>
          <p:nvPr>
            <p:ph type="clipArt" sz="half" idx="1"/>
          </p:nvPr>
        </p:nvSpPr>
        <p:spPr>
          <a:xfrm>
            <a:off x="1219200" y="2362200"/>
            <a:ext cx="5232400" cy="3733800"/>
          </a:xfrm>
        </p:spPr>
        <p:txBody>
          <a:bodyPr/>
          <a:lstStyle/>
          <a:p>
            <a:endParaRPr lang="en-US"/>
          </a:p>
        </p:txBody>
      </p:sp>
      <p:sp>
        <p:nvSpPr>
          <p:cNvPr id="1048771" name="Text Placeholder 3"/>
          <p:cNvSpPr>
            <a:spLocks noGrp="1"/>
          </p:cNvSpPr>
          <p:nvPr>
            <p:ph type="body" sz="half" idx="2"/>
          </p:nvPr>
        </p:nvSpPr>
        <p:spPr>
          <a:xfrm>
            <a:off x="6654800" y="2362200"/>
            <a:ext cx="5232400" cy="3733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72" name="Date Placeholder 4"/>
          <p:cNvSpPr>
            <a:spLocks noGrp="1"/>
          </p:cNvSpPr>
          <p:nvPr>
            <p:ph type="dt" sz="half" idx="10"/>
          </p:nvPr>
        </p:nvSpPr>
        <p:spPr>
          <a:xfrm>
            <a:off x="9347200" y="6553200"/>
            <a:ext cx="2540000" cy="304800"/>
          </a:xfrm>
        </p:spPr>
        <p:txBody>
          <a:bodyPr/>
          <a:lstStyle/>
          <a:p>
            <a:endParaRPr lang="en-US"/>
          </a:p>
        </p:txBody>
      </p:sp>
      <p:sp>
        <p:nvSpPr>
          <p:cNvPr id="1048773" name="Footer Placeholder 5"/>
          <p:cNvSpPr>
            <a:spLocks noGrp="1"/>
          </p:cNvSpPr>
          <p:nvPr>
            <p:ph type="ftr" sz="quarter" idx="11"/>
          </p:nvPr>
        </p:nvSpPr>
        <p:spPr>
          <a:xfrm>
            <a:off x="3915833" y="6529388"/>
            <a:ext cx="3860800" cy="304800"/>
          </a:xfrm>
        </p:spPr>
        <p:txBody>
          <a:bodyPr/>
          <a:lstStyle/>
          <a:p>
            <a:endParaRPr lang="en-US"/>
          </a:p>
        </p:txBody>
      </p:sp>
      <p:sp>
        <p:nvSpPr>
          <p:cNvPr id="1048774" name="Slide Number Placeholder 6"/>
          <p:cNvSpPr>
            <a:spLocks noGrp="1"/>
          </p:cNvSpPr>
          <p:nvPr>
            <p:ph type="sldNum" sz="quarter" idx="12"/>
          </p:nvPr>
        </p:nvSpPr>
        <p:spPr>
          <a:xfrm>
            <a:off x="112184" y="6343650"/>
            <a:ext cx="783167" cy="488950"/>
          </a:xfrm>
        </p:spPr>
        <p:txBody>
          <a:bodyPr/>
          <a:lstStyle/>
          <a:p>
            <a:fld id="{2B6FC98D-9724-4C01-8E3A-8B91D919E67D}" type="slidenum">
              <a:rPr lang="en-US"/>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1048804" name="Title 1"/>
          <p:cNvSpPr>
            <a:spLocks noGrp="1"/>
          </p:cNvSpPr>
          <p:nvPr>
            <p:ph type="title"/>
          </p:nvPr>
        </p:nvSpPr>
        <p:spPr>
          <a:xfrm>
            <a:off x="609600" y="381000"/>
            <a:ext cx="10972800" cy="1371600"/>
          </a:xfrm>
        </p:spPr>
        <p:txBody>
          <a:bodyPr/>
          <a:lstStyle/>
          <a:p>
            <a:r>
              <a:rPr lang="en-US"/>
              <a:t>Click to edit Master title style</a:t>
            </a:r>
          </a:p>
        </p:txBody>
      </p:sp>
      <p:sp>
        <p:nvSpPr>
          <p:cNvPr id="1048805" name="Text Placeholder 2"/>
          <p:cNvSpPr>
            <a:spLocks noGrp="1"/>
          </p:cNvSpPr>
          <p:nvPr>
            <p:ph type="body" sz="half" idx="1"/>
          </p:nvPr>
        </p:nvSpPr>
        <p:spPr>
          <a:xfrm>
            <a:off x="609600" y="1981200"/>
            <a:ext cx="538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806" name="Content Placeholder 3"/>
          <p:cNvSpPr>
            <a:spLocks noGrp="1"/>
          </p:cNvSpPr>
          <p:nvPr>
            <p:ph sz="half" idx="2"/>
          </p:nvPr>
        </p:nvSpPr>
        <p:spPr>
          <a:xfrm>
            <a:off x="6197600" y="1981200"/>
            <a:ext cx="538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807" name="Date Placeholder 4"/>
          <p:cNvSpPr>
            <a:spLocks noGrp="1"/>
          </p:cNvSpPr>
          <p:nvPr>
            <p:ph type="dt" sz="half" idx="10"/>
          </p:nvPr>
        </p:nvSpPr>
        <p:spPr>
          <a:xfrm>
            <a:off x="609600" y="6245225"/>
            <a:ext cx="2844800" cy="476250"/>
          </a:xfrm>
        </p:spPr>
        <p:txBody>
          <a:bodyPr/>
          <a:lstStyle/>
          <a:p>
            <a:endParaRPr lang="en-US"/>
          </a:p>
        </p:txBody>
      </p:sp>
      <p:sp>
        <p:nvSpPr>
          <p:cNvPr id="1048808" name="Footer Placeholder 5"/>
          <p:cNvSpPr>
            <a:spLocks noGrp="1"/>
          </p:cNvSpPr>
          <p:nvPr>
            <p:ph type="ftr" sz="quarter" idx="11"/>
          </p:nvPr>
        </p:nvSpPr>
        <p:spPr>
          <a:xfrm>
            <a:off x="4165600" y="6245225"/>
            <a:ext cx="3860800" cy="476250"/>
          </a:xfrm>
        </p:spPr>
        <p:txBody>
          <a:bodyPr/>
          <a:lstStyle/>
          <a:p>
            <a:fld id="{60025F36-09C2-4381-96E6-24A6A7BD6CAA}" type="slidenum">
              <a:rPr lang="en-US"/>
              <a:t>‹#›</a:t>
            </a:fld>
            <a:endParaRPr lang="en-US"/>
          </a:p>
        </p:txBody>
      </p:sp>
      <p:sp>
        <p:nvSpPr>
          <p:cNvPr id="1048809" name="Slide Number Placeholder 6"/>
          <p:cNvSpPr>
            <a:spLocks noGrp="1"/>
          </p:cNvSpPr>
          <p:nvPr>
            <p:ph type="sldNum" sz="quarter" idx="12"/>
          </p:nvPr>
        </p:nvSpPr>
        <p:spPr>
          <a:xfrm>
            <a:off x="8737600" y="6245225"/>
            <a:ext cx="2844800" cy="476250"/>
          </a:xfrm>
        </p:spPr>
        <p:txBody>
          <a:bodyPr/>
          <a:lstStyle/>
          <a:p>
            <a:fld id="{08DE48DE-895C-4C9D-8A8A-502C565718EB}" type="slidenum">
              <a:rPr lang="en-US"/>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1048791" name="Title 1"/>
          <p:cNvSpPr>
            <a:spLocks noGrp="1"/>
          </p:cNvSpPr>
          <p:nvPr>
            <p:ph type="title"/>
          </p:nvPr>
        </p:nvSpPr>
        <p:spPr>
          <a:xfrm>
            <a:off x="609600" y="274638"/>
            <a:ext cx="10972800" cy="1143000"/>
          </a:xfrm>
        </p:spPr>
        <p:txBody>
          <a:bodyPr/>
          <a:lstStyle/>
          <a:p>
            <a:r>
              <a:rPr lang="en-US"/>
              <a:t>Click to edit Master title style</a:t>
            </a:r>
          </a:p>
        </p:txBody>
      </p:sp>
      <p:sp>
        <p:nvSpPr>
          <p:cNvPr id="1048792"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93"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94"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95" name="Date Placeholder 5"/>
          <p:cNvSpPr>
            <a:spLocks noGrp="1"/>
          </p:cNvSpPr>
          <p:nvPr>
            <p:ph type="dt" sz="half" idx="10"/>
          </p:nvPr>
        </p:nvSpPr>
        <p:spPr>
          <a:xfrm>
            <a:off x="609600" y="6245225"/>
            <a:ext cx="2844800" cy="476250"/>
          </a:xfrm>
        </p:spPr>
        <p:txBody>
          <a:bodyPr/>
          <a:lstStyle/>
          <a:p>
            <a:endParaRPr lang="en-US"/>
          </a:p>
        </p:txBody>
      </p:sp>
      <p:sp>
        <p:nvSpPr>
          <p:cNvPr id="1048796" name="Footer Placeholder 6"/>
          <p:cNvSpPr>
            <a:spLocks noGrp="1"/>
          </p:cNvSpPr>
          <p:nvPr>
            <p:ph type="ftr" sz="quarter" idx="11"/>
          </p:nvPr>
        </p:nvSpPr>
        <p:spPr>
          <a:xfrm>
            <a:off x="4165600" y="6245225"/>
            <a:ext cx="3860800" cy="476250"/>
          </a:xfrm>
        </p:spPr>
        <p:txBody>
          <a:bodyPr/>
          <a:lstStyle/>
          <a:p>
            <a:endParaRPr lang="en-US"/>
          </a:p>
        </p:txBody>
      </p:sp>
      <p:sp>
        <p:nvSpPr>
          <p:cNvPr id="1048797" name="Slide Number Placeholder 7"/>
          <p:cNvSpPr>
            <a:spLocks noGrp="1"/>
          </p:cNvSpPr>
          <p:nvPr>
            <p:ph type="sldNum" sz="quarter" idx="12"/>
          </p:nvPr>
        </p:nvSpPr>
        <p:spPr>
          <a:xfrm>
            <a:off x="8737600" y="6245225"/>
            <a:ext cx="2844800" cy="476250"/>
          </a:xfrm>
        </p:spPr>
        <p:txBody>
          <a:bodyPr/>
          <a:lstStyle/>
          <a:p>
            <a:fld id="{7D9B74EB-2F55-4BFA-B501-2BAA84092BF6}"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870"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aa-ET"/>
          </a:p>
        </p:txBody>
      </p:sp>
      <p:sp>
        <p:nvSpPr>
          <p:cNvPr id="1048871"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048872" name="Date Placeholder 3"/>
          <p:cNvSpPr>
            <a:spLocks noGrp="1"/>
          </p:cNvSpPr>
          <p:nvPr>
            <p:ph type="dt" sz="half" idx="10"/>
          </p:nvPr>
        </p:nvSpPr>
        <p:spPr/>
        <p:txBody>
          <a:bodyPr/>
          <a:lstStyle/>
          <a:p>
            <a:fld id="{D923F097-A9B4-4EA3-8D36-1126F90353AB}" type="datetimeFigureOut">
              <a:rPr lang="aa-ET" smtClean="0"/>
              <a:t>07/07/2024</a:t>
            </a:fld>
            <a:endParaRPr lang="aa-ET"/>
          </a:p>
        </p:txBody>
      </p:sp>
      <p:sp>
        <p:nvSpPr>
          <p:cNvPr id="1048873" name="Footer Placeholder 4"/>
          <p:cNvSpPr>
            <a:spLocks noGrp="1"/>
          </p:cNvSpPr>
          <p:nvPr>
            <p:ph type="ftr" sz="quarter" idx="11"/>
          </p:nvPr>
        </p:nvSpPr>
        <p:spPr/>
        <p:txBody>
          <a:bodyPr/>
          <a:lstStyle/>
          <a:p>
            <a:endParaRPr lang="aa-ET"/>
          </a:p>
        </p:txBody>
      </p:sp>
      <p:sp>
        <p:nvSpPr>
          <p:cNvPr id="1048874" name="Slide Number Placeholder 5"/>
          <p:cNvSpPr>
            <a:spLocks noGrp="1"/>
          </p:cNvSpPr>
          <p:nvPr>
            <p:ph type="sldNum" sz="quarter" idx="12"/>
          </p:nvPr>
        </p:nvSpPr>
        <p:spPr/>
        <p:txBody>
          <a:bodyPr/>
          <a:lstStyle/>
          <a:p>
            <a:fld id="{85F36526-45DB-4CA7-98B6-1514A0A2044B}" type="slidenum">
              <a:rPr lang="aa-ET" smtClean="0"/>
              <a:t>‹#›</a:t>
            </a:fld>
            <a:endParaRPr lang="aa-E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875" name="Title 1"/>
          <p:cNvSpPr>
            <a:spLocks noGrp="1"/>
          </p:cNvSpPr>
          <p:nvPr>
            <p:ph type="title"/>
          </p:nvPr>
        </p:nvSpPr>
        <p:spPr/>
        <p:txBody>
          <a:bodyPr/>
          <a:lstStyle/>
          <a:p>
            <a:r>
              <a:rPr lang="en-US"/>
              <a:t>Click to edit Master title style</a:t>
            </a:r>
            <a:endParaRPr lang="aa-ET"/>
          </a:p>
        </p:txBody>
      </p:sp>
      <p:sp>
        <p:nvSpPr>
          <p:cNvPr id="1048876"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a-ET"/>
          </a:p>
        </p:txBody>
      </p:sp>
      <p:sp>
        <p:nvSpPr>
          <p:cNvPr id="1048877"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a-ET"/>
          </a:p>
        </p:txBody>
      </p:sp>
      <p:sp>
        <p:nvSpPr>
          <p:cNvPr id="1048878" name="Date Placeholder 4"/>
          <p:cNvSpPr>
            <a:spLocks noGrp="1"/>
          </p:cNvSpPr>
          <p:nvPr>
            <p:ph type="dt" sz="half" idx="10"/>
          </p:nvPr>
        </p:nvSpPr>
        <p:spPr/>
        <p:txBody>
          <a:bodyPr/>
          <a:lstStyle/>
          <a:p>
            <a:fld id="{D923F097-A9B4-4EA3-8D36-1126F90353AB}" type="datetimeFigureOut">
              <a:rPr lang="aa-ET" smtClean="0"/>
              <a:t>07/07/2024</a:t>
            </a:fld>
            <a:endParaRPr lang="aa-ET"/>
          </a:p>
        </p:txBody>
      </p:sp>
      <p:sp>
        <p:nvSpPr>
          <p:cNvPr id="1048879" name="Footer Placeholder 5"/>
          <p:cNvSpPr>
            <a:spLocks noGrp="1"/>
          </p:cNvSpPr>
          <p:nvPr>
            <p:ph type="ftr" sz="quarter" idx="11"/>
          </p:nvPr>
        </p:nvSpPr>
        <p:spPr/>
        <p:txBody>
          <a:bodyPr/>
          <a:lstStyle/>
          <a:p>
            <a:endParaRPr lang="aa-ET"/>
          </a:p>
        </p:txBody>
      </p:sp>
      <p:sp>
        <p:nvSpPr>
          <p:cNvPr id="1048880" name="Slide Number Placeholder 6"/>
          <p:cNvSpPr>
            <a:spLocks noGrp="1"/>
          </p:cNvSpPr>
          <p:nvPr>
            <p:ph type="sldNum" sz="quarter" idx="12"/>
          </p:nvPr>
        </p:nvSpPr>
        <p:spPr/>
        <p:txBody>
          <a:bodyPr/>
          <a:lstStyle/>
          <a:p>
            <a:fld id="{85F36526-45DB-4CA7-98B6-1514A0A2044B}" type="slidenum">
              <a:rPr lang="aa-ET" smtClean="0"/>
              <a:t>‹#›</a:t>
            </a:fld>
            <a:endParaRPr lang="aa-E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881" name="Title 1"/>
          <p:cNvSpPr>
            <a:spLocks noGrp="1"/>
          </p:cNvSpPr>
          <p:nvPr>
            <p:ph type="title"/>
          </p:nvPr>
        </p:nvSpPr>
        <p:spPr>
          <a:xfrm>
            <a:off x="839788" y="365125"/>
            <a:ext cx="10515600" cy="1325563"/>
          </a:xfrm>
        </p:spPr>
        <p:txBody>
          <a:bodyPr/>
          <a:lstStyle/>
          <a:p>
            <a:r>
              <a:rPr lang="en-US"/>
              <a:t>Click to edit Master title style</a:t>
            </a:r>
            <a:endParaRPr lang="aa-ET"/>
          </a:p>
        </p:txBody>
      </p:sp>
      <p:sp>
        <p:nvSpPr>
          <p:cNvPr id="1048882"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883"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a-ET"/>
          </a:p>
        </p:txBody>
      </p:sp>
      <p:sp>
        <p:nvSpPr>
          <p:cNvPr id="1048884"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885"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a-ET"/>
          </a:p>
        </p:txBody>
      </p:sp>
      <p:sp>
        <p:nvSpPr>
          <p:cNvPr id="1048886" name="Date Placeholder 6"/>
          <p:cNvSpPr>
            <a:spLocks noGrp="1"/>
          </p:cNvSpPr>
          <p:nvPr>
            <p:ph type="dt" sz="half" idx="10"/>
          </p:nvPr>
        </p:nvSpPr>
        <p:spPr/>
        <p:txBody>
          <a:bodyPr/>
          <a:lstStyle/>
          <a:p>
            <a:fld id="{D923F097-A9B4-4EA3-8D36-1126F90353AB}" type="datetimeFigureOut">
              <a:rPr lang="aa-ET" smtClean="0"/>
              <a:t>07/07/2024</a:t>
            </a:fld>
            <a:endParaRPr lang="aa-ET"/>
          </a:p>
        </p:txBody>
      </p:sp>
      <p:sp>
        <p:nvSpPr>
          <p:cNvPr id="1048887" name="Footer Placeholder 7"/>
          <p:cNvSpPr>
            <a:spLocks noGrp="1"/>
          </p:cNvSpPr>
          <p:nvPr>
            <p:ph type="ftr" sz="quarter" idx="11"/>
          </p:nvPr>
        </p:nvSpPr>
        <p:spPr/>
        <p:txBody>
          <a:bodyPr/>
          <a:lstStyle/>
          <a:p>
            <a:endParaRPr lang="aa-ET"/>
          </a:p>
        </p:txBody>
      </p:sp>
      <p:sp>
        <p:nvSpPr>
          <p:cNvPr id="1048888" name="Slide Number Placeholder 8"/>
          <p:cNvSpPr>
            <a:spLocks noGrp="1"/>
          </p:cNvSpPr>
          <p:nvPr>
            <p:ph type="sldNum" sz="quarter" idx="12"/>
          </p:nvPr>
        </p:nvSpPr>
        <p:spPr/>
        <p:txBody>
          <a:bodyPr/>
          <a:lstStyle/>
          <a:p>
            <a:fld id="{85F36526-45DB-4CA7-98B6-1514A0A2044B}" type="slidenum">
              <a:rPr lang="aa-ET" smtClean="0"/>
              <a:t>‹#›</a:t>
            </a:fld>
            <a:endParaRPr lang="aa-E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845" name="Title 1"/>
          <p:cNvSpPr>
            <a:spLocks noGrp="1"/>
          </p:cNvSpPr>
          <p:nvPr>
            <p:ph type="title"/>
          </p:nvPr>
        </p:nvSpPr>
        <p:spPr/>
        <p:txBody>
          <a:bodyPr/>
          <a:lstStyle/>
          <a:p>
            <a:r>
              <a:rPr lang="en-US"/>
              <a:t>Click to edit Master title style</a:t>
            </a:r>
            <a:endParaRPr lang="aa-ET"/>
          </a:p>
        </p:txBody>
      </p:sp>
      <p:sp>
        <p:nvSpPr>
          <p:cNvPr id="1048846" name="Date Placeholder 2"/>
          <p:cNvSpPr>
            <a:spLocks noGrp="1"/>
          </p:cNvSpPr>
          <p:nvPr>
            <p:ph type="dt" sz="half" idx="10"/>
          </p:nvPr>
        </p:nvSpPr>
        <p:spPr/>
        <p:txBody>
          <a:bodyPr/>
          <a:lstStyle/>
          <a:p>
            <a:fld id="{D923F097-A9B4-4EA3-8D36-1126F90353AB}" type="datetimeFigureOut">
              <a:rPr lang="aa-ET" smtClean="0"/>
              <a:t>07/07/2024</a:t>
            </a:fld>
            <a:endParaRPr lang="aa-ET"/>
          </a:p>
        </p:txBody>
      </p:sp>
      <p:sp>
        <p:nvSpPr>
          <p:cNvPr id="1048847" name="Footer Placeholder 3"/>
          <p:cNvSpPr>
            <a:spLocks noGrp="1"/>
          </p:cNvSpPr>
          <p:nvPr>
            <p:ph type="ftr" sz="quarter" idx="11"/>
          </p:nvPr>
        </p:nvSpPr>
        <p:spPr/>
        <p:txBody>
          <a:bodyPr/>
          <a:lstStyle/>
          <a:p>
            <a:endParaRPr lang="aa-ET"/>
          </a:p>
        </p:txBody>
      </p:sp>
      <p:sp>
        <p:nvSpPr>
          <p:cNvPr id="1048848" name="Slide Number Placeholder 4"/>
          <p:cNvSpPr>
            <a:spLocks noGrp="1"/>
          </p:cNvSpPr>
          <p:nvPr>
            <p:ph type="sldNum" sz="quarter" idx="12"/>
          </p:nvPr>
        </p:nvSpPr>
        <p:spPr/>
        <p:txBody>
          <a:bodyPr/>
          <a:lstStyle/>
          <a:p>
            <a:fld id="{85F36526-45DB-4CA7-98B6-1514A0A2044B}" type="slidenum">
              <a:rPr lang="aa-ET" smtClean="0"/>
              <a:t>‹#›</a:t>
            </a:fld>
            <a:endParaRPr lang="aa-E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889" name="Date Placeholder 1"/>
          <p:cNvSpPr>
            <a:spLocks noGrp="1"/>
          </p:cNvSpPr>
          <p:nvPr>
            <p:ph type="dt" sz="half" idx="10"/>
          </p:nvPr>
        </p:nvSpPr>
        <p:spPr/>
        <p:txBody>
          <a:bodyPr/>
          <a:lstStyle/>
          <a:p>
            <a:fld id="{D923F097-A9B4-4EA3-8D36-1126F90353AB}" type="datetimeFigureOut">
              <a:rPr lang="aa-ET" smtClean="0"/>
              <a:t>07/07/2024</a:t>
            </a:fld>
            <a:endParaRPr lang="aa-ET"/>
          </a:p>
        </p:txBody>
      </p:sp>
      <p:sp>
        <p:nvSpPr>
          <p:cNvPr id="1048890" name="Footer Placeholder 2"/>
          <p:cNvSpPr>
            <a:spLocks noGrp="1"/>
          </p:cNvSpPr>
          <p:nvPr>
            <p:ph type="ftr" sz="quarter" idx="11"/>
          </p:nvPr>
        </p:nvSpPr>
        <p:spPr/>
        <p:txBody>
          <a:bodyPr/>
          <a:lstStyle/>
          <a:p>
            <a:endParaRPr lang="aa-ET"/>
          </a:p>
        </p:txBody>
      </p:sp>
      <p:sp>
        <p:nvSpPr>
          <p:cNvPr id="1048891" name="Slide Number Placeholder 3"/>
          <p:cNvSpPr>
            <a:spLocks noGrp="1"/>
          </p:cNvSpPr>
          <p:nvPr>
            <p:ph type="sldNum" sz="quarter" idx="12"/>
          </p:nvPr>
        </p:nvSpPr>
        <p:spPr/>
        <p:txBody>
          <a:bodyPr/>
          <a:lstStyle/>
          <a:p>
            <a:fld id="{85F36526-45DB-4CA7-98B6-1514A0A2044B}" type="slidenum">
              <a:rPr lang="aa-ET" smtClean="0"/>
              <a:t>‹#›</a:t>
            </a:fld>
            <a:endParaRPr lang="aa-E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89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a-ET"/>
          </a:p>
        </p:txBody>
      </p:sp>
      <p:sp>
        <p:nvSpPr>
          <p:cNvPr id="104889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a-ET"/>
          </a:p>
        </p:txBody>
      </p:sp>
      <p:sp>
        <p:nvSpPr>
          <p:cNvPr id="104889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48895" name="Date Placeholder 4"/>
          <p:cNvSpPr>
            <a:spLocks noGrp="1"/>
          </p:cNvSpPr>
          <p:nvPr>
            <p:ph type="dt" sz="half" idx="10"/>
          </p:nvPr>
        </p:nvSpPr>
        <p:spPr/>
        <p:txBody>
          <a:bodyPr/>
          <a:lstStyle/>
          <a:p>
            <a:fld id="{D923F097-A9B4-4EA3-8D36-1126F90353AB}" type="datetimeFigureOut">
              <a:rPr lang="aa-ET" smtClean="0"/>
              <a:t>07/07/2024</a:t>
            </a:fld>
            <a:endParaRPr lang="aa-ET"/>
          </a:p>
        </p:txBody>
      </p:sp>
      <p:sp>
        <p:nvSpPr>
          <p:cNvPr id="1048896" name="Footer Placeholder 5"/>
          <p:cNvSpPr>
            <a:spLocks noGrp="1"/>
          </p:cNvSpPr>
          <p:nvPr>
            <p:ph type="ftr" sz="quarter" idx="11"/>
          </p:nvPr>
        </p:nvSpPr>
        <p:spPr/>
        <p:txBody>
          <a:bodyPr/>
          <a:lstStyle/>
          <a:p>
            <a:endParaRPr lang="aa-ET"/>
          </a:p>
        </p:txBody>
      </p:sp>
      <p:sp>
        <p:nvSpPr>
          <p:cNvPr id="1048897" name="Slide Number Placeholder 6"/>
          <p:cNvSpPr>
            <a:spLocks noGrp="1"/>
          </p:cNvSpPr>
          <p:nvPr>
            <p:ph type="sldNum" sz="quarter" idx="12"/>
          </p:nvPr>
        </p:nvSpPr>
        <p:spPr/>
        <p:txBody>
          <a:bodyPr/>
          <a:lstStyle/>
          <a:p>
            <a:fld id="{85F36526-45DB-4CA7-98B6-1514A0A2044B}" type="slidenum">
              <a:rPr lang="aa-ET" smtClean="0"/>
              <a:t>‹#›</a:t>
            </a:fld>
            <a:endParaRPr lang="aa-E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859"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a-ET"/>
          </a:p>
        </p:txBody>
      </p:sp>
      <p:sp>
        <p:nvSpPr>
          <p:cNvPr id="1048860"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a-ET"/>
          </a:p>
        </p:txBody>
      </p:sp>
      <p:sp>
        <p:nvSpPr>
          <p:cNvPr id="1048861"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48862" name="Date Placeholder 4"/>
          <p:cNvSpPr>
            <a:spLocks noGrp="1"/>
          </p:cNvSpPr>
          <p:nvPr>
            <p:ph type="dt" sz="half" idx="10"/>
          </p:nvPr>
        </p:nvSpPr>
        <p:spPr/>
        <p:txBody>
          <a:bodyPr/>
          <a:lstStyle/>
          <a:p>
            <a:fld id="{D923F097-A9B4-4EA3-8D36-1126F90353AB}" type="datetimeFigureOut">
              <a:rPr lang="aa-ET" smtClean="0"/>
              <a:t>07/07/2024</a:t>
            </a:fld>
            <a:endParaRPr lang="aa-ET"/>
          </a:p>
        </p:txBody>
      </p:sp>
      <p:sp>
        <p:nvSpPr>
          <p:cNvPr id="1048863" name="Footer Placeholder 5"/>
          <p:cNvSpPr>
            <a:spLocks noGrp="1"/>
          </p:cNvSpPr>
          <p:nvPr>
            <p:ph type="ftr" sz="quarter" idx="11"/>
          </p:nvPr>
        </p:nvSpPr>
        <p:spPr/>
        <p:txBody>
          <a:bodyPr/>
          <a:lstStyle/>
          <a:p>
            <a:endParaRPr lang="aa-ET"/>
          </a:p>
        </p:txBody>
      </p:sp>
      <p:sp>
        <p:nvSpPr>
          <p:cNvPr id="1048864" name="Slide Number Placeholder 6"/>
          <p:cNvSpPr>
            <a:spLocks noGrp="1"/>
          </p:cNvSpPr>
          <p:nvPr>
            <p:ph type="sldNum" sz="quarter" idx="12"/>
          </p:nvPr>
        </p:nvSpPr>
        <p:spPr/>
        <p:txBody>
          <a:bodyPr/>
          <a:lstStyle/>
          <a:p>
            <a:fld id="{85F36526-45DB-4CA7-98B6-1514A0A2044B}" type="slidenum">
              <a:rPr lang="aa-ET" smtClean="0"/>
              <a:t>‹#›</a:t>
            </a:fld>
            <a:endParaRPr lang="aa-E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048835"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aa-ET"/>
          </a:p>
        </p:txBody>
      </p:sp>
      <p:sp>
        <p:nvSpPr>
          <p:cNvPr id="1048836"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a-ET"/>
          </a:p>
        </p:txBody>
      </p:sp>
      <p:sp>
        <p:nvSpPr>
          <p:cNvPr id="1048837"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23F097-A9B4-4EA3-8D36-1126F90353AB}" type="datetimeFigureOut">
              <a:rPr lang="aa-ET" smtClean="0"/>
              <a:t>07/07/2024</a:t>
            </a:fld>
            <a:endParaRPr lang="aa-ET"/>
          </a:p>
        </p:txBody>
      </p:sp>
      <p:sp>
        <p:nvSpPr>
          <p:cNvPr id="1048838"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a-ET"/>
          </a:p>
        </p:txBody>
      </p:sp>
      <p:sp>
        <p:nvSpPr>
          <p:cNvPr id="1048839"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F36526-45DB-4CA7-98B6-1514A0A2044B}" type="slidenum">
              <a:rPr lang="aa-ET" smtClean="0"/>
              <a:t>‹#›</a:t>
            </a:fld>
            <a:endParaRPr lang="aa-ET"/>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a-E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048576"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1048577"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578"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3DFA86-BAB5-4432-A228-EFE93954F6B9}" type="datetimeFigureOut">
              <a:rPr lang="en-US" smtClean="0"/>
              <a:t>7/7/2024</a:t>
            </a:fld>
            <a:endParaRPr lang="en-US"/>
          </a:p>
        </p:txBody>
      </p:sp>
      <p:sp>
        <p:nvSpPr>
          <p:cNvPr id="1048579"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048580"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5B7A27-0430-4CD0-B36D-FD3EACFA0F9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1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18.xml"/><Relationship Id="rId4" Type="http://schemas.openxmlformats.org/officeDocument/2006/relationships/image" Target="../media/image34.jpeg"/></Relationships>
</file>

<file path=ppt/slides/_rels/slide7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8.xml"/></Relationships>
</file>

<file path=ppt/slides/_rels/slide7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6" name="Title 1"/>
          <p:cNvSpPr>
            <a:spLocks noGrp="1"/>
          </p:cNvSpPr>
          <p:nvPr>
            <p:ph type="ctrTitle"/>
          </p:nvPr>
        </p:nvSpPr>
        <p:spPr>
          <a:xfrm>
            <a:off x="768627" y="897974"/>
            <a:ext cx="10363200" cy="1470025"/>
          </a:xfrm>
        </p:spPr>
        <p:txBody>
          <a:bodyPr>
            <a:noAutofit/>
          </a:bodyPr>
          <a:lstStyle/>
          <a:p>
            <a:r>
              <a:rPr lang="en-US" sz="6600" b="1" dirty="0">
                <a:solidFill>
                  <a:schemeClr val="accent1"/>
                </a:solidFill>
              </a:rPr>
              <a:t>DRUG ADMINISTRATION</a:t>
            </a:r>
            <a:br>
              <a:rPr lang="en-US" sz="6600" b="1" dirty="0">
                <a:solidFill>
                  <a:schemeClr val="accent1"/>
                </a:solidFill>
              </a:rPr>
            </a:br>
            <a:r>
              <a:rPr lang="en-US" sz="6600" b="1" dirty="0">
                <a:solidFill>
                  <a:schemeClr val="accent1"/>
                </a:solidFill>
              </a:rPr>
              <a:t>Clinical skills</a:t>
            </a:r>
            <a:endParaRPr lang="aa-ET" sz="6600" dirty="0">
              <a:solidFill>
                <a:schemeClr val="accent1"/>
              </a:solidFill>
            </a:endParaRPr>
          </a:p>
        </p:txBody>
      </p:sp>
      <p:pic>
        <p:nvPicPr>
          <p:cNvPr id="3" name="Picture 2"/>
          <p:cNvPicPr>
            <a:picLocks noChangeAspect="1"/>
          </p:cNvPicPr>
          <p:nvPr/>
        </p:nvPicPr>
        <p:blipFill>
          <a:blip r:embed="rId2"/>
          <a:stretch>
            <a:fillRect/>
          </a:stretch>
        </p:blipFill>
        <p:spPr>
          <a:xfrm>
            <a:off x="2176476" y="2695606"/>
            <a:ext cx="7547502" cy="348111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9" name="Title 1"/>
          <p:cNvSpPr>
            <a:spLocks noGrp="1"/>
          </p:cNvSpPr>
          <p:nvPr>
            <p:ph type="title"/>
          </p:nvPr>
        </p:nvSpPr>
        <p:spPr/>
        <p:txBody>
          <a:bodyPr/>
          <a:lstStyle/>
          <a:p>
            <a:r>
              <a:rPr lang="en-US" b="1" dirty="0"/>
              <a:t>Calculating drug doses</a:t>
            </a:r>
          </a:p>
        </p:txBody>
      </p:sp>
      <p:sp>
        <p:nvSpPr>
          <p:cNvPr id="1048610" name="Content Placeholder 2"/>
          <p:cNvSpPr>
            <a:spLocks noGrp="1"/>
          </p:cNvSpPr>
          <p:nvPr>
            <p:ph idx="1"/>
          </p:nvPr>
        </p:nvSpPr>
        <p:spPr/>
        <p:txBody>
          <a:bodyPr>
            <a:normAutofit/>
          </a:bodyPr>
          <a:lstStyle/>
          <a:p>
            <a:r>
              <a:rPr lang="en-US" dirty="0"/>
              <a:t>Example: a prescription requires 30 mg of a drug that is dispensed as </a:t>
            </a:r>
          </a:p>
          <a:p>
            <a:r>
              <a:rPr lang="en-US" dirty="0"/>
              <a:t>60 mg in 5 ml</a:t>
            </a:r>
          </a:p>
          <a:p>
            <a:pPr>
              <a:buNone/>
            </a:pPr>
            <a:r>
              <a:rPr lang="en-US" u="sng" dirty="0"/>
              <a:t>What you want: 30 mg </a:t>
            </a:r>
            <a:r>
              <a:rPr lang="en-US" dirty="0"/>
              <a:t>× total volume:</a:t>
            </a:r>
          </a:p>
          <a:p>
            <a:pPr>
              <a:buNone/>
            </a:pPr>
            <a:r>
              <a:rPr lang="en-US" dirty="0"/>
              <a:t>What you’ve got: 60 mg      </a:t>
            </a:r>
          </a:p>
          <a:p>
            <a:pPr>
              <a:buNone/>
            </a:pPr>
            <a:r>
              <a:rPr lang="en-US" dirty="0"/>
              <a:t>5 ml = </a:t>
            </a:r>
            <a:r>
              <a:rPr lang="en-US" u="sng" dirty="0"/>
              <a:t>30</a:t>
            </a:r>
            <a:r>
              <a:rPr lang="en-US" dirty="0"/>
              <a:t>× 5 = 2.5 ml required</a:t>
            </a:r>
          </a:p>
          <a:p>
            <a:pPr>
              <a:buNone/>
            </a:pPr>
            <a:r>
              <a:rPr lang="en-US" dirty="0"/>
              <a:t>             60</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59" name="Title 1"/>
          <p:cNvSpPr>
            <a:spLocks noGrp="1"/>
          </p:cNvSpPr>
          <p:nvPr>
            <p:ph type="title"/>
          </p:nvPr>
        </p:nvSpPr>
        <p:spPr/>
        <p:txBody>
          <a:bodyPr>
            <a:normAutofit/>
          </a:bodyPr>
          <a:lstStyle/>
          <a:p>
            <a:r>
              <a:rPr lang="en-US" b="1" dirty="0"/>
              <a:t>Common causes of Medication Error’s</a:t>
            </a:r>
            <a:endParaRPr lang="en-US" dirty="0"/>
          </a:p>
        </p:txBody>
      </p:sp>
      <p:sp>
        <p:nvSpPr>
          <p:cNvPr id="1048760" name="Content Placeholder 2"/>
          <p:cNvSpPr>
            <a:spLocks noGrp="1"/>
          </p:cNvSpPr>
          <p:nvPr>
            <p:ph idx="1"/>
          </p:nvPr>
        </p:nvSpPr>
        <p:spPr/>
        <p:txBody>
          <a:bodyPr>
            <a:normAutofit fontScale="85000" lnSpcReduction="10000"/>
          </a:bodyPr>
          <a:lstStyle/>
          <a:p>
            <a:pPr>
              <a:buNone/>
            </a:pPr>
            <a:r>
              <a:rPr lang="en-US" b="1" dirty="0"/>
              <a:t>	Titration Errors:</a:t>
            </a:r>
            <a:r>
              <a:rPr lang="en-US" dirty="0"/>
              <a:t> According to their effect on the patient, many drug delivery rates are changed while the infusion pump is infusing. This type of rate change is called titration. Understanding the medication that is being ordered and the dosage that this drug is routinely given in is key to assuring that the patient is getting the proper dose of medication.</a:t>
            </a:r>
            <a:br>
              <a:rPr lang="en-US" dirty="0"/>
            </a:br>
            <a:r>
              <a:rPr lang="en-US" dirty="0"/>
              <a:t> </a:t>
            </a:r>
            <a:br>
              <a:rPr lang="en-US" dirty="0"/>
            </a:br>
            <a:r>
              <a:rPr lang="en-US" b="1" dirty="0"/>
              <a:t>Transcription Errors:</a:t>
            </a:r>
            <a:r>
              <a:rPr lang="en-US" dirty="0"/>
              <a:t> Being able to read a physicians writing is sometimes a difficult task, get clarity if uncertain about what has actually been written. If taking a verbal or phone order, a "read-back" system can be instituted in which the nurse who is taking the order, writes down the verbal order and reads it back to the prescribing physician. </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61" name="Title 1"/>
          <p:cNvSpPr>
            <a:spLocks noGrp="1"/>
          </p:cNvSpPr>
          <p:nvPr>
            <p:ph type="title"/>
          </p:nvPr>
        </p:nvSpPr>
        <p:spPr/>
        <p:txBody>
          <a:bodyPr>
            <a:normAutofit/>
          </a:bodyPr>
          <a:lstStyle/>
          <a:p>
            <a:r>
              <a:rPr lang="en-US" b="1" dirty="0"/>
              <a:t>Factors associated with medication errors</a:t>
            </a:r>
          </a:p>
        </p:txBody>
      </p:sp>
      <p:sp>
        <p:nvSpPr>
          <p:cNvPr id="1048762" name="Content Placeholder 2"/>
          <p:cNvSpPr>
            <a:spLocks noGrp="1"/>
          </p:cNvSpPr>
          <p:nvPr>
            <p:ph idx="1"/>
          </p:nvPr>
        </p:nvSpPr>
        <p:spPr>
          <a:xfrm>
            <a:off x="393895" y="1600200"/>
            <a:ext cx="11648050" cy="4800600"/>
          </a:xfrm>
        </p:spPr>
        <p:txBody>
          <a:bodyPr>
            <a:normAutofit lnSpcReduction="10000"/>
          </a:bodyPr>
          <a:lstStyle/>
          <a:p>
            <a:pPr>
              <a:buNone/>
            </a:pPr>
            <a:r>
              <a:rPr lang="en-US" dirty="0"/>
              <a:t>Include:</a:t>
            </a:r>
          </a:p>
          <a:p>
            <a:r>
              <a:rPr lang="en-US" dirty="0"/>
              <a:t>Medications with similar names or similar packaging</a:t>
            </a:r>
          </a:p>
          <a:p>
            <a:r>
              <a:rPr lang="en-US" dirty="0"/>
              <a:t>Medications that are not commonly used or prescribed</a:t>
            </a:r>
          </a:p>
          <a:p>
            <a:r>
              <a:rPr lang="en-US" dirty="0"/>
              <a:t>Commonly used medications to which many patients are allergic (e.g., antibiotics, opiates, and </a:t>
            </a:r>
            <a:r>
              <a:rPr lang="en-US" dirty="0" err="1"/>
              <a:t>nonsteroidal</a:t>
            </a:r>
            <a:r>
              <a:rPr lang="en-US" dirty="0"/>
              <a:t> anti-inflammatory drugs)</a:t>
            </a:r>
          </a:p>
          <a:p>
            <a:r>
              <a:rPr lang="en-US" dirty="0"/>
              <a:t>Medications that require testing to ensure proper (i.e., nontoxic) therapeutic levels are maintained (e.g., lithium, </a:t>
            </a:r>
            <a:r>
              <a:rPr lang="en-US" dirty="0" err="1"/>
              <a:t>warfarin</a:t>
            </a:r>
            <a:r>
              <a:rPr lang="en-US" dirty="0"/>
              <a:t>, </a:t>
            </a:r>
            <a:r>
              <a:rPr lang="en-US" dirty="0" err="1"/>
              <a:t>theophylline</a:t>
            </a:r>
            <a:r>
              <a:rPr lang="en-US" dirty="0"/>
              <a:t>, and </a:t>
            </a:r>
            <a:r>
              <a:rPr lang="en-US" dirty="0" err="1"/>
              <a:t>digoxin</a:t>
            </a:r>
            <a:r>
              <a:rPr lang="en-US" dirty="0"/>
              <a:t>)</a:t>
            </a:r>
          </a:p>
          <a:p>
            <a:endParaRPr lang="en-US"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63" name="Title 1"/>
          <p:cNvSpPr>
            <a:spLocks noGrp="1"/>
          </p:cNvSpPr>
          <p:nvPr>
            <p:ph type="title"/>
          </p:nvPr>
        </p:nvSpPr>
        <p:spPr/>
        <p:txBody>
          <a:bodyPr/>
          <a:lstStyle/>
          <a:p>
            <a:r>
              <a:rPr lang="en-US" b="1" dirty="0"/>
              <a:t>Controlled drugs</a:t>
            </a:r>
          </a:p>
        </p:txBody>
      </p:sp>
      <p:sp>
        <p:nvSpPr>
          <p:cNvPr id="1048764" name="Content Placeholder 2"/>
          <p:cNvSpPr>
            <a:spLocks noGrp="1"/>
          </p:cNvSpPr>
          <p:nvPr>
            <p:ph idx="1"/>
          </p:nvPr>
        </p:nvSpPr>
        <p:spPr>
          <a:xfrm>
            <a:off x="609600" y="1447800"/>
            <a:ext cx="11376074" cy="5410200"/>
          </a:xfrm>
        </p:spPr>
        <p:txBody>
          <a:bodyPr>
            <a:normAutofit/>
          </a:bodyPr>
          <a:lstStyle/>
          <a:p>
            <a:pPr>
              <a:buNone/>
            </a:pPr>
            <a:r>
              <a:rPr lang="en-GB" dirty="0"/>
              <a:t>These are substances that are controlled under the Controlled Substances Act (CSA). In Kenya , </a:t>
            </a:r>
          </a:p>
          <a:p>
            <a:pPr marL="514350" indent="-514350">
              <a:buFont typeface="+mj-lt"/>
              <a:buAutoNum type="arabicPeriod"/>
            </a:pPr>
            <a:r>
              <a:rPr lang="en-GB" dirty="0"/>
              <a:t>Narcotic drugs and psychotropic substances (control) act No. 4 of 1994 </a:t>
            </a:r>
          </a:p>
          <a:p>
            <a:pPr marL="514350" indent="-514350">
              <a:buFont typeface="+mj-lt"/>
              <a:buAutoNum type="arabicPeriod"/>
            </a:pPr>
            <a:r>
              <a:rPr lang="en-GB" dirty="0"/>
              <a:t>Dangerous drugs act cap 245</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65" name="Title 1"/>
          <p:cNvSpPr>
            <a:spLocks noGrp="1"/>
          </p:cNvSpPr>
          <p:nvPr>
            <p:ph type="title"/>
          </p:nvPr>
        </p:nvSpPr>
        <p:spPr/>
        <p:txBody>
          <a:bodyPr>
            <a:normAutofit fontScale="90000"/>
          </a:bodyPr>
          <a:lstStyle/>
          <a:p>
            <a:br>
              <a:rPr lang="en-GB" dirty="0"/>
            </a:br>
            <a:r>
              <a:rPr lang="en-GB" b="1" dirty="0"/>
              <a:t>To check and administer a controlled drug</a:t>
            </a:r>
            <a:br>
              <a:rPr lang="en-GB" dirty="0"/>
            </a:br>
            <a:endParaRPr lang="aa-ET" dirty="0"/>
          </a:p>
        </p:txBody>
      </p:sp>
      <p:sp>
        <p:nvSpPr>
          <p:cNvPr id="1048766" name="Content Placeholder 2"/>
          <p:cNvSpPr>
            <a:spLocks noGrp="1"/>
          </p:cNvSpPr>
          <p:nvPr>
            <p:ph idx="1"/>
          </p:nvPr>
        </p:nvSpPr>
        <p:spPr/>
        <p:txBody>
          <a:bodyPr>
            <a:normAutofit fontScale="85000" lnSpcReduction="10000"/>
          </a:bodyPr>
          <a:lstStyle/>
          <a:p>
            <a:r>
              <a:rPr lang="en-GB" dirty="0"/>
              <a:t>Two people should be involved in the administration procedure of all controlled drugs, and where these two are nurses, one must be a registered nurse.</a:t>
            </a:r>
          </a:p>
          <a:p>
            <a:r>
              <a:rPr lang="en-GB" dirty="0"/>
              <a:t>The prescription is checked as for usual medication. In addition, consider the time of the previous dose of controlled drug – is  it within the prescribed time period? Has the patient already received his allotted dose?</a:t>
            </a:r>
          </a:p>
          <a:p>
            <a:r>
              <a:rPr lang="en-GB" dirty="0"/>
              <a:t>Take the appropriate drug from the locked cupboard and compare it with the prescription sheet. Verify the dose and name of the drug. Check the quantity in the box with the record book and remove the drug from the container. Check that the remaining ampoules or tablets tally with the record book, and return the remainder to the cupboard and lock it.</a:t>
            </a:r>
          </a:p>
          <a:p>
            <a:endParaRPr lang="aa-ET"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67" name="Title 1"/>
          <p:cNvSpPr>
            <a:spLocks noGrp="1"/>
          </p:cNvSpPr>
          <p:nvPr>
            <p:ph type="title"/>
          </p:nvPr>
        </p:nvSpPr>
        <p:spPr/>
        <p:txBody>
          <a:bodyPr/>
          <a:lstStyle/>
          <a:p>
            <a:r>
              <a:rPr lang="en-GB" b="1" dirty="0"/>
              <a:t>To check and administer a controlled drug</a:t>
            </a:r>
            <a:endParaRPr lang="en-US" dirty="0"/>
          </a:p>
        </p:txBody>
      </p:sp>
      <p:sp>
        <p:nvSpPr>
          <p:cNvPr id="1048768" name="Content Placeholder 2"/>
          <p:cNvSpPr>
            <a:spLocks noGrp="1"/>
          </p:cNvSpPr>
          <p:nvPr>
            <p:ph idx="1"/>
          </p:nvPr>
        </p:nvSpPr>
        <p:spPr>
          <a:xfrm>
            <a:off x="126609" y="1371600"/>
            <a:ext cx="11915336" cy="5181600"/>
          </a:xfrm>
        </p:spPr>
        <p:txBody>
          <a:bodyPr>
            <a:normAutofit fontScale="92500" lnSpcReduction="20000"/>
          </a:bodyPr>
          <a:lstStyle/>
          <a:p>
            <a:pPr>
              <a:buNone/>
            </a:pPr>
            <a:r>
              <a:rPr lang="en-US" dirty="0"/>
              <a:t>● Check the dose required, route, time, and patient’s identity on the prescription.</a:t>
            </a:r>
          </a:p>
          <a:p>
            <a:pPr>
              <a:buNone/>
            </a:pPr>
            <a:r>
              <a:rPr lang="en-US" dirty="0"/>
              <a:t>● Prepare the appropriate amount of drug required, discarding any excess in the sink.</a:t>
            </a:r>
          </a:p>
          <a:p>
            <a:pPr>
              <a:buNone/>
            </a:pPr>
            <a:r>
              <a:rPr lang="en-US" dirty="0"/>
              <a:t>● In the controlled drug record book, document (a) the patient details, (b) date and time, (c) dose given, (d) dose discarded, and (e) the amount of remaining stock.</a:t>
            </a:r>
          </a:p>
          <a:p>
            <a:pPr>
              <a:buNone/>
            </a:pPr>
            <a:r>
              <a:rPr lang="en-US" dirty="0"/>
              <a:t>● Both persons should go to the bedside, where the patient’s identity should be confirmed and the prescription dose, time and route should be checked again.</a:t>
            </a:r>
          </a:p>
          <a:p>
            <a:pPr>
              <a:buNone/>
            </a:pPr>
            <a:r>
              <a:rPr lang="en-US" dirty="0"/>
              <a:t>● Administer the medication by the prescribed route, and document this on the prescription sheet and in the controlled drug record.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1" name="Title 1"/>
          <p:cNvSpPr>
            <a:spLocks noGrp="1"/>
          </p:cNvSpPr>
          <p:nvPr>
            <p:ph type="title"/>
          </p:nvPr>
        </p:nvSpPr>
        <p:spPr/>
        <p:txBody>
          <a:bodyPr/>
          <a:lstStyle/>
          <a:p>
            <a:r>
              <a:rPr lang="en-US" b="1" dirty="0"/>
              <a:t>Routes of drug administration</a:t>
            </a:r>
            <a:endParaRPr lang="en-US" dirty="0"/>
          </a:p>
        </p:txBody>
      </p:sp>
      <p:sp>
        <p:nvSpPr>
          <p:cNvPr id="1048612" name="Content Placeholder 2"/>
          <p:cNvSpPr>
            <a:spLocks noGrp="1"/>
          </p:cNvSpPr>
          <p:nvPr>
            <p:ph idx="1"/>
          </p:nvPr>
        </p:nvSpPr>
        <p:spPr/>
        <p:txBody>
          <a:bodyPr/>
          <a:lstStyle/>
          <a:p>
            <a:r>
              <a:rPr lang="en-US" dirty="0"/>
              <a:t>A </a:t>
            </a:r>
            <a:r>
              <a:rPr lang="en-US" b="1" dirty="0"/>
              <a:t>route of drug administration</a:t>
            </a:r>
            <a:r>
              <a:rPr lang="en-US" dirty="0"/>
              <a:t> is the path by which a drug or other substance is brought into contact with the body. </a:t>
            </a:r>
          </a:p>
          <a:p>
            <a:r>
              <a:rPr lang="en-US" dirty="0"/>
              <a:t>Drugs are introduced into the body by several routes. </a:t>
            </a:r>
          </a:p>
          <a:p>
            <a:r>
              <a:rPr lang="en-US" dirty="0"/>
              <a:t>When administering a drug, the nurse should ensure that the pharmaceutical preparation is appropriate for the route specified.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3" name="Rectangle 3"/>
          <p:cNvSpPr>
            <a:spLocks noGrp="1" noChangeArrowheads="1"/>
          </p:cNvSpPr>
          <p:nvPr>
            <p:ph idx="1"/>
          </p:nvPr>
        </p:nvSpPr>
        <p:spPr>
          <a:xfrm>
            <a:off x="506437" y="464234"/>
            <a:ext cx="11465169" cy="6012766"/>
          </a:xfrm>
        </p:spPr>
        <p:txBody>
          <a:bodyPr/>
          <a:lstStyle/>
          <a:p>
            <a:pPr marL="660400" indent="-660400">
              <a:buNone/>
            </a:pPr>
            <a:r>
              <a:rPr lang="en-US" dirty="0">
                <a:solidFill>
                  <a:srgbClr val="FF0066"/>
                </a:solidFill>
              </a:rPr>
              <a:t>	</a:t>
            </a:r>
            <a:r>
              <a:rPr lang="en-US" dirty="0"/>
              <a:t>		</a:t>
            </a:r>
            <a:r>
              <a:rPr lang="en-US" dirty="0">
                <a:solidFill>
                  <a:srgbClr val="FF0066"/>
                </a:solidFill>
              </a:rPr>
              <a:t>	</a:t>
            </a:r>
            <a:r>
              <a:rPr lang="en-US" sz="4000" b="1" dirty="0"/>
              <a:t>PARENTERAL</a:t>
            </a:r>
          </a:p>
          <a:p>
            <a:pPr marL="660400" indent="-660400">
              <a:buNone/>
            </a:pPr>
            <a:r>
              <a:rPr lang="en-US" dirty="0"/>
              <a:t>	</a:t>
            </a:r>
          </a:p>
          <a:p>
            <a:r>
              <a:rPr lang="en-US" dirty="0"/>
              <a:t>The term parenteral administration implies the routes through which the drug directly reaches the body fluids, by passing the preliminary process of transport through the intestinal wall or pulmonary alveoli which is an essential process when drugs are taken orally, inhaled or administered rectally.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4" name="Title 1"/>
          <p:cNvSpPr>
            <a:spLocks noGrp="1"/>
          </p:cNvSpPr>
          <p:nvPr>
            <p:ph type="title"/>
          </p:nvPr>
        </p:nvSpPr>
        <p:spPr/>
        <p:txBody>
          <a:bodyPr>
            <a:normAutofit fontScale="90000"/>
          </a:bodyPr>
          <a:lstStyle/>
          <a:p>
            <a:br>
              <a:rPr lang="en-GB" dirty="0"/>
            </a:br>
            <a:r>
              <a:rPr lang="en-GB" b="1" dirty="0"/>
              <a:t>Parenteral routes</a:t>
            </a:r>
            <a:br>
              <a:rPr lang="en-GB" dirty="0"/>
            </a:br>
            <a:endParaRPr lang="aa-ET" dirty="0"/>
          </a:p>
        </p:txBody>
      </p:sp>
      <p:sp>
        <p:nvSpPr>
          <p:cNvPr id="1048615" name="Content Placeholder 2"/>
          <p:cNvSpPr>
            <a:spLocks noGrp="1"/>
          </p:cNvSpPr>
          <p:nvPr>
            <p:ph idx="1"/>
          </p:nvPr>
        </p:nvSpPr>
        <p:spPr/>
        <p:txBody>
          <a:bodyPr>
            <a:normAutofit fontScale="86250" lnSpcReduction="20000"/>
          </a:bodyPr>
          <a:lstStyle/>
          <a:p>
            <a:pPr marL="514350" indent="-514350">
              <a:buFont typeface="+mj-lt"/>
              <a:buAutoNum type="arabicPeriod"/>
            </a:pPr>
            <a:r>
              <a:rPr lang="en-GB" dirty="0"/>
              <a:t>Subcutaneous	(S/C)</a:t>
            </a:r>
          </a:p>
          <a:p>
            <a:pPr marL="514350" indent="-514350">
              <a:buFont typeface="+mj-lt"/>
              <a:buAutoNum type="arabicPeriod"/>
            </a:pPr>
            <a:r>
              <a:rPr lang="en-GB" dirty="0"/>
              <a:t>Intramuscular	(I/M)</a:t>
            </a:r>
          </a:p>
          <a:p>
            <a:pPr marL="514350" indent="-514350">
              <a:buFont typeface="+mj-lt"/>
              <a:buAutoNum type="arabicPeriod"/>
            </a:pPr>
            <a:r>
              <a:rPr lang="en-GB" dirty="0"/>
              <a:t>Intravenous	(I/V)</a:t>
            </a:r>
          </a:p>
          <a:p>
            <a:pPr marL="514350" indent="-514350">
              <a:buFont typeface="+mj-lt"/>
              <a:buAutoNum type="arabicPeriod"/>
            </a:pPr>
            <a:r>
              <a:rPr lang="en-GB" dirty="0"/>
              <a:t>Intraperitoneal	(I/P)</a:t>
            </a:r>
          </a:p>
          <a:p>
            <a:pPr marL="514350" indent="-514350">
              <a:buFont typeface="+mj-lt"/>
              <a:buAutoNum type="arabicPeriod"/>
            </a:pPr>
            <a:r>
              <a:rPr lang="en-GB" dirty="0"/>
              <a:t>Intradermal</a:t>
            </a:r>
          </a:p>
          <a:p>
            <a:pPr marL="514350" indent="-514350">
              <a:buFont typeface="+mj-lt"/>
              <a:buAutoNum type="arabicPeriod"/>
            </a:pPr>
            <a:r>
              <a:rPr lang="en-GB" dirty="0"/>
              <a:t>Intra Medullary</a:t>
            </a:r>
          </a:p>
          <a:p>
            <a:pPr marL="514350" indent="-514350">
              <a:buFont typeface="+mj-lt"/>
              <a:buAutoNum type="arabicPeriod"/>
            </a:pPr>
            <a:r>
              <a:rPr lang="en-GB" dirty="0"/>
              <a:t>Intrathecal</a:t>
            </a:r>
          </a:p>
          <a:p>
            <a:pPr marL="514350" indent="-514350">
              <a:buFont typeface="+mj-lt"/>
              <a:buAutoNum type="arabicPeriod"/>
            </a:pPr>
            <a:r>
              <a:rPr lang="en-GB" dirty="0"/>
              <a:t>Intraarticular </a:t>
            </a:r>
          </a:p>
          <a:p>
            <a:pPr marL="514350" indent="-514350">
              <a:buFont typeface="+mj-lt"/>
              <a:buAutoNum type="arabicPeriod"/>
            </a:pPr>
            <a:r>
              <a:rPr lang="en-GB" dirty="0"/>
              <a:t>Intra-cardiac</a:t>
            </a:r>
          </a:p>
          <a:p>
            <a:pPr marL="514350" indent="-514350">
              <a:buFont typeface="+mj-lt"/>
              <a:buAutoNum type="arabicPeriod"/>
            </a:pPr>
            <a:r>
              <a:rPr lang="en-GB" dirty="0"/>
              <a:t>Intra arterial</a:t>
            </a:r>
            <a:endParaRPr lang="aa-ET"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6" name="Rectangle 1027"/>
          <p:cNvSpPr>
            <a:spLocks noGrp="1" noChangeArrowheads="1"/>
          </p:cNvSpPr>
          <p:nvPr>
            <p:ph type="body" idx="1"/>
          </p:nvPr>
        </p:nvSpPr>
        <p:spPr>
          <a:xfrm>
            <a:off x="365760" y="1828801"/>
            <a:ext cx="11268222" cy="4302125"/>
          </a:xfrm>
        </p:spPr>
        <p:txBody>
          <a:bodyPr/>
          <a:lstStyle/>
          <a:p>
            <a:r>
              <a:rPr lang="en-US" sz="3600" dirty="0"/>
              <a:t>Parenteral drug packaging</a:t>
            </a:r>
            <a:endParaRPr lang="en-US" dirty="0"/>
          </a:p>
          <a:p>
            <a:pPr lvl="1"/>
            <a:r>
              <a:rPr lang="en-US" dirty="0"/>
              <a:t>Ampule – glass or plastic container that is sealed and sterile (open with care)</a:t>
            </a:r>
          </a:p>
          <a:p>
            <a:pPr lvl="4"/>
            <a:endParaRPr lang="en-US" dirty="0"/>
          </a:p>
          <a:p>
            <a:pPr lvl="4">
              <a:buNone/>
            </a:pPr>
            <a:endParaRPr lang="en-US" dirty="0"/>
          </a:p>
          <a:p>
            <a:pPr lvl="1"/>
            <a:r>
              <a:rPr lang="en-US" dirty="0"/>
              <a:t>Vial – small bottle with rubber diaphragm that can be punctured by needle</a:t>
            </a:r>
          </a:p>
        </p:txBody>
      </p:sp>
      <p:sp>
        <p:nvSpPr>
          <p:cNvPr id="1048617" name="Rectangle 1030"/>
          <p:cNvSpPr>
            <a:spLocks noGrp="1" noChangeArrowheads="1"/>
          </p:cNvSpPr>
          <p:nvPr>
            <p:ph type="title"/>
          </p:nvPr>
        </p:nvSpPr>
        <p:spPr>
          <a:xfrm>
            <a:off x="365760" y="762000"/>
            <a:ext cx="11268222" cy="1066800"/>
          </a:xfrm>
          <a:noFill/>
        </p:spPr>
        <p:txBody>
          <a:bodyPr>
            <a:normAutofit/>
          </a:bodyPr>
          <a:lstStyle/>
          <a:p>
            <a:pPr algn="l">
              <a:lnSpc>
                <a:spcPct val="90000"/>
              </a:lnSpc>
            </a:pPr>
            <a:r>
              <a:rPr lang="en-US" dirty="0"/>
              <a:t>Techniques for Administering Drugs</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48616">
                                            <p:txEl>
                                              <p:pRg st="1" end="1"/>
                                            </p:txEl>
                                          </p:spTgt>
                                        </p:tgtEl>
                                        <p:attrNameLst>
                                          <p:attrName>style.visibility</p:attrName>
                                        </p:attrNameLst>
                                      </p:cBhvr>
                                      <p:to>
                                        <p:strVal val="visible"/>
                                      </p:to>
                                    </p:set>
                                    <p:animEffect transition="in" filter="dissolve">
                                      <p:cBhvr>
                                        <p:cTn id="7" dur="500"/>
                                        <p:tgtEl>
                                          <p:spTgt spid="104861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48616">
                                            <p:txEl>
                                              <p:pRg st="4" end="4"/>
                                            </p:txEl>
                                          </p:spTgt>
                                        </p:tgtEl>
                                        <p:attrNameLst>
                                          <p:attrName>style.visibility</p:attrName>
                                        </p:attrNameLst>
                                      </p:cBhvr>
                                      <p:to>
                                        <p:strVal val="visible"/>
                                      </p:to>
                                    </p:set>
                                    <p:animEffect transition="in" filter="dissolve">
                                      <p:cBhvr>
                                        <p:cTn id="12" dur="500"/>
                                        <p:tgtEl>
                                          <p:spTgt spid="10486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5" name="Text Box 6"/>
          <p:cNvSpPr txBox="1">
            <a:spLocks noChangeArrowheads="1"/>
          </p:cNvSpPr>
          <p:nvPr/>
        </p:nvSpPr>
        <p:spPr bwMode="auto">
          <a:xfrm>
            <a:off x="3828048" y="2133600"/>
            <a:ext cx="995680" cy="358141"/>
          </a:xfrm>
          <a:prstGeom prst="rect">
            <a:avLst/>
          </a:prstGeom>
          <a:noFill/>
          <a:ln w="9525">
            <a:noFill/>
            <a:miter lim="800000"/>
            <a:headEnd/>
            <a:tailEnd/>
          </a:ln>
          <a:effectLst/>
        </p:spPr>
        <p:txBody>
          <a:bodyPr wrap="none">
            <a:spAutoFit/>
          </a:bodyPr>
          <a:lstStyle/>
          <a:p>
            <a:pPr algn="ctr"/>
            <a:r>
              <a:rPr lang="en-US" b="1">
                <a:solidFill>
                  <a:prstClr val="black"/>
                </a:solidFill>
                <a:latin typeface="Arial" pitchFamily="34" charset="0"/>
              </a:rPr>
              <a:t>Ampules</a:t>
            </a:r>
            <a:endParaRPr lang="en-US">
              <a:solidFill>
                <a:prstClr val="black"/>
              </a:solidFill>
              <a:latin typeface="Calibri"/>
            </a:endParaRPr>
          </a:p>
        </p:txBody>
      </p:sp>
      <p:sp>
        <p:nvSpPr>
          <p:cNvPr id="1048626" name="Text Box 7"/>
          <p:cNvSpPr txBox="1">
            <a:spLocks noChangeArrowheads="1"/>
          </p:cNvSpPr>
          <p:nvPr/>
        </p:nvSpPr>
        <p:spPr bwMode="auto">
          <a:xfrm>
            <a:off x="7993871" y="1905000"/>
            <a:ext cx="589280" cy="358141"/>
          </a:xfrm>
          <a:prstGeom prst="rect">
            <a:avLst/>
          </a:prstGeom>
          <a:noFill/>
          <a:ln w="9525">
            <a:noFill/>
            <a:miter lim="800000"/>
            <a:headEnd/>
            <a:tailEnd/>
          </a:ln>
          <a:effectLst/>
        </p:spPr>
        <p:txBody>
          <a:bodyPr wrap="none">
            <a:spAutoFit/>
          </a:bodyPr>
          <a:lstStyle/>
          <a:p>
            <a:pPr algn="ctr"/>
            <a:r>
              <a:rPr lang="en-US" b="1">
                <a:solidFill>
                  <a:prstClr val="black"/>
                </a:solidFill>
                <a:latin typeface="Arial" pitchFamily="34" charset="0"/>
              </a:rPr>
              <a:t>Vials</a:t>
            </a:r>
            <a:endParaRPr lang="en-US" b="1">
              <a:solidFill>
                <a:prstClr val="black"/>
              </a:solidFill>
              <a:latin typeface="Calibri"/>
            </a:endParaRPr>
          </a:p>
        </p:txBody>
      </p:sp>
      <p:pic>
        <p:nvPicPr>
          <p:cNvPr id="2097152" name="Picture 10" descr="fig10-16"/>
          <p:cNvPicPr>
            <a:picLocks noChangeAspect="1" noChangeArrowheads="1"/>
          </p:cNvPicPr>
          <p:nvPr/>
        </p:nvPicPr>
        <p:blipFill>
          <a:blip r:embed="rId2"/>
          <a:srcRect l="2888" t="2853" r="16222" b="3860"/>
          <a:stretch>
            <a:fillRect/>
          </a:stretch>
        </p:blipFill>
        <p:spPr bwMode="auto">
          <a:xfrm>
            <a:off x="2514601" y="2592389"/>
            <a:ext cx="3732213" cy="2922587"/>
          </a:xfrm>
          <a:prstGeom prst="rect">
            <a:avLst/>
          </a:prstGeom>
          <a:noFill/>
          <a:ln w="9525">
            <a:solidFill>
              <a:schemeClr val="tx1"/>
            </a:solidFill>
            <a:miter lim="800000"/>
            <a:headEnd/>
            <a:tailEnd/>
          </a:ln>
        </p:spPr>
      </p:pic>
      <p:pic>
        <p:nvPicPr>
          <p:cNvPr id="2097153" name="Picture 11" descr="fig10-17"/>
          <p:cNvPicPr>
            <a:picLocks noChangeAspect="1" noChangeArrowheads="1"/>
          </p:cNvPicPr>
          <p:nvPr/>
        </p:nvPicPr>
        <p:blipFill>
          <a:blip r:embed="rId3"/>
          <a:srcRect/>
          <a:stretch>
            <a:fillRect/>
          </a:stretch>
        </p:blipFill>
        <p:spPr bwMode="auto">
          <a:xfrm>
            <a:off x="6781801" y="2286001"/>
            <a:ext cx="3268663" cy="3482975"/>
          </a:xfrm>
          <a:prstGeom prst="rect">
            <a:avLst/>
          </a:prstGeom>
          <a:noFill/>
        </p:spPr>
      </p:pic>
      <p:sp>
        <p:nvSpPr>
          <p:cNvPr id="1048627" name="Rectangle 13"/>
          <p:cNvSpPr>
            <a:spLocks noGrp="1" noChangeArrowheads="1"/>
          </p:cNvSpPr>
          <p:nvPr>
            <p:ph type="title"/>
          </p:nvPr>
        </p:nvSpPr>
        <p:spPr>
          <a:xfrm>
            <a:off x="1752600" y="381000"/>
            <a:ext cx="8686800" cy="838200"/>
          </a:xfrm>
          <a:noFill/>
        </p:spPr>
        <p:txBody>
          <a:bodyPr/>
          <a:lstStyle/>
          <a:p>
            <a:r>
              <a:rPr lang="en-US"/>
              <a:t>Ampules and Vials</a:t>
            </a:r>
            <a:endParaRPr lang="en-US" sz="33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8" name="Title 1"/>
          <p:cNvSpPr>
            <a:spLocks noGrp="1"/>
          </p:cNvSpPr>
          <p:nvPr>
            <p:ph type="title"/>
          </p:nvPr>
        </p:nvSpPr>
        <p:spPr/>
        <p:txBody>
          <a:bodyPr/>
          <a:lstStyle/>
          <a:p>
            <a:r>
              <a:rPr lang="en-US" dirty="0" err="1"/>
              <a:t>Parenteral</a:t>
            </a:r>
            <a:r>
              <a:rPr lang="en-US" dirty="0"/>
              <a:t> routes syringes</a:t>
            </a:r>
          </a:p>
        </p:txBody>
      </p:sp>
      <p:pic>
        <p:nvPicPr>
          <p:cNvPr id="2097154" name="Picture 21" descr="needles"/>
          <p:cNvPicPr>
            <a:picLocks noGrp="1" noChangeAspect="1" noChangeArrowheads="1"/>
          </p:cNvPicPr>
          <p:nvPr>
            <p:ph idx="1"/>
          </p:nvPr>
        </p:nvPicPr>
        <p:blipFill>
          <a:blip r:embed="rId2"/>
          <a:srcRect/>
          <a:stretch>
            <a:fillRect/>
          </a:stretch>
        </p:blipFill>
        <p:spPr bwMode="auto">
          <a:xfrm>
            <a:off x="3810000" y="1600201"/>
            <a:ext cx="4648200" cy="4525963"/>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9" name="Title 1"/>
          <p:cNvSpPr>
            <a:spLocks noGrp="1"/>
          </p:cNvSpPr>
          <p:nvPr>
            <p:ph type="title"/>
          </p:nvPr>
        </p:nvSpPr>
        <p:spPr/>
        <p:txBody>
          <a:bodyPr/>
          <a:lstStyle/>
          <a:p>
            <a:r>
              <a:rPr lang="en-GB" dirty="0"/>
              <a:t>Parts of syringe and needle</a:t>
            </a:r>
            <a:endParaRPr lang="aa-ET" dirty="0"/>
          </a:p>
        </p:txBody>
      </p:sp>
      <p:pic>
        <p:nvPicPr>
          <p:cNvPr id="2097155" name="Picture 2" descr="Syringe - Wikipedia"/>
          <p:cNvPicPr>
            <a:picLocks noGrp="1" noChangeAspect="1" noChangeArrowheads="1"/>
          </p:cNvPicPr>
          <p:nvPr>
            <p:ph idx="1"/>
          </p:nvPr>
        </p:nvPicPr>
        <p:blipFill>
          <a:blip r:embed="rId2"/>
          <a:srcRect/>
          <a:stretch>
            <a:fillRect/>
          </a:stretch>
        </p:blipFill>
        <p:spPr bwMode="auto">
          <a:xfrm>
            <a:off x="609600" y="1417638"/>
            <a:ext cx="10972800" cy="5039433"/>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0" name="Title 1"/>
          <p:cNvSpPr>
            <a:spLocks noGrp="1"/>
          </p:cNvSpPr>
          <p:nvPr>
            <p:ph type="title"/>
          </p:nvPr>
        </p:nvSpPr>
        <p:spPr/>
        <p:txBody>
          <a:bodyPr>
            <a:normAutofit fontScale="90000"/>
          </a:bodyPr>
          <a:lstStyle/>
          <a:p>
            <a:br>
              <a:rPr lang="en-GB" dirty="0"/>
            </a:br>
            <a:r>
              <a:rPr lang="en-GB" b="1" dirty="0"/>
              <a:t>Advantages of the Parenteral administration over oral route.</a:t>
            </a:r>
            <a:br>
              <a:rPr lang="en-GB" b="1" dirty="0"/>
            </a:br>
            <a:endParaRPr lang="aa-ET" b="1" dirty="0"/>
          </a:p>
        </p:txBody>
      </p:sp>
      <p:sp>
        <p:nvSpPr>
          <p:cNvPr id="1048631" name="Content Placeholder 2"/>
          <p:cNvSpPr>
            <a:spLocks noGrp="1"/>
          </p:cNvSpPr>
          <p:nvPr>
            <p:ph idx="1"/>
          </p:nvPr>
        </p:nvSpPr>
        <p:spPr/>
        <p:txBody>
          <a:bodyPr>
            <a:normAutofit fontScale="92500"/>
          </a:bodyPr>
          <a:lstStyle/>
          <a:p>
            <a:r>
              <a:rPr lang="en-GB" dirty="0"/>
              <a:t>Drug is neither invaded nor destroyed by digestive enzymes.</a:t>
            </a:r>
          </a:p>
          <a:p>
            <a:r>
              <a:rPr lang="en-GB" dirty="0"/>
              <a:t>A higher concentration of drug in blood may be achieved because the hepatic metabolism of drug due to First-Pass effect is avoided.</a:t>
            </a:r>
          </a:p>
          <a:p>
            <a:r>
              <a:rPr lang="en-GB" dirty="0"/>
              <a:t>Absorption is complete and predictable. </a:t>
            </a:r>
          </a:p>
          <a:p>
            <a:r>
              <a:rPr lang="en-GB" dirty="0"/>
              <a:t>In emergency this method is particularly useful.  </a:t>
            </a:r>
          </a:p>
          <a:p>
            <a:r>
              <a:rPr lang="en-GB" dirty="0"/>
              <a:t>If the patient is unconscious, uncooperative or vomiting, the Parenteral therapy becomes necessary.</a:t>
            </a:r>
          </a:p>
          <a:p>
            <a:r>
              <a:rPr lang="en-GB" dirty="0"/>
              <a:t>	</a:t>
            </a:r>
          </a:p>
          <a:p>
            <a:endParaRPr lang="en-GB" dirty="0"/>
          </a:p>
          <a:p>
            <a:endParaRPr lang="aa-ET"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2" name="Title 1"/>
          <p:cNvSpPr>
            <a:spLocks noGrp="1"/>
          </p:cNvSpPr>
          <p:nvPr>
            <p:ph type="title"/>
          </p:nvPr>
        </p:nvSpPr>
        <p:spPr/>
        <p:txBody>
          <a:bodyPr/>
          <a:lstStyle/>
          <a:p>
            <a:r>
              <a:rPr lang="en-GB" b="1" dirty="0"/>
              <a:t>Disadvantages of the parenteral therapy</a:t>
            </a:r>
            <a:endParaRPr lang="aa-ET" b="1" dirty="0"/>
          </a:p>
        </p:txBody>
      </p:sp>
      <p:sp>
        <p:nvSpPr>
          <p:cNvPr id="1048633" name="Content Placeholder 2"/>
          <p:cNvSpPr>
            <a:spLocks noGrp="1"/>
          </p:cNvSpPr>
          <p:nvPr>
            <p:ph idx="1"/>
          </p:nvPr>
        </p:nvSpPr>
        <p:spPr>
          <a:xfrm>
            <a:off x="609600" y="1417638"/>
            <a:ext cx="10972800" cy="4969093"/>
          </a:xfrm>
        </p:spPr>
        <p:txBody>
          <a:bodyPr>
            <a:normAutofit/>
          </a:bodyPr>
          <a:lstStyle/>
          <a:p>
            <a:r>
              <a:rPr lang="en-GB" dirty="0"/>
              <a:t>It is expensive because all the parenteral preparations should be sterilized.</a:t>
            </a:r>
          </a:p>
          <a:p>
            <a:r>
              <a:rPr lang="en-GB" dirty="0"/>
              <a:t>Asepsis must be maintained to avoid infection. </a:t>
            </a:r>
          </a:p>
          <a:p>
            <a:r>
              <a:rPr lang="en-GB" dirty="0"/>
              <a:t>An intravascular injection may accidentally occur when it is not actually intended.</a:t>
            </a:r>
          </a:p>
          <a:p>
            <a:r>
              <a:rPr lang="en-GB" dirty="0"/>
              <a:t>Pain may accompany or follow the injection.</a:t>
            </a:r>
          </a:p>
          <a:p>
            <a:r>
              <a:rPr lang="en-GB" dirty="0"/>
              <a:t>It requires the services of a professionally skilled personnel because it is difficult for the patient to perform the injection himself.</a:t>
            </a:r>
          </a:p>
          <a:p>
            <a:endParaRPr lang="aa-ET"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3" name="Title 1"/>
          <p:cNvSpPr>
            <a:spLocks noGrp="1"/>
          </p:cNvSpPr>
          <p:nvPr>
            <p:ph type="title"/>
          </p:nvPr>
        </p:nvSpPr>
        <p:spPr/>
        <p:txBody>
          <a:bodyPr/>
          <a:lstStyle/>
          <a:p>
            <a:r>
              <a:rPr lang="en-US" b="1" dirty="0"/>
              <a:t>DRUG ADMINISTRATION</a:t>
            </a:r>
            <a:endParaRPr lang="en-US" dirty="0"/>
          </a:p>
        </p:txBody>
      </p:sp>
      <p:sp>
        <p:nvSpPr>
          <p:cNvPr id="1048594" name="Content Placeholder 2"/>
          <p:cNvSpPr>
            <a:spLocks noGrp="1"/>
          </p:cNvSpPr>
          <p:nvPr>
            <p:ph idx="1"/>
          </p:nvPr>
        </p:nvSpPr>
        <p:spPr/>
        <p:txBody>
          <a:bodyPr>
            <a:normAutofit fontScale="89375" lnSpcReduction="10000"/>
          </a:bodyPr>
          <a:lstStyle/>
          <a:p>
            <a:r>
              <a:rPr lang="en-US" dirty="0"/>
              <a:t>The administration of medications is controlled by three Acts of Parliament – the Medicines Act (1968), the Misuse of Drugs Act (1971) and the Poisons Act (1972) – and a Statutory Instrument – the Misuse of Drugs Regulations (1985). These provide the framework within which medicines are stored, transported, prescribed, recorded,  dispensed and administered. </a:t>
            </a:r>
          </a:p>
          <a:p>
            <a:r>
              <a:rPr lang="en-GB" dirty="0"/>
              <a:t>Pharmacy and poisons board regulates drugs in Kenya established under pharmacy and poisons act(cap 244 ).</a:t>
            </a:r>
            <a:endParaRPr lang="en-US" dirty="0"/>
          </a:p>
          <a:p>
            <a:r>
              <a:rPr lang="en-US" dirty="0"/>
              <a:t>The British National Formulary (BNF) provides a summary of the key legal issues for health care practitioners.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4" name="Title 1"/>
          <p:cNvSpPr>
            <a:spLocks noGrp="1"/>
          </p:cNvSpPr>
          <p:nvPr>
            <p:ph type="title"/>
          </p:nvPr>
        </p:nvSpPr>
        <p:spPr>
          <a:xfrm>
            <a:off x="1981200" y="274638"/>
            <a:ext cx="8229600" cy="715962"/>
          </a:xfrm>
        </p:spPr>
        <p:txBody>
          <a:bodyPr>
            <a:normAutofit fontScale="90000"/>
          </a:bodyPr>
          <a:lstStyle/>
          <a:p>
            <a:br>
              <a:rPr lang="en-US" b="1" dirty="0"/>
            </a:br>
            <a:r>
              <a:rPr lang="en-US" b="1" dirty="0"/>
              <a:t>Types of Oral Medication</a:t>
            </a:r>
            <a:br>
              <a:rPr lang="en-US" b="1" dirty="0"/>
            </a:br>
            <a:endParaRPr lang="en-US" dirty="0"/>
          </a:p>
        </p:txBody>
      </p:sp>
      <p:sp>
        <p:nvSpPr>
          <p:cNvPr id="1048635" name="Content Placeholder 2"/>
          <p:cNvSpPr>
            <a:spLocks noGrp="1"/>
          </p:cNvSpPr>
          <p:nvPr>
            <p:ph idx="1"/>
          </p:nvPr>
        </p:nvSpPr>
        <p:spPr>
          <a:xfrm>
            <a:off x="450166" y="1143000"/>
            <a:ext cx="11619914" cy="5334000"/>
          </a:xfrm>
        </p:spPr>
        <p:txBody>
          <a:bodyPr>
            <a:normAutofit/>
          </a:bodyPr>
          <a:lstStyle/>
          <a:p>
            <a:pPr>
              <a:buNone/>
            </a:pPr>
            <a:r>
              <a:rPr lang="en-US" dirty="0"/>
              <a:t> 1</a:t>
            </a:r>
            <a:r>
              <a:rPr lang="en-US" b="1" dirty="0"/>
              <a:t>. Lozenges  </a:t>
            </a:r>
            <a:r>
              <a:rPr lang="en-US" dirty="0"/>
              <a:t>- sweet medicinal tablet containing sugar that dissolve in the mouth so that the medication is applied to the mouth and throat</a:t>
            </a:r>
          </a:p>
          <a:p>
            <a:pPr>
              <a:buNone/>
            </a:pPr>
            <a:r>
              <a:rPr lang="en-US" dirty="0"/>
              <a:t>2. </a:t>
            </a:r>
            <a:r>
              <a:rPr lang="en-US" b="1" dirty="0"/>
              <a:t>Tablets</a:t>
            </a:r>
            <a:r>
              <a:rPr lang="en-US" dirty="0"/>
              <a:t> - a small disc or flat round piece of dry drug containing one or more drugs made by compressing a powdered form of drug(s)</a:t>
            </a:r>
          </a:p>
          <a:p>
            <a:pPr>
              <a:buNone/>
            </a:pPr>
            <a:r>
              <a:rPr lang="en-US" dirty="0"/>
              <a:t>3. </a:t>
            </a:r>
            <a:r>
              <a:rPr lang="en-US" b="1" dirty="0"/>
              <a:t>Capsules</a:t>
            </a:r>
            <a:r>
              <a:rPr lang="en-US" dirty="0"/>
              <a:t> - small hollow digestible case usually made of gelatin, filled with a drug to be swallowed by the patient.</a:t>
            </a:r>
          </a:p>
          <a:p>
            <a:pPr>
              <a:buNone/>
            </a:pPr>
            <a:r>
              <a:rPr lang="en-US" dirty="0"/>
              <a:t>4. </a:t>
            </a:r>
            <a:r>
              <a:rPr lang="en-US" b="1" dirty="0"/>
              <a:t>Syrups</a:t>
            </a:r>
            <a:r>
              <a:rPr lang="en-US" dirty="0"/>
              <a:t> - sugar containing medicine dissolved in water</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6" name="Title 1"/>
          <p:cNvSpPr>
            <a:spLocks noGrp="1"/>
          </p:cNvSpPr>
          <p:nvPr>
            <p:ph type="title"/>
          </p:nvPr>
        </p:nvSpPr>
        <p:spPr/>
        <p:txBody>
          <a:bodyPr/>
          <a:lstStyle/>
          <a:p>
            <a:r>
              <a:rPr lang="en-GB" b="1" dirty="0"/>
              <a:t>Types of Oral Medication</a:t>
            </a:r>
            <a:endParaRPr lang="aa-ET" b="1" dirty="0"/>
          </a:p>
        </p:txBody>
      </p:sp>
      <p:sp>
        <p:nvSpPr>
          <p:cNvPr id="1048637" name="Content Placeholder 2"/>
          <p:cNvSpPr>
            <a:spLocks noGrp="1"/>
          </p:cNvSpPr>
          <p:nvPr>
            <p:ph idx="1"/>
          </p:nvPr>
        </p:nvSpPr>
        <p:spPr>
          <a:xfrm>
            <a:off x="609600" y="1600201"/>
            <a:ext cx="10972800" cy="4786531"/>
          </a:xfrm>
        </p:spPr>
        <p:txBody>
          <a:bodyPr>
            <a:normAutofit fontScale="89375"/>
          </a:bodyPr>
          <a:lstStyle/>
          <a:p>
            <a:pPr marL="0" indent="0">
              <a:buNone/>
            </a:pPr>
            <a:r>
              <a:rPr lang="en-GB" dirty="0"/>
              <a:t>5. </a:t>
            </a:r>
            <a:r>
              <a:rPr lang="en-GB" b="1" dirty="0"/>
              <a:t>Tinctures</a:t>
            </a:r>
            <a:r>
              <a:rPr lang="en-GB" dirty="0"/>
              <a:t> - medicinal substances dissolved in water</a:t>
            </a:r>
          </a:p>
          <a:p>
            <a:pPr marL="0" indent="0">
              <a:buNone/>
            </a:pPr>
            <a:r>
              <a:rPr lang="en-GB" dirty="0"/>
              <a:t>6. </a:t>
            </a:r>
            <a:r>
              <a:rPr lang="en-GB" b="1" dirty="0"/>
              <a:t>Suspensions</a:t>
            </a:r>
            <a:r>
              <a:rPr lang="en-GB" dirty="0"/>
              <a:t> - liquid medication with undissolved solid particles in it.</a:t>
            </a:r>
          </a:p>
          <a:p>
            <a:pPr marL="0" indent="0">
              <a:buNone/>
            </a:pPr>
            <a:r>
              <a:rPr lang="en-GB" dirty="0"/>
              <a:t>7. </a:t>
            </a:r>
            <a:r>
              <a:rPr lang="en-GB" b="1" dirty="0"/>
              <a:t>Pills and gargle </a:t>
            </a:r>
            <a:r>
              <a:rPr lang="en-GB" dirty="0"/>
              <a:t>- a small ball of variable size, shape and </a:t>
            </a:r>
            <a:r>
              <a:rPr lang="en-GB" dirty="0" err="1"/>
              <a:t>color</a:t>
            </a:r>
            <a:r>
              <a:rPr lang="en-GB" dirty="0"/>
              <a:t> some times coated with sugar that contains one or more medicinal substances in solid form taken in mouth.</a:t>
            </a:r>
          </a:p>
          <a:p>
            <a:pPr marL="0" indent="0">
              <a:buNone/>
            </a:pPr>
            <a:r>
              <a:rPr lang="en-GB" dirty="0"/>
              <a:t>8</a:t>
            </a:r>
            <a:r>
              <a:rPr lang="en-GB" b="1" dirty="0"/>
              <a:t>. Effervescence </a:t>
            </a:r>
            <a:r>
              <a:rPr lang="en-GB" dirty="0"/>
              <a:t>- drugs given of small bubbles of gas.</a:t>
            </a:r>
          </a:p>
          <a:p>
            <a:pPr marL="0" indent="0">
              <a:buNone/>
            </a:pPr>
            <a:r>
              <a:rPr lang="en-GB" dirty="0"/>
              <a:t>9. </a:t>
            </a:r>
            <a:r>
              <a:rPr lang="en-GB" b="1" dirty="0"/>
              <a:t>Gargle</a:t>
            </a:r>
            <a:r>
              <a:rPr lang="en-GB" dirty="0"/>
              <a:t> - mildly antiseptic solution used to clean the mouth or throat.</a:t>
            </a:r>
          </a:p>
          <a:p>
            <a:pPr marL="0" indent="0">
              <a:buNone/>
            </a:pPr>
            <a:r>
              <a:rPr lang="en-GB" dirty="0"/>
              <a:t>10. </a:t>
            </a:r>
            <a:r>
              <a:rPr lang="en-GB" b="1" dirty="0"/>
              <a:t>Powder</a:t>
            </a:r>
            <a:r>
              <a:rPr lang="en-GB" dirty="0"/>
              <a:t> - a medicinal preparation consisting of a mixture of two or more drugs in the form of fine particles.</a:t>
            </a:r>
          </a:p>
          <a:p>
            <a:endParaRPr lang="aa-ET"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8" name="Title 1"/>
          <p:cNvSpPr>
            <a:spLocks noGrp="1"/>
          </p:cNvSpPr>
          <p:nvPr>
            <p:ph type="title"/>
          </p:nvPr>
        </p:nvSpPr>
        <p:spPr/>
        <p:txBody>
          <a:bodyPr/>
          <a:lstStyle/>
          <a:p>
            <a:endParaRPr lang="en-US"/>
          </a:p>
        </p:txBody>
      </p:sp>
      <p:pic>
        <p:nvPicPr>
          <p:cNvPr id="2097156" name="Picture 5" descr="ROCHE-TURKEY-2"/>
          <p:cNvPicPr>
            <a:picLocks noGrp="1" noChangeAspect="1" noChangeArrowheads="1"/>
          </p:cNvPicPr>
          <p:nvPr>
            <p:ph idx="1"/>
          </p:nvPr>
        </p:nvPicPr>
        <p:blipFill>
          <a:blip r:embed="rId2"/>
          <a:srcRect/>
          <a:stretch>
            <a:fillRect/>
          </a:stretch>
        </p:blipFill>
        <p:spPr bwMode="auto">
          <a:xfrm>
            <a:off x="4648200" y="1752600"/>
            <a:ext cx="5238750" cy="4419600"/>
          </a:xfrm>
          <a:prstGeom prst="rect">
            <a:avLst/>
          </a:prstGeom>
          <a:noFill/>
          <a:ln w="9525">
            <a:noFill/>
            <a:miter lim="800000"/>
            <a:headEnd/>
            <a:tailEnd/>
          </a:ln>
        </p:spPr>
      </p:pic>
      <p:pic>
        <p:nvPicPr>
          <p:cNvPr id="2097157" name="Picture 6" descr="oral solution"/>
          <p:cNvPicPr>
            <a:picLocks noChangeAspect="1" noChangeArrowheads="1"/>
          </p:cNvPicPr>
          <p:nvPr/>
        </p:nvPicPr>
        <p:blipFill>
          <a:blip r:embed="rId3"/>
          <a:srcRect/>
          <a:stretch>
            <a:fillRect/>
          </a:stretch>
        </p:blipFill>
        <p:spPr bwMode="auto">
          <a:xfrm>
            <a:off x="2362200" y="2895600"/>
            <a:ext cx="1219200" cy="26670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9" name="Title 1"/>
          <p:cNvSpPr>
            <a:spLocks noGrp="1"/>
          </p:cNvSpPr>
          <p:nvPr>
            <p:ph type="title"/>
          </p:nvPr>
        </p:nvSpPr>
        <p:spPr/>
        <p:txBody>
          <a:bodyPr/>
          <a:lstStyle/>
          <a:p>
            <a:r>
              <a:rPr lang="en-US" b="1" dirty="0"/>
              <a:t>Medication administration</a:t>
            </a:r>
          </a:p>
        </p:txBody>
      </p:sp>
      <p:sp>
        <p:nvSpPr>
          <p:cNvPr id="1048640" name="Content Placeholder 2"/>
          <p:cNvSpPr>
            <a:spLocks noGrp="1"/>
          </p:cNvSpPr>
          <p:nvPr>
            <p:ph idx="1"/>
          </p:nvPr>
        </p:nvSpPr>
        <p:spPr/>
        <p:txBody>
          <a:bodyPr/>
          <a:lstStyle/>
          <a:p>
            <a:r>
              <a:rPr lang="en-US" dirty="0"/>
              <a:t>Do NOT use </a:t>
            </a:r>
            <a:r>
              <a:rPr lang="en-US" dirty="0" err="1"/>
              <a:t>Kardex</a:t>
            </a:r>
            <a:r>
              <a:rPr lang="en-US" dirty="0"/>
              <a:t> to medicate</a:t>
            </a:r>
          </a:p>
          <a:p>
            <a:r>
              <a:rPr lang="en-US" dirty="0"/>
              <a:t>Report any unexpected reactions, medication error, error in preparation by pharmacist</a:t>
            </a:r>
          </a:p>
          <a:p>
            <a:r>
              <a:rPr lang="en-US" dirty="0"/>
              <a:t>Observe the 8 rights</a:t>
            </a:r>
          </a:p>
          <a:p>
            <a:r>
              <a:rPr lang="en-US" dirty="0"/>
              <a:t>Document and report adverse reactions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1" name="Title 1"/>
          <p:cNvSpPr>
            <a:spLocks noGrp="1"/>
          </p:cNvSpPr>
          <p:nvPr>
            <p:ph type="title"/>
          </p:nvPr>
        </p:nvSpPr>
        <p:spPr/>
        <p:txBody>
          <a:bodyPr/>
          <a:lstStyle/>
          <a:p>
            <a:r>
              <a:rPr lang="en-US" b="1" dirty="0"/>
              <a:t>Administering oral medication</a:t>
            </a:r>
          </a:p>
        </p:txBody>
      </p:sp>
      <p:sp>
        <p:nvSpPr>
          <p:cNvPr id="1048642" name="Content Placeholder 2"/>
          <p:cNvSpPr>
            <a:spLocks noGrp="1"/>
          </p:cNvSpPr>
          <p:nvPr>
            <p:ph idx="1"/>
          </p:nvPr>
        </p:nvSpPr>
        <p:spPr>
          <a:xfrm>
            <a:off x="492369" y="1371600"/>
            <a:ext cx="11451102" cy="5105400"/>
          </a:xfrm>
        </p:spPr>
        <p:txBody>
          <a:bodyPr>
            <a:normAutofit fontScale="86250"/>
          </a:bodyPr>
          <a:lstStyle/>
          <a:p>
            <a:pPr>
              <a:buNone/>
            </a:pPr>
            <a:r>
              <a:rPr lang="en-US" b="1" dirty="0"/>
              <a:t>Equipment </a:t>
            </a:r>
          </a:p>
          <a:p>
            <a:pPr>
              <a:buNone/>
            </a:pPr>
            <a:r>
              <a:rPr lang="en-US" dirty="0"/>
              <a:t>● Stock of specific personal prescription drugs – ensure adequate supplies, within expiry date</a:t>
            </a:r>
          </a:p>
          <a:p>
            <a:pPr>
              <a:buNone/>
            </a:pPr>
            <a:r>
              <a:rPr lang="en-US" dirty="0"/>
              <a:t>● Medicine pots – to dispense individual medication</a:t>
            </a:r>
          </a:p>
          <a:p>
            <a:pPr>
              <a:buNone/>
            </a:pPr>
            <a:r>
              <a:rPr lang="en-US" dirty="0"/>
              <a:t>● Disposable cups – to provide a drink to assist easy swallowing of medication, or to dissolve tablets if necessary</a:t>
            </a:r>
          </a:p>
          <a:p>
            <a:pPr>
              <a:buNone/>
            </a:pPr>
            <a:r>
              <a:rPr lang="en-US" dirty="0"/>
              <a:t>● Water jug, freshly filled, to ensure water is easily available</a:t>
            </a:r>
          </a:p>
          <a:p>
            <a:pPr>
              <a:buNone/>
            </a:pPr>
            <a:r>
              <a:rPr lang="en-US" dirty="0"/>
              <a:t>● Straws – some patients find it easier to take unpalatable medicine through a straw, and a straw may help a patient with swallowing difficulties to wash tablets down more easily</a:t>
            </a:r>
          </a:p>
          <a:p>
            <a:pPr>
              <a:buNone/>
            </a:pPr>
            <a:r>
              <a:rPr lang="en-US" dirty="0"/>
              <a:t>● Teaspoons or medicine spoons – to put tablets into a patient’s mouth without contaminating the medication</a:t>
            </a:r>
          </a:p>
          <a:p>
            <a:pPr>
              <a:buNone/>
            </a:pP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3" name="Title 1"/>
          <p:cNvSpPr>
            <a:spLocks noGrp="1"/>
          </p:cNvSpPr>
          <p:nvPr>
            <p:ph type="title"/>
          </p:nvPr>
        </p:nvSpPr>
        <p:spPr/>
        <p:txBody>
          <a:bodyPr/>
          <a:lstStyle/>
          <a:p>
            <a:r>
              <a:rPr lang="en-US" b="1" dirty="0"/>
              <a:t>Administering oral medication</a:t>
            </a:r>
            <a:endParaRPr lang="en-US" dirty="0"/>
          </a:p>
        </p:txBody>
      </p:sp>
      <p:sp>
        <p:nvSpPr>
          <p:cNvPr id="1048644" name="Content Placeholder 2"/>
          <p:cNvSpPr>
            <a:spLocks noGrp="1"/>
          </p:cNvSpPr>
          <p:nvPr>
            <p:ph idx="1"/>
          </p:nvPr>
        </p:nvSpPr>
        <p:spPr/>
        <p:txBody>
          <a:bodyPr>
            <a:normAutofit fontScale="93750" lnSpcReduction="10000"/>
          </a:bodyPr>
          <a:lstStyle/>
          <a:p>
            <a:r>
              <a:rPr lang="en-US" dirty="0"/>
              <a:t>Pestle and mortar – to crush tablets if necessary (NB: check with pharmacist that a liquid form is not available, and that the tablet is suitable to be crushed)</a:t>
            </a:r>
          </a:p>
          <a:p>
            <a:r>
              <a:rPr lang="en-US" dirty="0"/>
              <a:t>Tablet file or cutter or knife – to divide a tablet evenly (NB: check  with pharmacist that smaller doses are not available and that the tablet is suitable for cutting)</a:t>
            </a:r>
          </a:p>
          <a:p>
            <a:r>
              <a:rPr lang="en-US" dirty="0"/>
              <a:t>Note pad – to keep a record of actions that are to be taken as  a result of medication, e.g. Re-ordering medication or discharge drugs, or returning to check BP or peak expiratory flow </a:t>
            </a:r>
          </a:p>
          <a:p>
            <a:r>
              <a:rPr lang="en-US" dirty="0"/>
              <a:t>Drug reference book, e.g. BNF – to check unfamiliar doses or drugs.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5" name="Title 1"/>
          <p:cNvSpPr>
            <a:spLocks noGrp="1"/>
          </p:cNvSpPr>
          <p:nvPr>
            <p:ph type="title"/>
          </p:nvPr>
        </p:nvSpPr>
        <p:spPr/>
        <p:txBody>
          <a:bodyPr/>
          <a:lstStyle/>
          <a:p>
            <a:r>
              <a:rPr lang="en-US" b="1" dirty="0"/>
              <a:t>Administering oral medication</a:t>
            </a:r>
            <a:endParaRPr lang="en-US" dirty="0"/>
          </a:p>
        </p:txBody>
      </p:sp>
      <p:sp>
        <p:nvSpPr>
          <p:cNvPr id="1048646" name="Content Placeholder 2"/>
          <p:cNvSpPr>
            <a:spLocks noGrp="1"/>
          </p:cNvSpPr>
          <p:nvPr>
            <p:ph idx="1"/>
          </p:nvPr>
        </p:nvSpPr>
        <p:spPr>
          <a:xfrm>
            <a:off x="609600" y="1371600"/>
            <a:ext cx="11094720" cy="5211762"/>
          </a:xfrm>
        </p:spPr>
        <p:txBody>
          <a:bodyPr>
            <a:normAutofit lnSpcReduction="10000"/>
          </a:bodyPr>
          <a:lstStyle/>
          <a:p>
            <a:pPr>
              <a:buNone/>
            </a:pPr>
            <a:r>
              <a:rPr lang="en-US" b="1" dirty="0"/>
              <a:t>Procedure</a:t>
            </a:r>
          </a:p>
          <a:p>
            <a:r>
              <a:rPr lang="en-US" dirty="0"/>
              <a:t>Wash and dry hands.</a:t>
            </a:r>
          </a:p>
          <a:p>
            <a:r>
              <a:rPr lang="en-US" dirty="0"/>
              <a:t>Consult the patient’s prescription sheet. For regular drug administration times, work systematically from the front page of the prescription sheet to identify the following issues: </a:t>
            </a:r>
          </a:p>
          <a:p>
            <a:pPr>
              <a:buNone/>
            </a:pPr>
            <a:r>
              <a:rPr lang="en-US" dirty="0"/>
              <a:t>– Does the patient have any known allergies?</a:t>
            </a:r>
          </a:p>
          <a:p>
            <a:pPr>
              <a:buNone/>
            </a:pPr>
            <a:r>
              <a:rPr lang="en-US" dirty="0"/>
              <a:t>– What medication is due, e.g. regular doses? When was it last given?</a:t>
            </a:r>
          </a:p>
          <a:p>
            <a:pPr>
              <a:buNone/>
            </a:pPr>
            <a:r>
              <a:rPr lang="en-US" dirty="0"/>
              <a:t>– Once-only prescriptions, such as pre-medications: when are they due, or have they been given?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7" name="Title 1"/>
          <p:cNvSpPr>
            <a:spLocks noGrp="1"/>
          </p:cNvSpPr>
          <p:nvPr>
            <p:ph type="title"/>
          </p:nvPr>
        </p:nvSpPr>
        <p:spPr/>
        <p:txBody>
          <a:bodyPr/>
          <a:lstStyle/>
          <a:p>
            <a:r>
              <a:rPr lang="en-US" dirty="0"/>
              <a:t>Cont..</a:t>
            </a:r>
          </a:p>
        </p:txBody>
      </p:sp>
      <p:sp>
        <p:nvSpPr>
          <p:cNvPr id="1048648" name="Content Placeholder 2"/>
          <p:cNvSpPr>
            <a:spLocks noGrp="1"/>
          </p:cNvSpPr>
          <p:nvPr>
            <p:ph idx="1"/>
          </p:nvPr>
        </p:nvSpPr>
        <p:spPr/>
        <p:txBody>
          <a:bodyPr>
            <a:normAutofit/>
          </a:bodyPr>
          <a:lstStyle/>
          <a:p>
            <a:pPr>
              <a:buNone/>
            </a:pPr>
            <a:r>
              <a:rPr lang="en-US" dirty="0"/>
              <a:t>–Variable doses – these may need to be updated as a result of  blood tests; therefore, are they current? Check date.</a:t>
            </a:r>
          </a:p>
          <a:p>
            <a:pPr>
              <a:buNone/>
            </a:pPr>
            <a:r>
              <a:rPr lang="en-US" dirty="0"/>
              <a:t>– Is analgesia required? If so, when was the last dose and was it  effective? </a:t>
            </a:r>
          </a:p>
          <a:p>
            <a:pPr>
              <a:buNone/>
            </a:pPr>
            <a:r>
              <a:rPr lang="en-US" dirty="0"/>
              <a:t>– Progress of any current intravenous therapy – if a patient has an intravenous infusion in place, then it is an ideal opportunity  to check (a) that it is running to time and (b) sufficient is  prescribed for the patient’s needs over the next shift </a:t>
            </a:r>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9" name="Title 1"/>
          <p:cNvSpPr>
            <a:spLocks noGrp="1"/>
          </p:cNvSpPr>
          <p:nvPr>
            <p:ph type="title"/>
          </p:nvPr>
        </p:nvSpPr>
        <p:spPr/>
        <p:txBody>
          <a:bodyPr/>
          <a:lstStyle/>
          <a:p>
            <a:r>
              <a:rPr lang="en-US" b="1" dirty="0"/>
              <a:t>Administering oral medication</a:t>
            </a:r>
            <a:endParaRPr lang="en-US" dirty="0"/>
          </a:p>
        </p:txBody>
      </p:sp>
      <p:sp>
        <p:nvSpPr>
          <p:cNvPr id="1048650" name="Content Placeholder 2"/>
          <p:cNvSpPr>
            <a:spLocks noGrp="1"/>
          </p:cNvSpPr>
          <p:nvPr>
            <p:ph idx="1"/>
          </p:nvPr>
        </p:nvSpPr>
        <p:spPr>
          <a:xfrm>
            <a:off x="407963" y="1600200"/>
            <a:ext cx="11310425" cy="4876800"/>
          </a:xfrm>
        </p:spPr>
        <p:txBody>
          <a:bodyPr>
            <a:normAutofit fontScale="89375"/>
          </a:bodyPr>
          <a:lstStyle/>
          <a:p>
            <a:r>
              <a:rPr lang="en-US" dirty="0"/>
              <a:t>Check each medication prescribed for dose, time, date, route and doctor’s signature.</a:t>
            </a:r>
          </a:p>
          <a:p>
            <a:r>
              <a:rPr lang="en-US" dirty="0"/>
              <a:t>Select the medicine bottle, checking the name of the drug with that on the prescription sheet. If the patient needs to have a pre- medication check of pulse, blood pressure or peak expiratory flow, now is the time to do that.</a:t>
            </a:r>
          </a:p>
          <a:p>
            <a:r>
              <a:rPr lang="en-US" dirty="0"/>
              <a:t>Calculate the dose.</a:t>
            </a:r>
          </a:p>
          <a:p>
            <a:r>
              <a:rPr lang="en-US" dirty="0"/>
              <a:t>Tip the required number of tablets into the lid of the container </a:t>
            </a:r>
          </a:p>
          <a:p>
            <a:r>
              <a:rPr lang="en-US" dirty="0"/>
              <a:t>If working with another nurse, show the name of the container and the number of tablets to the other person, stating the written dose aloud.</a:t>
            </a:r>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1" name="Title 1"/>
          <p:cNvSpPr>
            <a:spLocks noGrp="1"/>
          </p:cNvSpPr>
          <p:nvPr>
            <p:ph type="title"/>
          </p:nvPr>
        </p:nvSpPr>
        <p:spPr/>
        <p:txBody>
          <a:bodyPr/>
          <a:lstStyle/>
          <a:p>
            <a:r>
              <a:rPr lang="en-US" b="1" dirty="0"/>
              <a:t>Administering oral medication</a:t>
            </a:r>
            <a:endParaRPr lang="en-US" dirty="0"/>
          </a:p>
        </p:txBody>
      </p:sp>
      <p:sp>
        <p:nvSpPr>
          <p:cNvPr id="1048652" name="Content Placeholder 2"/>
          <p:cNvSpPr>
            <a:spLocks noGrp="1"/>
          </p:cNvSpPr>
          <p:nvPr>
            <p:ph idx="1"/>
          </p:nvPr>
        </p:nvSpPr>
        <p:spPr/>
        <p:txBody>
          <a:bodyPr>
            <a:normAutofit/>
          </a:bodyPr>
          <a:lstStyle/>
          <a:p>
            <a:r>
              <a:rPr lang="en-US" dirty="0"/>
              <a:t>Tip the dose into the pot. </a:t>
            </a:r>
          </a:p>
          <a:p>
            <a:r>
              <a:rPr lang="en-US" dirty="0"/>
              <a:t>If measuring liquid: ensure the lid is on firmly and then shake the bottle to ensure the contents are well mixed. </a:t>
            </a:r>
          </a:p>
          <a:p>
            <a:r>
              <a:rPr lang="en-US" dirty="0"/>
              <a:t>Put the pot on a level surface, pour the liquid into it, turning the bottle label away so that it does not get dripped on and obscured by medicine. </a:t>
            </a:r>
          </a:p>
          <a:p>
            <a:r>
              <a:rPr lang="en-US" dirty="0"/>
              <a:t>Pour to the required level</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5" name="Title 1"/>
          <p:cNvSpPr>
            <a:spLocks noGrp="1"/>
          </p:cNvSpPr>
          <p:nvPr>
            <p:ph type="title"/>
          </p:nvPr>
        </p:nvSpPr>
        <p:spPr>
          <a:xfrm>
            <a:off x="1981200" y="274638"/>
            <a:ext cx="8229600" cy="868362"/>
          </a:xfrm>
        </p:spPr>
        <p:txBody>
          <a:bodyPr>
            <a:normAutofit fontScale="90000"/>
          </a:bodyPr>
          <a:lstStyle/>
          <a:p>
            <a:br>
              <a:rPr lang="en-US" b="1" dirty="0"/>
            </a:br>
            <a:r>
              <a:rPr lang="en-US" b="1" dirty="0"/>
              <a:t>DRUG ADMINISTRATION</a:t>
            </a:r>
            <a:br>
              <a:rPr lang="en-US" b="1" dirty="0"/>
            </a:br>
            <a:endParaRPr lang="en-US" dirty="0"/>
          </a:p>
        </p:txBody>
      </p:sp>
      <p:sp>
        <p:nvSpPr>
          <p:cNvPr id="1048596" name="Content Placeholder 2"/>
          <p:cNvSpPr>
            <a:spLocks noGrp="1"/>
          </p:cNvSpPr>
          <p:nvPr>
            <p:ph idx="1"/>
          </p:nvPr>
        </p:nvSpPr>
        <p:spPr>
          <a:xfrm>
            <a:off x="604911" y="1066800"/>
            <a:ext cx="11226018" cy="5257800"/>
          </a:xfrm>
        </p:spPr>
        <p:txBody>
          <a:bodyPr>
            <a:normAutofit fontScale="96875" lnSpcReduction="10000"/>
          </a:bodyPr>
          <a:lstStyle/>
          <a:p>
            <a:r>
              <a:rPr lang="en-US" dirty="0"/>
              <a:t>The nurse should always assess a client’s health status and obtain a medication history prior to giving any medication.</a:t>
            </a:r>
          </a:p>
          <a:p>
            <a:r>
              <a:rPr lang="en-US" dirty="0"/>
              <a:t>The extent of assessment depends on the client’s illness or current condition, the intended drug and route of administration.</a:t>
            </a:r>
          </a:p>
          <a:p>
            <a:pPr>
              <a:buNone/>
            </a:pPr>
            <a:r>
              <a:rPr lang="en-US" dirty="0"/>
              <a:t>During drug administration, as a nurse you should:</a:t>
            </a:r>
          </a:p>
          <a:p>
            <a:pPr>
              <a:buNone/>
            </a:pPr>
            <a:r>
              <a:rPr lang="en-US" dirty="0"/>
              <a:t>● Have the knowledge of the drug</a:t>
            </a:r>
          </a:p>
          <a:p>
            <a:pPr>
              <a:buNone/>
            </a:pPr>
            <a:r>
              <a:rPr lang="en-US" dirty="0"/>
              <a:t>● Know its effects and potential side effects</a:t>
            </a:r>
          </a:p>
          <a:p>
            <a:pPr>
              <a:buNone/>
            </a:pPr>
            <a:r>
              <a:rPr lang="en-US" dirty="0"/>
              <a:t>● Know the patient’s condition </a:t>
            </a:r>
          </a:p>
          <a:p>
            <a:pPr>
              <a:buNone/>
            </a:pPr>
            <a:r>
              <a:rPr lang="en-US" dirty="0"/>
              <a:t>● Assess the suitability for that medication at that given time. </a:t>
            </a:r>
          </a:p>
          <a:p>
            <a:pPr>
              <a:buNone/>
            </a:pPr>
            <a:r>
              <a:rPr lang="en-US" dirty="0"/>
              <a:t>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3" name="Title 1"/>
          <p:cNvSpPr>
            <a:spLocks noGrp="1"/>
          </p:cNvSpPr>
          <p:nvPr>
            <p:ph type="title"/>
          </p:nvPr>
        </p:nvSpPr>
        <p:spPr/>
        <p:txBody>
          <a:bodyPr/>
          <a:lstStyle/>
          <a:p>
            <a:r>
              <a:rPr lang="en-US" b="1" dirty="0"/>
              <a:t>Administering oral medication</a:t>
            </a:r>
            <a:endParaRPr lang="en-US" dirty="0"/>
          </a:p>
        </p:txBody>
      </p:sp>
      <p:sp>
        <p:nvSpPr>
          <p:cNvPr id="1048654" name="Content Placeholder 2"/>
          <p:cNvSpPr>
            <a:spLocks noGrp="1"/>
          </p:cNvSpPr>
          <p:nvPr>
            <p:ph idx="1"/>
          </p:nvPr>
        </p:nvSpPr>
        <p:spPr/>
        <p:txBody>
          <a:bodyPr>
            <a:normAutofit fontScale="96875" lnSpcReduction="10000"/>
          </a:bodyPr>
          <a:lstStyle/>
          <a:p>
            <a:r>
              <a:rPr lang="en-US" dirty="0"/>
              <a:t>Take the medication to the patient.</a:t>
            </a:r>
          </a:p>
          <a:p>
            <a:r>
              <a:rPr lang="en-US" dirty="0"/>
              <a:t>Greet the patient by name and check identity against the prescription sheet label. </a:t>
            </a:r>
          </a:p>
          <a:p>
            <a:r>
              <a:rPr lang="en-US" dirty="0"/>
              <a:t>Assist the patient into an upright position to aid swallowing. </a:t>
            </a:r>
          </a:p>
          <a:p>
            <a:r>
              <a:rPr lang="en-US" dirty="0"/>
              <a:t>Ensure the patient understands the sequential order to take the medication; for example, antacids are taken after other tablets.</a:t>
            </a:r>
          </a:p>
          <a:p>
            <a:r>
              <a:rPr lang="en-US" dirty="0"/>
              <a:t>Do not leave any medicines beside the bed to be taken later. They may get forgotten, knocked over, or consumed accidentally by someone else.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5" name="Title 1"/>
          <p:cNvSpPr>
            <a:spLocks noGrp="1"/>
          </p:cNvSpPr>
          <p:nvPr>
            <p:ph type="title"/>
          </p:nvPr>
        </p:nvSpPr>
        <p:spPr/>
        <p:txBody>
          <a:bodyPr/>
          <a:lstStyle/>
          <a:p>
            <a:r>
              <a:rPr lang="en-US" b="1" dirty="0"/>
              <a:t>Administering oral medication</a:t>
            </a:r>
            <a:endParaRPr lang="en-US" dirty="0"/>
          </a:p>
        </p:txBody>
      </p:sp>
      <p:sp>
        <p:nvSpPr>
          <p:cNvPr id="1048656" name="Content Placeholder 2"/>
          <p:cNvSpPr>
            <a:spLocks noGrp="1"/>
          </p:cNvSpPr>
          <p:nvPr>
            <p:ph idx="1"/>
          </p:nvPr>
        </p:nvSpPr>
        <p:spPr/>
        <p:txBody>
          <a:bodyPr>
            <a:normAutofit/>
          </a:bodyPr>
          <a:lstStyle/>
          <a:p>
            <a:r>
              <a:rPr lang="en-US" dirty="0"/>
              <a:t>Document the drug dose and time. If the patient has refused the medication or is nil by mouth, record on the prescription sheet the reasons for withholding the dose according to the local policy code. Report to medical staff.</a:t>
            </a:r>
          </a:p>
          <a:p>
            <a:r>
              <a:rPr lang="en-US" dirty="0"/>
              <a:t>Dispose of waste and used containers.</a:t>
            </a:r>
          </a:p>
          <a:p>
            <a:r>
              <a:rPr lang="en-US" dirty="0"/>
              <a:t>Monitor the patient for effects such as degree of pain relief, or side effects such as nausea or rashes, and document as necessary.</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7" name="Rectangle 6"/>
          <p:cNvSpPr>
            <a:spLocks noGrp="1" noChangeArrowheads="1"/>
          </p:cNvSpPr>
          <p:nvPr>
            <p:ph type="title"/>
          </p:nvPr>
        </p:nvSpPr>
        <p:spPr/>
        <p:txBody>
          <a:bodyPr/>
          <a:lstStyle/>
          <a:p>
            <a:r>
              <a:rPr lang="en-US" b="1" dirty="0"/>
              <a:t>Information on Drug Labels </a:t>
            </a:r>
          </a:p>
        </p:txBody>
      </p:sp>
      <p:sp>
        <p:nvSpPr>
          <p:cNvPr id="1048658" name="Rectangle 7"/>
          <p:cNvSpPr>
            <a:spLocks noGrp="1" noChangeArrowheads="1"/>
          </p:cNvSpPr>
          <p:nvPr>
            <p:ph type="body" idx="1"/>
          </p:nvPr>
        </p:nvSpPr>
        <p:spPr/>
        <p:txBody>
          <a:bodyPr/>
          <a:lstStyle/>
          <a:p>
            <a:r>
              <a:rPr lang="en-US"/>
              <a:t> Name of medication</a:t>
            </a:r>
          </a:p>
          <a:p>
            <a:r>
              <a:rPr lang="en-US"/>
              <a:t> Expiration date</a:t>
            </a:r>
          </a:p>
          <a:p>
            <a:r>
              <a:rPr lang="en-US"/>
              <a:t> Total dose and concentration</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9" name="Rectangle 1026"/>
          <p:cNvSpPr>
            <a:spLocks noGrp="1" noChangeArrowheads="1"/>
          </p:cNvSpPr>
          <p:nvPr>
            <p:ph type="title"/>
          </p:nvPr>
        </p:nvSpPr>
        <p:spPr>
          <a:xfrm>
            <a:off x="2133600" y="2819400"/>
            <a:ext cx="8382000" cy="838200"/>
          </a:xfrm>
          <a:noFill/>
        </p:spPr>
        <p:txBody>
          <a:bodyPr>
            <a:normAutofit fontScale="90000"/>
          </a:bodyPr>
          <a:lstStyle/>
          <a:p>
            <a:r>
              <a:rPr lang="en-US" b="1" dirty="0"/>
              <a:t>Obtaining Medication from a Glass Ampule</a:t>
            </a:r>
            <a:endParaRPr lang="en-US" sz="4300" b="1"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0" name="Rectangle 3"/>
          <p:cNvSpPr>
            <a:spLocks noGrp="1" noChangeArrowheads="1"/>
          </p:cNvSpPr>
          <p:nvPr>
            <p:ph type="title"/>
          </p:nvPr>
        </p:nvSpPr>
        <p:spPr>
          <a:xfrm>
            <a:off x="2362200" y="76200"/>
            <a:ext cx="8229600" cy="1143000"/>
          </a:xfrm>
          <a:noFill/>
        </p:spPr>
        <p:txBody>
          <a:bodyPr/>
          <a:lstStyle/>
          <a:p>
            <a:r>
              <a:rPr lang="en-US" sz="3200" dirty="0"/>
              <a:t>Hold the ampule upright and tap its </a:t>
            </a:r>
            <a:br>
              <a:rPr lang="en-US" sz="3200" dirty="0"/>
            </a:br>
            <a:r>
              <a:rPr lang="en-US" sz="3200" dirty="0"/>
              <a:t>top to dislodge any trapped solution.</a:t>
            </a:r>
          </a:p>
        </p:txBody>
      </p:sp>
      <p:pic>
        <p:nvPicPr>
          <p:cNvPr id="2097158" name="Picture 4" descr="bledsoe+pf10-02a"/>
          <p:cNvPicPr>
            <a:picLocks noChangeAspect="1" noChangeArrowheads="1"/>
          </p:cNvPicPr>
          <p:nvPr/>
        </p:nvPicPr>
        <p:blipFill>
          <a:blip r:embed="rId2"/>
          <a:srcRect/>
          <a:stretch>
            <a:fillRect/>
          </a:stretch>
        </p:blipFill>
        <p:spPr bwMode="auto">
          <a:xfrm>
            <a:off x="3581400" y="1447800"/>
            <a:ext cx="5638800" cy="4343400"/>
          </a:xfrm>
          <a:prstGeom prst="rect">
            <a:avLst/>
          </a:prstGeom>
          <a:noFill/>
          <a:ln w="38100">
            <a:solidFill>
              <a:srgbClr val="666699"/>
            </a:solid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1" name="Rectangle 1026"/>
          <p:cNvSpPr>
            <a:spLocks noGrp="1" noChangeArrowheads="1"/>
          </p:cNvSpPr>
          <p:nvPr>
            <p:ph type="title"/>
          </p:nvPr>
        </p:nvSpPr>
        <p:spPr>
          <a:xfrm>
            <a:off x="2362200" y="76200"/>
            <a:ext cx="8229600" cy="762000"/>
          </a:xfrm>
          <a:noFill/>
        </p:spPr>
        <p:txBody>
          <a:bodyPr/>
          <a:lstStyle/>
          <a:p>
            <a:r>
              <a:rPr lang="en-US" sz="3200"/>
              <a:t>Place gauze around the thin neck…</a:t>
            </a:r>
            <a:endParaRPr lang="en-US" sz="3600"/>
          </a:p>
        </p:txBody>
      </p:sp>
      <p:pic>
        <p:nvPicPr>
          <p:cNvPr id="2097159" name="Picture 1028" descr="bledsoe+pf10-02b"/>
          <p:cNvPicPr>
            <a:picLocks noChangeAspect="1" noChangeArrowheads="1"/>
          </p:cNvPicPr>
          <p:nvPr/>
        </p:nvPicPr>
        <p:blipFill>
          <a:blip r:embed="rId2"/>
          <a:srcRect/>
          <a:stretch>
            <a:fillRect/>
          </a:stretch>
        </p:blipFill>
        <p:spPr bwMode="auto">
          <a:xfrm>
            <a:off x="3581400" y="1143000"/>
            <a:ext cx="5486400" cy="4419600"/>
          </a:xfrm>
          <a:prstGeom prst="rect">
            <a:avLst/>
          </a:prstGeom>
          <a:noFill/>
          <a:ln w="38100">
            <a:solidFill>
              <a:schemeClr val="tx1"/>
            </a:solid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2" name="Rectangle 4"/>
          <p:cNvSpPr>
            <a:spLocks noGrp="1" noChangeArrowheads="1"/>
          </p:cNvSpPr>
          <p:nvPr>
            <p:ph type="title"/>
          </p:nvPr>
        </p:nvSpPr>
        <p:spPr>
          <a:xfrm>
            <a:off x="1905000" y="381000"/>
            <a:ext cx="8458200" cy="838200"/>
          </a:xfrm>
          <a:noFill/>
        </p:spPr>
        <p:txBody>
          <a:bodyPr/>
          <a:lstStyle/>
          <a:p>
            <a:r>
              <a:rPr lang="en-US" sz="3200"/>
              <a:t>…and snap it off with your thumb.</a:t>
            </a:r>
          </a:p>
        </p:txBody>
      </p:sp>
      <p:pic>
        <p:nvPicPr>
          <p:cNvPr id="2097160" name="Picture 5" descr="bledsoe+pf10-02c"/>
          <p:cNvPicPr>
            <a:picLocks noChangeAspect="1" noChangeArrowheads="1"/>
          </p:cNvPicPr>
          <p:nvPr/>
        </p:nvPicPr>
        <p:blipFill>
          <a:blip r:embed="rId2"/>
          <a:srcRect/>
          <a:stretch>
            <a:fillRect/>
          </a:stretch>
        </p:blipFill>
        <p:spPr bwMode="auto">
          <a:xfrm>
            <a:off x="3505200" y="1479550"/>
            <a:ext cx="5562600" cy="4387850"/>
          </a:xfrm>
          <a:prstGeom prst="rect">
            <a:avLst/>
          </a:prstGeom>
          <a:noFill/>
          <a:ln w="38100">
            <a:solidFill>
              <a:schemeClr val="tx1"/>
            </a:solid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3" name="Rectangle 2"/>
          <p:cNvSpPr>
            <a:spLocks noGrp="1" noChangeArrowheads="1"/>
          </p:cNvSpPr>
          <p:nvPr>
            <p:ph type="title"/>
          </p:nvPr>
        </p:nvSpPr>
        <p:spPr>
          <a:xfrm>
            <a:off x="2362200" y="228600"/>
            <a:ext cx="8229600" cy="762000"/>
          </a:xfrm>
          <a:noFill/>
        </p:spPr>
        <p:txBody>
          <a:bodyPr/>
          <a:lstStyle/>
          <a:p>
            <a:r>
              <a:rPr lang="en-US" sz="3200"/>
              <a:t>Draw up the medication.</a:t>
            </a:r>
            <a:endParaRPr lang="en-US"/>
          </a:p>
        </p:txBody>
      </p:sp>
      <p:pic>
        <p:nvPicPr>
          <p:cNvPr id="2097161" name="Picture 4" descr="bledsoe+pf10-02d"/>
          <p:cNvPicPr>
            <a:picLocks noChangeAspect="1" noChangeArrowheads="1"/>
          </p:cNvPicPr>
          <p:nvPr/>
        </p:nvPicPr>
        <p:blipFill>
          <a:blip r:embed="rId2"/>
          <a:srcRect/>
          <a:stretch>
            <a:fillRect/>
          </a:stretch>
        </p:blipFill>
        <p:spPr bwMode="auto">
          <a:xfrm>
            <a:off x="3352800" y="1219200"/>
            <a:ext cx="5791200" cy="4419600"/>
          </a:xfrm>
          <a:prstGeom prst="rect">
            <a:avLst/>
          </a:prstGeom>
          <a:noFill/>
          <a:ln w="38100">
            <a:solidFill>
              <a:srgbClr val="003366"/>
            </a:solid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4" name="Rectangle 1026"/>
          <p:cNvSpPr>
            <a:spLocks noGrp="1" noChangeArrowheads="1"/>
          </p:cNvSpPr>
          <p:nvPr>
            <p:ph type="title"/>
          </p:nvPr>
        </p:nvSpPr>
        <p:spPr>
          <a:xfrm>
            <a:off x="2133600" y="2166425"/>
            <a:ext cx="8229600" cy="1567375"/>
          </a:xfrm>
          <a:noFill/>
        </p:spPr>
        <p:txBody>
          <a:bodyPr>
            <a:normAutofit/>
          </a:bodyPr>
          <a:lstStyle/>
          <a:p>
            <a:r>
              <a:rPr lang="en-US" b="1" dirty="0"/>
              <a:t>Obtaining Medication</a:t>
            </a:r>
            <a:br>
              <a:rPr lang="en-US" b="1" dirty="0"/>
            </a:br>
            <a:r>
              <a:rPr lang="en-US" b="1" dirty="0"/>
              <a:t>from a Vial</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5" name="Rectangle 2"/>
          <p:cNvSpPr>
            <a:spLocks noGrp="1" noChangeArrowheads="1"/>
          </p:cNvSpPr>
          <p:nvPr>
            <p:ph type="title"/>
          </p:nvPr>
        </p:nvSpPr>
        <p:spPr>
          <a:xfrm>
            <a:off x="2362200" y="76200"/>
            <a:ext cx="8305800" cy="990600"/>
          </a:xfrm>
          <a:noFill/>
        </p:spPr>
        <p:txBody>
          <a:bodyPr/>
          <a:lstStyle/>
          <a:p>
            <a:r>
              <a:rPr lang="en-US" sz="3200"/>
              <a:t>Confirm the vial label.</a:t>
            </a:r>
            <a:endParaRPr lang="en-US"/>
          </a:p>
        </p:txBody>
      </p:sp>
      <p:pic>
        <p:nvPicPr>
          <p:cNvPr id="2097162" name="Picture 4" descr="bledsoe+pf10-03a"/>
          <p:cNvPicPr>
            <a:picLocks noChangeAspect="1" noChangeArrowheads="1"/>
          </p:cNvPicPr>
          <p:nvPr/>
        </p:nvPicPr>
        <p:blipFill>
          <a:blip r:embed="rId2"/>
          <a:srcRect/>
          <a:stretch>
            <a:fillRect/>
          </a:stretch>
        </p:blipFill>
        <p:spPr bwMode="auto">
          <a:xfrm>
            <a:off x="3810000" y="1219200"/>
            <a:ext cx="5562600" cy="4687888"/>
          </a:xfrm>
          <a:prstGeom prst="rect">
            <a:avLst/>
          </a:prstGeom>
          <a:noFill/>
          <a:ln w="38100">
            <a:solidFill>
              <a:schemeClr val="accent2"/>
            </a:solid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a:lstStyle/>
          <a:p>
            <a:r>
              <a:rPr lang="en-US" b="1" dirty="0"/>
              <a:t>DRUG ADMINISTRATION</a:t>
            </a:r>
            <a:endParaRPr lang="en-US" dirty="0"/>
          </a:p>
        </p:txBody>
      </p:sp>
      <p:sp>
        <p:nvSpPr>
          <p:cNvPr id="1048598" name="Content Placeholder 2"/>
          <p:cNvSpPr>
            <a:spLocks noGrp="1"/>
          </p:cNvSpPr>
          <p:nvPr>
            <p:ph idx="1"/>
          </p:nvPr>
        </p:nvSpPr>
        <p:spPr/>
        <p:txBody>
          <a:bodyPr>
            <a:normAutofit fontScale="89375" lnSpcReduction="10000"/>
          </a:bodyPr>
          <a:lstStyle/>
          <a:p>
            <a:pPr>
              <a:buNone/>
            </a:pPr>
            <a:r>
              <a:rPr lang="en-US" b="1" dirty="0"/>
              <a:t>The A–F of safe practice</a:t>
            </a:r>
          </a:p>
          <a:p>
            <a:r>
              <a:rPr lang="en-US" dirty="0"/>
              <a:t>To ensure safe administration, some principles of safe practice can be considered.</a:t>
            </a:r>
          </a:p>
          <a:p>
            <a:pPr>
              <a:buNone/>
            </a:pPr>
            <a:r>
              <a:rPr lang="en-US" dirty="0"/>
              <a:t>● Accurate prescription</a:t>
            </a:r>
          </a:p>
          <a:p>
            <a:pPr>
              <a:buNone/>
            </a:pPr>
            <a:r>
              <a:rPr lang="en-US" dirty="0"/>
              <a:t>● Best information</a:t>
            </a:r>
          </a:p>
          <a:p>
            <a:pPr>
              <a:buNone/>
            </a:pPr>
            <a:r>
              <a:rPr lang="en-US" dirty="0"/>
              <a:t>● Correct dispensing</a:t>
            </a:r>
          </a:p>
          <a:p>
            <a:pPr>
              <a:buNone/>
            </a:pPr>
            <a:r>
              <a:rPr lang="en-US" dirty="0"/>
              <a:t>● Deliberation before administration</a:t>
            </a:r>
          </a:p>
          <a:p>
            <a:pPr>
              <a:buNone/>
            </a:pPr>
            <a:r>
              <a:rPr lang="en-US" dirty="0"/>
              <a:t>● Effective systems</a:t>
            </a:r>
          </a:p>
          <a:p>
            <a:pPr>
              <a:buNone/>
            </a:pPr>
            <a:r>
              <a:rPr lang="en-US" dirty="0"/>
              <a:t>● Fail-safe policies.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6" name="Rectangle 2"/>
          <p:cNvSpPr>
            <a:spLocks noGrp="1" noChangeArrowheads="1"/>
          </p:cNvSpPr>
          <p:nvPr>
            <p:ph type="title"/>
          </p:nvPr>
        </p:nvSpPr>
        <p:spPr>
          <a:xfrm>
            <a:off x="2362200" y="381000"/>
            <a:ext cx="8229600" cy="685800"/>
          </a:xfrm>
          <a:noFill/>
        </p:spPr>
        <p:txBody>
          <a:bodyPr>
            <a:normAutofit fontScale="90000"/>
          </a:bodyPr>
          <a:lstStyle/>
          <a:p>
            <a:r>
              <a:rPr lang="en-US" sz="3200"/>
              <a:t>Prepare the syringe </a:t>
            </a:r>
            <a:br>
              <a:rPr lang="en-US" sz="3200"/>
            </a:br>
            <a:r>
              <a:rPr lang="en-US" sz="3200"/>
              <a:t>and hypodermic needle.</a:t>
            </a:r>
            <a:endParaRPr lang="en-US" sz="3800"/>
          </a:p>
        </p:txBody>
      </p:sp>
      <p:pic>
        <p:nvPicPr>
          <p:cNvPr id="2097163" name="Picture 4" descr="bledsoe+pf10-03b"/>
          <p:cNvPicPr>
            <a:picLocks noChangeAspect="1" noChangeArrowheads="1"/>
          </p:cNvPicPr>
          <p:nvPr/>
        </p:nvPicPr>
        <p:blipFill>
          <a:blip r:embed="rId2"/>
          <a:srcRect/>
          <a:stretch>
            <a:fillRect/>
          </a:stretch>
        </p:blipFill>
        <p:spPr bwMode="auto">
          <a:xfrm>
            <a:off x="3797300" y="1524000"/>
            <a:ext cx="5422900" cy="4572000"/>
          </a:xfrm>
          <a:prstGeom prst="rect">
            <a:avLst/>
          </a:prstGeom>
          <a:noFill/>
          <a:ln w="38100">
            <a:solidFill>
              <a:schemeClr val="accent2"/>
            </a:solid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7" name="Rectangle 2"/>
          <p:cNvSpPr>
            <a:spLocks noGrp="1" noChangeArrowheads="1"/>
          </p:cNvSpPr>
          <p:nvPr>
            <p:ph type="title"/>
          </p:nvPr>
        </p:nvSpPr>
        <p:spPr>
          <a:xfrm>
            <a:off x="2362200" y="304800"/>
            <a:ext cx="8229600" cy="762000"/>
          </a:xfrm>
          <a:noFill/>
        </p:spPr>
        <p:txBody>
          <a:bodyPr/>
          <a:lstStyle/>
          <a:p>
            <a:r>
              <a:rPr lang="en-US" sz="3200"/>
              <a:t>Cleanse the vial’s rubber top.</a:t>
            </a:r>
            <a:endParaRPr lang="en-US"/>
          </a:p>
        </p:txBody>
      </p:sp>
      <p:pic>
        <p:nvPicPr>
          <p:cNvPr id="2097164" name="Picture 4" descr="bledsoe+pf10-03c"/>
          <p:cNvPicPr>
            <a:picLocks noChangeAspect="1" noChangeArrowheads="1"/>
          </p:cNvPicPr>
          <p:nvPr/>
        </p:nvPicPr>
        <p:blipFill>
          <a:blip r:embed="rId2"/>
          <a:srcRect/>
          <a:stretch>
            <a:fillRect/>
          </a:stretch>
        </p:blipFill>
        <p:spPr bwMode="auto">
          <a:xfrm>
            <a:off x="3657600" y="1447801"/>
            <a:ext cx="5562600" cy="4678363"/>
          </a:xfrm>
          <a:prstGeom prst="rect">
            <a:avLst/>
          </a:prstGeom>
          <a:noFill/>
          <a:ln w="38100">
            <a:solidFill>
              <a:schemeClr val="accent2"/>
            </a:solid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8" name="Rectangle 2"/>
          <p:cNvSpPr>
            <a:spLocks noGrp="1" noChangeArrowheads="1"/>
          </p:cNvSpPr>
          <p:nvPr>
            <p:ph type="title"/>
          </p:nvPr>
        </p:nvSpPr>
        <p:spPr>
          <a:xfrm>
            <a:off x="2362200" y="304800"/>
            <a:ext cx="8305800" cy="1143000"/>
          </a:xfrm>
          <a:noFill/>
        </p:spPr>
        <p:txBody>
          <a:bodyPr>
            <a:normAutofit fontScale="90000"/>
          </a:bodyPr>
          <a:lstStyle/>
          <a:p>
            <a:r>
              <a:rPr lang="en-US" sz="3200"/>
              <a:t>Insert the hypodermic needle into </a:t>
            </a:r>
            <a:br>
              <a:rPr lang="en-US" sz="3200"/>
            </a:br>
            <a:r>
              <a:rPr lang="en-US" sz="3200"/>
              <a:t>the rubber top and inject the air </a:t>
            </a:r>
            <a:br>
              <a:rPr lang="en-US" sz="3200"/>
            </a:br>
            <a:r>
              <a:rPr lang="en-US" sz="3200"/>
              <a:t>from the syringe into the vial.</a:t>
            </a:r>
          </a:p>
        </p:txBody>
      </p:sp>
      <p:pic>
        <p:nvPicPr>
          <p:cNvPr id="2097165" name="Picture 4" descr="bledsoe+pf10-03d"/>
          <p:cNvPicPr>
            <a:picLocks noChangeAspect="1" noChangeArrowheads="1"/>
          </p:cNvPicPr>
          <p:nvPr/>
        </p:nvPicPr>
        <p:blipFill>
          <a:blip r:embed="rId2"/>
          <a:srcRect/>
          <a:stretch>
            <a:fillRect/>
          </a:stretch>
        </p:blipFill>
        <p:spPr bwMode="auto">
          <a:xfrm>
            <a:off x="4114800" y="1812926"/>
            <a:ext cx="4648200" cy="4435475"/>
          </a:xfrm>
          <a:prstGeom prst="rect">
            <a:avLst/>
          </a:prstGeom>
          <a:noFill/>
          <a:ln w="38100">
            <a:solidFill>
              <a:schemeClr val="accent2"/>
            </a:solid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2" name="Text Box 4"/>
          <p:cNvSpPr txBox="1">
            <a:spLocks noChangeArrowheads="1"/>
          </p:cNvSpPr>
          <p:nvPr/>
        </p:nvSpPr>
        <p:spPr bwMode="auto">
          <a:xfrm>
            <a:off x="914400" y="1419225"/>
            <a:ext cx="6019800" cy="2021841"/>
          </a:xfrm>
          <a:prstGeom prst="rect">
            <a:avLst/>
          </a:prstGeom>
          <a:noFill/>
          <a:ln w="9525">
            <a:noFill/>
            <a:miter lim="800000"/>
            <a:headEnd/>
            <a:tailEnd/>
          </a:ln>
          <a:effectLst/>
        </p:spPr>
        <p:txBody>
          <a:bodyPr wrap="square">
            <a:spAutoFit/>
          </a:bodyPr>
          <a:lstStyle/>
          <a:p>
            <a:pPr algn="ctr"/>
            <a:r>
              <a:rPr lang="en-US" sz="3200" dirty="0">
                <a:solidFill>
                  <a:prstClr val="black"/>
                </a:solidFill>
                <a:latin typeface="Arial" pitchFamily="34" charset="0"/>
              </a:rPr>
              <a:t>The </a:t>
            </a:r>
            <a:r>
              <a:rPr lang="en-US" sz="3200" dirty="0" err="1">
                <a:solidFill>
                  <a:prstClr val="black"/>
                </a:solidFill>
                <a:latin typeface="Arial" pitchFamily="34" charset="0"/>
              </a:rPr>
              <a:t>nonconstituted</a:t>
            </a:r>
            <a:r>
              <a:rPr lang="en-US" sz="3200" dirty="0">
                <a:solidFill>
                  <a:prstClr val="black"/>
                </a:solidFill>
                <a:latin typeface="Arial" pitchFamily="34" charset="0"/>
              </a:rPr>
              <a:t> drug vial actually consists of two vials, one containing a powdered medication and one containing a liquid mixing solution.</a:t>
            </a:r>
          </a:p>
        </p:txBody>
      </p:sp>
      <p:pic>
        <p:nvPicPr>
          <p:cNvPr id="2097166" name="Picture 7" descr="bledsoe+f10-18"/>
          <p:cNvPicPr>
            <a:picLocks noChangeAspect="1" noChangeArrowheads="1"/>
          </p:cNvPicPr>
          <p:nvPr/>
        </p:nvPicPr>
        <p:blipFill>
          <a:blip r:embed="rId2"/>
          <a:srcRect/>
          <a:stretch>
            <a:fillRect/>
          </a:stretch>
        </p:blipFill>
        <p:spPr bwMode="auto">
          <a:xfrm>
            <a:off x="7108826" y="1546226"/>
            <a:ext cx="3254375" cy="3254375"/>
          </a:xfrm>
          <a:prstGeom prst="rect">
            <a:avLst/>
          </a:prstGeom>
          <a:noFill/>
          <a:ln w="38100">
            <a:solidFill>
              <a:schemeClr val="accent2"/>
            </a:solid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3" name="Rectangle 3"/>
          <p:cNvSpPr>
            <a:spLocks noGrp="1" noChangeArrowheads="1"/>
          </p:cNvSpPr>
          <p:nvPr>
            <p:ph type="title"/>
          </p:nvPr>
        </p:nvSpPr>
        <p:spPr>
          <a:xfrm>
            <a:off x="2362200" y="76200"/>
            <a:ext cx="8305800" cy="1143000"/>
          </a:xfrm>
          <a:noFill/>
        </p:spPr>
        <p:txBody>
          <a:bodyPr/>
          <a:lstStyle/>
          <a:p>
            <a:r>
              <a:rPr lang="en-US" sz="3200"/>
              <a:t>Nonconstituted drugs come in separate vials.  Confirm the labels.</a:t>
            </a:r>
          </a:p>
        </p:txBody>
      </p:sp>
      <p:pic>
        <p:nvPicPr>
          <p:cNvPr id="2097167" name="Picture 4" descr="bledsoe+pf10-04a"/>
          <p:cNvPicPr>
            <a:picLocks noChangeAspect="1" noChangeArrowheads="1"/>
          </p:cNvPicPr>
          <p:nvPr/>
        </p:nvPicPr>
        <p:blipFill>
          <a:blip r:embed="rId2"/>
          <a:srcRect/>
          <a:stretch>
            <a:fillRect/>
          </a:stretch>
        </p:blipFill>
        <p:spPr bwMode="auto">
          <a:xfrm>
            <a:off x="4011614" y="1295400"/>
            <a:ext cx="4751387" cy="4751388"/>
          </a:xfrm>
          <a:prstGeom prst="rect">
            <a:avLst/>
          </a:prstGeom>
          <a:noFill/>
          <a:ln w="38100">
            <a:solidFill>
              <a:schemeClr val="accent2"/>
            </a:solid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4" name="Rectangle 3"/>
          <p:cNvSpPr>
            <a:spLocks noGrp="1" noChangeArrowheads="1"/>
          </p:cNvSpPr>
          <p:nvPr>
            <p:ph type="title"/>
          </p:nvPr>
        </p:nvSpPr>
        <p:spPr>
          <a:xfrm>
            <a:off x="2438400" y="152400"/>
            <a:ext cx="8229600" cy="1143000"/>
          </a:xfrm>
          <a:noFill/>
        </p:spPr>
        <p:txBody>
          <a:bodyPr/>
          <a:lstStyle/>
          <a:p>
            <a:r>
              <a:rPr lang="en-US" sz="3200"/>
              <a:t>Remove all solution from the </a:t>
            </a:r>
            <a:br>
              <a:rPr lang="en-US" sz="3200"/>
            </a:br>
            <a:r>
              <a:rPr lang="en-US" sz="3200"/>
              <a:t>vial containing the mixing solution.</a:t>
            </a:r>
          </a:p>
        </p:txBody>
      </p:sp>
      <p:pic>
        <p:nvPicPr>
          <p:cNvPr id="2097168" name="Picture 4" descr="bledsoe+pf10-04b"/>
          <p:cNvPicPr>
            <a:picLocks noChangeAspect="1" noChangeArrowheads="1"/>
          </p:cNvPicPr>
          <p:nvPr/>
        </p:nvPicPr>
        <p:blipFill>
          <a:blip r:embed="rId2"/>
          <a:srcRect/>
          <a:stretch>
            <a:fillRect/>
          </a:stretch>
        </p:blipFill>
        <p:spPr bwMode="auto">
          <a:xfrm>
            <a:off x="4267200" y="1524000"/>
            <a:ext cx="4495800" cy="4495800"/>
          </a:xfrm>
          <a:prstGeom prst="rect">
            <a:avLst/>
          </a:prstGeom>
          <a:noFill/>
          <a:ln w="38100">
            <a:solidFill>
              <a:schemeClr val="accent2"/>
            </a:solid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5" name="Rectangle 3"/>
          <p:cNvSpPr>
            <a:spLocks noGrp="1" noChangeArrowheads="1"/>
          </p:cNvSpPr>
          <p:nvPr>
            <p:ph type="title"/>
          </p:nvPr>
        </p:nvSpPr>
        <p:spPr>
          <a:xfrm>
            <a:off x="2438400" y="76200"/>
            <a:ext cx="8153400" cy="1143000"/>
          </a:xfrm>
          <a:noFill/>
        </p:spPr>
        <p:txBody>
          <a:bodyPr/>
          <a:lstStyle/>
          <a:p>
            <a:r>
              <a:rPr lang="en-US" sz="3200"/>
              <a:t>Cleanse the top of the vial containing the powdered drug and inject the solution.</a:t>
            </a:r>
          </a:p>
        </p:txBody>
      </p:sp>
      <p:pic>
        <p:nvPicPr>
          <p:cNvPr id="2097169" name="Picture 4" descr="bledsoe+pf10-04c"/>
          <p:cNvPicPr>
            <a:picLocks noChangeAspect="1" noChangeArrowheads="1"/>
          </p:cNvPicPr>
          <p:nvPr/>
        </p:nvPicPr>
        <p:blipFill>
          <a:blip r:embed="rId2"/>
          <a:srcRect/>
          <a:stretch>
            <a:fillRect/>
          </a:stretch>
        </p:blipFill>
        <p:spPr bwMode="auto">
          <a:xfrm>
            <a:off x="4038600" y="1371600"/>
            <a:ext cx="4724400" cy="4724400"/>
          </a:xfrm>
          <a:prstGeom prst="rect">
            <a:avLst/>
          </a:prstGeom>
          <a:noFill/>
          <a:ln w="38100">
            <a:solidFill>
              <a:schemeClr val="accent2"/>
            </a:solid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6" name="Rectangle 3"/>
          <p:cNvSpPr>
            <a:spLocks noGrp="1" noChangeArrowheads="1"/>
          </p:cNvSpPr>
          <p:nvPr>
            <p:ph type="title"/>
          </p:nvPr>
        </p:nvSpPr>
        <p:spPr>
          <a:xfrm>
            <a:off x="2362200" y="76200"/>
            <a:ext cx="8305800" cy="1143000"/>
          </a:xfrm>
          <a:noFill/>
        </p:spPr>
        <p:txBody>
          <a:bodyPr/>
          <a:lstStyle/>
          <a:p>
            <a:r>
              <a:rPr lang="en-US" sz="3200"/>
              <a:t>Agitate or shake the vial</a:t>
            </a:r>
            <a:br>
              <a:rPr lang="en-US" sz="3200"/>
            </a:br>
            <a:r>
              <a:rPr lang="en-US" sz="3200"/>
              <a:t>to ensure complete mixture.</a:t>
            </a:r>
            <a:endParaRPr lang="en-US"/>
          </a:p>
        </p:txBody>
      </p:sp>
      <p:pic>
        <p:nvPicPr>
          <p:cNvPr id="2097170" name="Picture 6"/>
          <p:cNvPicPr>
            <a:picLocks noChangeAspect="1" noChangeArrowheads="1"/>
          </p:cNvPicPr>
          <p:nvPr/>
        </p:nvPicPr>
        <p:blipFill>
          <a:blip r:embed="rId2"/>
          <a:srcRect/>
          <a:stretch>
            <a:fillRect/>
          </a:stretch>
        </p:blipFill>
        <p:spPr bwMode="auto">
          <a:xfrm>
            <a:off x="4191000" y="1371600"/>
            <a:ext cx="4572000" cy="4572000"/>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7" name="Rectangle 3"/>
          <p:cNvSpPr>
            <a:spLocks noGrp="1" noChangeArrowheads="1"/>
          </p:cNvSpPr>
          <p:nvPr>
            <p:ph type="title"/>
          </p:nvPr>
        </p:nvSpPr>
        <p:spPr>
          <a:xfrm>
            <a:off x="2362200" y="76200"/>
            <a:ext cx="8305800" cy="1371600"/>
          </a:xfrm>
          <a:noFill/>
        </p:spPr>
        <p:txBody>
          <a:bodyPr/>
          <a:lstStyle/>
          <a:p>
            <a:r>
              <a:rPr lang="en-US" sz="3200"/>
              <a:t>Prepare a new syringe </a:t>
            </a:r>
            <a:br>
              <a:rPr lang="en-US" sz="3200"/>
            </a:br>
            <a:r>
              <a:rPr lang="en-US" sz="3200"/>
              <a:t>and hypodermic needle.</a:t>
            </a:r>
            <a:endParaRPr lang="en-US" sz="4000"/>
          </a:p>
        </p:txBody>
      </p:sp>
      <p:pic>
        <p:nvPicPr>
          <p:cNvPr id="2097171" name="Picture 4" descr="bledsoe+pf10-04e"/>
          <p:cNvPicPr>
            <a:picLocks noChangeAspect="1" noChangeArrowheads="1"/>
          </p:cNvPicPr>
          <p:nvPr/>
        </p:nvPicPr>
        <p:blipFill>
          <a:blip r:embed="rId2"/>
          <a:srcRect/>
          <a:stretch>
            <a:fillRect/>
          </a:stretch>
        </p:blipFill>
        <p:spPr bwMode="auto">
          <a:xfrm>
            <a:off x="4267200" y="1600200"/>
            <a:ext cx="4495800" cy="4495800"/>
          </a:xfrm>
          <a:prstGeom prst="rect">
            <a:avLst/>
          </a:prstGeom>
          <a:noFill/>
          <a:ln w="38100">
            <a:solidFill>
              <a:schemeClr val="accent2"/>
            </a:solid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8" name="Rectangle 3"/>
          <p:cNvSpPr>
            <a:spLocks noGrp="1" noChangeArrowheads="1"/>
          </p:cNvSpPr>
          <p:nvPr>
            <p:ph type="title"/>
          </p:nvPr>
        </p:nvSpPr>
        <p:spPr>
          <a:xfrm>
            <a:off x="2362200" y="76200"/>
            <a:ext cx="8305800" cy="1143000"/>
          </a:xfrm>
          <a:noFill/>
        </p:spPr>
        <p:txBody>
          <a:bodyPr/>
          <a:lstStyle/>
          <a:p>
            <a:r>
              <a:rPr lang="en-US" sz="3200"/>
              <a:t>Withdraw the appropriate </a:t>
            </a:r>
            <a:br>
              <a:rPr lang="en-US" sz="3200"/>
            </a:br>
            <a:r>
              <a:rPr lang="en-US" sz="3200"/>
              <a:t>volume of medication.</a:t>
            </a:r>
            <a:endParaRPr lang="en-US" sz="3600"/>
          </a:p>
        </p:txBody>
      </p:sp>
      <p:pic>
        <p:nvPicPr>
          <p:cNvPr id="2097172" name="Picture 4" descr="bledsoe+pf10-04f"/>
          <p:cNvPicPr>
            <a:picLocks noChangeAspect="1" noChangeArrowheads="1"/>
          </p:cNvPicPr>
          <p:nvPr/>
        </p:nvPicPr>
        <p:blipFill>
          <a:blip r:embed="rId2"/>
          <a:srcRect/>
          <a:stretch>
            <a:fillRect/>
          </a:stretch>
        </p:blipFill>
        <p:spPr bwMode="auto">
          <a:xfrm>
            <a:off x="4343400" y="1295400"/>
            <a:ext cx="4572000" cy="4572000"/>
          </a:xfrm>
          <a:prstGeom prst="rect">
            <a:avLst/>
          </a:prstGeom>
          <a:noFill/>
          <a:ln w="38100">
            <a:solidFill>
              <a:schemeClr val="accent2"/>
            </a:solid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Title 1"/>
          <p:cNvSpPr>
            <a:spLocks noGrp="1"/>
          </p:cNvSpPr>
          <p:nvPr>
            <p:ph type="title"/>
          </p:nvPr>
        </p:nvSpPr>
        <p:spPr>
          <a:xfrm>
            <a:off x="1981200" y="274638"/>
            <a:ext cx="8229600" cy="563562"/>
          </a:xfrm>
        </p:spPr>
        <p:txBody>
          <a:bodyPr>
            <a:normAutofit fontScale="90000"/>
          </a:bodyPr>
          <a:lstStyle/>
          <a:p>
            <a:r>
              <a:rPr lang="en-US" b="1" dirty="0"/>
              <a:t>Practice guidelines</a:t>
            </a:r>
          </a:p>
        </p:txBody>
      </p:sp>
      <p:sp>
        <p:nvSpPr>
          <p:cNvPr id="1048600" name="Content Placeholder 2"/>
          <p:cNvSpPr>
            <a:spLocks noGrp="1"/>
          </p:cNvSpPr>
          <p:nvPr>
            <p:ph idx="1"/>
          </p:nvPr>
        </p:nvSpPr>
        <p:spPr>
          <a:xfrm>
            <a:off x="450166" y="1041009"/>
            <a:ext cx="11605846" cy="5542353"/>
          </a:xfrm>
        </p:spPr>
        <p:txBody>
          <a:bodyPr>
            <a:normAutofit fontScale="90625" lnSpcReduction="20000"/>
          </a:bodyPr>
          <a:lstStyle/>
          <a:p>
            <a:r>
              <a:rPr lang="en-US" dirty="0"/>
              <a:t>Nurses who administer medications are responsible for their own actions.</a:t>
            </a:r>
          </a:p>
          <a:p>
            <a:r>
              <a:rPr lang="en-US" dirty="0"/>
              <a:t>Be knowledgeable</a:t>
            </a:r>
          </a:p>
          <a:p>
            <a:r>
              <a:rPr lang="en-US" dirty="0"/>
              <a:t>Keep narcotics and barbiturates in a locked place</a:t>
            </a:r>
          </a:p>
          <a:p>
            <a:r>
              <a:rPr lang="en-US" dirty="0"/>
              <a:t>Use only medications that are in a clearly labeled container</a:t>
            </a:r>
          </a:p>
          <a:p>
            <a:r>
              <a:rPr lang="en-US" dirty="0"/>
              <a:t>Calculate drug dosages accurately</a:t>
            </a:r>
          </a:p>
          <a:p>
            <a:r>
              <a:rPr lang="en-US" dirty="0"/>
              <a:t>Administer only medications that are personally prepared</a:t>
            </a:r>
          </a:p>
          <a:p>
            <a:r>
              <a:rPr lang="en-US" dirty="0"/>
              <a:t>Identify the client correctly before drug administration</a:t>
            </a:r>
          </a:p>
          <a:p>
            <a:r>
              <a:rPr lang="en-US" dirty="0"/>
              <a:t>Do not leave medications on the bedside with certain exceptions </a:t>
            </a:r>
            <a:r>
              <a:rPr lang="en-US" dirty="0" err="1"/>
              <a:t>e.g</a:t>
            </a:r>
            <a:r>
              <a:rPr lang="en-US" dirty="0"/>
              <a:t> cough syrup</a:t>
            </a:r>
          </a:p>
          <a:p>
            <a:r>
              <a:rPr lang="en-US" dirty="0"/>
              <a:t>Take special precautions when administering certain medications </a:t>
            </a:r>
            <a:r>
              <a:rPr lang="en-US" dirty="0" err="1"/>
              <a:t>e.g</a:t>
            </a:r>
            <a:r>
              <a:rPr lang="en-US" dirty="0"/>
              <a:t> insulin</a:t>
            </a:r>
          </a:p>
          <a:p>
            <a:r>
              <a:rPr lang="en-US" dirty="0"/>
              <a:t>Incase of a medication error, report immediately.</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9" name="Rectangle 3"/>
          <p:cNvSpPr>
            <a:spLocks noGrp="1" noChangeArrowheads="1"/>
          </p:cNvSpPr>
          <p:nvPr>
            <p:ph type="title"/>
          </p:nvPr>
        </p:nvSpPr>
        <p:spPr>
          <a:xfrm>
            <a:off x="2362200" y="152400"/>
            <a:ext cx="7924800" cy="1219200"/>
          </a:xfrm>
          <a:noFill/>
        </p:spPr>
        <p:txBody>
          <a:bodyPr/>
          <a:lstStyle/>
          <a:p>
            <a:r>
              <a:rPr lang="en-US" sz="3200" dirty="0"/>
              <a:t>In the Mix-O-Vial system, the vials are joined at the neck. Confirm the labels.</a:t>
            </a:r>
            <a:endParaRPr lang="en-US" sz="3600" dirty="0"/>
          </a:p>
        </p:txBody>
      </p:sp>
      <p:pic>
        <p:nvPicPr>
          <p:cNvPr id="2097173" name="Picture 4" descr="bledsoe+pf10-04g"/>
          <p:cNvPicPr>
            <a:picLocks noChangeAspect="1" noChangeArrowheads="1"/>
          </p:cNvPicPr>
          <p:nvPr/>
        </p:nvPicPr>
        <p:blipFill>
          <a:blip r:embed="rId2"/>
          <a:srcRect/>
          <a:stretch>
            <a:fillRect/>
          </a:stretch>
        </p:blipFill>
        <p:spPr bwMode="auto">
          <a:xfrm>
            <a:off x="4164014" y="1600200"/>
            <a:ext cx="4294187" cy="4294188"/>
          </a:xfrm>
          <a:prstGeom prst="rect">
            <a:avLst/>
          </a:prstGeom>
          <a:noFill/>
          <a:ln w="38100">
            <a:solidFill>
              <a:schemeClr val="accent2"/>
            </a:solid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0" name="Rectangle 3"/>
          <p:cNvSpPr>
            <a:spLocks noGrp="1" noChangeArrowheads="1"/>
          </p:cNvSpPr>
          <p:nvPr>
            <p:ph type="title"/>
          </p:nvPr>
        </p:nvSpPr>
        <p:spPr>
          <a:xfrm>
            <a:off x="2362200" y="76200"/>
            <a:ext cx="8305800" cy="1143000"/>
          </a:xfrm>
          <a:noFill/>
        </p:spPr>
        <p:txBody>
          <a:bodyPr/>
          <a:lstStyle/>
          <a:p>
            <a:r>
              <a:rPr lang="en-US" sz="3200"/>
              <a:t>Squeeze the vials together to break the seal.  Agitate or shake to mix completely.</a:t>
            </a:r>
          </a:p>
        </p:txBody>
      </p:sp>
      <p:pic>
        <p:nvPicPr>
          <p:cNvPr id="2097174" name="Picture 4" descr="bledsoe+pf10-04h"/>
          <p:cNvPicPr>
            <a:picLocks noChangeAspect="1" noChangeArrowheads="1"/>
          </p:cNvPicPr>
          <p:nvPr/>
        </p:nvPicPr>
        <p:blipFill>
          <a:blip r:embed="rId2"/>
          <a:srcRect/>
          <a:stretch>
            <a:fillRect/>
          </a:stretch>
        </p:blipFill>
        <p:spPr bwMode="auto">
          <a:xfrm>
            <a:off x="4038600" y="1447800"/>
            <a:ext cx="4495800" cy="4495800"/>
          </a:xfrm>
          <a:prstGeom prst="rect">
            <a:avLst/>
          </a:prstGeom>
          <a:noFill/>
          <a:ln w="38100">
            <a:solidFill>
              <a:schemeClr val="accent2"/>
            </a:solid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1" name="Rectangle 3"/>
          <p:cNvSpPr>
            <a:spLocks noGrp="1" noChangeArrowheads="1"/>
          </p:cNvSpPr>
          <p:nvPr>
            <p:ph type="title"/>
          </p:nvPr>
        </p:nvSpPr>
        <p:spPr>
          <a:xfrm>
            <a:off x="2438400" y="152400"/>
            <a:ext cx="8229600" cy="1143000"/>
          </a:xfrm>
          <a:noFill/>
        </p:spPr>
        <p:txBody>
          <a:bodyPr/>
          <a:lstStyle/>
          <a:p>
            <a:r>
              <a:rPr lang="en-US" sz="3200"/>
              <a:t>Withdraw the appropriate volume</a:t>
            </a:r>
            <a:br>
              <a:rPr lang="en-US" sz="3200"/>
            </a:br>
            <a:r>
              <a:rPr lang="en-US" sz="3200"/>
              <a:t>of medication.</a:t>
            </a:r>
            <a:endParaRPr lang="en-US"/>
          </a:p>
        </p:txBody>
      </p:sp>
      <p:pic>
        <p:nvPicPr>
          <p:cNvPr id="2097175" name="Picture 4" descr="bledsoe+pf10-04i"/>
          <p:cNvPicPr>
            <a:picLocks noChangeAspect="1" noChangeArrowheads="1"/>
          </p:cNvPicPr>
          <p:nvPr/>
        </p:nvPicPr>
        <p:blipFill>
          <a:blip r:embed="rId2"/>
          <a:srcRect/>
          <a:stretch>
            <a:fillRect/>
          </a:stretch>
        </p:blipFill>
        <p:spPr bwMode="auto">
          <a:xfrm>
            <a:off x="4114800" y="1676400"/>
            <a:ext cx="4495800" cy="4349750"/>
          </a:xfrm>
          <a:prstGeom prst="rect">
            <a:avLst/>
          </a:prstGeom>
          <a:noFill/>
          <a:ln w="38100">
            <a:solidFill>
              <a:schemeClr val="accent2"/>
            </a:solid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2" name="Title 1"/>
          <p:cNvSpPr>
            <a:spLocks noGrp="1"/>
          </p:cNvSpPr>
          <p:nvPr>
            <p:ph type="title"/>
          </p:nvPr>
        </p:nvSpPr>
        <p:spPr/>
        <p:txBody>
          <a:bodyPr>
            <a:normAutofit fontScale="90000"/>
          </a:bodyPr>
          <a:lstStyle/>
          <a:p>
            <a:br>
              <a:rPr lang="en-US" dirty="0"/>
            </a:br>
            <a:r>
              <a:rPr lang="en-US" b="1" dirty="0"/>
              <a:t>Intramuscular (IM) injections</a:t>
            </a:r>
            <a:br>
              <a:rPr lang="en-US" dirty="0"/>
            </a:br>
            <a:endParaRPr lang="en-US" dirty="0"/>
          </a:p>
        </p:txBody>
      </p:sp>
      <p:sp>
        <p:nvSpPr>
          <p:cNvPr id="1048683" name="Content Placeholder 2"/>
          <p:cNvSpPr>
            <a:spLocks noGrp="1"/>
          </p:cNvSpPr>
          <p:nvPr>
            <p:ph idx="1"/>
          </p:nvPr>
        </p:nvSpPr>
        <p:spPr/>
        <p:txBody>
          <a:bodyPr>
            <a:normAutofit/>
          </a:bodyPr>
          <a:lstStyle/>
          <a:p>
            <a:r>
              <a:rPr lang="en-US" dirty="0"/>
              <a:t>Injections deliver medication directly into the body and are not retrievable. </a:t>
            </a:r>
          </a:p>
          <a:p>
            <a:r>
              <a:rPr lang="en-US" dirty="0"/>
              <a:t>It is essential, therefore, to be accurate in identifying safe entry points for injections, and to take the utmost care in administering medication by the </a:t>
            </a:r>
            <a:r>
              <a:rPr lang="en-US" dirty="0" err="1"/>
              <a:t>parenteral</a:t>
            </a:r>
            <a:r>
              <a:rPr lang="en-US" dirty="0"/>
              <a:t> route. </a:t>
            </a:r>
          </a:p>
          <a:p>
            <a:r>
              <a:rPr lang="en-US" dirty="0"/>
              <a:t>The intramuscular route delivers injections directly into muscles which have an efficient blood supply and can absorb from 1 ml to 5 ml of medication, depending on the site.</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4" name="Title 1"/>
          <p:cNvSpPr>
            <a:spLocks noGrp="1"/>
          </p:cNvSpPr>
          <p:nvPr>
            <p:ph type="title"/>
          </p:nvPr>
        </p:nvSpPr>
        <p:spPr/>
        <p:txBody>
          <a:bodyPr>
            <a:normAutofit fontScale="90000"/>
          </a:bodyPr>
          <a:lstStyle/>
          <a:p>
            <a:br>
              <a:rPr lang="en-US" dirty="0"/>
            </a:br>
            <a:r>
              <a:rPr lang="en-US" b="1" dirty="0"/>
              <a:t>Considerations before administration by the IM route</a:t>
            </a:r>
            <a:br>
              <a:rPr lang="en-US" dirty="0"/>
            </a:br>
            <a:endParaRPr lang="en-US" dirty="0"/>
          </a:p>
        </p:txBody>
      </p:sp>
      <p:sp>
        <p:nvSpPr>
          <p:cNvPr id="1048685" name="Content Placeholder 2"/>
          <p:cNvSpPr>
            <a:spLocks noGrp="1"/>
          </p:cNvSpPr>
          <p:nvPr>
            <p:ph idx="1"/>
          </p:nvPr>
        </p:nvSpPr>
        <p:spPr/>
        <p:txBody>
          <a:bodyPr>
            <a:normAutofit fontScale="89375"/>
          </a:bodyPr>
          <a:lstStyle/>
          <a:p>
            <a:pPr>
              <a:buNone/>
            </a:pPr>
            <a:r>
              <a:rPr lang="en-US" dirty="0"/>
              <a:t>● </a:t>
            </a:r>
            <a:r>
              <a:rPr lang="en-US" b="1" dirty="0"/>
              <a:t>The patient’s age: </a:t>
            </a:r>
            <a:r>
              <a:rPr lang="en-US" dirty="0"/>
              <a:t>elderly patients may have muscle wasting which may limit the choice of site, and babies who are not yet walking may have underdeveloped muscles, particularly in the buttocks.</a:t>
            </a:r>
          </a:p>
          <a:p>
            <a:pPr>
              <a:buNone/>
            </a:pPr>
            <a:r>
              <a:rPr lang="en-US" dirty="0"/>
              <a:t>● </a:t>
            </a:r>
            <a:r>
              <a:rPr lang="en-US" b="1" dirty="0"/>
              <a:t>General physical status</a:t>
            </a:r>
            <a:r>
              <a:rPr lang="en-US" dirty="0"/>
              <a:t>: emaciated or cachectic patients may also have muscle wasting or poor perfusion and skin condition. </a:t>
            </a:r>
            <a:r>
              <a:rPr lang="en-US" dirty="0" err="1"/>
              <a:t>Oedematous</a:t>
            </a:r>
            <a:r>
              <a:rPr lang="en-US" dirty="0"/>
              <a:t> limbs will not absorb medication as effectively as those with good perfusion.</a:t>
            </a:r>
          </a:p>
          <a:p>
            <a:pPr>
              <a:buNone/>
            </a:pPr>
            <a:r>
              <a:rPr lang="en-US" dirty="0"/>
              <a:t>● </a:t>
            </a:r>
            <a:r>
              <a:rPr lang="en-US" b="1" dirty="0"/>
              <a:t>The drug therapy: </a:t>
            </a:r>
            <a:r>
              <a:rPr lang="en-US" dirty="0"/>
              <a:t>the amount to be given, and the frequency and consistency of medication will influence the choice of location.</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6" name="Title 1"/>
          <p:cNvSpPr>
            <a:spLocks noGrp="1"/>
          </p:cNvSpPr>
          <p:nvPr>
            <p:ph type="title"/>
          </p:nvPr>
        </p:nvSpPr>
        <p:spPr/>
        <p:txBody>
          <a:bodyPr>
            <a:normAutofit fontScale="90000"/>
          </a:bodyPr>
          <a:lstStyle/>
          <a:p>
            <a:br>
              <a:rPr lang="en-US" dirty="0"/>
            </a:br>
            <a:r>
              <a:rPr lang="en-US" b="1" dirty="0"/>
              <a:t>Assessment of appropriate site</a:t>
            </a:r>
            <a:br>
              <a:rPr lang="en-US" b="1" dirty="0"/>
            </a:br>
            <a:endParaRPr lang="en-US" b="1" dirty="0"/>
          </a:p>
        </p:txBody>
      </p:sp>
      <p:sp>
        <p:nvSpPr>
          <p:cNvPr id="1048687" name="Content Placeholder 2"/>
          <p:cNvSpPr>
            <a:spLocks noGrp="1"/>
          </p:cNvSpPr>
          <p:nvPr>
            <p:ph idx="1"/>
          </p:nvPr>
        </p:nvSpPr>
        <p:spPr/>
        <p:txBody>
          <a:bodyPr/>
          <a:lstStyle/>
          <a:p>
            <a:pPr marL="0" indent="0">
              <a:buNone/>
            </a:pPr>
            <a:r>
              <a:rPr lang="en-US" dirty="0"/>
              <a:t>There are five sites that may be used for IM injections:</a:t>
            </a:r>
          </a:p>
          <a:p>
            <a:r>
              <a:rPr lang="en-US" dirty="0"/>
              <a:t>Deltoid; </a:t>
            </a:r>
          </a:p>
          <a:p>
            <a:r>
              <a:rPr lang="en-US" dirty="0" err="1"/>
              <a:t>Dorso</a:t>
            </a:r>
            <a:r>
              <a:rPr lang="en-US" dirty="0"/>
              <a:t>-gluteal; </a:t>
            </a:r>
          </a:p>
          <a:p>
            <a:r>
              <a:rPr lang="en-US" dirty="0" err="1"/>
              <a:t>Ventro</a:t>
            </a:r>
            <a:r>
              <a:rPr lang="en-US" dirty="0"/>
              <a:t>-gluteal; </a:t>
            </a:r>
          </a:p>
          <a:p>
            <a:r>
              <a:rPr lang="en-US" dirty="0"/>
              <a:t>And the thigh muscles – vastus lateralis and rector femoris.</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6" name="Picture 4" descr="deltoid"/>
          <p:cNvPicPr>
            <a:picLocks noChangeAspect="1" noChangeArrowheads="1"/>
          </p:cNvPicPr>
          <p:nvPr/>
        </p:nvPicPr>
        <p:blipFill>
          <a:blip r:embed="rId2"/>
          <a:srcRect/>
          <a:stretch>
            <a:fillRect/>
          </a:stretch>
        </p:blipFill>
        <p:spPr bwMode="auto">
          <a:xfrm>
            <a:off x="1981200" y="76200"/>
            <a:ext cx="5943600" cy="4241800"/>
          </a:xfrm>
          <a:prstGeom prst="rect">
            <a:avLst/>
          </a:prstGeom>
          <a:noFill/>
          <a:ln w="9525">
            <a:noFill/>
            <a:miter lim="800000"/>
            <a:headEnd/>
            <a:tailEnd/>
          </a:ln>
        </p:spPr>
      </p:pic>
      <p:pic>
        <p:nvPicPr>
          <p:cNvPr id="2097177" name="Picture 5" descr="gluteal"/>
          <p:cNvPicPr>
            <a:picLocks noChangeAspect="1" noChangeArrowheads="1"/>
          </p:cNvPicPr>
          <p:nvPr/>
        </p:nvPicPr>
        <p:blipFill>
          <a:blip r:embed="rId3"/>
          <a:srcRect/>
          <a:stretch>
            <a:fillRect/>
          </a:stretch>
        </p:blipFill>
        <p:spPr bwMode="auto">
          <a:xfrm>
            <a:off x="8077200" y="0"/>
            <a:ext cx="2590800" cy="2408238"/>
          </a:xfrm>
          <a:prstGeom prst="rect">
            <a:avLst/>
          </a:prstGeom>
          <a:noFill/>
          <a:ln w="9525">
            <a:noFill/>
            <a:miter lim="800000"/>
            <a:headEnd/>
            <a:tailEnd/>
          </a:ln>
        </p:spPr>
      </p:pic>
      <p:sp>
        <p:nvSpPr>
          <p:cNvPr id="1048688" name="Text Box 6"/>
          <p:cNvSpPr txBox="1">
            <a:spLocks noChangeArrowheads="1"/>
          </p:cNvSpPr>
          <p:nvPr/>
        </p:nvSpPr>
        <p:spPr bwMode="auto">
          <a:xfrm>
            <a:off x="1752600" y="5119688"/>
            <a:ext cx="8686800" cy="1066800"/>
          </a:xfrm>
          <a:prstGeom prst="rect">
            <a:avLst/>
          </a:prstGeom>
          <a:noFill/>
          <a:ln w="9525">
            <a:noFill/>
            <a:miter lim="800000"/>
            <a:headEnd/>
            <a:tailEnd/>
          </a:ln>
          <a:effectLst/>
        </p:spPr>
        <p:txBody>
          <a:bodyPr>
            <a:spAutoFit/>
          </a:bodyPr>
          <a:lstStyle/>
          <a:p>
            <a:pPr algn="ctr">
              <a:spcBef>
                <a:spcPct val="50000"/>
              </a:spcBef>
            </a:pPr>
            <a:r>
              <a:rPr lang="en-US" sz="3200" dirty="0">
                <a:solidFill>
                  <a:prstClr val="black"/>
                </a:solidFill>
                <a:latin typeface="Calibri"/>
              </a:rPr>
              <a:t>Intramuscular injection in deltoid and gluteal muscles</a:t>
            </a:r>
          </a:p>
        </p:txBody>
      </p:sp>
      <p:sp>
        <p:nvSpPr>
          <p:cNvPr id="1048689" name="Freeform 7"/>
          <p:cNvSpPr/>
          <p:nvPr/>
        </p:nvSpPr>
        <p:spPr bwMode="auto">
          <a:xfrm>
            <a:off x="4591050" y="2609850"/>
            <a:ext cx="2495550" cy="2647950"/>
          </a:xfrm>
          <a:custGeom>
            <a:avLst/>
            <a:gdLst>
              <a:gd name="T0" fmla="*/ 2495550 w 1572"/>
              <a:gd name="T1" fmla="*/ 2647950 h 1668"/>
              <a:gd name="T2" fmla="*/ 0 w 1572"/>
              <a:gd name="T3" fmla="*/ 0 h 1668"/>
              <a:gd name="T4" fmla="*/ 0 60000 65536"/>
              <a:gd name="T5" fmla="*/ 0 60000 65536"/>
            </a:gdLst>
            <a:ahLst/>
            <a:cxnLst>
              <a:cxn ang="T4">
                <a:pos x="T0" y="T1"/>
              </a:cxn>
              <a:cxn ang="T5">
                <a:pos x="T2" y="T3"/>
              </a:cxn>
            </a:cxnLst>
            <a:rect l="0" t="0" r="r" b="b"/>
            <a:pathLst>
              <a:path w="1572" h="1668">
                <a:moveTo>
                  <a:pt x="1572" y="1668"/>
                </a:moveTo>
                <a:lnTo>
                  <a:pt x="0" y="0"/>
                </a:lnTo>
              </a:path>
            </a:pathLst>
          </a:custGeom>
          <a:noFill/>
          <a:ln w="44450">
            <a:solidFill>
              <a:srgbClr val="00FF00"/>
            </a:solidFill>
            <a:round/>
            <a:headEnd type="none" w="med" len="med"/>
            <a:tailEnd type="triangle" w="med" len="med"/>
          </a:ln>
          <a:effectLst/>
        </p:spPr>
        <p:txBody>
          <a:bodyPr/>
          <a:lstStyle/>
          <a:p>
            <a:endParaRPr lang="en-US">
              <a:solidFill>
                <a:prstClr val="black"/>
              </a:solidFill>
              <a:latin typeface="Calibri"/>
            </a:endParaRPr>
          </a:p>
        </p:txBody>
      </p:sp>
      <p:sp>
        <p:nvSpPr>
          <p:cNvPr id="1048690" name="Freeform 9"/>
          <p:cNvSpPr/>
          <p:nvPr/>
        </p:nvSpPr>
        <p:spPr bwMode="auto">
          <a:xfrm>
            <a:off x="9448800" y="800100"/>
            <a:ext cx="762000" cy="4305300"/>
          </a:xfrm>
          <a:custGeom>
            <a:avLst/>
            <a:gdLst>
              <a:gd name="T0" fmla="*/ 0 w 480"/>
              <a:gd name="T1" fmla="*/ 4305300 h 2712"/>
              <a:gd name="T2" fmla="*/ 762000 w 480"/>
              <a:gd name="T3" fmla="*/ 0 h 2712"/>
              <a:gd name="T4" fmla="*/ 0 60000 65536"/>
              <a:gd name="T5" fmla="*/ 0 60000 65536"/>
            </a:gdLst>
            <a:ahLst/>
            <a:cxnLst>
              <a:cxn ang="T4">
                <a:pos x="T0" y="T1"/>
              </a:cxn>
              <a:cxn ang="T5">
                <a:pos x="T2" y="T3"/>
              </a:cxn>
            </a:cxnLst>
            <a:rect l="0" t="0" r="r" b="b"/>
            <a:pathLst>
              <a:path w="480" h="2712">
                <a:moveTo>
                  <a:pt x="0" y="2712"/>
                </a:moveTo>
                <a:lnTo>
                  <a:pt x="480" y="0"/>
                </a:lnTo>
              </a:path>
            </a:pathLst>
          </a:custGeom>
          <a:noFill/>
          <a:ln w="41275">
            <a:solidFill>
              <a:srgbClr val="66FF66"/>
            </a:solidFill>
            <a:round/>
            <a:headEnd type="none" w="med" len="med"/>
            <a:tailEnd type="triangle" w="med" len="med"/>
          </a:ln>
          <a:effectLst/>
        </p:spPr>
        <p:txBody>
          <a:bodyPr/>
          <a:lstStyle/>
          <a:p>
            <a:endParaRPr lang="en-US">
              <a:solidFill>
                <a:prstClr val="black"/>
              </a:solidFill>
              <a:latin typeface="Calibri"/>
            </a:endParaRPr>
          </a:p>
        </p:txBody>
      </p:sp>
      <p:sp>
        <p:nvSpPr>
          <p:cNvPr id="1048691" name="Freeform 10"/>
          <p:cNvSpPr/>
          <p:nvPr/>
        </p:nvSpPr>
        <p:spPr bwMode="auto">
          <a:xfrm>
            <a:off x="8477250" y="800100"/>
            <a:ext cx="742950" cy="4305300"/>
          </a:xfrm>
          <a:custGeom>
            <a:avLst/>
            <a:gdLst>
              <a:gd name="T0" fmla="*/ 742950 w 468"/>
              <a:gd name="T1" fmla="*/ 4305300 h 2712"/>
              <a:gd name="T2" fmla="*/ 0 w 468"/>
              <a:gd name="T3" fmla="*/ 0 h 2712"/>
              <a:gd name="T4" fmla="*/ 0 60000 65536"/>
              <a:gd name="T5" fmla="*/ 0 60000 65536"/>
            </a:gdLst>
            <a:ahLst/>
            <a:cxnLst>
              <a:cxn ang="T4">
                <a:pos x="T0" y="T1"/>
              </a:cxn>
              <a:cxn ang="T5">
                <a:pos x="T2" y="T3"/>
              </a:cxn>
            </a:cxnLst>
            <a:rect l="0" t="0" r="r" b="b"/>
            <a:pathLst>
              <a:path w="468" h="2712">
                <a:moveTo>
                  <a:pt x="468" y="2712"/>
                </a:moveTo>
                <a:lnTo>
                  <a:pt x="0" y="0"/>
                </a:lnTo>
              </a:path>
            </a:pathLst>
          </a:custGeom>
          <a:noFill/>
          <a:ln w="41275">
            <a:solidFill>
              <a:srgbClr val="00FF00"/>
            </a:solidFill>
            <a:round/>
            <a:headEnd type="none" w="med" len="med"/>
            <a:tailEnd type="triangle" w="med" len="med"/>
          </a:ln>
          <a:effectLst/>
        </p:spPr>
        <p:txBody>
          <a:bodyPr/>
          <a:lstStyle/>
          <a:p>
            <a:endParaRPr lang="en-US">
              <a:solidFill>
                <a:prstClr val="black"/>
              </a:solidFill>
              <a:latin typeface="Calibri"/>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8" name="Picture 2" descr="Injection technique 1: administering drugs via the intramuscular route |  Nursing Times"/>
          <p:cNvPicPr>
            <a:picLocks noChangeAspect="1" noChangeArrowheads="1"/>
          </p:cNvPicPr>
          <p:nvPr/>
        </p:nvPicPr>
        <p:blipFill>
          <a:blip r:embed="rId2"/>
          <a:srcRect/>
          <a:stretch>
            <a:fillRect/>
          </a:stretch>
        </p:blipFill>
        <p:spPr bwMode="auto">
          <a:xfrm>
            <a:off x="196948" y="1"/>
            <a:ext cx="11507372" cy="6738424"/>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2" name="Title 1"/>
          <p:cNvSpPr>
            <a:spLocks noGrp="1"/>
          </p:cNvSpPr>
          <p:nvPr>
            <p:ph type="title"/>
          </p:nvPr>
        </p:nvSpPr>
        <p:spPr/>
        <p:txBody>
          <a:bodyPr>
            <a:normAutofit fontScale="90000"/>
          </a:bodyPr>
          <a:lstStyle/>
          <a:p>
            <a:br>
              <a:rPr lang="en-US" dirty="0"/>
            </a:br>
            <a:r>
              <a:rPr lang="en-US" b="1" dirty="0"/>
              <a:t>Locating deltoid site</a:t>
            </a:r>
            <a:br>
              <a:rPr lang="en-US" dirty="0"/>
            </a:br>
            <a:endParaRPr lang="en-US" dirty="0"/>
          </a:p>
        </p:txBody>
      </p:sp>
      <p:sp>
        <p:nvSpPr>
          <p:cNvPr id="1048693" name="Content Placeholder 2"/>
          <p:cNvSpPr>
            <a:spLocks noGrp="1"/>
          </p:cNvSpPr>
          <p:nvPr>
            <p:ph idx="1"/>
          </p:nvPr>
        </p:nvSpPr>
        <p:spPr/>
        <p:txBody>
          <a:bodyPr>
            <a:normAutofit/>
          </a:bodyPr>
          <a:lstStyle/>
          <a:p>
            <a:r>
              <a:rPr lang="en-US" dirty="0"/>
              <a:t>The densest part of the muscle can be located on the mid-lateral aspect of the arm in line with the </a:t>
            </a:r>
            <a:r>
              <a:rPr lang="en-US" dirty="0" err="1"/>
              <a:t>axilla</a:t>
            </a:r>
            <a:r>
              <a:rPr lang="en-US" dirty="0"/>
              <a:t>, and about 2.5 cm below the </a:t>
            </a:r>
            <a:r>
              <a:rPr lang="en-US" dirty="0" err="1"/>
              <a:t>acromial</a:t>
            </a:r>
            <a:r>
              <a:rPr lang="en-US" dirty="0"/>
              <a:t> process . </a:t>
            </a:r>
          </a:p>
          <a:p>
            <a:r>
              <a:rPr lang="en-US" dirty="0"/>
              <a:t>This avoids the radial nerve and brachial artery. </a:t>
            </a:r>
          </a:p>
          <a:p>
            <a:r>
              <a:rPr lang="en-US" dirty="0"/>
              <a:t>The typical absorption volume is no greater than 1–2 ml.</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4" name="Title 1"/>
          <p:cNvSpPr>
            <a:spLocks noGrp="1"/>
          </p:cNvSpPr>
          <p:nvPr>
            <p:ph type="title"/>
          </p:nvPr>
        </p:nvSpPr>
        <p:spPr/>
        <p:txBody>
          <a:bodyPr>
            <a:normAutofit fontScale="90000"/>
          </a:bodyPr>
          <a:lstStyle/>
          <a:p>
            <a:br>
              <a:rPr lang="en-US" b="1" dirty="0"/>
            </a:br>
            <a:r>
              <a:rPr lang="en-US" b="1" dirty="0" err="1"/>
              <a:t>Dorso-gluteal</a:t>
            </a:r>
            <a:r>
              <a:rPr lang="en-US" b="1" dirty="0"/>
              <a:t> site</a:t>
            </a:r>
            <a:br>
              <a:rPr lang="en-US" b="1" dirty="0"/>
            </a:br>
            <a:endParaRPr lang="en-US" b="1" dirty="0"/>
          </a:p>
        </p:txBody>
      </p:sp>
      <p:sp>
        <p:nvSpPr>
          <p:cNvPr id="1048695" name="Content Placeholder 2"/>
          <p:cNvSpPr>
            <a:spLocks noGrp="1"/>
          </p:cNvSpPr>
          <p:nvPr>
            <p:ph idx="1"/>
          </p:nvPr>
        </p:nvSpPr>
        <p:spPr>
          <a:xfrm>
            <a:off x="609600" y="1600201"/>
            <a:ext cx="10972800" cy="4786531"/>
          </a:xfrm>
        </p:spPr>
        <p:txBody>
          <a:bodyPr>
            <a:normAutofit fontScale="96875" lnSpcReduction="10000"/>
          </a:bodyPr>
          <a:lstStyle/>
          <a:p>
            <a:r>
              <a:rPr lang="en-US" dirty="0"/>
              <a:t>The patient should lie either on their side with knees slightly bent, or prone with toes pointing inwards . </a:t>
            </a:r>
          </a:p>
          <a:p>
            <a:r>
              <a:rPr lang="en-US" dirty="0"/>
              <a:t>An imaginary line is drawn across from the cleft of the buttock to the greater </a:t>
            </a:r>
            <a:r>
              <a:rPr lang="en-US" dirty="0" err="1"/>
              <a:t>trochanter</a:t>
            </a:r>
            <a:r>
              <a:rPr lang="en-US" dirty="0"/>
              <a:t> of  the femur. Then a vertical line is drawn midway across the first line, and the outer quadrant is identified. This quadrant is then divided into four quadrants: the desired location is the </a:t>
            </a:r>
            <a:r>
              <a:rPr lang="en-US" b="1" dirty="0"/>
              <a:t>upper outer quadrant</a:t>
            </a:r>
          </a:p>
          <a:p>
            <a:r>
              <a:rPr lang="en-US" dirty="0"/>
              <a:t>The aim is to access the gluteus </a:t>
            </a:r>
            <a:r>
              <a:rPr lang="en-US" dirty="0" err="1"/>
              <a:t>maximus</a:t>
            </a:r>
            <a:r>
              <a:rPr lang="en-US" dirty="0"/>
              <a:t> muscle, and to avoid the sciatic nerve and </a:t>
            </a:r>
            <a:r>
              <a:rPr lang="en-US" dirty="0" err="1"/>
              <a:t>gluteal</a:t>
            </a:r>
            <a:r>
              <a:rPr lang="en-US" dirty="0"/>
              <a:t> artery. </a:t>
            </a:r>
          </a:p>
          <a:p>
            <a:r>
              <a:rPr lang="en-US" dirty="0"/>
              <a:t>The typical absorption volume is 2–4 ml.</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1" name="Title 1"/>
          <p:cNvSpPr>
            <a:spLocks noGrp="1"/>
          </p:cNvSpPr>
          <p:nvPr>
            <p:ph type="title"/>
          </p:nvPr>
        </p:nvSpPr>
        <p:spPr/>
        <p:txBody>
          <a:bodyPr/>
          <a:lstStyle/>
          <a:p>
            <a:r>
              <a:rPr lang="en-US" b="1" dirty="0"/>
              <a:t>Stages of the medication process</a:t>
            </a:r>
          </a:p>
        </p:txBody>
      </p:sp>
      <p:sp>
        <p:nvSpPr>
          <p:cNvPr id="1048602" name="Content Placeholder 2"/>
          <p:cNvSpPr>
            <a:spLocks noGrp="1"/>
          </p:cNvSpPr>
          <p:nvPr>
            <p:ph idx="1"/>
          </p:nvPr>
        </p:nvSpPr>
        <p:spPr/>
        <p:txBody>
          <a:bodyPr/>
          <a:lstStyle/>
          <a:p>
            <a:pPr>
              <a:buNone/>
            </a:pPr>
            <a:r>
              <a:rPr lang="en-US" dirty="0"/>
              <a:t>There are five stages of the medication process: </a:t>
            </a:r>
          </a:p>
          <a:p>
            <a:pPr marL="514350" indent="-514350">
              <a:buAutoNum type="alphaLcParenBoth"/>
            </a:pPr>
            <a:r>
              <a:rPr lang="en-US" dirty="0"/>
              <a:t>Ordering/prescribing, </a:t>
            </a:r>
          </a:p>
          <a:p>
            <a:pPr marL="514350" indent="-514350">
              <a:buAutoNum type="alphaLcParenBoth"/>
            </a:pPr>
            <a:r>
              <a:rPr lang="en-US" dirty="0"/>
              <a:t>Transcribing and verifying, </a:t>
            </a:r>
          </a:p>
          <a:p>
            <a:pPr marL="514350" indent="-514350">
              <a:buAutoNum type="alphaLcParenBoth"/>
            </a:pPr>
            <a:r>
              <a:rPr lang="en-US" dirty="0"/>
              <a:t>Dispensing and delivering, </a:t>
            </a:r>
          </a:p>
          <a:p>
            <a:pPr marL="514350" indent="-514350">
              <a:buAutoNum type="alphaLcParenBoth"/>
            </a:pPr>
            <a:r>
              <a:rPr lang="en-US" dirty="0"/>
              <a:t>Administering, and</a:t>
            </a:r>
          </a:p>
          <a:p>
            <a:pPr marL="514350" indent="-514350">
              <a:buAutoNum type="alphaLcParenBoth"/>
            </a:pPr>
            <a:r>
              <a:rPr lang="en-US" dirty="0"/>
              <a:t>Monitoring and reporting.</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6" name="Title 1"/>
          <p:cNvSpPr>
            <a:spLocks noGrp="1"/>
          </p:cNvSpPr>
          <p:nvPr>
            <p:ph type="title"/>
          </p:nvPr>
        </p:nvSpPr>
        <p:spPr/>
        <p:txBody>
          <a:bodyPr>
            <a:normAutofit fontScale="90000"/>
          </a:bodyPr>
          <a:lstStyle/>
          <a:p>
            <a:br>
              <a:rPr lang="en-US" dirty="0"/>
            </a:br>
            <a:r>
              <a:rPr lang="en-US" b="1" dirty="0" err="1"/>
              <a:t>Vastus</a:t>
            </a:r>
            <a:r>
              <a:rPr lang="en-US" b="1" dirty="0"/>
              <a:t> </a:t>
            </a:r>
            <a:r>
              <a:rPr lang="en-US" b="1" dirty="0" err="1"/>
              <a:t>lateralis</a:t>
            </a:r>
            <a:r>
              <a:rPr lang="en-US" b="1" dirty="0"/>
              <a:t> and rector </a:t>
            </a:r>
            <a:r>
              <a:rPr lang="en-US" b="1" dirty="0" err="1"/>
              <a:t>femoris</a:t>
            </a:r>
            <a:r>
              <a:rPr lang="en-US" b="1" dirty="0"/>
              <a:t> </a:t>
            </a:r>
            <a:br>
              <a:rPr lang="en-US" dirty="0"/>
            </a:br>
            <a:endParaRPr lang="en-US" dirty="0"/>
          </a:p>
        </p:txBody>
      </p:sp>
      <p:sp>
        <p:nvSpPr>
          <p:cNvPr id="1048697" name="Content Placeholder 2"/>
          <p:cNvSpPr>
            <a:spLocks noGrp="1"/>
          </p:cNvSpPr>
          <p:nvPr>
            <p:ph idx="1"/>
          </p:nvPr>
        </p:nvSpPr>
        <p:spPr/>
        <p:txBody>
          <a:bodyPr>
            <a:normAutofit fontScale="96875" lnSpcReduction="10000"/>
          </a:bodyPr>
          <a:lstStyle/>
          <a:p>
            <a:r>
              <a:rPr lang="en-US" dirty="0"/>
              <a:t>These quadriceps muscles are particularly good for toddlers or patients who have wasted muscles as they can be ‘bunched up’ before injecting </a:t>
            </a:r>
          </a:p>
          <a:p>
            <a:r>
              <a:rPr lang="en-US" dirty="0"/>
              <a:t>They can be located by measuring a hand’s breadth down from the greater </a:t>
            </a:r>
            <a:r>
              <a:rPr lang="en-US" dirty="0" err="1"/>
              <a:t>trochanter</a:t>
            </a:r>
            <a:r>
              <a:rPr lang="en-US" dirty="0"/>
              <a:t>, and a hand’s breadth up from the knee, identifying the middle third of the muscle as the safe location</a:t>
            </a:r>
          </a:p>
          <a:p>
            <a:r>
              <a:rPr lang="en-US" dirty="0"/>
              <a:t>The </a:t>
            </a:r>
            <a:r>
              <a:rPr lang="en-US" dirty="0" err="1"/>
              <a:t>vastus</a:t>
            </a:r>
            <a:r>
              <a:rPr lang="en-US" dirty="0"/>
              <a:t> </a:t>
            </a:r>
            <a:r>
              <a:rPr lang="en-US" dirty="0" err="1"/>
              <a:t>lateralis</a:t>
            </a:r>
            <a:r>
              <a:rPr lang="en-US" dirty="0"/>
              <a:t> is located on the side of the leg, and the rector </a:t>
            </a:r>
            <a:r>
              <a:rPr lang="en-US" dirty="0" err="1"/>
              <a:t>femoris</a:t>
            </a:r>
            <a:r>
              <a:rPr lang="en-US" dirty="0"/>
              <a:t> is at the front of the thigh. </a:t>
            </a:r>
          </a:p>
          <a:p>
            <a:r>
              <a:rPr lang="en-US" dirty="0"/>
              <a:t>The typical absorption volume is 1–4 ml.</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8" name="Title 1"/>
          <p:cNvSpPr>
            <a:spLocks noGrp="1"/>
          </p:cNvSpPr>
          <p:nvPr>
            <p:ph type="title"/>
          </p:nvPr>
        </p:nvSpPr>
        <p:spPr/>
        <p:txBody>
          <a:bodyPr/>
          <a:lstStyle/>
          <a:p>
            <a:r>
              <a:rPr lang="en-US" b="1" dirty="0"/>
              <a:t>Intramuscular injection procedure</a:t>
            </a:r>
          </a:p>
        </p:txBody>
      </p:sp>
      <p:sp>
        <p:nvSpPr>
          <p:cNvPr id="1048699" name="Content Placeholder 2"/>
          <p:cNvSpPr>
            <a:spLocks noGrp="1"/>
          </p:cNvSpPr>
          <p:nvPr>
            <p:ph idx="1"/>
          </p:nvPr>
        </p:nvSpPr>
        <p:spPr>
          <a:xfrm>
            <a:off x="731520" y="1600200"/>
            <a:ext cx="11155680" cy="5096022"/>
          </a:xfrm>
        </p:spPr>
        <p:txBody>
          <a:bodyPr>
            <a:normAutofit fontScale="83125" lnSpcReduction="20000"/>
          </a:bodyPr>
          <a:lstStyle/>
          <a:p>
            <a:pPr>
              <a:buNone/>
            </a:pPr>
            <a:r>
              <a:rPr lang="en-US" b="1" dirty="0"/>
              <a:t>Equipment</a:t>
            </a:r>
          </a:p>
          <a:p>
            <a:pPr>
              <a:buNone/>
            </a:pPr>
            <a:r>
              <a:rPr lang="en-US" dirty="0"/>
              <a:t>● 2 ml or 5 ml syringe (depending on amount for injection).</a:t>
            </a:r>
          </a:p>
          <a:p>
            <a:pPr>
              <a:buNone/>
            </a:pPr>
            <a:r>
              <a:rPr lang="en-US" dirty="0"/>
              <a:t>● 2 × 21 (green) or 23 (blue) gauge needle. </a:t>
            </a:r>
          </a:p>
          <a:p>
            <a:pPr>
              <a:buNone/>
            </a:pPr>
            <a:r>
              <a:rPr lang="en-US" dirty="0"/>
              <a:t>Note: a large needle should be used for adults to ensure that it reaches the muscle layer. Short needles may result in the injection going into the adipose tissue, resulting in reduced effectiveness</a:t>
            </a:r>
          </a:p>
          <a:p>
            <a:pPr>
              <a:buNone/>
            </a:pPr>
            <a:r>
              <a:rPr lang="en-US" dirty="0"/>
              <a:t>● Alcohol wipe</a:t>
            </a:r>
          </a:p>
          <a:p>
            <a:pPr>
              <a:buNone/>
            </a:pPr>
            <a:r>
              <a:rPr lang="en-US" dirty="0"/>
              <a:t>● Gauze swab.</a:t>
            </a:r>
          </a:p>
          <a:p>
            <a:pPr>
              <a:buNone/>
            </a:pPr>
            <a:r>
              <a:rPr lang="en-US" dirty="0"/>
              <a:t>● Receiver.</a:t>
            </a:r>
          </a:p>
          <a:p>
            <a:pPr>
              <a:buNone/>
            </a:pPr>
            <a:r>
              <a:rPr lang="en-US" dirty="0"/>
              <a:t>● Prescribed drug and prescription sheet.</a:t>
            </a:r>
          </a:p>
          <a:p>
            <a:pPr>
              <a:buNone/>
            </a:pPr>
            <a:r>
              <a:rPr lang="en-US" dirty="0"/>
              <a:t>● Gloves – to protect from drug spillage and body fluids.</a:t>
            </a:r>
          </a:p>
          <a:p>
            <a:pPr>
              <a:buNone/>
            </a:pPr>
            <a:r>
              <a:rPr lang="en-US" dirty="0"/>
              <a:t>● Apron –for protection as above.</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0" name="Title 1"/>
          <p:cNvSpPr>
            <a:spLocks noGrp="1"/>
          </p:cNvSpPr>
          <p:nvPr>
            <p:ph type="title"/>
          </p:nvPr>
        </p:nvSpPr>
        <p:spPr/>
        <p:txBody>
          <a:bodyPr>
            <a:normAutofit fontScale="90000"/>
          </a:bodyPr>
          <a:lstStyle/>
          <a:p>
            <a:br>
              <a:rPr lang="en-US" b="1" dirty="0"/>
            </a:br>
            <a:r>
              <a:rPr lang="en-US" b="1" dirty="0"/>
              <a:t>Preparing the injection</a:t>
            </a:r>
            <a:br>
              <a:rPr lang="en-US" b="1" dirty="0"/>
            </a:br>
            <a:endParaRPr lang="en-US" dirty="0"/>
          </a:p>
        </p:txBody>
      </p:sp>
      <p:sp>
        <p:nvSpPr>
          <p:cNvPr id="1048701" name="Content Placeholder 2"/>
          <p:cNvSpPr>
            <a:spLocks noGrp="1"/>
          </p:cNvSpPr>
          <p:nvPr>
            <p:ph idx="1"/>
          </p:nvPr>
        </p:nvSpPr>
        <p:spPr>
          <a:xfrm>
            <a:off x="609599" y="1600199"/>
            <a:ext cx="10972799" cy="5138225"/>
          </a:xfrm>
        </p:spPr>
        <p:txBody>
          <a:bodyPr>
            <a:normAutofit fontScale="84375" lnSpcReduction="10000"/>
          </a:bodyPr>
          <a:lstStyle/>
          <a:p>
            <a:pPr>
              <a:buNone/>
            </a:pPr>
            <a:r>
              <a:rPr lang="en-US" dirty="0"/>
              <a:t>This is an aseptic procedure and therefore all equipment should be sterile. </a:t>
            </a:r>
          </a:p>
          <a:p>
            <a:pPr>
              <a:buNone/>
            </a:pPr>
            <a:r>
              <a:rPr lang="en-US" dirty="0"/>
              <a:t>● Check all equipment to ensure it is sealed and used within expiry date. </a:t>
            </a:r>
          </a:p>
          <a:p>
            <a:pPr>
              <a:buNone/>
            </a:pPr>
            <a:r>
              <a:rPr lang="en-US" dirty="0"/>
              <a:t>● Wash hands and put on gloves.</a:t>
            </a:r>
          </a:p>
          <a:p>
            <a:pPr>
              <a:buNone/>
            </a:pPr>
            <a:r>
              <a:rPr lang="en-US" dirty="0"/>
              <a:t>● Prepare drug vial. Carry out the same checks as described in the procedure for oral drug administration . </a:t>
            </a:r>
          </a:p>
          <a:p>
            <a:r>
              <a:rPr lang="en-US" dirty="0"/>
              <a:t>If a glass ampoule is used, flick the top of the ampoule to encourage all fluid to drain into the reservoir. </a:t>
            </a:r>
          </a:p>
          <a:p>
            <a:r>
              <a:rPr lang="en-US" dirty="0"/>
              <a:t>Use a tissue or piece of gauze to protect your fingers from glass cuts when breaking the top off the ampoule. </a:t>
            </a:r>
          </a:p>
          <a:p>
            <a:r>
              <a:rPr lang="en-US" dirty="0"/>
              <a:t>If a vial with a rubber bung is being used, remove the cover using scissors or forceps to prevent injury to your fingers; clean the rubber bung with an alcohol wipe. </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2" name="Title 1"/>
          <p:cNvSpPr>
            <a:spLocks noGrp="1"/>
          </p:cNvSpPr>
          <p:nvPr>
            <p:ph type="title"/>
          </p:nvPr>
        </p:nvSpPr>
        <p:spPr/>
        <p:txBody>
          <a:bodyPr/>
          <a:lstStyle/>
          <a:p>
            <a:r>
              <a:rPr lang="en-US" b="1" dirty="0"/>
              <a:t>Preparing the injection</a:t>
            </a:r>
            <a:endParaRPr lang="en-US" dirty="0"/>
          </a:p>
        </p:txBody>
      </p:sp>
      <p:sp>
        <p:nvSpPr>
          <p:cNvPr id="1048703" name="Content Placeholder 2"/>
          <p:cNvSpPr>
            <a:spLocks noGrp="1"/>
          </p:cNvSpPr>
          <p:nvPr>
            <p:ph idx="1"/>
          </p:nvPr>
        </p:nvSpPr>
        <p:spPr>
          <a:xfrm>
            <a:off x="609600" y="1371600"/>
            <a:ext cx="11446412" cy="5211762"/>
          </a:xfrm>
        </p:spPr>
        <p:txBody>
          <a:bodyPr>
            <a:normAutofit/>
          </a:bodyPr>
          <a:lstStyle/>
          <a:p>
            <a:pPr>
              <a:buNone/>
            </a:pPr>
            <a:r>
              <a:rPr lang="en-US" dirty="0"/>
              <a:t>● Assemble needle and syringe, taking care not to touch the needle, except for the barrel when connected to the syringe. </a:t>
            </a:r>
          </a:p>
          <a:p>
            <a:pPr>
              <a:buNone/>
            </a:pPr>
            <a:r>
              <a:rPr lang="en-US" dirty="0"/>
              <a:t>● Uncap the needle. It is best practice  never to </a:t>
            </a:r>
            <a:r>
              <a:rPr lang="en-US" dirty="0" err="1"/>
              <a:t>resheath</a:t>
            </a:r>
            <a:r>
              <a:rPr lang="en-US" dirty="0"/>
              <a:t> an uncapped needle, even if unused, to prevent </a:t>
            </a:r>
            <a:r>
              <a:rPr lang="en-US" dirty="0" err="1"/>
              <a:t>needlestick</a:t>
            </a:r>
            <a:r>
              <a:rPr lang="en-US" dirty="0"/>
              <a:t> injuries.</a:t>
            </a:r>
          </a:p>
          <a:p>
            <a:r>
              <a:rPr lang="en-US" dirty="0"/>
              <a:t>To dilute a drug – if the drug requires mixing with a </a:t>
            </a:r>
            <a:r>
              <a:rPr lang="en-US" dirty="0" err="1"/>
              <a:t>diluent</a:t>
            </a:r>
            <a:r>
              <a:rPr lang="en-US" dirty="0"/>
              <a:t>, or if you are drawing fluid from a closed vial – draw up the equivalent amount of air into the syringe, steady the vial on a flat surface with one hand, and insert the syringe into the vial and inject the vial with the air. This will make it easier to withdraw. Ensure drug is dissolved before aspirating the medication into the syringe.</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4" name="Title 1"/>
          <p:cNvSpPr>
            <a:spLocks noGrp="1"/>
          </p:cNvSpPr>
          <p:nvPr>
            <p:ph type="title"/>
          </p:nvPr>
        </p:nvSpPr>
        <p:spPr/>
        <p:txBody>
          <a:bodyPr/>
          <a:lstStyle/>
          <a:p>
            <a:r>
              <a:rPr lang="en-US" b="1" dirty="0"/>
              <a:t>Preparing the injection</a:t>
            </a:r>
            <a:endParaRPr lang="en-US" dirty="0"/>
          </a:p>
        </p:txBody>
      </p:sp>
      <p:sp>
        <p:nvSpPr>
          <p:cNvPr id="1048705" name="Content Placeholder 2"/>
          <p:cNvSpPr>
            <a:spLocks noGrp="1"/>
          </p:cNvSpPr>
          <p:nvPr>
            <p:ph idx="1"/>
          </p:nvPr>
        </p:nvSpPr>
        <p:spPr>
          <a:xfrm>
            <a:off x="609600" y="1600201"/>
            <a:ext cx="10972800" cy="4983161"/>
          </a:xfrm>
        </p:spPr>
        <p:txBody>
          <a:bodyPr>
            <a:normAutofit/>
          </a:bodyPr>
          <a:lstStyle/>
          <a:p>
            <a:r>
              <a:rPr lang="en-US" dirty="0"/>
              <a:t>Withdraw required amount into the syringe. Remove the vial, and holding the syringe with the needle uppermost, tap the syringe firmly to encourage air bubbles to rise to the top to be expelled. </a:t>
            </a:r>
          </a:p>
          <a:p>
            <a:r>
              <a:rPr lang="en-US" dirty="0"/>
              <a:t>Larger syringes may have the connection on the side, rather than the middle of the syringe. To aid the air to rise to the top, tip the syringe to a slight angle so that the air collects under the connection, and keep it at that angle until all the air is expelled.</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6" name="Title 1"/>
          <p:cNvSpPr>
            <a:spLocks noGrp="1"/>
          </p:cNvSpPr>
          <p:nvPr>
            <p:ph type="title"/>
          </p:nvPr>
        </p:nvSpPr>
        <p:spPr/>
        <p:txBody>
          <a:bodyPr>
            <a:normAutofit fontScale="90000"/>
          </a:bodyPr>
          <a:lstStyle/>
          <a:p>
            <a:br>
              <a:rPr lang="en-US" dirty="0"/>
            </a:br>
            <a:r>
              <a:rPr lang="en-US" b="1" dirty="0"/>
              <a:t>Subcutaneous (SC) injections</a:t>
            </a:r>
            <a:br>
              <a:rPr lang="en-US" dirty="0"/>
            </a:br>
            <a:endParaRPr lang="en-US" dirty="0"/>
          </a:p>
        </p:txBody>
      </p:sp>
      <p:sp>
        <p:nvSpPr>
          <p:cNvPr id="1048707" name="Content Placeholder 2"/>
          <p:cNvSpPr>
            <a:spLocks noGrp="1"/>
          </p:cNvSpPr>
          <p:nvPr>
            <p:ph idx="1"/>
          </p:nvPr>
        </p:nvSpPr>
        <p:spPr>
          <a:xfrm>
            <a:off x="609600" y="1447800"/>
            <a:ext cx="11446412" cy="5135562"/>
          </a:xfrm>
        </p:spPr>
        <p:txBody>
          <a:bodyPr>
            <a:normAutofit fontScale="92500"/>
          </a:bodyPr>
          <a:lstStyle/>
          <a:p>
            <a:r>
              <a:rPr lang="en-US" dirty="0"/>
              <a:t>Small amounts of medication (0.2–2 ml) are given into the subcutaneous tissue to allow a slow, sustained absorption of medication. </a:t>
            </a:r>
          </a:p>
          <a:p>
            <a:r>
              <a:rPr lang="en-US" dirty="0"/>
              <a:t>It is an ideal route for insulin, which requires frequent injections, but is also used regularly for heparin. </a:t>
            </a:r>
          </a:p>
          <a:p>
            <a:r>
              <a:rPr lang="en-US" dirty="0"/>
              <a:t>Preferred sites for self-administered SC injections are the outer upper arms, the upper thighs, and the lower abdomen around the umbilicus.</a:t>
            </a:r>
          </a:p>
          <a:p>
            <a:r>
              <a:rPr lang="en-US" dirty="0"/>
              <a:t> Nurses can also use the back of the upper arms, outer thighs and upper buttocks but these are not accessible for self-administration.</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8" name="Title 1"/>
          <p:cNvSpPr>
            <a:spLocks noGrp="1"/>
          </p:cNvSpPr>
          <p:nvPr>
            <p:ph type="title"/>
          </p:nvPr>
        </p:nvSpPr>
        <p:spPr/>
        <p:txBody>
          <a:bodyPr/>
          <a:lstStyle/>
          <a:p>
            <a:endParaRPr lang="en-US" dirty="0"/>
          </a:p>
        </p:txBody>
      </p:sp>
      <p:pic>
        <p:nvPicPr>
          <p:cNvPr id="2097179" name="Picture 4" descr="subINJ"/>
          <p:cNvPicPr>
            <a:picLocks noGrp="1" noChangeAspect="1" noChangeArrowheads="1"/>
          </p:cNvPicPr>
          <p:nvPr>
            <p:ph idx="1"/>
          </p:nvPr>
        </p:nvPicPr>
        <p:blipFill>
          <a:blip r:embed="rId2"/>
          <a:srcRect/>
          <a:stretch>
            <a:fillRect/>
          </a:stretch>
        </p:blipFill>
        <p:spPr bwMode="auto">
          <a:xfrm>
            <a:off x="2743200" y="1600200"/>
            <a:ext cx="6248400" cy="4800600"/>
          </a:xfrm>
          <a:prstGeom prst="rect">
            <a:avLst/>
          </a:prstGeom>
          <a:noFill/>
          <a:ln w="9525">
            <a:noFill/>
            <a:miter lim="800000"/>
            <a:headEnd/>
            <a:tailEnd/>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9" name="Title 1"/>
          <p:cNvSpPr>
            <a:spLocks noGrp="1"/>
          </p:cNvSpPr>
          <p:nvPr>
            <p:ph type="title"/>
          </p:nvPr>
        </p:nvSpPr>
        <p:spPr/>
        <p:txBody>
          <a:bodyPr/>
          <a:lstStyle/>
          <a:p>
            <a:r>
              <a:rPr lang="en-US" b="1" dirty="0"/>
              <a:t>Subcutaneous (SC) injections</a:t>
            </a:r>
            <a:endParaRPr lang="en-US" dirty="0"/>
          </a:p>
        </p:txBody>
      </p:sp>
      <p:sp>
        <p:nvSpPr>
          <p:cNvPr id="1048710" name="Content Placeholder 2"/>
          <p:cNvSpPr>
            <a:spLocks noGrp="1"/>
          </p:cNvSpPr>
          <p:nvPr>
            <p:ph idx="1"/>
          </p:nvPr>
        </p:nvSpPr>
        <p:spPr/>
        <p:txBody>
          <a:bodyPr>
            <a:normAutofit/>
          </a:bodyPr>
          <a:lstStyle/>
          <a:p>
            <a:pPr>
              <a:buNone/>
            </a:pPr>
            <a:r>
              <a:rPr lang="en-US" b="1" dirty="0"/>
              <a:t>Equipment</a:t>
            </a:r>
          </a:p>
          <a:p>
            <a:pPr>
              <a:buNone/>
            </a:pPr>
            <a:r>
              <a:rPr lang="en-US" dirty="0"/>
              <a:t>● Insulin syringe or 1 ml syringe. If injecting insulin use an insulin syringe with a 25 or 27 gauge needle. </a:t>
            </a:r>
          </a:p>
          <a:p>
            <a:pPr>
              <a:buNone/>
            </a:pPr>
            <a:r>
              <a:rPr lang="en-US" dirty="0"/>
              <a:t>● 2 × 25 or 27 gauge needles (orange).</a:t>
            </a:r>
          </a:p>
          <a:p>
            <a:pPr>
              <a:buNone/>
            </a:pPr>
            <a:r>
              <a:rPr lang="en-US" dirty="0"/>
              <a:t>● Gauze swab.</a:t>
            </a:r>
          </a:p>
          <a:p>
            <a:pPr>
              <a:buNone/>
            </a:pPr>
            <a:r>
              <a:rPr lang="en-US" dirty="0"/>
              <a:t>● Receiver.</a:t>
            </a:r>
          </a:p>
          <a:p>
            <a:pPr>
              <a:buNone/>
            </a:pPr>
            <a:r>
              <a:rPr lang="en-US" dirty="0"/>
              <a:t>● Prescribed drug and prescription sheet.</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1" name="Title 1"/>
          <p:cNvSpPr>
            <a:spLocks noGrp="1"/>
          </p:cNvSpPr>
          <p:nvPr>
            <p:ph type="title"/>
          </p:nvPr>
        </p:nvSpPr>
        <p:spPr/>
        <p:txBody>
          <a:bodyPr/>
          <a:lstStyle/>
          <a:p>
            <a:r>
              <a:rPr lang="en-US" b="1" dirty="0"/>
              <a:t>Subcutaneous (SC) injections</a:t>
            </a:r>
            <a:endParaRPr lang="en-US" dirty="0"/>
          </a:p>
        </p:txBody>
      </p:sp>
      <p:sp>
        <p:nvSpPr>
          <p:cNvPr id="1048712" name="Content Placeholder 2"/>
          <p:cNvSpPr>
            <a:spLocks noGrp="1"/>
          </p:cNvSpPr>
          <p:nvPr>
            <p:ph idx="1"/>
          </p:nvPr>
        </p:nvSpPr>
        <p:spPr/>
        <p:txBody>
          <a:bodyPr>
            <a:normAutofit fontScale="92500" lnSpcReduction="20000"/>
          </a:bodyPr>
          <a:lstStyle/>
          <a:p>
            <a:pPr>
              <a:buNone/>
            </a:pPr>
            <a:r>
              <a:rPr lang="en-US" b="1" dirty="0"/>
              <a:t>Preparing an insulin drug dose</a:t>
            </a:r>
          </a:p>
          <a:p>
            <a:r>
              <a:rPr lang="en-US" dirty="0"/>
              <a:t>Preparing an insulin dose may require drawing up from more than one multi-dose vial. </a:t>
            </a:r>
          </a:p>
          <a:p>
            <a:r>
              <a:rPr lang="en-US" dirty="0"/>
              <a:t>The following procedure explains how to do this, and allows you to draw up from an ampoule that has a vacuum in it. </a:t>
            </a:r>
          </a:p>
          <a:p>
            <a:r>
              <a:rPr lang="en-US" dirty="0"/>
              <a:t>If the air were not injected first, it would be very difficult to withdraw insulin as the vacuum within the ampoule would draw in the contents of the syringe and cause mixing of the two different types.</a:t>
            </a:r>
          </a:p>
          <a:p>
            <a:r>
              <a:rPr lang="en-US" dirty="0"/>
              <a:t>To prepare an injection from two multi-dose vials</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3" name="Title 1"/>
          <p:cNvSpPr>
            <a:spLocks noGrp="1"/>
          </p:cNvSpPr>
          <p:nvPr>
            <p:ph type="title"/>
          </p:nvPr>
        </p:nvSpPr>
        <p:spPr/>
        <p:txBody>
          <a:bodyPr/>
          <a:lstStyle/>
          <a:p>
            <a:r>
              <a:rPr lang="en-US" b="1" dirty="0"/>
              <a:t>Subcutaneous (SC) injections</a:t>
            </a:r>
            <a:endParaRPr lang="en-US" dirty="0"/>
          </a:p>
        </p:txBody>
      </p:sp>
      <p:sp>
        <p:nvSpPr>
          <p:cNvPr id="1048714" name="Content Placeholder 2"/>
          <p:cNvSpPr>
            <a:spLocks noGrp="1"/>
          </p:cNvSpPr>
          <p:nvPr>
            <p:ph idx="1"/>
          </p:nvPr>
        </p:nvSpPr>
        <p:spPr/>
        <p:txBody>
          <a:bodyPr>
            <a:normAutofit/>
          </a:bodyPr>
          <a:lstStyle/>
          <a:p>
            <a:pPr>
              <a:buNone/>
            </a:pPr>
            <a:r>
              <a:rPr lang="en-US" dirty="0"/>
              <a:t>● Clean the rubber bung on both vials with an alcohol wipe.</a:t>
            </a:r>
          </a:p>
          <a:p>
            <a:pPr>
              <a:buNone/>
            </a:pPr>
            <a:r>
              <a:rPr lang="en-US" dirty="0"/>
              <a:t>● Draw air into the syringe to equal the volume of drug to be with- drawn from the first vial.</a:t>
            </a:r>
          </a:p>
          <a:p>
            <a:pPr>
              <a:buNone/>
            </a:pPr>
            <a:r>
              <a:rPr lang="en-US" dirty="0"/>
              <a:t>● With the first vial on a flat surface, insert the needle into the first vial. Do not touch the liquid with the needle, but inject the air and remove the needle.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Title 1"/>
          <p:cNvSpPr>
            <a:spLocks noGrp="1"/>
          </p:cNvSpPr>
          <p:nvPr>
            <p:ph type="title"/>
          </p:nvPr>
        </p:nvSpPr>
        <p:spPr>
          <a:xfrm>
            <a:off x="609600" y="274638"/>
            <a:ext cx="10972800" cy="944562"/>
          </a:xfrm>
        </p:spPr>
        <p:txBody>
          <a:bodyPr>
            <a:normAutofit/>
          </a:bodyPr>
          <a:lstStyle/>
          <a:p>
            <a:r>
              <a:rPr lang="en-US" b="1" i="1" dirty="0"/>
              <a:t>Rights of Medication Administration</a:t>
            </a:r>
            <a:endParaRPr lang="en-US" dirty="0"/>
          </a:p>
        </p:txBody>
      </p:sp>
      <p:sp>
        <p:nvSpPr>
          <p:cNvPr id="1048604" name="Content Placeholder 2"/>
          <p:cNvSpPr>
            <a:spLocks noGrp="1"/>
          </p:cNvSpPr>
          <p:nvPr>
            <p:ph idx="1"/>
          </p:nvPr>
        </p:nvSpPr>
        <p:spPr>
          <a:xfrm>
            <a:off x="858129" y="1219200"/>
            <a:ext cx="11211951" cy="5334000"/>
          </a:xfrm>
        </p:spPr>
        <p:txBody>
          <a:bodyPr>
            <a:normAutofit fontScale="86250" lnSpcReduction="20000"/>
          </a:bodyPr>
          <a:lstStyle/>
          <a:p>
            <a:pPr>
              <a:buNone/>
            </a:pPr>
            <a:r>
              <a:rPr lang="en-US" b="1" dirty="0"/>
              <a:t>1. Right patient</a:t>
            </a:r>
          </a:p>
          <a:p>
            <a:r>
              <a:rPr lang="en-US" dirty="0"/>
              <a:t>Check the name on the order and the patient. </a:t>
            </a:r>
          </a:p>
          <a:p>
            <a:r>
              <a:rPr lang="en-US" dirty="0"/>
              <a:t>Use 2 identifiers. </a:t>
            </a:r>
          </a:p>
          <a:p>
            <a:r>
              <a:rPr lang="en-US" dirty="0"/>
              <a:t>Ask patient to identify himself/herself. </a:t>
            </a:r>
          </a:p>
          <a:p>
            <a:pPr>
              <a:buNone/>
            </a:pPr>
            <a:r>
              <a:rPr lang="en-US" b="1" dirty="0"/>
              <a:t>2. Right medication</a:t>
            </a:r>
          </a:p>
          <a:p>
            <a:r>
              <a:rPr lang="en-US" dirty="0"/>
              <a:t>Check the medication label. </a:t>
            </a:r>
          </a:p>
          <a:p>
            <a:r>
              <a:rPr lang="en-US" dirty="0"/>
              <a:t>Check the order. </a:t>
            </a:r>
          </a:p>
          <a:p>
            <a:pPr>
              <a:buNone/>
            </a:pPr>
            <a:r>
              <a:rPr lang="en-US" b="1" dirty="0"/>
              <a:t>3. Right dose</a:t>
            </a:r>
          </a:p>
          <a:p>
            <a:r>
              <a:rPr lang="en-US" dirty="0"/>
              <a:t>Check the order. </a:t>
            </a:r>
          </a:p>
          <a:p>
            <a:r>
              <a:rPr lang="en-US" dirty="0"/>
              <a:t>Confirm appropriateness of the dose using a current drug reference. </a:t>
            </a:r>
          </a:p>
          <a:p>
            <a:r>
              <a:rPr lang="en-US" dirty="0"/>
              <a:t>If necessary, calculate the dose and have another nurse calculate the dose as well. </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5" name="Title 1"/>
          <p:cNvSpPr>
            <a:spLocks noGrp="1"/>
          </p:cNvSpPr>
          <p:nvPr>
            <p:ph type="title"/>
          </p:nvPr>
        </p:nvSpPr>
        <p:spPr/>
        <p:txBody>
          <a:bodyPr/>
          <a:lstStyle/>
          <a:p>
            <a:r>
              <a:rPr lang="en-US" b="1" dirty="0"/>
              <a:t>Subcutaneous (SC) injections</a:t>
            </a:r>
            <a:endParaRPr lang="en-US" dirty="0"/>
          </a:p>
        </p:txBody>
      </p:sp>
      <p:sp>
        <p:nvSpPr>
          <p:cNvPr id="1048716" name="Content Placeholder 2"/>
          <p:cNvSpPr>
            <a:spLocks noGrp="1"/>
          </p:cNvSpPr>
          <p:nvPr>
            <p:ph idx="1"/>
          </p:nvPr>
        </p:nvSpPr>
        <p:spPr/>
        <p:txBody>
          <a:bodyPr>
            <a:normAutofit/>
          </a:bodyPr>
          <a:lstStyle/>
          <a:p>
            <a:pPr>
              <a:buNone/>
            </a:pPr>
            <a:r>
              <a:rPr lang="en-US" dirty="0"/>
              <a:t>● Draw air into the syringe to equal the volume of drug to be with drawn from the second vial, insert into the second vial, and inject the air. </a:t>
            </a:r>
          </a:p>
          <a:p>
            <a:r>
              <a:rPr lang="en-US" dirty="0"/>
              <a:t>Then invert the vial and withdraw the required dose, tap to remove air bubbles and expel, and remove needle from vial.</a:t>
            </a:r>
          </a:p>
          <a:p>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7" name="Title 1"/>
          <p:cNvSpPr>
            <a:spLocks noGrp="1"/>
          </p:cNvSpPr>
          <p:nvPr>
            <p:ph type="title"/>
          </p:nvPr>
        </p:nvSpPr>
        <p:spPr/>
        <p:txBody>
          <a:bodyPr/>
          <a:lstStyle/>
          <a:p>
            <a:r>
              <a:rPr lang="en-US" b="1" dirty="0"/>
              <a:t>Subcutaneous (SC) injections</a:t>
            </a:r>
            <a:endParaRPr lang="en-US" dirty="0"/>
          </a:p>
        </p:txBody>
      </p:sp>
      <p:sp>
        <p:nvSpPr>
          <p:cNvPr id="1048718" name="Content Placeholder 2"/>
          <p:cNvSpPr>
            <a:spLocks noGrp="1"/>
          </p:cNvSpPr>
          <p:nvPr>
            <p:ph idx="1"/>
          </p:nvPr>
        </p:nvSpPr>
        <p:spPr/>
        <p:txBody>
          <a:bodyPr/>
          <a:lstStyle/>
          <a:p>
            <a:pPr>
              <a:buNone/>
            </a:pPr>
            <a:r>
              <a:rPr lang="en-US" dirty="0"/>
              <a:t>● Return to first vial, clean rubber bung, insert needle, invert vial and withdraw required amount carefully. Remove needle and expel air, taking care not to lose any of the first drug.</a:t>
            </a:r>
          </a:p>
          <a:p>
            <a:pPr>
              <a:buNone/>
            </a:pPr>
            <a:r>
              <a:rPr lang="en-US" dirty="0"/>
              <a:t>● If necessary change the needle before administration. Some disposable insulin syringes have an integral needle which cannot be changed. </a:t>
            </a:r>
          </a:p>
          <a:p>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9" name="Title 1"/>
          <p:cNvSpPr>
            <a:spLocks noGrp="1"/>
          </p:cNvSpPr>
          <p:nvPr>
            <p:ph type="title"/>
          </p:nvPr>
        </p:nvSpPr>
        <p:spPr/>
        <p:txBody>
          <a:bodyPr>
            <a:normAutofit fontScale="90000"/>
          </a:bodyPr>
          <a:lstStyle/>
          <a:p>
            <a:br>
              <a:rPr lang="en-US" b="1" dirty="0"/>
            </a:br>
            <a:r>
              <a:rPr lang="en-US" b="1" dirty="0"/>
              <a:t>Sites for Intravenous (IV) injection</a:t>
            </a:r>
            <a:br>
              <a:rPr lang="en-US" b="1" dirty="0"/>
            </a:br>
            <a:endParaRPr lang="en-US" dirty="0"/>
          </a:p>
        </p:txBody>
      </p:sp>
      <p:sp>
        <p:nvSpPr>
          <p:cNvPr id="1048720" name="Content Placeholder 2"/>
          <p:cNvSpPr>
            <a:spLocks noGrp="1"/>
          </p:cNvSpPr>
          <p:nvPr>
            <p:ph idx="1"/>
          </p:nvPr>
        </p:nvSpPr>
        <p:spPr/>
        <p:txBody>
          <a:bodyPr>
            <a:normAutofit lnSpcReduction="10000"/>
          </a:bodyPr>
          <a:lstStyle/>
          <a:p>
            <a:pPr>
              <a:buNone/>
            </a:pPr>
            <a:r>
              <a:rPr lang="en-US" dirty="0"/>
              <a:t>1. Dorsal Venous network</a:t>
            </a:r>
          </a:p>
          <a:p>
            <a:pPr>
              <a:buNone/>
            </a:pPr>
            <a:r>
              <a:rPr lang="en-US" dirty="0"/>
              <a:t>2. Dorsal metacarpal Veins</a:t>
            </a:r>
          </a:p>
          <a:p>
            <a:pPr>
              <a:buNone/>
            </a:pPr>
            <a:r>
              <a:rPr lang="en-US" dirty="0"/>
              <a:t>3. Cephalic Veins</a:t>
            </a:r>
          </a:p>
          <a:p>
            <a:pPr>
              <a:buNone/>
            </a:pPr>
            <a:r>
              <a:rPr lang="en-US" dirty="0"/>
              <a:t>4. Radial vein</a:t>
            </a:r>
          </a:p>
          <a:p>
            <a:pPr>
              <a:buNone/>
            </a:pPr>
            <a:r>
              <a:rPr lang="en-US" dirty="0"/>
              <a:t>5. </a:t>
            </a:r>
            <a:r>
              <a:rPr lang="en-US" dirty="0" err="1"/>
              <a:t>Ulnar</a:t>
            </a:r>
            <a:r>
              <a:rPr lang="en-US" dirty="0"/>
              <a:t> vein</a:t>
            </a:r>
          </a:p>
          <a:p>
            <a:pPr>
              <a:buNone/>
            </a:pPr>
            <a:r>
              <a:rPr lang="en-US" dirty="0"/>
              <a:t>6. </a:t>
            </a:r>
            <a:r>
              <a:rPr lang="en-US" dirty="0" err="1"/>
              <a:t>Basilic</a:t>
            </a:r>
            <a:r>
              <a:rPr lang="en-US" dirty="0"/>
              <a:t> vein</a:t>
            </a:r>
          </a:p>
          <a:p>
            <a:pPr>
              <a:buNone/>
            </a:pPr>
            <a:r>
              <a:rPr lang="en-US" dirty="0"/>
              <a:t>7. Median </a:t>
            </a:r>
            <a:r>
              <a:rPr lang="en-US" dirty="0" err="1"/>
              <a:t>cubital</a:t>
            </a:r>
            <a:r>
              <a:rPr lang="en-US" dirty="0"/>
              <a:t> vein</a:t>
            </a:r>
          </a:p>
          <a:p>
            <a:pPr>
              <a:buNone/>
            </a:pPr>
            <a:r>
              <a:rPr lang="en-US" dirty="0"/>
              <a:t>8. Greater </a:t>
            </a:r>
            <a:r>
              <a:rPr lang="en-US" dirty="0" err="1"/>
              <a:t>saphenous</a:t>
            </a:r>
            <a:r>
              <a:rPr lang="en-US" dirty="0"/>
              <a:t> vein</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80" name="Picture 4" descr="intravenous"/>
          <p:cNvPicPr>
            <a:picLocks noChangeAspect="1" noChangeArrowheads="1"/>
          </p:cNvPicPr>
          <p:nvPr/>
        </p:nvPicPr>
        <p:blipFill>
          <a:blip r:embed="rId2"/>
          <a:srcRect/>
          <a:stretch>
            <a:fillRect/>
          </a:stretch>
        </p:blipFill>
        <p:spPr bwMode="auto">
          <a:xfrm>
            <a:off x="6248400" y="914400"/>
            <a:ext cx="4343400" cy="3200400"/>
          </a:xfrm>
          <a:prstGeom prst="rect">
            <a:avLst/>
          </a:prstGeom>
          <a:noFill/>
          <a:ln w="9525">
            <a:noFill/>
            <a:miter lim="800000"/>
            <a:headEnd/>
            <a:tailEnd/>
          </a:ln>
        </p:spPr>
      </p:pic>
      <p:pic>
        <p:nvPicPr>
          <p:cNvPr id="2097181" name="Picture 5" descr="images-2"/>
          <p:cNvPicPr>
            <a:picLocks noChangeAspect="1" noChangeArrowheads="1"/>
          </p:cNvPicPr>
          <p:nvPr/>
        </p:nvPicPr>
        <p:blipFill>
          <a:blip r:embed="rId3"/>
          <a:srcRect/>
          <a:stretch>
            <a:fillRect/>
          </a:stretch>
        </p:blipFill>
        <p:spPr bwMode="auto">
          <a:xfrm>
            <a:off x="1619250" y="890588"/>
            <a:ext cx="4400550" cy="3224212"/>
          </a:xfrm>
          <a:prstGeom prst="rect">
            <a:avLst/>
          </a:prstGeom>
          <a:noFill/>
          <a:ln w="9525">
            <a:noFill/>
            <a:miter lim="800000"/>
            <a:headEnd/>
            <a:tailEnd/>
          </a:ln>
        </p:spPr>
      </p:pic>
      <p:sp>
        <p:nvSpPr>
          <p:cNvPr id="1048721" name="Text Box 6"/>
          <p:cNvSpPr txBox="1">
            <a:spLocks noChangeArrowheads="1"/>
          </p:cNvSpPr>
          <p:nvPr/>
        </p:nvSpPr>
        <p:spPr bwMode="auto">
          <a:xfrm>
            <a:off x="2286000" y="4967288"/>
            <a:ext cx="7543800" cy="519112"/>
          </a:xfrm>
          <a:prstGeom prst="rect">
            <a:avLst/>
          </a:prstGeom>
          <a:noFill/>
          <a:ln w="9525">
            <a:noFill/>
            <a:miter lim="800000"/>
            <a:headEnd/>
            <a:tailEnd/>
          </a:ln>
          <a:effectLst/>
        </p:spPr>
        <p:txBody>
          <a:bodyPr>
            <a:spAutoFit/>
          </a:bodyPr>
          <a:lstStyle/>
          <a:p>
            <a:pPr algn="ctr">
              <a:spcBef>
                <a:spcPct val="50000"/>
              </a:spcBef>
            </a:pPr>
            <a:r>
              <a:rPr lang="en-US" sz="2800">
                <a:solidFill>
                  <a:prstClr val="black"/>
                </a:solidFill>
                <a:latin typeface="Calibri"/>
              </a:rPr>
              <a:t>Intravenous Administration</a:t>
            </a:r>
            <a:r>
              <a:rPr lang="en-US">
                <a:solidFill>
                  <a:prstClr val="black"/>
                </a:solidFill>
                <a:latin typeface="Calibri"/>
              </a:rPr>
              <a:t> </a:t>
            </a:r>
          </a:p>
        </p:txBody>
      </p:sp>
      <p:sp>
        <p:nvSpPr>
          <p:cNvPr id="1048722" name="Line 7"/>
          <p:cNvSpPr>
            <a:spLocks noChangeShapeType="1"/>
          </p:cNvSpPr>
          <p:nvPr/>
        </p:nvSpPr>
        <p:spPr bwMode="auto">
          <a:xfrm flipV="1">
            <a:off x="6781800" y="2133600"/>
            <a:ext cx="381000" cy="2895600"/>
          </a:xfrm>
          <a:prstGeom prst="line">
            <a:avLst/>
          </a:prstGeom>
          <a:noFill/>
          <a:ln w="41275">
            <a:solidFill>
              <a:srgbClr val="00FF00"/>
            </a:solidFill>
            <a:round/>
            <a:headEnd/>
            <a:tailEnd type="triangle" w="med" len="med"/>
          </a:ln>
          <a:effectLst/>
        </p:spPr>
        <p:txBody>
          <a:bodyPr/>
          <a:lstStyle/>
          <a:p>
            <a:endParaRPr lang="en-US">
              <a:solidFill>
                <a:prstClr val="black"/>
              </a:solidFill>
              <a:latin typeface="Calibri"/>
            </a:endParaRPr>
          </a:p>
        </p:txBody>
      </p:sp>
      <p:sp>
        <p:nvSpPr>
          <p:cNvPr id="1048723" name="Line 8"/>
          <p:cNvSpPr>
            <a:spLocks noChangeShapeType="1"/>
          </p:cNvSpPr>
          <p:nvPr/>
        </p:nvSpPr>
        <p:spPr bwMode="auto">
          <a:xfrm flipH="1" flipV="1">
            <a:off x="4343400" y="2514600"/>
            <a:ext cx="762000" cy="2514600"/>
          </a:xfrm>
          <a:prstGeom prst="line">
            <a:avLst/>
          </a:prstGeom>
          <a:noFill/>
          <a:ln w="41275">
            <a:solidFill>
              <a:srgbClr val="00FF00"/>
            </a:solidFill>
            <a:round/>
            <a:headEnd/>
            <a:tailEnd type="triangle" w="med" len="med"/>
          </a:ln>
          <a:effectLst/>
        </p:spPr>
        <p:txBody>
          <a:bodyPr/>
          <a:lstStyle/>
          <a:p>
            <a:endParaRPr lang="en-US">
              <a:solidFill>
                <a:prstClr val="black"/>
              </a:solidFill>
              <a:latin typeface="Calibri"/>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4" name="Rectangle 3"/>
          <p:cNvSpPr>
            <a:spLocks noGrp="1" noChangeArrowheads="1"/>
          </p:cNvSpPr>
          <p:nvPr>
            <p:ph idx="1"/>
          </p:nvPr>
        </p:nvSpPr>
        <p:spPr>
          <a:xfrm>
            <a:off x="267286" y="633046"/>
            <a:ext cx="11718388" cy="5996354"/>
          </a:xfrm>
        </p:spPr>
        <p:txBody>
          <a:bodyPr/>
          <a:lstStyle/>
          <a:p>
            <a:pPr>
              <a:buFont typeface="Wingdings" pitchFamily="2" charset="2"/>
              <a:buNone/>
            </a:pPr>
            <a:r>
              <a:rPr lang="en-US" b="1" dirty="0"/>
              <a:t>Administering </a:t>
            </a:r>
            <a:r>
              <a:rPr lang="en-US" b="1" dirty="0" err="1"/>
              <a:t>Intradermal</a:t>
            </a:r>
            <a:r>
              <a:rPr lang="en-US" b="1" dirty="0"/>
              <a:t> Injections:-</a:t>
            </a:r>
          </a:p>
          <a:p>
            <a:pPr>
              <a:buFont typeface="Wingdings" pitchFamily="2" charset="2"/>
              <a:buNone/>
            </a:pPr>
            <a:r>
              <a:rPr lang="en-US" dirty="0"/>
              <a:t>1. Check physician's order </a:t>
            </a:r>
          </a:p>
          <a:p>
            <a:pPr>
              <a:buFont typeface="Wingdings" pitchFamily="2" charset="2"/>
              <a:buNone/>
            </a:pPr>
            <a:r>
              <a:rPr lang="en-US" dirty="0"/>
              <a:t>2. Prepare equipment: </a:t>
            </a:r>
          </a:p>
          <a:p>
            <a:pPr>
              <a:buFont typeface="Wingdings" pitchFamily="2" charset="2"/>
              <a:buNone/>
            </a:pPr>
            <a:r>
              <a:rPr lang="en-US" dirty="0"/>
              <a:t>	Draw up 0.1ml of the medication in a 1cc syringe - ones called a TB/tuberculin syringe. </a:t>
            </a:r>
          </a:p>
          <a:p>
            <a:pPr>
              <a:buFont typeface="Wingdings" pitchFamily="2" charset="2"/>
              <a:buNone/>
            </a:pPr>
            <a:r>
              <a:rPr lang="en-US" dirty="0"/>
              <a:t>	Collect medication,  gloves, alcohol wipe, and cotton ball </a:t>
            </a:r>
          </a:p>
          <a:p>
            <a:pPr>
              <a:buFont typeface="Wingdings" pitchFamily="2" charset="2"/>
              <a:buNone/>
            </a:pPr>
            <a:r>
              <a:rPr lang="en-US" dirty="0"/>
              <a:t>3. Cleanse the site with an alcohol pad going in a circular motion </a:t>
            </a:r>
          </a:p>
          <a:p>
            <a:pPr>
              <a:buFont typeface="Wingdings" pitchFamily="2" charset="2"/>
              <a:buNone/>
            </a:pPr>
            <a:r>
              <a:rPr lang="en-US" dirty="0"/>
              <a:t>4. Hold the skin taut </a:t>
            </a:r>
            <a:br>
              <a:rPr lang="en-US" dirty="0"/>
            </a:br>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5" name="Rectangle 3"/>
          <p:cNvSpPr>
            <a:spLocks noGrp="1" noChangeArrowheads="1"/>
          </p:cNvSpPr>
          <p:nvPr>
            <p:ph idx="1"/>
          </p:nvPr>
        </p:nvSpPr>
        <p:spPr>
          <a:xfrm>
            <a:off x="506437" y="1012874"/>
            <a:ext cx="11493305" cy="5616526"/>
          </a:xfrm>
        </p:spPr>
        <p:txBody>
          <a:bodyPr/>
          <a:lstStyle/>
          <a:p>
            <a:pPr>
              <a:buFont typeface="Wingdings" pitchFamily="2" charset="2"/>
              <a:buNone/>
            </a:pPr>
            <a:r>
              <a:rPr lang="en-US" dirty="0"/>
              <a:t>5. Hold the needle at a 15 degree angle to the skin with the bevel facing up. </a:t>
            </a:r>
          </a:p>
          <a:p>
            <a:pPr>
              <a:buFont typeface="Wingdings" pitchFamily="2" charset="2"/>
              <a:buNone/>
            </a:pPr>
            <a:r>
              <a:rPr lang="en-US" dirty="0"/>
              <a:t>6. Insert the needle through the skin, just below the epidermis into the dermis. </a:t>
            </a:r>
          </a:p>
          <a:p>
            <a:pPr>
              <a:buFont typeface="Wingdings" pitchFamily="2" charset="2"/>
              <a:buNone/>
            </a:pPr>
            <a:r>
              <a:rPr lang="en-US" dirty="0"/>
              <a:t>7. Inject the fluid, making a bubble just below the skin </a:t>
            </a:r>
          </a:p>
          <a:p>
            <a:pPr>
              <a:buFont typeface="Wingdings" pitchFamily="2" charset="2"/>
              <a:buNone/>
            </a:pPr>
            <a:r>
              <a:rPr lang="en-US" dirty="0"/>
              <a:t>8. Remove the needle </a:t>
            </a:r>
          </a:p>
          <a:p>
            <a:pPr>
              <a:buFont typeface="Wingdings" pitchFamily="2" charset="2"/>
              <a:buNone/>
            </a:pPr>
            <a:r>
              <a:rPr lang="en-US" dirty="0"/>
              <a:t>9. Dispose of used syringe and needle in a Sharps container </a:t>
            </a:r>
            <a:br>
              <a:rPr lang="en-US" dirty="0"/>
            </a:br>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82" name="Picture 6" descr="Intradermal4"/>
          <p:cNvPicPr>
            <a:picLocks noChangeAspect="1" noChangeArrowheads="1"/>
          </p:cNvPicPr>
          <p:nvPr/>
        </p:nvPicPr>
        <p:blipFill>
          <a:blip r:embed="rId2"/>
          <a:srcRect/>
          <a:stretch>
            <a:fillRect/>
          </a:stretch>
        </p:blipFill>
        <p:spPr bwMode="auto">
          <a:xfrm>
            <a:off x="1676401" y="3930650"/>
            <a:ext cx="4822825" cy="2851150"/>
          </a:xfrm>
          <a:prstGeom prst="rect">
            <a:avLst/>
          </a:prstGeom>
          <a:noFill/>
          <a:ln w="9525">
            <a:noFill/>
            <a:miter lim="800000"/>
            <a:headEnd/>
            <a:tailEnd/>
          </a:ln>
        </p:spPr>
      </p:pic>
      <p:pic>
        <p:nvPicPr>
          <p:cNvPr id="2097183" name="Picture 8" descr="Intradermal02"/>
          <p:cNvPicPr>
            <a:picLocks noChangeAspect="1" noChangeArrowheads="1"/>
          </p:cNvPicPr>
          <p:nvPr/>
        </p:nvPicPr>
        <p:blipFill>
          <a:blip r:embed="rId3"/>
          <a:srcRect/>
          <a:stretch>
            <a:fillRect/>
          </a:stretch>
        </p:blipFill>
        <p:spPr bwMode="auto">
          <a:xfrm>
            <a:off x="7086600" y="3200400"/>
            <a:ext cx="3352800" cy="1066800"/>
          </a:xfrm>
          <a:prstGeom prst="rect">
            <a:avLst/>
          </a:prstGeom>
          <a:noFill/>
          <a:ln w="9525">
            <a:noFill/>
            <a:miter lim="800000"/>
            <a:headEnd/>
            <a:tailEnd/>
          </a:ln>
        </p:spPr>
      </p:pic>
      <p:pic>
        <p:nvPicPr>
          <p:cNvPr id="2097184" name="Picture 19" descr="intradermal"/>
          <p:cNvPicPr>
            <a:picLocks noChangeAspect="1" noChangeArrowheads="1"/>
          </p:cNvPicPr>
          <p:nvPr/>
        </p:nvPicPr>
        <p:blipFill>
          <a:blip r:embed="rId4"/>
          <a:srcRect/>
          <a:stretch>
            <a:fillRect/>
          </a:stretch>
        </p:blipFill>
        <p:spPr bwMode="auto">
          <a:xfrm>
            <a:off x="1752600" y="157164"/>
            <a:ext cx="4648200" cy="3652837"/>
          </a:xfrm>
          <a:prstGeom prst="rect">
            <a:avLst/>
          </a:prstGeom>
          <a:noFill/>
          <a:ln w="9525">
            <a:noFill/>
            <a:miter lim="800000"/>
            <a:headEnd/>
            <a:tailEnd/>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85" name="Picture 4" descr="Mantoux_intradermal 2"/>
          <p:cNvPicPr>
            <a:picLocks noChangeAspect="1" noChangeArrowheads="1"/>
          </p:cNvPicPr>
          <p:nvPr/>
        </p:nvPicPr>
        <p:blipFill>
          <a:blip r:embed="rId2"/>
          <a:srcRect/>
          <a:stretch>
            <a:fillRect/>
          </a:stretch>
        </p:blipFill>
        <p:spPr bwMode="auto">
          <a:xfrm>
            <a:off x="2819400" y="304800"/>
            <a:ext cx="6400800" cy="4876800"/>
          </a:xfrm>
          <a:prstGeom prst="rect">
            <a:avLst/>
          </a:prstGeom>
          <a:noFill/>
          <a:ln w="9525">
            <a:noFill/>
            <a:miter lim="800000"/>
            <a:headEnd/>
            <a:tailEnd/>
          </a:ln>
        </p:spPr>
      </p:pic>
      <p:sp>
        <p:nvSpPr>
          <p:cNvPr id="1048726" name="Text Box 6"/>
          <p:cNvSpPr txBox="1">
            <a:spLocks noChangeArrowheads="1"/>
          </p:cNvSpPr>
          <p:nvPr/>
        </p:nvSpPr>
        <p:spPr bwMode="auto">
          <a:xfrm>
            <a:off x="3505200" y="5486400"/>
            <a:ext cx="4876800" cy="579438"/>
          </a:xfrm>
          <a:prstGeom prst="rect">
            <a:avLst/>
          </a:prstGeom>
          <a:noFill/>
          <a:ln w="9525">
            <a:noFill/>
            <a:miter lim="800000"/>
            <a:headEnd/>
            <a:tailEnd/>
          </a:ln>
          <a:effectLst/>
        </p:spPr>
        <p:txBody>
          <a:bodyPr>
            <a:spAutoFit/>
          </a:bodyPr>
          <a:lstStyle/>
          <a:p>
            <a:pPr algn="ctr">
              <a:spcBef>
                <a:spcPct val="50000"/>
              </a:spcBef>
            </a:pPr>
            <a:r>
              <a:rPr lang="en-US" sz="3200">
                <a:solidFill>
                  <a:prstClr val="black"/>
                </a:solidFill>
                <a:latin typeface="Calibri"/>
              </a:rPr>
              <a:t>Intradermal Injection</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86" name="Picture 4" descr="iinttrade"/>
          <p:cNvPicPr>
            <a:picLocks noChangeAspect="1" noChangeArrowheads="1"/>
          </p:cNvPicPr>
          <p:nvPr/>
        </p:nvPicPr>
        <p:blipFill>
          <a:blip r:embed="rId2"/>
          <a:srcRect/>
          <a:stretch>
            <a:fillRect/>
          </a:stretch>
        </p:blipFill>
        <p:spPr bwMode="auto">
          <a:xfrm>
            <a:off x="2438400" y="800100"/>
            <a:ext cx="7162800" cy="5295900"/>
          </a:xfrm>
          <a:prstGeom prst="rect">
            <a:avLst/>
          </a:prstGeom>
          <a:noFill/>
          <a:ln w="9525">
            <a:noFill/>
            <a:miter lim="800000"/>
            <a:headEnd/>
            <a:tailEnd/>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7" name="Title 1"/>
          <p:cNvSpPr>
            <a:spLocks noGrp="1"/>
          </p:cNvSpPr>
          <p:nvPr>
            <p:ph type="title"/>
          </p:nvPr>
        </p:nvSpPr>
        <p:spPr/>
        <p:txBody>
          <a:bodyPr>
            <a:normAutofit fontScale="90000"/>
          </a:bodyPr>
          <a:lstStyle/>
          <a:p>
            <a:br>
              <a:rPr lang="en-US" dirty="0"/>
            </a:br>
            <a:r>
              <a:rPr lang="en-US" b="1" dirty="0"/>
              <a:t>Rectal medication </a:t>
            </a:r>
            <a:br>
              <a:rPr lang="en-US" dirty="0"/>
            </a:br>
            <a:endParaRPr lang="en-US" dirty="0"/>
          </a:p>
        </p:txBody>
      </p:sp>
      <p:sp>
        <p:nvSpPr>
          <p:cNvPr id="1048728" name="Content Placeholder 2"/>
          <p:cNvSpPr>
            <a:spLocks noGrp="1"/>
          </p:cNvSpPr>
          <p:nvPr>
            <p:ph idx="1"/>
          </p:nvPr>
        </p:nvSpPr>
        <p:spPr/>
        <p:txBody>
          <a:bodyPr>
            <a:normAutofit/>
          </a:bodyPr>
          <a:lstStyle/>
          <a:p>
            <a:r>
              <a:rPr lang="en-US" dirty="0"/>
              <a:t>Rectal medication bypasses the upper gastro-intestinal tract, avoiding liver metabolism and therefore working quickly. It is suitable for patients who are unconscious, unable to swallow or are vomiting.</a:t>
            </a:r>
          </a:p>
          <a:p>
            <a:r>
              <a:rPr lang="en-US" dirty="0"/>
              <a:t>Drugs given by suppository or enema can produce a local effect – e.g. to relieve constipation or treat local inflammation – or can work systemically – e.g. to provide pain relief.</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5" name="Title 1"/>
          <p:cNvSpPr>
            <a:spLocks noGrp="1"/>
          </p:cNvSpPr>
          <p:nvPr>
            <p:ph type="title"/>
          </p:nvPr>
        </p:nvSpPr>
        <p:spPr/>
        <p:txBody>
          <a:bodyPr>
            <a:normAutofit/>
          </a:bodyPr>
          <a:lstStyle/>
          <a:p>
            <a:r>
              <a:rPr lang="en-US" b="1" i="1" dirty="0"/>
              <a:t>Rights of Medication Administration</a:t>
            </a:r>
            <a:endParaRPr lang="en-US" dirty="0"/>
          </a:p>
        </p:txBody>
      </p:sp>
      <p:sp>
        <p:nvSpPr>
          <p:cNvPr id="1048606" name="Content Placeholder 2"/>
          <p:cNvSpPr>
            <a:spLocks noGrp="1"/>
          </p:cNvSpPr>
          <p:nvPr>
            <p:ph idx="1"/>
          </p:nvPr>
        </p:nvSpPr>
        <p:spPr>
          <a:xfrm>
            <a:off x="609600" y="1295400"/>
            <a:ext cx="11347938" cy="5562600"/>
          </a:xfrm>
        </p:spPr>
        <p:txBody>
          <a:bodyPr>
            <a:normAutofit fontScale="89375" lnSpcReduction="10000"/>
          </a:bodyPr>
          <a:lstStyle/>
          <a:p>
            <a:pPr>
              <a:buNone/>
            </a:pPr>
            <a:r>
              <a:rPr lang="en-US" b="1" dirty="0"/>
              <a:t>4.</a:t>
            </a:r>
            <a:r>
              <a:rPr lang="en-US" dirty="0"/>
              <a:t> </a:t>
            </a:r>
            <a:r>
              <a:rPr lang="en-US" b="1" dirty="0"/>
              <a:t>Right route</a:t>
            </a:r>
          </a:p>
          <a:p>
            <a:r>
              <a:rPr lang="en-US" dirty="0"/>
              <a:t>Again, check the order and appropriateness of the route ordered. </a:t>
            </a:r>
          </a:p>
          <a:p>
            <a:r>
              <a:rPr lang="en-US" dirty="0"/>
              <a:t>Confirm that the patient can take or receive the medication by the ordered route. </a:t>
            </a:r>
            <a:endParaRPr lang="en-US" b="1" dirty="0"/>
          </a:p>
          <a:p>
            <a:pPr>
              <a:buNone/>
            </a:pPr>
            <a:r>
              <a:rPr lang="en-US" b="1" dirty="0"/>
              <a:t>5.</a:t>
            </a:r>
            <a:r>
              <a:rPr lang="en-US" dirty="0"/>
              <a:t> </a:t>
            </a:r>
            <a:r>
              <a:rPr lang="en-US" b="1" dirty="0"/>
              <a:t>Right time</a:t>
            </a:r>
          </a:p>
          <a:p>
            <a:r>
              <a:rPr lang="en-US" dirty="0"/>
              <a:t>Check the frequency of the ordered medication. </a:t>
            </a:r>
          </a:p>
          <a:p>
            <a:r>
              <a:rPr lang="en-US" dirty="0"/>
              <a:t>Double-check that you are giving the ordered dose at the correct time. </a:t>
            </a:r>
          </a:p>
          <a:p>
            <a:r>
              <a:rPr lang="en-US" dirty="0"/>
              <a:t>Confirm when the last dose was given. </a:t>
            </a:r>
          </a:p>
          <a:p>
            <a:pPr>
              <a:buNone/>
            </a:pPr>
            <a:r>
              <a:rPr lang="en-US" b="1" dirty="0"/>
              <a:t>6. Right documentation</a:t>
            </a:r>
          </a:p>
          <a:p>
            <a:r>
              <a:rPr lang="en-US" dirty="0"/>
              <a:t>Document administration </a:t>
            </a:r>
            <a:r>
              <a:rPr lang="en-US" b="1" u="sng" dirty="0"/>
              <a:t>AFTER</a:t>
            </a:r>
            <a:r>
              <a:rPr lang="en-US" dirty="0"/>
              <a:t> giving the ordered medication. </a:t>
            </a:r>
          </a:p>
          <a:p>
            <a:r>
              <a:rPr lang="en-US" dirty="0"/>
              <a:t>Chart the time, route, and any other specific information as necessary. </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9" name="Title 1"/>
          <p:cNvSpPr>
            <a:spLocks noGrp="1"/>
          </p:cNvSpPr>
          <p:nvPr>
            <p:ph type="title"/>
          </p:nvPr>
        </p:nvSpPr>
        <p:spPr/>
        <p:txBody>
          <a:bodyPr/>
          <a:lstStyle/>
          <a:p>
            <a:r>
              <a:rPr lang="en-US" dirty="0"/>
              <a:t>Suppositories</a:t>
            </a:r>
          </a:p>
        </p:txBody>
      </p:sp>
      <p:pic>
        <p:nvPicPr>
          <p:cNvPr id="2097187" name="Picture 9" descr="supp8"/>
          <p:cNvPicPr>
            <a:picLocks noGrp="1" noChangeAspect="1" noChangeArrowheads="1"/>
          </p:cNvPicPr>
          <p:nvPr>
            <p:ph idx="1"/>
          </p:nvPr>
        </p:nvPicPr>
        <p:blipFill>
          <a:blip r:embed="rId2">
            <a:lum bright="12000"/>
          </a:blip>
          <a:srcRect/>
          <a:stretch>
            <a:fillRect/>
          </a:stretch>
        </p:blipFill>
        <p:spPr bwMode="auto">
          <a:xfrm>
            <a:off x="6095999" y="2133600"/>
            <a:ext cx="4539175" cy="2874498"/>
          </a:xfrm>
          <a:prstGeom prst="rect">
            <a:avLst/>
          </a:prstGeom>
          <a:noFill/>
          <a:ln w="9525">
            <a:noFill/>
            <a:miter lim="800000"/>
            <a:headEnd/>
            <a:tailEnd/>
          </a:ln>
        </p:spPr>
      </p:pic>
      <p:pic>
        <p:nvPicPr>
          <p:cNvPr id="2097188" name="Picture 8" descr="supp00"/>
          <p:cNvPicPr>
            <a:picLocks noChangeAspect="1" noChangeArrowheads="1"/>
          </p:cNvPicPr>
          <p:nvPr/>
        </p:nvPicPr>
        <p:blipFill>
          <a:blip r:embed="rId3">
            <a:lum bright="12000"/>
          </a:blip>
          <a:srcRect/>
          <a:stretch>
            <a:fillRect/>
          </a:stretch>
        </p:blipFill>
        <p:spPr bwMode="auto">
          <a:xfrm>
            <a:off x="970671" y="2133599"/>
            <a:ext cx="4764258" cy="3198055"/>
          </a:xfrm>
          <a:prstGeom prst="rect">
            <a:avLst/>
          </a:prstGeom>
          <a:noFill/>
          <a:ln w="9525">
            <a:noFill/>
            <a:miter lim="800000"/>
            <a:headEnd/>
            <a:tailEnd/>
          </a:ln>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0" name="Title 1"/>
          <p:cNvSpPr>
            <a:spLocks noGrp="1"/>
          </p:cNvSpPr>
          <p:nvPr>
            <p:ph type="title"/>
          </p:nvPr>
        </p:nvSpPr>
        <p:spPr/>
        <p:txBody>
          <a:bodyPr>
            <a:normAutofit/>
          </a:bodyPr>
          <a:lstStyle/>
          <a:p>
            <a:r>
              <a:rPr lang="en-US" b="1" dirty="0"/>
              <a:t>Rectal medication </a:t>
            </a:r>
            <a:endParaRPr lang="en-US" dirty="0"/>
          </a:p>
        </p:txBody>
      </p:sp>
      <p:sp>
        <p:nvSpPr>
          <p:cNvPr id="1048731" name="Content Placeholder 2"/>
          <p:cNvSpPr>
            <a:spLocks noGrp="1"/>
          </p:cNvSpPr>
          <p:nvPr>
            <p:ph idx="1"/>
          </p:nvPr>
        </p:nvSpPr>
        <p:spPr/>
        <p:txBody>
          <a:bodyPr>
            <a:normAutofit lnSpcReduction="10000"/>
          </a:bodyPr>
          <a:lstStyle/>
          <a:p>
            <a:r>
              <a:rPr lang="en-US" dirty="0"/>
              <a:t>Before administering medications rectally you should check the anal area to ensure there are no signs of rectal bleeding, skin tags, recent </a:t>
            </a:r>
            <a:r>
              <a:rPr lang="en-US" dirty="0" err="1"/>
              <a:t>anorectal</a:t>
            </a:r>
            <a:r>
              <a:rPr lang="en-US" dirty="0"/>
              <a:t> surgery, undiagnosed abdominal pain or paralytic </a:t>
            </a:r>
            <a:r>
              <a:rPr lang="en-US" dirty="0" err="1"/>
              <a:t>ileus</a:t>
            </a:r>
            <a:r>
              <a:rPr lang="en-US" dirty="0"/>
              <a:t>.</a:t>
            </a:r>
          </a:p>
          <a:p>
            <a:r>
              <a:rPr lang="en-US" dirty="0"/>
              <a:t>An unhurried and gentle approach should be taken to administering medication rectally, because the procedure can induce </a:t>
            </a:r>
            <a:r>
              <a:rPr lang="en-US" dirty="0" err="1"/>
              <a:t>vagal</a:t>
            </a:r>
            <a:r>
              <a:rPr lang="en-US" dirty="0"/>
              <a:t> stimulation resulting in </a:t>
            </a:r>
            <a:r>
              <a:rPr lang="en-US" dirty="0" err="1"/>
              <a:t>bradycardia</a:t>
            </a:r>
            <a:r>
              <a:rPr lang="en-US" dirty="0"/>
              <a:t> and </a:t>
            </a:r>
            <a:r>
              <a:rPr lang="en-US" dirty="0" err="1"/>
              <a:t>vasodilation</a:t>
            </a:r>
            <a:r>
              <a:rPr lang="en-US" dirty="0"/>
              <a:t>, and on rare occasions may cause the patient to collapse</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2" name="Rectangle 2"/>
          <p:cNvSpPr>
            <a:spLocks noGrp="1" noChangeArrowheads="1"/>
          </p:cNvSpPr>
          <p:nvPr>
            <p:ph type="title"/>
          </p:nvPr>
        </p:nvSpPr>
        <p:spPr>
          <a:xfrm>
            <a:off x="2362200" y="76200"/>
            <a:ext cx="8229600" cy="1143000"/>
          </a:xfrm>
          <a:noFill/>
        </p:spPr>
        <p:txBody>
          <a:bodyPr/>
          <a:lstStyle/>
          <a:p>
            <a:r>
              <a:rPr lang="en-US" sz="3200"/>
              <a:t>Prepackaged enema container</a:t>
            </a:r>
            <a:endParaRPr lang="en-US" sz="4000"/>
          </a:p>
        </p:txBody>
      </p:sp>
      <p:pic>
        <p:nvPicPr>
          <p:cNvPr id="2097189" name="Picture 4" descr="bledsoe+f10-13"/>
          <p:cNvPicPr>
            <a:picLocks noChangeArrowheads="1"/>
          </p:cNvPicPr>
          <p:nvPr/>
        </p:nvPicPr>
        <p:blipFill>
          <a:blip r:embed="rId2"/>
          <a:srcRect/>
          <a:stretch>
            <a:fillRect/>
          </a:stretch>
        </p:blipFill>
        <p:spPr bwMode="auto">
          <a:xfrm>
            <a:off x="2794000" y="1295400"/>
            <a:ext cx="7340600" cy="4267200"/>
          </a:xfrm>
          <a:prstGeom prst="rect">
            <a:avLst/>
          </a:prstGeom>
          <a:noFill/>
          <a:ln w="38100">
            <a:solidFill>
              <a:srgbClr val="000080"/>
            </a:solidFill>
            <a:miter lim="800000"/>
            <a:headEnd/>
            <a:tailEnd/>
          </a:ln>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3" name="Title 1"/>
          <p:cNvSpPr>
            <a:spLocks noGrp="1"/>
          </p:cNvSpPr>
          <p:nvPr>
            <p:ph type="title"/>
          </p:nvPr>
        </p:nvSpPr>
        <p:spPr/>
        <p:txBody>
          <a:bodyPr/>
          <a:lstStyle/>
          <a:p>
            <a:r>
              <a:rPr lang="en-US" b="1" dirty="0"/>
              <a:t>Administering suppositories</a:t>
            </a:r>
          </a:p>
        </p:txBody>
      </p:sp>
      <p:sp>
        <p:nvSpPr>
          <p:cNvPr id="1048734" name="Content Placeholder 2"/>
          <p:cNvSpPr>
            <a:spLocks noGrp="1"/>
          </p:cNvSpPr>
          <p:nvPr>
            <p:ph idx="1"/>
          </p:nvPr>
        </p:nvSpPr>
        <p:spPr/>
        <p:txBody>
          <a:bodyPr>
            <a:normAutofit fontScale="92500" lnSpcReduction="20000"/>
          </a:bodyPr>
          <a:lstStyle/>
          <a:p>
            <a:pPr>
              <a:buNone/>
            </a:pPr>
            <a:r>
              <a:rPr lang="en-US" b="1" dirty="0"/>
              <a:t>Equipment</a:t>
            </a:r>
          </a:p>
          <a:p>
            <a:pPr>
              <a:buNone/>
            </a:pPr>
            <a:r>
              <a:rPr lang="en-US" dirty="0"/>
              <a:t>● Tray.</a:t>
            </a:r>
          </a:p>
          <a:p>
            <a:pPr>
              <a:buNone/>
            </a:pPr>
            <a:r>
              <a:rPr lang="en-US" dirty="0"/>
              <a:t>● Prescribed suppositories – as per prescription</a:t>
            </a:r>
          </a:p>
          <a:p>
            <a:pPr>
              <a:buNone/>
            </a:pPr>
            <a:r>
              <a:rPr lang="en-US" dirty="0"/>
              <a:t>● Disposable gloves and apron.</a:t>
            </a:r>
          </a:p>
          <a:p>
            <a:pPr>
              <a:buNone/>
            </a:pPr>
            <a:r>
              <a:rPr lang="en-US" dirty="0"/>
              <a:t>● Lubricant </a:t>
            </a:r>
          </a:p>
          <a:p>
            <a:pPr>
              <a:buNone/>
            </a:pPr>
            <a:r>
              <a:rPr lang="en-US" dirty="0"/>
              <a:t>● Tissues or gauze swabs.</a:t>
            </a:r>
          </a:p>
          <a:p>
            <a:pPr>
              <a:buNone/>
            </a:pPr>
            <a:r>
              <a:rPr lang="en-US" dirty="0"/>
              <a:t>● Protective bed cover such as incontinence pad.</a:t>
            </a:r>
          </a:p>
          <a:p>
            <a:pPr>
              <a:buNone/>
            </a:pPr>
            <a:r>
              <a:rPr lang="en-US" dirty="0"/>
              <a:t>● Waste disposal bag.</a:t>
            </a:r>
          </a:p>
          <a:p>
            <a:pPr>
              <a:buNone/>
            </a:pPr>
            <a:r>
              <a:rPr lang="en-US" dirty="0"/>
              <a:t>● Easy access to toilet, bedpan or commode.</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5" name="AutoShape 2"/>
          <p:cNvSpPr>
            <a:spLocks noGrp="1" noChangeArrowheads="1"/>
          </p:cNvSpPr>
          <p:nvPr>
            <p:ph type="title"/>
          </p:nvPr>
        </p:nvSpPr>
        <p:spPr/>
        <p:txBody>
          <a:bodyPr/>
          <a:lstStyle/>
          <a:p>
            <a:pPr eaLnBrk="1" hangingPunct="1"/>
            <a:r>
              <a:rPr lang="en-US" dirty="0">
                <a:solidFill>
                  <a:schemeClr val="tx1"/>
                </a:solidFill>
              </a:rPr>
              <a:t>Inhalation route:</a:t>
            </a:r>
          </a:p>
        </p:txBody>
      </p:sp>
      <p:sp>
        <p:nvSpPr>
          <p:cNvPr id="1048736" name="Rectangle 3"/>
          <p:cNvSpPr>
            <a:spLocks noGrp="1" noChangeArrowheads="1"/>
          </p:cNvSpPr>
          <p:nvPr>
            <p:ph idx="1"/>
          </p:nvPr>
        </p:nvSpPr>
        <p:spPr>
          <a:xfrm>
            <a:off x="717452" y="2357438"/>
            <a:ext cx="10864948" cy="3832347"/>
          </a:xfrm>
        </p:spPr>
        <p:txBody>
          <a:bodyPr/>
          <a:lstStyle/>
          <a:p>
            <a:pPr algn="l" eaLnBrk="1" hangingPunct="1">
              <a:lnSpc>
                <a:spcPct val="90000"/>
              </a:lnSpc>
              <a:buFont typeface="Wingdings" pitchFamily="2" charset="2"/>
              <a:buNone/>
            </a:pPr>
            <a:r>
              <a:rPr lang="en-US" sz="2400" b="1" dirty="0"/>
              <a:t>- </a:t>
            </a:r>
            <a:r>
              <a:rPr lang="en-US" dirty="0"/>
              <a:t>Used for gaseous and volatile agents and aerosols.</a:t>
            </a:r>
            <a:endParaRPr lang="en-US" b="1" dirty="0"/>
          </a:p>
          <a:p>
            <a:pPr algn="l" eaLnBrk="1" hangingPunct="1">
              <a:lnSpc>
                <a:spcPct val="90000"/>
              </a:lnSpc>
              <a:buFont typeface="Wingdings" pitchFamily="2" charset="2"/>
              <a:buNone/>
            </a:pPr>
            <a:r>
              <a:rPr lang="en-US" sz="2400" b="1" dirty="0"/>
              <a:t>Advantages</a:t>
            </a:r>
            <a:endParaRPr lang="en-US" sz="2400" dirty="0"/>
          </a:p>
          <a:p>
            <a:pPr algn="l" eaLnBrk="1" hangingPunct="1">
              <a:lnSpc>
                <a:spcPct val="90000"/>
              </a:lnSpc>
              <a:buFontTx/>
              <a:buNone/>
            </a:pPr>
            <a:r>
              <a:rPr lang="en-US" sz="2400" dirty="0"/>
              <a:t>A- Large surface area</a:t>
            </a:r>
          </a:p>
          <a:p>
            <a:pPr algn="l" eaLnBrk="1" hangingPunct="1">
              <a:lnSpc>
                <a:spcPct val="90000"/>
              </a:lnSpc>
              <a:buFontTx/>
              <a:buNone/>
            </a:pPr>
            <a:r>
              <a:rPr lang="en-US" sz="2400" dirty="0"/>
              <a:t>B- thin membranes separate alveoli from circulation</a:t>
            </a:r>
          </a:p>
          <a:p>
            <a:pPr algn="l" eaLnBrk="1" hangingPunct="1">
              <a:lnSpc>
                <a:spcPct val="90000"/>
              </a:lnSpc>
              <a:buFontTx/>
              <a:buNone/>
            </a:pPr>
            <a:r>
              <a:rPr lang="en-US" sz="2400" dirty="0"/>
              <a:t>C- high blood flow</a:t>
            </a:r>
          </a:p>
          <a:p>
            <a:pPr algn="l" eaLnBrk="1" hangingPunct="1">
              <a:lnSpc>
                <a:spcPct val="90000"/>
              </a:lnSpc>
              <a:buFontTx/>
              <a:buChar char="-"/>
            </a:pPr>
            <a:r>
              <a:rPr lang="en-US" sz="2400" b="1" dirty="0">
                <a:solidFill>
                  <a:srgbClr val="800000"/>
                </a:solidFill>
              </a:rPr>
              <a:t>As result there is rapid onset of action</a:t>
            </a:r>
            <a:r>
              <a:rPr lang="en-US" sz="2400" dirty="0"/>
              <a:t> due to rapid access to circulation.</a:t>
            </a:r>
          </a:p>
          <a:p>
            <a:pPr eaLnBrk="1" hangingPunct="1">
              <a:lnSpc>
                <a:spcPct val="90000"/>
              </a:lnSpc>
              <a:buFont typeface="Wingdings" pitchFamily="2" charset="2"/>
              <a:buNone/>
            </a:pPr>
            <a:endParaRPr lang="en-US" sz="2400" dirty="0"/>
          </a:p>
          <a:p>
            <a:pPr eaLnBrk="1" hangingPunct="1">
              <a:lnSpc>
                <a:spcPct val="90000"/>
              </a:lnSpc>
            </a:pPr>
            <a:endParaRPr lang="en-US" sz="2400" dirty="0"/>
          </a:p>
        </p:txBody>
      </p:sp>
      <p:pic>
        <p:nvPicPr>
          <p:cNvPr id="2097190" name="Picture 4" descr="Salbutamol_Inhalation_Aerosol"/>
          <p:cNvPicPr>
            <a:picLocks noChangeAspect="1" noChangeArrowheads="1"/>
          </p:cNvPicPr>
          <p:nvPr/>
        </p:nvPicPr>
        <p:blipFill>
          <a:blip r:embed="rId2"/>
          <a:srcRect/>
          <a:stretch>
            <a:fillRect/>
          </a:stretch>
        </p:blipFill>
        <p:spPr bwMode="auto">
          <a:xfrm>
            <a:off x="8077200" y="228600"/>
            <a:ext cx="2247900" cy="2128838"/>
          </a:xfrm>
          <a:prstGeom prst="rect">
            <a:avLst/>
          </a:prstGeom>
          <a:noFill/>
          <a:ln w="9525">
            <a:noFill/>
            <a:miter lim="800000"/>
            <a:headEnd/>
            <a:tailEnd/>
          </a:ln>
        </p:spPr>
      </p:pic>
    </p:spTree>
  </p:cSld>
  <p:clrMapOvr>
    <a:masterClrMapping/>
  </p:clrMapOvr>
  <p:transition spd="slow">
    <p:circl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7" name="Rectangle 2"/>
          <p:cNvSpPr>
            <a:spLocks noGrp="1" noChangeArrowheads="1"/>
          </p:cNvSpPr>
          <p:nvPr>
            <p:ph type="title"/>
          </p:nvPr>
        </p:nvSpPr>
        <p:spPr>
          <a:xfrm>
            <a:off x="2362200" y="228600"/>
            <a:ext cx="8305800" cy="838200"/>
          </a:xfrm>
          <a:noFill/>
        </p:spPr>
        <p:txBody>
          <a:bodyPr/>
          <a:lstStyle/>
          <a:p>
            <a:r>
              <a:rPr lang="en-US" sz="3600"/>
              <a:t>Metered dose inhaler</a:t>
            </a:r>
          </a:p>
        </p:txBody>
      </p:sp>
      <p:pic>
        <p:nvPicPr>
          <p:cNvPr id="2097191" name="Picture 4" descr="bledsoe+f10-09"/>
          <p:cNvPicPr>
            <a:picLocks noChangeAspect="1" noChangeArrowheads="1"/>
          </p:cNvPicPr>
          <p:nvPr/>
        </p:nvPicPr>
        <p:blipFill>
          <a:blip r:embed="rId2"/>
          <a:srcRect/>
          <a:stretch>
            <a:fillRect/>
          </a:stretch>
        </p:blipFill>
        <p:spPr bwMode="auto">
          <a:xfrm>
            <a:off x="3124200" y="1295400"/>
            <a:ext cx="6705600" cy="4495800"/>
          </a:xfrm>
          <a:prstGeom prst="rect">
            <a:avLst/>
          </a:prstGeom>
          <a:noFill/>
          <a:ln w="38100">
            <a:solidFill>
              <a:srgbClr val="000080"/>
            </a:solidFill>
            <a:miter lim="800000"/>
            <a:headEnd/>
            <a:tailEnd/>
          </a:ln>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8" name="Rectangle 3"/>
          <p:cNvSpPr>
            <a:spLocks noGrp="1" noChangeArrowheads="1"/>
          </p:cNvSpPr>
          <p:nvPr>
            <p:ph idx="1"/>
          </p:nvPr>
        </p:nvSpPr>
        <p:spPr/>
        <p:txBody>
          <a:bodyPr/>
          <a:lstStyle/>
          <a:p>
            <a:pPr algn="ctr" eaLnBrk="1" hangingPunct="1">
              <a:buFont typeface="Wingdings" pitchFamily="2" charset="2"/>
              <a:buNone/>
            </a:pPr>
            <a:r>
              <a:rPr lang="en-US" b="1" dirty="0">
                <a:solidFill>
                  <a:srgbClr val="800000"/>
                </a:solidFill>
              </a:rPr>
              <a:t>Disadvantages</a:t>
            </a:r>
          </a:p>
          <a:p>
            <a:pPr algn="l" eaLnBrk="1" hangingPunct="1">
              <a:buFont typeface="Wingdings" pitchFamily="2" charset="2"/>
              <a:buNone/>
            </a:pPr>
            <a:r>
              <a:rPr lang="en-US" sz="2400" b="1" dirty="0">
                <a:solidFill>
                  <a:srgbClr val="800000"/>
                </a:solidFill>
              </a:rPr>
              <a:t>1</a:t>
            </a:r>
            <a:r>
              <a:rPr lang="en-US" b="1" dirty="0">
                <a:solidFill>
                  <a:srgbClr val="800000"/>
                </a:solidFill>
              </a:rPr>
              <a:t>-</a:t>
            </a:r>
            <a:r>
              <a:rPr lang="en-US" dirty="0"/>
              <a:t> </a:t>
            </a:r>
            <a:r>
              <a:rPr lang="en-US" sz="2400" dirty="0"/>
              <a:t>Most addictive route of administration because it hits the brain so quickly. </a:t>
            </a:r>
          </a:p>
          <a:p>
            <a:pPr algn="just" eaLnBrk="1" hangingPunct="1">
              <a:buFont typeface="Wingdings" pitchFamily="2" charset="2"/>
              <a:buNone/>
            </a:pPr>
            <a:endParaRPr lang="en-US" sz="2400" dirty="0"/>
          </a:p>
          <a:p>
            <a:pPr algn="l" eaLnBrk="1" hangingPunct="1">
              <a:buFont typeface="Wingdings" pitchFamily="2" charset="2"/>
              <a:buNone/>
            </a:pPr>
            <a:r>
              <a:rPr lang="en-US" sz="2400" b="1" dirty="0">
                <a:solidFill>
                  <a:srgbClr val="800000"/>
                </a:solidFill>
              </a:rPr>
              <a:t>2-</a:t>
            </a:r>
            <a:r>
              <a:rPr lang="en-US" sz="2400" dirty="0"/>
              <a:t> Difficulties in regulating the exact amount of dosage. </a:t>
            </a:r>
          </a:p>
          <a:p>
            <a:pPr algn="just" eaLnBrk="1" hangingPunct="1">
              <a:buFont typeface="Wingdings" pitchFamily="2" charset="2"/>
              <a:buNone/>
            </a:pPr>
            <a:endParaRPr lang="en-US" sz="2400" dirty="0"/>
          </a:p>
          <a:p>
            <a:pPr algn="l" eaLnBrk="1" hangingPunct="1">
              <a:buFont typeface="Wingdings" pitchFamily="2" charset="2"/>
              <a:buNone/>
            </a:pPr>
            <a:r>
              <a:rPr lang="en-US" sz="2400" b="1" dirty="0">
                <a:solidFill>
                  <a:srgbClr val="800000"/>
                </a:solidFill>
              </a:rPr>
              <a:t>3-</a:t>
            </a:r>
            <a:r>
              <a:rPr lang="en-US" sz="2400" dirty="0"/>
              <a:t> Sometimes patient having difficulties in giving themselves a drug by inhaler. </a:t>
            </a:r>
          </a:p>
        </p:txBody>
      </p:sp>
      <p:sp>
        <p:nvSpPr>
          <p:cNvPr id="1048739" name="Rectangle 4"/>
          <p:cNvSpPr>
            <a:spLocks noChangeArrowheads="1"/>
          </p:cNvSpPr>
          <p:nvPr/>
        </p:nvSpPr>
        <p:spPr bwMode="auto">
          <a:xfrm>
            <a:off x="1141827" y="958851"/>
            <a:ext cx="5791200" cy="641350"/>
          </a:xfrm>
          <a:prstGeom prst="rect">
            <a:avLst/>
          </a:prstGeom>
          <a:noFill/>
          <a:ln w="9525" algn="ctr">
            <a:noFill/>
            <a:miter lim="800000"/>
            <a:headEnd/>
            <a:tailEnd/>
          </a:ln>
        </p:spPr>
        <p:txBody>
          <a:bodyPr>
            <a:spAutoFit/>
          </a:bodyPr>
          <a:lstStyle/>
          <a:p>
            <a:r>
              <a:rPr lang="en-US" sz="3600" b="1" dirty="0">
                <a:solidFill>
                  <a:prstClr val="black"/>
                </a:solidFill>
                <a:latin typeface="Calibri"/>
              </a:rPr>
              <a:t> Inhalation route (Cont.)</a:t>
            </a:r>
          </a:p>
        </p:txBody>
      </p:sp>
    </p:spTree>
  </p:cSld>
  <p:clrMapOvr>
    <a:masterClrMapping/>
  </p:clrMapOvr>
  <p:transition spd="slow">
    <p:strips dir="ld"/>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0" name="Title 1"/>
          <p:cNvSpPr>
            <a:spLocks noGrp="1"/>
          </p:cNvSpPr>
          <p:nvPr>
            <p:ph type="title"/>
          </p:nvPr>
        </p:nvSpPr>
        <p:spPr/>
        <p:txBody>
          <a:bodyPr>
            <a:normAutofit fontScale="90000"/>
          </a:bodyPr>
          <a:lstStyle/>
          <a:p>
            <a:br>
              <a:rPr lang="en-US" dirty="0"/>
            </a:br>
            <a:r>
              <a:rPr lang="en-US" b="1" dirty="0"/>
              <a:t>Ophthalmic medication</a:t>
            </a:r>
            <a:br>
              <a:rPr lang="en-US" dirty="0"/>
            </a:br>
            <a:endParaRPr lang="en-US" dirty="0"/>
          </a:p>
        </p:txBody>
      </p:sp>
      <p:sp>
        <p:nvSpPr>
          <p:cNvPr id="1048741" name="Content Placeholder 2"/>
          <p:cNvSpPr>
            <a:spLocks noGrp="1"/>
          </p:cNvSpPr>
          <p:nvPr>
            <p:ph idx="1"/>
          </p:nvPr>
        </p:nvSpPr>
        <p:spPr/>
        <p:txBody>
          <a:bodyPr>
            <a:normAutofit/>
          </a:bodyPr>
          <a:lstStyle/>
          <a:p>
            <a:r>
              <a:rPr lang="en-US" dirty="0"/>
              <a:t>Ophthalmic medication is usually applied topically, the most common methods being eye drops or ointment. </a:t>
            </a:r>
          </a:p>
          <a:p>
            <a:r>
              <a:rPr lang="en-US" dirty="0"/>
              <a:t>These may be used for diagnostic purposes such as dilating the pupil prior to examination; anaesthetizing the eye prior to treatment, or for treatment of eye conditions such as glaucoma or infection.</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2" name="Title 1"/>
          <p:cNvSpPr>
            <a:spLocks noGrp="1"/>
          </p:cNvSpPr>
          <p:nvPr>
            <p:ph type="title"/>
          </p:nvPr>
        </p:nvSpPr>
        <p:spPr/>
        <p:txBody>
          <a:bodyPr/>
          <a:lstStyle/>
          <a:p>
            <a:r>
              <a:rPr lang="en-US" dirty="0"/>
              <a:t>Eye/ ear/ nasal drops</a:t>
            </a:r>
          </a:p>
        </p:txBody>
      </p:sp>
      <p:pic>
        <p:nvPicPr>
          <p:cNvPr id="2097192" name="Picture 6" descr="ear, eye drop"/>
          <p:cNvPicPr>
            <a:picLocks noGrp="1" noChangeAspect="1" noChangeArrowheads="1"/>
          </p:cNvPicPr>
          <p:nvPr>
            <p:ph idx="1"/>
          </p:nvPr>
        </p:nvPicPr>
        <p:blipFill>
          <a:blip r:embed="rId2">
            <a:lum bright="-18000"/>
          </a:blip>
          <a:srcRect/>
          <a:stretch>
            <a:fillRect/>
          </a:stretch>
        </p:blipFill>
        <p:spPr bwMode="auto">
          <a:xfrm>
            <a:off x="3657600" y="1676400"/>
            <a:ext cx="4191000" cy="4724400"/>
          </a:xfrm>
          <a:prstGeom prst="rect">
            <a:avLst/>
          </a:prstGeom>
          <a:noFill/>
          <a:ln w="9525">
            <a:noFill/>
            <a:miter lim="800000"/>
            <a:headEnd/>
            <a:tailEnd/>
          </a:ln>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3" name="Title 1"/>
          <p:cNvSpPr>
            <a:spLocks noGrp="1"/>
          </p:cNvSpPr>
          <p:nvPr>
            <p:ph type="title"/>
          </p:nvPr>
        </p:nvSpPr>
        <p:spPr/>
        <p:txBody>
          <a:bodyPr/>
          <a:lstStyle/>
          <a:p>
            <a:r>
              <a:rPr lang="en-US" b="1" dirty="0"/>
              <a:t>Ophthalmic medication</a:t>
            </a:r>
            <a:endParaRPr lang="en-US" dirty="0"/>
          </a:p>
        </p:txBody>
      </p:sp>
      <p:sp>
        <p:nvSpPr>
          <p:cNvPr id="1048744" name="Content Placeholder 2"/>
          <p:cNvSpPr>
            <a:spLocks noGrp="1"/>
          </p:cNvSpPr>
          <p:nvPr>
            <p:ph idx="1"/>
          </p:nvPr>
        </p:nvSpPr>
        <p:spPr/>
        <p:txBody>
          <a:bodyPr>
            <a:normAutofit lnSpcReduction="10000"/>
          </a:bodyPr>
          <a:lstStyle/>
          <a:p>
            <a:pPr>
              <a:buNone/>
            </a:pPr>
            <a:r>
              <a:rPr lang="en-US" dirty="0"/>
              <a:t>● Always use separately </a:t>
            </a:r>
            <a:r>
              <a:rPr lang="en-US" dirty="0" err="1"/>
              <a:t>labelled</a:t>
            </a:r>
            <a:r>
              <a:rPr lang="en-US" dirty="0"/>
              <a:t> drug containers for each eye to prevent cross-infection.</a:t>
            </a:r>
          </a:p>
          <a:p>
            <a:pPr>
              <a:buNone/>
            </a:pPr>
            <a:r>
              <a:rPr lang="en-US" dirty="0"/>
              <a:t>● If eye drops and ointment are prescribed to be administered at the same time, give the drops first, then administer ointment several minutes later, as the ointment can prevent absorption of the drops.</a:t>
            </a:r>
          </a:p>
          <a:p>
            <a:pPr>
              <a:buNone/>
            </a:pPr>
            <a:r>
              <a:rPr lang="en-US" dirty="0"/>
              <a:t>● Medication should not be directed onto the cornea of the eye as this may damage the cornea, but directed into the area in the lower eyelid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7" name="Title 1"/>
          <p:cNvSpPr>
            <a:spLocks noGrp="1"/>
          </p:cNvSpPr>
          <p:nvPr>
            <p:ph type="title"/>
          </p:nvPr>
        </p:nvSpPr>
        <p:spPr/>
        <p:txBody>
          <a:bodyPr>
            <a:normAutofit/>
          </a:bodyPr>
          <a:lstStyle/>
          <a:p>
            <a:r>
              <a:rPr lang="en-US" b="1" i="1" dirty="0"/>
              <a:t>Rights of Medication Administration</a:t>
            </a:r>
            <a:endParaRPr lang="en-US" dirty="0"/>
          </a:p>
        </p:txBody>
      </p:sp>
      <p:sp>
        <p:nvSpPr>
          <p:cNvPr id="1048608" name="Content Placeholder 2"/>
          <p:cNvSpPr>
            <a:spLocks noGrp="1"/>
          </p:cNvSpPr>
          <p:nvPr>
            <p:ph idx="1"/>
          </p:nvPr>
        </p:nvSpPr>
        <p:spPr>
          <a:xfrm>
            <a:off x="464234" y="1295400"/>
            <a:ext cx="11437034" cy="5181600"/>
          </a:xfrm>
        </p:spPr>
        <p:txBody>
          <a:bodyPr>
            <a:normAutofit lnSpcReduction="10000"/>
          </a:bodyPr>
          <a:lstStyle/>
          <a:p>
            <a:pPr>
              <a:buNone/>
            </a:pPr>
            <a:r>
              <a:rPr lang="en-US" b="1" dirty="0"/>
              <a:t>7. Right reason</a:t>
            </a:r>
          </a:p>
          <a:p>
            <a:r>
              <a:rPr lang="en-US" dirty="0"/>
              <a:t>Confirm the rationale for the ordered medication.  What is the patient’s history? Why is he/she taking this medication? </a:t>
            </a:r>
          </a:p>
          <a:p>
            <a:r>
              <a:rPr lang="en-US" dirty="0"/>
              <a:t>Revisit the reasons for long-term medication use. </a:t>
            </a:r>
          </a:p>
          <a:p>
            <a:pPr>
              <a:buNone/>
            </a:pPr>
            <a:r>
              <a:rPr lang="en-US" b="1" dirty="0"/>
              <a:t>8. Right response</a:t>
            </a:r>
          </a:p>
          <a:p>
            <a:r>
              <a:rPr lang="en-US" dirty="0"/>
              <a:t>Make sure that the drug led to the desired effect.  If an antihypertensive was given, has his/her blood pressure improved? </a:t>
            </a:r>
          </a:p>
          <a:p>
            <a:r>
              <a:rPr lang="en-US" dirty="0"/>
              <a:t>Be sure to document your monitoring of the patient  and any other nursing interventions that are applicable. </a:t>
            </a:r>
          </a:p>
          <a:p>
            <a:pPr>
              <a:buNone/>
            </a:pPr>
            <a:endParaRPr lang="en-US" dirty="0"/>
          </a:p>
          <a:p>
            <a:endParaRPr lang="en-US" dirty="0"/>
          </a:p>
          <a:p>
            <a:endParaRPr lang="en-US" dirty="0"/>
          </a:p>
          <a:p>
            <a:endParaRPr lang="en-US"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5" name="Title 1"/>
          <p:cNvSpPr>
            <a:spLocks noGrp="1"/>
          </p:cNvSpPr>
          <p:nvPr>
            <p:ph type="title"/>
          </p:nvPr>
        </p:nvSpPr>
        <p:spPr/>
        <p:txBody>
          <a:bodyPr/>
          <a:lstStyle/>
          <a:p>
            <a:r>
              <a:rPr lang="en-US" b="1" dirty="0"/>
              <a:t>Ophthalmic medication</a:t>
            </a:r>
            <a:endParaRPr lang="en-US" dirty="0"/>
          </a:p>
        </p:txBody>
      </p:sp>
      <p:sp>
        <p:nvSpPr>
          <p:cNvPr id="1048746" name="Content Placeholder 2"/>
          <p:cNvSpPr>
            <a:spLocks noGrp="1"/>
          </p:cNvSpPr>
          <p:nvPr>
            <p:ph idx="1"/>
          </p:nvPr>
        </p:nvSpPr>
        <p:spPr>
          <a:xfrm>
            <a:off x="98473" y="1417638"/>
            <a:ext cx="11732455" cy="4983162"/>
          </a:xfrm>
        </p:spPr>
        <p:txBody>
          <a:bodyPr>
            <a:normAutofit fontScale="92500" lnSpcReduction="20000"/>
          </a:bodyPr>
          <a:lstStyle/>
          <a:p>
            <a:pPr>
              <a:buNone/>
            </a:pPr>
            <a:r>
              <a:rPr lang="en-US" dirty="0"/>
              <a:t>● When clearing discharge from the eye or wiping away excess medication, do not use dry cotton-wool balls as </a:t>
            </a:r>
            <a:r>
              <a:rPr lang="en-US" dirty="0" err="1"/>
              <a:t>fibres</a:t>
            </a:r>
            <a:r>
              <a:rPr lang="en-US" dirty="0"/>
              <a:t> may get into the eye and damage the cornea.</a:t>
            </a:r>
          </a:p>
          <a:p>
            <a:pPr>
              <a:buNone/>
            </a:pPr>
            <a:r>
              <a:rPr lang="en-US" dirty="0"/>
              <a:t>● Always work from the inner </a:t>
            </a:r>
            <a:r>
              <a:rPr lang="en-US" dirty="0" err="1"/>
              <a:t>canthus</a:t>
            </a:r>
            <a:r>
              <a:rPr lang="en-US" dirty="0"/>
              <a:t> (nose side) outwards to edge of eye when applying ointment or swabbing eye to reduce infection risk.</a:t>
            </a:r>
          </a:p>
          <a:p>
            <a:pPr>
              <a:buNone/>
            </a:pPr>
            <a:r>
              <a:rPr lang="en-US" dirty="0"/>
              <a:t>● Medication containers should not touch the eye during administration as they may become contaminated or damage the eye.</a:t>
            </a:r>
          </a:p>
          <a:p>
            <a:pPr>
              <a:buNone/>
            </a:pPr>
            <a:r>
              <a:rPr lang="en-US" dirty="0"/>
              <a:t>● Once an eye medication has been opened, record the starting date on the container and discard after two weeks.</a:t>
            </a:r>
          </a:p>
          <a:p>
            <a:pPr>
              <a:buNone/>
            </a:pPr>
            <a:r>
              <a:rPr lang="en-US" dirty="0"/>
              <a:t>● If both eyes are to be treated but only one is discharging, treat the cleaner eye first to prevent cross-infection. Wash hands between eyes.</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7" name="Title 1"/>
          <p:cNvSpPr>
            <a:spLocks noGrp="1"/>
          </p:cNvSpPr>
          <p:nvPr>
            <p:ph type="title"/>
          </p:nvPr>
        </p:nvSpPr>
        <p:spPr/>
        <p:txBody>
          <a:bodyPr>
            <a:normAutofit fontScale="90000"/>
          </a:bodyPr>
          <a:lstStyle/>
          <a:p>
            <a:br>
              <a:rPr lang="en-US" dirty="0"/>
            </a:br>
            <a:r>
              <a:rPr lang="en-US" b="1" dirty="0"/>
              <a:t>Administering eye medication</a:t>
            </a:r>
            <a:br>
              <a:rPr lang="en-US" dirty="0"/>
            </a:br>
            <a:endParaRPr lang="en-US" dirty="0"/>
          </a:p>
        </p:txBody>
      </p:sp>
      <p:sp>
        <p:nvSpPr>
          <p:cNvPr id="1048748" name="Content Placeholder 2"/>
          <p:cNvSpPr>
            <a:spLocks noGrp="1"/>
          </p:cNvSpPr>
          <p:nvPr>
            <p:ph idx="1"/>
          </p:nvPr>
        </p:nvSpPr>
        <p:spPr/>
        <p:txBody>
          <a:bodyPr>
            <a:normAutofit/>
          </a:bodyPr>
          <a:lstStyle/>
          <a:p>
            <a:pPr>
              <a:buNone/>
            </a:pPr>
            <a:r>
              <a:rPr lang="en-US" b="1" dirty="0"/>
              <a:t>Equipment</a:t>
            </a:r>
          </a:p>
          <a:p>
            <a:pPr>
              <a:buNone/>
            </a:pPr>
            <a:r>
              <a:rPr lang="en-US" dirty="0"/>
              <a:t>● Prescribed medication and prescription.</a:t>
            </a:r>
          </a:p>
          <a:p>
            <a:pPr>
              <a:buNone/>
            </a:pPr>
            <a:r>
              <a:rPr lang="en-US" dirty="0"/>
              <a:t>● Tissues or gauze swabs.</a:t>
            </a:r>
          </a:p>
          <a:p>
            <a:pPr>
              <a:buNone/>
            </a:pPr>
            <a:r>
              <a:rPr lang="en-US" dirty="0"/>
              <a:t>● Sterile saline solution and sterile eye dressing pack containing </a:t>
            </a:r>
            <a:r>
              <a:rPr lang="en-US" dirty="0" err="1"/>
              <a:t>gallipot</a:t>
            </a:r>
            <a:r>
              <a:rPr lang="en-US" dirty="0"/>
              <a:t> and sterile gauze (if eye requires cleansing prior to drug administration).</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Title 1"/>
          <p:cNvSpPr>
            <a:spLocks noGrp="1"/>
          </p:cNvSpPr>
          <p:nvPr>
            <p:ph type="title"/>
          </p:nvPr>
        </p:nvSpPr>
        <p:spPr/>
        <p:txBody>
          <a:bodyPr/>
          <a:lstStyle/>
          <a:p>
            <a:r>
              <a:rPr lang="en-US" b="1" dirty="0"/>
              <a:t>Routes of drug administration</a:t>
            </a:r>
            <a:endParaRPr lang="en-US" dirty="0"/>
          </a:p>
        </p:txBody>
      </p:sp>
      <p:graphicFrame>
        <p:nvGraphicFramePr>
          <p:cNvPr id="4194304" name="Content Placeholder 3"/>
          <p:cNvGraphicFramePr>
            <a:graphicFrameLocks noGrp="1"/>
          </p:cNvGraphicFramePr>
          <p:nvPr>
            <p:ph idx="1"/>
          </p:nvPr>
        </p:nvGraphicFramePr>
        <p:xfrm>
          <a:off x="609600" y="1600200"/>
          <a:ext cx="11376075" cy="4814154"/>
        </p:xfrm>
        <a:graphic>
          <a:graphicData uri="http://schemas.openxmlformats.org/drawingml/2006/table">
            <a:tbl>
              <a:tblPr firstRow="1" bandRow="1">
                <a:tableStyleId>{5C22544A-7EE6-4342-B048-85BDC9FD1C3A}</a:tableStyleId>
              </a:tblPr>
              <a:tblGrid>
                <a:gridCol w="1474676">
                  <a:extLst>
                    <a:ext uri="{9D8B030D-6E8A-4147-A177-3AD203B41FA5}">
                      <a16:colId xmlns:a16="http://schemas.microsoft.com/office/drawing/2014/main" val="20000"/>
                    </a:ext>
                  </a:extLst>
                </a:gridCol>
                <a:gridCol w="3476023">
                  <a:extLst>
                    <a:ext uri="{9D8B030D-6E8A-4147-A177-3AD203B41FA5}">
                      <a16:colId xmlns:a16="http://schemas.microsoft.com/office/drawing/2014/main" val="20001"/>
                    </a:ext>
                  </a:extLst>
                </a:gridCol>
                <a:gridCol w="6425376">
                  <a:extLst>
                    <a:ext uri="{9D8B030D-6E8A-4147-A177-3AD203B41FA5}">
                      <a16:colId xmlns:a16="http://schemas.microsoft.com/office/drawing/2014/main" val="20002"/>
                    </a:ext>
                  </a:extLst>
                </a:gridCol>
              </a:tblGrid>
              <a:tr h="382686">
                <a:tc>
                  <a:txBody>
                    <a:bodyPr/>
                    <a:lstStyle/>
                    <a:p>
                      <a:pPr marL="342900" lvl="0" indent="-342900">
                        <a:tabLst>
                          <a:tab pos="228600" algn="l"/>
                          <a:tab pos="228600" algn="l"/>
                          <a:tab pos="228600" algn="l"/>
                          <a:tab pos="228600" algn="l"/>
                          <a:tab pos="228600" algn="l"/>
                          <a:tab pos="228600" algn="l"/>
                          <a:tab pos="228600" algn="l"/>
                          <a:tab pos="228600" algn="l"/>
                          <a:tab pos="228600" algn="l"/>
                          <a:tab pos="228600" algn="l"/>
                          <a:tab pos="228600" algn="l"/>
                          <a:tab pos="228600" algn="l"/>
                        </a:tabLst>
                      </a:pPr>
                      <a:r>
                        <a:rPr lang="en-US" sz="2000" b="1" dirty="0">
                          <a:latin typeface="arial"/>
                        </a:rPr>
                        <a:t>ROUTE</a:t>
                      </a:r>
                    </a:p>
                  </a:txBody>
                  <a:tcPr marL="68580" marR="68580" marT="0" marB="0"/>
                </a:tc>
                <a:tc>
                  <a:txBody>
                    <a:bodyPr/>
                    <a:lstStyle/>
                    <a:p>
                      <a:r>
                        <a:rPr lang="en-US" sz="2000" b="1" dirty="0"/>
                        <a:t>ADVANTAGE</a:t>
                      </a:r>
                    </a:p>
                  </a:txBody>
                  <a:tcPr/>
                </a:tc>
                <a:tc>
                  <a:txBody>
                    <a:bodyPr/>
                    <a:lstStyle/>
                    <a:p>
                      <a:r>
                        <a:rPr lang="en-US" sz="2000" b="1" dirty="0"/>
                        <a:t>DISADVANTAGE</a:t>
                      </a:r>
                    </a:p>
                  </a:txBody>
                  <a:tcPr/>
                </a:tc>
                <a:extLst>
                  <a:ext uri="{0D108BD9-81ED-4DB2-BD59-A6C34878D82A}">
                    <a16:rowId xmlns:a16="http://schemas.microsoft.com/office/drawing/2014/main" val="10000"/>
                  </a:ext>
                </a:extLst>
              </a:tr>
              <a:tr h="4417914">
                <a:tc>
                  <a:txBody>
                    <a:bodyPr/>
                    <a:lstStyle/>
                    <a:p>
                      <a:r>
                        <a:rPr lang="en-US" sz="1800" b="1" dirty="0">
                          <a:latin typeface="arial"/>
                        </a:rPr>
                        <a:t>Oral </a:t>
                      </a:r>
                    </a:p>
                    <a:p>
                      <a:pPr marL="342900" lvl="0" indent="-342900">
                        <a:tabLst>
                          <a:tab pos="228600" algn="l"/>
                        </a:tabLst>
                      </a:pPr>
                      <a:r>
                        <a:rPr lang="en-US" sz="1800" b="1" dirty="0">
                          <a:latin typeface="Times New Roman"/>
                          <a:ea typeface="symbol"/>
                          <a:cs typeface="symbol"/>
                        </a:rPr>
                        <a:t>   </a:t>
                      </a:r>
                      <a:endParaRPr lang="en-US" sz="1800" b="1" dirty="0">
                        <a:latin typeface="arial"/>
                      </a:endParaRPr>
                    </a:p>
                  </a:txBody>
                  <a:tcPr marL="68580" marR="68580" marT="0" marB="0"/>
                </a:tc>
                <a:tc>
                  <a:txBody>
                    <a:bodyPr/>
                    <a:lstStyle/>
                    <a:p>
                      <a:pPr marL="342900" lvl="0" indent="-342900">
                        <a:buFont typeface="Arial" pitchFamily="34" charset="0"/>
                        <a:buChar char="•"/>
                        <a:tabLst>
                          <a:tab pos="228600" algn="l"/>
                        </a:tabLst>
                      </a:pPr>
                      <a:r>
                        <a:rPr lang="en-US" sz="1800" b="1" dirty="0">
                          <a:latin typeface="arial"/>
                        </a:rPr>
                        <a:t>Most convenient</a:t>
                      </a:r>
                    </a:p>
                    <a:p>
                      <a:pPr marL="342900" lvl="0" indent="-342900">
                        <a:buFont typeface="Arial" pitchFamily="34" charset="0"/>
                        <a:buChar char="•"/>
                        <a:tabLst>
                          <a:tab pos="228600" algn="l"/>
                        </a:tabLst>
                      </a:pPr>
                      <a:r>
                        <a:rPr lang="en-US" sz="1800" b="1" dirty="0">
                          <a:latin typeface="arial"/>
                        </a:rPr>
                        <a:t>Usually least expensive </a:t>
                      </a:r>
                    </a:p>
                    <a:p>
                      <a:pPr marL="342900" lvl="0" indent="-342900">
                        <a:tabLst>
                          <a:tab pos="228600" algn="l"/>
                          <a:tab pos="228600" algn="l"/>
                          <a:tab pos="228600" algn="l"/>
                        </a:tabLst>
                      </a:pPr>
                      <a:r>
                        <a:rPr lang="en-US" sz="1800" b="1" dirty="0">
                          <a:latin typeface="symbol"/>
                          <a:ea typeface="symbol"/>
                          <a:cs typeface="symbol"/>
                        </a:rPr>
                        <a:t>·</a:t>
                      </a:r>
                      <a:r>
                        <a:rPr lang="en-US" sz="1800" b="1" dirty="0">
                          <a:latin typeface="Times New Roman"/>
                          <a:ea typeface="symbol"/>
                          <a:cs typeface="symbol"/>
                        </a:rPr>
                        <a:t>   </a:t>
                      </a:r>
                      <a:r>
                        <a:rPr lang="en-US" sz="1800" b="1" dirty="0">
                          <a:latin typeface="arial"/>
                        </a:rPr>
                        <a:t>Safe, does not break skin barrier </a:t>
                      </a:r>
                    </a:p>
                    <a:p>
                      <a:pPr marL="342900" lvl="0" indent="-342900">
                        <a:tabLst>
                          <a:tab pos="228600" algn="l"/>
                          <a:tab pos="228600" algn="l"/>
                          <a:tab pos="228600" algn="l"/>
                          <a:tab pos="228600" algn="l"/>
                        </a:tabLst>
                      </a:pPr>
                      <a:r>
                        <a:rPr lang="en-US" sz="1800" b="1" dirty="0">
                          <a:latin typeface="symbol"/>
                          <a:ea typeface="symbol"/>
                          <a:cs typeface="symbol"/>
                        </a:rPr>
                        <a:t>·</a:t>
                      </a:r>
                      <a:r>
                        <a:rPr lang="en-US" sz="1800" b="1" dirty="0">
                          <a:latin typeface="Times New Roman"/>
                          <a:ea typeface="symbol"/>
                          <a:cs typeface="symbol"/>
                        </a:rPr>
                        <a:t>     </a:t>
                      </a:r>
                      <a:r>
                        <a:rPr lang="en-US" sz="1800" b="1" dirty="0">
                          <a:latin typeface="arial"/>
                        </a:rPr>
                        <a:t>Administration usually does not cause stress </a:t>
                      </a:r>
                    </a:p>
                    <a:p>
                      <a:endParaRPr lang="en-US" sz="1800" dirty="0"/>
                    </a:p>
                  </a:txBody>
                  <a:tcPr/>
                </a:tc>
                <a:tc>
                  <a:txBody>
                    <a:bodyPr/>
                    <a:lstStyle/>
                    <a:p>
                      <a:pPr marL="342900" lvl="0" indent="-342900">
                        <a:buFont typeface="Arial" pitchFamily="34" charset="0"/>
                        <a:buChar char="•"/>
                        <a:tabLst>
                          <a:tab pos="228600" algn="l"/>
                          <a:tab pos="228600" algn="l"/>
                          <a:tab pos="228600" algn="l"/>
                          <a:tab pos="228600" algn="l"/>
                          <a:tab pos="228600" algn="l"/>
                        </a:tabLst>
                      </a:pPr>
                      <a:r>
                        <a:rPr lang="en-US" sz="1800" b="1" dirty="0">
                          <a:latin typeface="arial"/>
                        </a:rPr>
                        <a:t>Inappropriate for patients with nausea and vomiting </a:t>
                      </a:r>
                    </a:p>
                    <a:p>
                      <a:pPr marL="342900" lvl="0" indent="-342900">
                        <a:tabLst>
                          <a:tab pos="228600" algn="l"/>
                          <a:tab pos="228600" algn="l"/>
                          <a:tab pos="228600" algn="l"/>
                          <a:tab pos="228600" algn="l"/>
                          <a:tab pos="228600" algn="l"/>
                          <a:tab pos="228600" algn="l"/>
                        </a:tabLst>
                      </a:pPr>
                      <a:r>
                        <a:rPr lang="en-US" sz="1800" b="1" dirty="0">
                          <a:latin typeface="symbol"/>
                          <a:ea typeface="symbol"/>
                          <a:cs typeface="symbol"/>
                        </a:rPr>
                        <a:t>·</a:t>
                      </a:r>
                      <a:r>
                        <a:rPr lang="en-US" sz="1800" b="1" dirty="0">
                          <a:latin typeface="Times New Roman"/>
                          <a:ea typeface="symbol"/>
                          <a:cs typeface="symbol"/>
                        </a:rPr>
                        <a:t>     </a:t>
                      </a:r>
                      <a:r>
                        <a:rPr lang="en-US" sz="1800" b="1" dirty="0">
                          <a:latin typeface="arial"/>
                        </a:rPr>
                        <a:t>Drug may have unpleasant taste or odor </a:t>
                      </a:r>
                    </a:p>
                    <a:p>
                      <a:pPr marL="342900" lvl="0" indent="-342900">
                        <a:tabLst>
                          <a:tab pos="228600" algn="l"/>
                          <a:tab pos="228600" algn="l"/>
                          <a:tab pos="228600" algn="l"/>
                          <a:tab pos="228600" algn="l"/>
                          <a:tab pos="228600" algn="l"/>
                          <a:tab pos="228600" algn="l"/>
                          <a:tab pos="228600" algn="l"/>
                        </a:tabLst>
                      </a:pPr>
                      <a:r>
                        <a:rPr lang="en-US" sz="1800" b="1" dirty="0">
                          <a:latin typeface="symbol"/>
                          <a:ea typeface="symbol"/>
                          <a:cs typeface="symbol"/>
                        </a:rPr>
                        <a:t>·</a:t>
                      </a:r>
                      <a:r>
                        <a:rPr lang="en-US" sz="1800" b="1" dirty="0">
                          <a:latin typeface="Times New Roman"/>
                          <a:ea typeface="symbol"/>
                          <a:cs typeface="symbol"/>
                        </a:rPr>
                        <a:t>     </a:t>
                      </a:r>
                      <a:r>
                        <a:rPr lang="en-US" sz="1800" b="1" dirty="0">
                          <a:latin typeface="arial"/>
                        </a:rPr>
                        <a:t>Inappropriate when gastrointestinal tract has reduced motility </a:t>
                      </a:r>
                    </a:p>
                    <a:p>
                      <a:pPr marL="342900" lvl="0" indent="-342900">
                        <a:tabLst>
                          <a:tab pos="228600" algn="l"/>
                          <a:tab pos="228600" algn="l"/>
                          <a:tab pos="228600" algn="l"/>
                          <a:tab pos="228600" algn="l"/>
                          <a:tab pos="228600" algn="l"/>
                          <a:tab pos="228600" algn="l"/>
                          <a:tab pos="228600" algn="l"/>
                          <a:tab pos="228600" algn="l"/>
                        </a:tabLst>
                      </a:pPr>
                      <a:r>
                        <a:rPr lang="en-US" sz="1800" b="1" dirty="0">
                          <a:latin typeface="symbol"/>
                          <a:ea typeface="symbol"/>
                          <a:cs typeface="symbol"/>
                        </a:rPr>
                        <a:t>·</a:t>
                      </a:r>
                      <a:r>
                        <a:rPr lang="en-US" sz="1800" b="1" dirty="0">
                          <a:latin typeface="Times New Roman"/>
                          <a:ea typeface="symbol"/>
                          <a:cs typeface="symbol"/>
                        </a:rPr>
                        <a:t>     </a:t>
                      </a:r>
                      <a:r>
                        <a:rPr lang="en-US" sz="1800" b="1" dirty="0">
                          <a:latin typeface="arial"/>
                        </a:rPr>
                        <a:t>Inappropriate if patient cannot swallow or is unconscious </a:t>
                      </a:r>
                    </a:p>
                    <a:p>
                      <a:pPr marL="342900" lvl="0" indent="-342900">
                        <a:tabLst>
                          <a:tab pos="228600" algn="l"/>
                          <a:tab pos="228600" algn="l"/>
                          <a:tab pos="228600" algn="l"/>
                          <a:tab pos="228600" algn="l"/>
                          <a:tab pos="228600" algn="l"/>
                          <a:tab pos="228600" algn="l"/>
                          <a:tab pos="228600" algn="l"/>
                          <a:tab pos="228600" algn="l"/>
                          <a:tab pos="228600" algn="l"/>
                        </a:tabLst>
                      </a:pPr>
                      <a:r>
                        <a:rPr lang="en-US" sz="1800" b="1" dirty="0">
                          <a:latin typeface="symbol"/>
                          <a:ea typeface="symbol"/>
                          <a:cs typeface="symbol"/>
                        </a:rPr>
                        <a:t>·</a:t>
                      </a:r>
                      <a:r>
                        <a:rPr lang="en-US" sz="1800" b="1" dirty="0">
                          <a:latin typeface="Times New Roman"/>
                          <a:ea typeface="symbol"/>
                          <a:cs typeface="symbol"/>
                        </a:rPr>
                        <a:t>     </a:t>
                      </a:r>
                      <a:r>
                        <a:rPr lang="en-US" sz="1800" b="1" dirty="0">
                          <a:latin typeface="arial"/>
                        </a:rPr>
                        <a:t>Cannot be used before certain diagnostic tests or surgical procedures </a:t>
                      </a:r>
                    </a:p>
                    <a:p>
                      <a:pPr marL="342900" lvl="0" indent="-342900">
                        <a:tabLst>
                          <a:tab pos="228600" algn="l"/>
                          <a:tab pos="228600" algn="l"/>
                          <a:tab pos="228600" algn="l"/>
                          <a:tab pos="228600" algn="l"/>
                          <a:tab pos="228600" algn="l"/>
                          <a:tab pos="228600" algn="l"/>
                          <a:tab pos="228600" algn="l"/>
                          <a:tab pos="228600" algn="l"/>
                          <a:tab pos="228600" algn="l"/>
                          <a:tab pos="228600" algn="l"/>
                        </a:tabLst>
                      </a:pPr>
                      <a:r>
                        <a:rPr lang="en-US" sz="1800" b="1" dirty="0">
                          <a:latin typeface="symbol"/>
                          <a:ea typeface="symbol"/>
                          <a:cs typeface="symbol"/>
                        </a:rPr>
                        <a:t>·</a:t>
                      </a:r>
                      <a:r>
                        <a:rPr lang="en-US" sz="1800" b="1" dirty="0">
                          <a:latin typeface="Times New Roman"/>
                          <a:ea typeface="symbol"/>
                          <a:cs typeface="symbol"/>
                        </a:rPr>
                        <a:t>    </a:t>
                      </a:r>
                      <a:r>
                        <a:rPr lang="en-US" sz="1800" b="1" dirty="0">
                          <a:latin typeface="arial"/>
                        </a:rPr>
                        <a:t>Drug may discolor teeth, harm tooth enamel </a:t>
                      </a:r>
                    </a:p>
                    <a:p>
                      <a:pPr marL="342900" lvl="0" indent="-342900">
                        <a:tabLst>
                          <a:tab pos="228600" algn="l"/>
                          <a:tab pos="228600" algn="l"/>
                          <a:tab pos="228600" algn="l"/>
                          <a:tab pos="228600" algn="l"/>
                          <a:tab pos="228600" algn="l"/>
                          <a:tab pos="228600" algn="l"/>
                          <a:tab pos="228600" algn="l"/>
                          <a:tab pos="228600" algn="l"/>
                          <a:tab pos="228600" algn="l"/>
                          <a:tab pos="228600" algn="l"/>
                          <a:tab pos="228600" algn="l"/>
                        </a:tabLst>
                      </a:pPr>
                      <a:r>
                        <a:rPr lang="en-US" sz="1800" b="1" dirty="0">
                          <a:latin typeface="symbol"/>
                          <a:ea typeface="symbol"/>
                          <a:cs typeface="symbol"/>
                        </a:rPr>
                        <a:t>·</a:t>
                      </a:r>
                      <a:r>
                        <a:rPr lang="en-US" sz="1800" b="1" dirty="0">
                          <a:latin typeface="Times New Roman"/>
                          <a:ea typeface="symbol"/>
                          <a:cs typeface="symbol"/>
                        </a:rPr>
                        <a:t>     </a:t>
                      </a:r>
                      <a:r>
                        <a:rPr lang="en-US" sz="1800" b="1" dirty="0">
                          <a:latin typeface="arial"/>
                        </a:rPr>
                        <a:t>Drug may irritate gastric mucosa </a:t>
                      </a:r>
                    </a:p>
                    <a:p>
                      <a:pPr marL="342900" lvl="0" indent="-342900">
                        <a:tabLst>
                          <a:tab pos="228600" algn="l"/>
                          <a:tab pos="228600" algn="l"/>
                          <a:tab pos="228600" algn="l"/>
                          <a:tab pos="228600" algn="l"/>
                          <a:tab pos="228600" algn="l"/>
                          <a:tab pos="228600" algn="l"/>
                          <a:tab pos="228600" algn="l"/>
                          <a:tab pos="228600" algn="l"/>
                          <a:tab pos="228600" algn="l"/>
                          <a:tab pos="228600" algn="l"/>
                          <a:tab pos="228600" algn="l"/>
                          <a:tab pos="228600" algn="l"/>
                        </a:tabLst>
                      </a:pPr>
                      <a:r>
                        <a:rPr lang="en-US" sz="1800" b="1" dirty="0">
                          <a:latin typeface="symbol"/>
                          <a:ea typeface="symbol"/>
                          <a:cs typeface="symbol"/>
                        </a:rPr>
                        <a:t>·</a:t>
                      </a:r>
                      <a:r>
                        <a:rPr lang="en-US" sz="1800" b="1" dirty="0">
                          <a:latin typeface="Times New Roman"/>
                          <a:ea typeface="symbol"/>
                          <a:cs typeface="symbol"/>
                        </a:rPr>
                        <a:t>     </a:t>
                      </a:r>
                      <a:r>
                        <a:rPr lang="en-US" sz="1800" b="1" dirty="0">
                          <a:latin typeface="arial"/>
                        </a:rPr>
                        <a:t>Drug can be aspirated </a:t>
                      </a:r>
                      <a:r>
                        <a:rPr lang="en-US" sz="1800" b="1" dirty="0">
                          <a:latin typeface="Times New Roman"/>
                          <a:ea typeface="symbol"/>
                          <a:cs typeface="symbol"/>
                        </a:rPr>
                        <a:t>  </a:t>
                      </a:r>
                      <a:r>
                        <a:rPr lang="en-US" sz="1800" b="1" dirty="0">
                          <a:latin typeface="arial"/>
                        </a:rPr>
                        <a:t>by seriously ill patients </a:t>
                      </a:r>
                      <a:endParaRPr lang="en-US" sz="1800" dirty="0"/>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50" name="Title 1"/>
          <p:cNvSpPr>
            <a:spLocks noGrp="1"/>
          </p:cNvSpPr>
          <p:nvPr>
            <p:ph type="title"/>
          </p:nvPr>
        </p:nvSpPr>
        <p:spPr/>
        <p:txBody>
          <a:bodyPr/>
          <a:lstStyle/>
          <a:p>
            <a:r>
              <a:rPr lang="en-US" b="1" dirty="0"/>
              <a:t>Routes of drug administration</a:t>
            </a:r>
            <a:endParaRPr lang="en-US" dirty="0"/>
          </a:p>
        </p:txBody>
      </p:sp>
      <p:graphicFrame>
        <p:nvGraphicFramePr>
          <p:cNvPr id="4194305" name="Content Placeholder 3"/>
          <p:cNvGraphicFramePr>
            <a:graphicFrameLocks noGrp="1"/>
          </p:cNvGraphicFramePr>
          <p:nvPr>
            <p:ph idx="1"/>
          </p:nvPr>
        </p:nvGraphicFramePr>
        <p:xfrm>
          <a:off x="450166" y="1219202"/>
          <a:ext cx="11507372" cy="4899322"/>
        </p:xfrm>
        <a:graphic>
          <a:graphicData uri="http://schemas.openxmlformats.org/drawingml/2006/table">
            <a:tbl>
              <a:tblPr firstRow="1" bandRow="1">
                <a:tableStyleId>{5C22544A-7EE6-4342-B048-85BDC9FD1C3A}</a:tableStyleId>
              </a:tblPr>
              <a:tblGrid>
                <a:gridCol w="2130995">
                  <a:extLst>
                    <a:ext uri="{9D8B030D-6E8A-4147-A177-3AD203B41FA5}">
                      <a16:colId xmlns:a16="http://schemas.microsoft.com/office/drawing/2014/main" val="20000"/>
                    </a:ext>
                  </a:extLst>
                </a:gridCol>
                <a:gridCol w="3942340">
                  <a:extLst>
                    <a:ext uri="{9D8B030D-6E8A-4147-A177-3AD203B41FA5}">
                      <a16:colId xmlns:a16="http://schemas.microsoft.com/office/drawing/2014/main" val="20001"/>
                    </a:ext>
                  </a:extLst>
                </a:gridCol>
                <a:gridCol w="5434037">
                  <a:extLst>
                    <a:ext uri="{9D8B030D-6E8A-4147-A177-3AD203B41FA5}">
                      <a16:colId xmlns:a16="http://schemas.microsoft.com/office/drawing/2014/main" val="20002"/>
                    </a:ext>
                  </a:extLst>
                </a:gridCol>
              </a:tblGrid>
              <a:tr h="381097">
                <a:tc>
                  <a:txBody>
                    <a:bodyPr/>
                    <a:lstStyle/>
                    <a:p>
                      <a:r>
                        <a:rPr lang="en-US" sz="2000" dirty="0"/>
                        <a:t>ROUTE</a:t>
                      </a:r>
                    </a:p>
                  </a:txBody>
                  <a:tcPr/>
                </a:tc>
                <a:tc>
                  <a:txBody>
                    <a:bodyPr/>
                    <a:lstStyle/>
                    <a:p>
                      <a:r>
                        <a:rPr lang="en-US" sz="2000" dirty="0"/>
                        <a:t>ADVANTAGE</a:t>
                      </a:r>
                    </a:p>
                  </a:txBody>
                  <a:tcPr/>
                </a:tc>
                <a:tc>
                  <a:txBody>
                    <a:bodyPr/>
                    <a:lstStyle/>
                    <a:p>
                      <a:r>
                        <a:rPr lang="en-US" sz="2000" dirty="0"/>
                        <a:t>DISADVANTAGE</a:t>
                      </a:r>
                    </a:p>
                  </a:txBody>
                  <a:tcPr/>
                </a:tc>
                <a:extLst>
                  <a:ext uri="{0D108BD9-81ED-4DB2-BD59-A6C34878D82A}">
                    <a16:rowId xmlns:a16="http://schemas.microsoft.com/office/drawing/2014/main" val="10000"/>
                  </a:ext>
                </a:extLst>
              </a:tr>
              <a:tr h="3032759">
                <a:tc>
                  <a:txBody>
                    <a:bodyPr/>
                    <a:lstStyle/>
                    <a:p>
                      <a:r>
                        <a:rPr lang="en-US" sz="1800" b="1" dirty="0">
                          <a:latin typeface="arial"/>
                        </a:rPr>
                        <a:t>Sublingual </a:t>
                      </a:r>
                      <a:r>
                        <a:rPr lang="en-US" sz="1800" b="1" dirty="0">
                          <a:latin typeface="Times New Roman"/>
                          <a:ea typeface="symbol"/>
                          <a:cs typeface="symbol"/>
                        </a:rPr>
                        <a:t>       </a:t>
                      </a:r>
                      <a:endParaRPr lang="en-US" sz="1800" b="1" dirty="0">
                        <a:latin typeface="arial"/>
                      </a:endParaRPr>
                    </a:p>
                  </a:txBody>
                  <a:tcPr marL="68580" marR="68580" marT="0" marB="0"/>
                </a:tc>
                <a:tc>
                  <a:txBody>
                    <a:bodyPr/>
                    <a:lstStyle/>
                    <a:p>
                      <a:pPr marL="342900" lvl="0" indent="-342900">
                        <a:buFont typeface="Arial" pitchFamily="34" charset="0"/>
                        <a:buChar char="•"/>
                        <a:tabLst>
                          <a:tab pos="228600" algn="l"/>
                        </a:tabLst>
                      </a:pPr>
                      <a:r>
                        <a:rPr lang="en-US" sz="1800" b="1" dirty="0">
                          <a:latin typeface="arial"/>
                        </a:rPr>
                        <a:t>Same as oral route, plus </a:t>
                      </a:r>
                    </a:p>
                    <a:p>
                      <a:pPr marL="342900" lvl="0" indent="-342900">
                        <a:tabLst>
                          <a:tab pos="228600" algn="l"/>
                          <a:tab pos="228600" algn="l"/>
                        </a:tabLst>
                      </a:pPr>
                      <a:r>
                        <a:rPr lang="en-US" sz="1800" b="1" dirty="0">
                          <a:latin typeface="symbol"/>
                          <a:ea typeface="symbol"/>
                          <a:cs typeface="symbol"/>
                        </a:rPr>
                        <a:t>·</a:t>
                      </a:r>
                      <a:r>
                        <a:rPr lang="en-US" sz="1800" b="1" dirty="0">
                          <a:latin typeface="Times New Roman"/>
                          <a:ea typeface="symbol"/>
                          <a:cs typeface="symbol"/>
                        </a:rPr>
                        <a:t>    </a:t>
                      </a:r>
                      <a:r>
                        <a:rPr lang="en-US" sz="1800" b="1" dirty="0">
                          <a:latin typeface="arial"/>
                        </a:rPr>
                        <a:t>Drug can be administered for local effect </a:t>
                      </a:r>
                    </a:p>
                    <a:p>
                      <a:pPr marL="342900" lvl="0" indent="-342900">
                        <a:tabLst>
                          <a:tab pos="228600" algn="l"/>
                          <a:tab pos="228600" algn="l"/>
                          <a:tab pos="228600" algn="l"/>
                        </a:tabLst>
                      </a:pPr>
                      <a:r>
                        <a:rPr lang="en-US" sz="1800" b="1" dirty="0">
                          <a:latin typeface="symbol"/>
                          <a:ea typeface="symbol"/>
                          <a:cs typeface="symbol"/>
                        </a:rPr>
                        <a:t>·</a:t>
                      </a:r>
                      <a:r>
                        <a:rPr lang="en-US" sz="1800" b="1" dirty="0">
                          <a:latin typeface="Times New Roman"/>
                          <a:ea typeface="symbol"/>
                          <a:cs typeface="symbol"/>
                        </a:rPr>
                        <a:t>     </a:t>
                      </a:r>
                      <a:r>
                        <a:rPr lang="en-US" sz="1800" b="1" dirty="0">
                          <a:latin typeface="arial"/>
                        </a:rPr>
                        <a:t>More potent than oral route because drug directly enters the blood and bypasses the liver </a:t>
                      </a:r>
                    </a:p>
                    <a:p>
                      <a:pPr marL="342900" lvl="0" indent="-342900">
                        <a:tabLst>
                          <a:tab pos="228600" algn="l"/>
                          <a:tab pos="228600" algn="l"/>
                          <a:tab pos="228600" algn="l"/>
                        </a:tabLst>
                      </a:pPr>
                      <a:r>
                        <a:rPr lang="en-US" sz="1800" b="1" dirty="0">
                          <a:latin typeface="arial"/>
                        </a:rPr>
                        <a:t> </a:t>
                      </a:r>
                    </a:p>
                  </a:txBody>
                  <a:tcPr/>
                </a:tc>
                <a:tc>
                  <a:txBody>
                    <a:bodyPr/>
                    <a:lstStyle/>
                    <a:p>
                      <a:pPr marL="342900" lvl="0" indent="-342900">
                        <a:buFont typeface="Arial" pitchFamily="34" charset="0"/>
                        <a:buChar char="•"/>
                        <a:tabLst>
                          <a:tab pos="228600" algn="l"/>
                        </a:tabLst>
                      </a:pPr>
                      <a:r>
                        <a:rPr lang="en-US" sz="1800" b="1" dirty="0">
                          <a:latin typeface="Times New Roman"/>
                          <a:ea typeface="symbol"/>
                          <a:cs typeface="symbol"/>
                        </a:rPr>
                        <a:t> </a:t>
                      </a:r>
                      <a:r>
                        <a:rPr lang="en-US" sz="1800" b="1" dirty="0">
                          <a:latin typeface="arial"/>
                        </a:rPr>
                        <a:t>If swallowed, drug may be inactivated by gastric juice </a:t>
                      </a:r>
                    </a:p>
                    <a:p>
                      <a:pPr marL="342900" lvl="0" indent="-342900">
                        <a:tabLst>
                          <a:tab pos="228600" algn="l"/>
                          <a:tab pos="228600" algn="l"/>
                          <a:tab pos="228600" algn="l"/>
                          <a:tab pos="228600" algn="l"/>
                          <a:tab pos="228600" algn="l"/>
                        </a:tabLst>
                      </a:pPr>
                      <a:r>
                        <a:rPr lang="en-US" sz="1800" b="1" dirty="0">
                          <a:latin typeface="symbol"/>
                          <a:ea typeface="symbol"/>
                          <a:cs typeface="symbol"/>
                        </a:rPr>
                        <a:t>·</a:t>
                      </a:r>
                      <a:r>
                        <a:rPr lang="en-US" sz="1800" b="1" dirty="0">
                          <a:latin typeface="Times New Roman"/>
                          <a:ea typeface="symbol"/>
                          <a:cs typeface="symbol"/>
                        </a:rPr>
                        <a:t>     </a:t>
                      </a:r>
                      <a:r>
                        <a:rPr lang="en-US" sz="1800" b="1" dirty="0">
                          <a:latin typeface="arial"/>
                        </a:rPr>
                        <a:t>Drug must remain under tongue until dissolved and absorbed </a:t>
                      </a:r>
                    </a:p>
                    <a:p>
                      <a:pPr marL="342900" lvl="0" indent="-342900">
                        <a:tabLst>
                          <a:tab pos="228600" algn="l"/>
                          <a:tab pos="228600" algn="l"/>
                          <a:tab pos="228600" algn="l"/>
                          <a:tab pos="228600" algn="l"/>
                          <a:tab pos="228600" algn="l"/>
                          <a:tab pos="228600" algn="l"/>
                        </a:tabLst>
                      </a:pPr>
                      <a:r>
                        <a:rPr lang="en-US" sz="1800" b="1" dirty="0">
                          <a:latin typeface="symbol"/>
                          <a:ea typeface="symbol"/>
                          <a:cs typeface="symbol"/>
                        </a:rPr>
                        <a:t>·</a:t>
                      </a:r>
                      <a:r>
                        <a:rPr lang="en-US" sz="1800" b="1" dirty="0">
                          <a:latin typeface="Times New Roman"/>
                          <a:ea typeface="symbol"/>
                          <a:cs typeface="symbol"/>
                        </a:rPr>
                        <a:t>     </a:t>
                      </a:r>
                      <a:r>
                        <a:rPr lang="en-US" sz="1800" b="1" dirty="0">
                          <a:latin typeface="arial"/>
                        </a:rPr>
                        <a:t>Drug is rapidly absorbed into the bloodstream </a:t>
                      </a:r>
                    </a:p>
                    <a:p>
                      <a:endParaRPr lang="en-US" sz="1800" dirty="0"/>
                    </a:p>
                  </a:txBody>
                  <a:tcPr/>
                </a:tc>
                <a:extLst>
                  <a:ext uri="{0D108BD9-81ED-4DB2-BD59-A6C34878D82A}">
                    <a16:rowId xmlns:a16="http://schemas.microsoft.com/office/drawing/2014/main" val="10001"/>
                  </a:ext>
                </a:extLst>
              </a:tr>
              <a:tr h="1470323">
                <a:tc>
                  <a:txBody>
                    <a:bodyPr/>
                    <a:lstStyle/>
                    <a:p>
                      <a:pPr marL="0" marR="0" indent="0" algn="l" defTabSz="914400" rtl="0" eaLnBrk="1" fontAlgn="auto" latinLnBrk="0" hangingPunct="1">
                        <a:lnSpc>
                          <a:spcPct val="100000"/>
                        </a:lnSpc>
                        <a:spcBef>
                          <a:spcPts val="0"/>
                        </a:spcBef>
                        <a:spcAft>
                          <a:spcPts val="0"/>
                        </a:spcAft>
                        <a:buClrTx/>
                        <a:buSzTx/>
                        <a:buFontTx/>
                        <a:buNone/>
                      </a:pPr>
                      <a:r>
                        <a:rPr lang="en-US" sz="1800" b="1" dirty="0" err="1">
                          <a:latin typeface="arial"/>
                        </a:rPr>
                        <a:t>Buccal</a:t>
                      </a:r>
                      <a:r>
                        <a:rPr lang="en-US" sz="1800" b="1" dirty="0">
                          <a:latin typeface="arial"/>
                        </a:rPr>
                        <a:t> </a:t>
                      </a:r>
                    </a:p>
                    <a:p>
                      <a:endParaRPr lang="en-US" sz="1000" b="1" dirty="0">
                        <a:latin typeface="arial"/>
                      </a:endParaRPr>
                    </a:p>
                  </a:txBody>
                  <a:tcPr marL="68580" marR="68580" marT="0" marB="0"/>
                </a:tc>
                <a:tc>
                  <a:txBody>
                    <a:bodyPr/>
                    <a:lstStyle/>
                    <a:p>
                      <a:pPr>
                        <a:buFont typeface="Arial" pitchFamily="34" charset="0"/>
                        <a:buChar char="•"/>
                      </a:pPr>
                      <a:r>
                        <a:rPr lang="en-US" sz="1800" b="1" dirty="0">
                          <a:latin typeface="arial"/>
                        </a:rPr>
                        <a:t>Same as sublingual </a:t>
                      </a:r>
                      <a:endParaRPr lang="en-US" sz="1800" dirty="0"/>
                    </a:p>
                  </a:txBody>
                  <a:tcPr/>
                </a:tc>
                <a:tc>
                  <a:txBody>
                    <a:bodyPr/>
                    <a:lstStyle/>
                    <a:p>
                      <a:pPr marL="342900" lvl="0" indent="-342900">
                        <a:tabLst>
                          <a:tab pos="228600" algn="l"/>
                        </a:tabLst>
                      </a:pPr>
                      <a:r>
                        <a:rPr lang="en-US" sz="1800" b="1" dirty="0">
                          <a:latin typeface="symbol"/>
                          <a:ea typeface="symbol"/>
                          <a:cs typeface="symbol"/>
                        </a:rPr>
                        <a:t>·</a:t>
                      </a:r>
                      <a:r>
                        <a:rPr lang="en-US" sz="800" b="1" dirty="0">
                          <a:latin typeface="Times New Roman"/>
                          <a:ea typeface="symbol"/>
                          <a:cs typeface="symbol"/>
                        </a:rPr>
                        <a:t>         </a:t>
                      </a:r>
                      <a:r>
                        <a:rPr lang="en-US" sz="1800" b="1" dirty="0">
                          <a:latin typeface="arial"/>
                        </a:rPr>
                        <a:t>Same as sublingual </a:t>
                      </a:r>
                    </a:p>
                    <a:p>
                      <a:pPr marL="342900" lvl="0" indent="-342900">
                        <a:tabLst>
                          <a:tab pos="228600" algn="l"/>
                          <a:tab pos="228600" algn="l"/>
                        </a:tabLst>
                      </a:pPr>
                      <a:endParaRPr lang="en-US" sz="1800" b="1" dirty="0">
                        <a:latin typeface="arial"/>
                      </a:endParaRPr>
                    </a:p>
                    <a:p>
                      <a:endParaRPr lang="en-US" sz="1800" dirty="0"/>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51" name="Title 1"/>
          <p:cNvSpPr>
            <a:spLocks noGrp="1"/>
          </p:cNvSpPr>
          <p:nvPr>
            <p:ph type="title"/>
          </p:nvPr>
        </p:nvSpPr>
        <p:spPr/>
        <p:txBody>
          <a:bodyPr/>
          <a:lstStyle/>
          <a:p>
            <a:r>
              <a:rPr lang="en-US" b="1" dirty="0"/>
              <a:t>Routes of drug administration</a:t>
            </a:r>
            <a:endParaRPr lang="en-US" dirty="0"/>
          </a:p>
        </p:txBody>
      </p:sp>
      <p:graphicFrame>
        <p:nvGraphicFramePr>
          <p:cNvPr id="4194306" name="Content Placeholder 3"/>
          <p:cNvGraphicFramePr>
            <a:graphicFrameLocks noGrp="1"/>
          </p:cNvGraphicFramePr>
          <p:nvPr>
            <p:ph idx="1"/>
          </p:nvPr>
        </p:nvGraphicFramePr>
        <p:xfrm>
          <a:off x="253218" y="1371600"/>
          <a:ext cx="11662116" cy="5349240"/>
        </p:xfrm>
        <a:graphic>
          <a:graphicData uri="http://schemas.openxmlformats.org/drawingml/2006/table">
            <a:tbl>
              <a:tblPr firstRow="1" bandRow="1">
                <a:tableStyleId>{5C22544A-7EE6-4342-B048-85BDC9FD1C3A}</a:tableStyleId>
              </a:tblPr>
              <a:tblGrid>
                <a:gridCol w="2159651">
                  <a:extLst>
                    <a:ext uri="{9D8B030D-6E8A-4147-A177-3AD203B41FA5}">
                      <a16:colId xmlns:a16="http://schemas.microsoft.com/office/drawing/2014/main" val="20000"/>
                    </a:ext>
                  </a:extLst>
                </a:gridCol>
                <a:gridCol w="5291145">
                  <a:extLst>
                    <a:ext uri="{9D8B030D-6E8A-4147-A177-3AD203B41FA5}">
                      <a16:colId xmlns:a16="http://schemas.microsoft.com/office/drawing/2014/main" val="20001"/>
                    </a:ext>
                  </a:extLst>
                </a:gridCol>
                <a:gridCol w="4211320">
                  <a:extLst>
                    <a:ext uri="{9D8B030D-6E8A-4147-A177-3AD203B41FA5}">
                      <a16:colId xmlns:a16="http://schemas.microsoft.com/office/drawing/2014/main" val="20002"/>
                    </a:ext>
                  </a:extLst>
                </a:gridCol>
              </a:tblGrid>
              <a:tr h="387395">
                <a:tc>
                  <a:txBody>
                    <a:bodyPr/>
                    <a:lstStyle/>
                    <a:p>
                      <a:r>
                        <a:rPr lang="en-US" dirty="0"/>
                        <a:t>ROUTE</a:t>
                      </a:r>
                    </a:p>
                  </a:txBody>
                  <a:tcPr/>
                </a:tc>
                <a:tc>
                  <a:txBody>
                    <a:bodyPr/>
                    <a:lstStyle/>
                    <a:p>
                      <a:r>
                        <a:rPr lang="en-US" dirty="0"/>
                        <a:t>ADVANTAGES</a:t>
                      </a:r>
                    </a:p>
                  </a:txBody>
                  <a:tcPr/>
                </a:tc>
                <a:tc>
                  <a:txBody>
                    <a:bodyPr/>
                    <a:lstStyle/>
                    <a:p>
                      <a:r>
                        <a:rPr lang="en-US" dirty="0"/>
                        <a:t>DISADVANTAGES</a:t>
                      </a:r>
                    </a:p>
                  </a:txBody>
                  <a:tcPr/>
                </a:tc>
                <a:extLst>
                  <a:ext uri="{0D108BD9-81ED-4DB2-BD59-A6C34878D82A}">
                    <a16:rowId xmlns:a16="http://schemas.microsoft.com/office/drawing/2014/main" val="10000"/>
                  </a:ext>
                </a:extLst>
              </a:tr>
              <a:tr h="1523048">
                <a:tc>
                  <a:txBody>
                    <a:bodyPr/>
                    <a:lstStyle/>
                    <a:p>
                      <a:r>
                        <a:rPr lang="en-US" sz="1800" b="1" dirty="0">
                          <a:latin typeface="arial"/>
                        </a:rPr>
                        <a:t>Rectal </a:t>
                      </a:r>
                    </a:p>
                    <a:p>
                      <a:pPr marL="342900" lvl="0" indent="-342900">
                        <a:tabLst>
                          <a:tab pos="228600" algn="l"/>
                        </a:tabLst>
                      </a:pPr>
                      <a:r>
                        <a:rPr lang="en-US" sz="700" b="1" dirty="0">
                          <a:latin typeface="Times New Roman"/>
                          <a:ea typeface="symbol"/>
                          <a:cs typeface="symbol"/>
                        </a:rPr>
                        <a:t>   </a:t>
                      </a:r>
                      <a:endParaRPr lang="en-US" sz="1000" b="1" dirty="0">
                        <a:latin typeface="arial"/>
                      </a:endParaRPr>
                    </a:p>
                  </a:txBody>
                  <a:tcPr marL="68580" marR="68580" marT="0" marB="0"/>
                </a:tc>
                <a:tc>
                  <a:txBody>
                    <a:bodyPr/>
                    <a:lstStyle/>
                    <a:p>
                      <a:pPr marL="342900" lvl="0" indent="-342900">
                        <a:buFont typeface="Arial" pitchFamily="34" charset="0"/>
                        <a:buChar char="•"/>
                        <a:tabLst>
                          <a:tab pos="228600" algn="l"/>
                        </a:tabLst>
                      </a:pPr>
                      <a:r>
                        <a:rPr lang="en-US" sz="1800" b="1" dirty="0">
                          <a:latin typeface="arial"/>
                        </a:rPr>
                        <a:t>Can be used when drug has objectionable taste or odor </a:t>
                      </a:r>
                    </a:p>
                    <a:p>
                      <a:pPr marL="342900" lvl="0" indent="-342900">
                        <a:tabLst>
                          <a:tab pos="228600" algn="l"/>
                          <a:tab pos="228600" algn="l"/>
                        </a:tabLst>
                      </a:pPr>
                      <a:r>
                        <a:rPr lang="en-US" sz="1800" b="1" dirty="0">
                          <a:latin typeface="symbol"/>
                          <a:ea typeface="symbol"/>
                          <a:cs typeface="symbol"/>
                        </a:rPr>
                        <a:t>·</a:t>
                      </a:r>
                      <a:r>
                        <a:rPr lang="en-US" sz="800" b="1" dirty="0">
                          <a:latin typeface="Times New Roman"/>
                          <a:ea typeface="symbol"/>
                          <a:cs typeface="symbol"/>
                        </a:rPr>
                        <a:t>         </a:t>
                      </a:r>
                      <a:r>
                        <a:rPr lang="en-US" sz="1800" b="1" dirty="0">
                          <a:latin typeface="arial"/>
                        </a:rPr>
                        <a:t>Drug released at slow, steady rate</a:t>
                      </a:r>
                    </a:p>
                  </a:txBody>
                  <a:tcPr/>
                </a:tc>
                <a:tc>
                  <a:txBody>
                    <a:bodyPr/>
                    <a:lstStyle/>
                    <a:p>
                      <a:pPr>
                        <a:buFont typeface="Arial" pitchFamily="34" charset="0"/>
                        <a:buChar char="•"/>
                      </a:pPr>
                      <a:r>
                        <a:rPr lang="en-US" sz="1800" b="1" dirty="0">
                          <a:latin typeface="arial"/>
                        </a:rPr>
                        <a:t>Dose absorbed is unpredictable </a:t>
                      </a:r>
                      <a:endParaRPr lang="en-US" dirty="0"/>
                    </a:p>
                  </a:txBody>
                  <a:tcPr/>
                </a:tc>
                <a:extLst>
                  <a:ext uri="{0D108BD9-81ED-4DB2-BD59-A6C34878D82A}">
                    <a16:rowId xmlns:a16="http://schemas.microsoft.com/office/drawing/2014/main" val="10001"/>
                  </a:ext>
                </a:extLst>
              </a:tr>
              <a:tr h="573133">
                <a:tc>
                  <a:txBody>
                    <a:bodyPr/>
                    <a:lstStyle/>
                    <a:p>
                      <a:pPr marL="342900" lvl="0" indent="-342900">
                        <a:tabLst>
                          <a:tab pos="228600" algn="l"/>
                        </a:tabLst>
                      </a:pPr>
                      <a:r>
                        <a:rPr lang="en-US" sz="1800" b="1" dirty="0">
                          <a:latin typeface="arial"/>
                        </a:rPr>
                        <a:t>Vaginal</a:t>
                      </a:r>
                    </a:p>
                  </a:txBody>
                  <a:tcPr marL="68580" marR="68580" marT="0" marB="0"/>
                </a:tc>
                <a:tc>
                  <a:txBody>
                    <a:bodyPr/>
                    <a:lstStyle/>
                    <a:p>
                      <a:pPr marL="342900" lvl="0" indent="-342900">
                        <a:tabLst>
                          <a:tab pos="228600" algn="l"/>
                        </a:tabLst>
                      </a:pPr>
                      <a:r>
                        <a:rPr lang="en-US" sz="1800" b="1" dirty="0">
                          <a:latin typeface="symbol"/>
                          <a:ea typeface="symbol"/>
                          <a:cs typeface="symbol"/>
                        </a:rPr>
                        <a:t>·</a:t>
                      </a:r>
                      <a:r>
                        <a:rPr lang="en-US" sz="1800" b="1" dirty="0">
                          <a:latin typeface="Times New Roman"/>
                          <a:ea typeface="symbol"/>
                          <a:cs typeface="symbol"/>
                        </a:rPr>
                        <a:t>   </a:t>
                      </a:r>
                      <a:r>
                        <a:rPr lang="en-US" sz="1800" b="1" dirty="0">
                          <a:latin typeface="arial"/>
                        </a:rPr>
                        <a:t>Provides a local therapeutic effect </a:t>
                      </a:r>
                    </a:p>
                  </a:txBody>
                  <a:tcPr marL="68580" marR="68580" marT="0" marB="0"/>
                </a:tc>
                <a:tc>
                  <a:txBody>
                    <a:bodyPr/>
                    <a:lstStyle/>
                    <a:p>
                      <a:pPr>
                        <a:buFont typeface="Arial" pitchFamily="34" charset="0"/>
                        <a:buChar char="•"/>
                      </a:pPr>
                      <a:r>
                        <a:rPr lang="en-US" sz="1800" b="1" dirty="0">
                          <a:latin typeface="arial"/>
                        </a:rPr>
                        <a:t>Limited use </a:t>
                      </a:r>
                      <a:endParaRPr lang="en-US" sz="1800" dirty="0"/>
                    </a:p>
                  </a:txBody>
                  <a:tcPr/>
                </a:tc>
                <a:extLst>
                  <a:ext uri="{0D108BD9-81ED-4DB2-BD59-A6C34878D82A}">
                    <a16:rowId xmlns:a16="http://schemas.microsoft.com/office/drawing/2014/main" val="10002"/>
                  </a:ext>
                </a:extLst>
              </a:tr>
              <a:tr h="1432832">
                <a:tc>
                  <a:txBody>
                    <a:bodyPr/>
                    <a:lstStyle/>
                    <a:p>
                      <a:r>
                        <a:rPr lang="en-US" sz="1800" b="1" dirty="0">
                          <a:latin typeface="arial"/>
                        </a:rPr>
                        <a:t>Topical </a:t>
                      </a:r>
                    </a:p>
                  </a:txBody>
                  <a:tcPr marL="68580" marR="68580" marT="0" marB="0"/>
                </a:tc>
                <a:tc>
                  <a:txBody>
                    <a:bodyPr/>
                    <a:lstStyle/>
                    <a:p>
                      <a:pPr marL="342900" lvl="0" indent="-342900">
                        <a:buFont typeface="Arial" pitchFamily="34" charset="0"/>
                        <a:buChar char="•"/>
                        <a:tabLst>
                          <a:tab pos="228600" algn="l"/>
                        </a:tabLst>
                      </a:pPr>
                      <a:r>
                        <a:rPr lang="en-US" sz="1800" b="1" dirty="0">
                          <a:latin typeface="arial"/>
                        </a:rPr>
                        <a:t>Provides a local effect </a:t>
                      </a:r>
                    </a:p>
                    <a:p>
                      <a:pPr marL="342900" lvl="0" indent="-342900">
                        <a:tabLst>
                          <a:tab pos="228600" algn="l"/>
                          <a:tab pos="228600" algn="l"/>
                        </a:tabLst>
                      </a:pPr>
                      <a:r>
                        <a:rPr lang="en-US" sz="1800" b="1" dirty="0">
                          <a:latin typeface="symbol"/>
                          <a:ea typeface="symbol"/>
                          <a:cs typeface="symbol"/>
                        </a:rPr>
                        <a:t>·</a:t>
                      </a:r>
                      <a:r>
                        <a:rPr lang="en-US" sz="800" b="1" dirty="0">
                          <a:latin typeface="Times New Roman"/>
                          <a:ea typeface="symbol"/>
                          <a:cs typeface="symbol"/>
                        </a:rPr>
                        <a:t>         </a:t>
                      </a:r>
                      <a:r>
                        <a:rPr lang="en-US" sz="1800" b="1" dirty="0">
                          <a:latin typeface="arial"/>
                        </a:rPr>
                        <a:t>Few side effects </a:t>
                      </a:r>
                    </a:p>
                    <a:p>
                      <a:pPr marL="342900" lvl="0" indent="-342900">
                        <a:tabLst>
                          <a:tab pos="228600" algn="l"/>
                          <a:tab pos="228600" algn="l"/>
                          <a:tab pos="228600" algn="l"/>
                        </a:tabLst>
                      </a:pPr>
                      <a:r>
                        <a:rPr lang="en-US" sz="1800" b="1" dirty="0">
                          <a:latin typeface="symbol"/>
                          <a:ea typeface="symbol"/>
                          <a:cs typeface="symbol"/>
                        </a:rPr>
                        <a:t>·</a:t>
                      </a:r>
                      <a:r>
                        <a:rPr lang="en-US" sz="800" b="1" dirty="0">
                          <a:latin typeface="Times New Roman"/>
                          <a:ea typeface="symbol"/>
                          <a:cs typeface="symbol"/>
                        </a:rPr>
                        <a:t>         </a:t>
                      </a:r>
                      <a:r>
                        <a:rPr lang="en-US" sz="1800" b="1" dirty="0">
                          <a:latin typeface="arial"/>
                        </a:rPr>
                        <a:t>Maybe be messy and may soil clothes </a:t>
                      </a:r>
                    </a:p>
                    <a:p>
                      <a:pPr marL="342900" lvl="0" indent="-342900">
                        <a:tabLst>
                          <a:tab pos="228600" algn="l"/>
                        </a:tabLst>
                      </a:pPr>
                      <a:endParaRPr lang="en-US" sz="1800" b="1" dirty="0">
                        <a:latin typeface="arial"/>
                      </a:endParaRPr>
                    </a:p>
                  </a:txBody>
                  <a:tcPr marL="68580" marR="68580" marT="0" marB="0"/>
                </a:tc>
                <a:tc>
                  <a:txBody>
                    <a:bodyPr/>
                    <a:lstStyle/>
                    <a:p>
                      <a:pPr>
                        <a:buFont typeface="Arial" pitchFamily="34" charset="0"/>
                        <a:buChar char="•"/>
                      </a:pPr>
                      <a:r>
                        <a:rPr lang="en-US" sz="800" b="1" dirty="0">
                          <a:latin typeface="Times New Roman"/>
                          <a:ea typeface="symbol"/>
                          <a:cs typeface="symbol"/>
                        </a:rPr>
                        <a:t> </a:t>
                      </a:r>
                      <a:r>
                        <a:rPr lang="en-US" sz="1800" b="1" dirty="0">
                          <a:latin typeface="arial"/>
                        </a:rPr>
                        <a:t>Drug can enter body through abrasions and cause systemic effects </a:t>
                      </a:r>
                      <a:endParaRPr lang="en-US" sz="1800" dirty="0"/>
                    </a:p>
                  </a:txBody>
                  <a:tcPr/>
                </a:tc>
                <a:extLst>
                  <a:ext uri="{0D108BD9-81ED-4DB2-BD59-A6C34878D82A}">
                    <a16:rowId xmlns:a16="http://schemas.microsoft.com/office/drawing/2014/main" val="10003"/>
                  </a:ext>
                </a:extLst>
              </a:tr>
              <a:tr h="1432832">
                <a:tc>
                  <a:txBody>
                    <a:bodyPr/>
                    <a:lstStyle/>
                    <a:p>
                      <a:r>
                        <a:rPr lang="en-US" sz="1800" b="1" dirty="0" err="1">
                          <a:latin typeface="arial"/>
                        </a:rPr>
                        <a:t>Transdermal</a:t>
                      </a:r>
                      <a:r>
                        <a:rPr lang="en-US" sz="1800" b="1" dirty="0">
                          <a:latin typeface="arial"/>
                        </a:rPr>
                        <a:t> </a:t>
                      </a:r>
                    </a:p>
                    <a:p>
                      <a:pPr marL="342900" lvl="0" indent="-342900">
                        <a:tabLst>
                          <a:tab pos="228600" algn="l"/>
                        </a:tabLst>
                      </a:pPr>
                      <a:r>
                        <a:rPr lang="en-US" sz="1800" b="1" dirty="0">
                          <a:latin typeface="symbol"/>
                          <a:ea typeface="symbol"/>
                          <a:cs typeface="symbol"/>
                        </a:rPr>
                        <a:t>·</a:t>
                      </a:r>
                      <a:r>
                        <a:rPr lang="en-US" sz="1800" b="1" dirty="0">
                          <a:latin typeface="Times New Roman"/>
                          <a:ea typeface="symbol"/>
                          <a:cs typeface="symbol"/>
                        </a:rPr>
                        <a:t>       </a:t>
                      </a:r>
                      <a:r>
                        <a:rPr lang="en-US" sz="1800" b="1" dirty="0">
                          <a:latin typeface="symbol"/>
                          <a:ea typeface="symbol"/>
                          <a:cs typeface="symbol"/>
                        </a:rPr>
                        <a:t>·</a:t>
                      </a:r>
                      <a:r>
                        <a:rPr lang="en-US" sz="1800" b="1" dirty="0">
                          <a:latin typeface="Times New Roman"/>
                          <a:ea typeface="symbol"/>
                          <a:cs typeface="symbol"/>
                        </a:rPr>
                        <a:t>        </a:t>
                      </a:r>
                      <a:endParaRPr lang="en-US" sz="1800" b="1" dirty="0">
                        <a:latin typeface="arial"/>
                      </a:endParaRPr>
                    </a:p>
                  </a:txBody>
                  <a:tcPr marL="68580" marR="68580" marT="0" marB="0"/>
                </a:tc>
                <a:tc>
                  <a:txBody>
                    <a:bodyPr/>
                    <a:lstStyle/>
                    <a:p>
                      <a:pPr marL="342900" lvl="0" indent="-342900">
                        <a:buFont typeface="Arial" pitchFamily="34" charset="0"/>
                        <a:buChar char="•"/>
                        <a:tabLst>
                          <a:tab pos="228600" algn="l"/>
                        </a:tabLst>
                      </a:pPr>
                      <a:r>
                        <a:rPr lang="en-US" sz="1800" b="1" dirty="0">
                          <a:latin typeface="arial"/>
                        </a:rPr>
                        <a:t>Prolonged systemic effect </a:t>
                      </a:r>
                    </a:p>
                    <a:p>
                      <a:pPr marL="342900" lvl="0" indent="-342900">
                        <a:tabLst>
                          <a:tab pos="228600" algn="l"/>
                          <a:tab pos="228600" algn="l"/>
                        </a:tabLst>
                      </a:pPr>
                      <a:r>
                        <a:rPr lang="en-US" sz="1800" b="1" dirty="0">
                          <a:latin typeface="symbol"/>
                          <a:ea typeface="symbol"/>
                          <a:cs typeface="symbol"/>
                        </a:rPr>
                        <a:t>·</a:t>
                      </a:r>
                      <a:r>
                        <a:rPr lang="en-US" sz="800" b="1" dirty="0">
                          <a:latin typeface="Times New Roman"/>
                          <a:ea typeface="symbol"/>
                          <a:cs typeface="symbol"/>
                        </a:rPr>
                        <a:t>         </a:t>
                      </a:r>
                      <a:r>
                        <a:rPr lang="en-US" sz="1800" b="1" dirty="0">
                          <a:latin typeface="arial"/>
                        </a:rPr>
                        <a:t>Few side effects </a:t>
                      </a:r>
                    </a:p>
                    <a:p>
                      <a:pPr marL="342900" lvl="0" indent="-342900">
                        <a:tabLst>
                          <a:tab pos="228600" algn="l"/>
                          <a:tab pos="228600" algn="l"/>
                          <a:tab pos="228600" algn="l"/>
                        </a:tabLst>
                      </a:pPr>
                      <a:r>
                        <a:rPr lang="en-US" sz="1800" b="1" dirty="0">
                          <a:latin typeface="symbol"/>
                          <a:ea typeface="symbol"/>
                          <a:cs typeface="symbol"/>
                        </a:rPr>
                        <a:t>·</a:t>
                      </a:r>
                      <a:r>
                        <a:rPr lang="en-US" sz="800" b="1" dirty="0">
                          <a:latin typeface="Times New Roman"/>
                          <a:ea typeface="symbol"/>
                          <a:cs typeface="symbol"/>
                        </a:rPr>
                        <a:t>         </a:t>
                      </a:r>
                      <a:r>
                        <a:rPr lang="en-US" sz="1800" b="1" dirty="0">
                          <a:latin typeface="arial"/>
                        </a:rPr>
                        <a:t>Avoids gastrointestinal absorption problems </a:t>
                      </a:r>
                    </a:p>
                    <a:p>
                      <a:pPr marL="342900" lvl="0" indent="-342900">
                        <a:tabLst>
                          <a:tab pos="228600" algn="l"/>
                        </a:tabLst>
                      </a:pPr>
                      <a:endParaRPr lang="en-US" sz="1800" b="1" dirty="0">
                        <a:latin typeface="arial"/>
                      </a:endParaRPr>
                    </a:p>
                  </a:txBody>
                  <a:tcPr marL="68580" marR="68580" marT="0" marB="0"/>
                </a:tc>
                <a:tc>
                  <a:txBody>
                    <a:bodyPr/>
                    <a:lstStyle/>
                    <a:p>
                      <a:pPr>
                        <a:buFont typeface="Arial" pitchFamily="34" charset="0"/>
                        <a:buChar char="•"/>
                      </a:pPr>
                      <a:r>
                        <a:rPr lang="en-US" sz="800" b="1" dirty="0">
                          <a:latin typeface="Times New Roman"/>
                          <a:ea typeface="symbol"/>
                          <a:cs typeface="symbol"/>
                        </a:rPr>
                        <a:t> </a:t>
                      </a:r>
                      <a:r>
                        <a:rPr lang="en-US" sz="1800" b="1" dirty="0">
                          <a:latin typeface="arial"/>
                        </a:rPr>
                        <a:t>Leaves residue on the skin that may soil clothes </a:t>
                      </a:r>
                      <a:endParaRPr lang="en-US" sz="1800" dirty="0"/>
                    </a:p>
                  </a:txBody>
                  <a:tcPr/>
                </a:tc>
                <a:extLst>
                  <a:ext uri="{0D108BD9-81ED-4DB2-BD59-A6C34878D82A}">
                    <a16:rowId xmlns:a16="http://schemas.microsoft.com/office/drawing/2014/main" val="10004"/>
                  </a:ext>
                </a:extLst>
              </a:tr>
            </a:tbl>
          </a:graphicData>
        </a:graphic>
      </p:graphicFrame>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52" name="Title 1"/>
          <p:cNvSpPr>
            <a:spLocks noGrp="1"/>
          </p:cNvSpPr>
          <p:nvPr>
            <p:ph type="title"/>
          </p:nvPr>
        </p:nvSpPr>
        <p:spPr>
          <a:xfrm>
            <a:off x="1981200" y="274638"/>
            <a:ext cx="8229600" cy="563562"/>
          </a:xfrm>
        </p:spPr>
        <p:txBody>
          <a:bodyPr>
            <a:normAutofit fontScale="90000"/>
          </a:bodyPr>
          <a:lstStyle/>
          <a:p>
            <a:r>
              <a:rPr lang="en-US" b="1" dirty="0"/>
              <a:t>Routes of drug administration</a:t>
            </a:r>
            <a:endParaRPr lang="en-US" dirty="0"/>
          </a:p>
        </p:txBody>
      </p:sp>
      <p:graphicFrame>
        <p:nvGraphicFramePr>
          <p:cNvPr id="4194307" name="Content Placeholder 3"/>
          <p:cNvGraphicFramePr>
            <a:graphicFrameLocks noGrp="1"/>
          </p:cNvGraphicFramePr>
          <p:nvPr>
            <p:ph idx="1"/>
          </p:nvPr>
        </p:nvGraphicFramePr>
        <p:xfrm>
          <a:off x="154745" y="1097281"/>
          <a:ext cx="11788726" cy="5403911"/>
        </p:xfrm>
        <a:graphic>
          <a:graphicData uri="http://schemas.openxmlformats.org/drawingml/2006/table">
            <a:tbl>
              <a:tblPr firstRow="1" bandRow="1">
                <a:tableStyleId>{5C22544A-7EE6-4342-B048-85BDC9FD1C3A}</a:tableStyleId>
              </a:tblPr>
              <a:tblGrid>
                <a:gridCol w="2619717">
                  <a:extLst>
                    <a:ext uri="{9D8B030D-6E8A-4147-A177-3AD203B41FA5}">
                      <a16:colId xmlns:a16="http://schemas.microsoft.com/office/drawing/2014/main" val="20000"/>
                    </a:ext>
                  </a:extLst>
                </a:gridCol>
                <a:gridCol w="4147885">
                  <a:extLst>
                    <a:ext uri="{9D8B030D-6E8A-4147-A177-3AD203B41FA5}">
                      <a16:colId xmlns:a16="http://schemas.microsoft.com/office/drawing/2014/main" val="20001"/>
                    </a:ext>
                  </a:extLst>
                </a:gridCol>
                <a:gridCol w="5021124">
                  <a:extLst>
                    <a:ext uri="{9D8B030D-6E8A-4147-A177-3AD203B41FA5}">
                      <a16:colId xmlns:a16="http://schemas.microsoft.com/office/drawing/2014/main" val="20002"/>
                    </a:ext>
                  </a:extLst>
                </a:gridCol>
              </a:tblGrid>
              <a:tr h="341570">
                <a:tc>
                  <a:txBody>
                    <a:bodyPr/>
                    <a:lstStyle/>
                    <a:p>
                      <a:r>
                        <a:rPr lang="en-US" dirty="0"/>
                        <a:t>ROUTE</a:t>
                      </a:r>
                    </a:p>
                  </a:txBody>
                  <a:tcPr/>
                </a:tc>
                <a:tc>
                  <a:txBody>
                    <a:bodyPr/>
                    <a:lstStyle/>
                    <a:p>
                      <a:r>
                        <a:rPr lang="en-US" dirty="0"/>
                        <a:t>ADVANTAGES</a:t>
                      </a:r>
                    </a:p>
                  </a:txBody>
                  <a:tcPr/>
                </a:tc>
                <a:tc>
                  <a:txBody>
                    <a:bodyPr/>
                    <a:lstStyle/>
                    <a:p>
                      <a:r>
                        <a:rPr lang="en-US" dirty="0"/>
                        <a:t>DISADVANTAGES</a:t>
                      </a:r>
                    </a:p>
                  </a:txBody>
                  <a:tcPr/>
                </a:tc>
                <a:extLst>
                  <a:ext uri="{0D108BD9-81ED-4DB2-BD59-A6C34878D82A}">
                    <a16:rowId xmlns:a16="http://schemas.microsoft.com/office/drawing/2014/main" val="10000"/>
                  </a:ext>
                </a:extLst>
              </a:tr>
              <a:tr h="2903341">
                <a:tc>
                  <a:txBody>
                    <a:bodyPr/>
                    <a:lstStyle/>
                    <a:p>
                      <a:r>
                        <a:rPr lang="en-US" sz="1800" b="1" dirty="0">
                          <a:latin typeface="arial"/>
                        </a:rPr>
                        <a:t>Subcutaneous </a:t>
                      </a:r>
                      <a:r>
                        <a:rPr lang="en-US" sz="1800" b="1" dirty="0">
                          <a:latin typeface="Times New Roman"/>
                          <a:ea typeface="symbol"/>
                          <a:cs typeface="symbol"/>
                        </a:rPr>
                        <a:t>  </a:t>
                      </a:r>
                      <a:endParaRPr lang="en-US" sz="1800" b="1" dirty="0">
                        <a:latin typeface="arial"/>
                      </a:endParaRPr>
                    </a:p>
                  </a:txBody>
                  <a:tcPr marL="68580" marR="68580" marT="0" marB="0"/>
                </a:tc>
                <a:tc>
                  <a:txBody>
                    <a:bodyPr/>
                    <a:lstStyle/>
                    <a:p>
                      <a:pPr marL="342900" lvl="0" indent="-342900">
                        <a:buFont typeface="Arial" pitchFamily="34" charset="0"/>
                        <a:buNone/>
                        <a:tabLst>
                          <a:tab pos="228600" algn="l"/>
                        </a:tabLst>
                      </a:pPr>
                      <a:r>
                        <a:rPr lang="en-US" sz="1800" b="1" dirty="0">
                          <a:latin typeface="arial"/>
                        </a:rPr>
                        <a:t>Onset of drug action faster than oral </a:t>
                      </a:r>
                      <a:r>
                        <a:rPr lang="en-US" sz="800" b="1" dirty="0">
                          <a:latin typeface="Times New Roman"/>
                          <a:ea typeface="symbol"/>
                          <a:cs typeface="symbol"/>
                        </a:rPr>
                        <a:t>     </a:t>
                      </a:r>
                      <a:endParaRPr lang="en-US" sz="1800" b="1" dirty="0">
                        <a:latin typeface="arial"/>
                      </a:endParaRPr>
                    </a:p>
                    <a:p>
                      <a:endParaRPr lang="en-US" dirty="0"/>
                    </a:p>
                  </a:txBody>
                  <a:tcPr/>
                </a:tc>
                <a:tc>
                  <a:txBody>
                    <a:bodyPr/>
                    <a:lstStyle/>
                    <a:p>
                      <a:pPr marL="342900" lvl="0" indent="-342900">
                        <a:tabLst>
                          <a:tab pos="228600" algn="l"/>
                          <a:tab pos="228600" algn="l"/>
                        </a:tabLst>
                      </a:pPr>
                      <a:r>
                        <a:rPr lang="en-US" sz="1800" b="1" dirty="0">
                          <a:latin typeface="arial"/>
                        </a:rPr>
                        <a:t>Must involve sterile technique because breaks skin barrier </a:t>
                      </a:r>
                    </a:p>
                    <a:p>
                      <a:pPr marL="342900" lvl="0" indent="-342900">
                        <a:tabLst>
                          <a:tab pos="228600" algn="l"/>
                          <a:tab pos="228600" algn="l"/>
                          <a:tab pos="228600" algn="l"/>
                        </a:tabLst>
                      </a:pPr>
                      <a:r>
                        <a:rPr lang="en-US" sz="1800" b="1" dirty="0">
                          <a:latin typeface="symbol"/>
                          <a:ea typeface="symbol"/>
                          <a:cs typeface="symbol"/>
                        </a:rPr>
                        <a:t>·</a:t>
                      </a:r>
                      <a:r>
                        <a:rPr lang="en-US" sz="800" b="1" dirty="0">
                          <a:latin typeface="Times New Roman"/>
                          <a:ea typeface="symbol"/>
                          <a:cs typeface="symbol"/>
                        </a:rPr>
                        <a:t>         </a:t>
                      </a:r>
                      <a:r>
                        <a:rPr lang="en-US" sz="1800" b="1" dirty="0">
                          <a:latin typeface="arial"/>
                        </a:rPr>
                        <a:t>More expensive than oral </a:t>
                      </a:r>
                    </a:p>
                    <a:p>
                      <a:pPr marL="342900" lvl="0" indent="-342900">
                        <a:tabLst>
                          <a:tab pos="228600" algn="l"/>
                          <a:tab pos="228600" algn="l"/>
                          <a:tab pos="228600" algn="l"/>
                          <a:tab pos="228600" algn="l"/>
                        </a:tabLst>
                      </a:pPr>
                      <a:r>
                        <a:rPr lang="en-US" sz="1800" b="1" dirty="0">
                          <a:latin typeface="symbol"/>
                          <a:ea typeface="symbol"/>
                          <a:cs typeface="symbol"/>
                        </a:rPr>
                        <a:t>·</a:t>
                      </a:r>
                      <a:r>
                        <a:rPr lang="en-US" sz="800" b="1" dirty="0">
                          <a:latin typeface="Times New Roman"/>
                          <a:ea typeface="symbol"/>
                          <a:cs typeface="symbol"/>
                        </a:rPr>
                        <a:t>         </a:t>
                      </a:r>
                      <a:r>
                        <a:rPr lang="en-US" sz="1800" b="1" dirty="0">
                          <a:latin typeface="arial"/>
                        </a:rPr>
                        <a:t>Can administer only small volume </a:t>
                      </a:r>
                    </a:p>
                    <a:p>
                      <a:pPr marL="342900" lvl="0" indent="-342900">
                        <a:tabLst>
                          <a:tab pos="228600" algn="l"/>
                          <a:tab pos="228600" algn="l"/>
                          <a:tab pos="228600" algn="l"/>
                          <a:tab pos="228600" algn="l"/>
                          <a:tab pos="228600" algn="l"/>
                        </a:tabLst>
                      </a:pPr>
                      <a:r>
                        <a:rPr lang="en-US" sz="1800" b="1" dirty="0">
                          <a:latin typeface="symbol"/>
                          <a:ea typeface="symbol"/>
                          <a:cs typeface="symbol"/>
                        </a:rPr>
                        <a:t>·</a:t>
                      </a:r>
                      <a:r>
                        <a:rPr lang="en-US" sz="800" b="1" dirty="0">
                          <a:latin typeface="Times New Roman"/>
                          <a:ea typeface="symbol"/>
                          <a:cs typeface="symbol"/>
                        </a:rPr>
                        <a:t>         </a:t>
                      </a:r>
                      <a:r>
                        <a:rPr lang="en-US" sz="1800" b="1" dirty="0">
                          <a:latin typeface="arial"/>
                        </a:rPr>
                        <a:t>Slower than intramuscular administration </a:t>
                      </a:r>
                    </a:p>
                    <a:p>
                      <a:pPr marL="342900" lvl="0" indent="-342900">
                        <a:tabLst>
                          <a:tab pos="228600" algn="l"/>
                          <a:tab pos="228600" algn="l"/>
                          <a:tab pos="228600" algn="l"/>
                          <a:tab pos="228600" algn="l"/>
                          <a:tab pos="228600" algn="l"/>
                          <a:tab pos="228600" algn="l"/>
                        </a:tabLst>
                      </a:pPr>
                      <a:r>
                        <a:rPr lang="en-US" sz="1800" b="1" dirty="0">
                          <a:latin typeface="symbol"/>
                          <a:ea typeface="symbol"/>
                          <a:cs typeface="symbol"/>
                        </a:rPr>
                        <a:t>·</a:t>
                      </a:r>
                      <a:r>
                        <a:rPr lang="en-US" sz="800" b="1" dirty="0">
                          <a:latin typeface="Times New Roman"/>
                          <a:ea typeface="symbol"/>
                          <a:cs typeface="symbol"/>
                        </a:rPr>
                        <a:t>         </a:t>
                      </a:r>
                      <a:r>
                        <a:rPr lang="en-US" sz="1800" b="1" dirty="0">
                          <a:latin typeface="arial"/>
                        </a:rPr>
                        <a:t>Some drugs can irritate tissues and cause pain </a:t>
                      </a:r>
                    </a:p>
                    <a:p>
                      <a:pPr marL="342900" lvl="0" indent="-342900">
                        <a:tabLst>
                          <a:tab pos="228600" algn="l"/>
                          <a:tab pos="228600" algn="l"/>
                          <a:tab pos="228600" algn="l"/>
                          <a:tab pos="228600" algn="l"/>
                          <a:tab pos="228600" algn="l"/>
                          <a:tab pos="228600" algn="l"/>
                          <a:tab pos="228600" algn="l"/>
                        </a:tabLst>
                      </a:pPr>
                      <a:r>
                        <a:rPr lang="en-US" sz="1800" b="1" dirty="0">
                          <a:latin typeface="symbol"/>
                          <a:ea typeface="symbol"/>
                          <a:cs typeface="symbol"/>
                        </a:rPr>
                        <a:t>·</a:t>
                      </a:r>
                      <a:r>
                        <a:rPr lang="en-US" sz="800" b="1" dirty="0">
                          <a:latin typeface="Times New Roman"/>
                          <a:ea typeface="symbol"/>
                          <a:cs typeface="symbol"/>
                        </a:rPr>
                        <a:t>         </a:t>
                      </a:r>
                      <a:r>
                        <a:rPr lang="en-US" sz="1800" b="1" dirty="0">
                          <a:latin typeface="arial"/>
                        </a:rPr>
                        <a:t>Can produce anxiety </a:t>
                      </a:r>
                      <a:endParaRPr lang="en-US" dirty="0"/>
                    </a:p>
                  </a:txBody>
                  <a:tcPr/>
                </a:tc>
                <a:extLst>
                  <a:ext uri="{0D108BD9-81ED-4DB2-BD59-A6C34878D82A}">
                    <a16:rowId xmlns:a16="http://schemas.microsoft.com/office/drawing/2014/main" val="10001"/>
                  </a:ext>
                </a:extLst>
              </a:tr>
              <a:tr h="2134810">
                <a:tc>
                  <a:txBody>
                    <a:bodyPr/>
                    <a:lstStyle/>
                    <a:p>
                      <a:pPr marL="0" marR="0" indent="0" algn="l" defTabSz="914400" rtl="0" eaLnBrk="1" fontAlgn="auto" latinLnBrk="0" hangingPunct="1">
                        <a:lnSpc>
                          <a:spcPct val="100000"/>
                        </a:lnSpc>
                        <a:spcBef>
                          <a:spcPts val="0"/>
                        </a:spcBef>
                        <a:spcAft>
                          <a:spcPts val="0"/>
                        </a:spcAft>
                        <a:buClrTx/>
                        <a:buSzTx/>
                        <a:buFontTx/>
                        <a:buNone/>
                      </a:pPr>
                      <a:r>
                        <a:rPr lang="en-US" sz="1800" b="1" dirty="0">
                          <a:latin typeface="arial"/>
                        </a:rPr>
                        <a:t>Intramuscular </a:t>
                      </a:r>
                    </a:p>
                    <a:p>
                      <a:endParaRPr lang="en-US" sz="1800" b="1" dirty="0">
                        <a:latin typeface="arial"/>
                      </a:endParaRPr>
                    </a:p>
                  </a:txBody>
                  <a:tcPr marL="68580" marR="68580" marT="0" marB="0"/>
                </a:tc>
                <a:tc>
                  <a:txBody>
                    <a:bodyPr/>
                    <a:lstStyle/>
                    <a:p>
                      <a:pPr marL="342900" lvl="0" indent="-342900">
                        <a:tabLst>
                          <a:tab pos="228600" algn="l"/>
                        </a:tabLst>
                      </a:pPr>
                      <a:r>
                        <a:rPr lang="en-US" sz="1800" b="1" dirty="0">
                          <a:latin typeface="symbol"/>
                          <a:ea typeface="symbol"/>
                          <a:cs typeface="symbol"/>
                        </a:rPr>
                        <a:t>·</a:t>
                      </a:r>
                      <a:r>
                        <a:rPr lang="en-US" sz="800" b="1" dirty="0">
                          <a:latin typeface="Times New Roman"/>
                          <a:ea typeface="symbol"/>
                          <a:cs typeface="symbol"/>
                        </a:rPr>
                        <a:t>         </a:t>
                      </a:r>
                      <a:r>
                        <a:rPr lang="en-US" sz="1800" b="1" dirty="0">
                          <a:latin typeface="arial"/>
                        </a:rPr>
                        <a:t>Pain from irritating drugs is minimized </a:t>
                      </a:r>
                    </a:p>
                    <a:p>
                      <a:pPr marL="342900" lvl="0" indent="-342900">
                        <a:tabLst>
                          <a:tab pos="228600" algn="l"/>
                          <a:tab pos="228600" algn="l"/>
                        </a:tabLst>
                      </a:pPr>
                      <a:r>
                        <a:rPr lang="en-US" sz="1800" b="1" dirty="0">
                          <a:latin typeface="symbol"/>
                          <a:ea typeface="symbol"/>
                          <a:cs typeface="symbol"/>
                        </a:rPr>
                        <a:t>·</a:t>
                      </a:r>
                      <a:r>
                        <a:rPr lang="en-US" sz="800" b="1" dirty="0">
                          <a:latin typeface="Times New Roman"/>
                          <a:ea typeface="symbol"/>
                          <a:cs typeface="symbol"/>
                        </a:rPr>
                        <a:t>         </a:t>
                      </a:r>
                      <a:r>
                        <a:rPr lang="en-US" sz="1800" b="1" dirty="0">
                          <a:latin typeface="arial"/>
                        </a:rPr>
                        <a:t>Can administer larger volume than subcutaneous </a:t>
                      </a:r>
                    </a:p>
                    <a:p>
                      <a:pPr marL="342900" lvl="0" indent="-342900">
                        <a:tabLst>
                          <a:tab pos="228600" algn="l"/>
                          <a:tab pos="228600" algn="l"/>
                          <a:tab pos="228600" algn="l"/>
                        </a:tabLst>
                      </a:pPr>
                      <a:r>
                        <a:rPr lang="en-US" sz="1800" b="1" dirty="0">
                          <a:latin typeface="symbol"/>
                          <a:ea typeface="symbol"/>
                          <a:cs typeface="symbol"/>
                        </a:rPr>
                        <a:t>·</a:t>
                      </a:r>
                      <a:r>
                        <a:rPr lang="en-US" sz="800" b="1" dirty="0">
                          <a:latin typeface="Times New Roman"/>
                          <a:ea typeface="symbol"/>
                          <a:cs typeface="symbol"/>
                        </a:rPr>
                        <a:t>         </a:t>
                      </a:r>
                      <a:r>
                        <a:rPr lang="en-US" sz="1800" b="1" dirty="0">
                          <a:latin typeface="arial"/>
                        </a:rPr>
                        <a:t>Drug is rapidly absorbed </a:t>
                      </a:r>
                    </a:p>
                    <a:p>
                      <a:endParaRPr lang="en-US" dirty="0"/>
                    </a:p>
                  </a:txBody>
                  <a:tcPr/>
                </a:tc>
                <a:tc>
                  <a:txBody>
                    <a:bodyPr/>
                    <a:lstStyle/>
                    <a:p>
                      <a:pPr marL="342900" lvl="0" indent="-342900">
                        <a:tabLst>
                          <a:tab pos="228600" algn="l"/>
                          <a:tab pos="228600" algn="l"/>
                          <a:tab pos="228600" algn="l"/>
                          <a:tab pos="228600" algn="l"/>
                        </a:tabLst>
                      </a:pPr>
                      <a:r>
                        <a:rPr lang="en-US" sz="1800" b="1" dirty="0">
                          <a:latin typeface="symbol"/>
                          <a:ea typeface="symbol"/>
                          <a:cs typeface="symbol"/>
                        </a:rPr>
                        <a:t>·</a:t>
                      </a:r>
                      <a:r>
                        <a:rPr lang="en-US" sz="800" b="1" dirty="0">
                          <a:latin typeface="Times New Roman"/>
                          <a:ea typeface="symbol"/>
                          <a:cs typeface="symbol"/>
                        </a:rPr>
                        <a:t>         </a:t>
                      </a:r>
                      <a:r>
                        <a:rPr lang="en-US" sz="1800" b="1" dirty="0">
                          <a:latin typeface="arial"/>
                        </a:rPr>
                        <a:t>Breaks skin barrier </a:t>
                      </a:r>
                    </a:p>
                    <a:p>
                      <a:pPr marL="342900" lvl="0" indent="-342900">
                        <a:tabLst>
                          <a:tab pos="228600" algn="l"/>
                          <a:tab pos="228600" algn="l"/>
                          <a:tab pos="228600" algn="l"/>
                          <a:tab pos="228600" algn="l"/>
                          <a:tab pos="228600" algn="l"/>
                        </a:tabLst>
                      </a:pPr>
                      <a:r>
                        <a:rPr lang="en-US" sz="1800" b="1" dirty="0">
                          <a:latin typeface="symbol"/>
                          <a:ea typeface="symbol"/>
                          <a:cs typeface="symbol"/>
                        </a:rPr>
                        <a:t>·</a:t>
                      </a:r>
                      <a:r>
                        <a:rPr lang="en-US" sz="800" b="1" dirty="0">
                          <a:latin typeface="Times New Roman"/>
                          <a:ea typeface="symbol"/>
                          <a:cs typeface="symbol"/>
                        </a:rPr>
                        <a:t>         </a:t>
                      </a:r>
                      <a:r>
                        <a:rPr lang="en-US" sz="1800" b="1" dirty="0">
                          <a:latin typeface="arial"/>
                        </a:rPr>
                        <a:t>Can produce anxiety </a:t>
                      </a:r>
                    </a:p>
                    <a:p>
                      <a:pPr marL="342900" lvl="0" indent="-342900">
                        <a:tabLst>
                          <a:tab pos="228600" algn="l"/>
                          <a:tab pos="228600" algn="l"/>
                          <a:tab pos="228600" algn="l"/>
                          <a:tab pos="228600" algn="l"/>
                          <a:tab pos="228600" algn="l"/>
                          <a:tab pos="228600" algn="l"/>
                          <a:tab pos="228600" algn="l"/>
                        </a:tabLst>
                      </a:pPr>
                      <a:endParaRPr lang="en-US" dirty="0"/>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53" name="Title 1"/>
          <p:cNvSpPr>
            <a:spLocks noGrp="1"/>
          </p:cNvSpPr>
          <p:nvPr>
            <p:ph type="title"/>
          </p:nvPr>
        </p:nvSpPr>
        <p:spPr/>
        <p:txBody>
          <a:bodyPr/>
          <a:lstStyle/>
          <a:p>
            <a:r>
              <a:rPr lang="en-US" b="1" dirty="0"/>
              <a:t>Routes of drug administration</a:t>
            </a:r>
            <a:endParaRPr lang="en-US" dirty="0"/>
          </a:p>
        </p:txBody>
      </p:sp>
      <p:graphicFrame>
        <p:nvGraphicFramePr>
          <p:cNvPr id="4194308" name="Content Placeholder 3"/>
          <p:cNvGraphicFramePr>
            <a:graphicFrameLocks noGrp="1"/>
          </p:cNvGraphicFramePr>
          <p:nvPr>
            <p:ph idx="1"/>
          </p:nvPr>
        </p:nvGraphicFramePr>
        <p:xfrm>
          <a:off x="154745" y="1295401"/>
          <a:ext cx="11887199" cy="5287961"/>
        </p:xfrm>
        <a:graphic>
          <a:graphicData uri="http://schemas.openxmlformats.org/drawingml/2006/table">
            <a:tbl>
              <a:tblPr firstRow="1" bandRow="1">
                <a:tableStyleId>{5C22544A-7EE6-4342-B048-85BDC9FD1C3A}</a:tableStyleId>
              </a:tblPr>
              <a:tblGrid>
                <a:gridCol w="2421466">
                  <a:extLst>
                    <a:ext uri="{9D8B030D-6E8A-4147-A177-3AD203B41FA5}">
                      <a16:colId xmlns:a16="http://schemas.microsoft.com/office/drawing/2014/main" val="20000"/>
                    </a:ext>
                  </a:extLst>
                </a:gridCol>
                <a:gridCol w="4292600">
                  <a:extLst>
                    <a:ext uri="{9D8B030D-6E8A-4147-A177-3AD203B41FA5}">
                      <a16:colId xmlns:a16="http://schemas.microsoft.com/office/drawing/2014/main" val="20001"/>
                    </a:ext>
                  </a:extLst>
                </a:gridCol>
                <a:gridCol w="5173133">
                  <a:extLst>
                    <a:ext uri="{9D8B030D-6E8A-4147-A177-3AD203B41FA5}">
                      <a16:colId xmlns:a16="http://schemas.microsoft.com/office/drawing/2014/main" val="20002"/>
                    </a:ext>
                  </a:extLst>
                </a:gridCol>
              </a:tblGrid>
              <a:tr h="474476">
                <a:tc>
                  <a:txBody>
                    <a:bodyPr/>
                    <a:lstStyle/>
                    <a:p>
                      <a:r>
                        <a:rPr lang="en-US" sz="1800" dirty="0"/>
                        <a:t>ROUTE</a:t>
                      </a:r>
                    </a:p>
                  </a:txBody>
                  <a:tcPr/>
                </a:tc>
                <a:tc>
                  <a:txBody>
                    <a:bodyPr/>
                    <a:lstStyle/>
                    <a:p>
                      <a:r>
                        <a:rPr lang="en-US" sz="1800" dirty="0"/>
                        <a:t>ADVANTAGES</a:t>
                      </a:r>
                    </a:p>
                  </a:txBody>
                  <a:tcPr/>
                </a:tc>
                <a:tc>
                  <a:txBody>
                    <a:bodyPr/>
                    <a:lstStyle/>
                    <a:p>
                      <a:pPr marL="342900" lvl="0" indent="-342900">
                        <a:tabLst>
                          <a:tab pos="228600" algn="l"/>
                          <a:tab pos="228600" algn="l"/>
                          <a:tab pos="228600" algn="l"/>
                        </a:tabLst>
                      </a:pPr>
                      <a:r>
                        <a:rPr lang="en-US" sz="1800" b="1" dirty="0">
                          <a:latin typeface="arial"/>
                        </a:rPr>
                        <a:t>DISADVANTAGES</a:t>
                      </a:r>
                    </a:p>
                  </a:txBody>
                  <a:tcPr marL="68580" marR="68580" marT="0" marB="0"/>
                </a:tc>
                <a:extLst>
                  <a:ext uri="{0D108BD9-81ED-4DB2-BD59-A6C34878D82A}">
                    <a16:rowId xmlns:a16="http://schemas.microsoft.com/office/drawing/2014/main" val="10000"/>
                  </a:ext>
                </a:extLst>
              </a:tr>
              <a:tr h="1403928">
                <a:tc>
                  <a:txBody>
                    <a:bodyPr/>
                    <a:lstStyle/>
                    <a:p>
                      <a:r>
                        <a:rPr lang="en-US" sz="1800" b="1" dirty="0" err="1">
                          <a:latin typeface="arial"/>
                        </a:rPr>
                        <a:t>Intradermal</a:t>
                      </a:r>
                      <a:endParaRPr lang="en-US" sz="1800" dirty="0"/>
                    </a:p>
                  </a:txBody>
                  <a:tcPr/>
                </a:tc>
                <a:tc>
                  <a:txBody>
                    <a:bodyPr/>
                    <a:lstStyle/>
                    <a:p>
                      <a:r>
                        <a:rPr lang="en-US" sz="1800" b="1" dirty="0">
                          <a:latin typeface="Times New Roman"/>
                          <a:ea typeface="symbol"/>
                          <a:cs typeface="symbol"/>
                        </a:rPr>
                        <a:t> </a:t>
                      </a:r>
                      <a:r>
                        <a:rPr lang="en-US" sz="1800" b="1" dirty="0">
                          <a:latin typeface="arial"/>
                        </a:rPr>
                        <a:t>Absorption is slow (this is an </a:t>
                      </a:r>
                      <a:r>
                        <a:rPr lang="en-US" sz="1800" b="1" dirty="0">
                          <a:latin typeface="Times New Roman"/>
                          <a:ea typeface="symbol"/>
                          <a:cs typeface="symbol"/>
                        </a:rPr>
                        <a:t> </a:t>
                      </a:r>
                      <a:r>
                        <a:rPr lang="en-US" sz="1800" b="1" dirty="0">
                          <a:latin typeface="arial"/>
                        </a:rPr>
                        <a:t>advantage in testing for allergies)  </a:t>
                      </a:r>
                      <a:endParaRPr lang="en-US" sz="1800" dirty="0"/>
                    </a:p>
                  </a:txBody>
                  <a:tcPr/>
                </a:tc>
                <a:tc>
                  <a:txBody>
                    <a:bodyPr/>
                    <a:lstStyle/>
                    <a:p>
                      <a:r>
                        <a:rPr lang="en-US" sz="1800" b="1" dirty="0">
                          <a:latin typeface="arial"/>
                        </a:rPr>
                        <a:t> </a:t>
                      </a:r>
                      <a:r>
                        <a:rPr lang="en-US" sz="1800" b="1" dirty="0">
                          <a:latin typeface="Times New Roman"/>
                          <a:ea typeface="symbol"/>
                          <a:cs typeface="symbol"/>
                        </a:rPr>
                        <a:t>  </a:t>
                      </a:r>
                      <a:r>
                        <a:rPr lang="en-US" sz="1800" b="1" dirty="0">
                          <a:latin typeface="symbol"/>
                          <a:ea typeface="symbol"/>
                          <a:cs typeface="symbol"/>
                        </a:rPr>
                        <a:t>·</a:t>
                      </a:r>
                      <a:r>
                        <a:rPr lang="en-US" sz="1800" b="1" dirty="0">
                          <a:latin typeface="Times New Roman"/>
                          <a:ea typeface="symbol"/>
                          <a:cs typeface="symbol"/>
                        </a:rPr>
                        <a:t>   </a:t>
                      </a:r>
                      <a:r>
                        <a:rPr lang="en-US" sz="1800" b="1" dirty="0">
                          <a:latin typeface="arial"/>
                        </a:rPr>
                        <a:t>Amount of drug administered must be small </a:t>
                      </a:r>
                    </a:p>
                    <a:p>
                      <a:pPr marL="342900" lvl="0" indent="-342900">
                        <a:tabLst>
                          <a:tab pos="228600" algn="l"/>
                          <a:tab pos="228600" algn="l"/>
                          <a:tab pos="228600" algn="l"/>
                        </a:tabLst>
                      </a:pPr>
                      <a:r>
                        <a:rPr lang="en-US" sz="1800" b="1" dirty="0">
                          <a:latin typeface="symbol"/>
                          <a:ea typeface="symbol"/>
                          <a:cs typeface="symbol"/>
                        </a:rPr>
                        <a:t>·</a:t>
                      </a:r>
                      <a:r>
                        <a:rPr lang="en-US" sz="1800" b="1" dirty="0">
                          <a:latin typeface="Times New Roman"/>
                          <a:ea typeface="symbol"/>
                          <a:cs typeface="symbol"/>
                        </a:rPr>
                        <a:t>   </a:t>
                      </a:r>
                      <a:r>
                        <a:rPr lang="en-US" sz="1800" b="1" dirty="0">
                          <a:latin typeface="arial"/>
                        </a:rPr>
                        <a:t>Breaks skin barrier </a:t>
                      </a:r>
                    </a:p>
                  </a:txBody>
                  <a:tcPr marL="68580" marR="68580" marT="0" marB="0"/>
                </a:tc>
                <a:extLst>
                  <a:ext uri="{0D108BD9-81ED-4DB2-BD59-A6C34878D82A}">
                    <a16:rowId xmlns:a16="http://schemas.microsoft.com/office/drawing/2014/main" val="10001"/>
                  </a:ext>
                </a:extLst>
              </a:tr>
              <a:tr h="3409557">
                <a:tc>
                  <a:txBody>
                    <a:bodyPr/>
                    <a:lstStyle/>
                    <a:p>
                      <a:r>
                        <a:rPr lang="en-US" sz="1800" b="1" dirty="0">
                          <a:latin typeface="arial"/>
                        </a:rPr>
                        <a:t>Intravenous </a:t>
                      </a:r>
                    </a:p>
                    <a:p>
                      <a:endParaRPr lang="en-US"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sz="1800" b="1" dirty="0">
                          <a:latin typeface="symbol"/>
                          <a:ea typeface="symbol"/>
                          <a:cs typeface="symbol"/>
                        </a:rPr>
                        <a:t>·</a:t>
                      </a:r>
                      <a:r>
                        <a:rPr lang="en-US" sz="1800" b="1" dirty="0">
                          <a:latin typeface="Times New Roman"/>
                          <a:ea typeface="symbol"/>
                          <a:cs typeface="symbol"/>
                        </a:rPr>
                        <a:t>  </a:t>
                      </a:r>
                      <a:r>
                        <a:rPr lang="en-US" sz="1800" b="1" dirty="0">
                          <a:latin typeface="arial"/>
                        </a:rPr>
                        <a:t>Rapid effect </a:t>
                      </a:r>
                    </a:p>
                    <a:p>
                      <a:pPr rtl="0">
                        <a:buFont typeface="Arial" pitchFamily="34" charset="0"/>
                        <a:buChar char="•"/>
                      </a:pPr>
                      <a:r>
                        <a:rPr lang="en-US" sz="1800" b="1" kern="1200" dirty="0">
                          <a:solidFill>
                            <a:schemeClr val="dk1"/>
                          </a:solidFill>
                          <a:latin typeface="+mn-lt"/>
                          <a:ea typeface="+mn-ea"/>
                          <a:cs typeface="+mn-cs"/>
                        </a:rPr>
                        <a:t>Entire administered dose reaches the systemic circulation immediately </a:t>
                      </a:r>
                      <a:r>
                        <a:rPr lang="en-US" sz="1800" b="1" kern="1200" baseline="0" dirty="0">
                          <a:solidFill>
                            <a:schemeClr val="dk1"/>
                          </a:solidFill>
                          <a:latin typeface="+mn-lt"/>
                          <a:ea typeface="+mn-ea"/>
                          <a:cs typeface="+mn-cs"/>
                        </a:rPr>
                        <a:t> - </a:t>
                      </a:r>
                      <a:r>
                        <a:rPr lang="en-US" sz="1800" b="1" kern="1200" dirty="0">
                          <a:solidFill>
                            <a:schemeClr val="dk1"/>
                          </a:solidFill>
                          <a:latin typeface="+mn-lt"/>
                          <a:ea typeface="+mn-ea"/>
                          <a:cs typeface="+mn-cs"/>
                        </a:rPr>
                        <a:t>the </a:t>
                      </a:r>
                    </a:p>
                    <a:p>
                      <a:pPr rtl="0"/>
                      <a:r>
                        <a:rPr lang="en-US" sz="1800" b="1" kern="1200" dirty="0">
                          <a:solidFill>
                            <a:schemeClr val="dk1"/>
                          </a:solidFill>
                          <a:latin typeface="+mn-lt"/>
                          <a:ea typeface="+mn-ea"/>
                          <a:cs typeface="+mn-cs"/>
                        </a:rPr>
                        <a:t>Dose</a:t>
                      </a:r>
                      <a:r>
                        <a:rPr lang="en-US" sz="1800" b="1" kern="1200" baseline="0" dirty="0">
                          <a:solidFill>
                            <a:schemeClr val="dk1"/>
                          </a:solidFill>
                          <a:latin typeface="+mn-lt"/>
                          <a:ea typeface="+mn-ea"/>
                          <a:cs typeface="+mn-cs"/>
                        </a:rPr>
                        <a:t> </a:t>
                      </a:r>
                      <a:r>
                        <a:rPr lang="en-US" sz="1800" b="1" kern="1200" dirty="0">
                          <a:solidFill>
                            <a:schemeClr val="dk1"/>
                          </a:solidFill>
                          <a:latin typeface="+mn-lt"/>
                          <a:ea typeface="+mn-ea"/>
                          <a:cs typeface="+mn-cs"/>
                        </a:rPr>
                        <a:t>can be accurately titrated against response</a:t>
                      </a:r>
                    </a:p>
                    <a:p>
                      <a:pPr marL="0" marR="0" lvl="0" indent="0" algn="l" defTabSz="914400" rtl="0" eaLnBrk="1" fontAlgn="auto" latinLnBrk="0" hangingPunct="1">
                        <a:lnSpc>
                          <a:spcPct val="100000"/>
                        </a:lnSpc>
                        <a:spcBef>
                          <a:spcPts val="0"/>
                        </a:spcBef>
                        <a:spcAft>
                          <a:spcPts val="0"/>
                        </a:spcAft>
                        <a:buClrTx/>
                        <a:buSzTx/>
                        <a:buFontTx/>
                        <a:buNone/>
                      </a:pPr>
                      <a:endParaRPr lang="en-US" sz="1800" b="1" dirty="0">
                        <a:latin typeface="arial"/>
                      </a:endParaRPr>
                    </a:p>
                    <a:p>
                      <a:endParaRPr lang="en-US" sz="1800" dirty="0"/>
                    </a:p>
                  </a:txBody>
                  <a:tcPr/>
                </a:tc>
                <a:tc>
                  <a:txBody>
                    <a:bodyPr/>
                    <a:lstStyle/>
                    <a:p>
                      <a:pPr marL="342900" lvl="0" indent="-342900">
                        <a:tabLst>
                          <a:tab pos="228600" algn="l"/>
                          <a:tab pos="228600" algn="l"/>
                        </a:tabLst>
                      </a:pPr>
                      <a:r>
                        <a:rPr lang="en-US" sz="1800" b="1" dirty="0">
                          <a:latin typeface="symbol"/>
                          <a:ea typeface="symbol"/>
                          <a:cs typeface="symbol"/>
                        </a:rPr>
                        <a:t>·</a:t>
                      </a:r>
                      <a:r>
                        <a:rPr lang="en-US" sz="1800" b="1" dirty="0">
                          <a:latin typeface="Times New Roman"/>
                          <a:ea typeface="symbol"/>
                          <a:cs typeface="symbol"/>
                        </a:rPr>
                        <a:t>   </a:t>
                      </a:r>
                      <a:r>
                        <a:rPr lang="en-US" sz="1800" b="1" dirty="0">
                          <a:latin typeface="arial"/>
                        </a:rPr>
                        <a:t>Limited to highly soluble drugs </a:t>
                      </a:r>
                    </a:p>
                    <a:p>
                      <a:pPr marL="342900" lvl="0" indent="-342900">
                        <a:tabLst>
                          <a:tab pos="228600" algn="l"/>
                          <a:tab pos="228600" algn="l"/>
                          <a:tab pos="228600" algn="l"/>
                        </a:tabLst>
                      </a:pPr>
                      <a:r>
                        <a:rPr lang="en-US" sz="1800" b="1" dirty="0">
                          <a:latin typeface="symbol"/>
                          <a:ea typeface="symbol"/>
                          <a:cs typeface="symbol"/>
                        </a:rPr>
                        <a:t>·</a:t>
                      </a:r>
                      <a:r>
                        <a:rPr lang="en-US" sz="1800" b="1" dirty="0">
                          <a:latin typeface="Times New Roman"/>
                          <a:ea typeface="symbol"/>
                          <a:cs typeface="symbol"/>
                        </a:rPr>
                        <a:t>    </a:t>
                      </a:r>
                      <a:r>
                        <a:rPr lang="en-US" sz="1800" b="1" dirty="0">
                          <a:latin typeface="arial"/>
                        </a:rPr>
                        <a:t>Drug distribution inhibited by poor circulation</a:t>
                      </a:r>
                    </a:p>
                    <a:p>
                      <a:pPr marL="342900" lvl="0" indent="-342900">
                        <a:buFont typeface="Arial" pitchFamily="34" charset="0"/>
                        <a:buChar char="•"/>
                        <a:tabLst>
                          <a:tab pos="228600" algn="l"/>
                          <a:tab pos="228600" algn="l"/>
                          <a:tab pos="228600" algn="l"/>
                        </a:tabLst>
                      </a:pPr>
                      <a:r>
                        <a:rPr lang="en-US" sz="1800" kern="1200" dirty="0">
                          <a:solidFill>
                            <a:schemeClr val="dk1"/>
                          </a:solidFill>
                          <a:latin typeface="+mn-lt"/>
                          <a:ea typeface="+mn-ea"/>
                          <a:cs typeface="+mn-cs"/>
                        </a:rPr>
                        <a:t>Requires a functioning </a:t>
                      </a:r>
                      <a:r>
                        <a:rPr lang="en-US" sz="1800" kern="1200" dirty="0" err="1">
                          <a:solidFill>
                            <a:schemeClr val="dk1"/>
                          </a:solidFill>
                          <a:latin typeface="+mn-lt"/>
                          <a:ea typeface="+mn-ea"/>
                          <a:cs typeface="+mn-cs"/>
                        </a:rPr>
                        <a:t>cannula</a:t>
                      </a:r>
                      <a:endParaRPr lang="en-US" sz="1800" kern="1200" dirty="0">
                        <a:solidFill>
                          <a:schemeClr val="dk1"/>
                        </a:solidFill>
                        <a:latin typeface="+mn-lt"/>
                        <a:ea typeface="+mn-ea"/>
                        <a:cs typeface="+mn-cs"/>
                      </a:endParaRPr>
                    </a:p>
                    <a:p>
                      <a:pPr rtl="0"/>
                      <a:r>
                        <a:rPr lang="en-US" sz="1800" kern="1200" dirty="0">
                          <a:solidFill>
                            <a:schemeClr val="dk1"/>
                          </a:solidFill>
                          <a:latin typeface="+mn-lt"/>
                          <a:ea typeface="+mn-ea"/>
                          <a:cs typeface="+mn-cs"/>
                        </a:rPr>
                        <a:t>•More expensive and </a:t>
                      </a:r>
                      <a:r>
                        <a:rPr lang="en-US" sz="1800" kern="1200" dirty="0" err="1">
                          <a:solidFill>
                            <a:schemeClr val="dk1"/>
                          </a:solidFill>
                          <a:latin typeface="+mn-lt"/>
                          <a:ea typeface="+mn-ea"/>
                          <a:cs typeface="+mn-cs"/>
                        </a:rPr>
                        <a:t>labour</a:t>
                      </a:r>
                      <a:r>
                        <a:rPr lang="en-US" sz="1800" kern="1200" dirty="0">
                          <a:solidFill>
                            <a:schemeClr val="dk1"/>
                          </a:solidFill>
                          <a:latin typeface="+mn-lt"/>
                          <a:ea typeface="+mn-ea"/>
                          <a:cs typeface="+mn-cs"/>
                        </a:rPr>
                        <a:t> intensive than other routes.</a:t>
                      </a:r>
                    </a:p>
                    <a:p>
                      <a:pPr rtl="0"/>
                      <a:r>
                        <a:rPr lang="en-US" sz="1800" kern="1200" dirty="0">
                          <a:solidFill>
                            <a:schemeClr val="dk1"/>
                          </a:solidFill>
                          <a:latin typeface="+mn-lt"/>
                          <a:ea typeface="+mn-ea"/>
                          <a:cs typeface="+mn-cs"/>
                        </a:rPr>
                        <a:t>•</a:t>
                      </a:r>
                      <a:r>
                        <a:rPr lang="en-US" sz="1800" kern="1200" dirty="0" err="1">
                          <a:solidFill>
                            <a:schemeClr val="dk1"/>
                          </a:solidFill>
                          <a:latin typeface="+mn-lt"/>
                          <a:ea typeface="+mn-ea"/>
                          <a:cs typeface="+mn-cs"/>
                        </a:rPr>
                        <a:t>Cannulation</a:t>
                      </a:r>
                      <a:r>
                        <a:rPr lang="en-US" sz="1800" kern="1200" dirty="0">
                          <a:solidFill>
                            <a:schemeClr val="dk1"/>
                          </a:solidFill>
                          <a:latin typeface="+mn-lt"/>
                          <a:ea typeface="+mn-ea"/>
                          <a:cs typeface="+mn-cs"/>
                        </a:rPr>
                        <a:t> is distressing to some patients, especially children</a:t>
                      </a:r>
                    </a:p>
                    <a:p>
                      <a:pPr rtl="0"/>
                      <a:r>
                        <a:rPr lang="en-US" sz="1800" kern="1200" dirty="0">
                          <a:solidFill>
                            <a:schemeClr val="dk1"/>
                          </a:solidFill>
                          <a:latin typeface="+mn-lt"/>
                          <a:ea typeface="+mn-ea"/>
                          <a:cs typeface="+mn-cs"/>
                        </a:rPr>
                        <a:t>•</a:t>
                      </a:r>
                      <a:r>
                        <a:rPr lang="en-US" sz="1800" kern="1200" dirty="0" err="1">
                          <a:solidFill>
                            <a:schemeClr val="dk1"/>
                          </a:solidFill>
                          <a:latin typeface="+mn-lt"/>
                          <a:ea typeface="+mn-ea"/>
                          <a:cs typeface="+mn-cs"/>
                        </a:rPr>
                        <a:t>Cannulae</a:t>
                      </a:r>
                      <a:r>
                        <a:rPr lang="en-US" sz="1800" kern="1200" dirty="0">
                          <a:solidFill>
                            <a:schemeClr val="dk1"/>
                          </a:solidFill>
                          <a:latin typeface="+mn-lt"/>
                          <a:ea typeface="+mn-ea"/>
                          <a:cs typeface="+mn-cs"/>
                        </a:rPr>
                        <a:t> are prone to infection</a:t>
                      </a:r>
                    </a:p>
                    <a:p>
                      <a:pPr rtl="0"/>
                      <a:r>
                        <a:rPr lang="en-US" sz="1800" kern="1200" dirty="0">
                          <a:solidFill>
                            <a:schemeClr val="dk1"/>
                          </a:solidFill>
                          <a:latin typeface="+mn-lt"/>
                          <a:ea typeface="+mn-ea"/>
                          <a:cs typeface="+mn-cs"/>
                        </a:rPr>
                        <a:t>•IV injection of drugs may cause local reactions</a:t>
                      </a:r>
                    </a:p>
                  </a:txBody>
                  <a:tcPr marL="68580" marR="68580"/>
                </a:tc>
                <a:extLst>
                  <a:ext uri="{0D108BD9-81ED-4DB2-BD59-A6C34878D82A}">
                    <a16:rowId xmlns:a16="http://schemas.microsoft.com/office/drawing/2014/main" val="10002"/>
                  </a:ext>
                </a:extLst>
              </a:tr>
            </a:tbl>
          </a:graphicData>
        </a:graphic>
      </p:graphicFrame>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54" name="Title 1"/>
          <p:cNvSpPr>
            <a:spLocks noGrp="1"/>
          </p:cNvSpPr>
          <p:nvPr>
            <p:ph type="title"/>
          </p:nvPr>
        </p:nvSpPr>
        <p:spPr/>
        <p:txBody>
          <a:bodyPr/>
          <a:lstStyle/>
          <a:p>
            <a:r>
              <a:rPr lang="en-US" dirty="0"/>
              <a:t>Routes of drug administration</a:t>
            </a:r>
          </a:p>
        </p:txBody>
      </p:sp>
      <p:graphicFrame>
        <p:nvGraphicFramePr>
          <p:cNvPr id="4194309" name="Content Placeholder 3"/>
          <p:cNvGraphicFramePr>
            <a:graphicFrameLocks noGrp="1"/>
          </p:cNvGraphicFramePr>
          <p:nvPr>
            <p:ph idx="1"/>
          </p:nvPr>
        </p:nvGraphicFramePr>
        <p:xfrm>
          <a:off x="478301" y="1600199"/>
          <a:ext cx="11380764" cy="3379763"/>
        </p:xfrm>
        <a:graphic>
          <a:graphicData uri="http://schemas.openxmlformats.org/drawingml/2006/table">
            <a:tbl>
              <a:tblPr firstRow="1" bandRow="1">
                <a:tableStyleId>{5C22544A-7EE6-4342-B048-85BDC9FD1C3A}</a:tableStyleId>
              </a:tblPr>
              <a:tblGrid>
                <a:gridCol w="3793588">
                  <a:extLst>
                    <a:ext uri="{9D8B030D-6E8A-4147-A177-3AD203B41FA5}">
                      <a16:colId xmlns:a16="http://schemas.microsoft.com/office/drawing/2014/main" val="20000"/>
                    </a:ext>
                  </a:extLst>
                </a:gridCol>
                <a:gridCol w="3793588">
                  <a:extLst>
                    <a:ext uri="{9D8B030D-6E8A-4147-A177-3AD203B41FA5}">
                      <a16:colId xmlns:a16="http://schemas.microsoft.com/office/drawing/2014/main" val="20001"/>
                    </a:ext>
                  </a:extLst>
                </a:gridCol>
                <a:gridCol w="3793588">
                  <a:extLst>
                    <a:ext uri="{9D8B030D-6E8A-4147-A177-3AD203B41FA5}">
                      <a16:colId xmlns:a16="http://schemas.microsoft.com/office/drawing/2014/main" val="20002"/>
                    </a:ext>
                  </a:extLst>
                </a:gridCol>
              </a:tblGrid>
              <a:tr h="3379763">
                <a:tc>
                  <a:txBody>
                    <a:bodyPr/>
                    <a:lstStyle/>
                    <a:p>
                      <a:r>
                        <a:rPr lang="en-US" sz="1800" b="1" dirty="0">
                          <a:latin typeface="arial"/>
                        </a:rPr>
                        <a:t>Inhalation </a:t>
                      </a:r>
                      <a:endParaRPr lang="en-US" sz="1800" dirty="0"/>
                    </a:p>
                  </a:txBody>
                  <a:tcPr/>
                </a:tc>
                <a:tc>
                  <a:txBody>
                    <a:bodyPr/>
                    <a:lstStyle/>
                    <a:p>
                      <a:pPr marL="342900" lvl="0" indent="-342900">
                        <a:tabLst>
                          <a:tab pos="228600" algn="l"/>
                        </a:tabLst>
                      </a:pPr>
                      <a:r>
                        <a:rPr lang="en-US" sz="1800" b="1" dirty="0">
                          <a:latin typeface="symbol"/>
                          <a:ea typeface="symbol"/>
                          <a:cs typeface="symbol"/>
                        </a:rPr>
                        <a:t>·</a:t>
                      </a:r>
                      <a:r>
                        <a:rPr lang="en-US" sz="1800" b="1" dirty="0">
                          <a:latin typeface="Times New Roman"/>
                          <a:ea typeface="symbol"/>
                          <a:cs typeface="symbol"/>
                        </a:rPr>
                        <a:t>   </a:t>
                      </a:r>
                      <a:r>
                        <a:rPr lang="en-US" sz="1800" b="1" dirty="0">
                          <a:latin typeface="arial"/>
                        </a:rPr>
                        <a:t>Introduces drug throughout respiratory tract </a:t>
                      </a:r>
                    </a:p>
                    <a:p>
                      <a:pPr marL="342900" lvl="0" indent="-342900">
                        <a:tabLst>
                          <a:tab pos="228600" algn="l"/>
                          <a:tab pos="228600" algn="l"/>
                        </a:tabLst>
                      </a:pPr>
                      <a:r>
                        <a:rPr lang="en-US" sz="1800" b="1" dirty="0">
                          <a:latin typeface="symbol"/>
                          <a:ea typeface="symbol"/>
                          <a:cs typeface="symbol"/>
                        </a:rPr>
                        <a:t>·</a:t>
                      </a:r>
                      <a:r>
                        <a:rPr lang="en-US" sz="1800" b="1" dirty="0">
                          <a:latin typeface="Times New Roman"/>
                          <a:ea typeface="symbol"/>
                          <a:cs typeface="symbol"/>
                        </a:rPr>
                        <a:t>   </a:t>
                      </a:r>
                      <a:r>
                        <a:rPr lang="en-US" sz="1800" b="1" dirty="0">
                          <a:latin typeface="arial"/>
                        </a:rPr>
                        <a:t>Rapid localized relief </a:t>
                      </a:r>
                    </a:p>
                    <a:p>
                      <a:pPr marL="342900" lvl="0" indent="-342900">
                        <a:tabLst>
                          <a:tab pos="228600" algn="l"/>
                          <a:tab pos="228600" algn="l"/>
                          <a:tab pos="228600" algn="l"/>
                        </a:tabLst>
                      </a:pPr>
                      <a:r>
                        <a:rPr lang="en-US" sz="1800" b="1" dirty="0">
                          <a:latin typeface="symbol"/>
                          <a:ea typeface="symbol"/>
                          <a:cs typeface="symbol"/>
                        </a:rPr>
                        <a:t>·</a:t>
                      </a:r>
                      <a:r>
                        <a:rPr lang="en-US" sz="1800" b="1" dirty="0">
                          <a:latin typeface="Times New Roman"/>
                          <a:ea typeface="symbol"/>
                          <a:cs typeface="symbol"/>
                        </a:rPr>
                        <a:t>   </a:t>
                      </a:r>
                      <a:r>
                        <a:rPr lang="en-US" sz="1800" b="1" dirty="0">
                          <a:latin typeface="arial"/>
                        </a:rPr>
                        <a:t>Drug can be administered to unconscious client </a:t>
                      </a:r>
                    </a:p>
                  </a:txBody>
                  <a:tcPr/>
                </a:tc>
                <a:tc>
                  <a:txBody>
                    <a:bodyPr/>
                    <a:lstStyle/>
                    <a:p>
                      <a:pPr marL="342900" lvl="0" indent="-342900">
                        <a:tabLst>
                          <a:tab pos="228600" algn="l"/>
                          <a:tab pos="228600" algn="l"/>
                          <a:tab pos="228600" algn="l"/>
                          <a:tab pos="228600" algn="l"/>
                        </a:tabLst>
                      </a:pPr>
                      <a:r>
                        <a:rPr lang="en-US" sz="1800" b="1" dirty="0">
                          <a:latin typeface="symbol"/>
                          <a:ea typeface="symbol"/>
                          <a:cs typeface="symbol"/>
                        </a:rPr>
                        <a:t>·</a:t>
                      </a:r>
                      <a:r>
                        <a:rPr lang="en-US" sz="1800" b="1" dirty="0">
                          <a:latin typeface="Times New Roman"/>
                          <a:ea typeface="symbol"/>
                          <a:cs typeface="symbol"/>
                        </a:rPr>
                        <a:t>    </a:t>
                      </a:r>
                      <a:r>
                        <a:rPr lang="en-US" sz="1800" b="1" dirty="0">
                          <a:latin typeface="arial"/>
                        </a:rPr>
                        <a:t>Drug intended for localized effect can have systemic effect </a:t>
                      </a:r>
                    </a:p>
                    <a:p>
                      <a:pPr marL="342900" lvl="0" indent="-342900">
                        <a:tabLst>
                          <a:tab pos="228600" algn="l"/>
                          <a:tab pos="228600" algn="l"/>
                          <a:tab pos="228600" algn="l"/>
                          <a:tab pos="228600" algn="l"/>
                          <a:tab pos="228600" algn="l"/>
                        </a:tabLst>
                      </a:pPr>
                      <a:r>
                        <a:rPr lang="en-US" sz="1800" b="1" dirty="0">
                          <a:latin typeface="symbol"/>
                          <a:ea typeface="symbol"/>
                          <a:cs typeface="symbol"/>
                        </a:rPr>
                        <a:t>·</a:t>
                      </a:r>
                      <a:r>
                        <a:rPr lang="en-US" sz="1800" b="1" dirty="0">
                          <a:latin typeface="Times New Roman"/>
                          <a:ea typeface="symbol"/>
                          <a:cs typeface="symbol"/>
                        </a:rPr>
                        <a:t>    </a:t>
                      </a:r>
                      <a:r>
                        <a:rPr lang="en-US" sz="1800" b="1" dirty="0">
                          <a:latin typeface="arial"/>
                        </a:rPr>
                        <a:t>Of use only for the respiratory system </a:t>
                      </a:r>
                    </a:p>
                  </a:txBody>
                  <a:tcPr marL="68580" marR="68580"/>
                </a:tc>
                <a:extLst>
                  <a:ext uri="{0D108BD9-81ED-4DB2-BD59-A6C34878D82A}">
                    <a16:rowId xmlns:a16="http://schemas.microsoft.com/office/drawing/2014/main" val="10000"/>
                  </a:ext>
                </a:extLst>
              </a:tr>
            </a:tbl>
          </a:graphicData>
        </a:graphic>
      </p:graphicFrame>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55" name="Title 1"/>
          <p:cNvSpPr>
            <a:spLocks noGrp="1"/>
          </p:cNvSpPr>
          <p:nvPr>
            <p:ph type="title"/>
          </p:nvPr>
        </p:nvSpPr>
        <p:spPr/>
        <p:txBody>
          <a:bodyPr>
            <a:normAutofit fontScale="90000"/>
          </a:bodyPr>
          <a:lstStyle/>
          <a:p>
            <a:br>
              <a:rPr lang="en-US" b="1" dirty="0"/>
            </a:br>
            <a:r>
              <a:rPr lang="en-US" b="1" dirty="0"/>
              <a:t>Common causes of Medication Error’s</a:t>
            </a:r>
            <a:br>
              <a:rPr lang="en-US" dirty="0"/>
            </a:br>
            <a:endParaRPr lang="en-US" dirty="0"/>
          </a:p>
        </p:txBody>
      </p:sp>
      <p:sp>
        <p:nvSpPr>
          <p:cNvPr id="1048756" name="Content Placeholder 2"/>
          <p:cNvSpPr>
            <a:spLocks noGrp="1"/>
          </p:cNvSpPr>
          <p:nvPr>
            <p:ph idx="1"/>
          </p:nvPr>
        </p:nvSpPr>
        <p:spPr/>
        <p:txBody>
          <a:bodyPr/>
          <a:lstStyle/>
          <a:p>
            <a:pPr>
              <a:buNone/>
            </a:pPr>
            <a:r>
              <a:rPr lang="en-US" dirty="0"/>
              <a:t>Assuming the physician's order and patient information are correct, there are three general possibilities for mistakes when administering IV medications via a pump:</a:t>
            </a:r>
          </a:p>
          <a:p>
            <a:r>
              <a:rPr lang="en-US" dirty="0"/>
              <a:t>Dosage miscalculation; </a:t>
            </a:r>
          </a:p>
          <a:p>
            <a:r>
              <a:rPr lang="en-US" dirty="0"/>
              <a:t>Transcription data entry error; </a:t>
            </a:r>
          </a:p>
          <a:p>
            <a:r>
              <a:rPr lang="en-US" dirty="0"/>
              <a:t>Titration of the wrong medication.</a:t>
            </a:r>
            <a:br>
              <a:rPr lang="en-US" dirty="0"/>
            </a:br>
            <a:endParaRPr lang="en-US"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57" name="Title 1"/>
          <p:cNvSpPr>
            <a:spLocks noGrp="1"/>
          </p:cNvSpPr>
          <p:nvPr>
            <p:ph type="title"/>
          </p:nvPr>
        </p:nvSpPr>
        <p:spPr/>
        <p:txBody>
          <a:bodyPr>
            <a:normAutofit/>
          </a:bodyPr>
          <a:lstStyle/>
          <a:p>
            <a:r>
              <a:rPr lang="en-US" b="1" dirty="0"/>
              <a:t>Common causes of Medication Error’s</a:t>
            </a:r>
            <a:endParaRPr lang="en-US" dirty="0"/>
          </a:p>
        </p:txBody>
      </p:sp>
      <p:sp>
        <p:nvSpPr>
          <p:cNvPr id="1048758" name="Content Placeholder 2"/>
          <p:cNvSpPr>
            <a:spLocks noGrp="1"/>
          </p:cNvSpPr>
          <p:nvPr>
            <p:ph idx="1"/>
          </p:nvPr>
        </p:nvSpPr>
        <p:spPr>
          <a:xfrm>
            <a:off x="407963" y="1600200"/>
            <a:ext cx="11619914" cy="4953000"/>
          </a:xfrm>
        </p:spPr>
        <p:txBody>
          <a:bodyPr>
            <a:normAutofit fontScale="92500" lnSpcReduction="20000"/>
          </a:bodyPr>
          <a:lstStyle/>
          <a:p>
            <a:r>
              <a:rPr lang="en-US" b="1" dirty="0"/>
              <a:t>Miscalculation Error:</a:t>
            </a:r>
            <a:r>
              <a:rPr lang="en-US" dirty="0"/>
              <a:t> A miscalculation error can occur for any number of reasons, including the use of inaccurate parameters such as dose, weight, height, drug units, or solution volume. A misplaced decimal or missing number in this complex calculation can result in a calculation error that may not be immediately apparent to the clinician. </a:t>
            </a:r>
            <a:br>
              <a:rPr lang="en-US" dirty="0"/>
            </a:br>
            <a:r>
              <a:rPr lang="en-US" dirty="0"/>
              <a:t> </a:t>
            </a:r>
            <a:br>
              <a:rPr lang="en-US" dirty="0"/>
            </a:br>
            <a:r>
              <a:rPr lang="en-US" b="1" dirty="0"/>
              <a:t>Data Entry Error:</a:t>
            </a:r>
            <a:r>
              <a:rPr lang="en-US" dirty="0"/>
              <a:t> A transcription type data entry error occurs when a nurse inadvertently inputs the wrong data into the infusion pump. Another type of transcription error is the inputting of an incorrect decimal point. For example, the proper infusion rate is calculated, but the rate is incorrectly entered as 54.0 ml/hr instead of 5.40 ml/hr.</a:t>
            </a:r>
            <a:br>
              <a:rPr lang="en-US" dirty="0"/>
            </a:br>
            <a:r>
              <a:rPr lang="en-US" dirty="0"/>
              <a:t> </a:t>
            </a:r>
            <a:br>
              <a:rPr lang="en-US" dirty="0"/>
            </a:b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5673</Words>
  <Application>Microsoft Office PowerPoint</Application>
  <PresentationFormat>Widescreen</PresentationFormat>
  <Paragraphs>496</Paragraphs>
  <Slides>104</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104</vt:i4>
      </vt:variant>
    </vt:vector>
  </HeadingPairs>
  <TitlesOfParts>
    <vt:vector size="113" baseType="lpstr">
      <vt:lpstr>Arial</vt:lpstr>
      <vt:lpstr>Arial</vt:lpstr>
      <vt:lpstr>Calibri</vt:lpstr>
      <vt:lpstr>Calibri Light</vt:lpstr>
      <vt:lpstr>symbol</vt:lpstr>
      <vt:lpstr>Times New Roman</vt:lpstr>
      <vt:lpstr>Wingdings</vt:lpstr>
      <vt:lpstr>Office Theme</vt:lpstr>
      <vt:lpstr>1_Office Theme</vt:lpstr>
      <vt:lpstr>DRUG ADMINISTRATION Clinical skills</vt:lpstr>
      <vt:lpstr>DRUG ADMINISTRATION</vt:lpstr>
      <vt:lpstr> DRUG ADMINISTRATION </vt:lpstr>
      <vt:lpstr>DRUG ADMINISTRATION</vt:lpstr>
      <vt:lpstr>Practice guidelines</vt:lpstr>
      <vt:lpstr>Stages of the medication process</vt:lpstr>
      <vt:lpstr>Rights of Medication Administration</vt:lpstr>
      <vt:lpstr>Rights of Medication Administration</vt:lpstr>
      <vt:lpstr>Rights of Medication Administration</vt:lpstr>
      <vt:lpstr>Calculating drug doses</vt:lpstr>
      <vt:lpstr>Routes of drug administration</vt:lpstr>
      <vt:lpstr>PowerPoint Presentation</vt:lpstr>
      <vt:lpstr> Parenteral routes </vt:lpstr>
      <vt:lpstr>Techniques for Administering Drugs</vt:lpstr>
      <vt:lpstr>Ampules and Vials</vt:lpstr>
      <vt:lpstr>Parenteral routes syringes</vt:lpstr>
      <vt:lpstr>Parts of syringe and needle</vt:lpstr>
      <vt:lpstr> Advantages of the Parenteral administration over oral route. </vt:lpstr>
      <vt:lpstr>Disadvantages of the parenteral therapy</vt:lpstr>
      <vt:lpstr> Types of Oral Medication </vt:lpstr>
      <vt:lpstr>Types of Oral Medication</vt:lpstr>
      <vt:lpstr>PowerPoint Presentation</vt:lpstr>
      <vt:lpstr>Medication administration</vt:lpstr>
      <vt:lpstr>Administering oral medication</vt:lpstr>
      <vt:lpstr>Administering oral medication</vt:lpstr>
      <vt:lpstr>Administering oral medication</vt:lpstr>
      <vt:lpstr>Cont..</vt:lpstr>
      <vt:lpstr>Administering oral medication</vt:lpstr>
      <vt:lpstr>Administering oral medication</vt:lpstr>
      <vt:lpstr>Administering oral medication</vt:lpstr>
      <vt:lpstr>Administering oral medication</vt:lpstr>
      <vt:lpstr>Information on Drug Labels </vt:lpstr>
      <vt:lpstr>Obtaining Medication from a Glass Ampule</vt:lpstr>
      <vt:lpstr>Hold the ampule upright and tap its  top to dislodge any trapped solution.</vt:lpstr>
      <vt:lpstr>Place gauze around the thin neck…</vt:lpstr>
      <vt:lpstr>…and snap it off with your thumb.</vt:lpstr>
      <vt:lpstr>Draw up the medication.</vt:lpstr>
      <vt:lpstr>Obtaining Medication from a Vial</vt:lpstr>
      <vt:lpstr>Confirm the vial label.</vt:lpstr>
      <vt:lpstr>Prepare the syringe  and hypodermic needle.</vt:lpstr>
      <vt:lpstr>Cleanse the vial’s rubber top.</vt:lpstr>
      <vt:lpstr>Insert the hypodermic needle into  the rubber top and inject the air  from the syringe into the vial.</vt:lpstr>
      <vt:lpstr>PowerPoint Presentation</vt:lpstr>
      <vt:lpstr>Nonconstituted drugs come in separate vials.  Confirm the labels.</vt:lpstr>
      <vt:lpstr>Remove all solution from the  vial containing the mixing solution.</vt:lpstr>
      <vt:lpstr>Cleanse the top of the vial containing the powdered drug and inject the solution.</vt:lpstr>
      <vt:lpstr>Agitate or shake the vial to ensure complete mixture.</vt:lpstr>
      <vt:lpstr>Prepare a new syringe  and hypodermic needle.</vt:lpstr>
      <vt:lpstr>Withdraw the appropriate  volume of medication.</vt:lpstr>
      <vt:lpstr>In the Mix-O-Vial system, the vials are joined at the neck. Confirm the labels.</vt:lpstr>
      <vt:lpstr>Squeeze the vials together to break the seal.  Agitate or shake to mix completely.</vt:lpstr>
      <vt:lpstr>Withdraw the appropriate volume of medication.</vt:lpstr>
      <vt:lpstr> Intramuscular (IM) injections </vt:lpstr>
      <vt:lpstr> Considerations before administration by the IM route </vt:lpstr>
      <vt:lpstr> Assessment of appropriate site </vt:lpstr>
      <vt:lpstr>PowerPoint Presentation</vt:lpstr>
      <vt:lpstr>PowerPoint Presentation</vt:lpstr>
      <vt:lpstr> Locating deltoid site </vt:lpstr>
      <vt:lpstr> Dorso-gluteal site </vt:lpstr>
      <vt:lpstr> Vastus lateralis and rector femoris  </vt:lpstr>
      <vt:lpstr>Intramuscular injection procedure</vt:lpstr>
      <vt:lpstr> Preparing the injection </vt:lpstr>
      <vt:lpstr>Preparing the injection</vt:lpstr>
      <vt:lpstr>Preparing the injection</vt:lpstr>
      <vt:lpstr> Subcutaneous (SC) injections </vt:lpstr>
      <vt:lpstr>PowerPoint Presentation</vt:lpstr>
      <vt:lpstr>Subcutaneous (SC) injections</vt:lpstr>
      <vt:lpstr>Subcutaneous (SC) injections</vt:lpstr>
      <vt:lpstr>Subcutaneous (SC) injections</vt:lpstr>
      <vt:lpstr>Subcutaneous (SC) injections</vt:lpstr>
      <vt:lpstr>Subcutaneous (SC) injections</vt:lpstr>
      <vt:lpstr> Sites for Intravenous (IV) injection </vt:lpstr>
      <vt:lpstr>PowerPoint Presentation</vt:lpstr>
      <vt:lpstr>PowerPoint Presentation</vt:lpstr>
      <vt:lpstr>PowerPoint Presentation</vt:lpstr>
      <vt:lpstr>PowerPoint Presentation</vt:lpstr>
      <vt:lpstr>PowerPoint Presentation</vt:lpstr>
      <vt:lpstr>PowerPoint Presentation</vt:lpstr>
      <vt:lpstr> Rectal medication  </vt:lpstr>
      <vt:lpstr>Suppositories</vt:lpstr>
      <vt:lpstr>Rectal medication </vt:lpstr>
      <vt:lpstr>Prepackaged enema container</vt:lpstr>
      <vt:lpstr>Administering suppositories</vt:lpstr>
      <vt:lpstr>Inhalation route:</vt:lpstr>
      <vt:lpstr>Metered dose inhaler</vt:lpstr>
      <vt:lpstr>PowerPoint Presentation</vt:lpstr>
      <vt:lpstr> Ophthalmic medication </vt:lpstr>
      <vt:lpstr>Eye/ ear/ nasal drops</vt:lpstr>
      <vt:lpstr>Ophthalmic medication</vt:lpstr>
      <vt:lpstr>Ophthalmic medication</vt:lpstr>
      <vt:lpstr> Administering eye medication </vt:lpstr>
      <vt:lpstr>Routes of drug administration</vt:lpstr>
      <vt:lpstr>Routes of drug administration</vt:lpstr>
      <vt:lpstr>Routes of drug administration</vt:lpstr>
      <vt:lpstr>Routes of drug administration</vt:lpstr>
      <vt:lpstr>Routes of drug administration</vt:lpstr>
      <vt:lpstr>Routes of drug administration</vt:lpstr>
      <vt:lpstr> Common causes of Medication Error’s </vt:lpstr>
      <vt:lpstr>Common causes of Medication Error’s</vt:lpstr>
      <vt:lpstr>Common causes of Medication Error’s</vt:lpstr>
      <vt:lpstr>Factors associated with medication errors</vt:lpstr>
      <vt:lpstr>Controlled drugs</vt:lpstr>
      <vt:lpstr> To check and administer a controlled drug </vt:lpstr>
      <vt:lpstr>To check and administer a controlled drug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DRUG ADMINISTRATION LESSON 11</dc:title>
  <dc:creator>FMBUTHIA</dc:creator>
  <cp:lastModifiedBy>Daniel Ogera</cp:lastModifiedBy>
  <cp:revision>1</cp:revision>
  <dcterms:created xsi:type="dcterms:W3CDTF">2020-08-18T05:34:58Z</dcterms:created>
  <dcterms:modified xsi:type="dcterms:W3CDTF">2024-07-07T18:06:22Z</dcterms:modified>
</cp:coreProperties>
</file>