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Office_Word_Document3.docx"/><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Office_Word_Document4.docx"/><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Factorials, Combinations, &amp; Permutations</a:t>
            </a:r>
            <a:endParaRPr lang="en-US" dirty="0"/>
          </a:p>
        </p:txBody>
      </p:sp>
      <p:sp>
        <p:nvSpPr>
          <p:cNvPr id="3" name="Subtitle 2"/>
          <p:cNvSpPr>
            <a:spLocks noGrp="1"/>
          </p:cNvSpPr>
          <p:nvPr>
            <p:ph type="subTitle" idx="1"/>
          </p:nvPr>
        </p:nvSpPr>
        <p:spPr/>
        <p:txBody>
          <a:bodyPr/>
          <a:lstStyle/>
          <a:p>
            <a:r>
              <a:rPr lang="en-US" dirty="0" smtClean="0"/>
              <a:t>What is a factorial?</a:t>
            </a:r>
          </a:p>
          <a:p>
            <a:r>
              <a:rPr lang="en-US" dirty="0" smtClean="0"/>
              <a:t>What is a combination?</a:t>
            </a:r>
          </a:p>
          <a:p>
            <a:r>
              <a:rPr lang="en-US" dirty="0" smtClean="0"/>
              <a:t>What is a permutation?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Permutation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concept of permutations is very similar to that of combinations but with one major difference—here the order of selection is important. </a:t>
            </a:r>
          </a:p>
          <a:p>
            <a:r>
              <a:rPr lang="en-US" dirty="0" smtClean="0"/>
              <a:t>Suppose there are three marbles in a jar—red, green, and purple—and we select two marbles from these three. </a:t>
            </a:r>
          </a:p>
          <a:p>
            <a:r>
              <a:rPr lang="en-US" dirty="0" smtClean="0"/>
              <a:t>When the order of selection is not important, as we know from the previous section, there are three ways (combinations) to do so.</a:t>
            </a:r>
          </a:p>
          <a:p>
            <a:r>
              <a:rPr lang="en-US" dirty="0" smtClean="0"/>
              <a:t>Those three ways are RG, RP, and GP, where R represents that a red marble is selected, G means a green marble is selected, and P indicates a purple marble is selected.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Permutations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these three combinations, the order of selection is not important, and, thus, RG and GR represent the same selection.</a:t>
            </a:r>
          </a:p>
          <a:p>
            <a:r>
              <a:rPr lang="en-US" dirty="0" smtClean="0"/>
              <a:t>However, if the order of selection is important, then RG and GR are not the same selections, but they are two different selections. </a:t>
            </a:r>
          </a:p>
          <a:p>
            <a:r>
              <a:rPr lang="en-US" dirty="0" smtClean="0"/>
              <a:t>Similarly, RP and PR are two different selections, and GP and PG are two different selections. </a:t>
            </a:r>
          </a:p>
          <a:p>
            <a:r>
              <a:rPr lang="en-US" dirty="0" smtClean="0"/>
              <a:t>Thus, if the order in which the marbles are selected is important, then there are six selections—RG, GR, RP, PR, GP, and PG. </a:t>
            </a:r>
          </a:p>
          <a:p>
            <a:r>
              <a:rPr lang="en-US" dirty="0" smtClean="0"/>
              <a:t>These are called six </a:t>
            </a:r>
            <a:r>
              <a:rPr lang="en-US" b="1" dirty="0" smtClean="0"/>
              <a:t>permutations </a:t>
            </a:r>
            <a:r>
              <a:rPr lang="en-US" dirty="0" smtClean="0"/>
              <a:t>or </a:t>
            </a:r>
            <a:r>
              <a:rPr lang="en-US" b="1" dirty="0" smtClean="0"/>
              <a:t>arrangements.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Permutations cont--</a:t>
            </a:r>
            <a:endParaRPr lang="en-US" dirty="0"/>
          </a:p>
        </p:txBody>
      </p:sp>
      <p:sp>
        <p:nvSpPr>
          <p:cNvPr id="3" name="Content Placeholder 2"/>
          <p:cNvSpPr>
            <a:spLocks noGrp="1"/>
          </p:cNvSpPr>
          <p:nvPr>
            <p:ph idx="1"/>
          </p:nvPr>
        </p:nvSpPr>
        <p:spPr/>
        <p:txBody>
          <a:bodyPr>
            <a:normAutofit lnSpcReduction="10000"/>
          </a:bodyPr>
          <a:lstStyle/>
          <a:p>
            <a:r>
              <a:rPr lang="en-US" b="1" dirty="0" smtClean="0"/>
              <a:t>Permutations Notation: </a:t>
            </a:r>
            <a:r>
              <a:rPr lang="en-US" dirty="0" smtClean="0"/>
              <a:t>Permutations give the total selections of x elements from n (different) elements in such a way that the order of selections is important. </a:t>
            </a:r>
          </a:p>
          <a:p>
            <a:r>
              <a:rPr lang="en-US" dirty="0" smtClean="0"/>
              <a:t>The notation used to denote the permutations is; </a:t>
            </a:r>
            <a:r>
              <a:rPr lang="en-US" sz="2000" dirty="0" err="1" smtClean="0"/>
              <a:t>n</a:t>
            </a:r>
            <a:r>
              <a:rPr lang="en-US" dirty="0" err="1" smtClean="0"/>
              <a:t>p</a:t>
            </a:r>
            <a:r>
              <a:rPr lang="en-US" sz="2000" dirty="0" err="1" smtClean="0"/>
              <a:t>x</a:t>
            </a:r>
            <a:endParaRPr lang="en-US" sz="2000" dirty="0" smtClean="0"/>
          </a:p>
          <a:p>
            <a:pPr lvl="1">
              <a:buNone/>
            </a:pPr>
            <a:r>
              <a:rPr lang="en-US" dirty="0" smtClean="0"/>
              <a:t>which is read as “the number of permutations of selecting </a:t>
            </a:r>
            <a:r>
              <a:rPr lang="en-US" i="1" dirty="0" smtClean="0"/>
              <a:t>x elements from n elements.”</a:t>
            </a:r>
          </a:p>
          <a:p>
            <a:pPr lvl="1"/>
            <a:r>
              <a:rPr lang="en-US" dirty="0" smtClean="0"/>
              <a:t>Permutations are also called </a:t>
            </a:r>
            <a:r>
              <a:rPr lang="en-US" b="1" dirty="0" smtClean="0"/>
              <a:t>arrangements.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Permutations cont--</a:t>
            </a:r>
            <a:endParaRPr lang="en-US" dirty="0"/>
          </a:p>
        </p:txBody>
      </p:sp>
      <p:sp>
        <p:nvSpPr>
          <p:cNvPr id="3" name="Content Placeholder 2"/>
          <p:cNvSpPr>
            <a:spLocks noGrp="1"/>
          </p:cNvSpPr>
          <p:nvPr>
            <p:ph idx="1"/>
          </p:nvPr>
        </p:nvSpPr>
        <p:spPr/>
        <p:txBody>
          <a:bodyPr/>
          <a:lstStyle/>
          <a:p>
            <a:r>
              <a:rPr lang="en-US" b="1" dirty="0" smtClean="0"/>
              <a:t>Permutations Formula: </a:t>
            </a:r>
            <a:r>
              <a:rPr lang="en-US" dirty="0" smtClean="0"/>
              <a:t>The following formula is used to find the number of permutations or arrangements of selecting </a:t>
            </a:r>
            <a:r>
              <a:rPr lang="en-US" i="1" dirty="0" smtClean="0"/>
              <a:t>x items out of n items. </a:t>
            </a:r>
          </a:p>
          <a:p>
            <a:r>
              <a:rPr lang="en-US" dirty="0" smtClean="0"/>
              <a:t>Note that here, the n items should all be different.</a:t>
            </a:r>
          </a:p>
          <a:p>
            <a:endParaRPr lang="en-US" dirty="0"/>
          </a:p>
        </p:txBody>
      </p:sp>
      <p:graphicFrame>
        <p:nvGraphicFramePr>
          <p:cNvPr id="22530" name="Object 2"/>
          <p:cNvGraphicFramePr>
            <a:graphicFrameLocks noChangeAspect="1"/>
          </p:cNvGraphicFramePr>
          <p:nvPr/>
        </p:nvGraphicFramePr>
        <p:xfrm>
          <a:off x="2735263" y="4191000"/>
          <a:ext cx="6408737" cy="990600"/>
        </p:xfrm>
        <a:graphic>
          <a:graphicData uri="http://schemas.openxmlformats.org/presentationml/2006/ole">
            <p:oleObj spid="_x0000_s22530" name="Document" r:id="rId3" imgW="5952018" imgH="533062" progId="Word.Document.12">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Permutations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Example:</a:t>
            </a:r>
          </a:p>
          <a:p>
            <a:pPr lvl="1"/>
            <a:r>
              <a:rPr lang="en-US" dirty="0" smtClean="0"/>
              <a:t>A club has 20 members. They are to select three office holders—president, secretary, and treasurer— for next year. They always select these office holders by drawing 3 names randomly from the names of all members. The first person selected becomes the president, the second is the secretary, and the third one takes over as treasurer. Thus, the order in which 3 names are selected from the 20 names is important. Find the total arrangements of 3 names from these 20.</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Permutations cont--</a:t>
            </a:r>
            <a:endParaRPr lang="en-US" dirty="0"/>
          </a:p>
        </p:txBody>
      </p:sp>
      <p:sp>
        <p:nvSpPr>
          <p:cNvPr id="3" name="Content Placeholder 2"/>
          <p:cNvSpPr>
            <a:spLocks noGrp="1"/>
          </p:cNvSpPr>
          <p:nvPr>
            <p:ph idx="1"/>
          </p:nvPr>
        </p:nvSpPr>
        <p:spPr/>
        <p:txBody>
          <a:bodyPr/>
          <a:lstStyle/>
          <a:p>
            <a:r>
              <a:rPr lang="en-US" dirty="0" smtClean="0"/>
              <a:t>Solution:</a:t>
            </a:r>
          </a:p>
          <a:p>
            <a:pPr lvl="1">
              <a:buNone/>
            </a:pPr>
            <a:r>
              <a:rPr lang="en-US" i="1" dirty="0" smtClean="0"/>
              <a:t>n = total members of the club = 20</a:t>
            </a:r>
          </a:p>
          <a:p>
            <a:pPr lvl="1">
              <a:buNone/>
            </a:pPr>
            <a:r>
              <a:rPr lang="en-US" i="1" dirty="0" smtClean="0"/>
              <a:t>x = number of names to be selected = 3</a:t>
            </a:r>
          </a:p>
          <a:p>
            <a:pPr lvl="1">
              <a:buNone/>
            </a:pPr>
            <a:endParaRPr lang="en-US" i="1" dirty="0" smtClean="0"/>
          </a:p>
          <a:p>
            <a:pPr lvl="1">
              <a:buNone/>
            </a:pPr>
            <a:r>
              <a:rPr lang="en-US" i="1" dirty="0" smtClean="0"/>
              <a:t>= 6840 permutations </a:t>
            </a:r>
            <a:r>
              <a:rPr lang="en-US" i="1" smtClean="0"/>
              <a:t>or arrangements</a:t>
            </a:r>
            <a:endParaRPr lang="en-US" i="1" dirty="0" smtClean="0"/>
          </a:p>
          <a:p>
            <a:pPr lvl="1">
              <a:buNone/>
            </a:pPr>
            <a:endParaRPr lang="en-US" dirty="0"/>
          </a:p>
        </p:txBody>
      </p:sp>
      <p:graphicFrame>
        <p:nvGraphicFramePr>
          <p:cNvPr id="23554" name="Object 2"/>
          <p:cNvGraphicFramePr>
            <a:graphicFrameLocks noChangeAspect="1"/>
          </p:cNvGraphicFramePr>
          <p:nvPr/>
        </p:nvGraphicFramePr>
        <p:xfrm>
          <a:off x="1676400" y="2971800"/>
          <a:ext cx="5951537" cy="1104900"/>
        </p:xfrm>
        <a:graphic>
          <a:graphicData uri="http://schemas.openxmlformats.org/presentationml/2006/ole">
            <p:oleObj spid="_x0000_s23554" name="Document" r:id="rId3" imgW="5952018" imgH="533062" progId="Word.Document.12">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Factorials</a:t>
            </a:r>
            <a:endParaRPr lang="en-US" dirty="0"/>
          </a:p>
        </p:txBody>
      </p:sp>
      <p:sp>
        <p:nvSpPr>
          <p:cNvPr id="3" name="Content Placeholder 2"/>
          <p:cNvSpPr>
            <a:spLocks noGrp="1"/>
          </p:cNvSpPr>
          <p:nvPr>
            <p:ph idx="1"/>
          </p:nvPr>
        </p:nvSpPr>
        <p:spPr/>
        <p:txBody>
          <a:bodyPr>
            <a:normAutofit lnSpcReduction="10000"/>
          </a:bodyPr>
          <a:lstStyle/>
          <a:p>
            <a:r>
              <a:rPr lang="en-US" dirty="0" smtClean="0"/>
              <a:t>The symbol ! (read as </a:t>
            </a:r>
            <a:r>
              <a:rPr lang="en-US" i="1" dirty="0" smtClean="0"/>
              <a:t>factorial) is used to denote </a:t>
            </a:r>
            <a:r>
              <a:rPr lang="en-US" dirty="0" smtClean="0"/>
              <a:t>factorials. </a:t>
            </a:r>
          </a:p>
          <a:p>
            <a:r>
              <a:rPr lang="en-US" dirty="0" smtClean="0"/>
              <a:t>The value of the factorial of a number is obtained by multiplying all the integers from that number to 1. </a:t>
            </a:r>
          </a:p>
          <a:p>
            <a:r>
              <a:rPr lang="en-US" dirty="0" smtClean="0"/>
              <a:t>For example, 7! Is read as “seven factorial” and is evaluated by multiplying all the integers from 7 to 1.</a:t>
            </a:r>
          </a:p>
          <a:p>
            <a:r>
              <a:rPr lang="en-US" dirty="0" smtClean="0"/>
              <a:t>Note that 0! = 1</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Factorials cont--</a:t>
            </a:r>
            <a:endParaRPr lang="en-US" dirty="0"/>
          </a:p>
        </p:txBody>
      </p:sp>
      <p:sp>
        <p:nvSpPr>
          <p:cNvPr id="3" name="Content Placeholder 2"/>
          <p:cNvSpPr>
            <a:spLocks noGrp="1"/>
          </p:cNvSpPr>
          <p:nvPr>
            <p:ph idx="1"/>
          </p:nvPr>
        </p:nvSpPr>
        <p:spPr/>
        <p:txBody>
          <a:bodyPr>
            <a:normAutofit lnSpcReduction="10000"/>
          </a:bodyPr>
          <a:lstStyle/>
          <a:p>
            <a:r>
              <a:rPr lang="en-US" dirty="0" smtClean="0"/>
              <a:t>Example: Evaluate 7!</a:t>
            </a:r>
          </a:p>
          <a:p>
            <a:r>
              <a:rPr lang="en-US" dirty="0" smtClean="0"/>
              <a:t>Solution:</a:t>
            </a:r>
          </a:p>
          <a:p>
            <a:pPr lvl="1"/>
            <a:r>
              <a:rPr lang="en-US" dirty="0" smtClean="0"/>
              <a:t>To evaluate 7!, we multiply all the integers from 7 to 1.</a:t>
            </a:r>
          </a:p>
          <a:p>
            <a:pPr lvl="1">
              <a:buNone/>
            </a:pPr>
            <a:r>
              <a:rPr lang="en-US" dirty="0" smtClean="0"/>
              <a:t>	7! = 7 * 6 * 5 * 4 * 3 * 2 * 1 = </a:t>
            </a:r>
            <a:r>
              <a:rPr lang="en-US" b="1" dirty="0" smtClean="0"/>
              <a:t>5040</a:t>
            </a:r>
          </a:p>
          <a:p>
            <a:r>
              <a:rPr lang="en-US" dirty="0" smtClean="0"/>
              <a:t>Example: Evaluate 10!</a:t>
            </a:r>
          </a:p>
          <a:p>
            <a:r>
              <a:rPr lang="en-US" dirty="0" smtClean="0"/>
              <a:t>Solution:</a:t>
            </a:r>
          </a:p>
          <a:p>
            <a:pPr lvl="1">
              <a:buNone/>
            </a:pPr>
            <a:r>
              <a:rPr lang="en-US" dirty="0" smtClean="0"/>
              <a:t>	10! = 10 * 9 * 8 * 7 * 6 * 5 * 4 * 3 * 2 * 1 = </a:t>
            </a:r>
            <a:r>
              <a:rPr lang="en-US" b="1" dirty="0" smtClean="0"/>
              <a:t>3,628,800</a:t>
            </a: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Factorials cont--</a:t>
            </a:r>
            <a:endParaRPr lang="en-US" dirty="0"/>
          </a:p>
        </p:txBody>
      </p:sp>
      <p:sp>
        <p:nvSpPr>
          <p:cNvPr id="3" name="Content Placeholder 2"/>
          <p:cNvSpPr>
            <a:spLocks noGrp="1"/>
          </p:cNvSpPr>
          <p:nvPr>
            <p:ph idx="1"/>
          </p:nvPr>
        </p:nvSpPr>
        <p:spPr/>
        <p:txBody>
          <a:bodyPr/>
          <a:lstStyle/>
          <a:p>
            <a:r>
              <a:rPr lang="en-US" dirty="0" smtClean="0"/>
              <a:t>Example: evaluate (12 – 4)!</a:t>
            </a:r>
          </a:p>
          <a:p>
            <a:r>
              <a:rPr lang="en-US" dirty="0" smtClean="0"/>
              <a:t>Solutions:</a:t>
            </a:r>
          </a:p>
          <a:p>
            <a:pPr lvl="1">
              <a:buNone/>
            </a:pPr>
            <a:r>
              <a:rPr lang="en-US" dirty="0" smtClean="0"/>
              <a:t>	(12 – 4)! = 8! = 8 * 7 * 6 * 5 * 4 * 3 * 2 * 1 = </a:t>
            </a:r>
            <a:r>
              <a:rPr lang="en-US" b="1" dirty="0" smtClean="0"/>
              <a:t>40,320</a:t>
            </a:r>
          </a:p>
          <a:p>
            <a:r>
              <a:rPr lang="en-US" dirty="0" smtClean="0"/>
              <a:t>Example: evaluate (5 – 5)! </a:t>
            </a:r>
          </a:p>
          <a:p>
            <a:r>
              <a:rPr lang="en-US" dirty="0" smtClean="0"/>
              <a:t>Solution:</a:t>
            </a:r>
          </a:p>
          <a:p>
            <a:pPr lvl="1">
              <a:buNone/>
            </a:pPr>
            <a:r>
              <a:rPr lang="en-US" dirty="0" smtClean="0"/>
              <a:t>	(5 – 5)! = 0! = 1 (remember 0!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Combinations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Quite often we face the problem of selecting a few elements from a large number of distinct elements. </a:t>
            </a:r>
          </a:p>
          <a:p>
            <a:r>
              <a:rPr lang="en-US" dirty="0" smtClean="0"/>
              <a:t>For example, a student may be required to attempt any two questions out of four in an examination. </a:t>
            </a:r>
          </a:p>
          <a:p>
            <a:r>
              <a:rPr lang="en-US" dirty="0" smtClean="0"/>
              <a:t>Also, the faculty in a department may need to select 3 professors from 20 to form a committee, or a lottery player may have to pick 6 numbers from 49. </a:t>
            </a:r>
          </a:p>
          <a:p>
            <a:r>
              <a:rPr lang="en-US" dirty="0" smtClean="0"/>
              <a:t>The question arises: In how many ways can we make the selections in each of these examples?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Combinations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For instance, how many possible selections exist for the student who </a:t>
            </a:r>
            <a:r>
              <a:rPr lang="en-US" smtClean="0"/>
              <a:t>is </a:t>
            </a:r>
            <a:r>
              <a:rPr lang="en-US" smtClean="0"/>
              <a:t>to choose </a:t>
            </a:r>
            <a:r>
              <a:rPr lang="en-US" dirty="0" smtClean="0"/>
              <a:t>any two questions out of four? </a:t>
            </a:r>
          </a:p>
          <a:p>
            <a:r>
              <a:rPr lang="en-US" dirty="0" smtClean="0"/>
              <a:t>The answer is six. </a:t>
            </a:r>
          </a:p>
          <a:p>
            <a:r>
              <a:rPr lang="en-US" dirty="0" smtClean="0"/>
              <a:t>Let the four questions be denoted by the numbers 1, 2, 3, and 4. </a:t>
            </a:r>
          </a:p>
          <a:p>
            <a:r>
              <a:rPr lang="en-US" dirty="0" smtClean="0"/>
              <a:t>Then the six selections are:</a:t>
            </a:r>
          </a:p>
          <a:p>
            <a:pPr lvl="1"/>
            <a:r>
              <a:rPr lang="en-US" dirty="0" smtClean="0"/>
              <a:t>(1 and 2), (1 and 3), (1 and 4), (2 and 3), (2 and 4), (3 and 4)</a:t>
            </a:r>
          </a:p>
          <a:p>
            <a:r>
              <a:rPr lang="en-US" dirty="0" smtClean="0"/>
              <a:t>Each of the possible selections in the above list is called a </a:t>
            </a:r>
            <a:r>
              <a:rPr lang="en-US" b="1" dirty="0" smtClean="0"/>
              <a:t>combination.</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Combinations cont--</a:t>
            </a:r>
            <a:endParaRPr lang="en-US" dirty="0"/>
          </a:p>
        </p:txBody>
      </p:sp>
      <p:sp>
        <p:nvSpPr>
          <p:cNvPr id="3" name="Content Placeholder 2"/>
          <p:cNvSpPr>
            <a:spLocks noGrp="1"/>
          </p:cNvSpPr>
          <p:nvPr>
            <p:ph idx="1"/>
          </p:nvPr>
        </p:nvSpPr>
        <p:spPr/>
        <p:txBody>
          <a:bodyPr>
            <a:normAutofit lnSpcReduction="10000"/>
          </a:bodyPr>
          <a:lstStyle/>
          <a:p>
            <a:r>
              <a:rPr lang="en-US" b="1" dirty="0" smtClean="0"/>
              <a:t>Combinations Notation:</a:t>
            </a:r>
            <a:r>
              <a:rPr lang="en-US" dirty="0" smtClean="0"/>
              <a:t> Combinations give the number of ways x elements can be selected from n elements. </a:t>
            </a:r>
          </a:p>
          <a:p>
            <a:r>
              <a:rPr lang="en-US" dirty="0" smtClean="0"/>
              <a:t>The notation used to denote the total number of combinations is  </a:t>
            </a:r>
            <a:r>
              <a:rPr lang="en-US" sz="2000" i="1" dirty="0" err="1" smtClean="0"/>
              <a:t>n</a:t>
            </a:r>
            <a:r>
              <a:rPr lang="en-US" i="1" dirty="0" err="1" smtClean="0"/>
              <a:t>C</a:t>
            </a:r>
            <a:r>
              <a:rPr lang="en-US" sz="2000" i="1" dirty="0" err="1" smtClean="0"/>
              <a:t>x</a:t>
            </a:r>
            <a:endParaRPr lang="en-US" sz="2000" i="1" dirty="0" smtClean="0"/>
          </a:p>
          <a:p>
            <a:pPr lvl="1"/>
            <a:r>
              <a:rPr lang="en-US" dirty="0" smtClean="0"/>
              <a:t>which is read as “the number of combinations of n elements selected x at a time.”</a:t>
            </a:r>
          </a:p>
          <a:p>
            <a:pPr lvl="2">
              <a:buNone/>
            </a:pPr>
            <a:r>
              <a:rPr lang="en-US" dirty="0" smtClean="0"/>
              <a:t>n = denotes the total number of elements</a:t>
            </a:r>
          </a:p>
          <a:p>
            <a:pPr lvl="2">
              <a:buNone/>
            </a:pPr>
            <a:r>
              <a:rPr lang="en-US" dirty="0" smtClean="0"/>
              <a:t>x = denotes the number of elements selected per selection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Combinations cont--</a:t>
            </a:r>
            <a:endParaRPr lang="en-US" dirty="0"/>
          </a:p>
        </p:txBody>
      </p:sp>
      <p:sp>
        <p:nvSpPr>
          <p:cNvPr id="3" name="Content Placeholder 2"/>
          <p:cNvSpPr>
            <a:spLocks noGrp="1"/>
          </p:cNvSpPr>
          <p:nvPr>
            <p:ph idx="1"/>
          </p:nvPr>
        </p:nvSpPr>
        <p:spPr/>
        <p:txBody>
          <a:bodyPr/>
          <a:lstStyle/>
          <a:p>
            <a:r>
              <a:rPr lang="en-US" b="1" dirty="0" smtClean="0"/>
              <a:t>Number of Combinations</a:t>
            </a:r>
            <a:r>
              <a:rPr lang="en-US" dirty="0" smtClean="0"/>
              <a:t>: The number of combinations for selecting x from n distinct elements is given by the formula</a:t>
            </a:r>
          </a:p>
          <a:p>
            <a:endParaRPr lang="en-US" dirty="0" smtClean="0"/>
          </a:p>
          <a:p>
            <a:pPr>
              <a:buNone/>
            </a:pPr>
            <a:r>
              <a:rPr lang="en-US" dirty="0" smtClean="0"/>
              <a:t>	</a:t>
            </a:r>
          </a:p>
          <a:p>
            <a:pPr lvl="1">
              <a:buNone/>
            </a:pPr>
            <a:r>
              <a:rPr lang="en-US" sz="2000" dirty="0" smtClean="0"/>
              <a:t> </a:t>
            </a:r>
          </a:p>
          <a:p>
            <a:pPr lvl="1">
              <a:buNone/>
            </a:pPr>
            <a:endParaRPr lang="en-US" dirty="0"/>
          </a:p>
        </p:txBody>
      </p:sp>
      <p:graphicFrame>
        <p:nvGraphicFramePr>
          <p:cNvPr id="1031" name="Object 7"/>
          <p:cNvGraphicFramePr>
            <a:graphicFrameLocks noChangeAspect="1"/>
          </p:cNvGraphicFramePr>
          <p:nvPr/>
        </p:nvGraphicFramePr>
        <p:xfrm>
          <a:off x="2057400" y="2819400"/>
          <a:ext cx="6784975" cy="1257300"/>
        </p:xfrm>
        <a:graphic>
          <a:graphicData uri="http://schemas.openxmlformats.org/presentationml/2006/ole">
            <p:oleObj spid="_x0000_s1031" name="Document" r:id="rId3" imgW="5952018" imgH="534143" progId="Word.Document.12">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Combinations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Example: An ice cream parlor has six flavors of ice cream. You want to buy two flavors of ice cream. If you randomly selects two flavors out of six, how many possible combinations are there?</a:t>
            </a:r>
          </a:p>
          <a:p>
            <a:r>
              <a:rPr lang="en-US" dirty="0" smtClean="0"/>
              <a:t>Solution:</a:t>
            </a:r>
          </a:p>
          <a:p>
            <a:pPr lvl="1">
              <a:buNone/>
            </a:pPr>
            <a:r>
              <a:rPr lang="en-US" dirty="0" smtClean="0"/>
              <a:t>n = total number of flavors = 6</a:t>
            </a:r>
          </a:p>
          <a:p>
            <a:pPr lvl="1">
              <a:buNone/>
            </a:pPr>
            <a:r>
              <a:rPr lang="en-US" dirty="0" smtClean="0"/>
              <a:t>x = number of flavors to be selected = 2</a:t>
            </a:r>
          </a:p>
          <a:p>
            <a:pPr lvl="1">
              <a:buNone/>
            </a:pPr>
            <a:r>
              <a:rPr lang="en-US" dirty="0" smtClean="0"/>
              <a:t>Therefore the total number of possible combinations are</a:t>
            </a:r>
          </a:p>
          <a:p>
            <a:pPr lvl="1">
              <a:buNone/>
            </a:pPr>
            <a:endParaRPr lang="en-US" dirty="0" smtClean="0"/>
          </a:p>
          <a:p>
            <a:pPr lvl="1">
              <a:buNone/>
            </a:pPr>
            <a:r>
              <a:rPr lang="en-US" dirty="0" smtClean="0"/>
              <a:t>= 15</a:t>
            </a:r>
            <a:endParaRPr lang="en-US" dirty="0"/>
          </a:p>
        </p:txBody>
      </p:sp>
      <p:graphicFrame>
        <p:nvGraphicFramePr>
          <p:cNvPr id="21506" name="Object 2"/>
          <p:cNvGraphicFramePr>
            <a:graphicFrameLocks noChangeAspect="1"/>
          </p:cNvGraphicFramePr>
          <p:nvPr/>
        </p:nvGraphicFramePr>
        <p:xfrm>
          <a:off x="1371600" y="4953000"/>
          <a:ext cx="6553200" cy="990600"/>
        </p:xfrm>
        <a:graphic>
          <a:graphicData uri="http://schemas.openxmlformats.org/presentationml/2006/ole">
            <p:oleObj spid="_x0000_s21506" name="Document" r:id="rId3" imgW="5952018" imgH="533062" progId="Word.Document.12">
              <p:embed/>
            </p:oleObj>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935</Words>
  <Application>Microsoft Office PowerPoint</Application>
  <PresentationFormat>On-screen Show (4:3)</PresentationFormat>
  <Paragraphs>83</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Office Theme</vt:lpstr>
      <vt:lpstr>Document</vt:lpstr>
      <vt:lpstr>Factorials, Combinations, &amp; Permutations</vt:lpstr>
      <vt:lpstr>Factorials</vt:lpstr>
      <vt:lpstr>Factorials cont--</vt:lpstr>
      <vt:lpstr>Factorials cont--</vt:lpstr>
      <vt:lpstr>Combinations</vt:lpstr>
      <vt:lpstr>Combinations cont--</vt:lpstr>
      <vt:lpstr>Combinations cont--</vt:lpstr>
      <vt:lpstr>Combinations cont--</vt:lpstr>
      <vt:lpstr>Combinations cont--</vt:lpstr>
      <vt:lpstr>Permutation</vt:lpstr>
      <vt:lpstr>Permutations cont--</vt:lpstr>
      <vt:lpstr>Permutations cont--</vt:lpstr>
      <vt:lpstr>Permutations cont--</vt:lpstr>
      <vt:lpstr>Permutations cont--</vt:lpstr>
      <vt:lpstr>Permutations cont--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Factorials, Combinations, &amp; Permutations</dc:title>
  <dc:creator>user</dc:creator>
  <cp:lastModifiedBy>user</cp:lastModifiedBy>
  <cp:revision>6</cp:revision>
  <dcterms:created xsi:type="dcterms:W3CDTF">2006-08-16T00:00:00Z</dcterms:created>
  <dcterms:modified xsi:type="dcterms:W3CDTF">2016-03-17T09:48:26Z</dcterms:modified>
</cp:coreProperties>
</file>