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30"/>
  </p:notes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64" r:id="rId9"/>
    <p:sldId id="271" r:id="rId10"/>
    <p:sldId id="260" r:id="rId11"/>
    <p:sldId id="257" r:id="rId12"/>
    <p:sldId id="272" r:id="rId13"/>
    <p:sldId id="258" r:id="rId14"/>
    <p:sldId id="263" r:id="rId15"/>
    <p:sldId id="273" r:id="rId16"/>
    <p:sldId id="274" r:id="rId17"/>
    <p:sldId id="275" r:id="rId18"/>
    <p:sldId id="276" r:id="rId19"/>
    <p:sldId id="288" r:id="rId20"/>
    <p:sldId id="286" r:id="rId21"/>
    <p:sldId id="289" r:id="rId22"/>
    <p:sldId id="259" r:id="rId23"/>
    <p:sldId id="277" r:id="rId24"/>
    <p:sldId id="261" r:id="rId25"/>
    <p:sldId id="262" r:id="rId26"/>
    <p:sldId id="290" r:id="rId27"/>
    <p:sldId id="278" r:id="rId28"/>
    <p:sldId id="287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15" autoAdjust="0"/>
  </p:normalViewPr>
  <p:slideViewPr>
    <p:cSldViewPr>
      <p:cViewPr varScale="1">
        <p:scale>
          <a:sx n="63" d="100"/>
          <a:sy n="63" d="100"/>
        </p:scale>
        <p:origin x="138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8C3F6-D3CE-490F-B0BF-3E9756D32827}" type="datetimeFigureOut">
              <a:rPr lang="en-US" smtClean="0"/>
              <a:pPr/>
              <a:t>3/20/2019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E34E4B-309A-48EA-A59A-97EAA70C9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E34E4B-309A-48EA-A59A-97EAA70C9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E34E4B-309A-48EA-A59A-97EAA70C941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E34E4B-309A-48EA-A59A-97EAA70C941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E34E4B-309A-48EA-A59A-97EAA70C941F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E34E4B-309A-48EA-A59A-97EAA70C941F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E34E4B-309A-48EA-A59A-97EAA70C941F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E34E4B-309A-48EA-A59A-97EAA70C941F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99A5EB3-0EFB-4C8D-8665-66D623144E05}" type="datetime1">
              <a:rPr lang="en-US" smtClean="0"/>
              <a:t>3/20/2019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367A-BDA4-4298-AF35-9BE25690BBAB}" type="datetime1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4D166-7D45-433B-BF8E-053E9D82FF40}" type="datetime1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C69B-6348-460F-931C-AEC8B99D13A5}" type="datetime1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8E124-7EE6-44E8-A8DA-D55C8D5AFD90}" type="datetime1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A9732-0081-445F-882B-F6560DA54186}" type="datetime1">
              <a:rPr lang="en-US" smtClean="0"/>
              <a:t>3/20/2019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28722C9-9D03-4626-96F1-D2C667764AD0}" type="datetime1">
              <a:rPr lang="en-US" smtClean="0"/>
              <a:t>3/20/2019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1F3B258-8677-4ED6-A502-BF478F4C132C}" type="datetime1">
              <a:rPr lang="en-US" smtClean="0"/>
              <a:t>3/20/2019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4DF6-AA6C-4189-A4C2-0E4A1000477F}" type="datetime1">
              <a:rPr lang="en-US" smtClean="0"/>
              <a:t>3/20/2019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217B0-21E4-47B1-A0F9-5EA679E7BBB4}" type="datetime1">
              <a:rPr lang="en-US" smtClean="0"/>
              <a:t>3/20/2019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466D2-7477-43D1-A966-DB80A6680DA3}" type="datetime1">
              <a:rPr lang="en-US" smtClean="0"/>
              <a:t>3/20/2019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841811B-F30D-4C3B-A4F3-BA5217B1F28B}" type="datetime1">
              <a:rPr lang="en-US" smtClean="0"/>
              <a:t>3/20/2019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SECRETIONS OF THE DIGESTIVE SYSTEM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Dr. A. W. </a:t>
            </a:r>
            <a:r>
              <a:rPr lang="en-US" dirty="0" err="1"/>
              <a:t>Muriithi</a:t>
            </a:r>
            <a:endParaRPr lang="en-US" dirty="0"/>
          </a:p>
          <a:p>
            <a:r>
              <a:rPr lang="en-US" sz="2000" dirty="0" err="1"/>
              <a:t>MBChB</a:t>
            </a:r>
            <a:r>
              <a:rPr lang="en-US" sz="2000" dirty="0"/>
              <a:t>, </a:t>
            </a:r>
            <a:r>
              <a:rPr lang="en-US" sz="2000" dirty="0" err="1"/>
              <a:t>BPharm</a:t>
            </a:r>
            <a:r>
              <a:rPr lang="en-US" sz="2000" dirty="0"/>
              <a:t>, BDS</a:t>
            </a:r>
          </a:p>
          <a:p>
            <a:r>
              <a:rPr lang="en-US" sz="2000" dirty="0"/>
              <a:t>March 2019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Regulation of secretions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Three phases of regulation of secretion:</a:t>
            </a:r>
          </a:p>
          <a:p>
            <a:pPr>
              <a:buNone/>
            </a:pPr>
            <a:r>
              <a:rPr lang="en-US" dirty="0"/>
              <a:t>(Especially of gastric and pancreatic juices)</a:t>
            </a:r>
          </a:p>
          <a:p>
            <a:pPr lvl="1"/>
            <a:r>
              <a:rPr lang="en-US" dirty="0"/>
              <a:t>Cephalic	stimulant:	sight, smell, taste,                     					thought, memory</a:t>
            </a:r>
          </a:p>
          <a:p>
            <a:pPr lvl="1">
              <a:buNone/>
            </a:pPr>
            <a:endParaRPr lang="en-US" dirty="0"/>
          </a:p>
          <a:p>
            <a:pPr lvl="1"/>
            <a:r>
              <a:rPr lang="en-US" dirty="0"/>
              <a:t>Gastric		stimulant:    </a:t>
            </a:r>
            <a:r>
              <a:rPr lang="en-US" dirty="0" err="1"/>
              <a:t>chyme</a:t>
            </a:r>
            <a:r>
              <a:rPr lang="en-US" dirty="0"/>
              <a:t> in lumen					            distention of wall</a:t>
            </a:r>
          </a:p>
          <a:p>
            <a:pPr lvl="1">
              <a:buNone/>
            </a:pPr>
            <a:endParaRPr lang="en-US" dirty="0"/>
          </a:p>
          <a:p>
            <a:pPr lvl="1"/>
            <a:r>
              <a:rPr lang="en-US" dirty="0"/>
              <a:t>Intestinal	 stimulant:    chyme in lumen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Secretions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Mucous</a:t>
            </a:r>
          </a:p>
          <a:p>
            <a:pPr lvl="1"/>
            <a:r>
              <a:rPr lang="en-US" dirty="0"/>
              <a:t>Secreted along entire length of gut</a:t>
            </a:r>
          </a:p>
          <a:p>
            <a:pPr lvl="1"/>
            <a:r>
              <a:rPr lang="en-US" dirty="0"/>
              <a:t>goblet cells;  glands</a:t>
            </a:r>
          </a:p>
          <a:p>
            <a:pPr lvl="1"/>
            <a:r>
              <a:rPr lang="en-US" dirty="0"/>
              <a:t>Protective role (against acid, enzymes, lacerations) has </a:t>
            </a:r>
            <a:r>
              <a:rPr lang="en-US" dirty="0" err="1"/>
              <a:t>amphoteric</a:t>
            </a:r>
            <a:r>
              <a:rPr lang="en-US" dirty="0"/>
              <a:t> properties </a:t>
            </a:r>
          </a:p>
          <a:p>
            <a:pPr lvl="1"/>
            <a:r>
              <a:rPr lang="en-US" dirty="0"/>
              <a:t>lubricant 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Forms part of Mucosal barrier</a:t>
            </a:r>
          </a:p>
          <a:p>
            <a:endParaRPr lang="en-US" dirty="0"/>
          </a:p>
          <a:p>
            <a:r>
              <a:rPr lang="en-US" dirty="0" err="1"/>
              <a:t>Oesophagus</a:t>
            </a:r>
            <a:r>
              <a:rPr lang="en-US" dirty="0"/>
              <a:t>, colon, rectum</a:t>
            </a:r>
          </a:p>
          <a:p>
            <a:r>
              <a:rPr lang="en-US" dirty="0"/>
              <a:t>‘heartburn’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Secretions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Saliva</a:t>
            </a:r>
          </a:p>
          <a:p>
            <a:pPr lvl="1"/>
            <a:r>
              <a:rPr lang="en-US" dirty="0"/>
              <a:t>Serous; mucous;  1 – 1.5 l secreted per day  (Circadian rhythm)</a:t>
            </a:r>
          </a:p>
          <a:p>
            <a:pPr lvl="1"/>
            <a:r>
              <a:rPr lang="en-US" dirty="0"/>
              <a:t>Role in mastication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primary fluid (isotonic) from acinar cells; modified along duct system </a:t>
            </a:r>
            <a:r>
              <a:rPr lang="en-US" dirty="0">
                <a:sym typeface="Wingdings 3" panose="05040102010807070707" pitchFamily="18" charset="2"/>
              </a:rPr>
              <a:t></a:t>
            </a:r>
            <a:r>
              <a:rPr lang="en-US" dirty="0"/>
              <a:t>  secondary fluid</a:t>
            </a:r>
          </a:p>
          <a:p>
            <a:pPr lvl="2"/>
            <a:r>
              <a:rPr lang="en-US" dirty="0"/>
              <a:t>K, bicarbonate ions </a:t>
            </a:r>
            <a:r>
              <a:rPr lang="en-US" dirty="0">
                <a:sym typeface="Wingdings 3"/>
              </a:rPr>
              <a:t> </a:t>
            </a:r>
            <a:r>
              <a:rPr lang="en-US" sz="1400" dirty="0">
                <a:sym typeface="Wingdings 3"/>
              </a:rPr>
              <a:t>(into lumen)</a:t>
            </a:r>
            <a:r>
              <a:rPr lang="en-US" dirty="0"/>
              <a:t>, Na, chloride ions </a:t>
            </a:r>
            <a:r>
              <a:rPr lang="en-US" dirty="0">
                <a:sym typeface="Wingdings 3"/>
              </a:rPr>
              <a:t> </a:t>
            </a:r>
            <a:r>
              <a:rPr lang="en-US" sz="1500" dirty="0">
                <a:sym typeface="Wingdings 3"/>
              </a:rPr>
              <a:t>(out)</a:t>
            </a:r>
            <a:endParaRPr lang="en-US" sz="1500" dirty="0"/>
          </a:p>
          <a:p>
            <a:pPr lvl="1"/>
            <a:r>
              <a:rPr lang="en-US" dirty="0"/>
              <a:t>Salivary amylase; lingual lipase: enhance taste</a:t>
            </a:r>
          </a:p>
          <a:p>
            <a:pPr lvl="1"/>
            <a:r>
              <a:rPr lang="en-US" b="1" dirty="0"/>
              <a:t>NB</a:t>
            </a:r>
            <a:r>
              <a:rPr lang="en-US" dirty="0"/>
              <a:t>: Salivary amylase is produced in its active form</a:t>
            </a:r>
          </a:p>
          <a:p>
            <a:pPr lvl="1">
              <a:buNone/>
            </a:pPr>
            <a:endParaRPr lang="en-US" dirty="0"/>
          </a:p>
          <a:p>
            <a:pPr lvl="1"/>
            <a:r>
              <a:rPr lang="en-US" dirty="0" err="1"/>
              <a:t>Xerostomia</a:t>
            </a:r>
            <a:r>
              <a:rPr lang="en-US" dirty="0"/>
              <a:t>; dental caries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Gastric fluid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Gastric juice contains water, salts. </a:t>
            </a:r>
            <a:r>
              <a:rPr lang="en-US" dirty="0" err="1"/>
              <a:t>HCl</a:t>
            </a:r>
            <a:r>
              <a:rPr lang="en-US" dirty="0"/>
              <a:t>, pepsins, intrinsic factor (IF), mucous</a:t>
            </a:r>
          </a:p>
          <a:p>
            <a:pPr lvl="1"/>
            <a:r>
              <a:rPr lang="en-US" dirty="0"/>
              <a:t>Initiates digestion of protein</a:t>
            </a:r>
          </a:p>
          <a:p>
            <a:pPr lvl="1"/>
            <a:r>
              <a:rPr lang="en-US" dirty="0"/>
              <a:t>Released from gastric glands</a:t>
            </a:r>
          </a:p>
          <a:p>
            <a:pPr lvl="2"/>
            <a:r>
              <a:rPr lang="en-US" dirty="0"/>
              <a:t>Parietal (</a:t>
            </a:r>
            <a:r>
              <a:rPr lang="en-US" dirty="0" err="1"/>
              <a:t>oxyntic</a:t>
            </a:r>
            <a:r>
              <a:rPr lang="en-US" dirty="0"/>
              <a:t>) cells -  secrete </a:t>
            </a:r>
            <a:r>
              <a:rPr lang="en-US" dirty="0" err="1"/>
              <a:t>HCl</a:t>
            </a:r>
            <a:r>
              <a:rPr lang="en-US" dirty="0"/>
              <a:t>, intrinsic factor</a:t>
            </a:r>
          </a:p>
          <a:p>
            <a:pPr lvl="2"/>
            <a:r>
              <a:rPr lang="en-US" dirty="0"/>
              <a:t>Chief (peptic) cells - secrete </a:t>
            </a:r>
            <a:r>
              <a:rPr lang="en-US" dirty="0" err="1"/>
              <a:t>pepsinogen</a:t>
            </a:r>
            <a:r>
              <a:rPr lang="en-US" dirty="0"/>
              <a:t> (</a:t>
            </a:r>
            <a:r>
              <a:rPr lang="en-US" dirty="0" err="1"/>
              <a:t>jnactive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Pyloric glands – secrete mucous, gastrin</a:t>
            </a:r>
          </a:p>
          <a:p>
            <a:r>
              <a:rPr lang="en-US" dirty="0"/>
              <a:t>Secretory canaliculi branch throughout the cytoplasm of parietal cells: have common outlet</a:t>
            </a:r>
          </a:p>
          <a:p>
            <a:r>
              <a:rPr lang="en-US" dirty="0" err="1"/>
              <a:t>HCl</a:t>
            </a:r>
            <a:r>
              <a:rPr lang="en-US" dirty="0"/>
              <a:t> transporters and </a:t>
            </a:r>
            <a:r>
              <a:rPr lang="en-US" dirty="0" err="1"/>
              <a:t>Cl</a:t>
            </a:r>
            <a:r>
              <a:rPr lang="en-US" dirty="0">
                <a:latin typeface="Constantia"/>
              </a:rPr>
              <a:t>⁻</a:t>
            </a:r>
            <a:r>
              <a:rPr lang="en-US" dirty="0"/>
              <a:t> channels are located in  the lining membrane</a:t>
            </a:r>
          </a:p>
          <a:p>
            <a:r>
              <a:rPr lang="en-US" dirty="0"/>
              <a:t>IF binds with B12 in ileum. The complex is then absorbed in colon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Active parietal (</a:t>
            </a:r>
            <a:r>
              <a:rPr lang="en-US" dirty="0" err="1"/>
              <a:t>oxyntic</a:t>
            </a:r>
            <a:r>
              <a:rPr lang="en-US" dirty="0"/>
              <a:t>) cell</a:t>
            </a:r>
          </a:p>
        </p:txBody>
      </p:sp>
      <p:pic>
        <p:nvPicPr>
          <p:cNvPr id="6" name="Content Placeholder 5" descr="Cell_parietal - HCl secretion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85479" y="2258522"/>
            <a:ext cx="4573042" cy="4306281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Gastric formation of </a:t>
            </a:r>
            <a:r>
              <a:rPr lang="en-US" dirty="0" err="1"/>
              <a:t>HCl</a:t>
            </a:r>
            <a:r>
              <a:rPr lang="en-US" dirty="0"/>
              <a:t>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Chloride ions </a:t>
            </a:r>
            <a:r>
              <a:rPr lang="en-US" u="sng" dirty="0"/>
              <a:t>actively</a:t>
            </a:r>
            <a:r>
              <a:rPr lang="en-US" dirty="0"/>
              <a:t> transported into lumen of canaliculi. </a:t>
            </a:r>
          </a:p>
          <a:p>
            <a:r>
              <a:rPr lang="en-US" dirty="0"/>
              <a:t>Sodium ions then actively transported  into cytoplasm. </a:t>
            </a:r>
          </a:p>
          <a:p>
            <a:r>
              <a:rPr lang="en-US" dirty="0"/>
              <a:t>The result is a negative potential of -40 to -70 mV inside the canaliculi. </a:t>
            </a:r>
          </a:p>
          <a:p>
            <a:r>
              <a:rPr lang="en-US" dirty="0"/>
              <a:t>Subsequently more K than Na ions move from cell cytoplasm into canaliculi. (i.e. </a:t>
            </a:r>
            <a:r>
              <a:rPr lang="en-US" dirty="0" err="1"/>
              <a:t>KCl</a:t>
            </a:r>
            <a:r>
              <a:rPr lang="en-US" dirty="0"/>
              <a:t> and small amounts of </a:t>
            </a:r>
            <a:r>
              <a:rPr lang="en-US" dirty="0" err="1"/>
              <a:t>NaCl</a:t>
            </a:r>
            <a:r>
              <a:rPr lang="en-US" dirty="0"/>
              <a:t> enter the canaliculus)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Gastric formation of </a:t>
            </a:r>
            <a:r>
              <a:rPr lang="en-US" dirty="0" err="1"/>
              <a:t>HCl</a:t>
            </a:r>
            <a:r>
              <a:rPr lang="en-US" dirty="0"/>
              <a:t>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Water </a:t>
            </a:r>
            <a:r>
              <a:rPr lang="en-US" dirty="0" err="1"/>
              <a:t>disociates</a:t>
            </a:r>
            <a:r>
              <a:rPr lang="en-US" dirty="0"/>
              <a:t> into hydrogen and hydroxyl ions inside the cytoplasm. </a:t>
            </a:r>
          </a:p>
          <a:p>
            <a:r>
              <a:rPr lang="en-US" dirty="0"/>
              <a:t>Hydrogen ions are </a:t>
            </a:r>
            <a:r>
              <a:rPr lang="en-US" u="sng" dirty="0"/>
              <a:t>actively</a:t>
            </a:r>
            <a:r>
              <a:rPr lang="en-US" dirty="0"/>
              <a:t> secreted into canaliculus in exchange for K</a:t>
            </a:r>
            <a:r>
              <a:rPr lang="en-US" dirty="0">
                <a:latin typeface="Calibri"/>
              </a:rPr>
              <a:t>⁺</a:t>
            </a:r>
            <a:r>
              <a:rPr lang="en-US" dirty="0"/>
              <a:t> (catalyzed by H,K </a:t>
            </a:r>
            <a:r>
              <a:rPr lang="en-US" dirty="0" err="1"/>
              <a:t>ATPase</a:t>
            </a:r>
            <a:r>
              <a:rPr lang="en-US" dirty="0"/>
              <a:t>).</a:t>
            </a:r>
          </a:p>
          <a:p>
            <a:r>
              <a:rPr lang="en-US" dirty="0"/>
              <a:t> Na</a:t>
            </a:r>
            <a:r>
              <a:rPr lang="en-US" dirty="0">
                <a:latin typeface="Calibri"/>
              </a:rPr>
              <a:t>⁺</a:t>
            </a:r>
            <a:r>
              <a:rPr lang="en-US" dirty="0"/>
              <a:t> ions actively reabsorbed by a separate sodium pump</a:t>
            </a:r>
          </a:p>
          <a:p>
            <a:r>
              <a:rPr lang="en-US" dirty="0"/>
              <a:t>Most K</a:t>
            </a:r>
            <a:r>
              <a:rPr lang="en-US" dirty="0">
                <a:latin typeface="Calibri"/>
              </a:rPr>
              <a:t>⁺</a:t>
            </a:r>
            <a:r>
              <a:rPr lang="en-US" dirty="0"/>
              <a:t> and Na</a:t>
            </a:r>
            <a:r>
              <a:rPr lang="en-US" dirty="0">
                <a:latin typeface="Calibri"/>
              </a:rPr>
              <a:t>⁺ </a:t>
            </a:r>
            <a:r>
              <a:rPr lang="en-US" dirty="0"/>
              <a:t>that had diffused into canaliculi are reabsorbed into cytoplasm while H</a:t>
            </a:r>
            <a:r>
              <a:rPr lang="en-US" dirty="0">
                <a:latin typeface="Calibri"/>
              </a:rPr>
              <a:t>⁺</a:t>
            </a:r>
            <a:r>
              <a:rPr lang="en-US" dirty="0"/>
              <a:t> take their place in the canaliculi </a:t>
            </a:r>
            <a:r>
              <a:rPr lang="en-US" dirty="0">
                <a:sym typeface="Wingdings 3"/>
              </a:rPr>
              <a:t></a:t>
            </a:r>
            <a:r>
              <a:rPr lang="en-US" dirty="0"/>
              <a:t> strong </a:t>
            </a:r>
            <a:r>
              <a:rPr lang="en-US" dirty="0" err="1"/>
              <a:t>HCl</a:t>
            </a:r>
            <a:r>
              <a:rPr lang="en-US" dirty="0"/>
              <a:t> solution. </a:t>
            </a:r>
            <a:r>
              <a:rPr lang="en-US" dirty="0" err="1"/>
              <a:t>HCl</a:t>
            </a:r>
            <a:r>
              <a:rPr lang="en-US" dirty="0"/>
              <a:t> is then secreted into gastric lumen </a:t>
            </a:r>
            <a:r>
              <a:rPr lang="en-US" u="sng" dirty="0"/>
              <a:t>without damage to the cell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Gastric formation of </a:t>
            </a:r>
            <a:r>
              <a:rPr lang="en-US" dirty="0" err="1"/>
              <a:t>HCl</a:t>
            </a:r>
            <a:r>
              <a:rPr lang="en-US" dirty="0"/>
              <a:t>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Water passes into canaliculus by osmosis as  a result of the extra ions that are in the canaliculus.</a:t>
            </a:r>
          </a:p>
          <a:p>
            <a:r>
              <a:rPr lang="en-US" dirty="0"/>
              <a:t>Final secretion from canaliculus contains:</a:t>
            </a:r>
          </a:p>
          <a:p>
            <a:pPr lvl="1"/>
            <a:r>
              <a:rPr lang="en-US" dirty="0"/>
              <a:t> water</a:t>
            </a:r>
          </a:p>
          <a:p>
            <a:pPr lvl="1"/>
            <a:r>
              <a:rPr lang="en-US" dirty="0"/>
              <a:t> hydrochloric acid 	</a:t>
            </a:r>
            <a:r>
              <a:rPr lang="en-US" dirty="0" err="1"/>
              <a:t>conc</a:t>
            </a:r>
            <a:r>
              <a:rPr lang="en-US" dirty="0"/>
              <a:t> 150 – 160 </a:t>
            </a:r>
            <a:r>
              <a:rPr lang="en-US" dirty="0" err="1"/>
              <a:t>mEq</a:t>
            </a:r>
            <a:r>
              <a:rPr lang="en-US" dirty="0"/>
              <a:t>/L</a:t>
            </a:r>
          </a:p>
          <a:p>
            <a:pPr lvl="1"/>
            <a:r>
              <a:rPr lang="en-US" dirty="0"/>
              <a:t> </a:t>
            </a:r>
            <a:r>
              <a:rPr lang="en-US" dirty="0" err="1"/>
              <a:t>KCl</a:t>
            </a:r>
            <a:r>
              <a:rPr lang="en-US" dirty="0"/>
              <a:t> 	</a:t>
            </a:r>
            <a:r>
              <a:rPr lang="en-US" dirty="0" err="1"/>
              <a:t>conc</a:t>
            </a:r>
            <a:r>
              <a:rPr lang="en-US" dirty="0"/>
              <a:t> 15 </a:t>
            </a:r>
            <a:r>
              <a:rPr lang="en-US" dirty="0" err="1"/>
              <a:t>mEq</a:t>
            </a:r>
            <a:r>
              <a:rPr lang="en-US" dirty="0"/>
              <a:t>/L</a:t>
            </a:r>
          </a:p>
          <a:p>
            <a:pPr lvl="1"/>
            <a:r>
              <a:rPr lang="en-US" dirty="0"/>
              <a:t> small amount of </a:t>
            </a:r>
            <a:r>
              <a:rPr lang="en-US" dirty="0" err="1"/>
              <a:t>NaCl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Gastric formation of </a:t>
            </a:r>
            <a:r>
              <a:rPr lang="en-US" dirty="0" err="1"/>
              <a:t>HCl</a:t>
            </a:r>
            <a:r>
              <a:rPr lang="en-US" dirty="0"/>
              <a:t> (4)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Carbon dioxide, from blood or formed during cell metabolism, combines with hydroxyl ions to form bicarbonate ions under the influence of </a:t>
            </a:r>
            <a:r>
              <a:rPr lang="en-US" i="1" dirty="0"/>
              <a:t>carbonic </a:t>
            </a:r>
            <a:r>
              <a:rPr lang="en-US" i="1" dirty="0" err="1"/>
              <a:t>anhydrase</a:t>
            </a:r>
            <a:r>
              <a:rPr lang="en-US" dirty="0"/>
              <a:t>. </a:t>
            </a:r>
          </a:p>
          <a:p>
            <a:r>
              <a:rPr lang="en-US" dirty="0"/>
              <a:t>The bicarbonate ions then diffuse out of the cytoplasm in exchange for chloride ions that originate from ECF and are later secreted into the </a:t>
            </a:r>
            <a:r>
              <a:rPr lang="en-US" dirty="0" err="1"/>
              <a:t>canaliculus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alkaline tide (</a:t>
            </a:r>
            <a:r>
              <a:rPr lang="en-US" dirty="0">
                <a:latin typeface="Times New Roman"/>
                <a:cs typeface="Times New Roman"/>
              </a:rPr>
              <a:t>↑ alkalinity of blood after a meal)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Regulation of gastric acid secretion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1026" name="Picture 2" descr="C:\Users\Ann\Pictures\Pictures - git\Regulation_HCl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63527" y="2249488"/>
            <a:ext cx="3416946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Secretions of the g </a:t>
            </a:r>
            <a:r>
              <a:rPr lang="en-US" dirty="0" err="1"/>
              <a:t>i</a:t>
            </a:r>
            <a:r>
              <a:rPr lang="en-US" dirty="0"/>
              <a:t> 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Derived from </a:t>
            </a:r>
          </a:p>
          <a:p>
            <a:pPr lvl="1"/>
            <a:r>
              <a:rPr lang="en-US" dirty="0"/>
              <a:t>Goblet cells (single-cell mucous glands)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Secretory cells located in intestinal pits (crypts of </a:t>
            </a:r>
            <a:r>
              <a:rPr lang="en-US" dirty="0" err="1"/>
              <a:t>Lieberkhün</a:t>
            </a:r>
            <a:r>
              <a:rPr lang="en-US" dirty="0"/>
              <a:t>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Tubular glands in stomach and upper duodenum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Complex glands (salivary glands, pancreas, liver)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Medical interventions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Aim = to reduce gastric acid levels in stomach:</a:t>
            </a:r>
          </a:p>
          <a:p>
            <a:endParaRPr lang="en-GB" dirty="0"/>
          </a:p>
          <a:p>
            <a:r>
              <a:rPr lang="en-GB" dirty="0"/>
              <a:t>Antacids</a:t>
            </a:r>
          </a:p>
          <a:p>
            <a:r>
              <a:rPr lang="en-GB" dirty="0"/>
              <a:t>‘selective’ </a:t>
            </a:r>
            <a:r>
              <a:rPr lang="en-GB" dirty="0" err="1"/>
              <a:t>vagotomy</a:t>
            </a:r>
            <a:endParaRPr lang="en-GB" dirty="0"/>
          </a:p>
          <a:p>
            <a:r>
              <a:rPr lang="en-GB" b="1" dirty="0"/>
              <a:t>P</a:t>
            </a:r>
            <a:r>
              <a:rPr lang="en-GB" dirty="0"/>
              <a:t>roton </a:t>
            </a:r>
            <a:r>
              <a:rPr lang="en-GB" b="1" dirty="0"/>
              <a:t>p</a:t>
            </a:r>
            <a:r>
              <a:rPr lang="en-GB" dirty="0"/>
              <a:t>ump </a:t>
            </a:r>
            <a:r>
              <a:rPr lang="en-GB" b="1" dirty="0"/>
              <a:t>i</a:t>
            </a:r>
            <a:r>
              <a:rPr lang="en-GB" dirty="0"/>
              <a:t>nhibitors (PPIs)</a:t>
            </a:r>
          </a:p>
          <a:p>
            <a:endParaRPr lang="en-GB" dirty="0"/>
          </a:p>
          <a:p>
            <a:r>
              <a:rPr lang="en-GB" dirty="0"/>
              <a:t>**histamine**  -  </a:t>
            </a:r>
            <a:r>
              <a:rPr lang="en-GB" sz="2400" dirty="0"/>
              <a:t>there is </a:t>
            </a:r>
            <a:r>
              <a:rPr lang="en-GB" sz="2400" u="sng" dirty="0"/>
              <a:t>always</a:t>
            </a:r>
            <a:r>
              <a:rPr lang="en-GB" sz="2400" dirty="0"/>
              <a:t> a basal production of HCl even when other mechanisms are blocked because histamine stimulates HCl secretion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Regulators of </a:t>
            </a:r>
            <a:r>
              <a:rPr lang="en-GB" dirty="0" err="1"/>
              <a:t>HCl</a:t>
            </a:r>
            <a:r>
              <a:rPr lang="en-GB" dirty="0"/>
              <a:t> secretion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2050" name="Picture 2" descr="C:\Users\Ann\Pictures\PHYSIOLOGY\digestive system\760px-Determinants_of_Gastric_Acid_Secretion_svg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4005" y="2249488"/>
            <a:ext cx="6295989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Pancreatic secretions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Pancreatic gland (100g) secretes 1 l of fluid/day</a:t>
            </a:r>
          </a:p>
          <a:p>
            <a:pPr lvl="1"/>
            <a:r>
              <a:rPr lang="en-US" dirty="0"/>
              <a:t>Aqueous component – rich in HCO</a:t>
            </a:r>
            <a:r>
              <a:rPr lang="en-US" dirty="0">
                <a:latin typeface="Constantia"/>
              </a:rPr>
              <a:t>₃⁻</a:t>
            </a:r>
          </a:p>
          <a:p>
            <a:pPr lvl="1"/>
            <a:r>
              <a:rPr lang="en-US" dirty="0">
                <a:latin typeface="Constantia"/>
              </a:rPr>
              <a:t>Enzyme component  - for digestion of fat, CHO and protein</a:t>
            </a:r>
            <a:endParaRPr lang="en-US" dirty="0"/>
          </a:p>
          <a:p>
            <a:r>
              <a:rPr lang="en-US" dirty="0"/>
              <a:t>Main enzymes are</a:t>
            </a:r>
          </a:p>
          <a:p>
            <a:pPr lvl="1"/>
            <a:r>
              <a:rPr lang="en-US" dirty="0"/>
              <a:t>Protein: </a:t>
            </a:r>
            <a:r>
              <a:rPr lang="en-US" dirty="0" err="1"/>
              <a:t>trypsin</a:t>
            </a:r>
            <a:r>
              <a:rPr lang="en-US" dirty="0"/>
              <a:t>, </a:t>
            </a:r>
            <a:r>
              <a:rPr lang="en-US" dirty="0" err="1"/>
              <a:t>chymotrypsin</a:t>
            </a:r>
            <a:r>
              <a:rPr lang="en-US" dirty="0"/>
              <a:t>, </a:t>
            </a:r>
            <a:r>
              <a:rPr lang="en-US" dirty="0" err="1"/>
              <a:t>carboxypolypeptidase</a:t>
            </a:r>
            <a:endParaRPr lang="en-US" dirty="0"/>
          </a:p>
          <a:p>
            <a:pPr lvl="1"/>
            <a:r>
              <a:rPr lang="en-US" dirty="0"/>
              <a:t>CHO: pancreatic amylase</a:t>
            </a:r>
          </a:p>
          <a:p>
            <a:pPr lvl="1"/>
            <a:r>
              <a:rPr lang="en-US" dirty="0"/>
              <a:t>Fat: pancreatic lipase, cholesterol esterase, </a:t>
            </a:r>
            <a:r>
              <a:rPr lang="en-US" dirty="0" err="1"/>
              <a:t>phospholipase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Pancreatic secretions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Protease enzymes are secreted in their </a:t>
            </a:r>
            <a:r>
              <a:rPr lang="en-US" b="1" dirty="0"/>
              <a:t>inactive</a:t>
            </a:r>
            <a:r>
              <a:rPr lang="en-US" dirty="0"/>
              <a:t> form (</a:t>
            </a:r>
            <a:r>
              <a:rPr lang="en-US" i="1" dirty="0" err="1"/>
              <a:t>zymogen</a:t>
            </a:r>
            <a:r>
              <a:rPr lang="en-US" dirty="0"/>
              <a:t>) and then activated in duodenum (initiated by </a:t>
            </a:r>
            <a:r>
              <a:rPr lang="en-US" i="1" dirty="0"/>
              <a:t>enterokinase</a:t>
            </a:r>
            <a:r>
              <a:rPr lang="en-US" dirty="0"/>
              <a:t>)</a:t>
            </a:r>
          </a:p>
          <a:p>
            <a:r>
              <a:rPr lang="en-US" dirty="0"/>
              <a:t>Secretion of a </a:t>
            </a:r>
            <a:r>
              <a:rPr lang="en-US" u="sng" dirty="0" err="1"/>
              <a:t>trypsin</a:t>
            </a:r>
            <a:r>
              <a:rPr lang="en-US" u="sng" dirty="0"/>
              <a:t> inhibitor</a:t>
            </a:r>
            <a:r>
              <a:rPr lang="en-US" dirty="0"/>
              <a:t> prevents digestion of gland tissue</a:t>
            </a:r>
          </a:p>
          <a:p>
            <a:r>
              <a:rPr lang="en-US" dirty="0"/>
              <a:t>Bicarbonate ions and water are secreted by epithelial cells in ducts and </a:t>
            </a:r>
            <a:r>
              <a:rPr lang="en-US" dirty="0" err="1"/>
              <a:t>ductules</a:t>
            </a:r>
            <a:r>
              <a:rPr lang="en-US" dirty="0"/>
              <a:t> that lead from the pancreatic </a:t>
            </a:r>
            <a:r>
              <a:rPr lang="en-US" dirty="0" err="1"/>
              <a:t>acini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u="sng" dirty="0"/>
              <a:t>Continuously</a:t>
            </a:r>
            <a:r>
              <a:rPr lang="en-US" dirty="0"/>
              <a:t> secreted in liver; concentrated in gall bladder</a:t>
            </a:r>
          </a:p>
          <a:p>
            <a:r>
              <a:rPr lang="en-US" dirty="0"/>
              <a:t>Bile contains bile acids, cholesterol, </a:t>
            </a:r>
            <a:r>
              <a:rPr lang="en-US" dirty="0" err="1"/>
              <a:t>lecithins</a:t>
            </a:r>
            <a:r>
              <a:rPr lang="en-US" dirty="0"/>
              <a:t> and bile pigments, Na, K, </a:t>
            </a:r>
            <a:r>
              <a:rPr lang="en-US" dirty="0" err="1"/>
              <a:t>Cl</a:t>
            </a:r>
            <a:r>
              <a:rPr lang="en-US" dirty="0"/>
              <a:t> and bicarbonate ions</a:t>
            </a:r>
          </a:p>
          <a:p>
            <a:r>
              <a:rPr lang="en-US" dirty="0"/>
              <a:t>Role - Emulsification of fats: formation of </a:t>
            </a:r>
            <a:r>
              <a:rPr lang="en-US" i="1" dirty="0"/>
              <a:t>micelles</a:t>
            </a:r>
          </a:p>
          <a:p>
            <a:r>
              <a:rPr lang="en-US" dirty="0"/>
              <a:t>Bile salts are absorbed in the terminal ileum – </a:t>
            </a:r>
            <a:r>
              <a:rPr lang="en-US" b="1" dirty="0"/>
              <a:t>enterohepatic circulation</a:t>
            </a:r>
            <a:r>
              <a:rPr lang="en-US" dirty="0"/>
              <a:t>. Small amounts are lost in </a:t>
            </a:r>
            <a:r>
              <a:rPr lang="en-US" dirty="0" err="1"/>
              <a:t>faeces</a:t>
            </a:r>
            <a:endParaRPr lang="en-US" dirty="0"/>
          </a:p>
          <a:p>
            <a:r>
              <a:rPr lang="en-US" dirty="0"/>
              <a:t>250 - 1500 ml bile enters duodenum each day.</a:t>
            </a:r>
          </a:p>
          <a:p>
            <a:pPr lvl="1"/>
            <a:r>
              <a:rPr lang="en-US" dirty="0"/>
              <a:t>After a fatty meal, bile acids are recycled 2 or 3 times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Intestinal secretions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Contain electrolytes, H</a:t>
            </a:r>
            <a:r>
              <a:rPr lang="en-US" dirty="0">
                <a:latin typeface="Calibri"/>
              </a:rPr>
              <a:t>₂</a:t>
            </a:r>
            <a:r>
              <a:rPr lang="en-US" dirty="0"/>
              <a:t>O and mucous (1500 ml/day)</a:t>
            </a:r>
          </a:p>
          <a:p>
            <a:r>
              <a:rPr lang="en-US" dirty="0"/>
              <a:t>Mostly protect mucosa from mechanical damage</a:t>
            </a:r>
          </a:p>
          <a:p>
            <a:r>
              <a:rPr lang="en-US" dirty="0"/>
              <a:t>Secretion rate increases during or after a meal </a:t>
            </a:r>
          </a:p>
          <a:p>
            <a:r>
              <a:rPr lang="en-US" dirty="0"/>
              <a:t>Stimulated by distension of wall and mechanical stimulation of the mucosa</a:t>
            </a:r>
          </a:p>
          <a:p>
            <a:r>
              <a:rPr lang="en-US" dirty="0"/>
              <a:t>Secretions are formed by enterocytes in the crypts of Lieberkhün and are mostly pure ECF. Usual fate – rapidly absorbed in the villi</a:t>
            </a:r>
          </a:p>
          <a:p>
            <a:r>
              <a:rPr lang="en-US" u="sng" dirty="0"/>
              <a:t>Mechanism:</a:t>
            </a:r>
            <a:r>
              <a:rPr lang="en-US" dirty="0"/>
              <a:t> active secretion of </a:t>
            </a:r>
            <a:r>
              <a:rPr lang="en-US" dirty="0" err="1"/>
              <a:t>Cl</a:t>
            </a:r>
            <a:r>
              <a:rPr lang="en-US" dirty="0"/>
              <a:t> and bicarbonate; movement of sodium and osmotic movement of water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Mechanism – Cholera </a:t>
            </a:r>
            <a:r>
              <a:rPr lang="en-GB" dirty="0" err="1"/>
              <a:t>vibrio</a:t>
            </a:r>
            <a:r>
              <a:rPr lang="en-GB" dirty="0"/>
              <a:t> toxin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1026" name="Picture 2" descr="C:\Users\Ann\Pictures\PHYSIOLOGY\digestive system\cholera_toxin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2725738"/>
            <a:ext cx="3810000" cy="3371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Colonic secretions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Colonic secretions are smaller in volume than those of the small intestine, and richer in mucous content</a:t>
            </a:r>
          </a:p>
          <a:p>
            <a:r>
              <a:rPr lang="en-US" dirty="0"/>
              <a:t>NB: Colon has crypts of Lieberkhün, but no villi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sz="8000" dirty="0">
                <a:latin typeface="Chiller" pitchFamily="82" charset="0"/>
              </a:rPr>
              <a:t>Thank you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Secretions of the G I 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Stimuli for secretion</a:t>
            </a:r>
          </a:p>
          <a:p>
            <a:pPr lvl="1"/>
            <a:r>
              <a:rPr lang="en-US" dirty="0"/>
              <a:t>Contact of food with epithelium (ENS)</a:t>
            </a:r>
          </a:p>
          <a:p>
            <a:pPr lvl="2"/>
            <a:r>
              <a:rPr lang="en-US" dirty="0"/>
              <a:t>Tactile stimulation, chemical stimulation, distension of wall</a:t>
            </a:r>
          </a:p>
          <a:p>
            <a:pPr lvl="1"/>
            <a:r>
              <a:rPr lang="en-US" dirty="0"/>
              <a:t>Autonomic stimulation</a:t>
            </a:r>
          </a:p>
          <a:p>
            <a:pPr lvl="2"/>
            <a:r>
              <a:rPr lang="en-US" dirty="0"/>
              <a:t>Parasympathetic - </a:t>
            </a:r>
            <a:r>
              <a:rPr lang="en-US" dirty="0">
                <a:sym typeface="Wingdings 3"/>
              </a:rPr>
              <a:t> rate of secretion</a:t>
            </a:r>
            <a:endParaRPr lang="en-US" dirty="0"/>
          </a:p>
          <a:p>
            <a:pPr lvl="2"/>
            <a:r>
              <a:rPr lang="en-US" dirty="0"/>
              <a:t>Sympathetic – </a:t>
            </a:r>
            <a:r>
              <a:rPr lang="en-US" dirty="0">
                <a:sym typeface="Wingdings 3"/>
              </a:rPr>
              <a:t> rate of secretion (on its own)</a:t>
            </a:r>
            <a:endParaRPr lang="en-US" dirty="0"/>
          </a:p>
          <a:p>
            <a:pPr lvl="2">
              <a:buNone/>
            </a:pPr>
            <a:r>
              <a:rPr lang="en-US" dirty="0">
                <a:sym typeface="Wingdings 3"/>
              </a:rPr>
              <a:t>			   rate of secretion (reduces blood to glands)</a:t>
            </a:r>
            <a:endParaRPr lang="en-US" dirty="0"/>
          </a:p>
          <a:p>
            <a:pPr lvl="1"/>
            <a:r>
              <a:rPr lang="en-US" dirty="0" err="1"/>
              <a:t>Humoral</a:t>
            </a:r>
            <a:r>
              <a:rPr lang="en-US" dirty="0"/>
              <a:t> control</a:t>
            </a:r>
          </a:p>
          <a:p>
            <a:pPr lvl="2"/>
            <a:r>
              <a:rPr lang="en-US" dirty="0"/>
              <a:t>Presence of, and type of, food in lumen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Mechanism of secretion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Nutrient material diffuses or is actively transported in blood to base of glandular cell</a:t>
            </a:r>
          </a:p>
          <a:p>
            <a:r>
              <a:rPr lang="en-US" dirty="0"/>
              <a:t>Mitochondria in glandular cell use oxidative energy to form ATP</a:t>
            </a:r>
          </a:p>
          <a:p>
            <a:r>
              <a:rPr lang="en-US" dirty="0"/>
              <a:t>In </a:t>
            </a:r>
            <a:r>
              <a:rPr lang="en-US" i="1" dirty="0"/>
              <a:t>endoplasmic reticulum </a:t>
            </a:r>
            <a:r>
              <a:rPr lang="en-US" dirty="0"/>
              <a:t>and </a:t>
            </a:r>
            <a:r>
              <a:rPr lang="en-US" i="1" dirty="0"/>
              <a:t>Golgi complex</a:t>
            </a:r>
            <a:r>
              <a:rPr lang="en-US" dirty="0"/>
              <a:t>, organic secretory substances are synthesized from energy from ATP and substrates provided by nutrients</a:t>
            </a:r>
          </a:p>
          <a:p>
            <a:r>
              <a:rPr lang="en-US" dirty="0"/>
              <a:t>Secretory materials transported through tubules of </a:t>
            </a:r>
            <a:r>
              <a:rPr lang="en-US" i="1" dirty="0"/>
              <a:t>endoplasmic reticulum </a:t>
            </a:r>
            <a:r>
              <a:rPr lang="en-US" dirty="0"/>
              <a:t>to vesicles of </a:t>
            </a:r>
            <a:r>
              <a:rPr lang="en-US" i="1" dirty="0"/>
              <a:t>Golgi complex – 20 minutes   (Transit time)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Mechanism of secretion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Materials are modified, added to, concentrated and discharged into cytoplasm in form of </a:t>
            </a:r>
            <a:r>
              <a:rPr lang="en-US" i="1" dirty="0"/>
              <a:t>secretory vesicles</a:t>
            </a:r>
          </a:p>
          <a:p>
            <a:r>
              <a:rPr lang="en-US" dirty="0"/>
              <a:t>Secretory vesicles are released from apical ends of cell in response to neural and </a:t>
            </a:r>
            <a:r>
              <a:rPr lang="en-US" dirty="0" err="1"/>
              <a:t>humoral</a:t>
            </a:r>
            <a:r>
              <a:rPr lang="en-US" dirty="0"/>
              <a:t> stimuli via </a:t>
            </a:r>
            <a:r>
              <a:rPr lang="en-US" i="1" dirty="0"/>
              <a:t>exocytosis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Stimulus </a:t>
            </a:r>
            <a:r>
              <a:rPr lang="en-US" dirty="0">
                <a:sym typeface="Wingdings 3"/>
              </a:rPr>
              <a:t></a:t>
            </a:r>
            <a:r>
              <a:rPr lang="en-US" dirty="0"/>
              <a:t>   cell membrane permeability to calcium</a:t>
            </a:r>
          </a:p>
          <a:p>
            <a:pPr lvl="1"/>
            <a:r>
              <a:rPr lang="en-US" dirty="0"/>
              <a:t>Calcium enters cell</a:t>
            </a:r>
          </a:p>
          <a:p>
            <a:pPr lvl="1"/>
            <a:r>
              <a:rPr lang="en-US" dirty="0"/>
              <a:t>Calcium causes vesicles to fuse with apical cell membrane</a:t>
            </a:r>
          </a:p>
          <a:p>
            <a:pPr lvl="1"/>
            <a:r>
              <a:rPr lang="en-US" dirty="0"/>
              <a:t>Membrane breaks open and empties vesicles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Mechanism of secretion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u="sng" dirty="0"/>
              <a:t>Secretion of water and electrolytes</a:t>
            </a:r>
          </a:p>
          <a:p>
            <a:r>
              <a:rPr lang="en-US" dirty="0"/>
              <a:t>Neural stimulation causes active transport of chloride ions into cell</a:t>
            </a:r>
          </a:p>
          <a:p>
            <a:r>
              <a:rPr lang="en-US" dirty="0"/>
              <a:t>Excess negative charge causes positive ions (sodium) to move into cell</a:t>
            </a:r>
          </a:p>
          <a:p>
            <a:r>
              <a:rPr lang="en-US" dirty="0"/>
              <a:t>Excess of both positive and negative charges creates osmotic force that drives water into interior of cell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Mechanism of secretion (4)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Pressure inside cell initiates minute openings in the secretory border of the cell. </a:t>
            </a:r>
          </a:p>
          <a:p>
            <a:r>
              <a:rPr lang="en-US" dirty="0"/>
              <a:t>Cell volume and hydrostatic pressure are increased; cell swells</a:t>
            </a:r>
          </a:p>
          <a:p>
            <a:r>
              <a:rPr lang="en-US" dirty="0"/>
              <a:t>Water, electrolytes and organic materials are then flushed out of secretory end of glandular cell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Total amount of fluid found in lumen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Endogenous secretions  =  about 7000 ml/day</a:t>
            </a:r>
          </a:p>
          <a:p>
            <a:endParaRPr lang="en-US" dirty="0"/>
          </a:p>
          <a:p>
            <a:pPr marL="365760" lvl="2" indent="-256032">
              <a:buClr>
                <a:schemeClr val="accent3"/>
              </a:buClr>
              <a:buFont typeface="Georgia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Exogenous secretions (ingested fluids)  = about 1500 ml per day</a:t>
            </a:r>
          </a:p>
          <a:p>
            <a:pPr marL="365760" lvl="2" indent="-256032">
              <a:buClr>
                <a:schemeClr val="accent3"/>
              </a:buClr>
              <a:buFont typeface="Georgia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pPr marL="365760" lvl="2" indent="-256032">
              <a:buClr>
                <a:schemeClr val="accent3"/>
              </a:buClr>
              <a:buFont typeface="Georgia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BUT</a:t>
            </a:r>
            <a:endParaRPr lang="en-US" dirty="0"/>
          </a:p>
          <a:p>
            <a:pPr marL="630936" lvl="2" indent="-256032">
              <a:buClr>
                <a:schemeClr val="accent3"/>
              </a:buClr>
              <a:buFont typeface="Georgia"/>
              <a:buChar char="•"/>
            </a:pPr>
            <a:r>
              <a:rPr lang="en-US" dirty="0"/>
              <a:t> Only 200 ml lost in </a:t>
            </a:r>
            <a:r>
              <a:rPr lang="en-US" dirty="0" err="1"/>
              <a:t>faeces</a:t>
            </a:r>
            <a:endParaRPr lang="en-US" dirty="0"/>
          </a:p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endParaRPr lang="en-US" dirty="0"/>
          </a:p>
          <a:p>
            <a:endParaRPr lang="en-US" dirty="0"/>
          </a:p>
          <a:p>
            <a:pPr lvl="1"/>
            <a:r>
              <a:rPr lang="en-US" dirty="0"/>
              <a:t> 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Daily secretions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1" indent="-256032">
              <a:buClr>
                <a:schemeClr val="accent3"/>
              </a:buClr>
              <a:buNone/>
            </a:pPr>
            <a:r>
              <a:rPr lang="en-US" u="sng" dirty="0">
                <a:solidFill>
                  <a:schemeClr val="tx1"/>
                </a:solidFill>
              </a:rPr>
              <a:t>Secretion</a:t>
            </a:r>
            <a:r>
              <a:rPr lang="en-US" dirty="0">
                <a:solidFill>
                  <a:schemeClr val="tx1"/>
                </a:solidFill>
              </a:rPr>
              <a:t>		</a:t>
            </a:r>
            <a:r>
              <a:rPr lang="en-US" u="sng" dirty="0">
                <a:solidFill>
                  <a:schemeClr val="tx1"/>
                </a:solidFill>
              </a:rPr>
              <a:t>Daily volume (ml)</a:t>
            </a:r>
            <a:r>
              <a:rPr lang="en-US" dirty="0">
                <a:solidFill>
                  <a:schemeClr val="tx1"/>
                </a:solidFill>
              </a:rPr>
              <a:t>	     </a:t>
            </a:r>
            <a:r>
              <a:rPr lang="en-US" u="sng" dirty="0">
                <a:solidFill>
                  <a:schemeClr val="tx1"/>
                </a:solidFill>
              </a:rPr>
              <a:t>pH</a:t>
            </a:r>
          </a:p>
          <a:p>
            <a:pPr marL="365760" lvl="1" indent="-256032">
              <a:buClr>
                <a:schemeClr val="accent3"/>
              </a:buClr>
              <a:buNone/>
            </a:pPr>
            <a:r>
              <a:rPr lang="en-US" dirty="0"/>
              <a:t>Saliva			1000		6.0 – 7.0</a:t>
            </a:r>
          </a:p>
          <a:p>
            <a:pPr marL="365760" lvl="1" indent="-256032">
              <a:buClr>
                <a:schemeClr val="accent3"/>
              </a:buClr>
              <a:buNone/>
            </a:pPr>
            <a:r>
              <a:rPr lang="en-US" dirty="0"/>
              <a:t>Gastric fluid		1500		1.0 – 3.5</a:t>
            </a:r>
          </a:p>
          <a:p>
            <a:pPr marL="365760" lvl="1" indent="-256032">
              <a:buClr>
                <a:schemeClr val="accent3"/>
              </a:buClr>
              <a:buNone/>
            </a:pPr>
            <a:r>
              <a:rPr lang="en-US" dirty="0"/>
              <a:t>Pancreatic juice		1000		8.0 – 8.3</a:t>
            </a:r>
          </a:p>
          <a:p>
            <a:pPr marL="365760" lvl="1" indent="-256032">
              <a:buClr>
                <a:schemeClr val="accent3"/>
              </a:buClr>
              <a:buNone/>
            </a:pPr>
            <a:r>
              <a:rPr lang="en-US" dirty="0"/>
              <a:t>Bile				1000		     7.8</a:t>
            </a:r>
          </a:p>
          <a:p>
            <a:pPr marL="365760" lvl="1" indent="-256032">
              <a:buClr>
                <a:schemeClr val="accent3"/>
              </a:buClr>
              <a:buNone/>
            </a:pPr>
            <a:r>
              <a:rPr lang="en-US" dirty="0"/>
              <a:t>Small intestine		1800		7.5 – 8.0</a:t>
            </a:r>
          </a:p>
          <a:p>
            <a:pPr marL="365760" lvl="1" indent="-256032">
              <a:buClr>
                <a:schemeClr val="accent3"/>
              </a:buClr>
              <a:buNone/>
            </a:pPr>
            <a:r>
              <a:rPr lang="en-US" dirty="0"/>
              <a:t>Brunner’s glands 		  200		8.0 – 8.9</a:t>
            </a:r>
          </a:p>
          <a:p>
            <a:pPr marL="365760" lvl="1" indent="-256032">
              <a:buClr>
                <a:schemeClr val="accent3"/>
              </a:buClr>
              <a:buNone/>
            </a:pPr>
            <a:r>
              <a:rPr lang="en-US" dirty="0"/>
              <a:t>Large intestine 		  200		7.5 – 8.0</a:t>
            </a:r>
          </a:p>
          <a:p>
            <a:pPr marL="365760" lvl="1" indent="-256032">
              <a:buClr>
                <a:schemeClr val="accent3"/>
              </a:buClr>
              <a:buNone/>
            </a:pPr>
            <a:r>
              <a:rPr lang="en-US" b="1" dirty="0"/>
              <a:t>TOTAL			6700</a:t>
            </a:r>
          </a:p>
          <a:p>
            <a:pPr marL="365760" lvl="1" indent="-256032">
              <a:buClr>
                <a:schemeClr val="accent3"/>
              </a:buClr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awm Mar 2019  GIT physiology (secretions) MPD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3955</TotalTime>
  <Words>1547</Words>
  <Application>Microsoft Office PowerPoint</Application>
  <PresentationFormat>On-screen Show (4:3)</PresentationFormat>
  <Paragraphs>230</Paragraphs>
  <Slides>28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Calibri</vt:lpstr>
      <vt:lpstr>Chiller</vt:lpstr>
      <vt:lpstr>Constantia</vt:lpstr>
      <vt:lpstr>Georgia</vt:lpstr>
      <vt:lpstr>Times New Roman</vt:lpstr>
      <vt:lpstr>Trebuchet MS</vt:lpstr>
      <vt:lpstr>Wingdings 2</vt:lpstr>
      <vt:lpstr>Urban</vt:lpstr>
      <vt:lpstr>SECRETIONS OF THE DIGESTIVE SYSTEM</vt:lpstr>
      <vt:lpstr>Secretions of the g i tract</vt:lpstr>
      <vt:lpstr>Secretions of the G I tract</vt:lpstr>
      <vt:lpstr>Mechanism of secretion</vt:lpstr>
      <vt:lpstr>Mechanism of secretion (2)</vt:lpstr>
      <vt:lpstr>Mechanism of secretion (3)</vt:lpstr>
      <vt:lpstr>Mechanism of secretion (4)</vt:lpstr>
      <vt:lpstr>Total amount of fluid found in lumen</vt:lpstr>
      <vt:lpstr>Daily secretions</vt:lpstr>
      <vt:lpstr>Regulation of secretions</vt:lpstr>
      <vt:lpstr>Secretions</vt:lpstr>
      <vt:lpstr>Secretions</vt:lpstr>
      <vt:lpstr>Gastric fluid</vt:lpstr>
      <vt:lpstr>Active parietal (oxyntic) cell</vt:lpstr>
      <vt:lpstr>Gastric formation of HCl (1)</vt:lpstr>
      <vt:lpstr>Gastric formation of HCl (2)</vt:lpstr>
      <vt:lpstr>Gastric formation of HCl (3)</vt:lpstr>
      <vt:lpstr>Gastric formation of HCl (4)</vt:lpstr>
      <vt:lpstr>Regulation of gastric acid secretion</vt:lpstr>
      <vt:lpstr>Medical interventions</vt:lpstr>
      <vt:lpstr>Regulators of HCl secretion</vt:lpstr>
      <vt:lpstr>Pancreatic secretions</vt:lpstr>
      <vt:lpstr>Pancreatic secretions (2)</vt:lpstr>
      <vt:lpstr>Bile</vt:lpstr>
      <vt:lpstr>Intestinal secretions</vt:lpstr>
      <vt:lpstr>Mechanism – Cholera vibrio toxin</vt:lpstr>
      <vt:lpstr>Colonic secretions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SECRETIONS OF THE ALIMENTARY CANAL</dc:title>
  <dc:creator>Anne</dc:creator>
  <cp:lastModifiedBy>Anne Muriithi</cp:lastModifiedBy>
  <cp:revision>91</cp:revision>
  <dcterms:created xsi:type="dcterms:W3CDTF">2006-08-16T00:00:00Z</dcterms:created>
  <dcterms:modified xsi:type="dcterms:W3CDTF">2019-03-22T05:59:08Z</dcterms:modified>
</cp:coreProperties>
</file>