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1"/>
  </p:notesMasterIdLst>
  <p:handoutMasterIdLst>
    <p:handoutMasterId r:id="rId82"/>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306"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7" r:id="rId52"/>
    <p:sldId id="308" r:id="rId53"/>
    <p:sldId id="309" r:id="rId54"/>
    <p:sldId id="314" r:id="rId55"/>
    <p:sldId id="310" r:id="rId56"/>
    <p:sldId id="311" r:id="rId57"/>
    <p:sldId id="312" r:id="rId58"/>
    <p:sldId id="313"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handoutMaster" Target="handoutMasters/handout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notesMaster" Target="notesMasters/notesMaster1.xml"/><Relationship Id="rId86"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Gatimu S. Maina</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3/11/2010</a:t>
            </a:r>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samagat@gmail.com</a:t>
            </a: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0E48A89-1768-4FD8-8E6E-4A6BDCDA4E20}" type="slidenum">
              <a:rPr lang="en-US" smtClean="0"/>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Gatimu S. Maina</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3/11/2010</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samagat@gmail.com</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DC7E36E-151C-437E-AB54-65B66EA66202}" type="slidenum">
              <a:rPr lang="en-US" smtClean="0"/>
              <a:pPr/>
              <a:t>‹#›</a:t>
            </a:fld>
            <a:endParaRPr lang="en-US"/>
          </a:p>
        </p:txBody>
      </p:sp>
    </p:spTree>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1DC7E36E-151C-437E-AB54-65B66EA66202}" type="slidenum">
              <a:rPr lang="en-US" smtClean="0"/>
              <a:pPr/>
              <a:t>1</a:t>
            </a:fld>
            <a:endParaRPr lang="en-US"/>
          </a:p>
        </p:txBody>
      </p:sp>
      <p:sp>
        <p:nvSpPr>
          <p:cNvPr id="5" name="Footer Placeholder 4"/>
          <p:cNvSpPr>
            <a:spLocks noGrp="1"/>
          </p:cNvSpPr>
          <p:nvPr>
            <p:ph type="ftr" sz="quarter" idx="11"/>
          </p:nvPr>
        </p:nvSpPr>
        <p:spPr/>
        <p:txBody>
          <a:bodyPr/>
          <a:lstStyle/>
          <a:p>
            <a:r>
              <a:rPr lang="en-US" smtClean="0"/>
              <a:t>samagat@gmail.com</a:t>
            </a:r>
            <a:endParaRPr lang="en-US"/>
          </a:p>
        </p:txBody>
      </p:sp>
      <p:sp>
        <p:nvSpPr>
          <p:cNvPr id="6" name="Header Placeholder 5"/>
          <p:cNvSpPr>
            <a:spLocks noGrp="1"/>
          </p:cNvSpPr>
          <p:nvPr>
            <p:ph type="hdr" sz="quarter" idx="12"/>
          </p:nvPr>
        </p:nvSpPr>
        <p:spPr/>
        <p:txBody>
          <a:bodyPr/>
          <a:lstStyle/>
          <a:p>
            <a:r>
              <a:rPr lang="en-US" smtClean="0"/>
              <a:t>Gatimu S. Maina</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BFEF5B5-714B-4FC1-BCE2-E60AB6203642}" type="datetimeFigureOut">
              <a:rPr lang="en-US" smtClean="0"/>
              <a:pPr/>
              <a:t>7/10/2012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F5B5-714B-4FC1-BCE2-E60AB6203642}" type="datetimeFigureOut">
              <a:rPr lang="en-US" smtClean="0"/>
              <a:pPr/>
              <a:t>7/10/2012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F5B5-714B-4FC1-BCE2-E60AB6203642}" type="datetimeFigureOut">
              <a:rPr lang="en-US" smtClean="0"/>
              <a:pPr/>
              <a:t>7/10/2012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FEF5B5-714B-4FC1-BCE2-E60AB6203642}" type="datetimeFigureOut">
              <a:rPr lang="en-US" smtClean="0"/>
              <a:pPr/>
              <a:t>7/10/2012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BFEF5B5-714B-4FC1-BCE2-E60AB6203642}" type="datetimeFigureOut">
              <a:rPr lang="en-US" smtClean="0"/>
              <a:pPr/>
              <a:t>7/10/2012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BFEF5B5-714B-4FC1-BCE2-E60AB6203642}" type="datetimeFigureOut">
              <a:rPr lang="en-US" smtClean="0"/>
              <a:pPr/>
              <a:t>7/10/2012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BFEF5B5-714B-4FC1-BCE2-E60AB6203642}" type="datetimeFigureOut">
              <a:rPr lang="en-US" smtClean="0"/>
              <a:pPr/>
              <a:t>7/10/2012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BFEF5B5-714B-4FC1-BCE2-E60AB6203642}" type="datetimeFigureOut">
              <a:rPr lang="en-US" smtClean="0"/>
              <a:pPr/>
              <a:t>7/10/2012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FEF5B5-714B-4FC1-BCE2-E60AB6203642}" type="datetimeFigureOut">
              <a:rPr lang="en-US" smtClean="0"/>
              <a:pPr/>
              <a:t>7/10/2012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F5B5-714B-4FC1-BCE2-E60AB6203642}" type="datetimeFigureOut">
              <a:rPr lang="en-US" smtClean="0"/>
              <a:pPr/>
              <a:t>7/10/2012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BFEF5B5-714B-4FC1-BCE2-E60AB6203642}" type="datetimeFigureOut">
              <a:rPr lang="en-US" smtClean="0"/>
              <a:pPr/>
              <a:t>7/10/2012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2E4A4E-8D85-484E-8708-3C8D02515C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FEF5B5-714B-4FC1-BCE2-E60AB6203642}" type="datetimeFigureOut">
              <a:rPr lang="en-US" smtClean="0"/>
              <a:pPr/>
              <a:t>7/10/2012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2E4A4E-8D85-484E-8708-3C8D02515C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INTRODUCTION TO OPERATING THEATRE</a:t>
            </a:r>
            <a:endParaRPr lang="en-US" dirty="0"/>
          </a:p>
        </p:txBody>
      </p:sp>
      <p:sp>
        <p:nvSpPr>
          <p:cNvPr id="4" name="Subtitle 3"/>
          <p:cNvSpPr>
            <a:spLocks noGrp="1"/>
          </p:cNvSpPr>
          <p:nvPr>
            <p:ph type="subTitle" idx="1"/>
          </p:nvPr>
        </p:nvSpPr>
        <p:spPr/>
        <p:txBody>
          <a:bodyPr/>
          <a:lstStyle/>
          <a:p>
            <a:endParaRPr lang="sw-KE"/>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 CARE cont’d</a:t>
            </a:r>
            <a:endParaRPr lang="en-US" dirty="0"/>
          </a:p>
        </p:txBody>
      </p:sp>
      <p:sp>
        <p:nvSpPr>
          <p:cNvPr id="3" name="Content Placeholder 2"/>
          <p:cNvSpPr>
            <a:spLocks noGrp="1"/>
          </p:cNvSpPr>
          <p:nvPr>
            <p:ph idx="1"/>
          </p:nvPr>
        </p:nvSpPr>
        <p:spPr>
          <a:xfrm>
            <a:off x="0" y="1447800"/>
            <a:ext cx="9144000" cy="5410200"/>
          </a:xfrm>
        </p:spPr>
        <p:txBody>
          <a:bodyPr>
            <a:normAutofit fontScale="85000" lnSpcReduction="20000"/>
          </a:bodyPr>
          <a:lstStyle/>
          <a:p>
            <a:pPr>
              <a:buNone/>
            </a:pPr>
            <a:r>
              <a:rPr lang="en-US" dirty="0" smtClean="0"/>
              <a:t>The patient should be </a:t>
            </a:r>
            <a:r>
              <a:rPr lang="en-US" dirty="0" err="1" smtClean="0"/>
              <a:t>counselled</a:t>
            </a:r>
            <a:r>
              <a:rPr lang="en-US" dirty="0" smtClean="0"/>
              <a:t> and reassured especially those receiving operations such as amputation, or mastectomy.</a:t>
            </a:r>
            <a:endParaRPr lang="en-US" dirty="0"/>
          </a:p>
          <a:p>
            <a:pPr>
              <a:buNone/>
            </a:pPr>
            <a:r>
              <a:rPr lang="en-US" dirty="0" smtClean="0"/>
              <a:t>The site to be operated on should be shaved of hair and cleaned with warm soapy water, to reduce the bacteria on the</a:t>
            </a:r>
            <a:r>
              <a:rPr lang="en-US" dirty="0"/>
              <a:t> </a:t>
            </a:r>
            <a:r>
              <a:rPr lang="en-US" dirty="0" smtClean="0"/>
              <a:t>patient’s skin. The area shaved should be larger than the incision site.</a:t>
            </a:r>
            <a:endParaRPr lang="en-US" dirty="0"/>
          </a:p>
          <a:p>
            <a:pPr>
              <a:buNone/>
            </a:pPr>
            <a:r>
              <a:rPr lang="en-US" dirty="0" err="1" smtClean="0"/>
              <a:t>Catheterisation</a:t>
            </a:r>
            <a:r>
              <a:rPr lang="en-US" dirty="0" smtClean="0"/>
              <a:t> and IV </a:t>
            </a:r>
            <a:r>
              <a:rPr lang="en-US" dirty="0" err="1" smtClean="0"/>
              <a:t>branula</a:t>
            </a:r>
            <a:r>
              <a:rPr lang="en-US" dirty="0" smtClean="0"/>
              <a:t> insertion may be necessary depending on</a:t>
            </a:r>
            <a:r>
              <a:rPr lang="en-US" dirty="0"/>
              <a:t> </a:t>
            </a:r>
            <a:r>
              <a:rPr lang="en-US" dirty="0" smtClean="0"/>
              <a:t>the surgery.</a:t>
            </a:r>
            <a:endParaRPr lang="en-US" dirty="0"/>
          </a:p>
          <a:p>
            <a:pPr>
              <a:buNone/>
            </a:pPr>
            <a:r>
              <a:rPr lang="en-US" dirty="0" smtClean="0"/>
              <a:t>Observations of vital signs, urine testing for sugars, proteins and acetone should be done.</a:t>
            </a:r>
            <a:endParaRPr lang="en-US" dirty="0"/>
          </a:p>
          <a:p>
            <a:pPr>
              <a:buNone/>
            </a:pPr>
            <a:r>
              <a:rPr lang="en-US" dirty="0" smtClean="0"/>
              <a:t>The receiving area nurse should confirm that the above preoperative measures</a:t>
            </a:r>
            <a:r>
              <a:rPr lang="en-US" dirty="0"/>
              <a:t> </a:t>
            </a:r>
            <a:r>
              <a:rPr lang="en-US" dirty="0" smtClean="0"/>
              <a:t>have been taken by the ward nurse in order to allow the patient in theatre.</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PREOP CARE </a:t>
            </a:r>
            <a:r>
              <a:rPr lang="en-US" dirty="0" smtClean="0"/>
              <a:t>cont’d </a:t>
            </a:r>
            <a:endParaRPr lang="en-US" dirty="0"/>
          </a:p>
        </p:txBody>
      </p:sp>
      <p:sp>
        <p:nvSpPr>
          <p:cNvPr id="3" name="Content Placeholder 2"/>
          <p:cNvSpPr>
            <a:spLocks noGrp="1"/>
          </p:cNvSpPr>
          <p:nvPr>
            <p:ph idx="1"/>
          </p:nvPr>
        </p:nvSpPr>
        <p:spPr>
          <a:xfrm>
            <a:off x="152400" y="1219200"/>
            <a:ext cx="8991600" cy="5638800"/>
          </a:xfrm>
        </p:spPr>
        <p:txBody>
          <a:bodyPr>
            <a:normAutofit fontScale="92500" lnSpcReduction="10000"/>
          </a:bodyPr>
          <a:lstStyle/>
          <a:p>
            <a:r>
              <a:rPr lang="en-US" dirty="0" smtClean="0"/>
              <a:t>Some of the preparations form part of the legal requirements before surgery.</a:t>
            </a:r>
          </a:p>
          <a:p>
            <a:r>
              <a:rPr lang="en-US" dirty="0" smtClean="0"/>
              <a:t>In unit one of this module you covered nursing ethics where the importance of confidentiality in nursing practice was stressed. This is another legal requirement. </a:t>
            </a:r>
          </a:p>
          <a:p>
            <a:r>
              <a:rPr lang="en-US" dirty="0" smtClean="0"/>
              <a:t>In the definition of legal, the term ‘permitted by law’ implies that you can only carry out patient care within what the law permits you to do. Therefore, the law gives the patient seeking medical, surgical and nursing care, rights under which they are to be managed.</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PREOP CARE </a:t>
            </a:r>
            <a:r>
              <a:rPr lang="en-US" dirty="0" smtClean="0"/>
              <a:t>cont’d </a:t>
            </a:r>
            <a:endParaRPr lang="en-US" dirty="0"/>
          </a:p>
        </p:txBody>
      </p:sp>
      <p:sp>
        <p:nvSpPr>
          <p:cNvPr id="3" name="Content Placeholder 2"/>
          <p:cNvSpPr>
            <a:spLocks noGrp="1"/>
          </p:cNvSpPr>
          <p:nvPr>
            <p:ph idx="1"/>
          </p:nvPr>
        </p:nvSpPr>
        <p:spPr>
          <a:xfrm>
            <a:off x="228600" y="1219200"/>
            <a:ext cx="8915400" cy="5638800"/>
          </a:xfrm>
        </p:spPr>
        <p:txBody>
          <a:bodyPr>
            <a:normAutofit fontScale="77500" lnSpcReduction="20000"/>
          </a:bodyPr>
          <a:lstStyle/>
          <a:p>
            <a:r>
              <a:rPr lang="en-US" dirty="0" smtClean="0"/>
              <a:t>The dictionary defines rights as any claim that is morally just or legally granted as allowable or due to a person. This brings you to the term ‘legal rights of an individual during theatre nursing’. </a:t>
            </a:r>
          </a:p>
          <a:p>
            <a:r>
              <a:rPr lang="en-US" dirty="0" smtClean="0"/>
              <a:t>When it is said that a person has the legal right to informed consent, what is meant is that they must be given information regarding the type of operation to be performed, why it is necessary, and its effects both bad and good, before being requested to sign the consent form for the operation.</a:t>
            </a:r>
          </a:p>
          <a:p>
            <a:r>
              <a:rPr lang="en-US" dirty="0" smtClean="0"/>
              <a:t>However, you must also be aware of the fact that not all patients are given all the information regarding the type of operation they are to undergo. Before you give such information, you need to take factors such as age and level of education into consideration.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PREOP CARE</a:t>
            </a:r>
            <a:r>
              <a:rPr lang="en-US" dirty="0" smtClean="0"/>
              <a:t> cont’d</a:t>
            </a:r>
            <a:endParaRPr lang="en-US" dirty="0"/>
          </a:p>
        </p:txBody>
      </p:sp>
      <p:sp>
        <p:nvSpPr>
          <p:cNvPr id="3" name="Content Placeholder 2"/>
          <p:cNvSpPr>
            <a:spLocks noGrp="1"/>
          </p:cNvSpPr>
          <p:nvPr>
            <p:ph idx="1"/>
          </p:nvPr>
        </p:nvSpPr>
        <p:spPr>
          <a:xfrm>
            <a:off x="152400" y="1143000"/>
            <a:ext cx="8991600" cy="5715000"/>
          </a:xfrm>
        </p:spPr>
        <p:txBody>
          <a:bodyPr>
            <a:normAutofit fontScale="77500" lnSpcReduction="20000"/>
          </a:bodyPr>
          <a:lstStyle/>
          <a:p>
            <a:r>
              <a:rPr lang="en-US" dirty="0" smtClean="0"/>
              <a:t>No matter how impossible it is to communicate this information to a patient, it would be against the law and their individual rights to ask them to sign the consent form for an operation when they have not fully understood the implications.</a:t>
            </a:r>
          </a:p>
          <a:p>
            <a:r>
              <a:rPr lang="en-US" dirty="0" smtClean="0"/>
              <a:t>It is on this basis that those below the legal age of adulthood (18 years in Kenya) are not legally bound to sign the consent form. It is signed by the parents/guardians on their behalf. In the same way, consent for the mentally ill is sought from their parents/guardians/relatives. It is also important to note that consent for an operation should be obtained from the patient before they are pre-medicated, as pre-medication drugs have the potential of affecting their reasoning capacity, hence making consent signed not legally binding.</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PREOP CARE</a:t>
            </a:r>
            <a:r>
              <a:rPr lang="en-US" dirty="0" smtClean="0"/>
              <a:t> cont’d</a:t>
            </a:r>
            <a:endParaRPr lang="en-US" dirty="0"/>
          </a:p>
        </p:txBody>
      </p:sp>
      <p:sp>
        <p:nvSpPr>
          <p:cNvPr id="3" name="Content Placeholder 2"/>
          <p:cNvSpPr>
            <a:spLocks noGrp="1"/>
          </p:cNvSpPr>
          <p:nvPr>
            <p:ph idx="1"/>
          </p:nvPr>
        </p:nvSpPr>
        <p:spPr>
          <a:xfrm>
            <a:off x="0" y="1371600"/>
            <a:ext cx="9144000" cy="5486400"/>
          </a:xfrm>
        </p:spPr>
        <p:txBody>
          <a:bodyPr>
            <a:normAutofit fontScale="92500" lnSpcReduction="10000"/>
          </a:bodyPr>
          <a:lstStyle/>
          <a:p>
            <a:r>
              <a:rPr lang="en-US" dirty="0" smtClean="0"/>
              <a:t>Having looked at confidentiality and informed consent, it is important to mention that the custody and security of the patient before, during and after operation is vested in the theatre team. It has already been implied earlier that by signing the consent form, the patient takes some responsibility for the whole loss of life or part of their body. However, this does not take away the responsibility of the theatre team to ensure the security of the patient's life during the operation.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PREOP CARE</a:t>
            </a:r>
            <a:r>
              <a:rPr lang="en-US" dirty="0" smtClean="0"/>
              <a:t>  cont’d</a:t>
            </a:r>
            <a:endParaRPr lang="en-US" dirty="0"/>
          </a:p>
        </p:txBody>
      </p:sp>
      <p:sp>
        <p:nvSpPr>
          <p:cNvPr id="3" name="Content Placeholder 2"/>
          <p:cNvSpPr>
            <a:spLocks noGrp="1"/>
          </p:cNvSpPr>
          <p:nvPr>
            <p:ph idx="1"/>
          </p:nvPr>
        </p:nvSpPr>
        <p:spPr>
          <a:xfrm>
            <a:off x="0" y="1219200"/>
            <a:ext cx="9144000" cy="5638800"/>
          </a:xfrm>
        </p:spPr>
        <p:txBody>
          <a:bodyPr>
            <a:normAutofit fontScale="70000" lnSpcReduction="20000"/>
          </a:bodyPr>
          <a:lstStyle/>
          <a:p>
            <a:r>
              <a:rPr lang="en-US" dirty="0" smtClean="0"/>
              <a:t>The legal aspect in theatre nursing involves the care of the patient from the time the patient is accepted in theatre, until they are handed over back to the ward.</a:t>
            </a:r>
          </a:p>
          <a:p>
            <a:r>
              <a:rPr lang="en-US" dirty="0" smtClean="0"/>
              <a:t>For these reasons, the following procedure should be adhered to:</a:t>
            </a:r>
          </a:p>
          <a:p>
            <a:r>
              <a:rPr lang="en-US" dirty="0" smtClean="0"/>
              <a:t>Any patient going to theatre must be properly prepared preoperatively.</a:t>
            </a:r>
          </a:p>
          <a:p>
            <a:r>
              <a:rPr lang="en-US" dirty="0" smtClean="0"/>
              <a:t>The patient must sign an informed consent, obtained by the surgeon.</a:t>
            </a:r>
          </a:p>
          <a:p>
            <a:r>
              <a:rPr lang="en-US" dirty="0" smtClean="0"/>
              <a:t>The patient must be protected from any harm, falls or eventuality, during the stay in theatre.</a:t>
            </a:r>
          </a:p>
          <a:p>
            <a:r>
              <a:rPr lang="en-US" dirty="0" smtClean="0"/>
              <a:t>Confidentiality must be observed regarding the patient.</a:t>
            </a:r>
          </a:p>
          <a:p>
            <a:r>
              <a:rPr lang="en-US" dirty="0" smtClean="0"/>
              <a:t>Measures must be taken to ensure that the patient taken to theatre is the right one for the intended operation.</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PREOP CARE</a:t>
            </a:r>
            <a:r>
              <a:rPr lang="en-US" dirty="0" smtClean="0"/>
              <a:t>  cont’d</a:t>
            </a:r>
            <a:endParaRPr lang="en-US" dirty="0"/>
          </a:p>
        </p:txBody>
      </p:sp>
      <p:sp>
        <p:nvSpPr>
          <p:cNvPr id="3" name="Content Placeholder 2"/>
          <p:cNvSpPr>
            <a:spLocks noGrp="1"/>
          </p:cNvSpPr>
          <p:nvPr>
            <p:ph idx="1"/>
          </p:nvPr>
        </p:nvSpPr>
        <p:spPr>
          <a:xfrm>
            <a:off x="457200" y="1600200"/>
            <a:ext cx="8686800" cy="5257800"/>
          </a:xfrm>
        </p:spPr>
        <p:txBody>
          <a:bodyPr>
            <a:normAutofit fontScale="85000" lnSpcReduction="20000"/>
          </a:bodyPr>
          <a:lstStyle/>
          <a:p>
            <a:r>
              <a:rPr lang="en-US" dirty="0" smtClean="0"/>
              <a:t>The items to be used for the operation must be counted and recorded before and after operation to prevent loss of swabs, tubes, blades, forceps, abdominal pacts and any instrument used. </a:t>
            </a:r>
          </a:p>
          <a:p>
            <a:r>
              <a:rPr lang="en-US" dirty="0" smtClean="0"/>
              <a:t>Theatre nurses must know where the exits are, for use in case of an emergency. </a:t>
            </a:r>
          </a:p>
          <a:p>
            <a:r>
              <a:rPr lang="en-US" dirty="0" smtClean="0"/>
              <a:t>Sockets in theatre should be covered during scrubbing to prevent risk of conducting currents. They should also be one meter or more above the floor level. </a:t>
            </a:r>
          </a:p>
          <a:p>
            <a:r>
              <a:rPr lang="en-US" dirty="0" smtClean="0"/>
              <a:t>All electrical machines must be checked to ascertain optimum function before use on the patient.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LAYOUT OF AN OPERATING THEATRE</a:t>
            </a:r>
            <a:endParaRPr lang="en-US" dirty="0"/>
          </a:p>
        </p:txBody>
      </p:sp>
      <p:sp>
        <p:nvSpPr>
          <p:cNvPr id="3" name="Content Placeholder 2"/>
          <p:cNvSpPr>
            <a:spLocks noGrp="1"/>
          </p:cNvSpPr>
          <p:nvPr>
            <p:ph idx="1"/>
          </p:nvPr>
        </p:nvSpPr>
        <p:spPr>
          <a:xfrm>
            <a:off x="533400" y="1371600"/>
            <a:ext cx="8610600" cy="5486400"/>
          </a:xfrm>
        </p:spPr>
        <p:txBody>
          <a:bodyPr>
            <a:normAutofit fontScale="77500" lnSpcReduction="20000"/>
          </a:bodyPr>
          <a:lstStyle/>
          <a:p>
            <a:r>
              <a:rPr lang="en-US" dirty="0" smtClean="0"/>
              <a:t>The theatre unit is a block of buildings with a series of rooms leading off a corridor with closed doors, which separate it from the main hospital. </a:t>
            </a:r>
          </a:p>
          <a:p>
            <a:r>
              <a:rPr lang="en-US" dirty="0" smtClean="0"/>
              <a:t>The doors reduce unnecessary movement to and from theatre. A theatre should be built in a central place possibly near an intensive care unit, the surgical wards and other special wards, for example, renal unit and burns unit.</a:t>
            </a:r>
          </a:p>
          <a:p>
            <a:r>
              <a:rPr lang="en-US" dirty="0" smtClean="0"/>
              <a:t>All these units should be in relation to each other, but construction should be separate and independent from all traffic and air movement within the hospital.</a:t>
            </a:r>
          </a:p>
          <a:p>
            <a:r>
              <a:rPr lang="en-US" dirty="0" smtClean="0"/>
              <a:t>A theatre unit is self contained with changing rooms, shower rooms, toilets, </a:t>
            </a:r>
            <a:r>
              <a:rPr lang="en-US" dirty="0" err="1" smtClean="0"/>
              <a:t>anaesthetic</a:t>
            </a:r>
            <a:r>
              <a:rPr lang="en-US" dirty="0" smtClean="0"/>
              <a:t> room, operating room, cleaning </a:t>
            </a:r>
            <a:r>
              <a:rPr lang="en-US" dirty="0" err="1" smtClean="0"/>
              <a:t>room,at</a:t>
            </a:r>
            <a:r>
              <a:rPr lang="en-US" dirty="0" smtClean="0"/>
              <a:t> least four beds, sluice room, linen room and </a:t>
            </a:r>
            <a:r>
              <a:rPr lang="en-US" dirty="0" err="1" smtClean="0"/>
              <a:t>sterilising</a:t>
            </a:r>
            <a:r>
              <a:rPr lang="en-US" dirty="0" smtClean="0"/>
              <a:t> room.</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LAYOUT cont’d</a:t>
            </a:r>
            <a:endParaRPr lang="en-US" dirty="0"/>
          </a:p>
        </p:txBody>
      </p:sp>
      <p:sp>
        <p:nvSpPr>
          <p:cNvPr id="3" name="Content Placeholder 2"/>
          <p:cNvSpPr>
            <a:spLocks noGrp="1"/>
          </p:cNvSpPr>
          <p:nvPr>
            <p:ph idx="1"/>
          </p:nvPr>
        </p:nvSpPr>
        <p:spPr>
          <a:xfrm>
            <a:off x="152400" y="1219200"/>
            <a:ext cx="8991600" cy="5638800"/>
          </a:xfrm>
        </p:spPr>
        <p:txBody>
          <a:bodyPr>
            <a:normAutofit fontScale="92500" lnSpcReduction="20000"/>
          </a:bodyPr>
          <a:lstStyle/>
          <a:p>
            <a:r>
              <a:rPr lang="en-US" dirty="0" smtClean="0"/>
              <a:t>Inside the theatre, the walls, floor and roof are built with labour saving materials for hygiene purposes. It has artificial ventilators, efficient artificial lights and emergency systems for use during power failure. The theatre furnishings and fittings are made of stainless materials for quick and thorough cleaning. </a:t>
            </a:r>
          </a:p>
          <a:p>
            <a:r>
              <a:rPr lang="en-US" dirty="0" smtClean="0"/>
              <a:t>All the trolleys are fitted with non-electricity conducting rubbers to </a:t>
            </a:r>
            <a:r>
              <a:rPr lang="en-US" dirty="0" err="1" smtClean="0"/>
              <a:t>minimise</a:t>
            </a:r>
            <a:r>
              <a:rPr lang="en-US" dirty="0" smtClean="0"/>
              <a:t> the risk of electric conduction. The doors and corridors are wide and high for easy movement. The ceilings are high enough for proper theatre ventilation.</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SAFETY AND INFECTION PREVENTION IN THEATRE</a:t>
            </a:r>
            <a:endParaRPr lang="en-US" dirty="0"/>
          </a:p>
        </p:txBody>
      </p:sp>
      <p:sp>
        <p:nvSpPr>
          <p:cNvPr id="4" name="Subtitle 3"/>
          <p:cNvSpPr>
            <a:spLocks noGrp="1"/>
          </p:cNvSpPr>
          <p:nvPr>
            <p:ph type="subTitle" idx="1"/>
          </p:nvPr>
        </p:nvSpPr>
        <p:spPr/>
        <p:txBody>
          <a:bodyPr/>
          <a:lstStyle/>
          <a:p>
            <a:endParaRPr lang="sw-KE"/>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457200" y="1600200"/>
            <a:ext cx="8686800" cy="5257800"/>
          </a:xfrm>
        </p:spPr>
        <p:txBody>
          <a:bodyPr/>
          <a:lstStyle/>
          <a:p>
            <a:r>
              <a:rPr lang="en-US" dirty="0" smtClean="0"/>
              <a:t>Describe the development of operating theatre nursing </a:t>
            </a:r>
          </a:p>
          <a:p>
            <a:r>
              <a:rPr lang="en-US" dirty="0" smtClean="0"/>
              <a:t>Explain the legal aspects of operating theatre nursing </a:t>
            </a:r>
          </a:p>
          <a:p>
            <a:r>
              <a:rPr lang="en-US" dirty="0" smtClean="0"/>
              <a:t>Describe the operating theatre layout, the equipment and supplies required</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52400" y="1219200"/>
            <a:ext cx="8991600" cy="5638800"/>
          </a:xfrm>
        </p:spPr>
        <p:txBody>
          <a:bodyPr/>
          <a:lstStyle/>
          <a:p>
            <a:r>
              <a:rPr lang="en-US" dirty="0" smtClean="0"/>
              <a:t>Safety and infection prevention are of utmost importance in the operating theatre. </a:t>
            </a:r>
          </a:p>
          <a:p>
            <a:r>
              <a:rPr lang="en-US" dirty="0" smtClean="0"/>
              <a:t>To ensure this, you will consider the preparation of the operating theatre, theatre nurse, patient and equipment. </a:t>
            </a:r>
          </a:p>
          <a:p>
            <a:r>
              <a:rPr lang="en-US" dirty="0" smtClean="0"/>
              <a:t>You will also cover the equipment used in theatre and types of </a:t>
            </a:r>
            <a:r>
              <a:rPr lang="en-US" dirty="0" err="1" smtClean="0"/>
              <a:t>anaesthesia</a:t>
            </a:r>
            <a:r>
              <a:rPr lang="en-US" dirty="0" smtClean="0"/>
              <a:t>.</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524000"/>
          </a:xfrm>
        </p:spPr>
        <p:txBody>
          <a:bodyPr>
            <a:noAutofit/>
          </a:bodyPr>
          <a:lstStyle/>
          <a:p>
            <a:r>
              <a:rPr lang="en-US" sz="2800" u="sng" dirty="0" smtClean="0"/>
              <a:t>PRINCIPLES OF INFECTION PREVENTION IN THE OPERATION THEATRE</a:t>
            </a:r>
            <a:endParaRPr lang="en-US" sz="2800" u="sng" dirty="0"/>
          </a:p>
        </p:txBody>
      </p:sp>
      <p:sp>
        <p:nvSpPr>
          <p:cNvPr id="3" name="Content Placeholder 2"/>
          <p:cNvSpPr>
            <a:spLocks noGrp="1"/>
          </p:cNvSpPr>
          <p:nvPr>
            <p:ph idx="1"/>
          </p:nvPr>
        </p:nvSpPr>
        <p:spPr>
          <a:xfrm>
            <a:off x="152400" y="1371600"/>
            <a:ext cx="8991600" cy="5486400"/>
          </a:xfrm>
        </p:spPr>
        <p:txBody>
          <a:bodyPr>
            <a:normAutofit/>
          </a:bodyPr>
          <a:lstStyle/>
          <a:p>
            <a:pPr>
              <a:buNone/>
            </a:pPr>
            <a:r>
              <a:rPr lang="en-US" sz="4000" dirty="0" smtClean="0"/>
              <a:t>To ensure safety and prevent infection in the theatre, you must consider the following points:</a:t>
            </a:r>
          </a:p>
          <a:p>
            <a:pPr lvl="1"/>
            <a:r>
              <a:rPr lang="en-US" sz="3600" dirty="0" smtClean="0"/>
              <a:t>Preparation of the operation room</a:t>
            </a:r>
          </a:p>
          <a:p>
            <a:pPr lvl="1"/>
            <a:r>
              <a:rPr lang="en-US" sz="3600" dirty="0" smtClean="0"/>
              <a:t>Preparation of a theatre nurse</a:t>
            </a:r>
          </a:p>
          <a:p>
            <a:pPr lvl="1"/>
            <a:r>
              <a:rPr lang="en-US" sz="3600" dirty="0" smtClean="0"/>
              <a:t>Preparation of the equipment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p:spPr>
        <p:txBody>
          <a:bodyPr>
            <a:normAutofit fontScale="90000"/>
          </a:bodyPr>
          <a:lstStyle/>
          <a:p>
            <a:r>
              <a:rPr lang="en-US" b="1" dirty="0" smtClean="0"/>
              <a:t>PREPARATION OF THE OPERATING ROOM</a:t>
            </a:r>
            <a:r>
              <a:rPr lang="en-US" dirty="0" smtClean="0"/>
              <a:t> </a:t>
            </a:r>
            <a:endParaRPr lang="en-US" dirty="0"/>
          </a:p>
        </p:txBody>
      </p:sp>
      <p:sp>
        <p:nvSpPr>
          <p:cNvPr id="3" name="Content Placeholder 2"/>
          <p:cNvSpPr>
            <a:spLocks noGrp="1"/>
          </p:cNvSpPr>
          <p:nvPr>
            <p:ph idx="1"/>
          </p:nvPr>
        </p:nvSpPr>
        <p:spPr>
          <a:xfrm>
            <a:off x="152400" y="1295400"/>
            <a:ext cx="8991600" cy="5562600"/>
          </a:xfrm>
        </p:spPr>
        <p:txBody>
          <a:bodyPr>
            <a:noAutofit/>
          </a:bodyPr>
          <a:lstStyle/>
          <a:p>
            <a:r>
              <a:rPr lang="en-US" sz="2200" dirty="0" smtClean="0"/>
              <a:t>The theatre and equipment must be cleaned thoroughly every morning to </a:t>
            </a:r>
            <a:r>
              <a:rPr lang="en-US" sz="2200" dirty="0" err="1" smtClean="0"/>
              <a:t>minimise</a:t>
            </a:r>
            <a:r>
              <a:rPr lang="en-US" sz="2200" dirty="0" smtClean="0"/>
              <a:t> the number of micro-organisms. Ensure high dusting of walls and clean trolleys, drip stand, operating tables and all equipment therein. You should also ensure that the floor is scrubbed with soapy water and then mopped with a disinfectant recommended by the hospital. After cleaning and drying the theatre floor, all the equipment must be returned to its proper place.</a:t>
            </a:r>
          </a:p>
          <a:p>
            <a:r>
              <a:rPr lang="en-US" sz="2200" dirty="0" smtClean="0"/>
              <a:t>Prepare the operating table by drying it after cleaning and placing it in the right position directly below the overhead operating lights. It should then be draped with a clean sheet ready to receive the patient. You should then set the </a:t>
            </a:r>
            <a:r>
              <a:rPr lang="en-US" sz="2200" dirty="0" err="1" smtClean="0"/>
              <a:t>anaesthetic</a:t>
            </a:r>
            <a:r>
              <a:rPr lang="en-US" sz="2200" dirty="0" smtClean="0"/>
              <a:t> tray ready and check the </a:t>
            </a:r>
            <a:r>
              <a:rPr lang="en-US" sz="2200" dirty="0" err="1" smtClean="0"/>
              <a:t>anaesthetic</a:t>
            </a:r>
            <a:r>
              <a:rPr lang="en-US" sz="2200" dirty="0" smtClean="0"/>
              <a:t> machine to ensure it is in working order for use to </a:t>
            </a:r>
            <a:r>
              <a:rPr lang="en-US" sz="2200" dirty="0" err="1" smtClean="0"/>
              <a:t>cauterise</a:t>
            </a:r>
            <a:r>
              <a:rPr lang="en-US" sz="2200" dirty="0" smtClean="0"/>
              <a:t> any bleeding vessel during operation.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sz="4000" u="sng" dirty="0" smtClean="0"/>
              <a:t>PREPARATION OF THE OR CONT’D</a:t>
            </a:r>
            <a:endParaRPr lang="en-US" u="sng" dirty="0"/>
          </a:p>
        </p:txBody>
      </p:sp>
      <p:sp>
        <p:nvSpPr>
          <p:cNvPr id="3" name="Content Placeholder 2"/>
          <p:cNvSpPr>
            <a:spLocks noGrp="1"/>
          </p:cNvSpPr>
          <p:nvPr>
            <p:ph idx="1"/>
          </p:nvPr>
        </p:nvSpPr>
        <p:spPr>
          <a:xfrm>
            <a:off x="0" y="990600"/>
            <a:ext cx="9144000" cy="5867400"/>
          </a:xfrm>
        </p:spPr>
        <p:txBody>
          <a:bodyPr>
            <a:normAutofit fontScale="92500" lnSpcReduction="10000"/>
          </a:bodyPr>
          <a:lstStyle/>
          <a:p>
            <a:r>
              <a:rPr lang="en-US" dirty="0" smtClean="0"/>
              <a:t>The operating lights should be checked to ensure they are in good working order. The required operating set of equipment should be ordered from the theatre </a:t>
            </a:r>
            <a:r>
              <a:rPr lang="en-US" dirty="0" err="1" smtClean="0"/>
              <a:t>sterilising</a:t>
            </a:r>
            <a:r>
              <a:rPr lang="en-US" dirty="0" smtClean="0"/>
              <a:t> room/unit.</a:t>
            </a:r>
          </a:p>
          <a:p>
            <a:r>
              <a:rPr lang="en-US" dirty="0" smtClean="0"/>
              <a:t>After the operation has been completed you should:</a:t>
            </a:r>
          </a:p>
          <a:p>
            <a:pPr lvl="1"/>
            <a:r>
              <a:rPr lang="en-US" dirty="0" smtClean="0"/>
              <a:t>Clean all fitments and equipment thoroughly</a:t>
            </a:r>
          </a:p>
          <a:p>
            <a:pPr lvl="1"/>
            <a:r>
              <a:rPr lang="en-US" dirty="0" smtClean="0"/>
              <a:t>Do high and low level dusting using the disinfectant</a:t>
            </a:r>
          </a:p>
          <a:p>
            <a:pPr lvl="1"/>
            <a:r>
              <a:rPr lang="en-US" dirty="0" smtClean="0"/>
              <a:t>Clean the floor and drains with the disinfectant</a:t>
            </a:r>
          </a:p>
          <a:p>
            <a:pPr lvl="1"/>
            <a:r>
              <a:rPr lang="en-US" dirty="0" smtClean="0"/>
              <a:t>Wipe the operating lights with a clean damp towel</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fontScale="90000"/>
          </a:bodyPr>
          <a:lstStyle/>
          <a:p>
            <a:r>
              <a:rPr lang="en-US" b="1" u="sng" dirty="0" smtClean="0"/>
              <a:t>PREPARATION OF THE NURSE</a:t>
            </a:r>
            <a:r>
              <a:rPr lang="en-US" u="sng" dirty="0" smtClean="0"/>
              <a:t> </a:t>
            </a:r>
            <a:endParaRPr lang="en-US" u="sng" dirty="0"/>
          </a:p>
        </p:txBody>
      </p:sp>
      <p:sp>
        <p:nvSpPr>
          <p:cNvPr id="3" name="Content Placeholder 2"/>
          <p:cNvSpPr>
            <a:spLocks noGrp="1"/>
          </p:cNvSpPr>
          <p:nvPr>
            <p:ph idx="1"/>
          </p:nvPr>
        </p:nvSpPr>
        <p:spPr>
          <a:xfrm>
            <a:off x="152400" y="1066800"/>
            <a:ext cx="8991600" cy="5791200"/>
          </a:xfrm>
        </p:spPr>
        <p:txBody>
          <a:bodyPr>
            <a:normAutofit fontScale="70000" lnSpcReduction="20000"/>
          </a:bodyPr>
          <a:lstStyle/>
          <a:p>
            <a:r>
              <a:rPr lang="en-US" dirty="0" smtClean="0"/>
              <a:t>After entering the theatre unit, you should go straight to the changing rooms. Take a shower and change into your theatre suit and boots. Personal clothes should be locked in a locker within the changing room. Your head should be covered with a clean, sterile theatre cap. If you have any respiratory infection you are advised not to enter the operating room. A very high standard of personal hygiene should be maintained. You should avoid movement in and out of the theatre and any time that happens you should change into another clean theatre suit before re-entering the operating room.</a:t>
            </a:r>
          </a:p>
          <a:p>
            <a:r>
              <a:rPr lang="en-US" dirty="0" smtClean="0"/>
              <a:t>It is advisable for you to visit the toilet to empty your bowels and bladder before taking a shower and putting on the sterile theatre suit to </a:t>
            </a:r>
            <a:r>
              <a:rPr lang="en-US" dirty="0" err="1" smtClean="0"/>
              <a:t>minimise</a:t>
            </a:r>
            <a:r>
              <a:rPr lang="en-US" dirty="0" smtClean="0"/>
              <a:t> the need of using this facility later during the theatre activities. However, this is just a precautionary measure and you should change your theatre suit any time the toilet facilities are used if you are to go back to the operating room.</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t>SCRUBBING</a:t>
            </a:r>
            <a:r>
              <a:rPr lang="en-US" dirty="0" smtClean="0"/>
              <a:t> </a:t>
            </a:r>
            <a:endParaRPr lang="en-US" dirty="0"/>
          </a:p>
        </p:txBody>
      </p:sp>
      <p:sp>
        <p:nvSpPr>
          <p:cNvPr id="3" name="Content Placeholder 2"/>
          <p:cNvSpPr>
            <a:spLocks noGrp="1"/>
          </p:cNvSpPr>
          <p:nvPr>
            <p:ph idx="1"/>
          </p:nvPr>
        </p:nvSpPr>
        <p:spPr>
          <a:xfrm>
            <a:off x="228600" y="1295400"/>
            <a:ext cx="8915400" cy="5562600"/>
          </a:xfrm>
        </p:spPr>
        <p:txBody>
          <a:bodyPr/>
          <a:lstStyle/>
          <a:p>
            <a:r>
              <a:rPr lang="en-US" dirty="0" smtClean="0"/>
              <a:t>This is done to remove micro-organisms from the forearm and arms by mechanical washing and chemical disinfections before taking part in surgical procedure. </a:t>
            </a:r>
          </a:p>
          <a:p>
            <a:r>
              <a:rPr lang="en-US" dirty="0" smtClean="0"/>
              <a:t>This helps prevent the possibility of the patient being contaminated by bacteria from the hands and arms.</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8229600" cy="1143000"/>
          </a:xfrm>
        </p:spPr>
        <p:txBody>
          <a:bodyPr/>
          <a:lstStyle/>
          <a:p>
            <a:r>
              <a:rPr lang="en-US" b="1" u="sng" dirty="0" smtClean="0"/>
              <a:t>SCRUBBING</a:t>
            </a:r>
            <a:r>
              <a:rPr lang="en-US" dirty="0" smtClean="0"/>
              <a:t> </a:t>
            </a:r>
            <a:endParaRPr lang="en-US" dirty="0"/>
          </a:p>
        </p:txBody>
      </p:sp>
      <p:sp>
        <p:nvSpPr>
          <p:cNvPr id="3" name="Content Placeholder 2"/>
          <p:cNvSpPr>
            <a:spLocks noGrp="1"/>
          </p:cNvSpPr>
          <p:nvPr>
            <p:ph idx="1"/>
          </p:nvPr>
        </p:nvSpPr>
        <p:spPr>
          <a:xfrm>
            <a:off x="0" y="838200"/>
            <a:ext cx="9144000" cy="6019800"/>
          </a:xfrm>
        </p:spPr>
        <p:txBody>
          <a:bodyPr>
            <a:normAutofit fontScale="62500" lnSpcReduction="20000"/>
          </a:bodyPr>
          <a:lstStyle/>
          <a:p>
            <a:pPr>
              <a:buNone/>
            </a:pPr>
            <a:r>
              <a:rPr lang="en-US" dirty="0" smtClean="0"/>
              <a:t>Preparation for this procedure involves the following:</a:t>
            </a:r>
          </a:p>
          <a:p>
            <a:pPr>
              <a:buFont typeface="Wingdings" pitchFamily="2" charset="2"/>
              <a:buChar char="ü"/>
            </a:pPr>
            <a:r>
              <a:rPr lang="en-US" dirty="0" smtClean="0"/>
              <a:t>The theatre suit should have the top/shirt tidily tucked in. Roll the sleeves up to at least three inches above the elbow.</a:t>
            </a:r>
          </a:p>
          <a:p>
            <a:pPr>
              <a:buFont typeface="Wingdings" pitchFamily="2" charset="2"/>
              <a:buChar char="ü"/>
            </a:pPr>
            <a:r>
              <a:rPr lang="en-US" dirty="0" smtClean="0"/>
              <a:t>A cap should be worn to cover all the hair, tie the tape at </a:t>
            </a:r>
            <a:br>
              <a:rPr lang="en-US" dirty="0" smtClean="0"/>
            </a:br>
            <a:r>
              <a:rPr lang="en-US" dirty="0" smtClean="0"/>
              <a:t>the back.</a:t>
            </a:r>
          </a:p>
          <a:p>
            <a:pPr>
              <a:buFont typeface="Wingdings" pitchFamily="2" charset="2"/>
              <a:buChar char="ü"/>
            </a:pPr>
            <a:r>
              <a:rPr lang="en-US" dirty="0" smtClean="0"/>
              <a:t>A mask should be worn with the short side above the nose and the long side under the chin.</a:t>
            </a:r>
          </a:p>
          <a:p>
            <a:pPr>
              <a:buFont typeface="Wingdings" pitchFamily="2" charset="2"/>
              <a:buChar char="ü"/>
            </a:pPr>
            <a:r>
              <a:rPr lang="en-US" dirty="0" smtClean="0"/>
              <a:t>Remove all </a:t>
            </a:r>
            <a:r>
              <a:rPr lang="en-US" dirty="0" err="1" smtClean="0"/>
              <a:t>jewellery</a:t>
            </a:r>
            <a:r>
              <a:rPr lang="en-US" dirty="0" smtClean="0"/>
              <a:t>, wide wedding rings, dress rings, watches, earrings and necklaces.</a:t>
            </a:r>
          </a:p>
          <a:p>
            <a:pPr>
              <a:buFont typeface="Wingdings" pitchFamily="2" charset="2"/>
              <a:buChar char="ü"/>
            </a:pPr>
            <a:r>
              <a:rPr lang="en-US" dirty="0" smtClean="0"/>
              <a:t>Finger nails must be short and clean without nail varnish.</a:t>
            </a:r>
          </a:p>
          <a:p>
            <a:pPr>
              <a:buFont typeface="Wingdings" pitchFamily="2" charset="2"/>
              <a:buChar char="ü"/>
            </a:pPr>
            <a:r>
              <a:rPr lang="en-US" dirty="0" smtClean="0"/>
              <a:t>No cut wounds or septic wound on fingers.</a:t>
            </a:r>
          </a:p>
          <a:p>
            <a:pPr>
              <a:buFont typeface="Wingdings" pitchFamily="2" charset="2"/>
              <a:buChar char="ü"/>
            </a:pPr>
            <a:r>
              <a:rPr lang="en-US" dirty="0" smtClean="0"/>
              <a:t>No upper respiratory tract infection.</a:t>
            </a:r>
          </a:p>
          <a:p>
            <a:pPr>
              <a:buFont typeface="Wingdings" pitchFamily="2" charset="2"/>
              <a:buChar char="ü"/>
            </a:pPr>
            <a:r>
              <a:rPr lang="en-US" dirty="0" smtClean="0"/>
              <a:t>No gastroenteritis.</a:t>
            </a:r>
          </a:p>
          <a:p>
            <a:pPr>
              <a:buFont typeface="Wingdings" pitchFamily="2" charset="2"/>
              <a:buChar char="ü"/>
            </a:pPr>
            <a:r>
              <a:rPr lang="en-US" dirty="0" smtClean="0"/>
              <a:t>Wear a mackintosh apron to protect your scrub suit.</a:t>
            </a:r>
          </a:p>
          <a:p>
            <a:pPr>
              <a:buFont typeface="Wingdings" pitchFamily="2" charset="2"/>
              <a:buChar char="ü"/>
            </a:pPr>
            <a:r>
              <a:rPr lang="en-US" dirty="0" smtClean="0"/>
              <a:t>Regulate temperature and flow of water to suit you.</a:t>
            </a:r>
          </a:p>
          <a:p>
            <a:pPr>
              <a:buFont typeface="Wingdings" pitchFamily="2" charset="2"/>
              <a:buChar char="ü"/>
            </a:pPr>
            <a:r>
              <a:rPr lang="en-US" dirty="0" smtClean="0"/>
              <a:t>Scrubbing time varies according to the type of soap or chemical used. For example, if using </a:t>
            </a:r>
            <a:r>
              <a:rPr lang="en-US" dirty="0" err="1" smtClean="0"/>
              <a:t>gamophen</a:t>
            </a:r>
            <a:r>
              <a:rPr lang="en-US" dirty="0" smtClean="0"/>
              <a:t> soap, which contains hexachlorophene disinfectants, you should scrub for five minutes; if using </a:t>
            </a:r>
            <a:r>
              <a:rPr lang="en-US" dirty="0" err="1" smtClean="0"/>
              <a:t>hibiscrub</a:t>
            </a:r>
            <a:r>
              <a:rPr lang="en-US" dirty="0" smtClean="0"/>
              <a:t>, two minutes; ordinary soap, ten to fifteen minutes.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dirty="0" smtClean="0"/>
              <a:t>SCRUBBING PROCEDURE</a:t>
            </a:r>
            <a:endParaRPr lang="en-US" dirty="0"/>
          </a:p>
        </p:txBody>
      </p:sp>
      <p:sp>
        <p:nvSpPr>
          <p:cNvPr id="3" name="Content Placeholder 2"/>
          <p:cNvSpPr>
            <a:spLocks noGrp="1"/>
          </p:cNvSpPr>
          <p:nvPr>
            <p:ph idx="1"/>
          </p:nvPr>
        </p:nvSpPr>
        <p:spPr>
          <a:xfrm>
            <a:off x="0" y="1066800"/>
            <a:ext cx="9144000" cy="5791200"/>
          </a:xfrm>
        </p:spPr>
        <p:txBody>
          <a:bodyPr>
            <a:normAutofit fontScale="70000" lnSpcReduction="20000"/>
          </a:bodyPr>
          <a:lstStyle/>
          <a:p>
            <a:pPr marL="514350" indent="-514350">
              <a:buFont typeface="+mj-lt"/>
              <a:buAutoNum type="arabicPeriod"/>
            </a:pPr>
            <a:r>
              <a:rPr lang="en-US" dirty="0" smtClean="0"/>
              <a:t>Use the wall clock to time yourself. </a:t>
            </a:r>
          </a:p>
          <a:p>
            <a:pPr marL="514350" indent="-514350">
              <a:buFont typeface="+mj-lt"/>
              <a:buAutoNum type="arabicPeriod"/>
            </a:pPr>
            <a:r>
              <a:rPr lang="en-US" dirty="0" smtClean="0"/>
              <a:t>Wet the hands and arms to the elbow. </a:t>
            </a:r>
          </a:p>
          <a:p>
            <a:pPr marL="514350" indent="-514350">
              <a:buFont typeface="+mj-lt"/>
              <a:buAutoNum type="arabicPeriod"/>
            </a:pPr>
            <a:r>
              <a:rPr lang="en-US" dirty="0" smtClean="0"/>
              <a:t>Pick the soap and make a lot of lather on the hands and arms (the soap remains in hands until the point of drop </a:t>
            </a:r>
            <a:br>
              <a:rPr lang="en-US" dirty="0" smtClean="0"/>
            </a:br>
            <a:r>
              <a:rPr lang="en-US" dirty="0" smtClean="0"/>
              <a:t>off later). </a:t>
            </a:r>
          </a:p>
          <a:p>
            <a:pPr marL="514350" indent="-514350">
              <a:buFont typeface="+mj-lt"/>
              <a:buAutoNum type="arabicPeriod"/>
            </a:pPr>
            <a:r>
              <a:rPr lang="en-US" dirty="0" smtClean="0"/>
              <a:t>Wash hands and arms for one minute. This is called a </a:t>
            </a:r>
            <a:br>
              <a:rPr lang="en-US" dirty="0" smtClean="0"/>
            </a:br>
            <a:r>
              <a:rPr lang="en-US" dirty="0" smtClean="0"/>
              <a:t>social wash. </a:t>
            </a:r>
          </a:p>
          <a:p>
            <a:pPr marL="514350" indent="-514350">
              <a:buFont typeface="+mj-lt"/>
              <a:buAutoNum type="arabicPeriod"/>
            </a:pPr>
            <a:r>
              <a:rPr lang="en-US" dirty="0" smtClean="0"/>
              <a:t>Keeping the fingertips uppermost all the time, rinse hands to the elbow. </a:t>
            </a:r>
          </a:p>
          <a:p>
            <a:pPr marL="514350" indent="-514350">
              <a:buFont typeface="+mj-lt"/>
              <a:buAutoNum type="arabicPeriod"/>
            </a:pPr>
            <a:r>
              <a:rPr lang="en-US" dirty="0" smtClean="0"/>
              <a:t>Using the elbow, press the hutch of the dispenser and pick one sterile brush. Lather the brush and keep tablet of soap at back of the brush between your palm and brush in your </a:t>
            </a:r>
            <a:br>
              <a:rPr lang="en-US" dirty="0" smtClean="0"/>
            </a:br>
            <a:r>
              <a:rPr lang="en-US" dirty="0" smtClean="0"/>
              <a:t>right hand. </a:t>
            </a:r>
          </a:p>
          <a:p>
            <a:pPr marL="514350" indent="-514350">
              <a:buFont typeface="+mj-lt"/>
              <a:buAutoNum type="arabicPeriod"/>
            </a:pPr>
            <a:r>
              <a:rPr lang="en-US" dirty="0" smtClean="0"/>
              <a:t>Starting with the left hand put your fingers together and scrub the fingernails. Move to the fingers, and then wipe off the hand and palm. Use a circular movement inside the palm. Spend extra time at the folds of the wrist. Do this for 1½ minutes, rinsing often and starting again.</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p:spPr>
        <p:txBody>
          <a:bodyPr>
            <a:normAutofit/>
          </a:bodyPr>
          <a:lstStyle/>
          <a:p>
            <a:r>
              <a:rPr lang="en-US" sz="3600" dirty="0" smtClean="0"/>
              <a:t>SCRUBBING PROCEDURE Cont’d</a:t>
            </a:r>
            <a:endParaRPr lang="en-US" sz="3600" dirty="0"/>
          </a:p>
        </p:txBody>
      </p:sp>
      <p:sp>
        <p:nvSpPr>
          <p:cNvPr id="3" name="Content Placeholder 2"/>
          <p:cNvSpPr>
            <a:spLocks noGrp="1"/>
          </p:cNvSpPr>
          <p:nvPr>
            <p:ph idx="1"/>
          </p:nvPr>
        </p:nvSpPr>
        <p:spPr>
          <a:xfrm>
            <a:off x="0" y="990600"/>
            <a:ext cx="9144000" cy="5867400"/>
          </a:xfrm>
        </p:spPr>
        <p:txBody>
          <a:bodyPr>
            <a:normAutofit fontScale="70000" lnSpcReduction="20000"/>
          </a:bodyPr>
          <a:lstStyle/>
          <a:p>
            <a:pPr marL="514350" indent="-514350">
              <a:buFont typeface="+mj-lt"/>
              <a:buAutoNum type="arabicPeriod" startAt="8"/>
            </a:pPr>
            <a:r>
              <a:rPr lang="en-US" dirty="0" smtClean="0"/>
              <a:t>Rinse the hands from fingertips to wrists after the 1½ minutes. Rinse the brush and soap as well.</a:t>
            </a:r>
          </a:p>
          <a:p>
            <a:pPr marL="514350" indent="-514350">
              <a:buFont typeface="+mj-lt"/>
              <a:buAutoNum type="arabicPeriod" startAt="8"/>
            </a:pPr>
            <a:r>
              <a:rPr lang="en-US" dirty="0" smtClean="0"/>
              <a:t>Change over to the right hand and repeat the procedures (7) – (8). Spend another 1½ minutes. Drop the bush into the correct receptacle provided. Keep the soap still in hands.</a:t>
            </a:r>
          </a:p>
          <a:p>
            <a:pPr marL="514350" indent="-514350">
              <a:buFont typeface="+mj-lt"/>
              <a:buAutoNum type="arabicPeriod" startAt="8"/>
            </a:pPr>
            <a:r>
              <a:rPr lang="en-US" dirty="0" smtClean="0"/>
              <a:t>Lather hands and wash up to the wrist for another minute. Rinse the soap and drop it back into the soap dish.</a:t>
            </a:r>
          </a:p>
          <a:p>
            <a:pPr marL="514350" indent="-514350">
              <a:buFont typeface="+mj-lt"/>
              <a:buAutoNum type="arabicPeriod" startAt="8"/>
            </a:pPr>
            <a:r>
              <a:rPr lang="en-US" dirty="0" smtClean="0"/>
              <a:t>Take all necessary precautions to avoid touching the tap handles during this exercise as this contaminates the hands.</a:t>
            </a:r>
          </a:p>
          <a:p>
            <a:pPr marL="514350" indent="-514350">
              <a:buFont typeface="+mj-lt"/>
              <a:buAutoNum type="arabicPeriod" startAt="8"/>
            </a:pPr>
            <a:r>
              <a:rPr lang="en-US" dirty="0" smtClean="0"/>
              <a:t>Rinse the hands and arms thoroughly in one direction only starting from fingertips working down systematically to elbows. </a:t>
            </a:r>
          </a:p>
          <a:p>
            <a:pPr marL="514350" indent="-514350">
              <a:buFont typeface="+mj-lt"/>
              <a:buAutoNum type="arabicPeriod" startAt="8"/>
            </a:pPr>
            <a:r>
              <a:rPr lang="en-US" dirty="0" smtClean="0"/>
              <a:t>Close the taps using elbows. Keep hands together upright, fingers higher than elbows. A total of five to ten minutes have been observed during the procedure.</a:t>
            </a:r>
          </a:p>
          <a:p>
            <a:pPr marL="514350" indent="-514350">
              <a:buFont typeface="+mj-lt"/>
              <a:buAutoNum type="arabicPeriod" startAt="8"/>
            </a:pPr>
            <a:r>
              <a:rPr lang="en-US" dirty="0" smtClean="0"/>
              <a:t>The circulating nurse will remove the mackintosh apron.</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DRYING</a:t>
            </a:r>
            <a:endParaRPr lang="en-US" dirty="0"/>
          </a:p>
        </p:txBody>
      </p:sp>
      <p:sp>
        <p:nvSpPr>
          <p:cNvPr id="3" name="Content Placeholder 2"/>
          <p:cNvSpPr>
            <a:spLocks noGrp="1"/>
          </p:cNvSpPr>
          <p:nvPr>
            <p:ph idx="1"/>
          </p:nvPr>
        </p:nvSpPr>
        <p:spPr>
          <a:xfrm>
            <a:off x="152400" y="1219200"/>
            <a:ext cx="8991600" cy="5638800"/>
          </a:xfrm>
        </p:spPr>
        <p:txBody>
          <a:bodyPr>
            <a:normAutofit lnSpcReduction="10000"/>
          </a:bodyPr>
          <a:lstStyle/>
          <a:p>
            <a:r>
              <a:rPr lang="en-US" dirty="0" smtClean="0"/>
              <a:t>Pick up the towel and step back. Start with the left hand and blot dry the fingers, the webs of the hand and the palm well. and then move to the back of the hand, and the forearm, using a circular movement to the elbows. Change the towel to the left hand with the wet part against the left palm. Using the dry part of the towel, repeat the same procedure on the other arm. When you get to the elbow, discard the used towel in the dispenser provided.</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dirty="0" smtClean="0"/>
              <a:t>HISTORY OF THEATRE NURSING</a:t>
            </a:r>
            <a:endParaRPr lang="en-US" dirty="0"/>
          </a:p>
        </p:txBody>
      </p:sp>
      <p:sp>
        <p:nvSpPr>
          <p:cNvPr id="3" name="Content Placeholder 2"/>
          <p:cNvSpPr>
            <a:spLocks noGrp="1"/>
          </p:cNvSpPr>
          <p:nvPr>
            <p:ph idx="1"/>
          </p:nvPr>
        </p:nvSpPr>
        <p:spPr>
          <a:xfrm>
            <a:off x="0" y="990600"/>
            <a:ext cx="9144000" cy="5867400"/>
          </a:xfrm>
        </p:spPr>
        <p:txBody>
          <a:bodyPr>
            <a:normAutofit fontScale="70000" lnSpcReduction="20000"/>
          </a:bodyPr>
          <a:lstStyle/>
          <a:p>
            <a:r>
              <a:rPr lang="en-US" dirty="0" smtClean="0"/>
              <a:t>Theatre nursing has developed alongside the history of surgery. Surgery is an old form of treatment that can be traced back through the history of man. In the past, there were no theatres, no trained personnel, no </a:t>
            </a:r>
            <a:r>
              <a:rPr lang="en-US" dirty="0" err="1" smtClean="0"/>
              <a:t>anaesthesia</a:t>
            </a:r>
            <a:r>
              <a:rPr lang="en-US" dirty="0" smtClean="0"/>
              <a:t> and no equipment. Operations were performed at home. Problems during this time included infection, bleeding and pain. </a:t>
            </a:r>
          </a:p>
          <a:p>
            <a:r>
              <a:rPr lang="en-US" dirty="0" smtClean="0"/>
              <a:t>However, with time, efforts were made to solve these problems. For example, in 17 BC, alcohol and opium were used to relieve pain by Napoleon who performed an amputation while the patient slept for 24 hours. By 1772, Joseph Priestly discovered the use of nitrous oxide as </a:t>
            </a:r>
            <a:r>
              <a:rPr lang="en-US" dirty="0" err="1" smtClean="0"/>
              <a:t>anaesthesia</a:t>
            </a:r>
            <a:r>
              <a:rPr lang="en-US" dirty="0" smtClean="0"/>
              <a:t>, and in 1842, Dr Crawford discovered the use of ether. In 1847 James Young began to use chloroform. In the 18th century a great breakthrough was made with the use of </a:t>
            </a:r>
            <a:r>
              <a:rPr lang="en-US" dirty="0" err="1" smtClean="0"/>
              <a:t>trilene</a:t>
            </a:r>
            <a:r>
              <a:rPr lang="en-US" dirty="0" smtClean="0"/>
              <a:t> </a:t>
            </a:r>
            <a:r>
              <a:rPr lang="en-US" dirty="0" err="1" smtClean="0"/>
              <a:t>thiopentone</a:t>
            </a:r>
            <a:r>
              <a:rPr lang="en-US" dirty="0" smtClean="0"/>
              <a:t>, </a:t>
            </a:r>
            <a:r>
              <a:rPr lang="en-US" dirty="0" err="1" smtClean="0"/>
              <a:t>clytopopaine</a:t>
            </a:r>
            <a:r>
              <a:rPr lang="en-US" dirty="0" smtClean="0"/>
              <a:t> and curare, which are muscle relaxants. By the end of 19th century, pain relief was an integral part of surgery.</a:t>
            </a: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GOWNING</a:t>
            </a:r>
            <a:endParaRPr lang="en-US" dirty="0"/>
          </a:p>
        </p:txBody>
      </p:sp>
      <p:sp>
        <p:nvSpPr>
          <p:cNvPr id="3" name="Content Placeholder 2"/>
          <p:cNvSpPr>
            <a:spLocks noGrp="1"/>
          </p:cNvSpPr>
          <p:nvPr>
            <p:ph idx="1"/>
          </p:nvPr>
        </p:nvSpPr>
        <p:spPr>
          <a:xfrm>
            <a:off x="152400" y="1219200"/>
            <a:ext cx="8991600" cy="5638800"/>
          </a:xfrm>
        </p:spPr>
        <p:txBody>
          <a:bodyPr>
            <a:normAutofit fontScale="92500" lnSpcReduction="10000"/>
          </a:bodyPr>
          <a:lstStyle/>
          <a:p>
            <a:pPr>
              <a:buNone/>
            </a:pPr>
            <a:r>
              <a:rPr lang="en-US" dirty="0" smtClean="0"/>
              <a:t>The following procedure should be followed when gowning: </a:t>
            </a:r>
          </a:p>
          <a:p>
            <a:r>
              <a:rPr lang="en-US" dirty="0" smtClean="0"/>
              <a:t>Pick a gown and step back.</a:t>
            </a:r>
          </a:p>
          <a:p>
            <a:r>
              <a:rPr lang="en-US" dirty="0" smtClean="0"/>
              <a:t>Hold the neck-band and let the bottom hem drop.</a:t>
            </a:r>
          </a:p>
          <a:p>
            <a:r>
              <a:rPr lang="en-US" dirty="0" smtClean="0"/>
              <a:t>Open the gown and slide both hands in through the arm holes.</a:t>
            </a:r>
          </a:p>
          <a:p>
            <a:r>
              <a:rPr lang="en-US" dirty="0" smtClean="0"/>
              <a:t>Do not touch the outside of the gown with your bare hands.</a:t>
            </a:r>
          </a:p>
          <a:p>
            <a:r>
              <a:rPr lang="en-US" dirty="0" smtClean="0"/>
              <a:t>The Runner Nurse will first tie the neck and shoulder bands then wristbands without touching the gown.</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GLOVING</a:t>
            </a:r>
            <a:endParaRPr lang="en-US" dirty="0"/>
          </a:p>
        </p:txBody>
      </p:sp>
      <p:sp>
        <p:nvSpPr>
          <p:cNvPr id="3" name="Content Placeholder 2"/>
          <p:cNvSpPr>
            <a:spLocks noGrp="1"/>
          </p:cNvSpPr>
          <p:nvPr>
            <p:ph idx="1"/>
          </p:nvPr>
        </p:nvSpPr>
        <p:spPr>
          <a:xfrm>
            <a:off x="228600" y="1219200"/>
            <a:ext cx="8915400" cy="5638800"/>
          </a:xfrm>
        </p:spPr>
        <p:txBody>
          <a:bodyPr>
            <a:normAutofit fontScale="77500" lnSpcReduction="20000"/>
          </a:bodyPr>
          <a:lstStyle/>
          <a:p>
            <a:pPr>
              <a:buNone/>
            </a:pPr>
            <a:r>
              <a:rPr lang="en-US" dirty="0" smtClean="0"/>
              <a:t>The following procedure should be adhered to: </a:t>
            </a:r>
          </a:p>
          <a:p>
            <a:r>
              <a:rPr lang="en-US" dirty="0" smtClean="0"/>
              <a:t>Arrange gloves on the trolley with glove finger portion away from you.</a:t>
            </a:r>
          </a:p>
          <a:p>
            <a:r>
              <a:rPr lang="en-US" dirty="0" smtClean="0"/>
              <a:t>Pick the glove with left hand holding at the folded part and slip in your right hand. Fold the tip of the sleeve on right hand and pass the glove over.</a:t>
            </a:r>
          </a:p>
          <a:p>
            <a:r>
              <a:rPr lang="en-US" dirty="0" smtClean="0"/>
              <a:t>Using the gloved hand slip your fingers beneath the folded area of the remaining glove and slip in the left hand into the glove.</a:t>
            </a:r>
          </a:p>
          <a:p>
            <a:r>
              <a:rPr lang="en-US" dirty="0" smtClean="0"/>
              <a:t>Unroll the cuff of the glove covering the cuff of the sleeve.</a:t>
            </a:r>
          </a:p>
          <a:p>
            <a:r>
              <a:rPr lang="en-US" dirty="0" smtClean="0"/>
              <a:t>Do the same for the opposite hand using the same technique.</a:t>
            </a:r>
          </a:p>
          <a:p>
            <a:r>
              <a:rPr lang="en-US" dirty="0" smtClean="0"/>
              <a:t>Ensure you do not contaminate any area that will come in contact with the sterile field.</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b="1" dirty="0" smtClean="0"/>
              <a:t>PATIENT’S SKIN PREPARATION</a:t>
            </a:r>
            <a:r>
              <a:rPr lang="en-US" dirty="0" smtClean="0"/>
              <a:t> </a:t>
            </a:r>
            <a:endParaRPr lang="en-US" dirty="0"/>
          </a:p>
        </p:txBody>
      </p:sp>
      <p:sp>
        <p:nvSpPr>
          <p:cNvPr id="3" name="Content Placeholder 2"/>
          <p:cNvSpPr>
            <a:spLocks noGrp="1"/>
          </p:cNvSpPr>
          <p:nvPr>
            <p:ph idx="1"/>
          </p:nvPr>
        </p:nvSpPr>
        <p:spPr>
          <a:xfrm>
            <a:off x="0" y="1066800"/>
            <a:ext cx="9144000" cy="5791200"/>
          </a:xfrm>
        </p:spPr>
        <p:txBody>
          <a:bodyPr>
            <a:normAutofit/>
          </a:bodyPr>
          <a:lstStyle/>
          <a:p>
            <a:r>
              <a:rPr lang="en-US" dirty="0" smtClean="0"/>
              <a:t>Skin preparation depends on the area being operated. </a:t>
            </a:r>
          </a:p>
          <a:p>
            <a:r>
              <a:rPr lang="en-US" dirty="0" smtClean="0"/>
              <a:t>Preparation of the skin includes vigorous sponging of the skin with a sponge soaked in strong disinfectant held in a sponge holding forceps. </a:t>
            </a:r>
          </a:p>
          <a:p>
            <a:r>
              <a:rPr lang="en-US" dirty="0" smtClean="0"/>
              <a:t>Disinfectants used include </a:t>
            </a:r>
            <a:r>
              <a:rPr lang="en-US" dirty="0" err="1" smtClean="0"/>
              <a:t>centrimide</a:t>
            </a:r>
            <a:r>
              <a:rPr lang="en-US" dirty="0" smtClean="0"/>
              <a:t> and </a:t>
            </a:r>
            <a:r>
              <a:rPr lang="en-US" dirty="0" err="1" smtClean="0"/>
              <a:t>hibitine</a:t>
            </a:r>
            <a:r>
              <a:rPr lang="en-US" dirty="0" smtClean="0"/>
              <a:t> in spirit. After sponging, the area is swabbed once with iodine in spirit or </a:t>
            </a:r>
            <a:r>
              <a:rPr lang="en-US" dirty="0" err="1" smtClean="0"/>
              <a:t>hibitine</a:t>
            </a:r>
            <a:r>
              <a:rPr lang="en-US" dirty="0" smtClean="0"/>
              <a:t> 5% in 70% alcohol.</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DRAPING OF PATIENT</a:t>
            </a:r>
            <a:r>
              <a:rPr lang="en-US" dirty="0" smtClean="0"/>
              <a:t> </a:t>
            </a:r>
            <a:endParaRPr lang="en-US" dirty="0"/>
          </a:p>
        </p:txBody>
      </p:sp>
      <p:sp>
        <p:nvSpPr>
          <p:cNvPr id="3" name="Content Placeholder 2"/>
          <p:cNvSpPr>
            <a:spLocks noGrp="1"/>
          </p:cNvSpPr>
          <p:nvPr>
            <p:ph idx="1"/>
          </p:nvPr>
        </p:nvSpPr>
        <p:spPr>
          <a:xfrm>
            <a:off x="152400" y="1219200"/>
            <a:ext cx="8991600" cy="5638800"/>
          </a:xfrm>
        </p:spPr>
        <p:txBody>
          <a:bodyPr>
            <a:normAutofit/>
          </a:bodyPr>
          <a:lstStyle/>
          <a:p>
            <a:r>
              <a:rPr lang="en-US" dirty="0" smtClean="0"/>
              <a:t>The purpose of draping is to maintain an adequate sterile field for the surgical procedure. </a:t>
            </a:r>
          </a:p>
          <a:p>
            <a:r>
              <a:rPr lang="en-US" dirty="0" smtClean="0"/>
              <a:t>The scrub nurse gives the surgeon the sterile towel to cover the area above the operation site and below and the sides.</a:t>
            </a:r>
          </a:p>
          <a:p>
            <a:r>
              <a:rPr lang="en-US" dirty="0" smtClean="0"/>
              <a:t>After draping, the scrub nurse brings the operation trolley and instrument trolley next to the table.</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POSITIONING OF PATIENT</a:t>
            </a:r>
            <a:r>
              <a:rPr lang="en-US" dirty="0" smtClean="0"/>
              <a:t> </a:t>
            </a:r>
            <a:endParaRPr lang="en-US" dirty="0"/>
          </a:p>
        </p:txBody>
      </p:sp>
      <p:sp>
        <p:nvSpPr>
          <p:cNvPr id="3" name="Content Placeholder 2"/>
          <p:cNvSpPr>
            <a:spLocks noGrp="1"/>
          </p:cNvSpPr>
          <p:nvPr>
            <p:ph idx="1"/>
          </p:nvPr>
        </p:nvSpPr>
        <p:spPr>
          <a:xfrm>
            <a:off x="0" y="1143000"/>
            <a:ext cx="9144000" cy="5715000"/>
          </a:xfrm>
        </p:spPr>
        <p:txBody>
          <a:bodyPr>
            <a:normAutofit fontScale="92500"/>
          </a:bodyPr>
          <a:lstStyle/>
          <a:p>
            <a:r>
              <a:rPr lang="en-US" dirty="0" smtClean="0"/>
              <a:t>Positioning is done by the other team members who have not scrubbed up and worn sterile gowns and gloves. Patients are positioned before the skin preparation and draping described previously.</a:t>
            </a:r>
          </a:p>
          <a:p>
            <a:r>
              <a:rPr lang="en-US" dirty="0" smtClean="0"/>
              <a:t>This involves placing the patient on the operating table to a desirable level for surgery and ensures that any harm to the patient, such as pressure on the nerves, is prevented. After positioning, the theatre gown is removed and skin prepared.</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SUPINE</a:t>
            </a:r>
            <a:endParaRPr lang="en-US" dirty="0"/>
          </a:p>
        </p:txBody>
      </p:sp>
      <p:sp>
        <p:nvSpPr>
          <p:cNvPr id="3" name="Content Placeholder 2"/>
          <p:cNvSpPr>
            <a:spLocks noGrp="1"/>
          </p:cNvSpPr>
          <p:nvPr>
            <p:ph idx="1"/>
          </p:nvPr>
        </p:nvSpPr>
        <p:spPr>
          <a:xfrm>
            <a:off x="0" y="1143000"/>
            <a:ext cx="9144000" cy="5715000"/>
          </a:xfrm>
        </p:spPr>
        <p:txBody>
          <a:bodyPr/>
          <a:lstStyle/>
          <a:p>
            <a:r>
              <a:rPr lang="en-US" dirty="0" smtClean="0"/>
              <a:t>Supine (</a:t>
            </a:r>
            <a:r>
              <a:rPr lang="en-US" dirty="0" err="1" smtClean="0"/>
              <a:t>laparatomy</a:t>
            </a:r>
            <a:r>
              <a:rPr lang="en-US" dirty="0" smtClean="0"/>
              <a:t> position), where the patient lies on the back with arms on the sides on arm boards.</a:t>
            </a:r>
          </a:p>
          <a:p>
            <a:endParaRPr lang="en-US" dirty="0"/>
          </a:p>
        </p:txBody>
      </p:sp>
      <p:pic>
        <p:nvPicPr>
          <p:cNvPr id="4" name="Picture 4" descr="Patient in supine position"/>
          <p:cNvPicPr>
            <a:picLocks noChangeAspect="1" noChangeArrowheads="1"/>
          </p:cNvPicPr>
          <p:nvPr/>
        </p:nvPicPr>
        <p:blipFill>
          <a:blip r:embed="rId2"/>
          <a:srcRect/>
          <a:stretch>
            <a:fillRect/>
          </a:stretch>
        </p:blipFill>
        <p:spPr bwMode="auto">
          <a:xfrm>
            <a:off x="0" y="2667000"/>
            <a:ext cx="9144000" cy="4191000"/>
          </a:xfrm>
          <a:prstGeom prst="rect">
            <a:avLst/>
          </a:prstGeom>
          <a:noFill/>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TRENDELENBURG</a:t>
            </a:r>
            <a:endParaRPr lang="en-US" dirty="0"/>
          </a:p>
        </p:txBody>
      </p:sp>
      <p:sp>
        <p:nvSpPr>
          <p:cNvPr id="3" name="Content Placeholder 2"/>
          <p:cNvSpPr>
            <a:spLocks noGrp="1"/>
          </p:cNvSpPr>
          <p:nvPr>
            <p:ph idx="1"/>
          </p:nvPr>
        </p:nvSpPr>
        <p:spPr>
          <a:xfrm>
            <a:off x="0" y="1143000"/>
            <a:ext cx="9144000" cy="5715000"/>
          </a:xfrm>
        </p:spPr>
        <p:txBody>
          <a:bodyPr/>
          <a:lstStyle/>
          <a:p>
            <a:r>
              <a:rPr lang="en-US" sz="2800" dirty="0" err="1" smtClean="0"/>
              <a:t>Trendelenburg</a:t>
            </a:r>
            <a:r>
              <a:rPr lang="en-US" sz="2800" dirty="0" smtClean="0"/>
              <a:t>, which is most commonly used in pelvic operations, where the patient is placed supine and the head lowered and the table is broken at the knee joint to lower the lower section slightly to flex the patient’s knees.</a:t>
            </a:r>
          </a:p>
          <a:p>
            <a:endParaRPr lang="en-US" dirty="0"/>
          </a:p>
        </p:txBody>
      </p:sp>
      <p:pic>
        <p:nvPicPr>
          <p:cNvPr id="4" name="Picture 4" descr="Patient in Trendelenburg position"/>
          <p:cNvPicPr>
            <a:picLocks noChangeAspect="1" noChangeArrowheads="1"/>
          </p:cNvPicPr>
          <p:nvPr/>
        </p:nvPicPr>
        <p:blipFill>
          <a:blip r:embed="rId2"/>
          <a:srcRect/>
          <a:stretch>
            <a:fillRect/>
          </a:stretch>
        </p:blipFill>
        <p:spPr bwMode="auto">
          <a:xfrm>
            <a:off x="0" y="3276600"/>
            <a:ext cx="9144000" cy="3581400"/>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KIDNEY POSITION</a:t>
            </a:r>
            <a:endParaRPr lang="en-US" dirty="0"/>
          </a:p>
        </p:txBody>
      </p:sp>
      <p:sp>
        <p:nvSpPr>
          <p:cNvPr id="3" name="Content Placeholder 2"/>
          <p:cNvSpPr>
            <a:spLocks noGrp="1"/>
          </p:cNvSpPr>
          <p:nvPr>
            <p:ph idx="1"/>
          </p:nvPr>
        </p:nvSpPr>
        <p:spPr>
          <a:xfrm>
            <a:off x="0" y="1143000"/>
            <a:ext cx="9144000" cy="5715000"/>
          </a:xfrm>
        </p:spPr>
        <p:txBody>
          <a:bodyPr/>
          <a:lstStyle/>
          <a:p>
            <a:r>
              <a:rPr lang="en-US" dirty="0" smtClean="0"/>
              <a:t>Kidney position, where the bridge of the table is raised to elevate the loins between the lower limbs and the iliac crest.</a:t>
            </a:r>
          </a:p>
          <a:p>
            <a:endParaRPr lang="en-US" dirty="0"/>
          </a:p>
        </p:txBody>
      </p:sp>
      <p:pic>
        <p:nvPicPr>
          <p:cNvPr id="4" name="Picture 4" descr="Patient in Kidney position"/>
          <p:cNvPicPr>
            <a:picLocks noChangeAspect="1" noChangeArrowheads="1"/>
          </p:cNvPicPr>
          <p:nvPr/>
        </p:nvPicPr>
        <p:blipFill>
          <a:blip r:embed="rId2"/>
          <a:srcRect/>
          <a:stretch>
            <a:fillRect/>
          </a:stretch>
        </p:blipFill>
        <p:spPr bwMode="auto">
          <a:xfrm>
            <a:off x="0" y="3048000"/>
            <a:ext cx="9144000" cy="3810000"/>
          </a:xfrm>
          <a:prstGeom prst="rect">
            <a:avLst/>
          </a:prstGeom>
          <a:noFill/>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LITHOTOMY</a:t>
            </a:r>
            <a:endParaRPr lang="en-US" dirty="0"/>
          </a:p>
        </p:txBody>
      </p:sp>
      <p:sp>
        <p:nvSpPr>
          <p:cNvPr id="3" name="Content Placeholder 2"/>
          <p:cNvSpPr>
            <a:spLocks noGrp="1"/>
          </p:cNvSpPr>
          <p:nvPr>
            <p:ph idx="1"/>
          </p:nvPr>
        </p:nvSpPr>
        <p:spPr>
          <a:xfrm>
            <a:off x="0" y="838200"/>
            <a:ext cx="9144000" cy="6019800"/>
          </a:xfrm>
        </p:spPr>
        <p:txBody>
          <a:bodyPr/>
          <a:lstStyle/>
          <a:p>
            <a:r>
              <a:rPr lang="en-US" sz="2800" dirty="0" err="1" smtClean="0"/>
              <a:t>Lithotomy</a:t>
            </a:r>
            <a:r>
              <a:rPr lang="en-US" sz="2800" dirty="0" smtClean="0"/>
              <a:t>, which is used in perineum operation. The patient lies supine and the lower limbs are raised on stirrups from the pelvis. Both legs must be raised simultaneously to avoid injury. The knees are flexed.</a:t>
            </a:r>
          </a:p>
          <a:p>
            <a:endParaRPr lang="en-US" dirty="0"/>
          </a:p>
        </p:txBody>
      </p:sp>
      <p:pic>
        <p:nvPicPr>
          <p:cNvPr id="4" name="Picture 4" descr="Patient in Lithotomy position"/>
          <p:cNvPicPr>
            <a:picLocks noChangeAspect="1" noChangeArrowheads="1"/>
          </p:cNvPicPr>
          <p:nvPr/>
        </p:nvPicPr>
        <p:blipFill>
          <a:blip r:embed="rId2"/>
          <a:srcRect/>
          <a:stretch>
            <a:fillRect/>
          </a:stretch>
        </p:blipFill>
        <p:spPr bwMode="auto">
          <a:xfrm>
            <a:off x="0" y="2971800"/>
            <a:ext cx="9144000" cy="3886200"/>
          </a:xfrm>
          <a:prstGeom prst="rect">
            <a:avLst/>
          </a:prstGeom>
          <a:noFill/>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LAMINECTOMY</a:t>
            </a:r>
            <a:endParaRPr lang="en-US" dirty="0"/>
          </a:p>
        </p:txBody>
      </p:sp>
      <p:sp>
        <p:nvSpPr>
          <p:cNvPr id="3" name="Content Placeholder 2"/>
          <p:cNvSpPr>
            <a:spLocks noGrp="1"/>
          </p:cNvSpPr>
          <p:nvPr>
            <p:ph idx="1"/>
          </p:nvPr>
        </p:nvSpPr>
        <p:spPr>
          <a:xfrm>
            <a:off x="0" y="1066800"/>
            <a:ext cx="9144000" cy="5791200"/>
          </a:xfrm>
        </p:spPr>
        <p:txBody>
          <a:bodyPr/>
          <a:lstStyle/>
          <a:p>
            <a:r>
              <a:rPr lang="en-US" sz="2400" dirty="0" err="1" smtClean="0"/>
              <a:t>Laminectomy</a:t>
            </a:r>
            <a:r>
              <a:rPr lang="en-US" sz="2400" dirty="0" smtClean="0"/>
              <a:t> position, where the patient is put in the prone position with the head beyond the end of the table with the forehead resting and supported on a horseshoe fixed six inches below the level of the table</a:t>
            </a:r>
            <a:r>
              <a:rPr lang="en-US" dirty="0" smtClean="0"/>
              <a:t>.</a:t>
            </a:r>
          </a:p>
          <a:p>
            <a:endParaRPr lang="en-US" dirty="0"/>
          </a:p>
        </p:txBody>
      </p:sp>
      <p:pic>
        <p:nvPicPr>
          <p:cNvPr id="4" name="Picture 4" descr="Patient in Laminectomy position"/>
          <p:cNvPicPr>
            <a:picLocks noChangeAspect="1" noChangeArrowheads="1"/>
          </p:cNvPicPr>
          <p:nvPr/>
        </p:nvPicPr>
        <p:blipFill>
          <a:blip r:embed="rId2"/>
          <a:srcRect/>
          <a:stretch>
            <a:fillRect/>
          </a:stretch>
        </p:blipFill>
        <p:spPr bwMode="auto">
          <a:xfrm>
            <a:off x="0" y="2590800"/>
            <a:ext cx="9144000" cy="4267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0"/>
            <a:ext cx="8229600" cy="1143000"/>
          </a:xfrm>
        </p:spPr>
        <p:txBody>
          <a:bodyPr/>
          <a:lstStyle/>
          <a:p>
            <a:r>
              <a:rPr lang="en-US" dirty="0" smtClean="0"/>
              <a:t>HISTORY CONT’D</a:t>
            </a:r>
            <a:endParaRPr lang="en-US" dirty="0"/>
          </a:p>
        </p:txBody>
      </p:sp>
      <p:sp>
        <p:nvSpPr>
          <p:cNvPr id="3" name="Content Placeholder 2"/>
          <p:cNvSpPr>
            <a:spLocks noGrp="1"/>
          </p:cNvSpPr>
          <p:nvPr>
            <p:ph idx="1"/>
          </p:nvPr>
        </p:nvSpPr>
        <p:spPr>
          <a:xfrm>
            <a:off x="0" y="990600"/>
            <a:ext cx="9144000" cy="5867400"/>
          </a:xfrm>
        </p:spPr>
        <p:txBody>
          <a:bodyPr>
            <a:normAutofit fontScale="85000" lnSpcReduction="20000"/>
          </a:bodyPr>
          <a:lstStyle/>
          <a:p>
            <a:r>
              <a:rPr lang="en-US" dirty="0" smtClean="0"/>
              <a:t>In order to control </a:t>
            </a:r>
            <a:r>
              <a:rPr lang="en-US" dirty="0" err="1" smtClean="0"/>
              <a:t>haemorrhaging</a:t>
            </a:r>
            <a:r>
              <a:rPr lang="en-US" dirty="0" smtClean="0"/>
              <a:t>, the ancient Greeks and Romans as far back as the 16th century BC, used strings as ligatures. Later on, during the Middle Ages, they came up with the use of hot iron. </a:t>
            </a:r>
          </a:p>
          <a:p>
            <a:r>
              <a:rPr lang="en-US" dirty="0" smtClean="0"/>
              <a:t>This idea has been developed into the use of </a:t>
            </a:r>
            <a:r>
              <a:rPr lang="en-US" dirty="0" err="1" smtClean="0"/>
              <a:t>cautery</a:t>
            </a:r>
            <a:r>
              <a:rPr lang="en-US" dirty="0" smtClean="0"/>
              <a:t> to control bleeding. By the beginning of the 20th century, many types of ligatures were available, prepared from metal, nylon and cotton. </a:t>
            </a:r>
          </a:p>
          <a:p>
            <a:r>
              <a:rPr lang="en-US" dirty="0" smtClean="0"/>
              <a:t>The control of infection dates back to the efforts of Louis Pasteur, who proved that bacteria caused infections. In 1865, Joseph Lister used carbonic acid to reduce the growth of bacteria in wounds. In 1886 Von </a:t>
            </a:r>
            <a:r>
              <a:rPr lang="en-US" dirty="0" err="1" smtClean="0"/>
              <a:t>Bergemen</a:t>
            </a:r>
            <a:r>
              <a:rPr lang="en-US" dirty="0" smtClean="0"/>
              <a:t> introduced </a:t>
            </a:r>
            <a:r>
              <a:rPr lang="en-US" dirty="0" err="1" smtClean="0"/>
              <a:t>sterilisation</a:t>
            </a:r>
            <a:r>
              <a:rPr lang="en-US" dirty="0" smtClean="0"/>
              <a:t> of dressings.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US" dirty="0" smtClean="0"/>
              <a:t>EQUIPMENT USED IN THEATRE</a:t>
            </a:r>
            <a:endParaRPr lang="en-US" dirty="0"/>
          </a:p>
        </p:txBody>
      </p:sp>
      <p:sp>
        <p:nvSpPr>
          <p:cNvPr id="3" name="Content Placeholder 2"/>
          <p:cNvSpPr>
            <a:spLocks noGrp="1"/>
          </p:cNvSpPr>
          <p:nvPr>
            <p:ph idx="1"/>
          </p:nvPr>
        </p:nvSpPr>
        <p:spPr>
          <a:xfrm>
            <a:off x="0" y="1143000"/>
            <a:ext cx="9144000" cy="5715000"/>
          </a:xfrm>
        </p:spPr>
        <p:txBody>
          <a:bodyPr>
            <a:normAutofit fontScale="85000" lnSpcReduction="10000"/>
          </a:bodyPr>
          <a:lstStyle/>
          <a:p>
            <a:endParaRPr lang="en-US" b="1" u="sng" dirty="0" smtClean="0">
              <a:latin typeface="+mj-lt"/>
            </a:endParaRPr>
          </a:p>
          <a:p>
            <a:r>
              <a:rPr lang="en-US" b="1" u="sng" dirty="0" smtClean="0">
                <a:latin typeface="+mj-lt"/>
              </a:rPr>
              <a:t>LIGATURES AND SUTURES</a:t>
            </a:r>
            <a:r>
              <a:rPr lang="en-US" b="1" dirty="0" smtClean="0"/>
              <a:t/>
            </a:r>
            <a:br>
              <a:rPr lang="en-US" b="1" dirty="0" smtClean="0"/>
            </a:br>
            <a:r>
              <a:rPr lang="en-US" dirty="0" smtClean="0"/>
              <a:t>A suture is a stitch or series of stitches used in surgery to bring together living tissues until the normal healing process takes place. A ligature is a suture used for tying blood vessels to arrest bleeding.</a:t>
            </a:r>
          </a:p>
          <a:p>
            <a:r>
              <a:rPr lang="en-US" dirty="0" smtClean="0"/>
              <a:t>There are two types of sutures. They can be absorbable, which means they dissolve in the tissue after some time, for example, catgut. They can also be non-absorbable, which means that the body tissue cannot digest the material used, for example, silkworm gut, nylon, cotton, linen, silk and metal.</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sz="3600" dirty="0" smtClean="0"/>
              <a:t>LIGATURES AND SUTURES Cont’d</a:t>
            </a:r>
            <a:endParaRPr lang="en-US" sz="3600" dirty="0"/>
          </a:p>
        </p:txBody>
      </p:sp>
      <p:sp>
        <p:nvSpPr>
          <p:cNvPr id="3" name="Content Placeholder 2"/>
          <p:cNvSpPr>
            <a:spLocks noGrp="1"/>
          </p:cNvSpPr>
          <p:nvPr>
            <p:ph idx="1"/>
          </p:nvPr>
        </p:nvSpPr>
        <p:spPr>
          <a:xfrm>
            <a:off x="152400" y="838200"/>
            <a:ext cx="8991600" cy="6019800"/>
          </a:xfrm>
        </p:spPr>
        <p:txBody>
          <a:bodyPr>
            <a:normAutofit fontScale="92500" lnSpcReduction="10000"/>
          </a:bodyPr>
          <a:lstStyle/>
          <a:p>
            <a:r>
              <a:rPr lang="en-US" dirty="0" smtClean="0"/>
              <a:t>The latter must be removed when the wound is healed. Metal clips are also available and are used in </a:t>
            </a:r>
            <a:r>
              <a:rPr lang="en-US" dirty="0" err="1" smtClean="0"/>
              <a:t>neuro</a:t>
            </a:r>
            <a:r>
              <a:rPr lang="en-US" dirty="0" smtClean="0"/>
              <a:t>-surgery to compress nerve endings, and also on skin  incision to give a good grip. Traumatic sutures are used together with a needle for suturing the skin. Ligatures are lengths of suture material used without a needle to tie a blood vessel in order to control or arrest bleeding. Most ligatures are non-absorbable, for example, those made of linen, cotton, silk, polyester, wire and clips. Absorbable include chromic catgut. Metal clips can be used as ligatures.</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SURGICAL NEEDLES</a:t>
            </a:r>
            <a:r>
              <a:rPr lang="en-US" dirty="0" smtClean="0"/>
              <a:t> </a:t>
            </a:r>
            <a:endParaRPr lang="en-US" dirty="0"/>
          </a:p>
        </p:txBody>
      </p:sp>
      <p:sp>
        <p:nvSpPr>
          <p:cNvPr id="3" name="Content Placeholder 2"/>
          <p:cNvSpPr>
            <a:spLocks noGrp="1"/>
          </p:cNvSpPr>
          <p:nvPr>
            <p:ph idx="1"/>
          </p:nvPr>
        </p:nvSpPr>
        <p:spPr>
          <a:xfrm>
            <a:off x="152400" y="1143000"/>
            <a:ext cx="8991600" cy="5715000"/>
          </a:xfrm>
        </p:spPr>
        <p:txBody>
          <a:bodyPr>
            <a:normAutofit fontScale="85000" lnSpcReduction="10000"/>
          </a:bodyPr>
          <a:lstStyle/>
          <a:p>
            <a:r>
              <a:rPr lang="en-US" dirty="0" smtClean="0"/>
              <a:t>These are made from plated carbon steel or stainless steel. The different parts of a needle are the eye, shaft, and point. The needle is either straight or curved. There are different classes of needles. These include:</a:t>
            </a:r>
          </a:p>
          <a:p>
            <a:pPr lvl="1"/>
            <a:r>
              <a:rPr lang="en-US" dirty="0" smtClean="0"/>
              <a:t>Cutting needles, which have a sharp edge, cut a crack as they pass, and are used on strong tissues, for example, skin, tendon, muscles.</a:t>
            </a:r>
          </a:p>
          <a:p>
            <a:pPr lvl="1"/>
            <a:r>
              <a:rPr lang="en-US" dirty="0" smtClean="0"/>
              <a:t>Round bodied needles, which are round and smooth, cause less damage and make a puncture. They are used in delicate tissues and organs.</a:t>
            </a:r>
          </a:p>
          <a:p>
            <a:pPr lvl="1"/>
            <a:r>
              <a:rPr lang="en-US" dirty="0" err="1" smtClean="0"/>
              <a:t>Atraumatic</a:t>
            </a:r>
            <a:r>
              <a:rPr lang="en-US" dirty="0" smtClean="0"/>
              <a:t> needles, which are either cutting or round bodied whose </a:t>
            </a:r>
            <a:r>
              <a:rPr lang="en-US" dirty="0" err="1" smtClean="0"/>
              <a:t>traumatising</a:t>
            </a:r>
            <a:r>
              <a:rPr lang="en-US" dirty="0" smtClean="0"/>
              <a:t> chance is minimal. These needles have no eye. Suture and needles are made joined-together.</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EQUIPMENT note</a:t>
            </a:r>
            <a:endParaRPr lang="en-US" dirty="0"/>
          </a:p>
        </p:txBody>
      </p:sp>
      <p:sp>
        <p:nvSpPr>
          <p:cNvPr id="3" name="Content Placeholder 2"/>
          <p:cNvSpPr>
            <a:spLocks noGrp="1"/>
          </p:cNvSpPr>
          <p:nvPr>
            <p:ph idx="1"/>
          </p:nvPr>
        </p:nvSpPr>
        <p:spPr>
          <a:xfrm>
            <a:off x="152400" y="1219200"/>
            <a:ext cx="8991600" cy="5638800"/>
          </a:xfrm>
        </p:spPr>
        <p:txBody>
          <a:bodyPr>
            <a:normAutofit fontScale="92500"/>
          </a:bodyPr>
          <a:lstStyle/>
          <a:p>
            <a:r>
              <a:rPr lang="en-US" dirty="0" smtClean="0"/>
              <a:t>It is important to note that dirty and unsterile equipment can become a source of infection. To reduce this, all dirty equipment must be soaked in a standard disinfectant preferably </a:t>
            </a:r>
            <a:r>
              <a:rPr lang="en-US" dirty="0" err="1" smtClean="0"/>
              <a:t>Jik</a:t>
            </a:r>
            <a:r>
              <a:rPr lang="en-US" dirty="0" smtClean="0"/>
              <a:t>, for ten minutes. This makes it safe for handling and cleaning. It should then be cleaned in soap water, rinsed, dried and then taken for autoclaving. The same should be done to linen, for example, towels, abdominal draping sheets, and gowns, which become contaminated during the operation.</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ANAESTHESIA</a:t>
            </a:r>
            <a:endParaRPr lang="en-US" dirty="0"/>
          </a:p>
        </p:txBody>
      </p:sp>
      <p:sp>
        <p:nvSpPr>
          <p:cNvPr id="3" name="Content Placeholder 2"/>
          <p:cNvSpPr>
            <a:spLocks noGrp="1"/>
          </p:cNvSpPr>
          <p:nvPr>
            <p:ph idx="1"/>
          </p:nvPr>
        </p:nvSpPr>
        <p:spPr>
          <a:xfrm>
            <a:off x="457200" y="1600200"/>
            <a:ext cx="8686800" cy="5257800"/>
          </a:xfrm>
        </p:spPr>
        <p:txBody>
          <a:bodyPr/>
          <a:lstStyle/>
          <a:p>
            <a:r>
              <a:rPr lang="en-US" dirty="0" err="1" smtClean="0"/>
              <a:t>Anaesthesia</a:t>
            </a:r>
            <a:r>
              <a:rPr lang="en-US" dirty="0" smtClean="0"/>
              <a:t> is the loss of pain and sensation to a part or the whole body induced by drugs. </a:t>
            </a:r>
          </a:p>
          <a:p>
            <a:r>
              <a:rPr lang="en-US" dirty="0" smtClean="0"/>
              <a:t>There are two types of </a:t>
            </a:r>
            <a:r>
              <a:rPr lang="en-US" dirty="0" err="1" smtClean="0"/>
              <a:t>anaesthesia</a:t>
            </a:r>
            <a:r>
              <a:rPr lang="en-US" dirty="0" smtClean="0"/>
              <a:t>: </a:t>
            </a:r>
          </a:p>
          <a:p>
            <a:pPr marL="1771650" lvl="3" indent="-514350">
              <a:buFont typeface="+mj-lt"/>
              <a:buAutoNum type="arabicPeriod"/>
            </a:pPr>
            <a:r>
              <a:rPr lang="en-US" sz="3200" dirty="0" smtClean="0"/>
              <a:t>Local</a:t>
            </a:r>
          </a:p>
          <a:p>
            <a:pPr marL="1771650" lvl="3" indent="-514350">
              <a:buFont typeface="+mj-lt"/>
              <a:buAutoNum type="arabicPeriod"/>
            </a:pPr>
            <a:r>
              <a:rPr lang="en-US" sz="3200" dirty="0" smtClean="0"/>
              <a:t>General</a:t>
            </a:r>
            <a:endParaRPr lang="en-US" sz="32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ANAESTHESIA</a:t>
            </a:r>
            <a:endParaRPr lang="en-US" dirty="0"/>
          </a:p>
        </p:txBody>
      </p:sp>
      <p:sp>
        <p:nvSpPr>
          <p:cNvPr id="3" name="Content Placeholder 2"/>
          <p:cNvSpPr>
            <a:spLocks noGrp="1"/>
          </p:cNvSpPr>
          <p:nvPr>
            <p:ph idx="1"/>
          </p:nvPr>
        </p:nvSpPr>
        <p:spPr>
          <a:xfrm>
            <a:off x="0" y="1295400"/>
            <a:ext cx="9144000" cy="5562600"/>
          </a:xfrm>
        </p:spPr>
        <p:txBody>
          <a:bodyPr>
            <a:normAutofit lnSpcReduction="10000"/>
          </a:bodyPr>
          <a:lstStyle/>
          <a:p>
            <a:r>
              <a:rPr lang="en-US" dirty="0" smtClean="0"/>
              <a:t>Local </a:t>
            </a:r>
            <a:r>
              <a:rPr lang="en-US" dirty="0" err="1" smtClean="0"/>
              <a:t>anaesthesia</a:t>
            </a:r>
            <a:r>
              <a:rPr lang="en-US" dirty="0" smtClean="0"/>
              <a:t> induces analgesia in the region where it is administered, for example, </a:t>
            </a:r>
            <a:r>
              <a:rPr lang="en-US" dirty="0" err="1" smtClean="0"/>
              <a:t>lignocaine</a:t>
            </a:r>
            <a:r>
              <a:rPr lang="en-US" dirty="0" smtClean="0"/>
              <a:t>, procaine hydrochloride, </a:t>
            </a:r>
            <a:r>
              <a:rPr lang="en-US" dirty="0" err="1" smtClean="0"/>
              <a:t>xylocaine</a:t>
            </a:r>
            <a:r>
              <a:rPr lang="en-US" dirty="0" smtClean="0"/>
              <a:t> and </a:t>
            </a:r>
            <a:r>
              <a:rPr lang="en-US" dirty="0" err="1" smtClean="0"/>
              <a:t>lidocaine</a:t>
            </a:r>
            <a:r>
              <a:rPr lang="en-US" dirty="0" smtClean="0"/>
              <a:t>. The local </a:t>
            </a:r>
            <a:r>
              <a:rPr lang="en-US" dirty="0" err="1" smtClean="0"/>
              <a:t>anaesthesia</a:t>
            </a:r>
            <a:r>
              <a:rPr lang="en-US" dirty="0" smtClean="0"/>
              <a:t> last for forty five minutes to three hours depending on the type of </a:t>
            </a:r>
            <a:r>
              <a:rPr lang="en-US" dirty="0" err="1" smtClean="0"/>
              <a:t>anaesthesia</a:t>
            </a:r>
            <a:r>
              <a:rPr lang="en-US" dirty="0" smtClean="0"/>
              <a:t> used. It is given locally to the affected part of the body by one of the following methods:</a:t>
            </a:r>
          </a:p>
          <a:p>
            <a:pPr lvl="1"/>
            <a:r>
              <a:rPr lang="en-US" dirty="0" smtClean="0"/>
              <a:t>Infiltration, nerve block, field block, refrigeration analgesia, spinal analgesia, epidural </a:t>
            </a:r>
            <a:r>
              <a:rPr lang="en-US" dirty="0" err="1" smtClean="0"/>
              <a:t>anaesthesia</a:t>
            </a:r>
            <a:r>
              <a:rPr lang="en-US" dirty="0" smtClean="0"/>
              <a:t>.</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762000"/>
          </a:xfrm>
        </p:spPr>
        <p:txBody>
          <a:bodyPr>
            <a:normAutofit fontScale="90000"/>
          </a:bodyPr>
          <a:lstStyle/>
          <a:p>
            <a:r>
              <a:rPr lang="en-US" b="1" dirty="0" smtClean="0"/>
              <a:t>LOCAL ANAESTHESIA METHODS</a:t>
            </a:r>
            <a:r>
              <a:rPr lang="en-US" dirty="0" smtClean="0"/>
              <a:t/>
            </a:r>
            <a:br>
              <a:rPr lang="en-US" dirty="0" smtClean="0"/>
            </a:br>
            <a:endParaRPr lang="en-US" dirty="0"/>
          </a:p>
        </p:txBody>
      </p:sp>
      <p:sp>
        <p:nvSpPr>
          <p:cNvPr id="3" name="Content Placeholder 2"/>
          <p:cNvSpPr>
            <a:spLocks noGrp="1"/>
          </p:cNvSpPr>
          <p:nvPr>
            <p:ph idx="1"/>
          </p:nvPr>
        </p:nvSpPr>
        <p:spPr>
          <a:xfrm>
            <a:off x="0" y="838200"/>
            <a:ext cx="9144000" cy="6019800"/>
          </a:xfrm>
        </p:spPr>
        <p:txBody>
          <a:bodyPr>
            <a:normAutofit fontScale="62500" lnSpcReduction="20000"/>
          </a:bodyPr>
          <a:lstStyle/>
          <a:p>
            <a:r>
              <a:rPr lang="en-US" b="1" dirty="0" smtClean="0"/>
              <a:t>Infiltration</a:t>
            </a:r>
            <a:r>
              <a:rPr lang="en-US" dirty="0" smtClean="0"/>
              <a:t/>
            </a:r>
            <a:br>
              <a:rPr lang="en-US" dirty="0" smtClean="0"/>
            </a:br>
            <a:r>
              <a:rPr lang="en-US" dirty="0" smtClean="0"/>
              <a:t>The drug is injected on and around (in various points of) the affected area.</a:t>
            </a:r>
          </a:p>
          <a:p>
            <a:r>
              <a:rPr lang="en-US" b="1" dirty="0" smtClean="0"/>
              <a:t>Nerve Block</a:t>
            </a:r>
            <a:r>
              <a:rPr lang="en-US" dirty="0" smtClean="0"/>
              <a:t/>
            </a:r>
            <a:br>
              <a:rPr lang="en-US" dirty="0" smtClean="0"/>
            </a:br>
            <a:r>
              <a:rPr lang="en-US" dirty="0" smtClean="0"/>
              <a:t>The nerve supplying the affected area is infiltrated by the </a:t>
            </a:r>
            <a:r>
              <a:rPr lang="en-US" dirty="0" err="1" smtClean="0"/>
              <a:t>anaesthetic</a:t>
            </a:r>
            <a:r>
              <a:rPr lang="en-US" dirty="0" smtClean="0"/>
              <a:t> drugs, inducing loss of sensation on the affected area supplied by that specific nerve.</a:t>
            </a:r>
          </a:p>
          <a:p>
            <a:r>
              <a:rPr lang="en-US" b="1" dirty="0" smtClean="0"/>
              <a:t>Field Block</a:t>
            </a:r>
            <a:r>
              <a:rPr lang="en-US" dirty="0" smtClean="0"/>
              <a:t/>
            </a:r>
            <a:br>
              <a:rPr lang="en-US" dirty="0" smtClean="0"/>
            </a:br>
            <a:r>
              <a:rPr lang="en-US" dirty="0" smtClean="0"/>
              <a:t>Similar to nerve block but cover a larger area and may involve more than one nerve.</a:t>
            </a:r>
          </a:p>
          <a:p>
            <a:r>
              <a:rPr lang="en-US" b="1" dirty="0" smtClean="0"/>
              <a:t>Refrigeration Analgesia</a:t>
            </a:r>
            <a:r>
              <a:rPr lang="en-US" dirty="0" smtClean="0"/>
              <a:t/>
            </a:r>
            <a:br>
              <a:rPr lang="en-US" dirty="0" smtClean="0"/>
            </a:br>
            <a:r>
              <a:rPr lang="en-US" dirty="0" smtClean="0"/>
              <a:t>It is administered by use of a </a:t>
            </a:r>
            <a:r>
              <a:rPr lang="en-US" dirty="0" err="1" smtClean="0"/>
              <a:t>vapouriser</a:t>
            </a:r>
            <a:r>
              <a:rPr lang="en-US" dirty="0" smtClean="0"/>
              <a:t>. Drugs used include: Ethyl chloride or Diethyl ether.</a:t>
            </a:r>
          </a:p>
          <a:p>
            <a:r>
              <a:rPr lang="en-US" b="1" dirty="0" smtClean="0"/>
              <a:t>Spinal Analgesia</a:t>
            </a:r>
            <a:r>
              <a:rPr lang="en-US" dirty="0" smtClean="0"/>
              <a:t/>
            </a:r>
            <a:br>
              <a:rPr lang="en-US" dirty="0" smtClean="0"/>
            </a:br>
            <a:r>
              <a:rPr lang="en-US" dirty="0" smtClean="0"/>
              <a:t>Used for operations from the abdomen and below, e.g. caesarean section. A lumbar puncture is done and the local </a:t>
            </a:r>
            <a:r>
              <a:rPr lang="en-US" dirty="0" err="1" smtClean="0"/>
              <a:t>anaesthesia</a:t>
            </a:r>
            <a:r>
              <a:rPr lang="en-US" dirty="0" smtClean="0"/>
              <a:t> introduced through the spine. The drug paralyses the area below the puncture.</a:t>
            </a:r>
          </a:p>
          <a:p>
            <a:r>
              <a:rPr lang="en-US" b="1" dirty="0" smtClean="0"/>
              <a:t>Epidural </a:t>
            </a:r>
            <a:r>
              <a:rPr lang="en-US" b="1" dirty="0" err="1" smtClean="0"/>
              <a:t>Anaesthesia</a:t>
            </a:r>
            <a:r>
              <a:rPr lang="en-US" dirty="0" smtClean="0"/>
              <a:t/>
            </a:r>
            <a:br>
              <a:rPr lang="en-US" dirty="0" smtClean="0"/>
            </a:br>
            <a:r>
              <a:rPr lang="en-US" dirty="0" smtClean="0"/>
              <a:t>The drug is injected in the </a:t>
            </a:r>
            <a:r>
              <a:rPr lang="en-US" dirty="0" err="1" smtClean="0"/>
              <a:t>dura</a:t>
            </a:r>
            <a:r>
              <a:rPr lang="en-US" dirty="0" smtClean="0"/>
              <a:t> mater space of the spinal cord. Used for operations of the abdomen and below.</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a:t>
            </a:r>
            <a:endParaRPr lang="en-US" dirty="0"/>
          </a:p>
        </p:txBody>
      </p:sp>
      <p:sp>
        <p:nvSpPr>
          <p:cNvPr id="3" name="Content Placeholder 2"/>
          <p:cNvSpPr>
            <a:spLocks noGrp="1"/>
          </p:cNvSpPr>
          <p:nvPr>
            <p:ph idx="1"/>
          </p:nvPr>
        </p:nvSpPr>
        <p:spPr>
          <a:xfrm>
            <a:off x="228600" y="1295400"/>
            <a:ext cx="8915400" cy="5562600"/>
          </a:xfrm>
        </p:spPr>
        <p:txBody>
          <a:bodyPr/>
          <a:lstStyle/>
          <a:p>
            <a:r>
              <a:rPr lang="en-US" dirty="0" smtClean="0"/>
              <a:t>General </a:t>
            </a:r>
            <a:r>
              <a:rPr lang="en-US" dirty="0" err="1" smtClean="0"/>
              <a:t>anaesthesia</a:t>
            </a:r>
            <a:r>
              <a:rPr lang="en-US" dirty="0" smtClean="0"/>
              <a:t> causes the patient to lose consciousness, for example, </a:t>
            </a:r>
            <a:r>
              <a:rPr lang="en-US" dirty="0" err="1" smtClean="0"/>
              <a:t>thiopentone</a:t>
            </a:r>
            <a:r>
              <a:rPr lang="en-US" dirty="0" smtClean="0"/>
              <a:t>, </a:t>
            </a:r>
            <a:r>
              <a:rPr lang="en-US" dirty="0" err="1" smtClean="0"/>
              <a:t>ketalar</a:t>
            </a:r>
            <a:r>
              <a:rPr lang="en-US" dirty="0" smtClean="0"/>
              <a:t> and halothane. </a:t>
            </a:r>
            <a:r>
              <a:rPr lang="en-US" dirty="0" err="1" smtClean="0"/>
              <a:t>Anaesthesia</a:t>
            </a:r>
            <a:r>
              <a:rPr lang="en-US" dirty="0" smtClean="0"/>
              <a:t> can be </a:t>
            </a:r>
            <a:r>
              <a:rPr lang="en-US" dirty="0" err="1" smtClean="0"/>
              <a:t>categorised</a:t>
            </a:r>
            <a:r>
              <a:rPr lang="en-US" dirty="0" smtClean="0"/>
              <a:t> into: pre-medication, preoperative and postoperative procedures.</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143000"/>
          </a:xfrm>
        </p:spPr>
        <p:txBody>
          <a:bodyPr/>
          <a:lstStyle/>
          <a:p>
            <a:r>
              <a:rPr lang="en-US" b="1" dirty="0" smtClean="0"/>
              <a:t>PRE-MEDICATION</a:t>
            </a:r>
            <a:endParaRPr lang="en-US" dirty="0"/>
          </a:p>
        </p:txBody>
      </p:sp>
      <p:sp>
        <p:nvSpPr>
          <p:cNvPr id="3" name="Content Placeholder 2"/>
          <p:cNvSpPr>
            <a:spLocks noGrp="1"/>
          </p:cNvSpPr>
          <p:nvPr>
            <p:ph idx="1"/>
          </p:nvPr>
        </p:nvSpPr>
        <p:spPr>
          <a:xfrm>
            <a:off x="0" y="1066800"/>
            <a:ext cx="9144000" cy="5791200"/>
          </a:xfrm>
        </p:spPr>
        <p:txBody>
          <a:bodyPr>
            <a:normAutofit fontScale="70000" lnSpcReduction="20000"/>
          </a:bodyPr>
          <a:lstStyle/>
          <a:p>
            <a:pPr>
              <a:buNone/>
            </a:pPr>
            <a:r>
              <a:rPr lang="en-US" dirty="0" smtClean="0"/>
              <a:t>The following procedures should be adhered to prior to the operation:</a:t>
            </a:r>
          </a:p>
          <a:p>
            <a:r>
              <a:rPr lang="en-US" dirty="0" smtClean="0"/>
              <a:t>Atropine 0.6mg intramuscular (for adults) administered one hour before the operation to reduce Respiratory Secretion (RS) and to prevent </a:t>
            </a:r>
            <a:r>
              <a:rPr lang="en-US" dirty="0" err="1" smtClean="0"/>
              <a:t>bradycardia</a:t>
            </a:r>
            <a:r>
              <a:rPr lang="en-US" dirty="0" smtClean="0"/>
              <a:t>; Children should be given 0.3mg.</a:t>
            </a:r>
          </a:p>
          <a:p>
            <a:r>
              <a:rPr lang="en-US" dirty="0" err="1" smtClean="0"/>
              <a:t>Pethidine</a:t>
            </a:r>
            <a:r>
              <a:rPr lang="en-US" dirty="0" smtClean="0"/>
              <a:t> 50 - 100mg intramuscular for adults, which has an analgesic effect on the patient; and 25 - 50mg for children depending on age and weight.</a:t>
            </a:r>
          </a:p>
          <a:p>
            <a:r>
              <a:rPr lang="en-US" dirty="0" smtClean="0"/>
              <a:t>Valium can be given one night before to a very nervous patient.</a:t>
            </a:r>
          </a:p>
          <a:p>
            <a:r>
              <a:rPr lang="en-US" dirty="0" err="1" smtClean="0"/>
              <a:t>Hyoscine</a:t>
            </a:r>
            <a:r>
              <a:rPr lang="en-US" dirty="0" smtClean="0"/>
              <a:t> 0.4mg for adults, which can also be given for pre-medication although it has the potential side effect of amnesia.</a:t>
            </a:r>
          </a:p>
          <a:p>
            <a:r>
              <a:rPr lang="en-US" dirty="0" smtClean="0"/>
              <a:t>Morphine 10 - 15mg intramuscular can also be used.</a:t>
            </a:r>
          </a:p>
          <a:p>
            <a:r>
              <a:rPr lang="en-US" dirty="0" smtClean="0"/>
              <a:t>Oral pre-medication is the best for children and should be administered two hours before operation.</a:t>
            </a:r>
          </a:p>
          <a:p>
            <a:r>
              <a:rPr lang="en-US" dirty="0" smtClean="0"/>
              <a:t>Remember to make the patient observe nil by mouth for six hours prior to operation.</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1417638"/>
          </a:xfrm>
        </p:spPr>
        <p:txBody>
          <a:bodyPr>
            <a:normAutofit fontScale="90000"/>
          </a:bodyPr>
          <a:lstStyle/>
          <a:p>
            <a:r>
              <a:rPr lang="en-US" b="1" dirty="0" smtClean="0"/>
              <a:t>PRE-OPERATIVE ANAESTHESIA (INDUCTION AGENTS)</a:t>
            </a:r>
            <a:r>
              <a:rPr lang="en-US" dirty="0" smtClean="0"/>
              <a:t> </a:t>
            </a:r>
            <a:endParaRPr lang="en-US" dirty="0"/>
          </a:p>
        </p:txBody>
      </p:sp>
      <p:sp>
        <p:nvSpPr>
          <p:cNvPr id="3" name="Content Placeholder 2"/>
          <p:cNvSpPr>
            <a:spLocks noGrp="1"/>
          </p:cNvSpPr>
          <p:nvPr>
            <p:ph idx="1"/>
          </p:nvPr>
        </p:nvSpPr>
        <p:spPr>
          <a:xfrm>
            <a:off x="457200" y="1600200"/>
            <a:ext cx="8686800" cy="5257800"/>
          </a:xfrm>
        </p:spPr>
        <p:txBody>
          <a:bodyPr/>
          <a:lstStyle/>
          <a:p>
            <a:r>
              <a:rPr lang="en-US" dirty="0" smtClean="0"/>
              <a:t>There are several types of </a:t>
            </a:r>
            <a:r>
              <a:rPr lang="en-US" dirty="0" err="1" smtClean="0"/>
              <a:t>anaesthetic</a:t>
            </a:r>
            <a:r>
              <a:rPr lang="en-US" dirty="0" smtClean="0"/>
              <a:t> agents.</a:t>
            </a:r>
          </a:p>
          <a:p>
            <a:pPr lvl="3"/>
            <a:r>
              <a:rPr lang="en-US" sz="4000" dirty="0" smtClean="0"/>
              <a:t>Volatile agents</a:t>
            </a:r>
          </a:p>
          <a:p>
            <a:pPr lvl="3"/>
            <a:r>
              <a:rPr lang="en-US" sz="4000" dirty="0" smtClean="0"/>
              <a:t>Intravenous agents</a:t>
            </a:r>
          </a:p>
          <a:p>
            <a:pPr lvl="3"/>
            <a:r>
              <a:rPr lang="en-US" sz="4000" dirty="0" smtClean="0"/>
              <a:t>Muscle relaxants</a:t>
            </a:r>
          </a:p>
          <a:p>
            <a:pPr lvl="3"/>
            <a:r>
              <a:rPr lang="en-US" sz="4000" dirty="0" smtClean="0"/>
              <a:t>Analgesics</a:t>
            </a:r>
            <a:endParaRPr lang="en-US"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HISTORY CONT’D</a:t>
            </a:r>
            <a:endParaRPr lang="en-US" dirty="0"/>
          </a:p>
        </p:txBody>
      </p:sp>
      <p:sp>
        <p:nvSpPr>
          <p:cNvPr id="3" name="Content Placeholder 2"/>
          <p:cNvSpPr>
            <a:spLocks noGrp="1"/>
          </p:cNvSpPr>
          <p:nvPr>
            <p:ph idx="1"/>
          </p:nvPr>
        </p:nvSpPr>
        <p:spPr>
          <a:xfrm>
            <a:off x="0" y="1066800"/>
            <a:ext cx="9144000" cy="5791200"/>
          </a:xfrm>
        </p:spPr>
        <p:txBody>
          <a:bodyPr>
            <a:normAutofit lnSpcReduction="10000"/>
          </a:bodyPr>
          <a:lstStyle/>
          <a:p>
            <a:r>
              <a:rPr lang="en-US" dirty="0" smtClean="0"/>
              <a:t>You have at one time or another, used gloves while providing care. They were introduced in surgery in 1890. </a:t>
            </a:r>
          </a:p>
          <a:p>
            <a:r>
              <a:rPr lang="en-US" dirty="0" smtClean="0"/>
              <a:t>You are now probably thinking back and asking where theatre nursing started? This question is answered when you look back at the history of nursing. </a:t>
            </a:r>
          </a:p>
          <a:p>
            <a:r>
              <a:rPr lang="en-US" dirty="0" smtClean="0"/>
              <a:t>You will recall that in unit one on general nursing the history of nursing was discussed. The history of nursing is very much related to the history of theatre nursing.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VOLATILE AGENTS</a:t>
            </a:r>
            <a:endParaRPr lang="en-US" dirty="0"/>
          </a:p>
        </p:txBody>
      </p:sp>
      <p:sp>
        <p:nvSpPr>
          <p:cNvPr id="3" name="Content Placeholder 2"/>
          <p:cNvSpPr>
            <a:spLocks noGrp="1"/>
          </p:cNvSpPr>
          <p:nvPr>
            <p:ph idx="1"/>
          </p:nvPr>
        </p:nvSpPr>
        <p:spPr>
          <a:xfrm>
            <a:off x="0" y="1219200"/>
            <a:ext cx="9144000" cy="5638800"/>
          </a:xfrm>
        </p:spPr>
        <p:txBody>
          <a:bodyPr>
            <a:normAutofit fontScale="92500" lnSpcReduction="20000"/>
          </a:bodyPr>
          <a:lstStyle/>
          <a:p>
            <a:r>
              <a:rPr lang="en-US" dirty="0" smtClean="0"/>
              <a:t>Volatile agents include ether, which is highly inflammable in the presence of diathermy and irritates the respiratory tract. On the other hand, it has the advantage of being cheap to administer. Halothane is very good as an induction agent but can cause halothane hepatitis. </a:t>
            </a:r>
            <a:r>
              <a:rPr lang="en-US" dirty="0" err="1" smtClean="0"/>
              <a:t>Trilene</a:t>
            </a:r>
            <a:r>
              <a:rPr lang="en-US" dirty="0" smtClean="0"/>
              <a:t> is not a very good induction agent but is a good maintenance </a:t>
            </a:r>
            <a:r>
              <a:rPr lang="en-US" dirty="0" err="1" smtClean="0"/>
              <a:t>anaesthetic</a:t>
            </a:r>
            <a:r>
              <a:rPr lang="en-US" dirty="0" smtClean="0"/>
              <a:t> agent. Its side effects include </a:t>
            </a:r>
            <a:r>
              <a:rPr lang="en-US" dirty="0" err="1" smtClean="0"/>
              <a:t>tachypnoea</a:t>
            </a:r>
            <a:r>
              <a:rPr lang="en-US" dirty="0" smtClean="0"/>
              <a:t> and vomiting. However it has a good analgesic effect postoperatively and it is cheap. A mixture of O2 and NO2 and one of the volatile </a:t>
            </a:r>
            <a:r>
              <a:rPr lang="en-US" dirty="0" err="1" smtClean="0"/>
              <a:t>anaesthetic</a:t>
            </a:r>
            <a:r>
              <a:rPr lang="en-US" dirty="0" smtClean="0"/>
              <a:t> agents, is the best way of </a:t>
            </a:r>
            <a:br>
              <a:rPr lang="en-US" dirty="0" smtClean="0"/>
            </a:br>
            <a:r>
              <a:rPr lang="en-US" dirty="0" smtClean="0"/>
              <a:t>maintaining </a:t>
            </a:r>
            <a:r>
              <a:rPr lang="en-US" dirty="0" err="1" smtClean="0"/>
              <a:t>anaesthesia</a:t>
            </a:r>
            <a:r>
              <a:rPr lang="en-US" dirty="0" smtClean="0"/>
              <a:t>.</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INTRAVENOUS AGENTS</a:t>
            </a:r>
            <a:endParaRPr lang="en-US" dirty="0"/>
          </a:p>
        </p:txBody>
      </p:sp>
      <p:sp>
        <p:nvSpPr>
          <p:cNvPr id="3" name="Content Placeholder 2"/>
          <p:cNvSpPr>
            <a:spLocks noGrp="1"/>
          </p:cNvSpPr>
          <p:nvPr>
            <p:ph idx="1"/>
          </p:nvPr>
        </p:nvSpPr>
        <p:spPr>
          <a:xfrm>
            <a:off x="0" y="1219200"/>
            <a:ext cx="9144000" cy="5638800"/>
          </a:xfrm>
        </p:spPr>
        <p:txBody>
          <a:bodyPr>
            <a:normAutofit fontScale="92500" lnSpcReduction="20000"/>
          </a:bodyPr>
          <a:lstStyle/>
          <a:p>
            <a:r>
              <a:rPr lang="en-US" dirty="0" smtClean="0"/>
              <a:t>Intravenous agents include barbiturates, for example, </a:t>
            </a:r>
            <a:r>
              <a:rPr lang="en-US" dirty="0" err="1" smtClean="0"/>
              <a:t>thiopentone</a:t>
            </a:r>
            <a:r>
              <a:rPr lang="en-US" dirty="0" smtClean="0"/>
              <a:t>, which causes sleep very quickly. </a:t>
            </a:r>
            <a:r>
              <a:rPr lang="en-US" dirty="0" err="1" smtClean="0"/>
              <a:t>Methohexitone</a:t>
            </a:r>
            <a:r>
              <a:rPr lang="en-US" dirty="0" smtClean="0"/>
              <a:t> can be used as an induction agent but cannot be used without equipment for resuscitation and is contraindicated in epilepsy. </a:t>
            </a:r>
          </a:p>
          <a:p>
            <a:r>
              <a:rPr lang="en-US" dirty="0" smtClean="0"/>
              <a:t>These are mainly sedative drugs thus they do not have any analgesic effect. </a:t>
            </a:r>
            <a:r>
              <a:rPr lang="en-US" dirty="0" err="1" smtClean="0"/>
              <a:t>Ketamine</a:t>
            </a:r>
            <a:r>
              <a:rPr lang="en-US" dirty="0" smtClean="0"/>
              <a:t> can be given IV or IM. It has an analgesic effect and can be used alone in minor surgeries. Side effects include bad dreams and elevated blood pressure. </a:t>
            </a:r>
            <a:r>
              <a:rPr lang="en-US" dirty="0" err="1" smtClean="0"/>
              <a:t>Ketamine</a:t>
            </a:r>
            <a:r>
              <a:rPr lang="en-US" dirty="0" smtClean="0"/>
              <a:t> is also used with valium. It is contraindicated in hypertension.</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MUSCLE RELAXANTS</a:t>
            </a:r>
            <a:endParaRPr lang="en-US" dirty="0"/>
          </a:p>
        </p:txBody>
      </p:sp>
      <p:sp>
        <p:nvSpPr>
          <p:cNvPr id="3" name="Content Placeholder 2"/>
          <p:cNvSpPr>
            <a:spLocks noGrp="1"/>
          </p:cNvSpPr>
          <p:nvPr>
            <p:ph idx="1"/>
          </p:nvPr>
        </p:nvSpPr>
        <p:spPr>
          <a:xfrm>
            <a:off x="457200" y="1600200"/>
            <a:ext cx="8686800" cy="5257800"/>
          </a:xfrm>
        </p:spPr>
        <p:txBody>
          <a:bodyPr>
            <a:normAutofit lnSpcReduction="10000"/>
          </a:bodyPr>
          <a:lstStyle/>
          <a:p>
            <a:r>
              <a:rPr lang="en-US" dirty="0" smtClean="0"/>
              <a:t>Muscle relaxants can be divided into two categories. Short acting (</a:t>
            </a:r>
            <a:r>
              <a:rPr lang="en-US" dirty="0" err="1" smtClean="0"/>
              <a:t>depolarising</a:t>
            </a:r>
            <a:r>
              <a:rPr lang="en-US" dirty="0" smtClean="0"/>
              <a:t>) relaxants include </a:t>
            </a:r>
            <a:r>
              <a:rPr lang="en-US" dirty="0" err="1" smtClean="0"/>
              <a:t>suxamethonium</a:t>
            </a:r>
            <a:r>
              <a:rPr lang="en-US" dirty="0" smtClean="0"/>
              <a:t> (</a:t>
            </a:r>
            <a:r>
              <a:rPr lang="en-US" dirty="0" err="1" smtClean="0"/>
              <a:t>scoline</a:t>
            </a:r>
            <a:r>
              <a:rPr lang="en-US" dirty="0" smtClean="0"/>
              <a:t>), which is mainly used for intubation. Its main side effect is that it causes </a:t>
            </a:r>
            <a:r>
              <a:rPr lang="en-US" dirty="0" err="1" smtClean="0"/>
              <a:t>bradycardia</a:t>
            </a:r>
            <a:r>
              <a:rPr lang="en-US" dirty="0" smtClean="0"/>
              <a:t>. Long acting (non-</a:t>
            </a:r>
            <a:r>
              <a:rPr lang="en-US" dirty="0" err="1" smtClean="0"/>
              <a:t>depolarising</a:t>
            </a:r>
            <a:r>
              <a:rPr lang="en-US" dirty="0" smtClean="0"/>
              <a:t>) relaxants include curare, </a:t>
            </a:r>
            <a:r>
              <a:rPr lang="en-US" dirty="0" err="1" smtClean="0"/>
              <a:t>flaxedil</a:t>
            </a:r>
            <a:r>
              <a:rPr lang="en-US" dirty="0" smtClean="0"/>
              <a:t> and </a:t>
            </a:r>
            <a:r>
              <a:rPr lang="en-US" dirty="0" err="1" smtClean="0"/>
              <a:t>pancuronium</a:t>
            </a:r>
            <a:r>
              <a:rPr lang="en-US" dirty="0" smtClean="0"/>
              <a:t>. The action of these agents has to be reversed to revive the patient by </a:t>
            </a:r>
            <a:r>
              <a:rPr lang="en-US" dirty="0" err="1" smtClean="0"/>
              <a:t>neostigmine</a:t>
            </a:r>
            <a:r>
              <a:rPr lang="en-US" dirty="0" smtClean="0"/>
              <a:t> atropine.</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ANALGESICS</a:t>
            </a:r>
            <a:endParaRPr lang="en-US" dirty="0"/>
          </a:p>
        </p:txBody>
      </p:sp>
      <p:sp>
        <p:nvSpPr>
          <p:cNvPr id="3" name="Content Placeholder 2"/>
          <p:cNvSpPr>
            <a:spLocks noGrp="1"/>
          </p:cNvSpPr>
          <p:nvPr>
            <p:ph idx="1"/>
          </p:nvPr>
        </p:nvSpPr>
        <p:spPr>
          <a:xfrm>
            <a:off x="0" y="1219200"/>
            <a:ext cx="9144000" cy="5638800"/>
          </a:xfrm>
        </p:spPr>
        <p:txBody>
          <a:bodyPr/>
          <a:lstStyle/>
          <a:p>
            <a:r>
              <a:rPr lang="en-US" dirty="0" smtClean="0"/>
              <a:t>Analgesics are used to relieve pain and include </a:t>
            </a:r>
            <a:r>
              <a:rPr lang="en-US" dirty="0" err="1" smtClean="0"/>
              <a:t>pethidine</a:t>
            </a:r>
            <a:r>
              <a:rPr lang="en-US" dirty="0" smtClean="0"/>
              <a:t>, </a:t>
            </a:r>
            <a:r>
              <a:rPr lang="en-US" dirty="0" err="1" smtClean="0"/>
              <a:t>sosagen</a:t>
            </a:r>
            <a:r>
              <a:rPr lang="en-US" dirty="0" smtClean="0"/>
              <a:t>, morphine and </a:t>
            </a:r>
            <a:r>
              <a:rPr lang="en-US" dirty="0" err="1" smtClean="0"/>
              <a:t>fentanyl</a:t>
            </a:r>
            <a:r>
              <a:rPr lang="en-US" dirty="0" smtClean="0"/>
              <a:t>. The postoperative patient is given a drug for pain relief, for example, </a:t>
            </a:r>
            <a:r>
              <a:rPr lang="en-US" dirty="0" err="1" smtClean="0"/>
              <a:t>pethidine</a:t>
            </a:r>
            <a:r>
              <a:rPr lang="en-US" dirty="0" smtClean="0"/>
              <a:t> or valium, and an anti-emetic for instance, </a:t>
            </a:r>
            <a:r>
              <a:rPr lang="en-US" dirty="0" err="1" smtClean="0"/>
              <a:t>plasil</a:t>
            </a:r>
            <a:r>
              <a:rPr lang="en-US" dirty="0" smtClean="0"/>
              <a:t> (</a:t>
            </a:r>
            <a:r>
              <a:rPr lang="en-US" dirty="0" err="1" smtClean="0"/>
              <a:t>metoclopropamide</a:t>
            </a:r>
            <a:r>
              <a:rPr lang="en-US" dirty="0" smtClean="0"/>
              <a:t>), </a:t>
            </a:r>
            <a:r>
              <a:rPr lang="en-US" dirty="0" err="1" smtClean="0"/>
              <a:t>stemetil</a:t>
            </a:r>
            <a:r>
              <a:rPr lang="en-US" dirty="0" smtClean="0"/>
              <a:t> or </a:t>
            </a:r>
            <a:r>
              <a:rPr lang="en-US" dirty="0" err="1" smtClean="0"/>
              <a:t>phenergan</a:t>
            </a:r>
            <a:r>
              <a:rPr lang="en-US" dirty="0" smtClean="0"/>
              <a:t>.</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838200"/>
            <a:ext cx="9144000" cy="2762251"/>
          </a:xfrm>
        </p:spPr>
        <p:txBody>
          <a:bodyPr>
            <a:normAutofit fontScale="90000"/>
          </a:bodyPr>
          <a:lstStyle/>
          <a:p>
            <a:r>
              <a:rPr lang="en-US" dirty="0" smtClean="0"/>
              <a:t>CARE OF PATIENTS BEFORE, DURING AND AFTER OPERATION IN THE THEATRE</a:t>
            </a:r>
            <a:endParaRPr lang="en-US" dirty="0"/>
          </a:p>
        </p:txBody>
      </p:sp>
      <p:sp>
        <p:nvSpPr>
          <p:cNvPr id="4" name="Subtitle 3"/>
          <p:cNvSpPr>
            <a:spLocks noGrp="1"/>
          </p:cNvSpPr>
          <p:nvPr>
            <p:ph type="subTitle" idx="1"/>
          </p:nvPr>
        </p:nvSpPr>
        <p:spPr/>
        <p:txBody>
          <a:bodyPr/>
          <a:lstStyle/>
          <a:p>
            <a:endParaRPr lang="sw-KE"/>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0" y="1219200"/>
            <a:ext cx="8991600" cy="5638800"/>
          </a:xfrm>
        </p:spPr>
        <p:txBody>
          <a:bodyPr>
            <a:normAutofit/>
          </a:bodyPr>
          <a:lstStyle/>
          <a:p>
            <a:r>
              <a:rPr lang="en-US" dirty="0" smtClean="0"/>
              <a:t>It is important to note that fear and anxiety predominate the preoperative period of the patient, hence the care of a patient who is to undergo any operation does not start in the theatre but in the ward or outpatient department, and continues to theatre. </a:t>
            </a:r>
          </a:p>
          <a:p>
            <a:r>
              <a:rPr lang="en-US" dirty="0" smtClean="0"/>
              <a:t>Right from the ward, therefore, you need to reassure the patient and handle them with confidence so that their fears can be allayed.</a:t>
            </a: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0" y="1295400"/>
            <a:ext cx="9144000" cy="5562600"/>
          </a:xfrm>
        </p:spPr>
        <p:txBody>
          <a:bodyPr>
            <a:normAutofit fontScale="92500" lnSpcReduction="10000"/>
          </a:bodyPr>
          <a:lstStyle/>
          <a:p>
            <a:r>
              <a:rPr lang="en-US" dirty="0" smtClean="0"/>
              <a:t>Describe the general preoperative care for a patient</a:t>
            </a:r>
          </a:p>
          <a:p>
            <a:r>
              <a:rPr lang="en-US" dirty="0" smtClean="0"/>
              <a:t>State your role as an </a:t>
            </a:r>
            <a:r>
              <a:rPr lang="en-US" dirty="0" err="1" smtClean="0"/>
              <a:t>anaesthetic</a:t>
            </a:r>
            <a:r>
              <a:rPr lang="en-US" dirty="0" smtClean="0"/>
              <a:t> nurse in the reception area, </a:t>
            </a:r>
            <a:r>
              <a:rPr lang="en-US" dirty="0" err="1" smtClean="0"/>
              <a:t>anaesthetic</a:t>
            </a:r>
            <a:r>
              <a:rPr lang="en-US" dirty="0" smtClean="0"/>
              <a:t> room, and operating room and during the postoperative period</a:t>
            </a:r>
          </a:p>
          <a:p>
            <a:r>
              <a:rPr lang="en-US" dirty="0" smtClean="0"/>
              <a:t>Describe your role as scrub up nurse</a:t>
            </a:r>
          </a:p>
          <a:p>
            <a:r>
              <a:rPr lang="en-US" dirty="0" smtClean="0"/>
              <a:t>State at least seven roles of a runner nurse</a:t>
            </a:r>
          </a:p>
          <a:p>
            <a:r>
              <a:rPr lang="en-US" dirty="0" smtClean="0"/>
              <a:t>Describe your role as a recovery room nurse</a:t>
            </a:r>
          </a:p>
          <a:p>
            <a:r>
              <a:rPr lang="en-US" dirty="0" smtClean="0"/>
              <a:t>Describe the general principles in the postoperative care of a patient</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PREOPERATIVE CARE</a:t>
            </a:r>
            <a:endParaRPr lang="en-US" dirty="0"/>
          </a:p>
        </p:txBody>
      </p:sp>
      <p:sp>
        <p:nvSpPr>
          <p:cNvPr id="3" name="Content Placeholder 2"/>
          <p:cNvSpPr>
            <a:spLocks noGrp="1"/>
          </p:cNvSpPr>
          <p:nvPr>
            <p:ph idx="1"/>
          </p:nvPr>
        </p:nvSpPr>
        <p:spPr>
          <a:xfrm>
            <a:off x="0" y="1219200"/>
            <a:ext cx="9144000" cy="5638800"/>
          </a:xfrm>
        </p:spPr>
        <p:txBody>
          <a:bodyPr>
            <a:normAutofit fontScale="92500" lnSpcReduction="10000"/>
          </a:bodyPr>
          <a:lstStyle/>
          <a:p>
            <a:r>
              <a:rPr lang="en-US" dirty="0" smtClean="0"/>
              <a:t>The patient comes from the ward to the receiving area. They are then moved to the </a:t>
            </a:r>
            <a:r>
              <a:rPr lang="en-US" dirty="0" err="1" smtClean="0"/>
              <a:t>anaesthetic</a:t>
            </a:r>
            <a:r>
              <a:rPr lang="en-US" dirty="0" smtClean="0"/>
              <a:t> room, operating room, recovery ward, back transfer, and finally back to the ward. </a:t>
            </a:r>
          </a:p>
          <a:p>
            <a:r>
              <a:rPr lang="en-US" dirty="0" smtClean="0"/>
              <a:t>The receiving area is where the ward nurse identifies the patient to the theatre nurse, discusses and hands over the patient’s notes, and formally hands over the patient. You should note that at this point the patient is usually apprehensive and hence needs to be reassured again.</a:t>
            </a:r>
          </a:p>
          <a:p>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 CARE cont’d</a:t>
            </a:r>
            <a:endParaRPr lang="en-US" dirty="0"/>
          </a:p>
        </p:txBody>
      </p:sp>
      <p:sp>
        <p:nvSpPr>
          <p:cNvPr id="3" name="Content Placeholder 2"/>
          <p:cNvSpPr>
            <a:spLocks noGrp="1"/>
          </p:cNvSpPr>
          <p:nvPr>
            <p:ph idx="1"/>
          </p:nvPr>
        </p:nvSpPr>
        <p:spPr>
          <a:xfrm>
            <a:off x="0" y="1295400"/>
            <a:ext cx="9144000" cy="5562600"/>
          </a:xfrm>
        </p:spPr>
        <p:txBody>
          <a:bodyPr>
            <a:normAutofit fontScale="85000" lnSpcReduction="10000"/>
          </a:bodyPr>
          <a:lstStyle/>
          <a:p>
            <a:r>
              <a:rPr lang="en-US" dirty="0" smtClean="0"/>
              <a:t>You should check the patient’s identification bands, name on the notes, and in patient number (IP No.). All these should correspond. Check whether the consent form is the correct one and is correctly signed, and that the consent obtained is relevant to the operation about to take place. Check what pre-medication was given and indicated by ticking and signing, noting the time it was given on the preoperative checklist. The patient should then be transferred from the ward trolley to the theatre trolley. Make a physical check that the patient has been prepared and tick the patient traffic in theatre list.</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 CARE cont’d</a:t>
            </a:r>
            <a:endParaRPr lang="en-US" dirty="0"/>
          </a:p>
        </p:txBody>
      </p:sp>
      <p:sp>
        <p:nvSpPr>
          <p:cNvPr id="3" name="Content Placeholder 2"/>
          <p:cNvSpPr>
            <a:spLocks noGrp="1"/>
          </p:cNvSpPr>
          <p:nvPr>
            <p:ph idx="1"/>
          </p:nvPr>
        </p:nvSpPr>
        <p:spPr>
          <a:xfrm>
            <a:off x="0" y="1219200"/>
            <a:ext cx="9144000" cy="5638800"/>
          </a:xfrm>
        </p:spPr>
        <p:txBody>
          <a:bodyPr>
            <a:normAutofit lnSpcReduction="10000"/>
          </a:bodyPr>
          <a:lstStyle/>
          <a:p>
            <a:r>
              <a:rPr lang="en-US" dirty="0" smtClean="0"/>
              <a:t>Check for x-rays if indicated. It is the responsibility of the ward nurse to check for blood from the blood bank and to bring it to theatre. If these things are not properly done, patients should not </a:t>
            </a:r>
            <a:br>
              <a:rPr lang="en-US" dirty="0" smtClean="0"/>
            </a:br>
            <a:r>
              <a:rPr lang="en-US" dirty="0" smtClean="0"/>
              <a:t>be received. The recovery area nurse should observe the patients waiting to go to the wards while still under general </a:t>
            </a:r>
            <a:r>
              <a:rPr lang="en-US" dirty="0" err="1" smtClean="0"/>
              <a:t>anaesthesia</a:t>
            </a:r>
            <a:r>
              <a:rPr lang="en-US" dirty="0" smtClean="0"/>
              <a:t>. Observe for any abnormality, that is, the wound, vital signs and report any abnormalities to the anaesthetist or the surgeon.</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lstStyle/>
          <a:p>
            <a:r>
              <a:rPr lang="en-US" dirty="0" smtClean="0"/>
              <a:t>HISTORY CONT’D</a:t>
            </a:r>
            <a:endParaRPr lang="en-US" dirty="0"/>
          </a:p>
        </p:txBody>
      </p:sp>
      <p:sp>
        <p:nvSpPr>
          <p:cNvPr id="3" name="Content Placeholder 2"/>
          <p:cNvSpPr>
            <a:spLocks noGrp="1"/>
          </p:cNvSpPr>
          <p:nvPr>
            <p:ph idx="1"/>
          </p:nvPr>
        </p:nvSpPr>
        <p:spPr>
          <a:xfrm>
            <a:off x="0" y="1066800"/>
            <a:ext cx="9144000" cy="5791200"/>
          </a:xfrm>
        </p:spPr>
        <p:txBody>
          <a:bodyPr>
            <a:normAutofit fontScale="92500" lnSpcReduction="20000"/>
          </a:bodyPr>
          <a:lstStyle/>
          <a:p>
            <a:r>
              <a:rPr lang="en-US" dirty="0" smtClean="0"/>
              <a:t>Operating theatre nursing is a special branch of nursing. </a:t>
            </a:r>
          </a:p>
          <a:p>
            <a:r>
              <a:rPr lang="en-US" dirty="0" smtClean="0"/>
              <a:t>The theatre nurse has evolved together with the development of the theatre. They are a member of a bigger team, all of whom work together to provide a safe passage through the operating theatre for every patient. </a:t>
            </a:r>
          </a:p>
          <a:p>
            <a:r>
              <a:rPr lang="en-US" dirty="0" smtClean="0"/>
              <a:t>However small or insignificant the task to be performed, the theatre nurse is responsible for the success of the procedure. They must, therefore, be highly skilled and trained, in order to be able to ensure a successful outcome for the patient.</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ANAESTHETIC ROOM NURSE</a:t>
            </a:r>
            <a:endParaRPr lang="en-US" dirty="0"/>
          </a:p>
        </p:txBody>
      </p:sp>
      <p:sp>
        <p:nvSpPr>
          <p:cNvPr id="3" name="Content Placeholder 2"/>
          <p:cNvSpPr>
            <a:spLocks noGrp="1"/>
          </p:cNvSpPr>
          <p:nvPr>
            <p:ph idx="1"/>
          </p:nvPr>
        </p:nvSpPr>
        <p:spPr>
          <a:xfrm>
            <a:off x="0" y="1143000"/>
            <a:ext cx="9144000" cy="5715000"/>
          </a:xfrm>
        </p:spPr>
        <p:txBody>
          <a:bodyPr>
            <a:normAutofit fontScale="70000" lnSpcReduction="20000"/>
          </a:bodyPr>
          <a:lstStyle/>
          <a:p>
            <a:r>
              <a:rPr lang="en-US" dirty="0" smtClean="0"/>
              <a:t>The role of the </a:t>
            </a:r>
            <a:r>
              <a:rPr lang="en-US" dirty="0" err="1" smtClean="0"/>
              <a:t>anaesthetic</a:t>
            </a:r>
            <a:r>
              <a:rPr lang="en-US" dirty="0" smtClean="0"/>
              <a:t> room nurse is to offer assistance to the anaesthetist during induction, intubations and operation. You are in charge of the </a:t>
            </a:r>
            <a:r>
              <a:rPr lang="en-US" dirty="0" err="1" smtClean="0"/>
              <a:t>anaesthetic</a:t>
            </a:r>
            <a:r>
              <a:rPr lang="en-US" dirty="0" smtClean="0"/>
              <a:t> room and assist in setting up the </a:t>
            </a:r>
            <a:r>
              <a:rPr lang="en-US" dirty="0" err="1" smtClean="0"/>
              <a:t>anaesthetic</a:t>
            </a:r>
            <a:r>
              <a:rPr lang="en-US" dirty="0" smtClean="0"/>
              <a:t> equipment containing all drugs that are mandatory in </a:t>
            </a:r>
            <a:r>
              <a:rPr lang="en-US" dirty="0" err="1" smtClean="0"/>
              <a:t>anaesthesia</a:t>
            </a:r>
            <a:r>
              <a:rPr lang="en-US" dirty="0" smtClean="0"/>
              <a:t>.</a:t>
            </a:r>
            <a:br>
              <a:rPr lang="en-US" dirty="0" smtClean="0"/>
            </a:br>
            <a:r>
              <a:rPr lang="en-US" dirty="0" smtClean="0"/>
              <a:t> </a:t>
            </a:r>
            <a:br>
              <a:rPr lang="en-US" dirty="0" smtClean="0"/>
            </a:br>
            <a:r>
              <a:rPr lang="en-US" dirty="0" smtClean="0"/>
              <a:t>As you receive the patient into the </a:t>
            </a:r>
            <a:r>
              <a:rPr lang="en-US" dirty="0" err="1" smtClean="0"/>
              <a:t>anaesthetic</a:t>
            </a:r>
            <a:r>
              <a:rPr lang="en-US" dirty="0" smtClean="0"/>
              <a:t> room, you should do your best to reassure them to allay any anxiety. You should also help during the emergencies, for example, cardiac arrest. Clean and tidy the </a:t>
            </a:r>
            <a:r>
              <a:rPr lang="en-US" dirty="0" err="1" smtClean="0"/>
              <a:t>anaesthetic</a:t>
            </a:r>
            <a:r>
              <a:rPr lang="en-US" dirty="0" smtClean="0"/>
              <a:t> room after use and see that the proper registers are available. </a:t>
            </a:r>
          </a:p>
          <a:p>
            <a:r>
              <a:rPr lang="en-US" dirty="0" smtClean="0"/>
              <a:t>Keep the required forms ready, for example, the pathological and x-ray forms. The </a:t>
            </a:r>
            <a:r>
              <a:rPr lang="en-US" dirty="0" err="1" smtClean="0"/>
              <a:t>anaesthetic</a:t>
            </a:r>
            <a:r>
              <a:rPr lang="en-US" dirty="0" smtClean="0"/>
              <a:t> nurse should also fix electro cardiac monitors and </a:t>
            </a:r>
            <a:r>
              <a:rPr lang="en-US" dirty="0" err="1" smtClean="0"/>
              <a:t>catheterise</a:t>
            </a:r>
            <a:r>
              <a:rPr lang="en-US" dirty="0" smtClean="0"/>
              <a:t> the patient. They should prepare </a:t>
            </a:r>
            <a:r>
              <a:rPr lang="en-US" dirty="0" err="1" smtClean="0"/>
              <a:t>anaesthetic</a:t>
            </a:r>
            <a:r>
              <a:rPr lang="en-US" dirty="0" smtClean="0"/>
              <a:t> throat packs and take and record vital signs observations. The </a:t>
            </a:r>
            <a:r>
              <a:rPr lang="en-US" dirty="0" err="1" smtClean="0"/>
              <a:t>anaesthetic</a:t>
            </a:r>
            <a:r>
              <a:rPr lang="en-US" dirty="0" smtClean="0"/>
              <a:t> nurse monitors urinary output and hands over the patient to the recovery area nurse.</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r>
              <a:rPr lang="en-US" sz="3200" dirty="0" smtClean="0"/>
              <a:t>ANAESTHETIC ROOM NURSE Cont’d</a:t>
            </a:r>
            <a:endParaRPr lang="en-US" sz="3200" dirty="0"/>
          </a:p>
        </p:txBody>
      </p:sp>
      <p:sp>
        <p:nvSpPr>
          <p:cNvPr id="3" name="Content Placeholder 2"/>
          <p:cNvSpPr>
            <a:spLocks noGrp="1"/>
          </p:cNvSpPr>
          <p:nvPr>
            <p:ph idx="1"/>
          </p:nvPr>
        </p:nvSpPr>
        <p:spPr>
          <a:xfrm>
            <a:off x="152400" y="1066800"/>
            <a:ext cx="8991600" cy="5791200"/>
          </a:xfrm>
        </p:spPr>
        <p:txBody>
          <a:bodyPr>
            <a:normAutofit fontScale="92500" lnSpcReduction="20000"/>
          </a:bodyPr>
          <a:lstStyle/>
          <a:p>
            <a:r>
              <a:rPr lang="en-US" dirty="0" smtClean="0"/>
              <a:t>You should collect the inventory, laryngoscope introducers, artery forceps, </a:t>
            </a:r>
            <a:r>
              <a:rPr lang="en-US" dirty="0" err="1" smtClean="0"/>
              <a:t>magills</a:t>
            </a:r>
            <a:r>
              <a:rPr lang="en-US" dirty="0" smtClean="0"/>
              <a:t> forceps, arm boards, </a:t>
            </a:r>
            <a:r>
              <a:rPr lang="en-US" dirty="0" err="1" smtClean="0"/>
              <a:t>endo</a:t>
            </a:r>
            <a:r>
              <a:rPr lang="en-US" dirty="0" smtClean="0"/>
              <a:t> tracheal tube jelly, dissecting forceps and a pair of scissors. </a:t>
            </a:r>
          </a:p>
          <a:p>
            <a:r>
              <a:rPr lang="en-US" dirty="0" smtClean="0"/>
              <a:t>You should also ensure that the suction machine is in good order and a sterile suction tube is available. Ascertain that the drugs and equipment for induction, reversing drugs, muscle relaxants, infusions, </a:t>
            </a:r>
            <a:r>
              <a:rPr lang="en-US" dirty="0" err="1" smtClean="0"/>
              <a:t>cannulas</a:t>
            </a:r>
            <a:r>
              <a:rPr lang="en-US" dirty="0" smtClean="0"/>
              <a:t>, Ryle’s tubes, needles and syringes are available.</a:t>
            </a:r>
          </a:p>
          <a:p>
            <a:r>
              <a:rPr lang="en-US" dirty="0" smtClean="0"/>
              <a:t>Also make sure that there are various types of connectors and strapping cut in different sizes.</a:t>
            </a:r>
          </a:p>
          <a:p>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Autofit/>
          </a:bodyPr>
          <a:lstStyle/>
          <a:p>
            <a:r>
              <a:rPr lang="en-US" sz="3600" dirty="0" smtClean="0"/>
              <a:t>DUTIES of ANAESTHETIST NURSE</a:t>
            </a:r>
            <a:endParaRPr lang="en-US" sz="3600" dirty="0"/>
          </a:p>
        </p:txBody>
      </p:sp>
      <p:sp>
        <p:nvSpPr>
          <p:cNvPr id="3" name="Content Placeholder 2"/>
          <p:cNvSpPr>
            <a:spLocks noGrp="1"/>
          </p:cNvSpPr>
          <p:nvPr>
            <p:ph idx="1"/>
          </p:nvPr>
        </p:nvSpPr>
        <p:spPr>
          <a:xfrm>
            <a:off x="0" y="1219200"/>
            <a:ext cx="9144000" cy="5638800"/>
          </a:xfrm>
        </p:spPr>
        <p:txBody>
          <a:bodyPr>
            <a:normAutofit fontScale="85000" lnSpcReduction="10000"/>
          </a:bodyPr>
          <a:lstStyle/>
          <a:p>
            <a:pPr>
              <a:buNone/>
            </a:pPr>
            <a:r>
              <a:rPr lang="en-US" dirty="0" smtClean="0"/>
              <a:t>The following are the basic duties of the anaesthetist nurse during induction: </a:t>
            </a:r>
          </a:p>
          <a:p>
            <a:r>
              <a:rPr lang="en-US" dirty="0" smtClean="0"/>
              <a:t>Help the anaesthetist to put the IV </a:t>
            </a:r>
            <a:r>
              <a:rPr lang="en-US" dirty="0" err="1" smtClean="0"/>
              <a:t>cannulas</a:t>
            </a:r>
            <a:endParaRPr lang="en-US" dirty="0" smtClean="0"/>
          </a:p>
          <a:p>
            <a:r>
              <a:rPr lang="en-US" dirty="0" smtClean="0"/>
              <a:t>Administer oxygen by mask</a:t>
            </a:r>
          </a:p>
          <a:p>
            <a:r>
              <a:rPr lang="en-US" dirty="0" smtClean="0"/>
              <a:t>Hand over the airway and the strapping to fix the </a:t>
            </a:r>
            <a:r>
              <a:rPr lang="en-US" dirty="0" err="1" smtClean="0"/>
              <a:t>endotracheal</a:t>
            </a:r>
            <a:r>
              <a:rPr lang="en-US" dirty="0" smtClean="0"/>
              <a:t> tube</a:t>
            </a:r>
          </a:p>
          <a:p>
            <a:r>
              <a:rPr lang="en-US" dirty="0" smtClean="0"/>
              <a:t>Inflate the </a:t>
            </a:r>
            <a:r>
              <a:rPr lang="en-US" dirty="0" err="1" smtClean="0"/>
              <a:t>endotracheal</a:t>
            </a:r>
            <a:r>
              <a:rPr lang="en-US" dirty="0" smtClean="0"/>
              <a:t> tube and clip it with the </a:t>
            </a:r>
            <a:br>
              <a:rPr lang="en-US" dirty="0" smtClean="0"/>
            </a:br>
            <a:r>
              <a:rPr lang="en-US" dirty="0" smtClean="0"/>
              <a:t>artery forceps</a:t>
            </a:r>
          </a:p>
          <a:p>
            <a:r>
              <a:rPr lang="en-US" dirty="0" smtClean="0"/>
              <a:t>Remove the blanket cover and cover the patient with a draw sheet</a:t>
            </a:r>
          </a:p>
          <a:p>
            <a:r>
              <a:rPr lang="en-US" dirty="0" smtClean="0"/>
              <a:t>Wheel the patient to the operating room, position the patient and assist in putting the patient on the operating table</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dirty="0" smtClean="0"/>
              <a:t>DUTIES OF ANAESTHETIST NURSE</a:t>
            </a:r>
            <a:endParaRPr lang="en-US" dirty="0"/>
          </a:p>
        </p:txBody>
      </p:sp>
      <p:sp>
        <p:nvSpPr>
          <p:cNvPr id="3" name="Content Placeholder 2"/>
          <p:cNvSpPr>
            <a:spLocks noGrp="1"/>
          </p:cNvSpPr>
          <p:nvPr>
            <p:ph idx="1"/>
          </p:nvPr>
        </p:nvSpPr>
        <p:spPr>
          <a:xfrm>
            <a:off x="0" y="1219200"/>
            <a:ext cx="9144000" cy="5638800"/>
          </a:xfrm>
        </p:spPr>
        <p:txBody>
          <a:bodyPr>
            <a:normAutofit fontScale="77500" lnSpcReduction="20000"/>
          </a:bodyPr>
          <a:lstStyle/>
          <a:p>
            <a:pPr>
              <a:buNone/>
            </a:pPr>
            <a:r>
              <a:rPr lang="en-US" dirty="0" smtClean="0"/>
              <a:t>During the operation you should: </a:t>
            </a:r>
          </a:p>
          <a:p>
            <a:endParaRPr lang="en-US" dirty="0" smtClean="0"/>
          </a:p>
          <a:p>
            <a:r>
              <a:rPr lang="en-US" dirty="0" smtClean="0"/>
              <a:t>Fix the arms and secure them by strapping them to the arm board</a:t>
            </a:r>
          </a:p>
          <a:p>
            <a:r>
              <a:rPr lang="en-US" dirty="0" smtClean="0"/>
              <a:t>Observe the patient during the operation, check the colour, whether sweating, restless and report to the anaesthetist </a:t>
            </a:r>
            <a:br>
              <a:rPr lang="en-US" dirty="0" smtClean="0"/>
            </a:br>
            <a:r>
              <a:rPr lang="en-US" dirty="0" smtClean="0"/>
              <a:t>or doctor</a:t>
            </a:r>
          </a:p>
          <a:p>
            <a:r>
              <a:rPr lang="en-US" dirty="0" smtClean="0"/>
              <a:t>Assist the anaesthetist to remove the intubation tube after operation</a:t>
            </a:r>
          </a:p>
          <a:p>
            <a:r>
              <a:rPr lang="en-US" dirty="0" smtClean="0"/>
              <a:t>Tidy the anaesthetist room, clean the anaesthetist catheters and set for the next patient</a:t>
            </a:r>
          </a:p>
          <a:p>
            <a:r>
              <a:rPr lang="en-US" dirty="0" smtClean="0"/>
              <a:t>Clear all trolleys used and the trays and send them to the sluice room where they are to be thoroughly scrubbed</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SCRUB- UP NURSE</a:t>
            </a:r>
            <a:endParaRPr lang="en-US" dirty="0"/>
          </a:p>
        </p:txBody>
      </p:sp>
      <p:sp>
        <p:nvSpPr>
          <p:cNvPr id="3" name="Content Placeholder 2"/>
          <p:cNvSpPr>
            <a:spLocks noGrp="1"/>
          </p:cNvSpPr>
          <p:nvPr>
            <p:ph idx="1"/>
          </p:nvPr>
        </p:nvSpPr>
        <p:spPr>
          <a:xfrm>
            <a:off x="0" y="1143000"/>
            <a:ext cx="9144000" cy="5715000"/>
          </a:xfrm>
        </p:spPr>
        <p:txBody>
          <a:bodyPr>
            <a:normAutofit fontScale="77500" lnSpcReduction="20000"/>
          </a:bodyPr>
          <a:lstStyle/>
          <a:p>
            <a:r>
              <a:rPr lang="en-US" dirty="0" smtClean="0"/>
              <a:t>You should ensure sterility by cleaning yourself thoroughly, from the tip of the fingers to the elbow and by putting on sterile gloves and a gown hence ensuring sterility around the operating table. You should arrange the sterile instruments around the operating table before the operation. Check the numbers of each instrument category and report to the runner nurse. Prepare ligatures and put them ready for different stages of the operation. </a:t>
            </a:r>
          </a:p>
          <a:p>
            <a:r>
              <a:rPr lang="en-US" dirty="0" smtClean="0"/>
              <a:t>You should count all the equipment at different stages where the cavity needs to be closed to prevent any loss in the cavity and report correctness to the surgeon. Pass the cavity mops to the surgeons (a sponge for cleaning the cavity or operation area). Clear all the instruments used, count them and take them for </a:t>
            </a:r>
            <a:r>
              <a:rPr lang="en-US" dirty="0" err="1" smtClean="0"/>
              <a:t>sterilisation</a:t>
            </a:r>
            <a:r>
              <a:rPr lang="en-US" dirty="0" smtClean="0"/>
              <a:t> in preparation for the next operation.</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CIRCULATING OR RUNNER NURSE</a:t>
            </a:r>
            <a:endParaRPr lang="en-US" dirty="0"/>
          </a:p>
        </p:txBody>
      </p:sp>
      <p:sp>
        <p:nvSpPr>
          <p:cNvPr id="3" name="Content Placeholder 2"/>
          <p:cNvSpPr>
            <a:spLocks noGrp="1"/>
          </p:cNvSpPr>
          <p:nvPr>
            <p:ph idx="1"/>
          </p:nvPr>
        </p:nvSpPr>
        <p:spPr>
          <a:xfrm>
            <a:off x="0" y="1447800"/>
            <a:ext cx="9144000" cy="5410200"/>
          </a:xfrm>
        </p:spPr>
        <p:txBody>
          <a:bodyPr>
            <a:normAutofit fontScale="77500" lnSpcReduction="20000"/>
          </a:bodyPr>
          <a:lstStyle/>
          <a:p>
            <a:r>
              <a:rPr lang="en-US" dirty="0" smtClean="0"/>
              <a:t>You should assist in positioning the patient. Always watch the scrub-up nurse and bring what they require and </a:t>
            </a:r>
            <a:r>
              <a:rPr lang="en-US" dirty="0" err="1" smtClean="0"/>
              <a:t>sterilise</a:t>
            </a:r>
            <a:r>
              <a:rPr lang="en-US" dirty="0" smtClean="0"/>
              <a:t> equipment as directed. Make sure any extra equipment for the operation is working properly, for example, diathermy machine, suction machine and other electric apparatus. </a:t>
            </a:r>
          </a:p>
          <a:p>
            <a:r>
              <a:rPr lang="en-US" dirty="0" smtClean="0"/>
              <a:t>Bring and change lotions as required. Check the records (swabs and packs) and count the used swabs and confirm correctness. You should also record the time the tourniquet was applied or removed. The circulating nurse ensures the welfare of the entire scrub-up team and the patient plus the sterility in the operating room. Finally, you should remember to record the bandages, IV fluids, drugs, and strapping used if need be.</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RECOVERY ROOM NURSE</a:t>
            </a:r>
            <a:endParaRPr lang="en-US" dirty="0"/>
          </a:p>
        </p:txBody>
      </p:sp>
      <p:sp>
        <p:nvSpPr>
          <p:cNvPr id="3" name="Content Placeholder 2"/>
          <p:cNvSpPr>
            <a:spLocks noGrp="1"/>
          </p:cNvSpPr>
          <p:nvPr>
            <p:ph idx="1"/>
          </p:nvPr>
        </p:nvSpPr>
        <p:spPr>
          <a:xfrm>
            <a:off x="152400" y="1143000"/>
            <a:ext cx="8991600" cy="5715000"/>
          </a:xfrm>
        </p:spPr>
        <p:txBody>
          <a:bodyPr>
            <a:normAutofit fontScale="77500" lnSpcReduction="20000"/>
          </a:bodyPr>
          <a:lstStyle/>
          <a:p>
            <a:r>
              <a:rPr lang="en-US" dirty="0" smtClean="0"/>
              <a:t>Observe the general condition of the patient and the vital signs (temperature, blood pressure, pulse, respiration) on reception of patient every fifteen minutes. A rise or fall in any of the vital signs indicates all is not well with the patient and alert the anaesthetist.</a:t>
            </a:r>
          </a:p>
          <a:p>
            <a:r>
              <a:rPr lang="en-US" dirty="0" smtClean="0"/>
              <a:t>You should observe and ensure postoperative blood transfusion and other infusions are running as required. You should prepare all the equipments and medications required in the recovery area. Monitor and record both fluid input and output. This helps you to monitor kidney functions. </a:t>
            </a:r>
          </a:p>
          <a:p>
            <a:r>
              <a:rPr lang="en-US" dirty="0" smtClean="0"/>
              <a:t>A decrease in urine, or lack of its production, calls for urgent action. Should this happen, inform the surgeon immediately. If excess fluid runs in intravenously, administering a diuretic drug induces </a:t>
            </a:r>
            <a:r>
              <a:rPr lang="en-US" dirty="0" err="1" smtClean="0"/>
              <a:t>diuresis</a:t>
            </a:r>
            <a:r>
              <a:rPr lang="en-US" dirty="0" smtClean="0"/>
              <a:t>. This is recommended.</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THEATRE ATTENDANT</a:t>
            </a:r>
            <a:endParaRPr lang="en-US" dirty="0"/>
          </a:p>
        </p:txBody>
      </p:sp>
      <p:sp>
        <p:nvSpPr>
          <p:cNvPr id="3" name="Content Placeholder 2"/>
          <p:cNvSpPr>
            <a:spLocks noGrp="1"/>
          </p:cNvSpPr>
          <p:nvPr>
            <p:ph idx="1"/>
          </p:nvPr>
        </p:nvSpPr>
        <p:spPr>
          <a:xfrm>
            <a:off x="457200" y="1600200"/>
            <a:ext cx="8686800" cy="5257800"/>
          </a:xfrm>
        </p:spPr>
        <p:txBody>
          <a:bodyPr/>
          <a:lstStyle/>
          <a:p>
            <a:r>
              <a:rPr lang="en-US" dirty="0" smtClean="0"/>
              <a:t>Your duties as a theatre attendant include cleaning the sluice room thoroughly and washing all the instruments after an operation. You should also clean the mackintosh and arrange all the instruments for packing ready for </a:t>
            </a:r>
            <a:r>
              <a:rPr lang="en-US" dirty="0" err="1" smtClean="0"/>
              <a:t>sterilisation</a:t>
            </a:r>
            <a:r>
              <a:rPr lang="en-US" dirty="0" smtClean="0"/>
              <a:t>.</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NURSE ADMINISTRATOR</a:t>
            </a:r>
            <a:endParaRPr lang="en-US" dirty="0"/>
          </a:p>
        </p:txBody>
      </p:sp>
      <p:sp>
        <p:nvSpPr>
          <p:cNvPr id="3" name="Content Placeholder 2"/>
          <p:cNvSpPr>
            <a:spLocks noGrp="1"/>
          </p:cNvSpPr>
          <p:nvPr>
            <p:ph idx="1"/>
          </p:nvPr>
        </p:nvSpPr>
        <p:spPr>
          <a:xfrm>
            <a:off x="304800" y="1600200"/>
            <a:ext cx="8839200" cy="5257800"/>
          </a:xfrm>
        </p:spPr>
        <p:txBody>
          <a:bodyPr>
            <a:normAutofit fontScale="85000" lnSpcReduction="20000"/>
          </a:bodyPr>
          <a:lstStyle/>
          <a:p>
            <a:r>
              <a:rPr lang="en-US" dirty="0" smtClean="0"/>
              <a:t>The nurse administrator is the overall administrator of the theatre and sees that all staff and patients are safe. </a:t>
            </a:r>
          </a:p>
          <a:p>
            <a:r>
              <a:rPr lang="en-US" dirty="0" smtClean="0"/>
              <a:t>They ensure that every area in theatre is satisfactorily staffed for 24 hours and the staff work as required. </a:t>
            </a:r>
          </a:p>
          <a:p>
            <a:r>
              <a:rPr lang="en-US" dirty="0" smtClean="0"/>
              <a:t>This person should orientate new staff in theatre, and ensure availability of equipment needed in theatre. </a:t>
            </a:r>
          </a:p>
          <a:p>
            <a:r>
              <a:rPr lang="en-US" dirty="0" smtClean="0"/>
              <a:t>They should also liase with the specific wards and other departments for the smooth running of the theatre. </a:t>
            </a:r>
          </a:p>
          <a:p>
            <a:r>
              <a:rPr lang="en-US" dirty="0" smtClean="0"/>
              <a:t>Finally they should maintain discipline in theatre.</a:t>
            </a:r>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PRINCIPLES IN POSTOPERATIVE CARE</a:t>
            </a:r>
            <a:endParaRPr lang="en-US" dirty="0"/>
          </a:p>
        </p:txBody>
      </p:sp>
      <p:sp>
        <p:nvSpPr>
          <p:cNvPr id="3" name="Content Placeholder 2"/>
          <p:cNvSpPr>
            <a:spLocks noGrp="1"/>
          </p:cNvSpPr>
          <p:nvPr>
            <p:ph idx="1"/>
          </p:nvPr>
        </p:nvSpPr>
        <p:spPr>
          <a:xfrm>
            <a:off x="304800" y="1447800"/>
            <a:ext cx="8839200" cy="5410200"/>
          </a:xfrm>
        </p:spPr>
        <p:txBody>
          <a:bodyPr>
            <a:normAutofit fontScale="85000" lnSpcReduction="10000"/>
          </a:bodyPr>
          <a:lstStyle/>
          <a:p>
            <a:pPr>
              <a:buNone/>
            </a:pPr>
            <a:r>
              <a:rPr lang="en-US" dirty="0" smtClean="0"/>
              <a:t>The general principles in postoperative care include: </a:t>
            </a:r>
          </a:p>
          <a:p>
            <a:r>
              <a:rPr lang="en-US" dirty="0" smtClean="0"/>
              <a:t>Ensuring clear airway</a:t>
            </a:r>
          </a:p>
          <a:p>
            <a:r>
              <a:rPr lang="en-US" dirty="0" smtClean="0"/>
              <a:t>Supporting circulation</a:t>
            </a:r>
          </a:p>
          <a:p>
            <a:r>
              <a:rPr lang="en-US" dirty="0" smtClean="0"/>
              <a:t>Controlling bleeding</a:t>
            </a:r>
          </a:p>
          <a:p>
            <a:r>
              <a:rPr lang="en-US" dirty="0" smtClean="0"/>
              <a:t>Preventing infection</a:t>
            </a:r>
          </a:p>
          <a:p>
            <a:r>
              <a:rPr lang="en-US" dirty="0" smtClean="0"/>
              <a:t>Monitoring any complications</a:t>
            </a:r>
          </a:p>
          <a:p>
            <a:r>
              <a:rPr lang="en-US" dirty="0" smtClean="0"/>
              <a:t>Controlling pain</a:t>
            </a:r>
          </a:p>
          <a:p>
            <a:r>
              <a:rPr lang="en-US" dirty="0" smtClean="0"/>
              <a:t>Ensuring return of gastro intestinal motility</a:t>
            </a:r>
          </a:p>
          <a:p>
            <a:r>
              <a:rPr lang="en-US" dirty="0" smtClean="0"/>
              <a:t>Ensuring easy ambulation</a:t>
            </a:r>
          </a:p>
          <a:p>
            <a:r>
              <a:rPr lang="en-US" dirty="0" smtClean="0"/>
              <a:t>Preparing the patient for discharge and home-based care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AIMS OF THE THEATRE NURSE</a:t>
            </a:r>
            <a:endParaRPr lang="en-US" dirty="0"/>
          </a:p>
        </p:txBody>
      </p:sp>
      <p:sp>
        <p:nvSpPr>
          <p:cNvPr id="3" name="Content Placeholder 2"/>
          <p:cNvSpPr>
            <a:spLocks noGrp="1"/>
          </p:cNvSpPr>
          <p:nvPr>
            <p:ph idx="1"/>
          </p:nvPr>
        </p:nvSpPr>
        <p:spPr>
          <a:xfrm>
            <a:off x="152400" y="1447800"/>
            <a:ext cx="8991600" cy="5410200"/>
          </a:xfrm>
        </p:spPr>
        <p:txBody>
          <a:bodyPr>
            <a:normAutofit/>
          </a:bodyPr>
          <a:lstStyle/>
          <a:p>
            <a:r>
              <a:rPr lang="en-US" dirty="0" smtClean="0"/>
              <a:t>To prepare conscientiously by study to adapt to the changing world of medicine</a:t>
            </a:r>
          </a:p>
          <a:p>
            <a:r>
              <a:rPr lang="en-US" dirty="0" smtClean="0"/>
              <a:t>To allay the fears of the patient</a:t>
            </a:r>
          </a:p>
          <a:p>
            <a:r>
              <a:rPr lang="en-US" dirty="0" smtClean="0"/>
              <a:t>To integrate the patient care during their period in theatre</a:t>
            </a:r>
          </a:p>
          <a:p>
            <a:r>
              <a:rPr lang="en-US" dirty="0" smtClean="0"/>
              <a:t>To become highly skilled in theatre techniques</a:t>
            </a:r>
          </a:p>
          <a:p>
            <a:r>
              <a:rPr lang="en-US" dirty="0" smtClean="0"/>
              <a:t>To be able to impart knowledge to others</a:t>
            </a:r>
          </a:p>
          <a:p>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ENSURING CLEAR AIRWAY</a:t>
            </a:r>
            <a:r>
              <a:rPr lang="en-US" dirty="0" smtClean="0"/>
              <a:t> </a:t>
            </a:r>
            <a:endParaRPr lang="en-US" dirty="0"/>
          </a:p>
        </p:txBody>
      </p:sp>
      <p:sp>
        <p:nvSpPr>
          <p:cNvPr id="3" name="Content Placeholder 2"/>
          <p:cNvSpPr>
            <a:spLocks noGrp="1"/>
          </p:cNvSpPr>
          <p:nvPr>
            <p:ph idx="1"/>
          </p:nvPr>
        </p:nvSpPr>
        <p:spPr>
          <a:xfrm>
            <a:off x="457200" y="1600200"/>
            <a:ext cx="8686800" cy="5257800"/>
          </a:xfrm>
        </p:spPr>
        <p:txBody>
          <a:bodyPr/>
          <a:lstStyle/>
          <a:p>
            <a:r>
              <a:rPr lang="en-US" dirty="0" smtClean="0"/>
              <a:t>You should place the patient in recovery position (three-quarters prone, or left-lateral). </a:t>
            </a:r>
          </a:p>
          <a:p>
            <a:r>
              <a:rPr lang="en-US" dirty="0" smtClean="0"/>
              <a:t>This allows secretions from the lungs and mouth to drain out. </a:t>
            </a:r>
          </a:p>
          <a:p>
            <a:r>
              <a:rPr lang="en-US" dirty="0" smtClean="0"/>
              <a:t>Suck the secretions using a suction machine if they are excessive.</a:t>
            </a:r>
          </a:p>
          <a:p>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SUPPORTING CIRCULATION</a:t>
            </a:r>
            <a:r>
              <a:rPr lang="en-US" dirty="0" smtClean="0"/>
              <a:t> </a:t>
            </a:r>
            <a:endParaRPr lang="en-US" dirty="0"/>
          </a:p>
        </p:txBody>
      </p:sp>
      <p:sp>
        <p:nvSpPr>
          <p:cNvPr id="3" name="Content Placeholder 2"/>
          <p:cNvSpPr>
            <a:spLocks noGrp="1"/>
          </p:cNvSpPr>
          <p:nvPr>
            <p:ph idx="1"/>
          </p:nvPr>
        </p:nvSpPr>
        <p:spPr>
          <a:xfrm>
            <a:off x="152400" y="1219200"/>
            <a:ext cx="8991600" cy="5638800"/>
          </a:xfrm>
        </p:spPr>
        <p:txBody>
          <a:bodyPr>
            <a:normAutofit lnSpcReduction="10000"/>
          </a:bodyPr>
          <a:lstStyle/>
          <a:p>
            <a:r>
              <a:rPr lang="en-US" dirty="0" smtClean="0"/>
              <a:t>This is done in order to maintain the functions of the lungs, the heart and the kidney. This is achieved through adequate blood volume. You should maintain the infusion running at the required rates.</a:t>
            </a:r>
          </a:p>
          <a:p>
            <a:r>
              <a:rPr lang="en-US" b="1" i="1" dirty="0" smtClean="0"/>
              <a:t>Remember</a:t>
            </a:r>
            <a:br>
              <a:rPr lang="en-US" b="1" i="1" dirty="0" smtClean="0"/>
            </a:br>
            <a:r>
              <a:rPr lang="en-US" b="1" i="1" dirty="0" smtClean="0"/>
              <a:t>The amount of fluid required is calculated as:</a:t>
            </a:r>
            <a:br>
              <a:rPr lang="en-US" b="1" i="1" dirty="0" smtClean="0"/>
            </a:br>
            <a:r>
              <a:rPr lang="en-US" b="1" i="1" dirty="0" smtClean="0"/>
              <a:t>Maintenance requirement + fluid loss (loss during operation + normal body loss + insensible loss).</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90600"/>
          </a:xfrm>
        </p:spPr>
        <p:txBody>
          <a:bodyPr>
            <a:normAutofit/>
          </a:bodyPr>
          <a:lstStyle/>
          <a:p>
            <a:r>
              <a:rPr lang="en-US" sz="3600" u="sng" dirty="0" smtClean="0">
                <a:latin typeface="Lucida Calligraphy" pitchFamily="66" charset="0"/>
              </a:rPr>
              <a:t>Supporting Circulation  </a:t>
            </a:r>
            <a:r>
              <a:rPr lang="en-US" sz="3600" i="1" u="sng" dirty="0" smtClean="0"/>
              <a:t>cont’d</a:t>
            </a:r>
            <a:endParaRPr lang="en-US" sz="3600" i="1" u="sng" dirty="0"/>
          </a:p>
        </p:txBody>
      </p:sp>
      <p:sp>
        <p:nvSpPr>
          <p:cNvPr id="3" name="Content Placeholder 2"/>
          <p:cNvSpPr>
            <a:spLocks noGrp="1"/>
          </p:cNvSpPr>
          <p:nvPr>
            <p:ph idx="1"/>
          </p:nvPr>
        </p:nvSpPr>
        <p:spPr>
          <a:xfrm>
            <a:off x="228600" y="1219200"/>
            <a:ext cx="8915400" cy="5638800"/>
          </a:xfrm>
        </p:spPr>
        <p:txBody>
          <a:bodyPr>
            <a:normAutofit fontScale="77500" lnSpcReduction="20000"/>
          </a:bodyPr>
          <a:lstStyle/>
          <a:p>
            <a:r>
              <a:rPr lang="en-US" dirty="0" smtClean="0"/>
              <a:t>In an adult, the body requires 35ml per kg body weight in 24 hours. The insensible loss (loss through skin, normal </a:t>
            </a:r>
            <a:r>
              <a:rPr lang="en-US" dirty="0" err="1" smtClean="0"/>
              <a:t>faeces</a:t>
            </a:r>
            <a:r>
              <a:rPr lang="en-US" dirty="0" smtClean="0"/>
              <a:t> and breathing) is approximately 0.5ml per kg body weight per hour. In children these figures vary by age as follows:</a:t>
            </a:r>
          </a:p>
          <a:p>
            <a:pPr lvl="1"/>
            <a:r>
              <a:rPr lang="en-US" dirty="0" smtClean="0"/>
              <a:t>Below three months old, the maintenance requirement is 5mls/kg/hour, or 150ml/kg/24 hours</a:t>
            </a:r>
          </a:p>
          <a:p>
            <a:pPr lvl="1"/>
            <a:r>
              <a:rPr lang="en-US" dirty="0" smtClean="0"/>
              <a:t>Infants above three months and weighing between 3-10kg require 5ml/kg/hour</a:t>
            </a:r>
          </a:p>
          <a:p>
            <a:pPr lvl="1"/>
            <a:r>
              <a:rPr lang="en-US" dirty="0" smtClean="0"/>
              <a:t>Those weighing 10-20kg need 3ml/kg/hour</a:t>
            </a:r>
          </a:p>
          <a:p>
            <a:pPr lvl="1"/>
            <a:r>
              <a:rPr lang="en-US" dirty="0" smtClean="0"/>
              <a:t>Children above 20kg need 2.5ml/kg/hour </a:t>
            </a:r>
            <a:br>
              <a:rPr lang="en-US" dirty="0" smtClean="0"/>
            </a:br>
            <a:r>
              <a:rPr lang="en-US" dirty="0" smtClean="0"/>
              <a:t>(Watters et al 1991)</a:t>
            </a:r>
          </a:p>
          <a:p>
            <a:r>
              <a:rPr lang="en-US" dirty="0" smtClean="0"/>
              <a:t>You should select fluid that will supply the required electrolytes, for example, normal saline or ringer lactate 500ml to alternate with 1000ml of 5% dextrose and add 3g of potassium chloride per </a:t>
            </a:r>
            <a:r>
              <a:rPr lang="en-US" dirty="0" err="1" smtClean="0"/>
              <a:t>litre</a:t>
            </a:r>
            <a:r>
              <a:rPr lang="en-US" dirty="0" smtClean="0"/>
              <a:t> of dextrose (Watters et al 1991).</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371600"/>
          </a:xfrm>
        </p:spPr>
        <p:txBody>
          <a:bodyPr>
            <a:normAutofit fontScale="90000"/>
          </a:bodyPr>
          <a:lstStyle/>
          <a:p>
            <a:r>
              <a:rPr lang="en-US" b="1" dirty="0" smtClean="0"/>
              <a:t>CONTROLLING BLEEDING AND WOUND CARE</a:t>
            </a:r>
            <a:r>
              <a:rPr lang="en-US" dirty="0" smtClean="0"/>
              <a:t> </a:t>
            </a:r>
            <a:endParaRPr lang="en-US" dirty="0"/>
          </a:p>
        </p:txBody>
      </p:sp>
      <p:sp>
        <p:nvSpPr>
          <p:cNvPr id="3" name="Content Placeholder 2"/>
          <p:cNvSpPr>
            <a:spLocks noGrp="1"/>
          </p:cNvSpPr>
          <p:nvPr>
            <p:ph idx="1"/>
          </p:nvPr>
        </p:nvSpPr>
        <p:spPr>
          <a:xfrm>
            <a:off x="0" y="1295400"/>
            <a:ext cx="9144000" cy="5562600"/>
          </a:xfrm>
        </p:spPr>
        <p:txBody>
          <a:bodyPr>
            <a:normAutofit lnSpcReduction="10000"/>
          </a:bodyPr>
          <a:lstStyle/>
          <a:p>
            <a:r>
              <a:rPr lang="en-US" dirty="0" smtClean="0"/>
              <a:t>Monitor the wound for any signs of bleeding. </a:t>
            </a:r>
          </a:p>
          <a:p>
            <a:r>
              <a:rPr lang="en-US" dirty="0" smtClean="0"/>
              <a:t>Should this occur, apply a firm dressing and inform the surgeon. </a:t>
            </a:r>
          </a:p>
          <a:p>
            <a:r>
              <a:rPr lang="en-US" dirty="0" smtClean="0"/>
              <a:t>24 hours, check for signs of infection, these include redness, tenderness, </a:t>
            </a:r>
            <a:r>
              <a:rPr lang="en-US" dirty="0" err="1" smtClean="0"/>
              <a:t>oedema</a:t>
            </a:r>
            <a:r>
              <a:rPr lang="en-US" dirty="0" smtClean="0"/>
              <a:t> and low grade fever. </a:t>
            </a:r>
          </a:p>
          <a:p>
            <a:r>
              <a:rPr lang="en-US" dirty="0" smtClean="0"/>
              <a:t>If this occurs the sutures are removed to allow the pus to drain and the wound cleaned three times a day with antiseptic lotion.</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smtClean="0"/>
              <a:t>PREVENTING INFECTION</a:t>
            </a:r>
            <a:r>
              <a:rPr lang="en-US" dirty="0" smtClean="0"/>
              <a:t> </a:t>
            </a:r>
            <a:endParaRPr lang="en-US" dirty="0"/>
          </a:p>
        </p:txBody>
      </p:sp>
      <p:sp>
        <p:nvSpPr>
          <p:cNvPr id="3" name="Content Placeholder 2"/>
          <p:cNvSpPr>
            <a:spLocks noGrp="1"/>
          </p:cNvSpPr>
          <p:nvPr>
            <p:ph idx="1"/>
          </p:nvPr>
        </p:nvSpPr>
        <p:spPr>
          <a:xfrm>
            <a:off x="0" y="1066800"/>
            <a:ext cx="9144000" cy="5791200"/>
          </a:xfrm>
        </p:spPr>
        <p:txBody>
          <a:bodyPr>
            <a:normAutofit/>
          </a:bodyPr>
          <a:lstStyle/>
          <a:p>
            <a:r>
              <a:rPr lang="en-US" dirty="0" err="1" smtClean="0"/>
              <a:t>Septicaemia</a:t>
            </a:r>
            <a:r>
              <a:rPr lang="en-US" dirty="0" smtClean="0"/>
              <a:t> is likely following an operation, due to peritonitis. Pneumonia may follow bed confinement. </a:t>
            </a:r>
          </a:p>
          <a:p>
            <a:r>
              <a:rPr lang="en-US" dirty="0" smtClean="0"/>
              <a:t>This is indicated by a rise in body temperature and should this occur, you will need to administer antibiotic without delay. </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a:bodyPr>
          <a:lstStyle/>
          <a:p>
            <a:r>
              <a:rPr lang="en-US" sz="3600" dirty="0" smtClean="0"/>
              <a:t>MONITORING OF COMPLICATIONS </a:t>
            </a:r>
            <a:endParaRPr lang="en-US" sz="3600" dirty="0"/>
          </a:p>
        </p:txBody>
      </p:sp>
      <p:sp>
        <p:nvSpPr>
          <p:cNvPr id="3" name="Content Placeholder 2"/>
          <p:cNvSpPr>
            <a:spLocks noGrp="1"/>
          </p:cNvSpPr>
          <p:nvPr>
            <p:ph idx="1"/>
          </p:nvPr>
        </p:nvSpPr>
        <p:spPr>
          <a:xfrm>
            <a:off x="0" y="1066800"/>
            <a:ext cx="9144000" cy="5791200"/>
          </a:xfrm>
        </p:spPr>
        <p:txBody>
          <a:bodyPr>
            <a:normAutofit fontScale="92500"/>
          </a:bodyPr>
          <a:lstStyle/>
          <a:p>
            <a:r>
              <a:rPr lang="en-US" dirty="0" smtClean="0"/>
              <a:t>You should monitor pulse, blood pressure, and respiration rate and body temperature until they are stable and within the normal ranges for the age and sex of the patient. </a:t>
            </a:r>
          </a:p>
          <a:p>
            <a:r>
              <a:rPr lang="en-US" dirty="0" smtClean="0"/>
              <a:t>The recommended frequency is to observe the patient every 15 minutes for the first two hours, followed by every 30 minutes for the next two hours, then four hourly if they appear to be stable. </a:t>
            </a:r>
          </a:p>
          <a:p>
            <a:r>
              <a:rPr lang="en-US" dirty="0" smtClean="0"/>
              <a:t>Other important observations to make at the same time are level of consciousness, and urine output.</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CONTROLLING PAIN</a:t>
            </a:r>
            <a:r>
              <a:rPr lang="en-US" dirty="0" smtClean="0"/>
              <a:t> </a:t>
            </a:r>
            <a:endParaRPr lang="en-US" dirty="0"/>
          </a:p>
        </p:txBody>
      </p:sp>
      <p:sp>
        <p:nvSpPr>
          <p:cNvPr id="3" name="Content Placeholder 2"/>
          <p:cNvSpPr>
            <a:spLocks noGrp="1"/>
          </p:cNvSpPr>
          <p:nvPr>
            <p:ph idx="1"/>
          </p:nvPr>
        </p:nvSpPr>
        <p:spPr>
          <a:xfrm>
            <a:off x="152400" y="1219200"/>
            <a:ext cx="8991600" cy="5638800"/>
          </a:xfrm>
        </p:spPr>
        <p:txBody>
          <a:bodyPr>
            <a:normAutofit fontScale="92500" lnSpcReduction="10000"/>
          </a:bodyPr>
          <a:lstStyle/>
          <a:p>
            <a:r>
              <a:rPr lang="en-US" dirty="0" smtClean="0"/>
              <a:t>This is achieved by the administration of pain relief drugs once the patient is conscious. </a:t>
            </a:r>
          </a:p>
          <a:p>
            <a:r>
              <a:rPr lang="en-US" dirty="0" smtClean="0"/>
              <a:t>You should administer an intermittent bolus of </a:t>
            </a:r>
            <a:r>
              <a:rPr lang="en-US" dirty="0" err="1" smtClean="0"/>
              <a:t>pethidine</a:t>
            </a:r>
            <a:r>
              <a:rPr lang="en-US" dirty="0" smtClean="0"/>
              <a:t> 50-100mg IM or morphine 10-15mg for adult. </a:t>
            </a:r>
          </a:p>
          <a:p>
            <a:r>
              <a:rPr lang="en-US" dirty="0" smtClean="0"/>
              <a:t>Other measures include correct positioning of the patient so as to avoid pressure on the nerves, administering analgesics, use of heat/cold massage and guided imagery (a process of suppressing pain by focusing on something else).</a:t>
            </a:r>
            <a:endParaRPr lang="en-US" dirty="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19200"/>
          </a:xfrm>
        </p:spPr>
        <p:txBody>
          <a:bodyPr>
            <a:normAutofit fontScale="90000"/>
          </a:bodyPr>
          <a:lstStyle/>
          <a:p>
            <a:r>
              <a:rPr lang="en-US" sz="4000" b="1" dirty="0" smtClean="0"/>
              <a:t>ENSURING RETURN OF GASTRO INTESTINAL MOTILITY</a:t>
            </a:r>
            <a:r>
              <a:rPr lang="en-US" sz="4000" dirty="0" smtClean="0"/>
              <a:t> </a:t>
            </a:r>
            <a:endParaRPr lang="en-US" dirty="0"/>
          </a:p>
        </p:txBody>
      </p:sp>
      <p:sp>
        <p:nvSpPr>
          <p:cNvPr id="3" name="Content Placeholder 2"/>
          <p:cNvSpPr>
            <a:spLocks noGrp="1"/>
          </p:cNvSpPr>
          <p:nvPr>
            <p:ph idx="1"/>
          </p:nvPr>
        </p:nvSpPr>
        <p:spPr>
          <a:xfrm>
            <a:off x="0" y="1219200"/>
            <a:ext cx="9144000" cy="5638800"/>
          </a:xfrm>
        </p:spPr>
        <p:txBody>
          <a:bodyPr>
            <a:normAutofit fontScale="77500" lnSpcReduction="20000"/>
          </a:bodyPr>
          <a:lstStyle/>
          <a:p>
            <a:r>
              <a:rPr lang="en-US" dirty="0" smtClean="0"/>
              <a:t>Postoperatively you should assess the return of gastric motility. </a:t>
            </a:r>
          </a:p>
          <a:p>
            <a:r>
              <a:rPr lang="en-US" dirty="0" smtClean="0"/>
              <a:t>This is indicated by the return of bowel sounds and passing of flatus. Following abdominal surgery (</a:t>
            </a:r>
            <a:r>
              <a:rPr lang="en-US" dirty="0" err="1" smtClean="0"/>
              <a:t>laparatomy</a:t>
            </a:r>
            <a:r>
              <a:rPr lang="en-US" dirty="0" smtClean="0"/>
              <a:t>), gastro intestinal motility returns to normal in three to four days. </a:t>
            </a:r>
          </a:p>
          <a:p>
            <a:r>
              <a:rPr lang="en-US" dirty="0" smtClean="0"/>
              <a:t>The patient should not take food orally before this period is over. The stomach is decompressed through nasal gastric tube suction. This should be removed when the aspirate falls bellow 400mls per day. </a:t>
            </a:r>
          </a:p>
          <a:p>
            <a:r>
              <a:rPr lang="en-US" dirty="0" smtClean="0"/>
              <a:t>Should postoperative </a:t>
            </a:r>
            <a:r>
              <a:rPr lang="en-US" dirty="0" err="1" smtClean="0"/>
              <a:t>diarrhoea</a:t>
            </a:r>
            <a:r>
              <a:rPr lang="en-US" dirty="0" smtClean="0"/>
              <a:t> occur, reassure the patient, as this clears in two to three days, but ensure adequate hydration. </a:t>
            </a:r>
          </a:p>
          <a:p>
            <a:r>
              <a:rPr lang="en-US" dirty="0" smtClean="0"/>
              <a:t>When bowel sounds are back give oral sips, fluid diet, light diet, then resume normal diet.</a:t>
            </a:r>
            <a:endParaRPr lang="en-US"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b="1" dirty="0" smtClean="0"/>
              <a:t>ENSURING EARLY AMBULATION</a:t>
            </a:r>
            <a:r>
              <a:rPr lang="en-US" dirty="0" smtClean="0"/>
              <a:t> </a:t>
            </a:r>
            <a:endParaRPr lang="en-US" dirty="0"/>
          </a:p>
        </p:txBody>
      </p:sp>
      <p:sp>
        <p:nvSpPr>
          <p:cNvPr id="3" name="Content Placeholder 2"/>
          <p:cNvSpPr>
            <a:spLocks noGrp="1"/>
          </p:cNvSpPr>
          <p:nvPr>
            <p:ph idx="1"/>
          </p:nvPr>
        </p:nvSpPr>
        <p:spPr>
          <a:xfrm>
            <a:off x="228600" y="1447800"/>
            <a:ext cx="8915400" cy="5410200"/>
          </a:xfrm>
        </p:spPr>
        <p:txBody>
          <a:bodyPr>
            <a:normAutofit fontScale="77500" lnSpcReduction="20000"/>
          </a:bodyPr>
          <a:lstStyle/>
          <a:p>
            <a:r>
              <a:rPr lang="en-US" dirty="0" smtClean="0"/>
              <a:t>Encourage the patient to move out of bed as soon as their condition allows. This will prevent deep venous thrombosis (the development of a blood clot in a vein), which can complicate to pulmonary embolism (a circulating blood clot in the veins of the lungs).</a:t>
            </a:r>
          </a:p>
          <a:p>
            <a:r>
              <a:rPr lang="en-US" dirty="0" smtClean="0"/>
              <a:t>The signs of thrombosis include, warm swollen painful limbs and low-grade fever. If noticed, the affected limb should be elevated until the swelling subsides. Heparin in a dose of 5000units, eight hourly, is administered subcutaneously when the diagnosis is confirmed.</a:t>
            </a:r>
          </a:p>
          <a:p>
            <a:r>
              <a:rPr lang="en-US" dirty="0" smtClean="0"/>
              <a:t>The postoperative care should start from the recovery area of a theatre, and continue in the postoperative ward where the patient is rehabilitated then discharged.</a:t>
            </a:r>
            <a:endParaRPr lang="en-US"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47800"/>
          </a:xfrm>
        </p:spPr>
        <p:txBody>
          <a:bodyPr>
            <a:noAutofit/>
          </a:bodyPr>
          <a:lstStyle/>
          <a:p>
            <a:r>
              <a:rPr lang="en-US" sz="3200" b="1" dirty="0" smtClean="0"/>
              <a:t>PREPARING THE PATIENT FOR DISCHARGE AND HOME BASED CARE</a:t>
            </a:r>
            <a:r>
              <a:rPr lang="en-US" sz="3200" dirty="0" smtClean="0"/>
              <a:t> </a:t>
            </a:r>
            <a:endParaRPr lang="en-US" sz="3200" dirty="0"/>
          </a:p>
        </p:txBody>
      </p:sp>
      <p:sp>
        <p:nvSpPr>
          <p:cNvPr id="3" name="Content Placeholder 2"/>
          <p:cNvSpPr>
            <a:spLocks noGrp="1"/>
          </p:cNvSpPr>
          <p:nvPr>
            <p:ph idx="1"/>
          </p:nvPr>
        </p:nvSpPr>
        <p:spPr>
          <a:xfrm>
            <a:off x="0" y="1143000"/>
            <a:ext cx="9144000" cy="5715000"/>
          </a:xfrm>
        </p:spPr>
        <p:txBody>
          <a:bodyPr>
            <a:normAutofit/>
          </a:bodyPr>
          <a:lstStyle/>
          <a:p>
            <a:r>
              <a:rPr lang="en-US" dirty="0" smtClean="0"/>
              <a:t>The postoperative patient needs to be made aware of the expected outcome of the surgery as well as the medical and nursing care that they will require at home. This will reduce the possibility of last minute crises on the day of discharge</a:t>
            </a:r>
          </a:p>
          <a:p>
            <a:r>
              <a:rPr lang="en-US" dirty="0" smtClean="0"/>
              <a:t>The patient should be given an opportunity to get ready to cope at home and in the community as they ask you how to deal with a changed body image.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LEGAL ASPECTS IN THEATRE NURSING</a:t>
            </a:r>
            <a:endParaRPr lang="en-US" dirty="0"/>
          </a:p>
        </p:txBody>
      </p:sp>
      <p:sp>
        <p:nvSpPr>
          <p:cNvPr id="3" name="Content Placeholder 2"/>
          <p:cNvSpPr>
            <a:spLocks noGrp="1"/>
          </p:cNvSpPr>
          <p:nvPr>
            <p:ph idx="1"/>
          </p:nvPr>
        </p:nvSpPr>
        <p:spPr>
          <a:xfrm>
            <a:off x="0" y="1371600"/>
            <a:ext cx="9144000" cy="5486400"/>
          </a:xfrm>
        </p:spPr>
        <p:txBody>
          <a:bodyPr>
            <a:normAutofit fontScale="92500" lnSpcReduction="20000"/>
          </a:bodyPr>
          <a:lstStyle/>
          <a:p>
            <a:r>
              <a:rPr lang="en-US" dirty="0" smtClean="0"/>
              <a:t>You will start by looking at the term ‘legal’. The dictionary defines the word legal as 'required’ or 'permitted by law'. </a:t>
            </a:r>
          </a:p>
          <a:p>
            <a:r>
              <a:rPr lang="en-US" dirty="0" smtClean="0"/>
              <a:t>Therefore, when we talk of legal aspects in theatre nursing, we are referring to what the law requires us to do in the theatre before, during and after the operation. </a:t>
            </a:r>
          </a:p>
          <a:p>
            <a:r>
              <a:rPr lang="en-US" dirty="0" smtClean="0"/>
              <a:t>In your clinical practice as a nurse, you may have participated in nursing a patient who was to undergo an operation. Can you remember what preoperative care was required before the patient could go for </a:t>
            </a:r>
            <a:br>
              <a:rPr lang="en-US" dirty="0" smtClean="0"/>
            </a:br>
            <a:r>
              <a:rPr lang="en-US" dirty="0" smtClean="0"/>
              <a:t>the operation?</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PREOP CARE</a:t>
            </a:r>
            <a:endParaRPr lang="en-US" dirty="0"/>
          </a:p>
        </p:txBody>
      </p:sp>
      <p:sp>
        <p:nvSpPr>
          <p:cNvPr id="3" name="Content Placeholder 2"/>
          <p:cNvSpPr>
            <a:spLocks noGrp="1"/>
          </p:cNvSpPr>
          <p:nvPr>
            <p:ph idx="1"/>
          </p:nvPr>
        </p:nvSpPr>
        <p:spPr>
          <a:xfrm>
            <a:off x="0" y="1219200"/>
            <a:ext cx="9144000" cy="5638800"/>
          </a:xfrm>
        </p:spPr>
        <p:txBody>
          <a:bodyPr>
            <a:normAutofit fontScale="70000" lnSpcReduction="20000"/>
          </a:bodyPr>
          <a:lstStyle/>
          <a:p>
            <a:r>
              <a:rPr lang="en-US" dirty="0" smtClean="0"/>
              <a:t>The preoperative care requirements are: You should make sure that the surgeon</a:t>
            </a:r>
            <a:r>
              <a:rPr lang="en-US" dirty="0"/>
              <a:t> </a:t>
            </a:r>
            <a:r>
              <a:rPr lang="en-US" dirty="0" smtClean="0"/>
              <a:t>explains clearly to the patient what will happen to them.</a:t>
            </a:r>
          </a:p>
          <a:p>
            <a:r>
              <a:rPr lang="en-US" dirty="0" smtClean="0"/>
              <a:t>The surgeon should obtain an informed consent from the patient or parent/guardian/next of kin for those under age or not in a position to sign (e.g. unconscious person).</a:t>
            </a:r>
          </a:p>
          <a:p>
            <a:r>
              <a:rPr lang="en-US" dirty="0" smtClean="0"/>
              <a:t>The nurse ensures that the patient has signed an informed consent, after the surgeon has explained the advantages and outcomes of the operation.</a:t>
            </a:r>
          </a:p>
          <a:p>
            <a:r>
              <a:rPr lang="en-US" dirty="0" smtClean="0"/>
              <a:t>Make sure that the patient observes a ‘Nil by oral’ rule. </a:t>
            </a:r>
            <a:br>
              <a:rPr lang="en-US" dirty="0" smtClean="0"/>
            </a:br>
            <a:r>
              <a:rPr lang="en-US" dirty="0" smtClean="0"/>
              <a:t>The fasting should usually start six hours before the operation.</a:t>
            </a:r>
          </a:p>
          <a:p>
            <a:r>
              <a:rPr lang="en-US" dirty="0" smtClean="0"/>
              <a:t>Blood works: All should be within the acceptable ranges e.g. full </a:t>
            </a:r>
            <a:r>
              <a:rPr lang="en-US" dirty="0" err="1" smtClean="0"/>
              <a:t>Haemogram</a:t>
            </a:r>
            <a:r>
              <a:rPr lang="en-US" dirty="0" smtClean="0"/>
              <a:t> including HB, urea, electrolytes and </a:t>
            </a:r>
            <a:r>
              <a:rPr lang="en-US" dirty="0" err="1" smtClean="0"/>
              <a:t>creatinine</a:t>
            </a:r>
            <a:r>
              <a:rPr lang="en-US" dirty="0" smtClean="0"/>
              <a:t>.</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7">
      <a:majorFont>
        <a:latin typeface="Lucida Handwriting"/>
        <a:ea typeface=""/>
        <a:cs typeface=""/>
      </a:majorFont>
      <a:minorFont>
        <a:latin typeface="Segoe Prin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729</TotalTime>
  <Words>5315</Words>
  <Application>Microsoft Office PowerPoint</Application>
  <PresentationFormat>On-screen Show (4:3)</PresentationFormat>
  <Paragraphs>339</Paragraphs>
  <Slides>79</Slides>
  <Notes>1</Notes>
  <HiddenSlides>0</HiddenSlides>
  <MMClips>0</MMClips>
  <ScaleCrop>false</ScaleCrop>
  <HeadingPairs>
    <vt:vector size="4" baseType="variant">
      <vt:variant>
        <vt:lpstr>Theme</vt:lpstr>
      </vt:variant>
      <vt:variant>
        <vt:i4>1</vt:i4>
      </vt:variant>
      <vt:variant>
        <vt:lpstr>Slide Titles</vt:lpstr>
      </vt:variant>
      <vt:variant>
        <vt:i4>79</vt:i4>
      </vt:variant>
    </vt:vector>
  </HeadingPairs>
  <TitlesOfParts>
    <vt:vector size="80" baseType="lpstr">
      <vt:lpstr>Office Theme</vt:lpstr>
      <vt:lpstr>INTRODUCTION TO OPERATING THEATRE</vt:lpstr>
      <vt:lpstr>OBJECTIVES</vt:lpstr>
      <vt:lpstr>HISTORY OF THEATRE NURSING</vt:lpstr>
      <vt:lpstr>HISTORY CONT’D</vt:lpstr>
      <vt:lpstr>HISTORY CONT’D</vt:lpstr>
      <vt:lpstr>HISTORY CONT’D</vt:lpstr>
      <vt:lpstr>AIMS OF THE THEATRE NURSE</vt:lpstr>
      <vt:lpstr>LEGAL ASPECTS IN THEATRE NURSING</vt:lpstr>
      <vt:lpstr>PREOP CARE</vt:lpstr>
      <vt:lpstr>PREOP CARE cont’d</vt:lpstr>
      <vt:lpstr>PREOP CARE cont’d </vt:lpstr>
      <vt:lpstr>PREOP CARE cont’d </vt:lpstr>
      <vt:lpstr>PREOP CARE cont’d</vt:lpstr>
      <vt:lpstr>PREOP CARE cont’d</vt:lpstr>
      <vt:lpstr>PREOP CARE  cont’d</vt:lpstr>
      <vt:lpstr>PREOP CARE  cont’d</vt:lpstr>
      <vt:lpstr>LAYOUT OF AN OPERATING THEATRE</vt:lpstr>
      <vt:lpstr>LAYOUT cont’d</vt:lpstr>
      <vt:lpstr>SAFETY AND INFECTION PREVENTION IN THEATRE</vt:lpstr>
      <vt:lpstr>INTRODUCTION</vt:lpstr>
      <vt:lpstr>PRINCIPLES OF INFECTION PREVENTION IN THE OPERATION THEATRE</vt:lpstr>
      <vt:lpstr>PREPARATION OF THE OPERATING ROOM </vt:lpstr>
      <vt:lpstr>PREPARATION OF THE OR CONT’D</vt:lpstr>
      <vt:lpstr>PREPARATION OF THE NURSE </vt:lpstr>
      <vt:lpstr>SCRUBBING </vt:lpstr>
      <vt:lpstr>SCRUBBING </vt:lpstr>
      <vt:lpstr>SCRUBBING PROCEDURE</vt:lpstr>
      <vt:lpstr>SCRUBBING PROCEDURE Cont’d</vt:lpstr>
      <vt:lpstr>DRYING</vt:lpstr>
      <vt:lpstr>GOWNING</vt:lpstr>
      <vt:lpstr>GLOVING</vt:lpstr>
      <vt:lpstr>PATIENT’S SKIN PREPARATION </vt:lpstr>
      <vt:lpstr>DRAPING OF PATIENT </vt:lpstr>
      <vt:lpstr>POSITIONING OF PATIENT </vt:lpstr>
      <vt:lpstr>SUPINE</vt:lpstr>
      <vt:lpstr>TRENDELENBURG</vt:lpstr>
      <vt:lpstr>KIDNEY POSITION</vt:lpstr>
      <vt:lpstr>LITHOTOMY</vt:lpstr>
      <vt:lpstr>LAMINECTOMY</vt:lpstr>
      <vt:lpstr>EQUIPMENT USED IN THEATRE</vt:lpstr>
      <vt:lpstr>LIGATURES AND SUTURES Cont’d</vt:lpstr>
      <vt:lpstr>SURGICAL NEEDLES </vt:lpstr>
      <vt:lpstr>EQUIPMENT note</vt:lpstr>
      <vt:lpstr>ANAESTHESIA</vt:lpstr>
      <vt:lpstr>LOCAL ANAESTHESIA</vt:lpstr>
      <vt:lpstr>LOCAL ANAESTHESIA METHODS </vt:lpstr>
      <vt:lpstr>GA</vt:lpstr>
      <vt:lpstr>PRE-MEDICATION</vt:lpstr>
      <vt:lpstr>PRE-OPERATIVE ANAESTHESIA (INDUCTION AGENTS) </vt:lpstr>
      <vt:lpstr>VOLATILE AGENTS</vt:lpstr>
      <vt:lpstr>INTRAVENOUS AGENTS</vt:lpstr>
      <vt:lpstr>MUSCLE RELAXANTS</vt:lpstr>
      <vt:lpstr>ANALGESICS</vt:lpstr>
      <vt:lpstr>CARE OF PATIENTS BEFORE, DURING AND AFTER OPERATION IN THE THEATRE</vt:lpstr>
      <vt:lpstr>INTRODUCTION</vt:lpstr>
      <vt:lpstr>OBJECTIVES</vt:lpstr>
      <vt:lpstr>PREOPERATIVE CARE</vt:lpstr>
      <vt:lpstr>PREOP CARE cont’d</vt:lpstr>
      <vt:lpstr>PREOP CARE cont’d</vt:lpstr>
      <vt:lpstr>ANAESTHETIC ROOM NURSE</vt:lpstr>
      <vt:lpstr>ANAESTHETIC ROOM NURSE Cont’d</vt:lpstr>
      <vt:lpstr>DUTIES of ANAESTHETIST NURSE</vt:lpstr>
      <vt:lpstr>DUTIES OF ANAESTHETIST NURSE</vt:lpstr>
      <vt:lpstr>SCRUB- UP NURSE</vt:lpstr>
      <vt:lpstr>CIRCULATING OR RUNNER NURSE</vt:lpstr>
      <vt:lpstr>RECOVERY ROOM NURSE</vt:lpstr>
      <vt:lpstr>THEATRE ATTENDANT</vt:lpstr>
      <vt:lpstr>NURSE ADMINISTRATOR</vt:lpstr>
      <vt:lpstr>GENERAL PRINCIPLES IN POSTOPERATIVE CARE</vt:lpstr>
      <vt:lpstr>ENSURING CLEAR AIRWAY </vt:lpstr>
      <vt:lpstr>SUPPORTING CIRCULATION </vt:lpstr>
      <vt:lpstr>Supporting Circulation  cont’d</vt:lpstr>
      <vt:lpstr>CONTROLLING BLEEDING AND WOUND CARE </vt:lpstr>
      <vt:lpstr>PREVENTING INFECTION </vt:lpstr>
      <vt:lpstr>MONITORING OF COMPLICATIONS </vt:lpstr>
      <vt:lpstr>CONTROLLING PAIN </vt:lpstr>
      <vt:lpstr>ENSURING RETURN OF GASTRO INTESTINAL MOTILITY </vt:lpstr>
      <vt:lpstr>ENSURING EARLY AMBULATION </vt:lpstr>
      <vt:lpstr>PREPARING THE PATIENT FOR DISCHARGE AND HOME BASED CARE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OPERATING THEATRE</dc:title>
  <dc:creator>GATIMU SAMAGA</dc:creator>
  <cp:lastModifiedBy>AYOX</cp:lastModifiedBy>
  <cp:revision>31</cp:revision>
  <dcterms:created xsi:type="dcterms:W3CDTF">2010-03-10T20:26:57Z</dcterms:created>
  <dcterms:modified xsi:type="dcterms:W3CDTF">2012-07-10T12:00:16Z</dcterms:modified>
</cp:coreProperties>
</file>