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2" r:id="rId14"/>
    <p:sldId id="282" r:id="rId15"/>
    <p:sldId id="273" r:id="rId16"/>
    <p:sldId id="274" r:id="rId17"/>
    <p:sldId id="295" r:id="rId18"/>
    <p:sldId id="296" r:id="rId19"/>
    <p:sldId id="294" r:id="rId20"/>
    <p:sldId id="276" r:id="rId21"/>
    <p:sldId id="278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9185-382B-4522-B9E1-F7CB62270D3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7299-A664-45A7-81F2-6A7774C6A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24A1-5760-4B51-A217-9ACBD70AD532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2F8C-B19E-4031-8A2A-E4AE1896B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6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A2F8C-B19E-4031-8A2A-E4AE1896B0A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A00AA3-4402-472E-8AEA-FC9E6B9304EC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9D1C3-4CF2-4252-907F-25574040D084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F2D215-1C13-42E4-A504-236FE1DC4F03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73FACE-CD18-42A3-AF7B-3A7A2A2D81D2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00D45-7833-4E15-84D1-06812FE89C02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99EA4-DBAE-4C84-AF63-A5ED167B02A2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DB45FF-98FA-4442-8858-0FB89D5EB8EE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EFD1A-5413-4C22-AFDD-9A196E618F40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2785-C0EE-4D66-9072-CB4CCA406EAA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5AC1CF-4C62-4CEC-A5EC-2DCEDE35BC38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073E24-B757-4BE5-AA0F-E2FF98A9BDDA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8C317C-6FD2-43F2-B28B-33022A74CB5E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A16699-108B-4AD5-9F05-AC1CD6CEAB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OVERVIEW OF ANEMIA</a:t>
            </a:r>
            <a:endParaRPr lang="en-US" dirty="0"/>
          </a:p>
        </p:txBody>
      </p:sp>
      <p:pic>
        <p:nvPicPr>
          <p:cNvPr id="7" name="Picture 2" descr="hemo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584950" cy="473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Prelatent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reduction in iron stores without reduced serum iron levels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Hb (N), MCV (N), iron absorption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),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transferin saturation (N), serum ferritin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marrow iron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Latent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iron stores are exhausted, but the blood hemoglobin level remains normal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Hb (N), MCV (N),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TIBC (),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serum ferritin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transfe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rin saturation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marrow iron (absent)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Iron deficiency anemia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blood hemoglobin concentration falls below the lower limit of normal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Hb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MCV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), TIBC (),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serum ferritin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transfer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 saturation (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),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marrow iron (absent)</a:t>
            </a:r>
            <a:endParaRPr lang="en-GB" sz="20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IRON DEFICIENCY ANEMIA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Pathogenesis(stages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Fatigability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Dizziness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Headache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Scotomas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Irritability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Palpitations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Pallor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CAD, CHF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IRON DEFICIENCY ANEMIA-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symptoms/sings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Glossitis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stomatitis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Dysphagia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(Plummer-Vincent syndrome)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Atrophic gastritis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Dry pale skin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Koilonychia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(spoon shaped nails)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Blue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sclerae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Hair loss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Pica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Splenomegaly(in about 10%)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Slight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thrombocytosis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IRON DEFICIENCY ANEMIA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Characteristic symptoms/signs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>
                <a:cs typeface="Times New Roman" charset="0"/>
              </a:rPr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cs typeface="Times New Roman" charset="0"/>
              </a:rPr>
              <a:t>Koilonychia</a:t>
            </a:r>
            <a:r>
              <a:rPr lang="pl-PL" sz="4000" dirty="0" smtClean="0">
                <a:cs typeface="Times New Roman" charset="0"/>
              </a:rPr>
              <a:t/>
            </a:r>
            <a:br>
              <a:rPr lang="pl-PL" sz="4000" dirty="0" smtClean="0">
                <a:cs typeface="Times New Roman" charset="0"/>
              </a:rPr>
            </a:br>
            <a:endParaRPr lang="en-GB" sz="400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809750"/>
            <a:ext cx="91440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pl-PL" sz="1000">
                <a:cs typeface="Times New Roman" charset="0"/>
              </a:rPr>
              <a:t> </a:t>
            </a:r>
          </a:p>
          <a:p>
            <a:pPr eaLnBrk="0" hangingPunct="0"/>
            <a:endParaRPr lang="pl-PL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95600"/>
            <a:ext cx="3971925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emo_04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31008" y="2430431"/>
            <a:ext cx="3681984" cy="262737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ANGULAR CHEILITIS AND SMOOTH TONGUE IN IRON DEFICIENCY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-Symptoms and to determine etiology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Physical exam-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Signs and to determine etiology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Laboratory investigations/findings: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Complete Blood Count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MCV ↓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MCH ↓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MCHC  normal or ↓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↑RDW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White blood cell count- normal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Platelets  may be↑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IRON DEFICIENCY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Laboratory investigations/findings(cont.)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Peripheral blood film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Microcytosis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Hypochromia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Anisocytosis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Poikilocytosis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 target cells,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elliptocytes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IRON DEFICIENCY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2646363"/>
            <a:ext cx="3346450" cy="219551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5908675" y="2698750"/>
            <a:ext cx="3235325" cy="209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43200" y="2524919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Labortory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investigations/findings(cont.)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Blood iron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Fe ↓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TIBC ↑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Transferrin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saturation ↓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↓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IRON DEFICIENCY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MORPHOLOGICAL </a:t>
            </a:r>
            <a:r>
              <a:rPr lang="en-US" dirty="0"/>
              <a:t>CLASSIFICATION OF </a:t>
            </a:r>
            <a:r>
              <a:rPr lang="en-US" dirty="0" smtClean="0"/>
              <a:t>ANEMIA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 OF ANEMIA</a:t>
            </a:r>
            <a:endParaRPr lang="en-US" dirty="0"/>
          </a:p>
        </p:txBody>
      </p:sp>
      <p:pic>
        <p:nvPicPr>
          <p:cNvPr id="5" name="Picture 2" descr="hemo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7947025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Laboratory investigations/findings(cont,)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Bone marrow findings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cellularity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Mild to moderate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erythroid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hyperplasia(25-35%, N16-18%)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Polychromatic and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pyknotic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cytoplasm of erythroblasts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Absence of stainable iron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IRON DEFICIENCY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Laboratory investigations/findings(cont.)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Investigations to find out suspected etiology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e.g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Colonoscopy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OGD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Gynecologic examinations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IRON DEFICIENCY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1.Definitive- iron supplementation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Oral iron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iron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Treatment of underlying cause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IRON DEFICIENCY ANEMIA-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Sideroblastic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anemias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Anemia of chronic disease</a:t>
            </a:r>
          </a:p>
          <a:p>
            <a:pPr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ANEMIAS CAUSED BY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ABNORMAL IRON METABOLISM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Characterized by</a:t>
            </a:r>
          </a:p>
          <a:p>
            <a:pPr lvl="1"/>
            <a:r>
              <a:rPr lang="en-US" sz="11200" dirty="0" smtClean="0">
                <a:latin typeface="Arial" pitchFamily="34" charset="0"/>
                <a:cs typeface="Arial" pitchFamily="34" charset="0"/>
              </a:rPr>
              <a:t>Increase in total body iron</a:t>
            </a:r>
          </a:p>
          <a:p>
            <a:pPr lvl="1"/>
            <a:r>
              <a:rPr lang="en-US" sz="11200" dirty="0" smtClean="0">
                <a:latin typeface="Arial" pitchFamily="34" charset="0"/>
                <a:cs typeface="Arial" pitchFamily="34" charset="0"/>
              </a:rPr>
              <a:t> Presence of ringed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sideroblasts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in bone</a:t>
            </a:r>
          </a:p>
          <a:p>
            <a:pPr lvl="1">
              <a:buNone/>
            </a:pPr>
            <a:r>
              <a:rPr lang="en-US" sz="11200" dirty="0" smtClean="0">
                <a:latin typeface="Arial" pitchFamily="34" charset="0"/>
                <a:cs typeface="Arial" pitchFamily="34" charset="0"/>
              </a:rPr>
              <a:t>marrow</a:t>
            </a:r>
          </a:p>
          <a:p>
            <a:pPr lvl="1"/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Hypochromic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 anemia</a:t>
            </a:r>
          </a:p>
          <a:p>
            <a:r>
              <a:rPr lang="en-US" sz="11200" dirty="0" smtClean="0">
                <a:latin typeface="Arial" pitchFamily="34" charset="0"/>
                <a:cs typeface="Arial" pitchFamily="34" charset="0"/>
              </a:rPr>
              <a:t>Classification</a:t>
            </a:r>
          </a:p>
          <a:p>
            <a:pPr lvl="1"/>
            <a:r>
              <a:rPr lang="en-US" sz="11200" dirty="0" smtClean="0">
                <a:latin typeface="Arial" pitchFamily="34" charset="0"/>
                <a:cs typeface="Arial" pitchFamily="34" charset="0"/>
              </a:rPr>
              <a:t>Hereditary form</a:t>
            </a:r>
          </a:p>
          <a:p>
            <a:pPr lvl="1"/>
            <a:r>
              <a:rPr lang="en-US" sz="11200" dirty="0" smtClean="0">
                <a:latin typeface="Arial" pitchFamily="34" charset="0"/>
                <a:cs typeface="Arial" pitchFamily="34" charset="0"/>
              </a:rPr>
              <a:t>Acquired form(more common)</a:t>
            </a:r>
          </a:p>
          <a:p>
            <a:pPr lvl="1"/>
            <a:r>
              <a:rPr lang="en-US" sz="11200" dirty="0" smtClean="0">
                <a:latin typeface="Arial" pitchFamily="34" charset="0"/>
                <a:cs typeface="Arial" pitchFamily="34" charset="0"/>
              </a:rPr>
              <a:t>Idiopathic- refractory anemia with ringed </a:t>
            </a:r>
            <a:r>
              <a:rPr lang="en-US" sz="11200" dirty="0" err="1" smtClean="0">
                <a:latin typeface="Arial" pitchFamily="34" charset="0"/>
                <a:cs typeface="Arial" pitchFamily="34" charset="0"/>
              </a:rPr>
              <a:t>sideroblasts</a:t>
            </a:r>
            <a:r>
              <a:rPr lang="en-US" sz="11200" dirty="0" smtClean="0">
                <a:latin typeface="Arial" pitchFamily="34" charset="0"/>
                <a:cs typeface="Arial" pitchFamily="34" charset="0"/>
              </a:rPr>
              <a:t>-  acquired stem disorder</a:t>
            </a:r>
          </a:p>
          <a:p>
            <a:pPr lvl="1"/>
            <a:r>
              <a:rPr lang="en-US" sz="11200" dirty="0" smtClean="0">
                <a:latin typeface="Arial" pitchFamily="34" charset="0"/>
                <a:cs typeface="Arial" pitchFamily="34" charset="0"/>
              </a:rPr>
              <a:t>Secondary- lead poisoning, alcoholism, malignancy</a:t>
            </a:r>
          </a:p>
          <a:p>
            <a:pPr lvl="1">
              <a:buNone/>
            </a:pPr>
            <a:endParaRPr lang="en-US" sz="41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SIDEROBLASTIC ANEMIA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Disturbances of enzymes regulating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heme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synthesis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Ringed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sideroblasts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form when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nonferritin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iron accumulated in the mitochondria that circle the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normoblast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nucleus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SIDEROBLASTIC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Pathophysiology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Peripheral Blood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Moderate to severe anemia – dimorphic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(mild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macrocytosis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prevalent in RARS and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alcoholism)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Target cells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Pappenheimer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bodies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Basophilic stippling – coarse basophilic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stippling characteristic in lead poisoning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↓Fe, N to ↑TIBC, ↓% saturation, 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ferritin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SIDEROBLASTIC ANEMIA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Laboratory findings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Bone marrow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Erythroid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hyperplasia 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megaloblastosis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Ringed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sideroblasts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 50% of</a:t>
            </a:r>
          </a:p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normoblasts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SIDEROBLASTIC ANEMIA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Laboratory findings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Pyroxidine</a:t>
            </a:r>
            <a:r>
              <a:rPr lang="en-US" sz="3200" dirty="0" smtClean="0"/>
              <a:t> – hereditary form (50%</a:t>
            </a:r>
          </a:p>
          <a:p>
            <a:pPr>
              <a:buNone/>
            </a:pPr>
            <a:r>
              <a:rPr lang="en-US" sz="3200" dirty="0" smtClean="0"/>
              <a:t>response)</a:t>
            </a:r>
          </a:p>
          <a:p>
            <a:r>
              <a:rPr lang="en-US" sz="3200" dirty="0" smtClean="0"/>
              <a:t> Folic acid if </a:t>
            </a:r>
            <a:r>
              <a:rPr lang="en-US" sz="3200" dirty="0" err="1" smtClean="0"/>
              <a:t>megaloblastoid</a:t>
            </a:r>
            <a:r>
              <a:rPr lang="en-US" sz="3200" dirty="0" smtClean="0"/>
              <a:t> features</a:t>
            </a:r>
          </a:p>
          <a:p>
            <a:r>
              <a:rPr lang="en-US" sz="3200" dirty="0" smtClean="0"/>
              <a:t> Phlebotomy/</a:t>
            </a:r>
            <a:r>
              <a:rPr lang="en-US" sz="3200" dirty="0" err="1" smtClean="0"/>
              <a:t>chelation</a:t>
            </a:r>
            <a:r>
              <a:rPr lang="en-US" sz="3200" dirty="0" smtClean="0"/>
              <a:t> therapy to remove excess iron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SIDEROBLASTIC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Anemia that occurs in patients with: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Chronic infections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Chronic inflammatory disorders</a:t>
            </a:r>
          </a:p>
          <a:p>
            <a:pPr lvl="1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Neoplastic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disorders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Characterized by low serum iron, normal iron stores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ANEMIA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OF CHRONIC DISEASE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Hemoglobin concentration (Hg)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12-18 g/dl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Erythrocytes count (RBC)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4-6 x10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l-PL" sz="3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l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Hematocrit (Hct)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37-54%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Platelet count (Plt)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l-PL" sz="3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150-450 x 10</a:t>
            </a:r>
            <a:r>
              <a:rPr lang="pl-PL" sz="3200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9</a:t>
            </a:r>
            <a:r>
              <a:rPr lang="pl-PL" sz="3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/l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Leukocytes count (WBC)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4-1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pl-PL" sz="32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/l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OVERVIEW OF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 Parameters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Impaired marrow response to anemia –cytokines produced as result of immune response inhibit EPO production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Block in iron release from macrophage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Shortened erythrocyte survival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ANEMIA OF CHRONIC DISEASE-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Pathophysiology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Mild anemia (not less than 9 g/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Normocytic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normochromic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(some are</a:t>
            </a:r>
          </a:p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normocytic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hypochromic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↓Fe (10-70 mg/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), N to ↑ TIBC (100-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300 mg/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), N to ↑ % saturation (10-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25%), N or 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ferritin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ANEMIA OF CHRONIC DISEASE-</a:t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Laboratory findings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3200" dirty="0" smtClean="0">
                <a:latin typeface="Arial" pitchFamily="34" charset="0"/>
                <a:cs typeface="Arial" pitchFamily="34" charset="0"/>
              </a:rPr>
              <a:t>Mean corpuscular volume (MCV)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N: 80-100 fl</a:t>
            </a:r>
          </a:p>
          <a:p>
            <a:pPr lvl="1"/>
            <a:r>
              <a:rPr lang="pl-PL" sz="3200" dirty="0" smtClean="0">
                <a:latin typeface="Arial" pitchFamily="34" charset="0"/>
                <a:cs typeface="Arial" pitchFamily="34" charset="0"/>
              </a:rPr>
              <a:t>Mean corpuscular hemoglobin (MCH)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N: 27-34 pg</a:t>
            </a:r>
          </a:p>
          <a:p>
            <a:pPr lvl="1"/>
            <a:r>
              <a:rPr lang="pl-PL" sz="3200" dirty="0" smtClean="0">
                <a:latin typeface="Arial" pitchFamily="34" charset="0"/>
                <a:cs typeface="Arial" pitchFamily="34" charset="0"/>
              </a:rPr>
              <a:t>Mean corpuscular hemoglobin concentration (MCHC)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N: 31-37 g/dl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l-PL" sz="3200" dirty="0" smtClean="0">
                <a:latin typeface="Arial" pitchFamily="34" charset="0"/>
                <a:cs typeface="Arial" pitchFamily="34" charset="0"/>
              </a:rPr>
              <a:t> RDW(Red cell Distrubution Width)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OVERVIEW OF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RBC Parameters/Indices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Retic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count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: 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5-2%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bsolute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ount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: 25-75x 10</a:t>
            </a:r>
            <a:r>
              <a:rPr lang="pl-PL" sz="3200" baseline="300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/l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OVERVIEW OF ANEMIA-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Reticulocytes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Absorption in duodenum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Transferrin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transports iron to the cells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Ferritin and Hemosiderin store iron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10% of daily iron is absorbed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IRON DEFICIENCY ANEMIA-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 metabolism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Most body iron is present in hemoglobin in circulating red cells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The macrophages of the reticuloendotelial system store iron released from hemoglobin as ferritin and hemosiderin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mall loss of iron each day in urine, faeces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skin and nails and in menstrua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ting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females as blood (1-2 mg daily)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IRON DEFICIENCY ANEMIA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ron metabolism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Iron concentration (Fe)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g/dl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Total Iron Binding Capacity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N: 50-450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g/dl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Transferrin saturation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-N: 20-50%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Transferrin receptor concentration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Ferritin concentration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N: 50-300 </a:t>
            </a:r>
            <a:r>
              <a:rPr lang="pl-PL" sz="3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g/l</a:t>
            </a:r>
            <a:endParaRPr lang="en-US" sz="32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IRON DEFICIENCY ANEMIA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pl-PL" sz="3600" dirty="0" smtClean="0">
                <a:solidFill>
                  <a:srgbClr val="FF0000"/>
                </a:solidFill>
              </a:rPr>
              <a:t>I</a:t>
            </a:r>
            <a:r>
              <a:rPr lang="en-US" sz="3600" dirty="0" smtClean="0">
                <a:solidFill>
                  <a:srgbClr val="FF0000"/>
                </a:solidFill>
              </a:rPr>
              <a:t>ron metabolism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1.Chronic bleeding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Menorrhagia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Peptic ulcer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Stomach cancer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Ulcerative colitis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Colorectal cancer</a:t>
            </a:r>
          </a:p>
          <a:p>
            <a:pPr lvl="1">
              <a:buFont typeface="Arial" pitchFamily="34" charset="0"/>
              <a:buChar char="•"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Haemorhoids</a:t>
            </a: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2.Dietary insufficiency</a:t>
            </a: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3. Increased iron requirement- children, pregnancy, lactation</a:t>
            </a: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4. Malabsorption- gluten-induced enteropathy, gastrectomy, atrophic gastritis, etc</a:t>
            </a:r>
            <a:endParaRPr lang="pl-PL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6699-108B-4AD5-9F05-AC1CD6CEAB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IRON DEFICIENCY ANEMIA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Aetiology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780</TotalTime>
  <Words>877</Words>
  <Application>Microsoft Office PowerPoint</Application>
  <PresentationFormat>On-screen Show (4:3)</PresentationFormat>
  <Paragraphs>211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OVERVIEW OF ANEMIA</vt:lpstr>
      <vt:lpstr>OVERVIEW  OF ANEMIA</vt:lpstr>
      <vt:lpstr>OVERVIEW OF ANEMIA- Blood Parameters</vt:lpstr>
      <vt:lpstr>OVERVIEW OF ANEMIA- RBC Parameters/Indices</vt:lpstr>
      <vt:lpstr>OVERVIEW OF ANEMIA- Reticulocytes</vt:lpstr>
      <vt:lpstr>IRON DEFICIENCY ANEMIA- Iron metabolism </vt:lpstr>
      <vt:lpstr>IRON DEFICIENCY ANEMIA- Iron metabolism</vt:lpstr>
      <vt:lpstr>IRON DEFICIENCY ANEMIA- Iron metabolism</vt:lpstr>
      <vt:lpstr>IRON DEFICIENCY ANEMIA- Aetiology</vt:lpstr>
      <vt:lpstr>IRON DEFICIENCY ANEMIA-Pathogenesis(stages)</vt:lpstr>
      <vt:lpstr>IRON DEFICIENCY ANEMIA-  General symptoms/sings</vt:lpstr>
      <vt:lpstr>IRON DEFICIENCY ANEMIA- Characteristic symptoms/signs</vt:lpstr>
      <vt:lpstr>Koilonychia </vt:lpstr>
      <vt:lpstr>ANGULAR CHEILITIS AND SMOOTH TONGUE IN IRON DEFICIENCY </vt:lpstr>
      <vt:lpstr>IRON DEFICIENCY ANEMIA- Diagnosis</vt:lpstr>
      <vt:lpstr>IRON DEFICIENCY ANEMIA- Diagnosis</vt:lpstr>
      <vt:lpstr>PowerPoint Presentation</vt:lpstr>
      <vt:lpstr>PowerPoint Presentation</vt:lpstr>
      <vt:lpstr>IRON DEFICIENCY ANEMIA- Diagnosis</vt:lpstr>
      <vt:lpstr>IRON DEFICIENCY ANEMIA- Diagnosis</vt:lpstr>
      <vt:lpstr>IRON DEFICIENCY ANEMIA- Diagnosis</vt:lpstr>
      <vt:lpstr>IRON DEFICIENCY ANEMIA-  Treatment</vt:lpstr>
      <vt:lpstr>ANEMIAS CAUSED BY ABNORMAL IRON METABOLISM</vt:lpstr>
      <vt:lpstr>SIDEROBLASTIC ANEMIA </vt:lpstr>
      <vt:lpstr>SIDEROBLASTIC ANEMIA- Pathophysiology</vt:lpstr>
      <vt:lpstr>SIDEROBLASTIC ANEMIA- Laboratory findings  </vt:lpstr>
      <vt:lpstr>SIDEROBLASTIC ANEMIA- Laboratory findings  </vt:lpstr>
      <vt:lpstr>SIDEROBLASTIC ANEMIA- Therapy </vt:lpstr>
      <vt:lpstr>ANEMIA OF CHRONIC DISEASE </vt:lpstr>
      <vt:lpstr>ANEMIA OF CHRONIC DISEASE- Pathophysiology </vt:lpstr>
      <vt:lpstr>ANEMIA OF CHRONIC DISEASE- Laboratory findings</vt:lpstr>
    </vt:vector>
  </TitlesOfParts>
  <Company>mtrh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ANEMIA</dc:title>
  <dc:creator>Hellen</dc:creator>
  <cp:lastModifiedBy>OGERO</cp:lastModifiedBy>
  <cp:revision>63</cp:revision>
  <dcterms:created xsi:type="dcterms:W3CDTF">2010-03-03T10:41:06Z</dcterms:created>
  <dcterms:modified xsi:type="dcterms:W3CDTF">2023-07-20T10:26:00Z</dcterms:modified>
</cp:coreProperties>
</file>