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embeddedFontLst>
    <p:embeddedFont>
      <p:font typeface="Tahoma" panose="020B0604030504040204" pitchFamily="34" charset="0"/>
      <p:regular r:id="rId40"/>
      <p:bold r:id="rId41"/>
    </p:embeddedFont>
    <p:embeddedFont>
      <p:font typeface="Calibri" panose="020F0502020204030204" pitchFamily="34" charset="0"/>
      <p:regular r:id="rId42"/>
      <p:bold r:id="rId43"/>
      <p:italic r:id="rId44"/>
      <p:boldItalic r:id="rId45"/>
    </p:embeddedFont>
    <p:embeddedFont>
      <p:font typeface="Arial Black" panose="020B0A04020102020204" pitchFamily="34" charset="0"/>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JIhWuqvzAiyNiLEvdpAzKLV37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029624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42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86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997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9859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4991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137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417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614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930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883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427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506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610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071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254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272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3755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9762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270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448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208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484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1215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751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8934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328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328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535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701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872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618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50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899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12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85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477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29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9" name="Google Shape;69;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0"/>
          <p:cNvSpPr>
            <a:spLocks noGrp="1"/>
          </p:cNvSpPr>
          <p:nvPr>
            <p:ph type="pic" idx="2"/>
          </p:nvPr>
        </p:nvSpPr>
        <p:spPr>
          <a:xfrm>
            <a:off x="1792288" y="612775"/>
            <a:ext cx="5486400" cy="4114800"/>
          </a:xfrm>
          <a:prstGeom prst="rect">
            <a:avLst/>
          </a:prstGeom>
          <a:noFill/>
          <a:ln>
            <a:noFill/>
          </a:ln>
        </p:spPr>
      </p:sp>
      <p:sp>
        <p:nvSpPr>
          <p:cNvPr id="76" name="Google Shape;76;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7" name="Google Shape;77;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5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0"/>
          <p:cNvSpPr txBox="1">
            <a:spLocks noGrp="1"/>
          </p:cNvSpPr>
          <p:nvPr>
            <p:ph type="body" idx="1"/>
          </p:nvPr>
        </p:nvSpPr>
        <p:spPr>
          <a:xfrm>
            <a:off x="0" y="914400"/>
            <a:ext cx="4343400" cy="5943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40"/>
          <p:cNvSpPr>
            <a:spLocks noGrp="1"/>
          </p:cNvSpPr>
          <p:nvPr>
            <p:ph type="clipArt" idx="2"/>
          </p:nvPr>
        </p:nvSpPr>
        <p:spPr>
          <a:xfrm>
            <a:off x="4495800" y="914400"/>
            <a:ext cx="4343400" cy="59436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31"/>
        <p:cNvGrpSpPr/>
        <p:nvPr/>
      </p:nvGrpSpPr>
      <p:grpSpPr>
        <a:xfrm>
          <a:off x="0" y="0"/>
          <a:ext cx="0" cy="0"/>
          <a:chOff x="0" y="0"/>
          <a:chExt cx="0" cy="0"/>
        </a:xfrm>
      </p:grpSpPr>
      <p:sp>
        <p:nvSpPr>
          <p:cNvPr id="32" name="Google Shape;32;p43"/>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3"/>
          <p:cNvSpPr>
            <a:spLocks noGrp="1"/>
          </p:cNvSpPr>
          <p:nvPr>
            <p:ph type="clipArt" idx="2"/>
          </p:nvPr>
        </p:nvSpPr>
        <p:spPr>
          <a:xfrm>
            <a:off x="0" y="914400"/>
            <a:ext cx="4343400" cy="5943600"/>
          </a:xfrm>
          <a:prstGeom prst="rect">
            <a:avLst/>
          </a:prstGeom>
          <a:noFill/>
          <a:ln>
            <a:noFill/>
          </a:ln>
        </p:spPr>
      </p:sp>
      <p:sp>
        <p:nvSpPr>
          <p:cNvPr id="34" name="Google Shape;34;p43"/>
          <p:cNvSpPr txBox="1">
            <a:spLocks noGrp="1"/>
          </p:cNvSpPr>
          <p:nvPr>
            <p:ph type="body" idx="1"/>
          </p:nvPr>
        </p:nvSpPr>
        <p:spPr>
          <a:xfrm>
            <a:off x="4495800" y="914400"/>
            <a:ext cx="4343400" cy="5943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35"/>
        <p:cNvGrpSpPr/>
        <p:nvPr/>
      </p:nvGrpSpPr>
      <p:grpSpPr>
        <a:xfrm>
          <a:off x="0" y="0"/>
          <a:ext cx="0" cy="0"/>
          <a:chOff x="0" y="0"/>
          <a:chExt cx="0" cy="0"/>
        </a:xfrm>
      </p:grpSpPr>
      <p:sp>
        <p:nvSpPr>
          <p:cNvPr id="36" name="Google Shape;36;p44"/>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4"/>
          <p:cNvSpPr txBox="1">
            <a:spLocks noGrp="1"/>
          </p:cNvSpPr>
          <p:nvPr>
            <p:ph type="body" idx="1"/>
          </p:nvPr>
        </p:nvSpPr>
        <p:spPr>
          <a:xfrm>
            <a:off x="0" y="914400"/>
            <a:ext cx="8839200" cy="2895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44"/>
          <p:cNvSpPr txBox="1">
            <a:spLocks noGrp="1"/>
          </p:cNvSpPr>
          <p:nvPr>
            <p:ph type="body" idx="2"/>
          </p:nvPr>
        </p:nvSpPr>
        <p:spPr>
          <a:xfrm>
            <a:off x="0" y="3962400"/>
            <a:ext cx="8839200" cy="2895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2" name="Google Shape;42;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8" name="Google Shape;48;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9" name="Google Shape;49;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0" y="1143000"/>
            <a:ext cx="91440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6600"/>
              <a:buFont typeface="Calibri"/>
              <a:buNone/>
            </a:pPr>
            <a:r>
              <a:rPr lang="en-US" sz="6600" b="1">
                <a:solidFill>
                  <a:srgbClr val="C00000"/>
                </a:solidFill>
              </a:rPr>
              <a:t>MALE REPRODUCTIVE SYSTEM</a:t>
            </a:r>
            <a:endParaRPr sz="6600" b="1">
              <a:solidFill>
                <a:srgbClr val="C00000"/>
              </a:solidFill>
            </a:endParaRPr>
          </a:p>
        </p:txBody>
      </p:sp>
      <p:sp>
        <p:nvSpPr>
          <p:cNvPr id="2" name="Subtitle 1"/>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0" descr="Semeniferous tubule"/>
          <p:cNvPicPr preferRelativeResize="0">
            <a:picLocks noGrp="1"/>
          </p:cNvPicPr>
          <p:nvPr>
            <p:ph type="clipArt" idx="2"/>
          </p:nvPr>
        </p:nvPicPr>
        <p:blipFill rotWithShape="1">
          <a:blip r:embed="rId3">
            <a:alphaModFix/>
          </a:blip>
          <a:srcRect/>
          <a:stretch/>
        </p:blipFill>
        <p:spPr>
          <a:xfrm>
            <a:off x="3962400" y="3082432"/>
            <a:ext cx="5181600" cy="3623167"/>
          </a:xfrm>
          <a:prstGeom prst="rect">
            <a:avLst/>
          </a:prstGeom>
          <a:noFill/>
          <a:ln>
            <a:noFill/>
          </a:ln>
        </p:spPr>
      </p:pic>
      <p:sp>
        <p:nvSpPr>
          <p:cNvPr id="170" name="Google Shape;170;p10"/>
          <p:cNvSpPr txBox="1">
            <a:spLocks noGrp="1"/>
          </p:cNvSpPr>
          <p:nvPr>
            <p:ph type="title"/>
          </p:nvPr>
        </p:nvSpPr>
        <p:spPr>
          <a:xfrm>
            <a:off x="4191000" y="228600"/>
            <a:ext cx="4953000" cy="609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C00000"/>
              </a:buClr>
              <a:buSzPct val="100000"/>
              <a:buFont typeface="Calibri"/>
              <a:buNone/>
            </a:pPr>
            <a:r>
              <a:rPr lang="en-US" b="1">
                <a:solidFill>
                  <a:srgbClr val="C00000"/>
                </a:solidFill>
              </a:rPr>
              <a:t>Seminiferous Tubules.</a:t>
            </a:r>
            <a:endParaRPr/>
          </a:p>
        </p:txBody>
      </p:sp>
      <p:sp>
        <p:nvSpPr>
          <p:cNvPr id="171" name="Google Shape;171;p10"/>
          <p:cNvSpPr/>
          <p:nvPr/>
        </p:nvSpPr>
        <p:spPr>
          <a:xfrm>
            <a:off x="3810000" y="4953000"/>
            <a:ext cx="5334000" cy="1905000"/>
          </a:xfrm>
          <a:prstGeom prst="rect">
            <a:avLst/>
          </a:prstGeom>
          <a:noFill/>
          <a:ln>
            <a:noFill/>
          </a:ln>
        </p:spPr>
        <p:txBody>
          <a:bodyPr spcFirstLastPara="1" wrap="square" lIns="91425" tIns="45700" rIns="91425" bIns="45700" anchor="t" anchorCtr="0">
            <a:noAutofit/>
          </a:bodyPr>
          <a:lstStyle/>
          <a:p>
            <a:pPr marL="342900" marR="0" lvl="0" indent="-200660" algn="l" rtl="0">
              <a:spcBef>
                <a:spcPts val="0"/>
              </a:spcBef>
              <a:spcAft>
                <a:spcPts val="0"/>
              </a:spcAft>
              <a:buClr>
                <a:schemeClr val="dk2"/>
              </a:buClr>
              <a:buSzPts val="2240"/>
              <a:buFont typeface="Noto Sans Symbols"/>
              <a:buNone/>
            </a:pPr>
            <a:endParaRPr sz="2800">
              <a:solidFill>
                <a:schemeClr val="dk1"/>
              </a:solidFill>
              <a:latin typeface="Tahoma"/>
              <a:ea typeface="Tahoma"/>
              <a:cs typeface="Tahoma"/>
              <a:sym typeface="Tahoma"/>
            </a:endParaRPr>
          </a:p>
        </p:txBody>
      </p:sp>
      <p:sp>
        <p:nvSpPr>
          <p:cNvPr id="172" name="Google Shape;172;p10"/>
          <p:cNvSpPr txBox="1">
            <a:spLocks noGrp="1"/>
          </p:cNvSpPr>
          <p:nvPr>
            <p:ph type="body" idx="1"/>
          </p:nvPr>
        </p:nvSpPr>
        <p:spPr>
          <a:xfrm>
            <a:off x="0" y="0"/>
            <a:ext cx="4267200" cy="68580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Clr>
                <a:schemeClr val="dk1"/>
              </a:buClr>
              <a:buSzPts val="2400"/>
              <a:buChar char="•"/>
            </a:pPr>
            <a:r>
              <a:rPr lang="en-US" sz="2400"/>
              <a:t>Has stratified epithelium that consists of 2 types of cells: germ cells &amp; sertoli cells.</a:t>
            </a:r>
            <a:endParaRPr/>
          </a:p>
          <a:p>
            <a:pPr marL="342900" lvl="0" indent="-342900" algn="l" rtl="0">
              <a:spcBef>
                <a:spcPts val="480"/>
              </a:spcBef>
              <a:spcAft>
                <a:spcPts val="0"/>
              </a:spcAft>
              <a:buClr>
                <a:schemeClr val="dk1"/>
              </a:buClr>
              <a:buSzPts val="2400"/>
              <a:buChar char="•"/>
            </a:pPr>
            <a:r>
              <a:rPr lang="en-US" sz="2400" b="1"/>
              <a:t>Germ cells (spermatogenic cells):</a:t>
            </a:r>
            <a:endParaRPr sz="2400"/>
          </a:p>
          <a:p>
            <a:pPr marL="742950" lvl="1" indent="-285750" algn="l" rtl="0">
              <a:spcBef>
                <a:spcPts val="400"/>
              </a:spcBef>
              <a:spcAft>
                <a:spcPts val="0"/>
              </a:spcAft>
              <a:buClr>
                <a:schemeClr val="dk1"/>
              </a:buClr>
              <a:buSzPts val="2000"/>
              <a:buChar char="–"/>
            </a:pPr>
            <a:r>
              <a:rPr lang="en-US" sz="2000"/>
              <a:t>They are the precursor cells of spermatozoa.</a:t>
            </a:r>
            <a:endParaRPr/>
          </a:p>
          <a:p>
            <a:pPr marL="742950" lvl="1" indent="-285750" algn="l" rtl="0">
              <a:spcBef>
                <a:spcPts val="400"/>
              </a:spcBef>
              <a:spcAft>
                <a:spcPts val="0"/>
              </a:spcAft>
              <a:buClr>
                <a:schemeClr val="dk1"/>
              </a:buClr>
              <a:buSzPts val="2000"/>
              <a:buChar char="–"/>
            </a:pPr>
            <a:r>
              <a:rPr lang="en-US" sz="2000"/>
              <a:t> They occupy the spaces between basement membrane &amp; lumen of seminiferous tubules. </a:t>
            </a:r>
            <a:endParaRPr/>
          </a:p>
          <a:p>
            <a:pPr marL="742950" lvl="1" indent="-285750" algn="l" rtl="0">
              <a:spcBef>
                <a:spcPts val="400"/>
              </a:spcBef>
              <a:spcAft>
                <a:spcPts val="0"/>
              </a:spcAft>
              <a:buClr>
                <a:schemeClr val="dk1"/>
              </a:buClr>
              <a:buSzPts val="2000"/>
              <a:buChar char="–"/>
            </a:pPr>
            <a:r>
              <a:rPr lang="en-US" sz="2000"/>
              <a:t>In children, only primitive germ cells called spermatogonia are present. </a:t>
            </a:r>
            <a:endParaRPr/>
          </a:p>
          <a:p>
            <a:pPr marL="742950" lvl="1" indent="-285750" algn="l" rtl="0">
              <a:spcBef>
                <a:spcPts val="400"/>
              </a:spcBef>
              <a:spcAft>
                <a:spcPts val="0"/>
              </a:spcAft>
              <a:buClr>
                <a:schemeClr val="dk1"/>
              </a:buClr>
              <a:buSzPts val="2000"/>
              <a:buChar char="–"/>
            </a:pPr>
            <a:r>
              <a:rPr lang="en-US" sz="2000"/>
              <a:t>With the onset of puberty, different stages of spermatogenic cells are seen: (from periphery to lumen): </a:t>
            </a:r>
            <a:endParaRPr/>
          </a:p>
          <a:p>
            <a:pPr marL="1143000" lvl="2" indent="-228600" algn="l" rtl="0">
              <a:spcBef>
                <a:spcPts val="320"/>
              </a:spcBef>
              <a:spcAft>
                <a:spcPts val="0"/>
              </a:spcAft>
              <a:buClr>
                <a:schemeClr val="dk1"/>
              </a:buClr>
              <a:buSzPts val="1600"/>
              <a:buChar char="•"/>
            </a:pPr>
            <a:r>
              <a:rPr lang="en-US" sz="1600"/>
              <a:t>Spermatogonium, à primary spermatocyte, à secondary spermatocyte ,à spermatid and spermatozoa</a:t>
            </a:r>
            <a:endParaRPr/>
          </a:p>
          <a:p>
            <a:pPr marL="342900" lvl="0" indent="-215900" algn="l" rtl="0">
              <a:lnSpc>
                <a:spcPct val="90000"/>
              </a:lnSpc>
              <a:spcBef>
                <a:spcPts val="400"/>
              </a:spcBef>
              <a:spcAft>
                <a:spcPts val="0"/>
              </a:spcAft>
              <a:buClr>
                <a:schemeClr val="dk1"/>
              </a:buClr>
              <a:buSzPts val="2000"/>
              <a:buNone/>
            </a:pPr>
            <a:endParaRPr sz="2000"/>
          </a:p>
          <a:p>
            <a:pPr marL="742950" lvl="1" indent="-171450" algn="l" rtl="0">
              <a:lnSpc>
                <a:spcPct val="90000"/>
              </a:lnSpc>
              <a:spcBef>
                <a:spcPts val="360"/>
              </a:spcBef>
              <a:spcAft>
                <a:spcPts val="0"/>
              </a:spcAft>
              <a:buClr>
                <a:schemeClr val="dk1"/>
              </a:buClr>
              <a:buSzPts val="1800"/>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0" y="0"/>
            <a:ext cx="9144000" cy="609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C00000"/>
              </a:buClr>
              <a:buSzPct val="100000"/>
              <a:buFont typeface="Calibri"/>
              <a:buNone/>
            </a:pPr>
            <a:r>
              <a:rPr lang="en-US" b="1">
                <a:solidFill>
                  <a:srgbClr val="C00000"/>
                </a:solidFill>
              </a:rPr>
              <a:t>Sertoli cells - </a:t>
            </a:r>
            <a:endParaRPr b="1">
              <a:solidFill>
                <a:srgbClr val="0070C0"/>
              </a:solidFill>
            </a:endParaRPr>
          </a:p>
        </p:txBody>
      </p:sp>
      <p:sp>
        <p:nvSpPr>
          <p:cNvPr id="178" name="Google Shape;178;p11"/>
          <p:cNvSpPr/>
          <p:nvPr/>
        </p:nvSpPr>
        <p:spPr>
          <a:xfrm>
            <a:off x="3810000" y="4953000"/>
            <a:ext cx="5334000" cy="1905000"/>
          </a:xfrm>
          <a:prstGeom prst="rect">
            <a:avLst/>
          </a:prstGeom>
          <a:noFill/>
          <a:ln>
            <a:noFill/>
          </a:ln>
        </p:spPr>
        <p:txBody>
          <a:bodyPr spcFirstLastPara="1" wrap="square" lIns="91425" tIns="45700" rIns="91425" bIns="45700" anchor="t" anchorCtr="0">
            <a:noAutofit/>
          </a:bodyPr>
          <a:lstStyle/>
          <a:p>
            <a:pPr marL="342900" marR="0" lvl="0" indent="-200660" algn="l" rtl="0">
              <a:spcBef>
                <a:spcPts val="0"/>
              </a:spcBef>
              <a:spcAft>
                <a:spcPts val="0"/>
              </a:spcAft>
              <a:buClr>
                <a:schemeClr val="dk2"/>
              </a:buClr>
              <a:buSzPts val="2240"/>
              <a:buFont typeface="Noto Sans Symbols"/>
              <a:buNone/>
            </a:pPr>
            <a:endParaRPr sz="2800">
              <a:solidFill>
                <a:schemeClr val="dk1"/>
              </a:solidFill>
              <a:latin typeface="Tahoma"/>
              <a:ea typeface="Tahoma"/>
              <a:cs typeface="Tahoma"/>
              <a:sym typeface="Tahoma"/>
            </a:endParaRPr>
          </a:p>
        </p:txBody>
      </p:sp>
      <p:sp>
        <p:nvSpPr>
          <p:cNvPr id="179" name="Google Shape;179;p11"/>
          <p:cNvSpPr txBox="1">
            <a:spLocks noGrp="1"/>
          </p:cNvSpPr>
          <p:nvPr>
            <p:ph type="body" idx="1"/>
          </p:nvPr>
        </p:nvSpPr>
        <p:spPr>
          <a:xfrm>
            <a:off x="0" y="609600"/>
            <a:ext cx="9144000" cy="6248400"/>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en-US" sz="3800"/>
              <a:t>They are large irregular columnar glycogen-containing cells</a:t>
            </a:r>
            <a:endParaRPr/>
          </a:p>
          <a:p>
            <a:pPr marL="342900" lvl="0" indent="-342900" algn="l" rtl="0">
              <a:spcBef>
                <a:spcPts val="589"/>
              </a:spcBef>
              <a:spcAft>
                <a:spcPts val="0"/>
              </a:spcAft>
              <a:buClr>
                <a:schemeClr val="dk1"/>
              </a:buClr>
              <a:buSzPct val="100000"/>
              <a:buChar char="•"/>
            </a:pPr>
            <a:r>
              <a:rPr lang="en-US" sz="3800"/>
              <a:t>Extend from the basement membrane to the lumen. </a:t>
            </a:r>
            <a:endParaRPr/>
          </a:p>
          <a:p>
            <a:pPr marL="342900" lvl="0" indent="-342900" algn="l" rtl="0">
              <a:spcBef>
                <a:spcPts val="589"/>
              </a:spcBef>
              <a:spcAft>
                <a:spcPts val="0"/>
              </a:spcAft>
              <a:buClr>
                <a:schemeClr val="dk1"/>
              </a:buClr>
              <a:buSzPct val="100000"/>
              <a:buChar char="•"/>
            </a:pPr>
            <a:r>
              <a:rPr lang="en-US" sz="3800" b="1"/>
              <a:t>Functions of sertoli cells:</a:t>
            </a:r>
            <a:endParaRPr/>
          </a:p>
          <a:p>
            <a:pPr marL="742950" lvl="1" indent="-285781" algn="l" rtl="0">
              <a:spcBef>
                <a:spcPts val="573"/>
              </a:spcBef>
              <a:spcAft>
                <a:spcPts val="0"/>
              </a:spcAft>
              <a:buClr>
                <a:srgbClr val="000000"/>
              </a:buClr>
              <a:buSzPct val="100000"/>
              <a:buChar char="–"/>
            </a:pPr>
            <a:r>
              <a:rPr lang="en-US" sz="3700">
                <a:solidFill>
                  <a:srgbClr val="000000"/>
                </a:solidFill>
              </a:rPr>
              <a:t>Protection &amp; nourishment for spermatogenic cells </a:t>
            </a:r>
            <a:endParaRPr sz="3700">
              <a:solidFill>
                <a:srgbClr val="000000"/>
              </a:solidFill>
            </a:endParaRPr>
          </a:p>
          <a:p>
            <a:pPr marL="742950" lvl="1" indent="-285750" algn="l" rtl="0">
              <a:spcBef>
                <a:spcPts val="527"/>
              </a:spcBef>
              <a:spcAft>
                <a:spcPts val="0"/>
              </a:spcAft>
              <a:buClr>
                <a:schemeClr val="dk1"/>
              </a:buClr>
              <a:buSzPct val="100000"/>
              <a:buChar char="–"/>
            </a:pPr>
            <a:r>
              <a:rPr lang="en-US" sz="3400" b="1"/>
              <a:t>Secrete hormones</a:t>
            </a:r>
            <a:endParaRPr/>
          </a:p>
          <a:p>
            <a:pPr marL="1143000" lvl="2" indent="-228631" algn="l" rtl="0">
              <a:spcBef>
                <a:spcPts val="480"/>
              </a:spcBef>
              <a:spcAft>
                <a:spcPts val="0"/>
              </a:spcAft>
              <a:buClr>
                <a:srgbClr val="000000"/>
              </a:buClr>
              <a:buSzPct val="100000"/>
              <a:buChar char="•"/>
            </a:pPr>
            <a:r>
              <a:rPr lang="en-US" sz="3100" b="1">
                <a:solidFill>
                  <a:srgbClr val="000000"/>
                </a:solidFill>
              </a:rPr>
              <a:t>inhibin &amp; activin</a:t>
            </a:r>
            <a:r>
              <a:rPr lang="en-US" sz="3100">
                <a:solidFill>
                  <a:srgbClr val="000000"/>
                </a:solidFill>
              </a:rPr>
              <a:t>– which inhibit &amp; stimulate the release of FSH from anterior pituitary respectively </a:t>
            </a:r>
            <a:endParaRPr sz="3100">
              <a:solidFill>
                <a:srgbClr val="000000"/>
              </a:solidFill>
            </a:endParaRPr>
          </a:p>
          <a:p>
            <a:pPr marL="1143000" lvl="2" indent="-228600" algn="l" rtl="0">
              <a:spcBef>
                <a:spcPts val="465"/>
              </a:spcBef>
              <a:spcAft>
                <a:spcPts val="0"/>
              </a:spcAft>
              <a:buClr>
                <a:schemeClr val="dk1"/>
              </a:buClr>
              <a:buSzPct val="100000"/>
              <a:buChar char="•"/>
            </a:pPr>
            <a:r>
              <a:rPr lang="en-US" sz="3000"/>
              <a:t>Convert androgens into estrogens via the enzyme </a:t>
            </a:r>
            <a:r>
              <a:rPr lang="en-US" sz="3000" b="1"/>
              <a:t>aromatase</a:t>
            </a:r>
            <a:r>
              <a:rPr lang="en-US" sz="3000"/>
              <a:t> present in sertoli cells. </a:t>
            </a:r>
            <a:endParaRPr/>
          </a:p>
          <a:p>
            <a:pPr marL="742950" lvl="1" indent="-285750" algn="l" rtl="0">
              <a:spcBef>
                <a:spcPts val="527"/>
              </a:spcBef>
              <a:spcAft>
                <a:spcPts val="0"/>
              </a:spcAft>
              <a:buClr>
                <a:schemeClr val="dk1"/>
              </a:buClr>
              <a:buSzPct val="100000"/>
              <a:buChar char="–"/>
            </a:pPr>
            <a:r>
              <a:rPr lang="en-US" sz="3400"/>
              <a:t>Secrete  factors and proteins</a:t>
            </a:r>
            <a:endParaRPr/>
          </a:p>
          <a:p>
            <a:pPr marL="1143000" lvl="2" indent="-228631" algn="l" rtl="0">
              <a:spcBef>
                <a:spcPts val="480"/>
              </a:spcBef>
              <a:spcAft>
                <a:spcPts val="0"/>
              </a:spcAft>
              <a:buClr>
                <a:srgbClr val="000000"/>
              </a:buClr>
              <a:buSzPct val="100000"/>
              <a:buChar char="•"/>
            </a:pPr>
            <a:r>
              <a:rPr lang="en-US" sz="3100" b="1">
                <a:solidFill>
                  <a:srgbClr val="000000"/>
                </a:solidFill>
              </a:rPr>
              <a:t>Mullerian regression factor (MRF) </a:t>
            </a:r>
            <a:r>
              <a:rPr lang="en-US" sz="3100">
                <a:solidFill>
                  <a:srgbClr val="000000"/>
                </a:solidFill>
              </a:rPr>
              <a:t>or Mullerian inhibiting substance (MIS) in fetal testes.</a:t>
            </a:r>
            <a:endParaRPr/>
          </a:p>
          <a:p>
            <a:pPr marL="1143000" lvl="2" indent="-228600" algn="l" rtl="0">
              <a:spcBef>
                <a:spcPts val="465"/>
              </a:spcBef>
              <a:spcAft>
                <a:spcPts val="0"/>
              </a:spcAft>
              <a:buClr>
                <a:schemeClr val="dk1"/>
              </a:buClr>
              <a:buSzPct val="100000"/>
              <a:buChar char="•"/>
            </a:pPr>
            <a:r>
              <a:rPr lang="en-US" sz="3000"/>
              <a:t>Binding proteins -androgen binding (ABP) &amp; EstrogenBP (EBP).</a:t>
            </a:r>
            <a:endParaRPr/>
          </a:p>
          <a:p>
            <a:pPr marL="742950" lvl="1" indent="-285750" algn="l" rtl="0">
              <a:spcBef>
                <a:spcPts val="558"/>
              </a:spcBef>
              <a:spcAft>
                <a:spcPts val="0"/>
              </a:spcAft>
              <a:buClr>
                <a:srgbClr val="7030A0"/>
              </a:buClr>
              <a:buSzPct val="100000"/>
              <a:buChar char="–"/>
            </a:pPr>
            <a:r>
              <a:rPr lang="en-US" sz="3600">
                <a:solidFill>
                  <a:srgbClr val="7030A0"/>
                </a:solidFill>
              </a:rPr>
              <a:t>Create blood-testis barrier with tight junctions</a:t>
            </a:r>
            <a:endParaRPr/>
          </a:p>
          <a:p>
            <a:pPr marL="742950" lvl="1" indent="-108584" algn="l" rtl="0">
              <a:lnSpc>
                <a:spcPct val="90000"/>
              </a:lnSpc>
              <a:spcBef>
                <a:spcPts val="558"/>
              </a:spcBef>
              <a:spcAft>
                <a:spcPts val="0"/>
              </a:spcAft>
              <a:buClr>
                <a:schemeClr val="dk1"/>
              </a:buClr>
              <a:buSzPct val="100000"/>
              <a:buNone/>
            </a:pPr>
            <a:endParaRPr sz="3600">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0" y="0"/>
            <a:ext cx="9144000" cy="609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70C0"/>
              </a:buClr>
              <a:buSzPct val="100000"/>
              <a:buFont typeface="Calibri"/>
              <a:buNone/>
            </a:pPr>
            <a:r>
              <a:rPr lang="en-US" b="1">
                <a:solidFill>
                  <a:srgbClr val="0070C0"/>
                </a:solidFill>
              </a:rPr>
              <a:t>Blood testis barrier</a:t>
            </a:r>
            <a:endParaRPr/>
          </a:p>
        </p:txBody>
      </p:sp>
      <p:sp>
        <p:nvSpPr>
          <p:cNvPr id="185" name="Google Shape;185;p12"/>
          <p:cNvSpPr/>
          <p:nvPr/>
        </p:nvSpPr>
        <p:spPr>
          <a:xfrm>
            <a:off x="3810000" y="4953000"/>
            <a:ext cx="5334000" cy="1905000"/>
          </a:xfrm>
          <a:prstGeom prst="rect">
            <a:avLst/>
          </a:prstGeom>
          <a:noFill/>
          <a:ln>
            <a:noFill/>
          </a:ln>
        </p:spPr>
        <p:txBody>
          <a:bodyPr spcFirstLastPara="1" wrap="square" lIns="91425" tIns="45700" rIns="91425" bIns="45700" anchor="t" anchorCtr="0">
            <a:noAutofit/>
          </a:bodyPr>
          <a:lstStyle/>
          <a:p>
            <a:pPr marL="342900" marR="0" lvl="0" indent="-200660" algn="l" rtl="0">
              <a:spcBef>
                <a:spcPts val="0"/>
              </a:spcBef>
              <a:spcAft>
                <a:spcPts val="0"/>
              </a:spcAft>
              <a:buClr>
                <a:schemeClr val="dk2"/>
              </a:buClr>
              <a:buSzPts val="2240"/>
              <a:buFont typeface="Noto Sans Symbols"/>
              <a:buNone/>
            </a:pPr>
            <a:endParaRPr sz="2800">
              <a:solidFill>
                <a:schemeClr val="dk1"/>
              </a:solidFill>
              <a:latin typeface="Tahoma"/>
              <a:ea typeface="Tahoma"/>
              <a:cs typeface="Tahoma"/>
              <a:sym typeface="Tahoma"/>
            </a:endParaRPr>
          </a:p>
        </p:txBody>
      </p:sp>
      <p:sp>
        <p:nvSpPr>
          <p:cNvPr id="186" name="Google Shape;186;p12"/>
          <p:cNvSpPr txBox="1">
            <a:spLocks noGrp="1"/>
          </p:cNvSpPr>
          <p:nvPr>
            <p:ph type="body" idx="1"/>
          </p:nvPr>
        </p:nvSpPr>
        <p:spPr>
          <a:xfrm>
            <a:off x="0" y="609600"/>
            <a:ext cx="9144000" cy="6248400"/>
          </a:xfrm>
          <a:prstGeom prst="rect">
            <a:avLst/>
          </a:prstGeom>
          <a:noFill/>
          <a:ln>
            <a:noFill/>
          </a:ln>
        </p:spPr>
        <p:txBody>
          <a:bodyPr spcFirstLastPara="1" wrap="square" lIns="91425" tIns="45700" rIns="91425" bIns="45700" anchor="t" anchorCtr="0">
            <a:normAutofit fontScale="62500" lnSpcReduction="20000"/>
          </a:bodyPr>
          <a:lstStyle/>
          <a:p>
            <a:pPr marL="342900" lvl="0" indent="-342931" algn="l" rtl="0">
              <a:spcBef>
                <a:spcPts val="0"/>
              </a:spcBef>
              <a:spcAft>
                <a:spcPts val="0"/>
              </a:spcAft>
              <a:buClr>
                <a:srgbClr val="000000"/>
              </a:buClr>
              <a:buSzPct val="100000"/>
              <a:buChar char="•"/>
            </a:pPr>
            <a:r>
              <a:rPr lang="en-US" sz="4500">
                <a:solidFill>
                  <a:srgbClr val="000000"/>
                </a:solidFill>
              </a:rPr>
              <a:t>It is a mechanical barrier that separates seminiferous tubules of testes from blood &amp; other testicular tissues. </a:t>
            </a:r>
            <a:endParaRPr sz="4500">
              <a:solidFill>
                <a:srgbClr val="000000"/>
              </a:solidFill>
            </a:endParaRPr>
          </a:p>
          <a:p>
            <a:pPr marL="342900" lvl="0" indent="-342931" algn="l" rtl="0">
              <a:spcBef>
                <a:spcPts val="562"/>
              </a:spcBef>
              <a:spcAft>
                <a:spcPts val="0"/>
              </a:spcAft>
              <a:buClr>
                <a:schemeClr val="dk1"/>
              </a:buClr>
              <a:buSzPct val="100000"/>
              <a:buChar char="•"/>
            </a:pPr>
            <a:r>
              <a:rPr lang="en-US" sz="4500"/>
              <a:t>It is formed by </a:t>
            </a:r>
            <a:r>
              <a:rPr lang="en-US" sz="4500" u="sng"/>
              <a:t>tight junctions</a:t>
            </a:r>
            <a:r>
              <a:rPr lang="en-US" sz="4500"/>
              <a:t> between the adjacent sertoli cells near the basal membrane of seminefirous tubule.</a:t>
            </a:r>
            <a:endParaRPr/>
          </a:p>
          <a:p>
            <a:pPr marL="342900" lvl="0" indent="-342931" algn="l" rtl="0">
              <a:spcBef>
                <a:spcPts val="562"/>
              </a:spcBef>
              <a:spcAft>
                <a:spcPts val="0"/>
              </a:spcAft>
              <a:buClr>
                <a:schemeClr val="dk1"/>
              </a:buClr>
              <a:buSzPct val="100000"/>
              <a:buChar char="•"/>
            </a:pPr>
            <a:r>
              <a:rPr lang="en-US" sz="4500"/>
              <a:t>The testosterone must be bound to androgen- binding protein (</a:t>
            </a:r>
            <a:r>
              <a:rPr lang="en-US" sz="4500" b="1"/>
              <a:t>ABP</a:t>
            </a:r>
            <a:r>
              <a:rPr lang="en-US" sz="4500"/>
              <a:t>) to cross the barrier.</a:t>
            </a:r>
            <a:endParaRPr/>
          </a:p>
          <a:p>
            <a:pPr marL="342900" lvl="0" indent="-342900" algn="l" rtl="0">
              <a:spcBef>
                <a:spcPts val="600"/>
              </a:spcBef>
              <a:spcAft>
                <a:spcPts val="0"/>
              </a:spcAft>
              <a:buClr>
                <a:schemeClr val="dk1"/>
              </a:buClr>
              <a:buSzPct val="100000"/>
              <a:buChar char="•"/>
            </a:pPr>
            <a:r>
              <a:rPr lang="en-US" sz="4800"/>
              <a:t> </a:t>
            </a:r>
            <a:r>
              <a:rPr lang="en-US" sz="4800" b="1"/>
              <a:t>Functions: </a:t>
            </a:r>
            <a:endParaRPr sz="4800"/>
          </a:p>
          <a:p>
            <a:pPr marL="742950" lvl="1" indent="-285750" algn="l" rtl="0">
              <a:spcBef>
                <a:spcPts val="475"/>
              </a:spcBef>
              <a:spcAft>
                <a:spcPts val="0"/>
              </a:spcAft>
              <a:buClr>
                <a:schemeClr val="dk1"/>
              </a:buClr>
              <a:buSzPct val="100000"/>
              <a:buChar char="–"/>
            </a:pPr>
            <a:r>
              <a:rPr lang="en-US" sz="3800"/>
              <a:t>Prevents the entry of large molecules (such as proteins &amp; cytotoxic substances, galactose) from the interstitial tissue to lumen</a:t>
            </a:r>
            <a:endParaRPr/>
          </a:p>
          <a:p>
            <a:pPr marL="742950" lvl="1" indent="-285750" algn="l" rtl="0">
              <a:lnSpc>
                <a:spcPct val="90000"/>
              </a:lnSpc>
              <a:spcBef>
                <a:spcPts val="475"/>
              </a:spcBef>
              <a:spcAft>
                <a:spcPts val="0"/>
              </a:spcAft>
              <a:buClr>
                <a:schemeClr val="dk1"/>
              </a:buClr>
              <a:buSzPct val="100000"/>
              <a:buChar char="–"/>
            </a:pPr>
            <a:r>
              <a:rPr lang="en-US" sz="3800"/>
              <a:t>Protects the germ cells from blood-borne noxious agents</a:t>
            </a:r>
            <a:endParaRPr/>
          </a:p>
          <a:p>
            <a:pPr marL="742950" lvl="1" indent="-285750" algn="l" rtl="0">
              <a:lnSpc>
                <a:spcPct val="90000"/>
              </a:lnSpc>
              <a:spcBef>
                <a:spcPts val="475"/>
              </a:spcBef>
              <a:spcAft>
                <a:spcPts val="0"/>
              </a:spcAft>
              <a:buClr>
                <a:schemeClr val="dk1"/>
              </a:buClr>
              <a:buSzPct val="100000"/>
              <a:buChar char="–"/>
            </a:pPr>
            <a:r>
              <a:rPr lang="en-US" sz="3800"/>
              <a:t>Prevents antigenic products of germ cell division and maturation from entering the circulation and generating an autoimmune response</a:t>
            </a:r>
            <a:endParaRPr/>
          </a:p>
          <a:p>
            <a:pPr marL="742950" lvl="1" indent="-285750" algn="l" rtl="0">
              <a:lnSpc>
                <a:spcPct val="90000"/>
              </a:lnSpc>
              <a:spcBef>
                <a:spcPts val="475"/>
              </a:spcBef>
              <a:spcAft>
                <a:spcPts val="0"/>
              </a:spcAft>
              <a:buClr>
                <a:schemeClr val="dk1"/>
              </a:buClr>
              <a:buSzPct val="100000"/>
              <a:buChar char="–"/>
            </a:pPr>
            <a:r>
              <a:rPr lang="en-US" sz="3800"/>
              <a:t>Allows the passage of water, urea, nutritive substances &amp; hormones for spermatogenesis.</a:t>
            </a:r>
            <a:endParaRPr/>
          </a:p>
          <a:p>
            <a:pPr marL="742950" lvl="1" indent="-134937" algn="l" rtl="0">
              <a:lnSpc>
                <a:spcPct val="90000"/>
              </a:lnSpc>
              <a:spcBef>
                <a:spcPts val="475"/>
              </a:spcBef>
              <a:spcAft>
                <a:spcPts val="0"/>
              </a:spcAft>
              <a:buClr>
                <a:schemeClr val="dk1"/>
              </a:buClr>
              <a:buSzPct val="100000"/>
              <a:buNone/>
            </a:pPr>
            <a:endParaRPr sz="3800"/>
          </a:p>
          <a:p>
            <a:pPr marL="342900" lvl="0" indent="-152400" algn="l" rtl="0">
              <a:spcBef>
                <a:spcPts val="600"/>
              </a:spcBef>
              <a:spcAft>
                <a:spcPts val="0"/>
              </a:spcAft>
              <a:buClr>
                <a:schemeClr val="dk1"/>
              </a:buClr>
              <a:buSzPct val="100000"/>
              <a:buNone/>
            </a:pPr>
            <a:endParaRPr sz="4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3" descr="ha5lf2808bc_a"/>
          <p:cNvPicPr preferRelativeResize="0">
            <a:picLocks noGrp="1"/>
          </p:cNvPicPr>
          <p:nvPr>
            <p:ph type="clipArt" idx="2"/>
          </p:nvPr>
        </p:nvPicPr>
        <p:blipFill rotWithShape="1">
          <a:blip r:embed="rId3">
            <a:alphaModFix/>
          </a:blip>
          <a:srcRect/>
          <a:stretch/>
        </p:blipFill>
        <p:spPr>
          <a:xfrm>
            <a:off x="0" y="1371600"/>
            <a:ext cx="6172200" cy="3824288"/>
          </a:xfrm>
          <a:prstGeom prst="rect">
            <a:avLst/>
          </a:prstGeom>
          <a:noFill/>
          <a:ln>
            <a:noFill/>
          </a:ln>
        </p:spPr>
      </p:pic>
      <p:sp>
        <p:nvSpPr>
          <p:cNvPr id="192" name="Google Shape;192;p13"/>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193" name="Google Shape;193;p13"/>
          <p:cNvSpPr txBox="1">
            <a:spLocks noGrp="1"/>
          </p:cNvSpPr>
          <p:nvPr>
            <p:ph type="body" idx="1"/>
          </p:nvPr>
        </p:nvSpPr>
        <p:spPr>
          <a:xfrm>
            <a:off x="5334000" y="990600"/>
            <a:ext cx="3810000" cy="5867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a:t>Spermatogenesis</a:t>
            </a:r>
            <a:endParaRPr/>
          </a:p>
          <a:p>
            <a:pPr marL="742950" lvl="1" indent="-285750" algn="l" rtl="0">
              <a:spcBef>
                <a:spcPts val="400"/>
              </a:spcBef>
              <a:spcAft>
                <a:spcPts val="0"/>
              </a:spcAft>
              <a:buClr>
                <a:schemeClr val="dk1"/>
              </a:buClr>
              <a:buSzPts val="2000"/>
              <a:buChar char="–"/>
            </a:pPr>
            <a:r>
              <a:rPr lang="en-US" sz="2000"/>
              <a:t>meiosis occurs in the seminiferous tubules</a:t>
            </a:r>
            <a:endParaRPr/>
          </a:p>
          <a:p>
            <a:pPr marL="742950" lvl="1" indent="-285750" algn="l" rtl="0">
              <a:spcBef>
                <a:spcPts val="400"/>
              </a:spcBef>
              <a:spcAft>
                <a:spcPts val="0"/>
              </a:spcAft>
              <a:buClr>
                <a:schemeClr val="dk1"/>
              </a:buClr>
              <a:buSzPts val="2000"/>
              <a:buChar char="–"/>
            </a:pPr>
            <a:r>
              <a:rPr lang="en-US" sz="2000"/>
              <a:t>produces haploid spermatozoa</a:t>
            </a:r>
            <a:endParaRPr/>
          </a:p>
          <a:p>
            <a:pPr marL="742950" lvl="1" indent="-285750" algn="l" rtl="0">
              <a:spcBef>
                <a:spcPts val="400"/>
              </a:spcBef>
              <a:spcAft>
                <a:spcPts val="0"/>
              </a:spcAft>
              <a:buClr>
                <a:schemeClr val="dk1"/>
              </a:buClr>
              <a:buSzPts val="2000"/>
              <a:buChar char="–"/>
            </a:pPr>
            <a:r>
              <a:rPr lang="en-US" sz="2000"/>
              <a:t>64-72 days in humans</a:t>
            </a:r>
            <a:endParaRPr/>
          </a:p>
          <a:p>
            <a:pPr marL="342900" lvl="0" indent="-342900" algn="l" rtl="0">
              <a:spcBef>
                <a:spcPts val="480"/>
              </a:spcBef>
              <a:spcAft>
                <a:spcPts val="0"/>
              </a:spcAft>
              <a:buClr>
                <a:schemeClr val="dk1"/>
              </a:buClr>
              <a:buSzPts val="2400"/>
              <a:buChar char="•"/>
            </a:pPr>
            <a:r>
              <a:rPr lang="en-US" sz="2400"/>
              <a:t>Spermatogonia</a:t>
            </a:r>
            <a:endParaRPr sz="2400"/>
          </a:p>
          <a:p>
            <a:pPr marL="742950" lvl="1" indent="-285750" algn="l" rtl="0">
              <a:spcBef>
                <a:spcPts val="400"/>
              </a:spcBef>
              <a:spcAft>
                <a:spcPts val="0"/>
              </a:spcAft>
              <a:buClr>
                <a:schemeClr val="dk1"/>
              </a:buClr>
              <a:buSzPts val="2000"/>
              <a:buChar char="–"/>
            </a:pPr>
            <a:r>
              <a:rPr lang="en-US" sz="2000"/>
              <a:t>Diploid stem cells</a:t>
            </a:r>
            <a:endParaRPr/>
          </a:p>
          <a:p>
            <a:pPr marL="742950" lvl="1" indent="-285750" algn="l" rtl="0">
              <a:spcBef>
                <a:spcPts val="400"/>
              </a:spcBef>
              <a:spcAft>
                <a:spcPts val="0"/>
              </a:spcAft>
              <a:buClr>
                <a:schemeClr val="dk1"/>
              </a:buClr>
              <a:buSzPts val="2000"/>
              <a:buChar char="–"/>
            </a:pPr>
            <a:r>
              <a:rPr lang="en-US" sz="2000"/>
              <a:t>by mitosis, some remain as viable stem cells through out life</a:t>
            </a:r>
            <a:endParaRPr/>
          </a:p>
          <a:p>
            <a:pPr marL="742950" lvl="1" indent="-285750" algn="l" rtl="0">
              <a:spcBef>
                <a:spcPts val="400"/>
              </a:spcBef>
              <a:spcAft>
                <a:spcPts val="0"/>
              </a:spcAft>
              <a:buClr>
                <a:schemeClr val="dk1"/>
              </a:buClr>
              <a:buSzPts val="2000"/>
              <a:buChar char="–"/>
            </a:pPr>
            <a:r>
              <a:rPr lang="en-US" sz="2000"/>
              <a:t>others undergo developmental changes to become primary spermatocytes and undergo meiosis</a:t>
            </a:r>
            <a:endParaRPr/>
          </a:p>
        </p:txBody>
      </p:sp>
      <p:sp>
        <p:nvSpPr>
          <p:cNvPr id="194" name="Google Shape;194;p13"/>
          <p:cNvSpPr/>
          <p:nvPr/>
        </p:nvSpPr>
        <p:spPr>
          <a:xfrm>
            <a:off x="2743200" y="1295400"/>
            <a:ext cx="838200" cy="304800"/>
          </a:xfrm>
          <a:prstGeom prst="rect">
            <a:avLst/>
          </a:prstGeom>
          <a:solidFill>
            <a:schemeClr val="accent1">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4" descr="ha5lf2808bc_a"/>
          <p:cNvPicPr preferRelativeResize="0">
            <a:picLocks noGrp="1"/>
          </p:cNvPicPr>
          <p:nvPr>
            <p:ph type="clipArt" idx="2"/>
          </p:nvPr>
        </p:nvPicPr>
        <p:blipFill rotWithShape="1">
          <a:blip r:embed="rId3">
            <a:alphaModFix/>
          </a:blip>
          <a:srcRect/>
          <a:stretch/>
        </p:blipFill>
        <p:spPr>
          <a:xfrm>
            <a:off x="0" y="1371600"/>
            <a:ext cx="6248400" cy="3870325"/>
          </a:xfrm>
          <a:prstGeom prst="rect">
            <a:avLst/>
          </a:prstGeom>
          <a:noFill/>
          <a:ln>
            <a:noFill/>
          </a:ln>
        </p:spPr>
      </p:pic>
      <p:sp>
        <p:nvSpPr>
          <p:cNvPr id="200" name="Google Shape;200;p14"/>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201" name="Google Shape;201;p14"/>
          <p:cNvSpPr txBox="1">
            <a:spLocks noGrp="1"/>
          </p:cNvSpPr>
          <p:nvPr>
            <p:ph type="body" idx="1"/>
          </p:nvPr>
        </p:nvSpPr>
        <p:spPr>
          <a:xfrm>
            <a:off x="5105400" y="914400"/>
            <a:ext cx="4038600" cy="5943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a:t>Reduction division</a:t>
            </a:r>
            <a:endParaRPr/>
          </a:p>
          <a:p>
            <a:pPr marL="742950" lvl="1" indent="-285750" algn="l" rtl="0">
              <a:spcBef>
                <a:spcPts val="400"/>
              </a:spcBef>
              <a:spcAft>
                <a:spcPts val="0"/>
              </a:spcAft>
              <a:buClr>
                <a:schemeClr val="dk1"/>
              </a:buClr>
              <a:buSzPts val="2000"/>
              <a:buChar char="–"/>
            </a:pPr>
            <a:r>
              <a:rPr lang="en-US" sz="2000"/>
              <a:t>primary spermatocytes undergo meiosis I to become secondary spermatocytes (haploid)</a:t>
            </a:r>
            <a:endParaRPr/>
          </a:p>
          <a:p>
            <a:pPr marL="742950" lvl="1" indent="-285750" algn="l" rtl="0">
              <a:spcBef>
                <a:spcPts val="400"/>
              </a:spcBef>
              <a:spcAft>
                <a:spcPts val="0"/>
              </a:spcAft>
              <a:buClr>
                <a:schemeClr val="dk1"/>
              </a:buClr>
              <a:buSzPts val="2000"/>
              <a:buChar char="–"/>
            </a:pPr>
            <a:r>
              <a:rPr lang="en-US" sz="2000"/>
              <a:t>secondary spermatocytes undergo meiosis II to become immature spermatids (haploid)</a:t>
            </a:r>
            <a:endParaRPr/>
          </a:p>
          <a:p>
            <a:pPr marL="742950" lvl="1" indent="-285750" algn="l" rtl="0">
              <a:spcBef>
                <a:spcPts val="400"/>
              </a:spcBef>
              <a:spcAft>
                <a:spcPts val="0"/>
              </a:spcAft>
              <a:buClr>
                <a:schemeClr val="dk1"/>
              </a:buClr>
              <a:buSzPts val="2000"/>
              <a:buChar char="–"/>
            </a:pPr>
            <a:r>
              <a:rPr lang="en-US" sz="2000"/>
              <a:t>Spermatids mature morphologically into spermatozoa = sperm cells</a:t>
            </a:r>
            <a:endParaRPr/>
          </a:p>
          <a:p>
            <a:pPr marL="1143000" lvl="2" indent="-228600" algn="l" rtl="0">
              <a:spcBef>
                <a:spcPts val="360"/>
              </a:spcBef>
              <a:spcAft>
                <a:spcPts val="0"/>
              </a:spcAft>
              <a:buClr>
                <a:schemeClr val="dk1"/>
              </a:buClr>
              <a:buSzPts val="1800"/>
              <a:buChar char="•"/>
            </a:pPr>
            <a:r>
              <a:rPr lang="en-US" sz="1800"/>
              <a:t>spermatid do not separate their cytoplasm completely</a:t>
            </a:r>
            <a:endParaRPr/>
          </a:p>
          <a:p>
            <a:pPr marL="1143000" lvl="2" indent="-228600" algn="l" rtl="0">
              <a:spcBef>
                <a:spcPts val="360"/>
              </a:spcBef>
              <a:spcAft>
                <a:spcPts val="0"/>
              </a:spcAft>
              <a:buClr>
                <a:schemeClr val="dk1"/>
              </a:buClr>
              <a:buSzPts val="1800"/>
              <a:buChar char="•"/>
            </a:pPr>
            <a:r>
              <a:rPr lang="en-US" sz="1800"/>
              <a:t>they maintain cytoplasmic bridges until released into the tubule lumen</a:t>
            </a:r>
            <a:endParaRPr/>
          </a:p>
        </p:txBody>
      </p:sp>
      <p:cxnSp>
        <p:nvCxnSpPr>
          <p:cNvPr id="202" name="Google Shape;202;p14"/>
          <p:cNvCxnSpPr/>
          <p:nvPr/>
        </p:nvCxnSpPr>
        <p:spPr>
          <a:xfrm rot="10800000">
            <a:off x="3962400" y="3962400"/>
            <a:ext cx="2133600" cy="1600200"/>
          </a:xfrm>
          <a:prstGeom prst="straightConnector1">
            <a:avLst/>
          </a:prstGeom>
          <a:noFill/>
          <a:ln w="57150" cap="flat" cmpd="sng">
            <a:solidFill>
              <a:schemeClr val="dk1"/>
            </a:solidFill>
            <a:prstDash val="solid"/>
            <a:round/>
            <a:headEnd type="none" w="sm" len="sm"/>
            <a:tailEnd type="triangle" w="sm" len="sm"/>
          </a:ln>
        </p:spPr>
      </p:cxnSp>
      <p:sp>
        <p:nvSpPr>
          <p:cNvPr id="203" name="Google Shape;203;p14"/>
          <p:cNvSpPr/>
          <p:nvPr/>
        </p:nvSpPr>
        <p:spPr>
          <a:xfrm>
            <a:off x="1600200" y="2438400"/>
            <a:ext cx="990600" cy="228600"/>
          </a:xfrm>
          <a:prstGeom prst="rect">
            <a:avLst/>
          </a:prstGeom>
          <a:solidFill>
            <a:schemeClr val="accent1">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14"/>
          <p:cNvSpPr/>
          <p:nvPr/>
        </p:nvSpPr>
        <p:spPr>
          <a:xfrm>
            <a:off x="1600200" y="2819400"/>
            <a:ext cx="1219200" cy="304800"/>
          </a:xfrm>
          <a:prstGeom prst="rect">
            <a:avLst/>
          </a:prstGeom>
          <a:solidFill>
            <a:schemeClr val="accent1">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4"/>
          <p:cNvSpPr/>
          <p:nvPr/>
        </p:nvSpPr>
        <p:spPr>
          <a:xfrm>
            <a:off x="1752600" y="3276600"/>
            <a:ext cx="762000" cy="457200"/>
          </a:xfrm>
          <a:prstGeom prst="rect">
            <a:avLst/>
          </a:prstGeom>
          <a:solidFill>
            <a:schemeClr val="accent1">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5" descr="ha5lf2808bc_a"/>
          <p:cNvPicPr preferRelativeResize="0">
            <a:picLocks noGrp="1"/>
          </p:cNvPicPr>
          <p:nvPr>
            <p:ph type="clipArt" idx="2"/>
          </p:nvPr>
        </p:nvPicPr>
        <p:blipFill rotWithShape="1">
          <a:blip r:embed="rId3">
            <a:alphaModFix/>
          </a:blip>
          <a:srcRect/>
          <a:stretch/>
        </p:blipFill>
        <p:spPr>
          <a:xfrm>
            <a:off x="0" y="1371600"/>
            <a:ext cx="6096000" cy="3775075"/>
          </a:xfrm>
          <a:prstGeom prst="rect">
            <a:avLst/>
          </a:prstGeom>
          <a:noFill/>
          <a:ln>
            <a:noFill/>
          </a:ln>
        </p:spPr>
      </p:pic>
      <p:sp>
        <p:nvSpPr>
          <p:cNvPr id="211" name="Google Shape;211;p15"/>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212" name="Google Shape;212;p15"/>
          <p:cNvSpPr txBox="1">
            <a:spLocks noGrp="1"/>
          </p:cNvSpPr>
          <p:nvPr>
            <p:ph type="body" idx="1"/>
          </p:nvPr>
        </p:nvSpPr>
        <p:spPr>
          <a:xfrm>
            <a:off x="5181600" y="990600"/>
            <a:ext cx="3657600" cy="58674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Char char="•"/>
            </a:pPr>
            <a:r>
              <a:rPr lang="en-US" sz="2400"/>
              <a:t>Spermatogenesis</a:t>
            </a:r>
            <a:endParaRPr/>
          </a:p>
          <a:p>
            <a:pPr marL="742950" lvl="1" indent="-285750" algn="l" rtl="0">
              <a:lnSpc>
                <a:spcPct val="90000"/>
              </a:lnSpc>
              <a:spcBef>
                <a:spcPts val="400"/>
              </a:spcBef>
              <a:spcAft>
                <a:spcPts val="0"/>
              </a:spcAft>
              <a:buClr>
                <a:schemeClr val="dk1"/>
              </a:buClr>
              <a:buSzPts val="2000"/>
              <a:buChar char="–"/>
            </a:pPr>
            <a:r>
              <a:rPr lang="en-US" sz="2000"/>
              <a:t>spermatids mature physiologically into spermatozoa</a:t>
            </a:r>
            <a:endParaRPr/>
          </a:p>
          <a:p>
            <a:pPr marL="742950" lvl="1" indent="-285750" algn="l" rtl="0">
              <a:lnSpc>
                <a:spcPct val="90000"/>
              </a:lnSpc>
              <a:spcBef>
                <a:spcPts val="400"/>
              </a:spcBef>
              <a:spcAft>
                <a:spcPts val="0"/>
              </a:spcAft>
              <a:buClr>
                <a:schemeClr val="dk1"/>
              </a:buClr>
              <a:buSzPts val="2000"/>
              <a:buChar char="–"/>
            </a:pPr>
            <a:r>
              <a:rPr lang="en-US" sz="2000"/>
              <a:t>Requires 10-14 days for migration to and 3-4 days for maturation in the ductus epididymus</a:t>
            </a:r>
            <a:endParaRPr/>
          </a:p>
          <a:p>
            <a:pPr marL="742950" lvl="1" indent="-285750" algn="l" rtl="0">
              <a:lnSpc>
                <a:spcPct val="90000"/>
              </a:lnSpc>
              <a:spcBef>
                <a:spcPts val="400"/>
              </a:spcBef>
              <a:spcAft>
                <a:spcPts val="0"/>
              </a:spcAft>
              <a:buClr>
                <a:schemeClr val="dk1"/>
              </a:buClr>
              <a:buSzPts val="2000"/>
              <a:buChar char="–"/>
            </a:pPr>
            <a:r>
              <a:rPr lang="en-US" sz="2000"/>
              <a:t>Older sperms are removed gradually by phagocytes within the epididymus</a:t>
            </a:r>
            <a:endParaRPr/>
          </a:p>
          <a:p>
            <a:pPr marL="742950" lvl="1" indent="-285750" algn="l" rtl="0">
              <a:lnSpc>
                <a:spcPct val="90000"/>
              </a:lnSpc>
              <a:spcBef>
                <a:spcPts val="400"/>
              </a:spcBef>
              <a:spcAft>
                <a:spcPts val="0"/>
              </a:spcAft>
              <a:buClr>
                <a:schemeClr val="dk1"/>
              </a:buClr>
              <a:buSzPts val="2000"/>
              <a:buChar char="–"/>
            </a:pPr>
            <a:r>
              <a:rPr lang="en-US" sz="2000"/>
              <a:t>Many sperms are abnormal, either morpholically, physiologically, or genetically</a:t>
            </a:r>
            <a:endParaRPr/>
          </a:p>
          <a:p>
            <a:pPr marL="742950" lvl="1" indent="-285750" algn="l" rtl="0">
              <a:lnSpc>
                <a:spcPct val="90000"/>
              </a:lnSpc>
              <a:spcBef>
                <a:spcPts val="400"/>
              </a:spcBef>
              <a:spcAft>
                <a:spcPts val="0"/>
              </a:spcAft>
              <a:buClr>
                <a:schemeClr val="dk1"/>
              </a:buClr>
              <a:buSzPts val="2000"/>
              <a:buChar char="–"/>
            </a:pPr>
            <a:r>
              <a:rPr lang="en-US" sz="2000"/>
              <a:t>30% abnormal is considered “normal”</a:t>
            </a:r>
            <a:endParaRPr/>
          </a:p>
        </p:txBody>
      </p:sp>
      <p:sp>
        <p:nvSpPr>
          <p:cNvPr id="213" name="Google Shape;213;p15"/>
          <p:cNvSpPr/>
          <p:nvPr/>
        </p:nvSpPr>
        <p:spPr>
          <a:xfrm>
            <a:off x="2286000" y="4495800"/>
            <a:ext cx="685800" cy="228600"/>
          </a:xfrm>
          <a:prstGeom prst="rect">
            <a:avLst/>
          </a:prstGeom>
          <a:solidFill>
            <a:schemeClr val="accent1">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219" name="Google Shape;219;p16"/>
          <p:cNvSpPr txBox="1">
            <a:spLocks noGrp="1"/>
          </p:cNvSpPr>
          <p:nvPr>
            <p:ph type="body" idx="1"/>
          </p:nvPr>
        </p:nvSpPr>
        <p:spPr>
          <a:xfrm>
            <a:off x="0" y="914400"/>
            <a:ext cx="4876800" cy="5943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a:t>Spermatozoa </a:t>
            </a:r>
            <a:endParaRPr/>
          </a:p>
          <a:p>
            <a:pPr marL="742950" lvl="1" indent="-285750" algn="l" rtl="0">
              <a:spcBef>
                <a:spcPts val="480"/>
              </a:spcBef>
              <a:spcAft>
                <a:spcPts val="0"/>
              </a:spcAft>
              <a:buClr>
                <a:schemeClr val="dk1"/>
              </a:buClr>
              <a:buSzPts val="2400"/>
              <a:buChar char="–"/>
            </a:pPr>
            <a:r>
              <a:rPr lang="en-US" sz="2400"/>
              <a:t>Takes approximately 72 hrs</a:t>
            </a:r>
            <a:endParaRPr/>
          </a:p>
          <a:p>
            <a:pPr marL="742950" lvl="1" indent="-285750" algn="l" rtl="0">
              <a:spcBef>
                <a:spcPts val="480"/>
              </a:spcBef>
              <a:spcAft>
                <a:spcPts val="0"/>
              </a:spcAft>
              <a:buClr>
                <a:schemeClr val="dk1"/>
              </a:buClr>
              <a:buSzPts val="2400"/>
              <a:buChar char="–"/>
            </a:pPr>
            <a:r>
              <a:rPr lang="en-US" sz="2400"/>
              <a:t>300 million/day mature</a:t>
            </a:r>
            <a:endParaRPr/>
          </a:p>
          <a:p>
            <a:pPr marL="742950" lvl="1" indent="-285750" algn="l" rtl="0">
              <a:spcBef>
                <a:spcPts val="480"/>
              </a:spcBef>
              <a:spcAft>
                <a:spcPts val="0"/>
              </a:spcAft>
              <a:buClr>
                <a:schemeClr val="dk1"/>
              </a:buClr>
              <a:buSzPts val="2400"/>
              <a:buChar char="–"/>
            </a:pPr>
            <a:r>
              <a:rPr lang="en-US" sz="2400"/>
              <a:t>survive about 48 hrs following ejaculation in the female reproductive tract</a:t>
            </a:r>
            <a:endParaRPr/>
          </a:p>
          <a:p>
            <a:pPr marL="742950" lvl="1" indent="-285750" algn="l" rtl="0">
              <a:spcBef>
                <a:spcPts val="480"/>
              </a:spcBef>
              <a:spcAft>
                <a:spcPts val="0"/>
              </a:spcAft>
              <a:buClr>
                <a:schemeClr val="dk1"/>
              </a:buClr>
              <a:buSzPts val="2400"/>
              <a:buChar char="–"/>
            </a:pPr>
            <a:r>
              <a:rPr lang="en-US" sz="2400"/>
              <a:t>Structure</a:t>
            </a:r>
            <a:endParaRPr/>
          </a:p>
          <a:p>
            <a:pPr marL="1143000" lvl="2" indent="-228600" algn="l" rtl="0">
              <a:spcBef>
                <a:spcPts val="400"/>
              </a:spcBef>
              <a:spcAft>
                <a:spcPts val="0"/>
              </a:spcAft>
              <a:buClr>
                <a:schemeClr val="dk1"/>
              </a:buClr>
              <a:buSzPts val="2000"/>
              <a:buChar char="•"/>
            </a:pPr>
            <a:r>
              <a:rPr lang="en-US" sz="2000"/>
              <a:t>Head </a:t>
            </a:r>
            <a:endParaRPr/>
          </a:p>
          <a:p>
            <a:pPr marL="1600200" lvl="3" indent="-228600" algn="l" rtl="0">
              <a:spcBef>
                <a:spcPts val="360"/>
              </a:spcBef>
              <a:spcAft>
                <a:spcPts val="0"/>
              </a:spcAft>
              <a:buClr>
                <a:schemeClr val="dk1"/>
              </a:buClr>
              <a:buSzPts val="1800"/>
              <a:buChar char="–"/>
            </a:pPr>
            <a:r>
              <a:rPr lang="en-US" sz="1800"/>
              <a:t>nuclear  chromosomal material</a:t>
            </a:r>
            <a:endParaRPr/>
          </a:p>
          <a:p>
            <a:pPr marL="1600200" lvl="3" indent="-228600" algn="l" rtl="0">
              <a:spcBef>
                <a:spcPts val="360"/>
              </a:spcBef>
              <a:spcAft>
                <a:spcPts val="0"/>
              </a:spcAft>
              <a:buClr>
                <a:schemeClr val="dk1"/>
              </a:buClr>
              <a:buSzPts val="1800"/>
              <a:buChar char="–"/>
            </a:pPr>
            <a:r>
              <a:rPr lang="en-US" sz="1800"/>
              <a:t>acrosome - enzymes for penetration into egg</a:t>
            </a:r>
            <a:endParaRPr/>
          </a:p>
          <a:p>
            <a:pPr marL="1143000" lvl="2" indent="-228600" algn="l" rtl="0">
              <a:spcBef>
                <a:spcPts val="400"/>
              </a:spcBef>
              <a:spcAft>
                <a:spcPts val="0"/>
              </a:spcAft>
              <a:buClr>
                <a:schemeClr val="dk1"/>
              </a:buClr>
              <a:buSzPts val="2000"/>
              <a:buChar char="•"/>
            </a:pPr>
            <a:r>
              <a:rPr lang="en-US" sz="2000"/>
              <a:t>Midpiece - site of ATP production to power tail</a:t>
            </a:r>
            <a:endParaRPr/>
          </a:p>
          <a:p>
            <a:pPr marL="1143000" lvl="2" indent="-228600" algn="l" rtl="0">
              <a:spcBef>
                <a:spcPts val="400"/>
              </a:spcBef>
              <a:spcAft>
                <a:spcPts val="0"/>
              </a:spcAft>
              <a:buClr>
                <a:schemeClr val="dk1"/>
              </a:buClr>
              <a:buSzPts val="2000"/>
              <a:buChar char="•"/>
            </a:pPr>
            <a:r>
              <a:rPr lang="en-US" sz="2000"/>
              <a:t>Tail - flagellum</a:t>
            </a:r>
            <a:endParaRPr/>
          </a:p>
        </p:txBody>
      </p:sp>
      <p:pic>
        <p:nvPicPr>
          <p:cNvPr id="220" name="Google Shape;220;p16" descr="Sperm"/>
          <p:cNvPicPr preferRelativeResize="0">
            <a:picLocks noGrp="1"/>
          </p:cNvPicPr>
          <p:nvPr>
            <p:ph type="clipArt" idx="2"/>
          </p:nvPr>
        </p:nvPicPr>
        <p:blipFill rotWithShape="1">
          <a:blip r:embed="rId3">
            <a:alphaModFix/>
          </a:blip>
          <a:srcRect/>
          <a:stretch/>
        </p:blipFill>
        <p:spPr>
          <a:xfrm>
            <a:off x="4722813" y="685800"/>
            <a:ext cx="4421187" cy="6172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0" y="0"/>
            <a:ext cx="8229600" cy="762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b="1"/>
              <a:t/>
            </a:r>
            <a:br>
              <a:rPr lang="en-US" b="1"/>
            </a:br>
            <a:r>
              <a:rPr lang="en-US" b="1"/>
              <a:t>Effect of Temperature</a:t>
            </a:r>
            <a:r>
              <a:rPr lang="en-US"/>
              <a:t> </a:t>
            </a:r>
            <a:br>
              <a:rPr lang="en-US"/>
            </a:br>
            <a:endParaRPr/>
          </a:p>
        </p:txBody>
      </p:sp>
      <p:sp>
        <p:nvSpPr>
          <p:cNvPr id="226" name="Google Shape;226;p17"/>
          <p:cNvSpPr txBox="1">
            <a:spLocks noGrp="1"/>
          </p:cNvSpPr>
          <p:nvPr>
            <p:ph type="body" idx="1"/>
          </p:nvPr>
        </p:nvSpPr>
        <p:spPr>
          <a:xfrm>
            <a:off x="0" y="838200"/>
            <a:ext cx="8839200" cy="6019800"/>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90000"/>
              </a:lnSpc>
              <a:spcBef>
                <a:spcPts val="0"/>
              </a:spcBef>
              <a:spcAft>
                <a:spcPts val="0"/>
              </a:spcAft>
              <a:buClr>
                <a:schemeClr val="dk1"/>
              </a:buClr>
              <a:buSzPct val="100000"/>
              <a:buChar char="•"/>
            </a:pPr>
            <a:r>
              <a:rPr lang="en-US"/>
              <a:t>Spermatogenesis requires a temperature considerably lower than that of the interior of the body. </a:t>
            </a:r>
            <a:endParaRPr/>
          </a:p>
          <a:p>
            <a:pPr marL="342900" lvl="0" indent="-342900" algn="l" rtl="0">
              <a:lnSpc>
                <a:spcPct val="90000"/>
              </a:lnSpc>
              <a:spcBef>
                <a:spcPts val="496"/>
              </a:spcBef>
              <a:spcAft>
                <a:spcPts val="0"/>
              </a:spcAft>
              <a:buClr>
                <a:schemeClr val="dk1"/>
              </a:buClr>
              <a:buSzPct val="100000"/>
              <a:buChar char="•"/>
            </a:pPr>
            <a:r>
              <a:rPr lang="en-US"/>
              <a:t>The testes are normally maintained at a temperature of about 32 °C. </a:t>
            </a:r>
            <a:endParaRPr/>
          </a:p>
          <a:p>
            <a:pPr marL="342900" lvl="0" indent="-342900" algn="l" rtl="0">
              <a:lnSpc>
                <a:spcPct val="90000"/>
              </a:lnSpc>
              <a:spcBef>
                <a:spcPts val="496"/>
              </a:spcBef>
              <a:spcAft>
                <a:spcPts val="0"/>
              </a:spcAft>
              <a:buClr>
                <a:schemeClr val="dk1"/>
              </a:buClr>
              <a:buSzPct val="100000"/>
              <a:buChar char="•"/>
            </a:pPr>
            <a:r>
              <a:rPr lang="en-US"/>
              <a:t>They are kept cool by </a:t>
            </a:r>
            <a:endParaRPr/>
          </a:p>
          <a:p>
            <a:pPr marL="742950" lvl="1" indent="-285750" algn="l" rtl="0">
              <a:lnSpc>
                <a:spcPct val="90000"/>
              </a:lnSpc>
              <a:spcBef>
                <a:spcPts val="434"/>
              </a:spcBef>
              <a:spcAft>
                <a:spcPts val="0"/>
              </a:spcAft>
              <a:buClr>
                <a:schemeClr val="dk1"/>
              </a:buClr>
              <a:buSzPct val="100000"/>
              <a:buChar char="–"/>
            </a:pPr>
            <a:r>
              <a:rPr lang="en-US"/>
              <a:t>air circulating around the scrotum and</a:t>
            </a:r>
            <a:endParaRPr/>
          </a:p>
          <a:p>
            <a:pPr marL="742950" lvl="1" indent="-285750" algn="l" rtl="0">
              <a:lnSpc>
                <a:spcPct val="90000"/>
              </a:lnSpc>
              <a:spcBef>
                <a:spcPts val="434"/>
              </a:spcBef>
              <a:spcAft>
                <a:spcPts val="0"/>
              </a:spcAft>
              <a:buClr>
                <a:schemeClr val="dk1"/>
              </a:buClr>
              <a:buSzPct val="100000"/>
              <a:buChar char="–"/>
            </a:pPr>
            <a:r>
              <a:rPr lang="en-US"/>
              <a:t> probably by heat exchange in a countercurrent fashion between the spermatic arteries and veins. </a:t>
            </a:r>
            <a:endParaRPr/>
          </a:p>
          <a:p>
            <a:pPr marL="342900" lvl="0" indent="-342900" algn="l" rtl="0">
              <a:lnSpc>
                <a:spcPct val="90000"/>
              </a:lnSpc>
              <a:spcBef>
                <a:spcPts val="496"/>
              </a:spcBef>
              <a:spcAft>
                <a:spcPts val="0"/>
              </a:spcAft>
              <a:buClr>
                <a:schemeClr val="dk1"/>
              </a:buClr>
              <a:buSzPct val="100000"/>
              <a:buChar char="•"/>
            </a:pPr>
            <a:r>
              <a:rPr lang="en-US"/>
              <a:t>When the testes are retained in the abdomen or when, in experimental animals, they are held close to the body by tight cloth binders, degeneration of the tubular walls and sterility result. </a:t>
            </a:r>
            <a:endParaRPr/>
          </a:p>
          <a:p>
            <a:pPr marL="342900" lvl="0" indent="-342900" algn="l" rtl="0">
              <a:lnSpc>
                <a:spcPct val="90000"/>
              </a:lnSpc>
              <a:spcBef>
                <a:spcPts val="496"/>
              </a:spcBef>
              <a:spcAft>
                <a:spcPts val="0"/>
              </a:spcAft>
              <a:buClr>
                <a:schemeClr val="dk1"/>
              </a:buClr>
              <a:buSzPct val="100000"/>
              <a:buChar char="•"/>
            </a:pPr>
            <a:r>
              <a:rPr lang="en-US"/>
              <a:t>Hot baths (43-45 °C for 30 minutes per day) and insulated athletic supporters reduce the sperm count in humans,  in some cases by 90%.</a:t>
            </a:r>
            <a:endParaRPr/>
          </a:p>
          <a:p>
            <a:pPr marL="342900" lvl="0" indent="-342900" algn="l" rtl="0">
              <a:lnSpc>
                <a:spcPct val="90000"/>
              </a:lnSpc>
              <a:spcBef>
                <a:spcPts val="496"/>
              </a:spcBef>
              <a:spcAft>
                <a:spcPts val="0"/>
              </a:spcAft>
              <a:buClr>
                <a:schemeClr val="dk1"/>
              </a:buClr>
              <a:buSzPct val="100000"/>
              <a:buChar char="•"/>
            </a:pPr>
            <a:r>
              <a:rPr lang="en-US"/>
              <a:t> In addition, there is evidence suggesting a seasonal effect in men, with sperm counts being greater in the winter regardless of the temperature to which the scrotum is exposed. </a:t>
            </a:r>
            <a:br>
              <a:rPr lang="en-US"/>
            </a:br>
            <a:r>
              <a:rPr lang="en-US"/>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8" descr="ha5lf2810_a"/>
          <p:cNvPicPr preferRelativeResize="0">
            <a:picLocks noGrp="1"/>
          </p:cNvPicPr>
          <p:nvPr>
            <p:ph type="clipArt" idx="2"/>
          </p:nvPr>
        </p:nvPicPr>
        <p:blipFill rotWithShape="1">
          <a:blip r:embed="rId3">
            <a:alphaModFix/>
          </a:blip>
          <a:srcRect/>
          <a:stretch/>
        </p:blipFill>
        <p:spPr>
          <a:xfrm>
            <a:off x="3976688" y="0"/>
            <a:ext cx="5167312" cy="6692900"/>
          </a:xfrm>
          <a:prstGeom prst="rect">
            <a:avLst/>
          </a:prstGeom>
          <a:noFill/>
          <a:ln>
            <a:noFill/>
          </a:ln>
        </p:spPr>
      </p:pic>
      <p:sp>
        <p:nvSpPr>
          <p:cNvPr id="232" name="Google Shape;232;p18"/>
          <p:cNvSpPr txBox="1">
            <a:spLocks noGrp="1"/>
          </p:cNvSpPr>
          <p:nvPr>
            <p:ph type="title"/>
          </p:nvPr>
        </p:nvSpPr>
        <p:spPr>
          <a:xfrm>
            <a:off x="228600" y="228600"/>
            <a:ext cx="4343400" cy="1219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233" name="Google Shape;233;p18"/>
          <p:cNvSpPr txBox="1">
            <a:spLocks noGrp="1"/>
          </p:cNvSpPr>
          <p:nvPr>
            <p:ph type="body" idx="1"/>
          </p:nvPr>
        </p:nvSpPr>
        <p:spPr>
          <a:xfrm>
            <a:off x="0" y="1371600"/>
            <a:ext cx="4343400" cy="54864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Char char="•"/>
            </a:pPr>
            <a:r>
              <a:rPr lang="en-US" sz="2400"/>
              <a:t>Hormones of brain-testicular axis</a:t>
            </a:r>
            <a:endParaRPr/>
          </a:p>
          <a:p>
            <a:pPr marL="742950" lvl="1" indent="-285750" algn="l" rtl="0">
              <a:lnSpc>
                <a:spcPct val="90000"/>
              </a:lnSpc>
              <a:spcBef>
                <a:spcPts val="400"/>
              </a:spcBef>
              <a:spcAft>
                <a:spcPts val="0"/>
              </a:spcAft>
              <a:buClr>
                <a:schemeClr val="dk1"/>
              </a:buClr>
              <a:buSzPts val="2000"/>
              <a:buChar char="–"/>
            </a:pPr>
            <a:r>
              <a:rPr lang="en-US" sz="2000"/>
              <a:t>anterior pituitary drives changes during puberty</a:t>
            </a:r>
            <a:endParaRPr/>
          </a:p>
          <a:p>
            <a:pPr marL="1143000" lvl="2" indent="-228600" algn="l" rtl="0">
              <a:lnSpc>
                <a:spcPct val="90000"/>
              </a:lnSpc>
              <a:spcBef>
                <a:spcPts val="360"/>
              </a:spcBef>
              <a:spcAft>
                <a:spcPts val="0"/>
              </a:spcAft>
              <a:buClr>
                <a:schemeClr val="dk1"/>
              </a:buClr>
              <a:buSzPts val="1800"/>
              <a:buChar char="•"/>
            </a:pPr>
            <a:r>
              <a:rPr lang="en-US" sz="1800"/>
              <a:t>controlled by GnRH from hypothalamus</a:t>
            </a:r>
            <a:endParaRPr/>
          </a:p>
          <a:p>
            <a:pPr marL="1143000" lvl="2" indent="-228600" algn="l" rtl="0">
              <a:lnSpc>
                <a:spcPct val="90000"/>
              </a:lnSpc>
              <a:spcBef>
                <a:spcPts val="360"/>
              </a:spcBef>
              <a:spcAft>
                <a:spcPts val="0"/>
              </a:spcAft>
              <a:buClr>
                <a:schemeClr val="dk1"/>
              </a:buClr>
              <a:buSzPts val="1800"/>
              <a:buChar char="•"/>
            </a:pPr>
            <a:r>
              <a:rPr lang="en-US" sz="1800"/>
              <a:t>begins to secrete FSH, LH</a:t>
            </a:r>
            <a:endParaRPr/>
          </a:p>
          <a:p>
            <a:pPr marL="742950" lvl="1" indent="-285750" algn="l" rtl="0">
              <a:lnSpc>
                <a:spcPct val="90000"/>
              </a:lnSpc>
              <a:spcBef>
                <a:spcPts val="400"/>
              </a:spcBef>
              <a:spcAft>
                <a:spcPts val="0"/>
              </a:spcAft>
              <a:buClr>
                <a:srgbClr val="C00000"/>
              </a:buClr>
              <a:buSzPts val="2000"/>
              <a:buChar char="–"/>
            </a:pPr>
            <a:r>
              <a:rPr lang="en-US" sz="2000" b="1">
                <a:solidFill>
                  <a:srgbClr val="C00000"/>
                </a:solidFill>
              </a:rPr>
              <a:t>L</a:t>
            </a:r>
            <a:r>
              <a:rPr lang="en-US" sz="2000"/>
              <a:t>H – targets Interstitial(</a:t>
            </a:r>
            <a:r>
              <a:rPr lang="en-US" sz="2000" b="1">
                <a:solidFill>
                  <a:srgbClr val="FF0000"/>
                </a:solidFill>
              </a:rPr>
              <a:t>L</a:t>
            </a:r>
            <a:r>
              <a:rPr lang="en-US" sz="2000"/>
              <a:t>ydig cells) endocrinocytes</a:t>
            </a:r>
            <a:endParaRPr sz="2000"/>
          </a:p>
          <a:p>
            <a:pPr marL="1143000" lvl="2" indent="-228600" algn="l" rtl="0">
              <a:lnSpc>
                <a:spcPct val="90000"/>
              </a:lnSpc>
              <a:spcBef>
                <a:spcPts val="360"/>
              </a:spcBef>
              <a:spcAft>
                <a:spcPts val="0"/>
              </a:spcAft>
              <a:buClr>
                <a:schemeClr val="dk1"/>
              </a:buClr>
              <a:buSzPts val="1800"/>
              <a:buChar char="•"/>
            </a:pPr>
            <a:r>
              <a:rPr lang="en-US" sz="1800"/>
              <a:t>testosterone</a:t>
            </a:r>
            <a:endParaRPr/>
          </a:p>
          <a:p>
            <a:pPr marL="1143000" lvl="2" indent="-228600" algn="l" rtl="0">
              <a:lnSpc>
                <a:spcPct val="90000"/>
              </a:lnSpc>
              <a:spcBef>
                <a:spcPts val="360"/>
              </a:spcBef>
              <a:spcAft>
                <a:spcPts val="0"/>
              </a:spcAft>
              <a:buClr>
                <a:schemeClr val="dk1"/>
              </a:buClr>
              <a:buSzPts val="1800"/>
              <a:buChar char="•"/>
            </a:pPr>
            <a:r>
              <a:rPr lang="en-US" sz="1800"/>
              <a:t>dihydrotestosterone (DHT)</a:t>
            </a:r>
            <a:endParaRPr/>
          </a:p>
          <a:p>
            <a:pPr marL="742950" lvl="1" indent="-285750" algn="l" rtl="0">
              <a:lnSpc>
                <a:spcPct val="90000"/>
              </a:lnSpc>
              <a:spcBef>
                <a:spcPts val="400"/>
              </a:spcBef>
              <a:spcAft>
                <a:spcPts val="0"/>
              </a:spcAft>
              <a:buClr>
                <a:schemeClr val="dk1"/>
              </a:buClr>
              <a:buSzPts val="2000"/>
              <a:buChar char="–"/>
            </a:pPr>
            <a:r>
              <a:rPr lang="en-US" sz="2000"/>
              <a:t>F</a:t>
            </a:r>
            <a:r>
              <a:rPr lang="en-US" sz="2000" b="1">
                <a:solidFill>
                  <a:srgbClr val="FF0000"/>
                </a:solidFill>
              </a:rPr>
              <a:t>S</a:t>
            </a:r>
            <a:r>
              <a:rPr lang="en-US" sz="2000"/>
              <a:t>H - </a:t>
            </a:r>
            <a:r>
              <a:rPr lang="en-US" sz="2000" b="1">
                <a:solidFill>
                  <a:srgbClr val="FF0000"/>
                </a:solidFill>
              </a:rPr>
              <a:t>S</a:t>
            </a:r>
            <a:r>
              <a:rPr lang="en-US" sz="2000"/>
              <a:t>ustentacular cells</a:t>
            </a:r>
            <a:endParaRPr/>
          </a:p>
          <a:p>
            <a:pPr marL="1143000" lvl="2" indent="-228600" algn="l" rtl="0">
              <a:lnSpc>
                <a:spcPct val="90000"/>
              </a:lnSpc>
              <a:spcBef>
                <a:spcPts val="360"/>
              </a:spcBef>
              <a:spcAft>
                <a:spcPts val="0"/>
              </a:spcAft>
              <a:buClr>
                <a:schemeClr val="dk1"/>
              </a:buClr>
              <a:buSzPts val="1800"/>
              <a:buChar char="•"/>
            </a:pPr>
            <a:r>
              <a:rPr lang="en-US" sz="1800"/>
              <a:t>Androgen-Binding Protein (ABP) concentrates androgens for spermatids</a:t>
            </a:r>
            <a:endParaRPr sz="1800"/>
          </a:p>
          <a:p>
            <a:pPr marL="1143000" lvl="2" indent="-228600" algn="l" rtl="0">
              <a:lnSpc>
                <a:spcPct val="90000"/>
              </a:lnSpc>
              <a:spcBef>
                <a:spcPts val="360"/>
              </a:spcBef>
              <a:spcAft>
                <a:spcPts val="0"/>
              </a:spcAft>
              <a:buClr>
                <a:schemeClr val="dk1"/>
              </a:buClr>
              <a:buSzPts val="1800"/>
              <a:buChar char="•"/>
            </a:pPr>
            <a:r>
              <a:rPr lang="en-US" sz="1800"/>
              <a:t>Inhibin – negative feedback to the pituitary and hypothalamus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9" descr="ha5lf2810_a"/>
          <p:cNvPicPr preferRelativeResize="0">
            <a:picLocks noGrp="1"/>
          </p:cNvPicPr>
          <p:nvPr>
            <p:ph type="clipArt" idx="2"/>
          </p:nvPr>
        </p:nvPicPr>
        <p:blipFill rotWithShape="1">
          <a:blip r:embed="rId3">
            <a:alphaModFix/>
          </a:blip>
          <a:srcRect/>
          <a:stretch/>
        </p:blipFill>
        <p:spPr>
          <a:xfrm>
            <a:off x="3979863" y="0"/>
            <a:ext cx="5164137" cy="6691313"/>
          </a:xfrm>
          <a:prstGeom prst="rect">
            <a:avLst/>
          </a:prstGeom>
          <a:noFill/>
          <a:ln>
            <a:noFill/>
          </a:ln>
        </p:spPr>
      </p:pic>
      <p:sp>
        <p:nvSpPr>
          <p:cNvPr id="239" name="Google Shape;239;p19"/>
          <p:cNvSpPr txBox="1">
            <a:spLocks noGrp="1"/>
          </p:cNvSpPr>
          <p:nvPr>
            <p:ph type="title"/>
          </p:nvPr>
        </p:nvSpPr>
        <p:spPr>
          <a:xfrm>
            <a:off x="228600" y="228600"/>
            <a:ext cx="5029200" cy="1219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240" name="Google Shape;240;p19"/>
          <p:cNvSpPr txBox="1">
            <a:spLocks noGrp="1"/>
          </p:cNvSpPr>
          <p:nvPr>
            <p:ph type="body" idx="1"/>
          </p:nvPr>
        </p:nvSpPr>
        <p:spPr>
          <a:xfrm>
            <a:off x="0" y="1371600"/>
            <a:ext cx="4953000" cy="5486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a:t>Development</a:t>
            </a:r>
            <a:endParaRPr/>
          </a:p>
          <a:p>
            <a:pPr marL="742950" lvl="1" indent="-285750" algn="l" rtl="0">
              <a:spcBef>
                <a:spcPts val="480"/>
              </a:spcBef>
              <a:spcAft>
                <a:spcPts val="0"/>
              </a:spcAft>
              <a:buClr>
                <a:schemeClr val="dk1"/>
              </a:buClr>
              <a:buSzPts val="2400"/>
              <a:buChar char="–"/>
            </a:pPr>
            <a:r>
              <a:rPr lang="en-US" sz="2400"/>
              <a:t>testosterone stimulates   pattern development before birth (internal ducts)</a:t>
            </a:r>
            <a:endParaRPr/>
          </a:p>
          <a:p>
            <a:pPr marL="742950" lvl="1" indent="-285750" algn="l" rtl="0">
              <a:spcBef>
                <a:spcPts val="480"/>
              </a:spcBef>
              <a:spcAft>
                <a:spcPts val="0"/>
              </a:spcAft>
              <a:buClr>
                <a:schemeClr val="dk1"/>
              </a:buClr>
              <a:buSzPts val="2400"/>
              <a:buChar char="–"/>
            </a:pPr>
            <a:r>
              <a:rPr lang="en-US" sz="2400"/>
              <a:t>DHT 🡪 external genitals</a:t>
            </a:r>
            <a:endParaRPr/>
          </a:p>
          <a:p>
            <a:pPr marL="742950" lvl="1" indent="-285750" algn="l" rtl="0">
              <a:spcBef>
                <a:spcPts val="480"/>
              </a:spcBef>
              <a:spcAft>
                <a:spcPts val="0"/>
              </a:spcAft>
              <a:buClr>
                <a:schemeClr val="dk1"/>
              </a:buClr>
              <a:buSzPts val="2400"/>
              <a:buChar char="–"/>
            </a:pPr>
            <a:r>
              <a:rPr lang="en-US" sz="2400"/>
              <a:t>estrogens from testes 🡪 brain development</a:t>
            </a:r>
            <a:endParaRPr/>
          </a:p>
          <a:p>
            <a:pPr marL="342900" lvl="0" indent="-342900" algn="l" rtl="0">
              <a:spcBef>
                <a:spcPts val="560"/>
              </a:spcBef>
              <a:spcAft>
                <a:spcPts val="0"/>
              </a:spcAft>
              <a:buClr>
                <a:schemeClr val="dk1"/>
              </a:buClr>
              <a:buSzPts val="2800"/>
              <a:buChar char="•"/>
            </a:pPr>
            <a:r>
              <a:rPr lang="en-US" sz="2800"/>
              <a:t>Puberty – testosterone &amp; DHT stimulate enlargement of male sex organs and secondary sexual characteristics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descr="ha5lf2801_a"/>
          <p:cNvPicPr preferRelativeResize="0">
            <a:picLocks noGrp="1"/>
          </p:cNvPicPr>
          <p:nvPr>
            <p:ph type="clipArt" idx="2"/>
          </p:nvPr>
        </p:nvPicPr>
        <p:blipFill rotWithShape="1">
          <a:blip r:embed="rId3">
            <a:alphaModFix/>
          </a:blip>
          <a:srcRect/>
          <a:stretch/>
        </p:blipFill>
        <p:spPr>
          <a:xfrm>
            <a:off x="0" y="1595439"/>
            <a:ext cx="8610600" cy="5262562"/>
          </a:xfrm>
          <a:prstGeom prst="rect">
            <a:avLst/>
          </a:prstGeom>
          <a:noFill/>
          <a:ln>
            <a:noFill/>
          </a:ln>
        </p:spPr>
      </p:pic>
      <p:sp>
        <p:nvSpPr>
          <p:cNvPr id="103" name="Google Shape;103;p2"/>
          <p:cNvSpPr txBox="1">
            <a:spLocks noGrp="1"/>
          </p:cNvSpPr>
          <p:nvPr>
            <p:ph type="title"/>
          </p:nvPr>
        </p:nvSpPr>
        <p:spPr>
          <a:xfrm>
            <a:off x="0" y="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70C0"/>
              </a:buClr>
              <a:buSzPct val="100000"/>
              <a:buFont typeface="Calibri"/>
              <a:buNone/>
            </a:pPr>
            <a:r>
              <a:rPr lang="en-US" b="1">
                <a:solidFill>
                  <a:srgbClr val="0070C0"/>
                </a:solidFill>
              </a:rPr>
              <a:t>Male Reproductive System</a:t>
            </a:r>
            <a:endParaRPr/>
          </a:p>
        </p:txBody>
      </p:sp>
      <p:sp>
        <p:nvSpPr>
          <p:cNvPr id="104" name="Google Shape;104;p2"/>
          <p:cNvSpPr txBox="1">
            <a:spLocks noGrp="1"/>
          </p:cNvSpPr>
          <p:nvPr>
            <p:ph type="body" idx="1"/>
          </p:nvPr>
        </p:nvSpPr>
        <p:spPr>
          <a:xfrm>
            <a:off x="228600" y="533400"/>
            <a:ext cx="8915400" cy="9144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800"/>
              <a:buChar char="•"/>
            </a:pPr>
            <a:r>
              <a:rPr lang="en-US" sz="2800"/>
              <a:t>Testes, a system of ducts, accessory sex glands, and several supporting structures (including the penis)</a:t>
            </a:r>
            <a:endParaRPr/>
          </a:p>
        </p:txBody>
      </p:sp>
      <p:sp>
        <p:nvSpPr>
          <p:cNvPr id="105" name="Google Shape;105;p2"/>
          <p:cNvSpPr/>
          <p:nvPr/>
        </p:nvSpPr>
        <p:spPr>
          <a:xfrm>
            <a:off x="533400" y="4114800"/>
            <a:ext cx="1143000" cy="304800"/>
          </a:xfrm>
          <a:prstGeom prst="rect">
            <a:avLst/>
          </a:prstGeom>
          <a:solidFill>
            <a:schemeClr val="accent1">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2"/>
          <p:cNvSpPr/>
          <p:nvPr/>
        </p:nvSpPr>
        <p:spPr>
          <a:xfrm>
            <a:off x="7162800" y="3505200"/>
            <a:ext cx="1143000" cy="304800"/>
          </a:xfrm>
          <a:prstGeom prst="rect">
            <a:avLst/>
          </a:prstGeom>
          <a:solidFill>
            <a:schemeClr val="accent1">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2"/>
          <p:cNvSpPr/>
          <p:nvPr/>
        </p:nvSpPr>
        <p:spPr>
          <a:xfrm>
            <a:off x="4114800" y="5867400"/>
            <a:ext cx="762000" cy="304800"/>
          </a:xfrm>
          <a:prstGeom prst="rect">
            <a:avLst/>
          </a:prstGeom>
          <a:solidFill>
            <a:schemeClr val="accent1">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2"/>
          <p:cNvSpPr/>
          <p:nvPr/>
        </p:nvSpPr>
        <p:spPr>
          <a:xfrm>
            <a:off x="4114800" y="6172200"/>
            <a:ext cx="457200" cy="304800"/>
          </a:xfrm>
          <a:prstGeom prst="rect">
            <a:avLst/>
          </a:prstGeom>
          <a:solidFill>
            <a:schemeClr val="accent1">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2"/>
          <p:cNvSpPr/>
          <p:nvPr/>
        </p:nvSpPr>
        <p:spPr>
          <a:xfrm>
            <a:off x="7162800" y="5410200"/>
            <a:ext cx="1143000" cy="304800"/>
          </a:xfrm>
          <a:prstGeom prst="rect">
            <a:avLst/>
          </a:prstGeom>
          <a:solidFill>
            <a:schemeClr val="accent1">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2"/>
          <p:cNvSpPr/>
          <p:nvPr/>
        </p:nvSpPr>
        <p:spPr>
          <a:xfrm>
            <a:off x="7162800" y="3733800"/>
            <a:ext cx="1143000" cy="304800"/>
          </a:xfrm>
          <a:prstGeom prst="rect">
            <a:avLst/>
          </a:prstGeom>
          <a:solidFill>
            <a:schemeClr val="accent1">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2"/>
          <p:cNvSpPr/>
          <p:nvPr/>
        </p:nvSpPr>
        <p:spPr>
          <a:xfrm>
            <a:off x="609600" y="3505200"/>
            <a:ext cx="1066800" cy="228600"/>
          </a:xfrm>
          <a:prstGeom prst="rect">
            <a:avLst/>
          </a:prstGeom>
          <a:solidFill>
            <a:schemeClr val="hlink">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2"/>
          <p:cNvSpPr/>
          <p:nvPr/>
        </p:nvSpPr>
        <p:spPr>
          <a:xfrm>
            <a:off x="609600" y="4648200"/>
            <a:ext cx="990600" cy="304800"/>
          </a:xfrm>
          <a:prstGeom prst="rect">
            <a:avLst/>
          </a:prstGeom>
          <a:solidFill>
            <a:schemeClr val="hlink">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2"/>
          <p:cNvSpPr/>
          <p:nvPr/>
        </p:nvSpPr>
        <p:spPr>
          <a:xfrm>
            <a:off x="609600" y="4953000"/>
            <a:ext cx="1295400" cy="304800"/>
          </a:xfrm>
          <a:prstGeom prst="rect">
            <a:avLst/>
          </a:prstGeom>
          <a:solidFill>
            <a:schemeClr val="hlink">
              <a:alpha val="2549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Male Reproductive System</a:t>
            </a:r>
            <a:endParaRPr/>
          </a:p>
        </p:txBody>
      </p:sp>
      <p:sp>
        <p:nvSpPr>
          <p:cNvPr id="246" name="Google Shape;246;p20"/>
          <p:cNvSpPr txBox="1">
            <a:spLocks noGrp="1"/>
          </p:cNvSpPr>
          <p:nvPr>
            <p:ph type="body" idx="1"/>
          </p:nvPr>
        </p:nvSpPr>
        <p:spPr>
          <a:xfrm>
            <a:off x="0" y="838200"/>
            <a:ext cx="8839200" cy="60198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Char char="•"/>
            </a:pPr>
            <a:r>
              <a:rPr lang="en-US"/>
              <a:t>Testosterone -</a:t>
            </a:r>
            <a:endParaRPr/>
          </a:p>
          <a:p>
            <a:pPr marL="742950" lvl="1" indent="-285750" algn="l" rtl="0">
              <a:lnSpc>
                <a:spcPct val="90000"/>
              </a:lnSpc>
              <a:spcBef>
                <a:spcPts val="560"/>
              </a:spcBef>
              <a:spcAft>
                <a:spcPts val="0"/>
              </a:spcAft>
              <a:buClr>
                <a:schemeClr val="dk1"/>
              </a:buClr>
              <a:buSzPts val="2800"/>
              <a:buChar char="–"/>
            </a:pPr>
            <a:r>
              <a:rPr lang="en-US"/>
              <a:t>secondary sex characteristics:</a:t>
            </a:r>
            <a:endParaRPr/>
          </a:p>
          <a:p>
            <a:pPr marL="1143000" lvl="2" indent="-228600" algn="l" rtl="0">
              <a:lnSpc>
                <a:spcPct val="90000"/>
              </a:lnSpc>
              <a:spcBef>
                <a:spcPts val="480"/>
              </a:spcBef>
              <a:spcAft>
                <a:spcPts val="0"/>
              </a:spcAft>
              <a:buClr>
                <a:schemeClr val="dk1"/>
              </a:buClr>
              <a:buSzPts val="2400"/>
              <a:buChar char="•"/>
            </a:pPr>
            <a:r>
              <a:rPr lang="en-US"/>
              <a:t>Muscular-skeletal growth</a:t>
            </a:r>
            <a:endParaRPr/>
          </a:p>
          <a:p>
            <a:pPr marL="1600200" lvl="3" indent="-228600" algn="l" rtl="0">
              <a:lnSpc>
                <a:spcPct val="90000"/>
              </a:lnSpc>
              <a:spcBef>
                <a:spcPts val="400"/>
              </a:spcBef>
              <a:spcAft>
                <a:spcPts val="0"/>
              </a:spcAft>
              <a:buClr>
                <a:schemeClr val="dk1"/>
              </a:buClr>
              <a:buSzPts val="2000"/>
              <a:buChar char="–"/>
            </a:pPr>
            <a:r>
              <a:rPr lang="en-US"/>
              <a:t>Heavier &amp; thicker muscles and bones in men than in women</a:t>
            </a:r>
            <a:endParaRPr/>
          </a:p>
          <a:p>
            <a:pPr marL="1600200" lvl="3" indent="-228600" algn="l" rtl="0">
              <a:lnSpc>
                <a:spcPct val="90000"/>
              </a:lnSpc>
              <a:spcBef>
                <a:spcPts val="400"/>
              </a:spcBef>
              <a:spcAft>
                <a:spcPts val="0"/>
              </a:spcAft>
              <a:buClr>
                <a:schemeClr val="dk1"/>
              </a:buClr>
              <a:buSzPts val="2000"/>
              <a:buChar char="–"/>
            </a:pPr>
            <a:r>
              <a:rPr lang="en-US"/>
              <a:t>Also triggers epiphyseal closure</a:t>
            </a:r>
            <a:endParaRPr/>
          </a:p>
          <a:p>
            <a:pPr marL="1143000" lvl="2" indent="-228600" algn="l" rtl="0">
              <a:lnSpc>
                <a:spcPct val="90000"/>
              </a:lnSpc>
              <a:spcBef>
                <a:spcPts val="480"/>
              </a:spcBef>
              <a:spcAft>
                <a:spcPts val="0"/>
              </a:spcAft>
              <a:buClr>
                <a:schemeClr val="dk1"/>
              </a:buClr>
              <a:buSzPts val="2400"/>
              <a:buChar char="•"/>
            </a:pPr>
            <a:r>
              <a:rPr lang="en-US"/>
              <a:t>Hair growth-pubic, axillary, facial and chest hair</a:t>
            </a:r>
            <a:endParaRPr/>
          </a:p>
          <a:p>
            <a:pPr marL="1143000" lvl="2" indent="-228600" algn="l" rtl="0">
              <a:lnSpc>
                <a:spcPct val="90000"/>
              </a:lnSpc>
              <a:spcBef>
                <a:spcPts val="480"/>
              </a:spcBef>
              <a:spcAft>
                <a:spcPts val="0"/>
              </a:spcAft>
              <a:buClr>
                <a:schemeClr val="dk1"/>
              </a:buClr>
              <a:buSzPts val="2400"/>
              <a:buChar char="•"/>
            </a:pPr>
            <a:r>
              <a:rPr lang="en-US"/>
              <a:t>Skin changes-oil gland secretion</a:t>
            </a:r>
            <a:endParaRPr/>
          </a:p>
          <a:p>
            <a:pPr marL="1143000" lvl="2" indent="-228600" algn="l" rtl="0">
              <a:lnSpc>
                <a:spcPct val="90000"/>
              </a:lnSpc>
              <a:spcBef>
                <a:spcPts val="480"/>
              </a:spcBef>
              <a:spcAft>
                <a:spcPts val="0"/>
              </a:spcAft>
              <a:buClr>
                <a:schemeClr val="dk1"/>
              </a:buClr>
              <a:buSzPts val="2400"/>
              <a:buChar char="•"/>
            </a:pPr>
            <a:r>
              <a:rPr lang="en-US"/>
              <a:t>larynx enlargement 🡪 deepening the voice</a:t>
            </a:r>
            <a:endParaRPr/>
          </a:p>
          <a:p>
            <a:pPr marL="742950" lvl="1" indent="-285750" algn="l" rtl="0">
              <a:lnSpc>
                <a:spcPct val="90000"/>
              </a:lnSpc>
              <a:spcBef>
                <a:spcPts val="560"/>
              </a:spcBef>
              <a:spcAft>
                <a:spcPts val="0"/>
              </a:spcAft>
              <a:buClr>
                <a:schemeClr val="dk1"/>
              </a:buClr>
              <a:buSzPts val="2800"/>
              <a:buChar char="–"/>
            </a:pPr>
            <a:r>
              <a:rPr lang="en-US"/>
              <a:t>sexual functions </a:t>
            </a:r>
            <a:endParaRPr/>
          </a:p>
          <a:p>
            <a:pPr marL="1143000" lvl="2" indent="-228600" algn="l" rtl="0">
              <a:lnSpc>
                <a:spcPct val="90000"/>
              </a:lnSpc>
              <a:spcBef>
                <a:spcPts val="480"/>
              </a:spcBef>
              <a:spcAft>
                <a:spcPts val="0"/>
              </a:spcAft>
              <a:buClr>
                <a:schemeClr val="dk1"/>
              </a:buClr>
              <a:buSzPts val="2400"/>
              <a:buChar char="•"/>
            </a:pPr>
            <a:r>
              <a:rPr lang="en-US"/>
              <a:t>Male sexual behavior and aggressive behaviors</a:t>
            </a:r>
            <a:endParaRPr/>
          </a:p>
          <a:p>
            <a:pPr marL="1143000" lvl="2" indent="-228600" algn="l" rtl="0">
              <a:lnSpc>
                <a:spcPct val="90000"/>
              </a:lnSpc>
              <a:spcBef>
                <a:spcPts val="480"/>
              </a:spcBef>
              <a:spcAft>
                <a:spcPts val="0"/>
              </a:spcAft>
              <a:buClr>
                <a:schemeClr val="dk1"/>
              </a:buClr>
              <a:buSzPts val="2400"/>
              <a:buChar char="•"/>
            </a:pPr>
            <a:r>
              <a:rPr lang="en-US"/>
              <a:t>Spermatogenesis</a:t>
            </a:r>
            <a:endParaRPr/>
          </a:p>
          <a:p>
            <a:pPr marL="1143000" lvl="2" indent="-228600" algn="l" rtl="0">
              <a:lnSpc>
                <a:spcPct val="90000"/>
              </a:lnSpc>
              <a:spcBef>
                <a:spcPts val="480"/>
              </a:spcBef>
              <a:spcAft>
                <a:spcPts val="0"/>
              </a:spcAft>
              <a:buClr>
                <a:schemeClr val="dk1"/>
              </a:buClr>
              <a:buSzPts val="2400"/>
              <a:buChar char="•"/>
            </a:pPr>
            <a:r>
              <a:rPr lang="en-US"/>
              <a:t>Sex drive in both male and female  </a:t>
            </a:r>
            <a:endParaRPr/>
          </a:p>
          <a:p>
            <a:pPr marL="742950" lvl="1" indent="-285750" algn="l" rtl="0">
              <a:lnSpc>
                <a:spcPct val="90000"/>
              </a:lnSpc>
              <a:spcBef>
                <a:spcPts val="560"/>
              </a:spcBef>
              <a:spcAft>
                <a:spcPts val="0"/>
              </a:spcAft>
              <a:buClr>
                <a:schemeClr val="dk1"/>
              </a:buClr>
              <a:buSzPts val="2800"/>
              <a:buChar char="–"/>
            </a:pPr>
            <a:r>
              <a:rPr lang="en-US"/>
              <a:t>metabolism - stimulates protein synthesis</a:t>
            </a:r>
            <a:endParaRPr/>
          </a:p>
          <a:p>
            <a:pPr marL="1143000" lvl="2" indent="-228600" algn="l" rtl="0">
              <a:lnSpc>
                <a:spcPct val="90000"/>
              </a:lnSpc>
              <a:spcBef>
                <a:spcPts val="480"/>
              </a:spcBef>
              <a:spcAft>
                <a:spcPts val="0"/>
              </a:spcAft>
              <a:buClr>
                <a:schemeClr val="dk1"/>
              </a:buClr>
              <a:buSzPts val="2400"/>
              <a:buChar char="•"/>
            </a:pPr>
            <a:r>
              <a:rPr lang="en-US"/>
              <a:t>“anabolic steroids” are often misused and abused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21" descr="ha5lf2803a_a"/>
          <p:cNvPicPr preferRelativeResize="0">
            <a:picLocks noGrp="1"/>
          </p:cNvPicPr>
          <p:nvPr>
            <p:ph type="clipArt" idx="2"/>
          </p:nvPr>
        </p:nvPicPr>
        <p:blipFill rotWithShape="1">
          <a:blip r:embed="rId3">
            <a:alphaModFix/>
          </a:blip>
          <a:srcRect/>
          <a:stretch/>
        </p:blipFill>
        <p:spPr>
          <a:xfrm>
            <a:off x="3886200" y="1627188"/>
            <a:ext cx="5257800" cy="5230812"/>
          </a:xfrm>
          <a:prstGeom prst="rect">
            <a:avLst/>
          </a:prstGeom>
          <a:noFill/>
          <a:ln>
            <a:noFill/>
          </a:ln>
        </p:spPr>
      </p:pic>
      <p:sp>
        <p:nvSpPr>
          <p:cNvPr id="252" name="Google Shape;252;p21"/>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253" name="Google Shape;253;p21"/>
          <p:cNvSpPr txBox="1">
            <a:spLocks noGrp="1"/>
          </p:cNvSpPr>
          <p:nvPr>
            <p:ph type="body" idx="1"/>
          </p:nvPr>
        </p:nvSpPr>
        <p:spPr>
          <a:xfrm>
            <a:off x="0" y="914400"/>
            <a:ext cx="3733800" cy="5943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Char char="•"/>
            </a:pPr>
            <a:r>
              <a:rPr lang="en-US" sz="2800"/>
              <a:t>Ducts</a:t>
            </a:r>
            <a:endParaRPr/>
          </a:p>
          <a:p>
            <a:pPr marL="742950" lvl="1" indent="-285750" algn="l" rtl="0">
              <a:lnSpc>
                <a:spcPct val="90000"/>
              </a:lnSpc>
              <a:spcBef>
                <a:spcPts val="480"/>
              </a:spcBef>
              <a:spcAft>
                <a:spcPts val="0"/>
              </a:spcAft>
              <a:buClr>
                <a:schemeClr val="dk1"/>
              </a:buClr>
              <a:buSzPts val="2400"/>
              <a:buChar char="–"/>
            </a:pPr>
            <a:r>
              <a:rPr lang="en-US" sz="2400"/>
              <a:t>sperm move slowly from the lumen of seminiferous tubules </a:t>
            </a:r>
            <a:r>
              <a:rPr lang="en-US" sz="2400" b="1"/>
              <a:t>→</a:t>
            </a:r>
            <a:r>
              <a:rPr lang="en-US" sz="2400"/>
              <a:t> straight tubules </a:t>
            </a:r>
            <a:r>
              <a:rPr lang="en-US" sz="2400" b="1"/>
              <a:t>→</a:t>
            </a:r>
            <a:r>
              <a:rPr lang="en-US" sz="2400"/>
              <a:t> rete testis </a:t>
            </a:r>
            <a:r>
              <a:rPr lang="en-US" sz="2400" b="1"/>
              <a:t>→</a:t>
            </a:r>
            <a:r>
              <a:rPr lang="en-US" sz="2400"/>
              <a:t> epididymis</a:t>
            </a:r>
            <a:endParaRPr sz="2400"/>
          </a:p>
          <a:p>
            <a:pPr marL="742950" lvl="1" indent="-285750" algn="l" rtl="0">
              <a:lnSpc>
                <a:spcPct val="90000"/>
              </a:lnSpc>
              <a:spcBef>
                <a:spcPts val="480"/>
              </a:spcBef>
              <a:spcAft>
                <a:spcPts val="0"/>
              </a:spcAft>
              <a:buClr>
                <a:schemeClr val="dk1"/>
              </a:buClr>
              <a:buSzPts val="2400"/>
              <a:buChar char="–"/>
            </a:pPr>
            <a:r>
              <a:rPr lang="en-US" sz="2400"/>
              <a:t>continuous sperm and testicular fluid  production move sperms along</a:t>
            </a:r>
            <a:endParaRPr/>
          </a:p>
          <a:p>
            <a:pPr marL="742950" lvl="1" indent="-285750" algn="l" rtl="0">
              <a:lnSpc>
                <a:spcPct val="90000"/>
              </a:lnSpc>
              <a:spcBef>
                <a:spcPts val="480"/>
              </a:spcBef>
              <a:spcAft>
                <a:spcPts val="0"/>
              </a:spcAft>
              <a:buClr>
                <a:schemeClr val="dk1"/>
              </a:buClr>
              <a:buSzPts val="2400"/>
              <a:buChar char="–"/>
            </a:pPr>
            <a:r>
              <a:rPr lang="en-US" sz="2400"/>
              <a:t>fluid contains: H</a:t>
            </a:r>
            <a:r>
              <a:rPr lang="en-US" sz="2400" baseline="-25000"/>
              <a:t>2</a:t>
            </a:r>
            <a:r>
              <a:rPr lang="en-US" sz="2400"/>
              <a:t>O, androgens, estrogens, K</a:t>
            </a:r>
            <a:r>
              <a:rPr lang="en-US" sz="2400" baseline="30000"/>
              <a:t>+</a:t>
            </a:r>
            <a:r>
              <a:rPr lang="en-US" sz="2400"/>
              <a:t>, glutamic acid, aspartic acid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22" descr="ha5lf2803a_a"/>
          <p:cNvPicPr preferRelativeResize="0">
            <a:picLocks noGrp="1"/>
          </p:cNvPicPr>
          <p:nvPr>
            <p:ph type="clipArt" idx="2"/>
          </p:nvPr>
        </p:nvPicPr>
        <p:blipFill rotWithShape="1">
          <a:blip r:embed="rId3">
            <a:alphaModFix/>
          </a:blip>
          <a:srcRect/>
          <a:stretch/>
        </p:blipFill>
        <p:spPr>
          <a:xfrm>
            <a:off x="4191000" y="1930400"/>
            <a:ext cx="4953000" cy="4927600"/>
          </a:xfrm>
          <a:prstGeom prst="rect">
            <a:avLst/>
          </a:prstGeom>
          <a:noFill/>
          <a:ln>
            <a:noFill/>
          </a:ln>
        </p:spPr>
      </p:pic>
      <p:sp>
        <p:nvSpPr>
          <p:cNvPr id="259" name="Google Shape;259;p22"/>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260" name="Google Shape;260;p22"/>
          <p:cNvSpPr txBox="1">
            <a:spLocks noGrp="1"/>
          </p:cNvSpPr>
          <p:nvPr>
            <p:ph type="body" idx="1"/>
          </p:nvPr>
        </p:nvSpPr>
        <p:spPr>
          <a:xfrm>
            <a:off x="0" y="914400"/>
            <a:ext cx="4343400" cy="5943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Char char="•"/>
            </a:pPr>
            <a:r>
              <a:rPr lang="en-US" sz="2800"/>
              <a:t>Epididymis </a:t>
            </a:r>
            <a:endParaRPr/>
          </a:p>
          <a:p>
            <a:pPr marL="742950" lvl="1" indent="-285750" algn="l" rtl="0">
              <a:lnSpc>
                <a:spcPct val="90000"/>
              </a:lnSpc>
              <a:spcBef>
                <a:spcPts val="480"/>
              </a:spcBef>
              <a:spcAft>
                <a:spcPts val="0"/>
              </a:spcAft>
              <a:buClr>
                <a:schemeClr val="dk1"/>
              </a:buClr>
              <a:buSzPts val="2400"/>
              <a:buChar char="–"/>
            </a:pPr>
            <a:r>
              <a:rPr lang="en-US" sz="2400"/>
              <a:t>posterior border of testes</a:t>
            </a:r>
            <a:endParaRPr/>
          </a:p>
          <a:p>
            <a:pPr marL="1143000" lvl="2" indent="-228600" algn="l" rtl="0">
              <a:lnSpc>
                <a:spcPct val="90000"/>
              </a:lnSpc>
              <a:spcBef>
                <a:spcPts val="400"/>
              </a:spcBef>
              <a:spcAft>
                <a:spcPts val="0"/>
              </a:spcAft>
              <a:buClr>
                <a:schemeClr val="dk1"/>
              </a:buClr>
              <a:buSzPts val="2000"/>
              <a:buChar char="•"/>
            </a:pPr>
            <a:r>
              <a:rPr lang="en-US" sz="2000"/>
              <a:t>tightly coiled tube - head, body, tail</a:t>
            </a:r>
            <a:endParaRPr/>
          </a:p>
          <a:p>
            <a:pPr marL="1143000" lvl="2" indent="-228600" algn="l" rtl="0">
              <a:lnSpc>
                <a:spcPct val="90000"/>
              </a:lnSpc>
              <a:spcBef>
                <a:spcPts val="400"/>
              </a:spcBef>
              <a:spcAft>
                <a:spcPts val="0"/>
              </a:spcAft>
              <a:buClr>
                <a:schemeClr val="dk1"/>
              </a:buClr>
              <a:buSzPts val="2000"/>
              <a:buChar char="•"/>
            </a:pPr>
            <a:r>
              <a:rPr lang="en-US" sz="2000"/>
              <a:t>6 m long if uncoiled</a:t>
            </a:r>
            <a:endParaRPr/>
          </a:p>
          <a:p>
            <a:pPr marL="742950" lvl="1" indent="-285750" algn="l" rtl="0">
              <a:lnSpc>
                <a:spcPct val="90000"/>
              </a:lnSpc>
              <a:spcBef>
                <a:spcPts val="480"/>
              </a:spcBef>
              <a:spcAft>
                <a:spcPts val="0"/>
              </a:spcAft>
              <a:buClr>
                <a:schemeClr val="dk1"/>
              </a:buClr>
              <a:buSzPts val="2400"/>
              <a:buChar char="–"/>
            </a:pPr>
            <a:r>
              <a:rPr lang="en-US" sz="2400"/>
              <a:t>pseudostratified columnar epithelium</a:t>
            </a:r>
            <a:endParaRPr/>
          </a:p>
          <a:p>
            <a:pPr marL="1143000" lvl="2" indent="-228600" algn="l" rtl="0">
              <a:lnSpc>
                <a:spcPct val="90000"/>
              </a:lnSpc>
              <a:spcBef>
                <a:spcPts val="400"/>
              </a:spcBef>
              <a:spcAft>
                <a:spcPts val="0"/>
              </a:spcAft>
              <a:buClr>
                <a:schemeClr val="dk1"/>
              </a:buClr>
              <a:buSzPts val="2000"/>
              <a:buChar char="•"/>
            </a:pPr>
            <a:r>
              <a:rPr lang="en-US" sz="2000"/>
              <a:t>microvilli provide nutrients</a:t>
            </a:r>
            <a:endParaRPr/>
          </a:p>
          <a:p>
            <a:pPr marL="1143000" lvl="2" indent="-228600" algn="l" rtl="0">
              <a:lnSpc>
                <a:spcPct val="90000"/>
              </a:lnSpc>
              <a:spcBef>
                <a:spcPts val="400"/>
              </a:spcBef>
              <a:spcAft>
                <a:spcPts val="0"/>
              </a:spcAft>
              <a:buClr>
                <a:schemeClr val="dk1"/>
              </a:buClr>
              <a:buSzPts val="2000"/>
              <a:buChar char="•"/>
            </a:pPr>
            <a:r>
              <a:rPr lang="en-US" sz="2000"/>
              <a:t>reabsorb testicular fluid</a:t>
            </a:r>
            <a:endParaRPr/>
          </a:p>
          <a:p>
            <a:pPr marL="1143000" lvl="2" indent="-228600" algn="l" rtl="0">
              <a:lnSpc>
                <a:spcPct val="90000"/>
              </a:lnSpc>
              <a:spcBef>
                <a:spcPts val="400"/>
              </a:spcBef>
              <a:spcAft>
                <a:spcPts val="0"/>
              </a:spcAft>
              <a:buClr>
                <a:schemeClr val="dk1"/>
              </a:buClr>
              <a:buSzPts val="2000"/>
              <a:buChar char="•"/>
            </a:pPr>
            <a:r>
              <a:rPr lang="en-US" sz="2000"/>
              <a:t>phagocytize degenerating older sperm</a:t>
            </a:r>
            <a:endParaRPr/>
          </a:p>
          <a:p>
            <a:pPr marL="742950" lvl="1" indent="-285750" algn="l" rtl="0">
              <a:lnSpc>
                <a:spcPct val="90000"/>
              </a:lnSpc>
              <a:spcBef>
                <a:spcPts val="480"/>
              </a:spcBef>
              <a:spcAft>
                <a:spcPts val="0"/>
              </a:spcAft>
              <a:buClr>
                <a:schemeClr val="dk1"/>
              </a:buClr>
              <a:buSzPts val="2400"/>
              <a:buChar char="–"/>
            </a:pPr>
            <a:r>
              <a:rPr lang="en-US" sz="2400"/>
              <a:t>ductus epididymis </a:t>
            </a:r>
            <a:endParaRPr/>
          </a:p>
          <a:p>
            <a:pPr marL="1143000" lvl="2" indent="-228600" algn="l" rtl="0">
              <a:lnSpc>
                <a:spcPct val="90000"/>
              </a:lnSpc>
              <a:spcBef>
                <a:spcPts val="400"/>
              </a:spcBef>
              <a:spcAft>
                <a:spcPts val="0"/>
              </a:spcAft>
              <a:buClr>
                <a:schemeClr val="dk1"/>
              </a:buClr>
              <a:buSzPts val="2000"/>
              <a:buChar char="•"/>
            </a:pPr>
            <a:r>
              <a:rPr lang="en-US" sz="2000"/>
              <a:t>site of sperm maturation (10-14 days) - </a:t>
            </a:r>
            <a:r>
              <a:rPr lang="en-US" sz="2000" b="1"/>
              <a:t>↑</a:t>
            </a:r>
            <a:r>
              <a:rPr lang="en-US" sz="2000"/>
              <a:t> motility</a:t>
            </a:r>
            <a:endParaRPr/>
          </a:p>
          <a:p>
            <a:pPr marL="1143000" lvl="2" indent="-228600" algn="l" rtl="0">
              <a:lnSpc>
                <a:spcPct val="90000"/>
              </a:lnSpc>
              <a:spcBef>
                <a:spcPts val="400"/>
              </a:spcBef>
              <a:spcAft>
                <a:spcPts val="0"/>
              </a:spcAft>
              <a:buClr>
                <a:schemeClr val="dk1"/>
              </a:buClr>
              <a:buSzPts val="2000"/>
              <a:buChar char="•"/>
            </a:pPr>
            <a:r>
              <a:rPr lang="en-US" sz="2000"/>
              <a:t>may remain in storage for a month, then reabsorbed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3" descr="ha5lf2801_a"/>
          <p:cNvPicPr preferRelativeResize="0">
            <a:picLocks noGrp="1"/>
          </p:cNvPicPr>
          <p:nvPr>
            <p:ph type="clipArt" idx="2"/>
          </p:nvPr>
        </p:nvPicPr>
        <p:blipFill rotWithShape="1">
          <a:blip r:embed="rId3">
            <a:alphaModFix/>
          </a:blip>
          <a:srcRect/>
          <a:stretch/>
        </p:blipFill>
        <p:spPr>
          <a:xfrm>
            <a:off x="2438400" y="2760663"/>
            <a:ext cx="6705600" cy="4097337"/>
          </a:xfrm>
          <a:prstGeom prst="rect">
            <a:avLst/>
          </a:prstGeom>
          <a:noFill/>
          <a:ln>
            <a:noFill/>
          </a:ln>
        </p:spPr>
      </p:pic>
      <p:sp>
        <p:nvSpPr>
          <p:cNvPr id="266" name="Google Shape;266;p23"/>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267" name="Google Shape;267;p23"/>
          <p:cNvSpPr txBox="1">
            <a:spLocks noGrp="1"/>
          </p:cNvSpPr>
          <p:nvPr>
            <p:ph type="body" idx="1"/>
          </p:nvPr>
        </p:nvSpPr>
        <p:spPr>
          <a:xfrm>
            <a:off x="0" y="914400"/>
            <a:ext cx="9144000" cy="5943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a:t>Ductus (vas) deferens</a:t>
            </a:r>
            <a:endParaRPr/>
          </a:p>
          <a:p>
            <a:pPr marL="742950" lvl="1" indent="-285750" algn="l" rtl="0">
              <a:spcBef>
                <a:spcPts val="480"/>
              </a:spcBef>
              <a:spcAft>
                <a:spcPts val="0"/>
              </a:spcAft>
              <a:buClr>
                <a:schemeClr val="dk1"/>
              </a:buClr>
              <a:buSzPts val="2400"/>
              <a:buChar char="–"/>
            </a:pPr>
            <a:r>
              <a:rPr lang="en-US" sz="2400"/>
              <a:t>less convoluted with a larger</a:t>
            </a:r>
            <a:r>
              <a:rPr lang="en-US" sz="2400" b="1"/>
              <a:t> </a:t>
            </a:r>
            <a:r>
              <a:rPr lang="en-US" sz="2400"/>
              <a:t>diameter</a:t>
            </a:r>
            <a:endParaRPr/>
          </a:p>
          <a:p>
            <a:pPr marL="742950" lvl="1" indent="-285750" algn="l" rtl="0">
              <a:spcBef>
                <a:spcPts val="480"/>
              </a:spcBef>
              <a:spcAft>
                <a:spcPts val="0"/>
              </a:spcAft>
              <a:buClr>
                <a:schemeClr val="dk1"/>
              </a:buClr>
              <a:buSzPts val="2400"/>
              <a:buChar char="–"/>
            </a:pPr>
            <a:r>
              <a:rPr lang="en-US" sz="2400"/>
              <a:t>ascends, enters pelvic cavity through inguinal canal</a:t>
            </a:r>
            <a:endParaRPr/>
          </a:p>
          <a:p>
            <a:pPr marL="742950" lvl="1" indent="-285750" algn="l" rtl="0">
              <a:spcBef>
                <a:spcPts val="480"/>
              </a:spcBef>
              <a:spcAft>
                <a:spcPts val="0"/>
              </a:spcAft>
              <a:buClr>
                <a:schemeClr val="dk1"/>
              </a:buClr>
              <a:buSzPts val="2400"/>
              <a:buChar char="–"/>
            </a:pPr>
            <a:r>
              <a:rPr lang="en-US" sz="2400"/>
              <a:t>loops up, over urinary bladder to end in the ampulla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4" descr="28_1"/>
          <p:cNvPicPr preferRelativeResize="0">
            <a:picLocks noGrp="1"/>
          </p:cNvPicPr>
          <p:nvPr>
            <p:ph type="clipArt" idx="2"/>
          </p:nvPr>
        </p:nvPicPr>
        <p:blipFill rotWithShape="1">
          <a:blip r:embed="rId3">
            <a:alphaModFix/>
          </a:blip>
          <a:srcRect/>
          <a:stretch/>
        </p:blipFill>
        <p:spPr>
          <a:xfrm>
            <a:off x="3124200" y="1876425"/>
            <a:ext cx="6019800" cy="3790950"/>
          </a:xfrm>
          <a:prstGeom prst="rect">
            <a:avLst/>
          </a:prstGeom>
          <a:noFill/>
          <a:ln>
            <a:noFill/>
          </a:ln>
        </p:spPr>
      </p:pic>
      <p:sp>
        <p:nvSpPr>
          <p:cNvPr id="273" name="Google Shape;273;p24"/>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274" name="Google Shape;274;p24"/>
          <p:cNvSpPr txBox="1">
            <a:spLocks noGrp="1"/>
          </p:cNvSpPr>
          <p:nvPr>
            <p:ph type="body" idx="1"/>
          </p:nvPr>
        </p:nvSpPr>
        <p:spPr>
          <a:xfrm>
            <a:off x="0" y="914400"/>
            <a:ext cx="3352800" cy="5943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a:t>Ductus (vas) deferens </a:t>
            </a:r>
            <a:endParaRPr/>
          </a:p>
          <a:p>
            <a:pPr marL="742950" lvl="1" indent="-285750" algn="l" rtl="0">
              <a:spcBef>
                <a:spcPts val="480"/>
              </a:spcBef>
              <a:spcAft>
                <a:spcPts val="0"/>
              </a:spcAft>
              <a:buClr>
                <a:schemeClr val="dk1"/>
              </a:buClr>
              <a:buSzPts val="2400"/>
              <a:buChar char="–"/>
            </a:pPr>
            <a:r>
              <a:rPr lang="en-US" sz="2400"/>
              <a:t>pseudostratified columnar epithelium with thick muscularis</a:t>
            </a:r>
            <a:endParaRPr/>
          </a:p>
          <a:p>
            <a:pPr marL="742950" lvl="1" indent="-285750" algn="l" rtl="0">
              <a:spcBef>
                <a:spcPts val="480"/>
              </a:spcBef>
              <a:spcAft>
                <a:spcPts val="0"/>
              </a:spcAft>
              <a:buClr>
                <a:schemeClr val="dk1"/>
              </a:buClr>
              <a:buSzPts val="2400"/>
              <a:buChar char="–"/>
            </a:pPr>
            <a:r>
              <a:rPr lang="en-US" sz="2400"/>
              <a:t>transports sperm from epididymis to urethra by peristalsis during ejaculation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5" descr="Male reproductive organs"/>
          <p:cNvPicPr preferRelativeResize="0">
            <a:picLocks noGrp="1"/>
          </p:cNvPicPr>
          <p:nvPr>
            <p:ph type="clipArt" idx="2"/>
          </p:nvPr>
        </p:nvPicPr>
        <p:blipFill rotWithShape="1">
          <a:blip r:embed="rId3">
            <a:alphaModFix/>
          </a:blip>
          <a:srcRect/>
          <a:stretch/>
        </p:blipFill>
        <p:spPr>
          <a:xfrm>
            <a:off x="0" y="631825"/>
            <a:ext cx="9144000" cy="6226175"/>
          </a:xfrm>
          <a:prstGeom prst="rect">
            <a:avLst/>
          </a:prstGeom>
          <a:noFill/>
          <a:ln>
            <a:noFill/>
          </a:ln>
        </p:spPr>
      </p:pic>
      <p:sp>
        <p:nvSpPr>
          <p:cNvPr id="280" name="Google Shape;280;p25"/>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281" name="Google Shape;281;p25"/>
          <p:cNvSpPr txBox="1"/>
          <p:nvPr/>
        </p:nvSpPr>
        <p:spPr>
          <a:xfrm>
            <a:off x="228600" y="838200"/>
            <a:ext cx="2422525"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ahoma"/>
                <a:ea typeface="Tahoma"/>
                <a:cs typeface="Tahoma"/>
                <a:sym typeface="Tahoma"/>
              </a:rPr>
              <a:t>Posterior View</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26" descr="28_2"/>
          <p:cNvPicPr preferRelativeResize="0">
            <a:picLocks noGrp="1"/>
          </p:cNvPicPr>
          <p:nvPr>
            <p:ph type="clipArt" idx="2"/>
          </p:nvPr>
        </p:nvPicPr>
        <p:blipFill rotWithShape="1">
          <a:blip r:embed="rId3">
            <a:alphaModFix/>
          </a:blip>
          <a:srcRect l="47620"/>
          <a:stretch/>
        </p:blipFill>
        <p:spPr>
          <a:xfrm>
            <a:off x="4054475" y="914400"/>
            <a:ext cx="5051425" cy="5943600"/>
          </a:xfrm>
          <a:prstGeom prst="rect">
            <a:avLst/>
          </a:prstGeom>
          <a:noFill/>
          <a:ln>
            <a:noFill/>
          </a:ln>
        </p:spPr>
      </p:pic>
      <p:sp>
        <p:nvSpPr>
          <p:cNvPr id="287" name="Google Shape;287;p26"/>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288" name="Google Shape;288;p26"/>
          <p:cNvSpPr txBox="1">
            <a:spLocks noGrp="1"/>
          </p:cNvSpPr>
          <p:nvPr>
            <p:ph type="body" idx="1"/>
          </p:nvPr>
        </p:nvSpPr>
        <p:spPr>
          <a:xfrm>
            <a:off x="0" y="914400"/>
            <a:ext cx="3962400" cy="5943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Char char="•"/>
            </a:pPr>
            <a:r>
              <a:rPr lang="en-US" sz="2800"/>
              <a:t>Spermatic cord: testicular artery, veins, lymphatic vessels, autonomic nerves, vas deferens, cremaster muscle descend with the testes</a:t>
            </a:r>
            <a:endParaRPr/>
          </a:p>
          <a:p>
            <a:pPr marL="342900" lvl="0" indent="-342900" algn="l" rtl="0">
              <a:lnSpc>
                <a:spcPct val="90000"/>
              </a:lnSpc>
              <a:spcBef>
                <a:spcPts val="560"/>
              </a:spcBef>
              <a:spcAft>
                <a:spcPts val="0"/>
              </a:spcAft>
              <a:buClr>
                <a:schemeClr val="dk1"/>
              </a:buClr>
              <a:buSzPts val="2800"/>
              <a:buChar char="•"/>
            </a:pPr>
            <a:r>
              <a:rPr lang="en-US" sz="2800"/>
              <a:t>Exit the abdominal cavity through the inguinal canal</a:t>
            </a:r>
            <a:endParaRPr/>
          </a:p>
          <a:p>
            <a:pPr marL="342900" lvl="0" indent="-342900" algn="l" rtl="0">
              <a:lnSpc>
                <a:spcPct val="90000"/>
              </a:lnSpc>
              <a:spcBef>
                <a:spcPts val="560"/>
              </a:spcBef>
              <a:spcAft>
                <a:spcPts val="0"/>
              </a:spcAft>
              <a:buClr>
                <a:schemeClr val="dk1"/>
              </a:buClr>
              <a:buSzPts val="2800"/>
              <a:buChar char="•"/>
            </a:pPr>
            <a:r>
              <a:rPr lang="en-US" sz="2800"/>
              <a:t>Vasectomy – a portion of each duct is removed</a:t>
            </a:r>
            <a:endParaRPr/>
          </a:p>
        </p:txBody>
      </p:sp>
      <p:sp>
        <p:nvSpPr>
          <p:cNvPr id="289" name="Google Shape;289;p26"/>
          <p:cNvSpPr/>
          <p:nvPr/>
        </p:nvSpPr>
        <p:spPr>
          <a:xfrm>
            <a:off x="4572000" y="1828800"/>
            <a:ext cx="685800" cy="1357313"/>
          </a:xfrm>
          <a:prstGeom prst="downArrow">
            <a:avLst>
              <a:gd name="adj1" fmla="val 50000"/>
              <a:gd name="adj2" fmla="val 49479"/>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7" descr="Male reproductive organs"/>
          <p:cNvPicPr preferRelativeResize="0">
            <a:picLocks noGrp="1"/>
          </p:cNvPicPr>
          <p:nvPr>
            <p:ph type="clipArt" idx="2"/>
          </p:nvPr>
        </p:nvPicPr>
        <p:blipFill rotWithShape="1">
          <a:blip r:embed="rId3">
            <a:alphaModFix/>
          </a:blip>
          <a:srcRect/>
          <a:stretch/>
        </p:blipFill>
        <p:spPr>
          <a:xfrm>
            <a:off x="1219200" y="2239963"/>
            <a:ext cx="6781800" cy="4618037"/>
          </a:xfrm>
          <a:prstGeom prst="rect">
            <a:avLst/>
          </a:prstGeom>
          <a:noFill/>
          <a:ln>
            <a:noFill/>
          </a:ln>
        </p:spPr>
      </p:pic>
      <p:sp>
        <p:nvSpPr>
          <p:cNvPr id="295" name="Google Shape;295;p27"/>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296" name="Google Shape;296;p27"/>
          <p:cNvSpPr txBox="1">
            <a:spLocks noGrp="1"/>
          </p:cNvSpPr>
          <p:nvPr>
            <p:ph type="body" idx="1"/>
          </p:nvPr>
        </p:nvSpPr>
        <p:spPr>
          <a:xfrm>
            <a:off x="0" y="914400"/>
            <a:ext cx="9144000" cy="5943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a:t>Ejaculatory Ducts </a:t>
            </a:r>
            <a:endParaRPr/>
          </a:p>
          <a:p>
            <a:pPr marL="742950" lvl="1" indent="-285750" algn="l" rtl="0">
              <a:spcBef>
                <a:spcPts val="480"/>
              </a:spcBef>
              <a:spcAft>
                <a:spcPts val="0"/>
              </a:spcAft>
              <a:buClr>
                <a:schemeClr val="dk1"/>
              </a:buClr>
              <a:buSzPts val="2400"/>
              <a:buChar char="–"/>
            </a:pPr>
            <a:r>
              <a:rPr lang="en-US" sz="2400"/>
              <a:t>formed by ducts from seminal vesicle and ductus deferens</a:t>
            </a:r>
            <a:endParaRPr/>
          </a:p>
          <a:p>
            <a:pPr marL="742950" lvl="1" indent="-285750" algn="l" rtl="0">
              <a:spcBef>
                <a:spcPts val="480"/>
              </a:spcBef>
              <a:spcAft>
                <a:spcPts val="0"/>
              </a:spcAft>
              <a:buClr>
                <a:schemeClr val="dk1"/>
              </a:buClr>
              <a:buSzPts val="2400"/>
              <a:buChar char="–"/>
            </a:pPr>
            <a:r>
              <a:rPr lang="en-US" sz="2400"/>
              <a:t>move sperm into prostatic urethra before ejaculation</a:t>
            </a:r>
            <a:endParaRPr/>
          </a:p>
        </p:txBody>
      </p:sp>
      <p:sp>
        <p:nvSpPr>
          <p:cNvPr id="297" name="Google Shape;297;p27"/>
          <p:cNvSpPr/>
          <p:nvPr/>
        </p:nvSpPr>
        <p:spPr>
          <a:xfrm>
            <a:off x="4572000" y="4953000"/>
            <a:ext cx="1890713" cy="333375"/>
          </a:xfrm>
          <a:prstGeom prst="leftArrow">
            <a:avLst>
              <a:gd name="adj1" fmla="val 50000"/>
              <a:gd name="adj2" fmla="val 141786"/>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27"/>
          <p:cNvSpPr/>
          <p:nvPr/>
        </p:nvSpPr>
        <p:spPr>
          <a:xfrm rot="-9969755">
            <a:off x="2365375" y="5000625"/>
            <a:ext cx="2119313" cy="333375"/>
          </a:xfrm>
          <a:prstGeom prst="leftArrow">
            <a:avLst>
              <a:gd name="adj1" fmla="val 50000"/>
              <a:gd name="adj2" fmla="val 158929"/>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8" descr="28_1"/>
          <p:cNvPicPr preferRelativeResize="0">
            <a:picLocks noGrp="1"/>
          </p:cNvPicPr>
          <p:nvPr>
            <p:ph type="clipArt" idx="2"/>
          </p:nvPr>
        </p:nvPicPr>
        <p:blipFill rotWithShape="1">
          <a:blip r:embed="rId3">
            <a:alphaModFix/>
          </a:blip>
          <a:srcRect/>
          <a:stretch/>
        </p:blipFill>
        <p:spPr>
          <a:xfrm>
            <a:off x="2743200" y="1978025"/>
            <a:ext cx="6400800" cy="4030663"/>
          </a:xfrm>
          <a:prstGeom prst="rect">
            <a:avLst/>
          </a:prstGeom>
          <a:noFill/>
          <a:ln>
            <a:noFill/>
          </a:ln>
        </p:spPr>
      </p:pic>
      <p:sp>
        <p:nvSpPr>
          <p:cNvPr id="304" name="Google Shape;304;p28"/>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305" name="Google Shape;305;p28"/>
          <p:cNvSpPr txBox="1">
            <a:spLocks noGrp="1"/>
          </p:cNvSpPr>
          <p:nvPr>
            <p:ph type="body" idx="1"/>
          </p:nvPr>
        </p:nvSpPr>
        <p:spPr>
          <a:xfrm>
            <a:off x="0" y="914400"/>
            <a:ext cx="3124200" cy="5943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a:t>Urethra </a:t>
            </a:r>
            <a:endParaRPr/>
          </a:p>
          <a:p>
            <a:pPr marL="742950" lvl="1" indent="-285750" algn="l" rtl="0">
              <a:spcBef>
                <a:spcPts val="400"/>
              </a:spcBef>
              <a:spcAft>
                <a:spcPts val="0"/>
              </a:spcAft>
              <a:buClr>
                <a:schemeClr val="dk1"/>
              </a:buClr>
              <a:buSzPts val="2000"/>
              <a:buChar char="–"/>
            </a:pPr>
            <a:r>
              <a:rPr lang="en-US" sz="2000"/>
              <a:t>terminal tract for urinary and reproductive systems</a:t>
            </a:r>
            <a:endParaRPr/>
          </a:p>
          <a:p>
            <a:pPr marL="742950" lvl="1" indent="-285750" algn="l" rtl="0">
              <a:spcBef>
                <a:spcPts val="400"/>
              </a:spcBef>
              <a:spcAft>
                <a:spcPts val="0"/>
              </a:spcAft>
              <a:buClr>
                <a:schemeClr val="dk1"/>
              </a:buClr>
              <a:buSzPts val="2000"/>
              <a:buChar char="–"/>
            </a:pPr>
            <a:r>
              <a:rPr lang="en-US" sz="2000"/>
              <a:t>3 regions:</a:t>
            </a:r>
            <a:endParaRPr/>
          </a:p>
          <a:p>
            <a:pPr marL="1143000" lvl="2" indent="-228600" algn="l" rtl="0">
              <a:spcBef>
                <a:spcPts val="360"/>
              </a:spcBef>
              <a:spcAft>
                <a:spcPts val="0"/>
              </a:spcAft>
              <a:buClr>
                <a:schemeClr val="dk1"/>
              </a:buClr>
              <a:buSzPts val="1800"/>
              <a:buChar char="•"/>
            </a:pPr>
            <a:r>
              <a:rPr lang="en-US" sz="1800"/>
              <a:t>prostatic urethra</a:t>
            </a:r>
            <a:endParaRPr/>
          </a:p>
          <a:p>
            <a:pPr marL="1143000" lvl="2" indent="-228600" algn="l" rtl="0">
              <a:spcBef>
                <a:spcPts val="360"/>
              </a:spcBef>
              <a:spcAft>
                <a:spcPts val="0"/>
              </a:spcAft>
              <a:buClr>
                <a:schemeClr val="dk1"/>
              </a:buClr>
              <a:buSzPts val="1800"/>
              <a:buChar char="•"/>
            </a:pPr>
            <a:r>
              <a:rPr lang="en-US" sz="1800"/>
              <a:t>membranous urethra</a:t>
            </a:r>
            <a:endParaRPr/>
          </a:p>
          <a:p>
            <a:pPr marL="1143000" lvl="2" indent="-228600" algn="l" rtl="0">
              <a:spcBef>
                <a:spcPts val="360"/>
              </a:spcBef>
              <a:spcAft>
                <a:spcPts val="0"/>
              </a:spcAft>
              <a:buClr>
                <a:schemeClr val="dk1"/>
              </a:buClr>
              <a:buSzPts val="1800"/>
              <a:buChar char="•"/>
            </a:pPr>
            <a:r>
              <a:rPr lang="en-US" sz="1800"/>
              <a:t>spongy (cavernous) urethra</a:t>
            </a:r>
            <a:endParaRPr/>
          </a:p>
          <a:p>
            <a:pPr marL="742950" lvl="1" indent="-285750" algn="l" rtl="0">
              <a:spcBef>
                <a:spcPts val="400"/>
              </a:spcBef>
              <a:spcAft>
                <a:spcPts val="0"/>
              </a:spcAft>
              <a:buClr>
                <a:schemeClr val="dk1"/>
              </a:buClr>
              <a:buSzPts val="2000"/>
              <a:buChar char="–"/>
            </a:pPr>
            <a:r>
              <a:rPr lang="en-US" sz="2000"/>
              <a:t>Ends at external urethral orifice at the bulb/glans of the penis</a:t>
            </a:r>
            <a:endParaRPr/>
          </a:p>
        </p:txBody>
      </p:sp>
      <p:sp>
        <p:nvSpPr>
          <p:cNvPr id="306" name="Google Shape;306;p28"/>
          <p:cNvSpPr/>
          <p:nvPr/>
        </p:nvSpPr>
        <p:spPr>
          <a:xfrm>
            <a:off x="5334000" y="3048000"/>
            <a:ext cx="485775" cy="976313"/>
          </a:xfrm>
          <a:prstGeom prst="downArrow">
            <a:avLst>
              <a:gd name="adj1" fmla="val 50000"/>
              <a:gd name="adj2" fmla="val 50245"/>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28"/>
          <p:cNvSpPr/>
          <p:nvPr/>
        </p:nvSpPr>
        <p:spPr>
          <a:xfrm>
            <a:off x="6324600" y="3429000"/>
            <a:ext cx="485775" cy="976313"/>
          </a:xfrm>
          <a:prstGeom prst="downArrow">
            <a:avLst>
              <a:gd name="adj1" fmla="val 50000"/>
              <a:gd name="adj2" fmla="val 50245"/>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28"/>
          <p:cNvSpPr/>
          <p:nvPr/>
        </p:nvSpPr>
        <p:spPr>
          <a:xfrm>
            <a:off x="7086600" y="3657600"/>
            <a:ext cx="485775" cy="976313"/>
          </a:xfrm>
          <a:prstGeom prst="downArrow">
            <a:avLst>
              <a:gd name="adj1" fmla="val 50000"/>
              <a:gd name="adj2" fmla="val 50245"/>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29" descr="28_1"/>
          <p:cNvPicPr preferRelativeResize="0">
            <a:picLocks noGrp="1"/>
          </p:cNvPicPr>
          <p:nvPr>
            <p:ph type="clipArt" idx="2"/>
          </p:nvPr>
        </p:nvPicPr>
        <p:blipFill rotWithShape="1">
          <a:blip r:embed="rId3">
            <a:alphaModFix/>
          </a:blip>
          <a:srcRect/>
          <a:stretch/>
        </p:blipFill>
        <p:spPr>
          <a:xfrm>
            <a:off x="228600" y="1435100"/>
            <a:ext cx="8610600" cy="5422900"/>
          </a:xfrm>
          <a:prstGeom prst="rect">
            <a:avLst/>
          </a:prstGeom>
          <a:noFill/>
          <a:ln>
            <a:noFill/>
          </a:ln>
        </p:spPr>
      </p:pic>
      <p:sp>
        <p:nvSpPr>
          <p:cNvPr id="314" name="Google Shape;314;p29"/>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315" name="Google Shape;315;p29"/>
          <p:cNvSpPr/>
          <p:nvPr/>
        </p:nvSpPr>
        <p:spPr>
          <a:xfrm>
            <a:off x="3276600" y="2452688"/>
            <a:ext cx="485775" cy="976312"/>
          </a:xfrm>
          <a:prstGeom prst="downArrow">
            <a:avLst>
              <a:gd name="adj1" fmla="val 50000"/>
              <a:gd name="adj2" fmla="val 50245"/>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29"/>
          <p:cNvSpPr/>
          <p:nvPr/>
        </p:nvSpPr>
        <p:spPr>
          <a:xfrm>
            <a:off x="4086225" y="3200400"/>
            <a:ext cx="485775" cy="976313"/>
          </a:xfrm>
          <a:prstGeom prst="downArrow">
            <a:avLst>
              <a:gd name="adj1" fmla="val 50000"/>
              <a:gd name="adj2" fmla="val 50245"/>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29"/>
          <p:cNvSpPr/>
          <p:nvPr/>
        </p:nvSpPr>
        <p:spPr>
          <a:xfrm>
            <a:off x="3657600" y="4953000"/>
            <a:ext cx="485775" cy="976313"/>
          </a:xfrm>
          <a:prstGeom prst="upArrow">
            <a:avLst>
              <a:gd name="adj1" fmla="val 50000"/>
              <a:gd name="adj2" fmla="val 50245"/>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29"/>
          <p:cNvSpPr txBox="1"/>
          <p:nvPr/>
        </p:nvSpPr>
        <p:spPr>
          <a:xfrm>
            <a:off x="2422525" y="1100138"/>
            <a:ext cx="6416675" cy="822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Accessory sex glands:  seminal vesicles, prostate, and bulbourethral glands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400"/>
              <a:buFont typeface="Calibri"/>
              <a:buNone/>
            </a:pPr>
            <a:r>
              <a:rPr lang="en-US" b="1">
                <a:solidFill>
                  <a:srgbClr val="0070C0"/>
                </a:solidFill>
              </a:rPr>
              <a:t>MAIN FUNCTIONS</a:t>
            </a:r>
            <a:endParaRPr b="1">
              <a:solidFill>
                <a:srgbClr val="0070C0"/>
              </a:solidFill>
            </a:endParaRPr>
          </a:p>
        </p:txBody>
      </p:sp>
      <p:sp>
        <p:nvSpPr>
          <p:cNvPr id="119" name="Google Shape;119;p3"/>
          <p:cNvSpPr txBox="1">
            <a:spLocks noGrp="1"/>
          </p:cNvSpPr>
          <p:nvPr>
            <p:ph type="body" idx="1"/>
          </p:nvPr>
        </p:nvSpPr>
        <p:spPr>
          <a:xfrm>
            <a:off x="304800" y="1219200"/>
            <a:ext cx="8382000" cy="4906963"/>
          </a:xfrm>
          <a:prstGeom prst="rect">
            <a:avLst/>
          </a:prstGeom>
          <a:noFill/>
          <a:ln>
            <a:noFill/>
          </a:ln>
        </p:spPr>
        <p:txBody>
          <a:bodyPr spcFirstLastPara="1" wrap="square" lIns="91425" tIns="45700" rIns="91425" bIns="45700" anchor="t" anchorCtr="0">
            <a:normAutofit/>
          </a:bodyPr>
          <a:lstStyle/>
          <a:p>
            <a:pPr marL="342900" lvl="1" indent="-342900" algn="l" rtl="0">
              <a:spcBef>
                <a:spcPts val="0"/>
              </a:spcBef>
              <a:spcAft>
                <a:spcPts val="0"/>
              </a:spcAft>
              <a:buClr>
                <a:schemeClr val="dk1"/>
              </a:buClr>
              <a:buSzPts val="4000"/>
              <a:buFont typeface="Arial"/>
              <a:buChar char="•"/>
            </a:pPr>
            <a:r>
              <a:rPr lang="en-US" sz="4000"/>
              <a:t>Production of the </a:t>
            </a:r>
            <a:r>
              <a:rPr lang="en-US" sz="4000" b="1" i="1"/>
              <a:t>gametes</a:t>
            </a:r>
            <a:r>
              <a:rPr lang="en-US" sz="4000"/>
              <a:t> (sex cells)-spermatogenesis,</a:t>
            </a:r>
            <a:endParaRPr/>
          </a:p>
          <a:p>
            <a:pPr marL="342900" lvl="0" indent="-342900" algn="l" rtl="0">
              <a:spcBef>
                <a:spcPts val="800"/>
              </a:spcBef>
              <a:spcAft>
                <a:spcPts val="0"/>
              </a:spcAft>
              <a:buClr>
                <a:schemeClr val="dk1"/>
              </a:buClr>
              <a:buSzPts val="4000"/>
              <a:buChar char="•"/>
            </a:pPr>
            <a:r>
              <a:rPr lang="en-US" sz="4000"/>
              <a:t>Secretion of </a:t>
            </a:r>
            <a:r>
              <a:rPr lang="en-US" sz="4000" b="1">
                <a:solidFill>
                  <a:srgbClr val="FF0000"/>
                </a:solidFill>
              </a:rPr>
              <a:t>hormones</a:t>
            </a:r>
            <a:r>
              <a:rPr lang="en-US" sz="4000"/>
              <a:t> to  regulation of male reproductive functions</a:t>
            </a:r>
            <a:endParaRPr/>
          </a:p>
          <a:p>
            <a:pPr marL="342900" lvl="0" indent="-342900" algn="l" rtl="0">
              <a:spcBef>
                <a:spcPts val="800"/>
              </a:spcBef>
              <a:spcAft>
                <a:spcPts val="0"/>
              </a:spcAft>
              <a:buClr>
                <a:schemeClr val="dk1"/>
              </a:buClr>
              <a:buSzPts val="4000"/>
              <a:buChar char="•"/>
            </a:pPr>
            <a:r>
              <a:rPr lang="en-US" sz="4000"/>
              <a:t>Performance of the male sexual act –</a:t>
            </a:r>
            <a:r>
              <a:rPr lang="en-US" sz="4000" b="1">
                <a:solidFill>
                  <a:srgbClr val="7030A0"/>
                </a:solidFill>
              </a:rPr>
              <a:t>copulation.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30" descr="Male reproductive organs"/>
          <p:cNvPicPr preferRelativeResize="0">
            <a:picLocks noGrp="1"/>
          </p:cNvPicPr>
          <p:nvPr>
            <p:ph type="clipArt" idx="2"/>
          </p:nvPr>
        </p:nvPicPr>
        <p:blipFill rotWithShape="1">
          <a:blip r:embed="rId3">
            <a:alphaModFix/>
          </a:blip>
          <a:srcRect/>
          <a:stretch/>
        </p:blipFill>
        <p:spPr>
          <a:xfrm>
            <a:off x="3657600" y="2057400"/>
            <a:ext cx="5181600" cy="3527425"/>
          </a:xfrm>
          <a:prstGeom prst="rect">
            <a:avLst/>
          </a:prstGeom>
          <a:noFill/>
          <a:ln>
            <a:noFill/>
          </a:ln>
        </p:spPr>
      </p:pic>
      <p:sp>
        <p:nvSpPr>
          <p:cNvPr id="324" name="Google Shape;324;p30"/>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325" name="Google Shape;325;p30"/>
          <p:cNvSpPr txBox="1">
            <a:spLocks noGrp="1"/>
          </p:cNvSpPr>
          <p:nvPr>
            <p:ph type="body" idx="1"/>
          </p:nvPr>
        </p:nvSpPr>
        <p:spPr>
          <a:xfrm>
            <a:off x="0" y="914400"/>
            <a:ext cx="3810000" cy="5943600"/>
          </a:xfrm>
          <a:prstGeom prst="rect">
            <a:avLst/>
          </a:prstGeom>
          <a:noFill/>
          <a:ln>
            <a:noFill/>
          </a:ln>
        </p:spPr>
        <p:txBody>
          <a:bodyPr spcFirstLastPara="1" wrap="square" lIns="91425" tIns="45700" rIns="91425" bIns="45700" anchor="t" anchorCtr="0">
            <a:normAutofit/>
          </a:bodyPr>
          <a:lstStyle/>
          <a:p>
            <a:pPr marL="533400" lvl="0" indent="-533400" algn="l" rtl="0">
              <a:spcBef>
                <a:spcPts val="0"/>
              </a:spcBef>
              <a:spcAft>
                <a:spcPts val="0"/>
              </a:spcAft>
              <a:buClr>
                <a:schemeClr val="dk1"/>
              </a:buClr>
              <a:buSzPts val="2400"/>
              <a:buChar char="•"/>
            </a:pPr>
            <a:r>
              <a:rPr lang="en-US" sz="2400"/>
              <a:t>Accessory sex glands secrete the fluid portion of the semen</a:t>
            </a:r>
            <a:endParaRPr/>
          </a:p>
          <a:p>
            <a:pPr marL="533400" lvl="0" indent="-533400" algn="l" rtl="0">
              <a:spcBef>
                <a:spcPts val="480"/>
              </a:spcBef>
              <a:spcAft>
                <a:spcPts val="0"/>
              </a:spcAft>
              <a:buClr>
                <a:schemeClr val="dk1"/>
              </a:buClr>
              <a:buSzPts val="2400"/>
              <a:buFont typeface="Arial"/>
              <a:buAutoNum type="arabicParenR"/>
            </a:pPr>
            <a:r>
              <a:rPr lang="en-US" sz="2400"/>
              <a:t>Seminal vesicles </a:t>
            </a:r>
            <a:endParaRPr/>
          </a:p>
          <a:p>
            <a:pPr marL="914400" lvl="1" indent="-457200" algn="l" rtl="0">
              <a:spcBef>
                <a:spcPts val="400"/>
              </a:spcBef>
              <a:spcAft>
                <a:spcPts val="0"/>
              </a:spcAft>
              <a:buClr>
                <a:schemeClr val="dk1"/>
              </a:buClr>
              <a:buSzPts val="2000"/>
              <a:buChar char="–"/>
            </a:pPr>
            <a:r>
              <a:rPr lang="en-US" sz="2000"/>
              <a:t>base of urinary bladder</a:t>
            </a:r>
            <a:endParaRPr/>
          </a:p>
          <a:p>
            <a:pPr marL="914400" lvl="1" indent="-457200" algn="l" rtl="0">
              <a:spcBef>
                <a:spcPts val="400"/>
              </a:spcBef>
              <a:spcAft>
                <a:spcPts val="0"/>
              </a:spcAft>
              <a:buClr>
                <a:schemeClr val="dk1"/>
              </a:buClr>
              <a:buSzPts val="2000"/>
              <a:buChar char="–"/>
            </a:pPr>
            <a:r>
              <a:rPr lang="en-US" sz="2000"/>
              <a:t>≈ 60% of semen volume</a:t>
            </a:r>
            <a:endParaRPr/>
          </a:p>
          <a:p>
            <a:pPr marL="914400" lvl="1" indent="-457200" algn="l" rtl="0">
              <a:spcBef>
                <a:spcPts val="400"/>
              </a:spcBef>
              <a:spcAft>
                <a:spcPts val="0"/>
              </a:spcAft>
              <a:buClr>
                <a:schemeClr val="dk1"/>
              </a:buClr>
              <a:buSzPts val="2000"/>
              <a:buChar char="–"/>
            </a:pPr>
            <a:r>
              <a:rPr lang="en-US" sz="2000"/>
              <a:t>secrete alkaline viscous fluid containing:</a:t>
            </a:r>
            <a:endParaRPr/>
          </a:p>
          <a:p>
            <a:pPr marL="1295400" lvl="2" indent="-381000" algn="l" rtl="0">
              <a:spcBef>
                <a:spcPts val="360"/>
              </a:spcBef>
              <a:spcAft>
                <a:spcPts val="0"/>
              </a:spcAft>
              <a:buClr>
                <a:schemeClr val="dk1"/>
              </a:buClr>
              <a:buSzPts val="1800"/>
              <a:buChar char="•"/>
            </a:pPr>
            <a:r>
              <a:rPr lang="en-US" sz="1800"/>
              <a:t>fructose, ascorbic acid</a:t>
            </a:r>
            <a:endParaRPr/>
          </a:p>
          <a:p>
            <a:pPr marL="1295400" lvl="2" indent="-381000" algn="l" rtl="0">
              <a:spcBef>
                <a:spcPts val="360"/>
              </a:spcBef>
              <a:spcAft>
                <a:spcPts val="0"/>
              </a:spcAft>
              <a:buClr>
                <a:schemeClr val="dk1"/>
              </a:buClr>
              <a:buSzPts val="1800"/>
              <a:buChar char="•"/>
            </a:pPr>
            <a:r>
              <a:rPr lang="en-US" sz="1800"/>
              <a:t>prostaglandins</a:t>
            </a:r>
            <a:endParaRPr/>
          </a:p>
          <a:p>
            <a:pPr marL="1295400" lvl="2" indent="-381000" algn="l" rtl="0">
              <a:spcBef>
                <a:spcPts val="360"/>
              </a:spcBef>
              <a:spcAft>
                <a:spcPts val="0"/>
              </a:spcAft>
              <a:buClr>
                <a:schemeClr val="dk1"/>
              </a:buClr>
              <a:buSzPts val="1800"/>
              <a:buChar char="•"/>
            </a:pPr>
            <a:r>
              <a:rPr lang="en-US" sz="1800"/>
              <a:t>vesiculase (coagulating enzyme) keeps semen near cervix while sperm swim into cervix via flagellar movements</a:t>
            </a:r>
            <a:endParaRPr/>
          </a:p>
        </p:txBody>
      </p:sp>
      <p:sp>
        <p:nvSpPr>
          <p:cNvPr id="326" name="Google Shape;326;p30"/>
          <p:cNvSpPr/>
          <p:nvPr/>
        </p:nvSpPr>
        <p:spPr>
          <a:xfrm>
            <a:off x="6705600" y="2438400"/>
            <a:ext cx="485775" cy="976313"/>
          </a:xfrm>
          <a:prstGeom prst="downArrow">
            <a:avLst>
              <a:gd name="adj1" fmla="val 50000"/>
              <a:gd name="adj2" fmla="val 50245"/>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30"/>
          <p:cNvSpPr/>
          <p:nvPr/>
        </p:nvSpPr>
        <p:spPr>
          <a:xfrm>
            <a:off x="5105400" y="2452688"/>
            <a:ext cx="485775" cy="976312"/>
          </a:xfrm>
          <a:prstGeom prst="downArrow">
            <a:avLst>
              <a:gd name="adj1" fmla="val 50000"/>
              <a:gd name="adj2" fmla="val 50245"/>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31" descr="Male reproductive organs"/>
          <p:cNvPicPr preferRelativeResize="0">
            <a:picLocks noGrp="1"/>
          </p:cNvPicPr>
          <p:nvPr>
            <p:ph type="clipArt" idx="2"/>
          </p:nvPr>
        </p:nvPicPr>
        <p:blipFill rotWithShape="1">
          <a:blip r:embed="rId3">
            <a:alphaModFix/>
          </a:blip>
          <a:srcRect/>
          <a:stretch/>
        </p:blipFill>
        <p:spPr>
          <a:xfrm>
            <a:off x="3886200" y="1925638"/>
            <a:ext cx="5257800" cy="3579812"/>
          </a:xfrm>
          <a:prstGeom prst="rect">
            <a:avLst/>
          </a:prstGeom>
          <a:noFill/>
          <a:ln>
            <a:noFill/>
          </a:ln>
        </p:spPr>
      </p:pic>
      <p:sp>
        <p:nvSpPr>
          <p:cNvPr id="333" name="Google Shape;333;p31"/>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334" name="Google Shape;334;p31"/>
          <p:cNvSpPr txBox="1">
            <a:spLocks noGrp="1"/>
          </p:cNvSpPr>
          <p:nvPr>
            <p:ph type="body" idx="1"/>
          </p:nvPr>
        </p:nvSpPr>
        <p:spPr>
          <a:xfrm>
            <a:off x="0" y="762000"/>
            <a:ext cx="4343400" cy="60960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400"/>
              <a:buFont typeface="Arial"/>
              <a:buAutoNum type="arabicParenR" startAt="2"/>
            </a:pPr>
            <a:r>
              <a:rPr lang="en-US" sz="2400"/>
              <a:t>Prostate </a:t>
            </a:r>
            <a:endParaRPr/>
          </a:p>
          <a:p>
            <a:pPr marL="838200" lvl="1" indent="-381000" algn="l" rtl="0">
              <a:lnSpc>
                <a:spcPct val="90000"/>
              </a:lnSpc>
              <a:spcBef>
                <a:spcPts val="400"/>
              </a:spcBef>
              <a:spcAft>
                <a:spcPts val="0"/>
              </a:spcAft>
              <a:buClr>
                <a:schemeClr val="dk1"/>
              </a:buClr>
              <a:buSzPts val="2000"/>
              <a:buChar char="–"/>
            </a:pPr>
            <a:r>
              <a:rPr lang="en-US" sz="2000"/>
              <a:t>below bladder, around urethra</a:t>
            </a:r>
            <a:endParaRPr/>
          </a:p>
          <a:p>
            <a:pPr marL="838200" lvl="1" indent="-381000" algn="l" rtl="0">
              <a:lnSpc>
                <a:spcPct val="90000"/>
              </a:lnSpc>
              <a:spcBef>
                <a:spcPts val="400"/>
              </a:spcBef>
              <a:spcAft>
                <a:spcPts val="0"/>
              </a:spcAft>
              <a:buClr>
                <a:schemeClr val="dk1"/>
              </a:buClr>
              <a:buSzPts val="2000"/>
              <a:buChar char="–"/>
            </a:pPr>
            <a:r>
              <a:rPr lang="en-US" sz="2000"/>
              <a:t>secretes milky, slightly acidic fluid with:</a:t>
            </a:r>
            <a:endParaRPr/>
          </a:p>
          <a:p>
            <a:pPr marL="1257300" lvl="2" indent="-342900" algn="l" rtl="0">
              <a:lnSpc>
                <a:spcPct val="90000"/>
              </a:lnSpc>
              <a:spcBef>
                <a:spcPts val="360"/>
              </a:spcBef>
              <a:spcAft>
                <a:spcPts val="0"/>
              </a:spcAft>
              <a:buClr>
                <a:schemeClr val="dk1"/>
              </a:buClr>
              <a:buSzPts val="1800"/>
              <a:buChar char="•"/>
            </a:pPr>
            <a:r>
              <a:rPr lang="en-US" sz="1800"/>
              <a:t>citrate</a:t>
            </a:r>
            <a:endParaRPr/>
          </a:p>
          <a:p>
            <a:pPr marL="1257300" lvl="2" indent="-342900" algn="l" rtl="0">
              <a:lnSpc>
                <a:spcPct val="90000"/>
              </a:lnSpc>
              <a:spcBef>
                <a:spcPts val="360"/>
              </a:spcBef>
              <a:spcAft>
                <a:spcPts val="0"/>
              </a:spcAft>
              <a:buClr>
                <a:schemeClr val="dk1"/>
              </a:buClr>
              <a:buSzPts val="1800"/>
              <a:buChar char="•"/>
            </a:pPr>
            <a:r>
              <a:rPr lang="en-US" sz="1800"/>
              <a:t>enzymes </a:t>
            </a:r>
            <a:endParaRPr/>
          </a:p>
          <a:p>
            <a:pPr marL="1676400" lvl="3" indent="-304800" algn="l" rtl="0">
              <a:lnSpc>
                <a:spcPct val="90000"/>
              </a:lnSpc>
              <a:spcBef>
                <a:spcPts val="320"/>
              </a:spcBef>
              <a:spcAft>
                <a:spcPts val="0"/>
              </a:spcAft>
              <a:buClr>
                <a:schemeClr val="dk1"/>
              </a:buClr>
              <a:buSzPts val="1600"/>
              <a:buChar char="–"/>
            </a:pPr>
            <a:r>
              <a:rPr lang="en-US" sz="1600"/>
              <a:t>phosphatase</a:t>
            </a:r>
            <a:endParaRPr/>
          </a:p>
          <a:p>
            <a:pPr marL="1676400" lvl="3" indent="-304800" algn="l" rtl="0">
              <a:lnSpc>
                <a:spcPct val="90000"/>
              </a:lnSpc>
              <a:spcBef>
                <a:spcPts val="320"/>
              </a:spcBef>
              <a:spcAft>
                <a:spcPts val="0"/>
              </a:spcAft>
              <a:buClr>
                <a:schemeClr val="dk1"/>
              </a:buClr>
              <a:buSzPts val="1600"/>
              <a:buChar char="–"/>
            </a:pPr>
            <a:r>
              <a:rPr lang="en-US" sz="1600"/>
              <a:t>fibrinolysin</a:t>
            </a:r>
            <a:endParaRPr/>
          </a:p>
          <a:p>
            <a:pPr marL="1257300" lvl="2" indent="-342900" algn="l" rtl="0">
              <a:lnSpc>
                <a:spcPct val="90000"/>
              </a:lnSpc>
              <a:spcBef>
                <a:spcPts val="360"/>
              </a:spcBef>
              <a:spcAft>
                <a:spcPts val="0"/>
              </a:spcAft>
              <a:buClr>
                <a:schemeClr val="dk1"/>
              </a:buClr>
              <a:buSzPts val="1800"/>
              <a:buChar char="•"/>
            </a:pPr>
            <a:r>
              <a:rPr lang="en-US" sz="1800"/>
              <a:t>prostate specific antigen (PSA)</a:t>
            </a:r>
            <a:endParaRPr/>
          </a:p>
          <a:p>
            <a:pPr marL="1257300" lvl="2" indent="-228600" algn="l" rtl="0">
              <a:lnSpc>
                <a:spcPct val="90000"/>
              </a:lnSpc>
              <a:spcBef>
                <a:spcPts val="360"/>
              </a:spcBef>
              <a:spcAft>
                <a:spcPts val="0"/>
              </a:spcAft>
              <a:buClr>
                <a:schemeClr val="dk1"/>
              </a:buClr>
              <a:buSzPts val="1800"/>
              <a:buNone/>
            </a:pPr>
            <a:endParaRPr sz="1800"/>
          </a:p>
          <a:p>
            <a:pPr marL="457200" lvl="0" indent="-457200" algn="l" rtl="0">
              <a:lnSpc>
                <a:spcPct val="90000"/>
              </a:lnSpc>
              <a:spcBef>
                <a:spcPts val="480"/>
              </a:spcBef>
              <a:spcAft>
                <a:spcPts val="0"/>
              </a:spcAft>
              <a:buClr>
                <a:schemeClr val="dk1"/>
              </a:buClr>
              <a:buSzPts val="2400"/>
              <a:buFont typeface="Arial"/>
              <a:buAutoNum type="arabicParenR" startAt="2"/>
            </a:pPr>
            <a:r>
              <a:rPr lang="en-US" sz="2400"/>
              <a:t>Bulbourethral (Cowper's) glands</a:t>
            </a:r>
            <a:endParaRPr/>
          </a:p>
          <a:p>
            <a:pPr marL="1257300" lvl="2" indent="-342900" algn="l" rtl="0">
              <a:lnSpc>
                <a:spcPct val="90000"/>
              </a:lnSpc>
              <a:spcBef>
                <a:spcPts val="360"/>
              </a:spcBef>
              <a:spcAft>
                <a:spcPts val="0"/>
              </a:spcAft>
              <a:buClr>
                <a:schemeClr val="dk1"/>
              </a:buClr>
              <a:buSzPts val="1800"/>
              <a:buChar char="•"/>
            </a:pPr>
            <a:r>
              <a:rPr lang="en-US" sz="1800"/>
              <a:t>beneath prostate gland at membranous urethra</a:t>
            </a:r>
            <a:endParaRPr/>
          </a:p>
          <a:p>
            <a:pPr marL="1257300" lvl="2" indent="-342900" algn="l" rtl="0">
              <a:lnSpc>
                <a:spcPct val="90000"/>
              </a:lnSpc>
              <a:spcBef>
                <a:spcPts val="360"/>
              </a:spcBef>
              <a:spcAft>
                <a:spcPts val="0"/>
              </a:spcAft>
              <a:buClr>
                <a:schemeClr val="dk1"/>
              </a:buClr>
              <a:buSzPts val="1800"/>
              <a:buChar char="•"/>
            </a:pPr>
            <a:r>
              <a:rPr lang="en-US" sz="1800"/>
              <a:t>secrete:</a:t>
            </a:r>
            <a:endParaRPr/>
          </a:p>
          <a:p>
            <a:pPr marL="1676400" lvl="3" indent="-304800" algn="l" rtl="0">
              <a:lnSpc>
                <a:spcPct val="90000"/>
              </a:lnSpc>
              <a:spcBef>
                <a:spcPts val="320"/>
              </a:spcBef>
              <a:spcAft>
                <a:spcPts val="0"/>
              </a:spcAft>
              <a:buClr>
                <a:schemeClr val="dk1"/>
              </a:buClr>
              <a:buSzPts val="1600"/>
              <a:buChar char="–"/>
            </a:pPr>
            <a:r>
              <a:rPr lang="en-US" sz="1600"/>
              <a:t>alkaline fluid</a:t>
            </a:r>
            <a:endParaRPr/>
          </a:p>
          <a:p>
            <a:pPr marL="1676400" lvl="3" indent="-304800" algn="l" rtl="0">
              <a:lnSpc>
                <a:spcPct val="90000"/>
              </a:lnSpc>
              <a:spcBef>
                <a:spcPts val="320"/>
              </a:spcBef>
              <a:spcAft>
                <a:spcPts val="0"/>
              </a:spcAft>
              <a:buClr>
                <a:schemeClr val="dk1"/>
              </a:buClr>
              <a:buSzPts val="1600"/>
              <a:buChar char="–"/>
            </a:pPr>
            <a:r>
              <a:rPr lang="en-US" sz="1600"/>
              <a:t>mucus</a:t>
            </a:r>
            <a:endParaRPr/>
          </a:p>
          <a:p>
            <a:pPr marL="1257300" lvl="2" indent="-342900" algn="l" rtl="0">
              <a:lnSpc>
                <a:spcPct val="90000"/>
              </a:lnSpc>
              <a:spcBef>
                <a:spcPts val="360"/>
              </a:spcBef>
              <a:spcAft>
                <a:spcPts val="0"/>
              </a:spcAft>
              <a:buClr>
                <a:schemeClr val="dk1"/>
              </a:buClr>
              <a:buSzPts val="1800"/>
              <a:buChar char="•"/>
            </a:pPr>
            <a:r>
              <a:rPr lang="en-US" sz="1800"/>
              <a:t>neutralize acidic urine</a:t>
            </a:r>
            <a:endParaRPr/>
          </a:p>
        </p:txBody>
      </p:sp>
      <p:sp>
        <p:nvSpPr>
          <p:cNvPr id="335" name="Google Shape;335;p31"/>
          <p:cNvSpPr/>
          <p:nvPr/>
        </p:nvSpPr>
        <p:spPr>
          <a:xfrm>
            <a:off x="5181600" y="4038600"/>
            <a:ext cx="976313" cy="485775"/>
          </a:xfrm>
          <a:prstGeom prst="rightArrow">
            <a:avLst>
              <a:gd name="adj1" fmla="val 50000"/>
              <a:gd name="adj2" fmla="val 50245"/>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31"/>
          <p:cNvSpPr/>
          <p:nvPr/>
        </p:nvSpPr>
        <p:spPr>
          <a:xfrm>
            <a:off x="6629400" y="4572000"/>
            <a:ext cx="976313" cy="333375"/>
          </a:xfrm>
          <a:prstGeom prst="leftArrow">
            <a:avLst>
              <a:gd name="adj1" fmla="val 50000"/>
              <a:gd name="adj2" fmla="val 73214"/>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2"/>
          <p:cNvSpPr txBox="1">
            <a:spLocks noGrp="1"/>
          </p:cNvSpPr>
          <p:nvPr>
            <p:ph type="title"/>
          </p:nvPr>
        </p:nvSpPr>
        <p:spPr>
          <a:xfrm>
            <a:off x="0" y="0"/>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SEMEN</a:t>
            </a:r>
            <a:endParaRPr/>
          </a:p>
        </p:txBody>
      </p:sp>
      <p:sp>
        <p:nvSpPr>
          <p:cNvPr id="342" name="Google Shape;342;p32"/>
          <p:cNvSpPr txBox="1">
            <a:spLocks noGrp="1"/>
          </p:cNvSpPr>
          <p:nvPr>
            <p:ph type="body" idx="1"/>
          </p:nvPr>
        </p:nvSpPr>
        <p:spPr>
          <a:xfrm>
            <a:off x="0" y="762000"/>
            <a:ext cx="8686800" cy="60960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sz="2800"/>
              <a:t>The fluid that is ejaculated at the time of orgasm </a:t>
            </a:r>
            <a:endParaRPr/>
          </a:p>
          <a:p>
            <a:pPr marL="342900" lvl="0" indent="-342900" algn="l" rtl="0">
              <a:spcBef>
                <a:spcPts val="476"/>
              </a:spcBef>
              <a:spcAft>
                <a:spcPts val="0"/>
              </a:spcAft>
              <a:buClr>
                <a:schemeClr val="dk1"/>
              </a:buClr>
              <a:buSzPct val="100000"/>
              <a:buChar char="•"/>
            </a:pPr>
            <a:r>
              <a:rPr lang="en-US" sz="2800"/>
              <a:t>A mixture of sperms and secretions</a:t>
            </a:r>
            <a:endParaRPr/>
          </a:p>
          <a:p>
            <a:pPr marL="342900" lvl="0" indent="-342900" algn="l" rtl="0">
              <a:spcBef>
                <a:spcPts val="476"/>
              </a:spcBef>
              <a:spcAft>
                <a:spcPts val="0"/>
              </a:spcAft>
              <a:buClr>
                <a:schemeClr val="dk1"/>
              </a:buClr>
              <a:buSzPct val="100000"/>
              <a:buChar char="•"/>
            </a:pPr>
            <a:r>
              <a:rPr lang="en-US" sz="2800"/>
              <a:t>contains sperms and the secretions of the seminal vesicles, prostate, Cowper's glands, and, probably, the urethral glands</a:t>
            </a:r>
            <a:endParaRPr/>
          </a:p>
          <a:p>
            <a:pPr marL="342900" lvl="0" indent="-342900" algn="l" rtl="0">
              <a:spcBef>
                <a:spcPts val="476"/>
              </a:spcBef>
              <a:spcAft>
                <a:spcPts val="0"/>
              </a:spcAft>
              <a:buClr>
                <a:schemeClr val="dk1"/>
              </a:buClr>
              <a:buSzPct val="100000"/>
              <a:buChar char="•"/>
            </a:pPr>
            <a:r>
              <a:rPr lang="en-US" sz="2800"/>
              <a:t>Charecteristics</a:t>
            </a:r>
            <a:endParaRPr/>
          </a:p>
          <a:p>
            <a:pPr marL="342900" lvl="0" indent="-342900" algn="l" rtl="0">
              <a:spcBef>
                <a:spcPts val="476"/>
              </a:spcBef>
              <a:spcAft>
                <a:spcPts val="0"/>
              </a:spcAft>
              <a:buClr>
                <a:schemeClr val="dk1"/>
              </a:buClr>
              <a:buSzPct val="100000"/>
              <a:buChar char="•"/>
            </a:pPr>
            <a:r>
              <a:rPr lang="en-US" sz="2800"/>
              <a:t>Volume</a:t>
            </a:r>
            <a:endParaRPr/>
          </a:p>
          <a:p>
            <a:pPr marL="742950" lvl="1" indent="-285750" algn="l" rtl="0">
              <a:spcBef>
                <a:spcPts val="357"/>
              </a:spcBef>
              <a:spcAft>
                <a:spcPts val="0"/>
              </a:spcAft>
              <a:buClr>
                <a:schemeClr val="dk1"/>
              </a:buClr>
              <a:buSzPct val="100000"/>
              <a:buChar char="–"/>
            </a:pPr>
            <a:r>
              <a:rPr lang="en-US" sz="2100"/>
              <a:t>An average volume per ejaculate is 2.5-3.5 mL after several days of continence. </a:t>
            </a:r>
            <a:endParaRPr/>
          </a:p>
          <a:p>
            <a:pPr marL="1143000" lvl="2" indent="-228600" algn="l" rtl="0">
              <a:spcBef>
                <a:spcPts val="357"/>
              </a:spcBef>
              <a:spcAft>
                <a:spcPts val="0"/>
              </a:spcAft>
              <a:buClr>
                <a:schemeClr val="dk1"/>
              </a:buClr>
              <a:buSzPct val="100000"/>
              <a:buChar char="•"/>
            </a:pPr>
            <a:r>
              <a:rPr lang="en-US" sz="2100"/>
              <a:t>50-150 million sperm/mL</a:t>
            </a:r>
            <a:endParaRPr sz="2100"/>
          </a:p>
          <a:p>
            <a:pPr marL="1143000" lvl="2" indent="-228600" algn="l" rtl="0">
              <a:spcBef>
                <a:spcPts val="357"/>
              </a:spcBef>
              <a:spcAft>
                <a:spcPts val="0"/>
              </a:spcAft>
              <a:buClr>
                <a:schemeClr val="dk1"/>
              </a:buClr>
              <a:buSzPct val="100000"/>
              <a:buChar char="•"/>
            </a:pPr>
            <a:r>
              <a:rPr lang="en-US" sz="2100"/>
              <a:t>below 20 million/mL infertility</a:t>
            </a:r>
            <a:endParaRPr/>
          </a:p>
          <a:p>
            <a:pPr marL="742950" lvl="1" indent="-285750" algn="l" rtl="0">
              <a:spcBef>
                <a:spcPts val="357"/>
              </a:spcBef>
              <a:spcAft>
                <a:spcPts val="0"/>
              </a:spcAft>
              <a:buClr>
                <a:schemeClr val="dk1"/>
              </a:buClr>
              <a:buSzPct val="100000"/>
              <a:buChar char="–"/>
            </a:pPr>
            <a:r>
              <a:rPr lang="en-US" sz="2100"/>
              <a:t> The volume of semen and the sperm count decrease rapidly with repeated ejaculation</a:t>
            </a:r>
            <a:endParaRPr/>
          </a:p>
          <a:p>
            <a:pPr marL="742950" lvl="1" indent="-285750" algn="l" rtl="0">
              <a:spcBef>
                <a:spcPts val="357"/>
              </a:spcBef>
              <a:spcAft>
                <a:spcPts val="0"/>
              </a:spcAft>
              <a:buClr>
                <a:schemeClr val="dk1"/>
              </a:buClr>
              <a:buSzPct val="100000"/>
              <a:buChar char="–"/>
            </a:pPr>
            <a:r>
              <a:rPr lang="en-US" sz="2100"/>
              <a:t>Large numbers needed for successful fertilization</a:t>
            </a:r>
            <a:endParaRPr/>
          </a:p>
          <a:p>
            <a:pPr marL="742950" lvl="1" indent="-285750" algn="l" rtl="0">
              <a:spcBef>
                <a:spcPts val="357"/>
              </a:spcBef>
              <a:spcAft>
                <a:spcPts val="0"/>
              </a:spcAft>
              <a:buClr>
                <a:schemeClr val="dk1"/>
              </a:buClr>
              <a:buSzPct val="100000"/>
              <a:buChar char="–"/>
            </a:pPr>
            <a:r>
              <a:rPr lang="en-US" sz="2100"/>
              <a:t>Slightly alkaline (pH 7.2-7.6), milky and mucoid</a:t>
            </a:r>
            <a:endParaRPr sz="2100"/>
          </a:p>
          <a:p>
            <a:pPr marL="1143000" lvl="2" indent="-228600" algn="l" rtl="0">
              <a:spcBef>
                <a:spcPts val="357"/>
              </a:spcBef>
              <a:spcAft>
                <a:spcPts val="0"/>
              </a:spcAft>
              <a:buClr>
                <a:schemeClr val="dk1"/>
              </a:buClr>
              <a:buSzPct val="100000"/>
              <a:buChar char="•"/>
            </a:pPr>
            <a:r>
              <a:rPr lang="en-US" sz="2100"/>
              <a:t>decreases acidity of vagina</a:t>
            </a:r>
            <a:endParaRPr/>
          </a:p>
          <a:p>
            <a:pPr marL="1143000" lvl="2" indent="-228600" algn="l" rtl="0">
              <a:spcBef>
                <a:spcPts val="357"/>
              </a:spcBef>
              <a:spcAft>
                <a:spcPts val="0"/>
              </a:spcAft>
              <a:buClr>
                <a:schemeClr val="dk1"/>
              </a:buClr>
              <a:buSzPct val="100000"/>
              <a:buChar char="•"/>
            </a:pPr>
            <a:r>
              <a:rPr lang="en-US" sz="2100"/>
              <a:t>fructose is the nutrient for sperm metabolism</a:t>
            </a:r>
            <a:endParaRPr/>
          </a:p>
          <a:p>
            <a:pPr marL="1143000" lvl="2" indent="-228600" algn="l" rtl="0">
              <a:spcBef>
                <a:spcPts val="357"/>
              </a:spcBef>
              <a:spcAft>
                <a:spcPts val="0"/>
              </a:spcAft>
              <a:buClr>
                <a:schemeClr val="dk1"/>
              </a:buClr>
              <a:buSzPct val="100000"/>
              <a:buChar char="•"/>
            </a:pPr>
            <a:r>
              <a:rPr lang="en-US" sz="2100"/>
              <a:t>prostaglandins decrease mucous viscosity and stimulate reverse peristalsis</a:t>
            </a:r>
            <a:endParaRPr/>
          </a:p>
          <a:p>
            <a:pPr marL="742950" lvl="1" indent="-285750" algn="l" rtl="0">
              <a:spcBef>
                <a:spcPts val="357"/>
              </a:spcBef>
              <a:spcAft>
                <a:spcPts val="0"/>
              </a:spcAft>
              <a:buClr>
                <a:schemeClr val="dk1"/>
              </a:buClr>
              <a:buSzPct val="100000"/>
              <a:buChar char="–"/>
            </a:pPr>
            <a:r>
              <a:rPr lang="en-US" sz="2100"/>
              <a:t>Contains natural antibiotic = seminalplasmin</a:t>
            </a:r>
            <a:endParaRPr sz="2100"/>
          </a:p>
          <a:p>
            <a:pPr marL="742950" lvl="1" indent="-285750" algn="l" rtl="0">
              <a:spcBef>
                <a:spcPts val="357"/>
              </a:spcBef>
              <a:spcAft>
                <a:spcPts val="0"/>
              </a:spcAft>
              <a:buClr>
                <a:schemeClr val="dk1"/>
              </a:buClr>
              <a:buSzPct val="100000"/>
              <a:buChar char="–"/>
            </a:pPr>
            <a:r>
              <a:rPr lang="en-US" sz="2100"/>
              <a:t>Coagulates after ejaculation into vagina </a:t>
            </a:r>
            <a:endParaRPr/>
          </a:p>
          <a:p>
            <a:pPr marL="1143000" lvl="2" indent="-228600" algn="l" rtl="0">
              <a:spcBef>
                <a:spcPts val="357"/>
              </a:spcBef>
              <a:spcAft>
                <a:spcPts val="0"/>
              </a:spcAft>
              <a:buClr>
                <a:schemeClr val="dk1"/>
              </a:buClr>
              <a:buSzPct val="100000"/>
              <a:buChar char="•"/>
            </a:pPr>
            <a:r>
              <a:rPr lang="en-US" sz="2100"/>
              <a:t>somewhat different mechanism than blood clotting</a:t>
            </a:r>
            <a:endParaRPr/>
          </a:p>
          <a:p>
            <a:pPr marL="1143000" lvl="2" indent="-228600" algn="l" rtl="0">
              <a:spcBef>
                <a:spcPts val="357"/>
              </a:spcBef>
              <a:spcAft>
                <a:spcPts val="0"/>
              </a:spcAft>
              <a:buClr>
                <a:schemeClr val="dk1"/>
              </a:buClr>
              <a:buSzPct val="100000"/>
              <a:buChar char="•"/>
            </a:pPr>
            <a:r>
              <a:rPr lang="en-US" sz="2100"/>
              <a:t>breaks down in 5-20 </a:t>
            </a:r>
            <a:r>
              <a:rPr lang="en-US" sz="2000"/>
              <a:t>minutes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3"/>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348" name="Google Shape;348;p33"/>
          <p:cNvSpPr txBox="1">
            <a:spLocks noGrp="1"/>
          </p:cNvSpPr>
          <p:nvPr>
            <p:ph type="body" idx="1"/>
          </p:nvPr>
        </p:nvSpPr>
        <p:spPr>
          <a:xfrm>
            <a:off x="5867400" y="1828800"/>
            <a:ext cx="3276600" cy="1600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a:t>Penis</a:t>
            </a:r>
            <a:endParaRPr/>
          </a:p>
          <a:p>
            <a:pPr marL="742950" lvl="1" indent="-285750" algn="l" rtl="0">
              <a:spcBef>
                <a:spcPts val="400"/>
              </a:spcBef>
              <a:spcAft>
                <a:spcPts val="0"/>
              </a:spcAft>
              <a:buClr>
                <a:schemeClr val="dk1"/>
              </a:buClr>
              <a:buSzPts val="2000"/>
              <a:buChar char="–"/>
            </a:pPr>
            <a:r>
              <a:rPr lang="en-US" sz="2000"/>
              <a:t>root (attachment)</a:t>
            </a:r>
            <a:endParaRPr/>
          </a:p>
          <a:p>
            <a:pPr marL="742950" lvl="1" indent="-285750" algn="l" rtl="0">
              <a:spcBef>
                <a:spcPts val="400"/>
              </a:spcBef>
              <a:spcAft>
                <a:spcPts val="0"/>
              </a:spcAft>
              <a:buClr>
                <a:schemeClr val="dk1"/>
              </a:buClr>
              <a:buSzPts val="2000"/>
              <a:buChar char="–"/>
            </a:pPr>
            <a:r>
              <a:rPr lang="en-US" sz="2000"/>
              <a:t>body (shaft)</a:t>
            </a:r>
            <a:endParaRPr/>
          </a:p>
          <a:p>
            <a:pPr marL="742950" lvl="1" indent="-285750" algn="l" rtl="0">
              <a:spcBef>
                <a:spcPts val="400"/>
              </a:spcBef>
              <a:spcAft>
                <a:spcPts val="0"/>
              </a:spcAft>
              <a:buClr>
                <a:schemeClr val="dk1"/>
              </a:buClr>
              <a:buSzPts val="2000"/>
              <a:buChar char="–"/>
            </a:pPr>
            <a:r>
              <a:rPr lang="en-US" sz="2000"/>
              <a:t>glans penis (head)</a:t>
            </a:r>
            <a:endParaRPr/>
          </a:p>
        </p:txBody>
      </p:sp>
      <p:pic>
        <p:nvPicPr>
          <p:cNvPr id="349" name="Google Shape;349;p33" descr="28_4a"/>
          <p:cNvPicPr preferRelativeResize="0">
            <a:picLocks noGrp="1"/>
          </p:cNvPicPr>
          <p:nvPr>
            <p:ph type="clipArt" idx="2"/>
          </p:nvPr>
        </p:nvPicPr>
        <p:blipFill rotWithShape="1">
          <a:blip r:embed="rId3">
            <a:alphaModFix/>
          </a:blip>
          <a:srcRect/>
          <a:stretch/>
        </p:blipFill>
        <p:spPr>
          <a:xfrm>
            <a:off x="0" y="1600200"/>
            <a:ext cx="5562600" cy="52498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4" descr="ha5lf2804ab_2a"/>
          <p:cNvPicPr preferRelativeResize="0">
            <a:picLocks noGrp="1"/>
          </p:cNvPicPr>
          <p:nvPr>
            <p:ph type="clipArt" idx="2"/>
          </p:nvPr>
        </p:nvPicPr>
        <p:blipFill rotWithShape="1">
          <a:blip r:embed="rId3">
            <a:alphaModFix/>
          </a:blip>
          <a:srcRect/>
          <a:stretch/>
        </p:blipFill>
        <p:spPr>
          <a:xfrm>
            <a:off x="0" y="1485900"/>
            <a:ext cx="5486400" cy="4516438"/>
          </a:xfrm>
          <a:prstGeom prst="rect">
            <a:avLst/>
          </a:prstGeom>
          <a:noFill/>
          <a:ln>
            <a:noFill/>
          </a:ln>
        </p:spPr>
      </p:pic>
      <p:sp>
        <p:nvSpPr>
          <p:cNvPr id="355" name="Google Shape;355;p34"/>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356" name="Google Shape;356;p34"/>
          <p:cNvSpPr txBox="1">
            <a:spLocks noGrp="1"/>
          </p:cNvSpPr>
          <p:nvPr>
            <p:ph type="body" idx="1"/>
          </p:nvPr>
        </p:nvSpPr>
        <p:spPr>
          <a:xfrm>
            <a:off x="5257800" y="1143000"/>
            <a:ext cx="3886200" cy="1371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Char char="•"/>
            </a:pPr>
            <a:r>
              <a:rPr lang="en-US" sz="2800"/>
              <a:t>Root of penis - bulb (base of corpus spongiosum) </a:t>
            </a:r>
            <a:endParaRPr/>
          </a:p>
        </p:txBody>
      </p:sp>
      <p:sp>
        <p:nvSpPr>
          <p:cNvPr id="357" name="Google Shape;357;p34"/>
          <p:cNvSpPr/>
          <p:nvPr/>
        </p:nvSpPr>
        <p:spPr>
          <a:xfrm>
            <a:off x="5257800" y="2514600"/>
            <a:ext cx="3883025" cy="433863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240"/>
              <a:buFont typeface="Noto Sans Symbols"/>
              <a:buChar char="⬤"/>
            </a:pPr>
            <a:r>
              <a:rPr lang="en-US" sz="2800">
                <a:solidFill>
                  <a:schemeClr val="dk1"/>
                </a:solidFill>
                <a:latin typeface="Tahoma"/>
                <a:ea typeface="Tahoma"/>
                <a:cs typeface="Tahoma"/>
                <a:sym typeface="Tahoma"/>
              </a:rPr>
              <a:t>Glans penis with outer corona</a:t>
            </a:r>
            <a:endParaRPr/>
          </a:p>
          <a:p>
            <a:pPr marL="742950" marR="0" lvl="1" indent="-285750" algn="l" rtl="0">
              <a:spcBef>
                <a:spcPts val="360"/>
              </a:spcBef>
              <a:spcAft>
                <a:spcPts val="0"/>
              </a:spcAft>
              <a:buClr>
                <a:schemeClr val="dk2"/>
              </a:buClr>
              <a:buSzPts val="1350"/>
              <a:buFont typeface="Noto Sans Symbols"/>
              <a:buChar char="►"/>
            </a:pPr>
            <a:r>
              <a:rPr lang="en-US" sz="1800" b="0" i="0" u="none" strike="noStrike" cap="none">
                <a:solidFill>
                  <a:schemeClr val="dk1"/>
                </a:solidFill>
                <a:latin typeface="Tahoma"/>
                <a:ea typeface="Tahoma"/>
                <a:cs typeface="Tahoma"/>
                <a:sym typeface="Tahoma"/>
              </a:rPr>
              <a:t>Terminal slitlike opening (external urethral orifice)</a:t>
            </a:r>
            <a:endParaRPr/>
          </a:p>
          <a:p>
            <a:pPr marL="742950" marR="0" lvl="1" indent="-285750" algn="l" rtl="0">
              <a:spcBef>
                <a:spcPts val="360"/>
              </a:spcBef>
              <a:spcAft>
                <a:spcPts val="0"/>
              </a:spcAft>
              <a:buClr>
                <a:schemeClr val="dk2"/>
              </a:buClr>
              <a:buSzPts val="1350"/>
              <a:buFont typeface="Noto Sans Symbols"/>
              <a:buChar char="►"/>
            </a:pPr>
            <a:r>
              <a:rPr lang="en-US" sz="1800" b="0" i="0" u="none" strike="noStrike" cap="none">
                <a:solidFill>
                  <a:schemeClr val="dk1"/>
                </a:solidFill>
                <a:latin typeface="Tahoma"/>
                <a:ea typeface="Tahoma"/>
                <a:cs typeface="Tahoma"/>
                <a:sym typeface="Tahoma"/>
              </a:rPr>
              <a:t>Covering is prepuce (foreskin)</a:t>
            </a:r>
            <a:endParaRPr/>
          </a:p>
          <a:p>
            <a:pPr marL="1143000" marR="0" lvl="2" indent="-228600" algn="l" rtl="0">
              <a:spcBef>
                <a:spcPts val="400"/>
              </a:spcBef>
              <a:spcAft>
                <a:spcPts val="0"/>
              </a:spcAft>
              <a:buClr>
                <a:schemeClr val="dk2"/>
              </a:buClr>
              <a:buSzPts val="1700"/>
              <a:buFont typeface="Noto Sans Symbols"/>
              <a:buChar char="🞑"/>
            </a:pPr>
            <a:r>
              <a:rPr lang="en-US" sz="2000" b="0" i="0" u="none" strike="noStrike" cap="none">
                <a:solidFill>
                  <a:schemeClr val="dk1"/>
                </a:solidFill>
                <a:latin typeface="Tahoma"/>
                <a:ea typeface="Tahoma"/>
                <a:cs typeface="Tahoma"/>
                <a:sym typeface="Tahoma"/>
              </a:rPr>
              <a:t>circumcised in a variety of societies globally</a:t>
            </a:r>
            <a:endParaRPr/>
          </a:p>
        </p:txBody>
      </p:sp>
      <p:sp>
        <p:nvSpPr>
          <p:cNvPr id="358" name="Google Shape;358;p34"/>
          <p:cNvSpPr/>
          <p:nvPr/>
        </p:nvSpPr>
        <p:spPr>
          <a:xfrm>
            <a:off x="2971800" y="2895600"/>
            <a:ext cx="457200" cy="304800"/>
          </a:xfrm>
          <a:prstGeom prst="leftArrow">
            <a:avLst>
              <a:gd name="adj1" fmla="val 50000"/>
              <a:gd name="adj2" fmla="val 375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34"/>
          <p:cNvSpPr/>
          <p:nvPr/>
        </p:nvSpPr>
        <p:spPr>
          <a:xfrm>
            <a:off x="1371600" y="2971800"/>
            <a:ext cx="533400" cy="333375"/>
          </a:xfrm>
          <a:prstGeom prst="rightArrow">
            <a:avLst>
              <a:gd name="adj1" fmla="val 50000"/>
              <a:gd name="adj2" fmla="val 40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34"/>
          <p:cNvSpPr/>
          <p:nvPr/>
        </p:nvSpPr>
        <p:spPr>
          <a:xfrm>
            <a:off x="1295400" y="5257800"/>
            <a:ext cx="976313" cy="485775"/>
          </a:xfrm>
          <a:prstGeom prst="rightArrow">
            <a:avLst>
              <a:gd name="adj1" fmla="val 50000"/>
              <a:gd name="adj2" fmla="val 50245"/>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5"/>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366" name="Google Shape;366;p35"/>
          <p:cNvSpPr txBox="1">
            <a:spLocks noGrp="1"/>
          </p:cNvSpPr>
          <p:nvPr>
            <p:ph type="body" idx="1"/>
          </p:nvPr>
        </p:nvSpPr>
        <p:spPr>
          <a:xfrm>
            <a:off x="0" y="914400"/>
            <a:ext cx="9144000" cy="2895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a:t>Body </a:t>
            </a:r>
            <a:endParaRPr/>
          </a:p>
          <a:p>
            <a:pPr marL="742950" lvl="1" indent="-285750" algn="l" rtl="0">
              <a:spcBef>
                <a:spcPts val="480"/>
              </a:spcBef>
              <a:spcAft>
                <a:spcPts val="0"/>
              </a:spcAft>
              <a:buClr>
                <a:schemeClr val="dk1"/>
              </a:buClr>
              <a:buSzPts val="2400"/>
              <a:buChar char="–"/>
            </a:pPr>
            <a:r>
              <a:rPr lang="en-US" sz="2400"/>
              <a:t>3 cylindrical tissue masses surrounded by tunica albuginea</a:t>
            </a:r>
            <a:endParaRPr/>
          </a:p>
          <a:p>
            <a:pPr marL="742950" lvl="1" indent="-285750" algn="l" rtl="0">
              <a:spcBef>
                <a:spcPts val="480"/>
              </a:spcBef>
              <a:spcAft>
                <a:spcPts val="0"/>
              </a:spcAft>
              <a:buClr>
                <a:schemeClr val="dk1"/>
              </a:buClr>
              <a:buSzPts val="2400"/>
              <a:buChar char="–"/>
            </a:pPr>
            <a:r>
              <a:rPr lang="en-US" sz="2400"/>
              <a:t>Dorsolateral pair, the </a:t>
            </a:r>
            <a:r>
              <a:rPr lang="en-US" sz="2400" b="1"/>
              <a:t>corpora cavernosa </a:t>
            </a:r>
            <a:r>
              <a:rPr lang="en-US" sz="2400"/>
              <a:t>penis</a:t>
            </a:r>
            <a:endParaRPr/>
          </a:p>
          <a:p>
            <a:pPr marL="742950" lvl="1" indent="-285750" algn="l" rtl="0">
              <a:spcBef>
                <a:spcPts val="480"/>
              </a:spcBef>
              <a:spcAft>
                <a:spcPts val="0"/>
              </a:spcAft>
              <a:buClr>
                <a:schemeClr val="dk1"/>
              </a:buClr>
              <a:buSzPts val="2400"/>
              <a:buChar char="–"/>
            </a:pPr>
            <a:r>
              <a:rPr lang="en-US" sz="2400"/>
              <a:t>midventral </a:t>
            </a:r>
            <a:r>
              <a:rPr lang="en-US" sz="2400" b="1"/>
              <a:t>corpus spongiosum </a:t>
            </a:r>
            <a:r>
              <a:rPr lang="en-US" sz="2400"/>
              <a:t>penis with spongy urethra</a:t>
            </a:r>
            <a:endParaRPr/>
          </a:p>
          <a:p>
            <a:pPr marL="742950" lvl="1" indent="-285750" algn="l" rtl="0">
              <a:spcBef>
                <a:spcPts val="480"/>
              </a:spcBef>
              <a:spcAft>
                <a:spcPts val="0"/>
              </a:spcAft>
              <a:buClr>
                <a:schemeClr val="dk1"/>
              </a:buClr>
              <a:buSzPts val="2400"/>
              <a:buChar char="–"/>
            </a:pPr>
            <a:r>
              <a:rPr lang="en-US" sz="2400"/>
              <a:t>All surrounded by fascia and skin</a:t>
            </a:r>
            <a:endParaRPr/>
          </a:p>
          <a:p>
            <a:pPr marL="742950" lvl="1" indent="-285750" algn="l" rtl="0">
              <a:spcBef>
                <a:spcPts val="480"/>
              </a:spcBef>
              <a:spcAft>
                <a:spcPts val="0"/>
              </a:spcAft>
              <a:buClr>
                <a:schemeClr val="dk1"/>
              </a:buClr>
              <a:buSzPts val="2400"/>
              <a:buChar char="–"/>
            </a:pPr>
            <a:r>
              <a:rPr lang="en-US" sz="2400"/>
              <a:t>Each section has blood sinuses = erectile tissue</a:t>
            </a:r>
            <a:endParaRPr/>
          </a:p>
          <a:p>
            <a:pPr marL="742950" lvl="1" indent="-285750" algn="l" rtl="0">
              <a:spcBef>
                <a:spcPts val="480"/>
              </a:spcBef>
              <a:spcAft>
                <a:spcPts val="0"/>
              </a:spcAft>
              <a:buClr>
                <a:schemeClr val="dk1"/>
              </a:buClr>
              <a:buSzPts val="2400"/>
              <a:buFont typeface="Noto Sans Symbols"/>
              <a:buNone/>
            </a:pPr>
            <a:endParaRPr sz="2400"/>
          </a:p>
          <a:p>
            <a:pPr marL="742950" lvl="1" indent="-133350" algn="l" rtl="0">
              <a:spcBef>
                <a:spcPts val="480"/>
              </a:spcBef>
              <a:spcAft>
                <a:spcPts val="0"/>
              </a:spcAft>
              <a:buClr>
                <a:schemeClr val="dk1"/>
              </a:buClr>
              <a:buSzPts val="2400"/>
              <a:buNone/>
            </a:pPr>
            <a:endParaRPr sz="2400"/>
          </a:p>
          <a:p>
            <a:pPr marL="742950" lvl="1" indent="-133350" algn="l" rtl="0">
              <a:spcBef>
                <a:spcPts val="480"/>
              </a:spcBef>
              <a:spcAft>
                <a:spcPts val="0"/>
              </a:spcAft>
              <a:buClr>
                <a:schemeClr val="dk1"/>
              </a:buClr>
              <a:buSzPts val="2400"/>
              <a:buNone/>
            </a:pPr>
            <a:endParaRPr sz="2400"/>
          </a:p>
          <a:p>
            <a:pPr marL="742950" lvl="1" indent="-133350" algn="l" rtl="0">
              <a:spcBef>
                <a:spcPts val="480"/>
              </a:spcBef>
              <a:spcAft>
                <a:spcPts val="0"/>
              </a:spcAft>
              <a:buClr>
                <a:schemeClr val="dk1"/>
              </a:buClr>
              <a:buSzPts val="2400"/>
              <a:buNone/>
            </a:pPr>
            <a:endParaRPr sz="2400"/>
          </a:p>
        </p:txBody>
      </p:sp>
      <p:sp>
        <p:nvSpPr>
          <p:cNvPr id="367" name="Google Shape;367;p35"/>
          <p:cNvSpPr/>
          <p:nvPr/>
        </p:nvSpPr>
        <p:spPr>
          <a:xfrm>
            <a:off x="5410200" y="3429000"/>
            <a:ext cx="3733800" cy="1219200"/>
          </a:xfrm>
          <a:prstGeom prst="rect">
            <a:avLst/>
          </a:prstGeom>
          <a:noFill/>
          <a:ln>
            <a:noFill/>
          </a:ln>
        </p:spPr>
        <p:txBody>
          <a:bodyPr spcFirstLastPara="1" wrap="square" lIns="91425" tIns="45700" rIns="91425" bIns="45700" anchor="t" anchorCtr="0">
            <a:noAutofit/>
          </a:bodyPr>
          <a:lstStyle/>
          <a:p>
            <a:pPr marL="742950" marR="0" lvl="1" indent="-200025" algn="l" rtl="0">
              <a:spcBef>
                <a:spcPts val="0"/>
              </a:spcBef>
              <a:spcAft>
                <a:spcPts val="0"/>
              </a:spcAft>
              <a:buClr>
                <a:schemeClr val="dk2"/>
              </a:buClr>
              <a:buSzPts val="1350"/>
              <a:buFont typeface="Noto Sans Symbols"/>
              <a:buNone/>
            </a:pPr>
            <a:endParaRPr sz="1800" b="0" i="0" u="none" strike="noStrike" cap="none">
              <a:solidFill>
                <a:schemeClr val="dk1"/>
              </a:solidFill>
              <a:latin typeface="Tahoma"/>
              <a:ea typeface="Tahoma"/>
              <a:cs typeface="Tahoma"/>
              <a:sym typeface="Tahoma"/>
            </a:endParaRPr>
          </a:p>
        </p:txBody>
      </p:sp>
      <p:sp>
        <p:nvSpPr>
          <p:cNvPr id="368" name="Google Shape;368;p35"/>
          <p:cNvSpPr/>
          <p:nvPr/>
        </p:nvSpPr>
        <p:spPr>
          <a:xfrm>
            <a:off x="5410200" y="4572000"/>
            <a:ext cx="3733800" cy="1676400"/>
          </a:xfrm>
          <a:prstGeom prst="rect">
            <a:avLst/>
          </a:prstGeom>
          <a:noFill/>
          <a:ln>
            <a:noFill/>
          </a:ln>
        </p:spPr>
        <p:txBody>
          <a:bodyPr spcFirstLastPara="1" wrap="square" lIns="91425" tIns="45700" rIns="91425" bIns="45700" anchor="t" anchorCtr="0">
            <a:noAutofit/>
          </a:bodyPr>
          <a:lstStyle/>
          <a:p>
            <a:pPr marL="742950" marR="0" lvl="1" indent="-200025" algn="l" rtl="0">
              <a:spcBef>
                <a:spcPts val="0"/>
              </a:spcBef>
              <a:spcAft>
                <a:spcPts val="0"/>
              </a:spcAft>
              <a:buClr>
                <a:schemeClr val="dk2"/>
              </a:buClr>
              <a:buSzPts val="1350"/>
              <a:buFont typeface="Noto Sans Symbols"/>
              <a:buNone/>
            </a:pPr>
            <a:endParaRPr sz="1800" b="0" i="0" u="none" strike="noStrike" cap="none">
              <a:solidFill>
                <a:schemeClr val="dk1"/>
              </a:solidFill>
              <a:latin typeface="Tahoma"/>
              <a:ea typeface="Tahoma"/>
              <a:cs typeface="Tahoma"/>
              <a:sym typeface="Tahoma"/>
            </a:endParaRPr>
          </a:p>
        </p:txBody>
      </p:sp>
      <p:sp>
        <p:nvSpPr>
          <p:cNvPr id="369" name="Google Shape;369;p35"/>
          <p:cNvSpPr/>
          <p:nvPr/>
        </p:nvSpPr>
        <p:spPr>
          <a:xfrm>
            <a:off x="5410200" y="2590800"/>
            <a:ext cx="3733800" cy="1600200"/>
          </a:xfrm>
          <a:prstGeom prst="rect">
            <a:avLst/>
          </a:prstGeom>
          <a:noFill/>
          <a:ln>
            <a:noFill/>
          </a:ln>
        </p:spPr>
        <p:txBody>
          <a:bodyPr spcFirstLastPara="1" wrap="square" lIns="91425" tIns="45700" rIns="91425" bIns="45700" anchor="t" anchorCtr="0">
            <a:noAutofit/>
          </a:bodyPr>
          <a:lstStyle/>
          <a:p>
            <a:pPr marL="742950" marR="0" lvl="1" indent="-200025" algn="l" rtl="0">
              <a:spcBef>
                <a:spcPts val="0"/>
              </a:spcBef>
              <a:spcAft>
                <a:spcPts val="0"/>
              </a:spcAft>
              <a:buClr>
                <a:schemeClr val="dk2"/>
              </a:buClr>
              <a:buSzPts val="1350"/>
              <a:buFont typeface="Noto Sans Symbols"/>
              <a:buNone/>
            </a:pPr>
            <a:endParaRPr sz="1800" b="0" i="0" u="none" strike="noStrike" cap="none">
              <a:solidFill>
                <a:schemeClr val="dk1"/>
              </a:solidFill>
              <a:latin typeface="Tahoma"/>
              <a:ea typeface="Tahoma"/>
              <a:cs typeface="Tahoma"/>
              <a:sym typeface="Tahoma"/>
            </a:endParaRPr>
          </a:p>
        </p:txBody>
      </p:sp>
      <p:pic>
        <p:nvPicPr>
          <p:cNvPr id="370" name="Google Shape;370;p35" descr="ha5lf2804ab_3a"/>
          <p:cNvPicPr preferRelativeResize="0">
            <a:picLocks noGrp="1"/>
          </p:cNvPicPr>
          <p:nvPr>
            <p:ph type="body" idx="2"/>
          </p:nvPr>
        </p:nvPicPr>
        <p:blipFill rotWithShape="1">
          <a:blip r:embed="rId3">
            <a:alphaModFix/>
          </a:blip>
          <a:srcRect/>
          <a:stretch/>
        </p:blipFill>
        <p:spPr>
          <a:xfrm>
            <a:off x="0" y="4060825"/>
            <a:ext cx="9144000" cy="261143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36" descr="ha5lf2804ab_3a"/>
          <p:cNvPicPr preferRelativeResize="0">
            <a:picLocks noGrp="1"/>
          </p:cNvPicPr>
          <p:nvPr>
            <p:ph type="clipArt" idx="2"/>
          </p:nvPr>
        </p:nvPicPr>
        <p:blipFill rotWithShape="1">
          <a:blip r:embed="rId3">
            <a:alphaModFix/>
          </a:blip>
          <a:srcRect/>
          <a:stretch/>
        </p:blipFill>
        <p:spPr>
          <a:xfrm>
            <a:off x="3810000" y="1143000"/>
            <a:ext cx="5334000" cy="1524000"/>
          </a:xfrm>
          <a:prstGeom prst="rect">
            <a:avLst/>
          </a:prstGeom>
          <a:noFill/>
          <a:ln>
            <a:noFill/>
          </a:ln>
        </p:spPr>
      </p:pic>
      <p:sp>
        <p:nvSpPr>
          <p:cNvPr id="376" name="Google Shape;376;p36"/>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Male Reproductive System</a:t>
            </a:r>
            <a:endParaRPr/>
          </a:p>
        </p:txBody>
      </p:sp>
      <p:sp>
        <p:nvSpPr>
          <p:cNvPr id="377" name="Google Shape;377;p36"/>
          <p:cNvSpPr txBox="1">
            <a:spLocks noGrp="1"/>
          </p:cNvSpPr>
          <p:nvPr>
            <p:ph type="body" idx="1"/>
          </p:nvPr>
        </p:nvSpPr>
        <p:spPr>
          <a:xfrm>
            <a:off x="0" y="914400"/>
            <a:ext cx="4038600" cy="5943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800"/>
              <a:buChar char="•"/>
            </a:pPr>
            <a:r>
              <a:rPr lang="en-US" sz="2800"/>
              <a:t>Erection</a:t>
            </a:r>
            <a:endParaRPr/>
          </a:p>
          <a:p>
            <a:pPr marL="742950" lvl="1" indent="-285750" algn="l" rtl="0">
              <a:lnSpc>
                <a:spcPct val="90000"/>
              </a:lnSpc>
              <a:spcBef>
                <a:spcPts val="480"/>
              </a:spcBef>
              <a:spcAft>
                <a:spcPts val="0"/>
              </a:spcAft>
              <a:buClr>
                <a:schemeClr val="dk1"/>
              </a:buClr>
              <a:buSzPts val="2400"/>
              <a:buChar char="–"/>
            </a:pPr>
            <a:r>
              <a:rPr lang="en-US" sz="2400"/>
              <a:t>Arteries dilate with sexual stimulation, a parasympathetic reflex</a:t>
            </a:r>
            <a:endParaRPr/>
          </a:p>
          <a:p>
            <a:pPr marL="742950" lvl="1" indent="-285750" algn="l" rtl="0">
              <a:lnSpc>
                <a:spcPct val="90000"/>
              </a:lnSpc>
              <a:spcBef>
                <a:spcPts val="480"/>
              </a:spcBef>
              <a:spcAft>
                <a:spcPts val="0"/>
              </a:spcAft>
              <a:buClr>
                <a:schemeClr val="dk1"/>
              </a:buClr>
              <a:buSzPts val="2400"/>
              <a:buChar char="–"/>
            </a:pPr>
            <a:r>
              <a:rPr lang="en-US" sz="2400"/>
              <a:t>Large quantities of blood enter the sinuses</a:t>
            </a:r>
            <a:endParaRPr/>
          </a:p>
          <a:p>
            <a:pPr marL="1143000" lvl="2" indent="-228600" algn="l" rtl="0">
              <a:lnSpc>
                <a:spcPct val="90000"/>
              </a:lnSpc>
              <a:spcBef>
                <a:spcPts val="400"/>
              </a:spcBef>
              <a:spcAft>
                <a:spcPts val="0"/>
              </a:spcAft>
              <a:buClr>
                <a:schemeClr val="dk1"/>
              </a:buClr>
              <a:buSzPts val="2000"/>
              <a:buChar char="•"/>
            </a:pPr>
            <a:r>
              <a:rPr lang="en-US" sz="2000"/>
              <a:t>compress superficial veins from sinuses</a:t>
            </a:r>
            <a:endParaRPr/>
          </a:p>
          <a:p>
            <a:pPr marL="1143000" lvl="2" indent="-228600" algn="l" rtl="0">
              <a:lnSpc>
                <a:spcPct val="90000"/>
              </a:lnSpc>
              <a:spcBef>
                <a:spcPts val="400"/>
              </a:spcBef>
              <a:spcAft>
                <a:spcPts val="0"/>
              </a:spcAft>
              <a:buClr>
                <a:schemeClr val="dk1"/>
              </a:buClr>
              <a:buSzPts val="2000"/>
              <a:buChar char="•"/>
            </a:pPr>
            <a:r>
              <a:rPr lang="en-US" sz="2000"/>
              <a:t>trapped blood </a:t>
            </a:r>
            <a:r>
              <a:rPr lang="en-US" sz="2000" b="1"/>
              <a:t>→</a:t>
            </a:r>
            <a:r>
              <a:rPr lang="en-US" sz="2000"/>
              <a:t>  erection</a:t>
            </a:r>
            <a:endParaRPr/>
          </a:p>
          <a:p>
            <a:pPr marL="742950" lvl="1" indent="-285750" algn="l" rtl="0">
              <a:lnSpc>
                <a:spcPct val="90000"/>
              </a:lnSpc>
              <a:spcBef>
                <a:spcPts val="480"/>
              </a:spcBef>
              <a:spcAft>
                <a:spcPts val="0"/>
              </a:spcAft>
              <a:buClr>
                <a:schemeClr val="dk1"/>
              </a:buClr>
              <a:buSzPts val="2400"/>
              <a:buChar char="–"/>
            </a:pPr>
            <a:r>
              <a:rPr lang="en-US" sz="2400"/>
              <a:t>Close bladder sphincter</a:t>
            </a:r>
            <a:endParaRPr/>
          </a:p>
          <a:p>
            <a:pPr marL="1143000" lvl="2" indent="-228600" algn="l" rtl="0">
              <a:lnSpc>
                <a:spcPct val="90000"/>
              </a:lnSpc>
              <a:spcBef>
                <a:spcPts val="400"/>
              </a:spcBef>
              <a:spcAft>
                <a:spcPts val="0"/>
              </a:spcAft>
              <a:buClr>
                <a:schemeClr val="dk1"/>
              </a:buClr>
              <a:buSzPts val="2000"/>
              <a:buChar char="•"/>
            </a:pPr>
            <a:r>
              <a:rPr lang="en-US" sz="2000"/>
              <a:t>prevent urine flow </a:t>
            </a:r>
            <a:endParaRPr/>
          </a:p>
          <a:p>
            <a:pPr marL="1143000" lvl="2" indent="-228600" algn="l" rtl="0">
              <a:lnSpc>
                <a:spcPct val="90000"/>
              </a:lnSpc>
              <a:spcBef>
                <a:spcPts val="400"/>
              </a:spcBef>
              <a:spcAft>
                <a:spcPts val="0"/>
              </a:spcAft>
              <a:buClr>
                <a:schemeClr val="dk1"/>
              </a:buClr>
              <a:buSzPts val="2000"/>
              <a:buChar char="•"/>
            </a:pPr>
            <a:r>
              <a:rPr lang="en-US" sz="2000"/>
              <a:t>prevent semen backflow</a:t>
            </a:r>
            <a:endParaRPr/>
          </a:p>
          <a:p>
            <a:pPr marL="742950" lvl="1" indent="-285750" algn="l" rtl="0">
              <a:lnSpc>
                <a:spcPct val="90000"/>
              </a:lnSpc>
              <a:spcBef>
                <a:spcPts val="480"/>
              </a:spcBef>
              <a:spcAft>
                <a:spcPts val="0"/>
              </a:spcAft>
              <a:buClr>
                <a:schemeClr val="dk1"/>
              </a:buClr>
              <a:buSzPts val="2400"/>
              <a:buFont typeface="Noto Sans Symbols"/>
              <a:buNone/>
            </a:pPr>
            <a:endParaRPr sz="2400"/>
          </a:p>
        </p:txBody>
      </p:sp>
      <p:sp>
        <p:nvSpPr>
          <p:cNvPr id="378" name="Google Shape;378;p36"/>
          <p:cNvSpPr/>
          <p:nvPr/>
        </p:nvSpPr>
        <p:spPr>
          <a:xfrm>
            <a:off x="4114800" y="3505200"/>
            <a:ext cx="5029200" cy="2438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240"/>
              <a:buFont typeface="Noto Sans Symbols"/>
              <a:buChar char="⬤"/>
            </a:pPr>
            <a:r>
              <a:rPr lang="en-US" sz="2800">
                <a:solidFill>
                  <a:schemeClr val="dk1"/>
                </a:solidFill>
                <a:latin typeface="Tahoma"/>
                <a:ea typeface="Tahoma"/>
                <a:cs typeface="Tahoma"/>
                <a:sym typeface="Tahoma"/>
              </a:rPr>
              <a:t>Ejaculation</a:t>
            </a:r>
            <a:endParaRPr/>
          </a:p>
          <a:p>
            <a:pPr marL="742950" marR="0" lvl="1" indent="-285750" algn="l" rtl="0">
              <a:spcBef>
                <a:spcPts val="360"/>
              </a:spcBef>
              <a:spcAft>
                <a:spcPts val="0"/>
              </a:spcAft>
              <a:buClr>
                <a:schemeClr val="dk2"/>
              </a:buClr>
              <a:buSzPts val="1350"/>
              <a:buFont typeface="Noto Sans Symbols"/>
              <a:buChar char="►"/>
            </a:pPr>
            <a:r>
              <a:rPr lang="en-US" sz="1800" b="0" i="0" u="none" strike="noStrike" cap="none">
                <a:solidFill>
                  <a:schemeClr val="dk1"/>
                </a:solidFill>
                <a:latin typeface="Tahoma"/>
                <a:ea typeface="Tahoma"/>
                <a:cs typeface="Tahoma"/>
                <a:sym typeface="Tahoma"/>
              </a:rPr>
              <a:t>Sympathetic reflex</a:t>
            </a:r>
            <a:endParaRPr/>
          </a:p>
          <a:p>
            <a:pPr marL="742950" marR="0" lvl="1" indent="-285750" algn="l" rtl="0">
              <a:spcBef>
                <a:spcPts val="360"/>
              </a:spcBef>
              <a:spcAft>
                <a:spcPts val="0"/>
              </a:spcAft>
              <a:buClr>
                <a:schemeClr val="dk2"/>
              </a:buClr>
              <a:buSzPts val="1350"/>
              <a:buFont typeface="Noto Sans Symbols"/>
              <a:buChar char="►"/>
            </a:pPr>
            <a:r>
              <a:rPr lang="en-US" sz="1800" b="0" i="0" u="none" strike="noStrike" cap="none">
                <a:solidFill>
                  <a:schemeClr val="dk1"/>
                </a:solidFill>
                <a:latin typeface="Tahoma"/>
                <a:ea typeface="Tahoma"/>
                <a:cs typeface="Tahoma"/>
                <a:sym typeface="Tahoma"/>
              </a:rPr>
              <a:t>Peristalsis</a:t>
            </a:r>
            <a:endParaRPr/>
          </a:p>
          <a:p>
            <a:pPr marL="742950" marR="0" lvl="1" indent="-285750" algn="l" rtl="0">
              <a:spcBef>
                <a:spcPts val="360"/>
              </a:spcBef>
              <a:spcAft>
                <a:spcPts val="0"/>
              </a:spcAft>
              <a:buClr>
                <a:schemeClr val="dk2"/>
              </a:buClr>
              <a:buSzPts val="1350"/>
              <a:buFont typeface="Noto Sans Symbols"/>
              <a:buChar char="►"/>
            </a:pPr>
            <a:r>
              <a:rPr lang="en-US" sz="1800" b="0" i="0" u="none" strike="noStrike" cap="none">
                <a:solidFill>
                  <a:schemeClr val="dk1"/>
                </a:solidFill>
                <a:latin typeface="Tahoma"/>
                <a:ea typeface="Tahoma"/>
                <a:cs typeface="Tahoma"/>
                <a:sym typeface="Tahoma"/>
              </a:rPr>
              <a:t>Arteries constrict, capillary sinuses empty</a:t>
            </a:r>
            <a:endParaRPr/>
          </a:p>
        </p:txBody>
      </p:sp>
      <p:sp>
        <p:nvSpPr>
          <p:cNvPr id="379" name="Google Shape;379;p36"/>
          <p:cNvSpPr/>
          <p:nvPr/>
        </p:nvSpPr>
        <p:spPr>
          <a:xfrm>
            <a:off x="0" y="2590800"/>
            <a:ext cx="4038600" cy="2209800"/>
          </a:xfrm>
          <a:prstGeom prst="rect">
            <a:avLst/>
          </a:prstGeom>
          <a:noFill/>
          <a:ln>
            <a:noFill/>
          </a:ln>
        </p:spPr>
        <p:txBody>
          <a:bodyPr spcFirstLastPara="1" wrap="square" lIns="91425" tIns="45700" rIns="91425" bIns="45700" anchor="t" anchorCtr="0">
            <a:noAutofit/>
          </a:bodyPr>
          <a:lstStyle/>
          <a:p>
            <a:pPr marL="742950" marR="0" lvl="1" indent="-200025" algn="l" rtl="0">
              <a:spcBef>
                <a:spcPts val="0"/>
              </a:spcBef>
              <a:spcAft>
                <a:spcPts val="0"/>
              </a:spcAft>
              <a:buClr>
                <a:schemeClr val="dk2"/>
              </a:buClr>
              <a:buSzPts val="1350"/>
              <a:buFont typeface="Noto Sans Symbols"/>
              <a:buNone/>
            </a:pPr>
            <a:endParaRPr sz="1800" b="0" i="0" u="none" strike="noStrike" cap="none">
              <a:solidFill>
                <a:schemeClr val="dk1"/>
              </a:solidFill>
              <a:latin typeface="Tahoma"/>
              <a:ea typeface="Tahoma"/>
              <a:cs typeface="Tahoma"/>
              <a:sym typeface="Tahoma"/>
            </a:endParaRPr>
          </a:p>
        </p:txBody>
      </p:sp>
      <p:sp>
        <p:nvSpPr>
          <p:cNvPr id="380" name="Google Shape;380;p36"/>
          <p:cNvSpPr/>
          <p:nvPr/>
        </p:nvSpPr>
        <p:spPr>
          <a:xfrm>
            <a:off x="0" y="5029200"/>
            <a:ext cx="4191000" cy="1828800"/>
          </a:xfrm>
          <a:prstGeom prst="rect">
            <a:avLst/>
          </a:prstGeom>
          <a:noFill/>
          <a:ln>
            <a:noFill/>
          </a:ln>
        </p:spPr>
        <p:txBody>
          <a:bodyPr spcFirstLastPara="1" wrap="square" lIns="91425" tIns="45700" rIns="91425" bIns="45700" anchor="t" anchorCtr="0">
            <a:noAutofit/>
          </a:bodyPr>
          <a:lstStyle/>
          <a:p>
            <a:pPr marL="742950" marR="0" lvl="1" indent="-200025" algn="l" rtl="0">
              <a:spcBef>
                <a:spcPts val="0"/>
              </a:spcBef>
              <a:spcAft>
                <a:spcPts val="0"/>
              </a:spcAft>
              <a:buClr>
                <a:schemeClr val="dk2"/>
              </a:buClr>
              <a:buSzPts val="1350"/>
              <a:buFont typeface="Noto Sans Symbols"/>
              <a:buNone/>
            </a:pPr>
            <a:endParaRPr sz="1800" b="0" i="0" u="none" strike="noStrike" cap="none">
              <a:solidFill>
                <a:schemeClr val="dk1"/>
              </a:solidFill>
              <a:latin typeface="Tahoma"/>
              <a:ea typeface="Tahoma"/>
              <a:cs typeface="Tahoma"/>
              <a:sym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7"/>
          <p:cNvSpPr txBox="1">
            <a:spLocks noGrp="1"/>
          </p:cNvSpPr>
          <p:nvPr>
            <p:ph type="ctrTitle"/>
          </p:nvPr>
        </p:nvSpPr>
        <p:spPr>
          <a:xfrm>
            <a:off x="381000" y="990600"/>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8000"/>
              <a:buFont typeface="Calibri"/>
              <a:buNone/>
            </a:pPr>
            <a:r>
              <a:rPr lang="en-US" sz="8000">
                <a:solidFill>
                  <a:srgbClr val="C00000"/>
                </a:solidFill>
              </a:rPr>
              <a:t>THE END</a:t>
            </a:r>
            <a:endParaRPr sz="8000">
              <a:solidFill>
                <a:srgbClr val="C00000"/>
              </a:solidFill>
            </a:endParaRPr>
          </a:p>
        </p:txBody>
      </p:sp>
      <p:sp>
        <p:nvSpPr>
          <p:cNvPr id="386" name="Google Shape;386;p3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C000"/>
              </a:buClr>
              <a:buSzPts val="6600"/>
              <a:buNone/>
            </a:pPr>
            <a:r>
              <a:rPr lang="en-US" sz="6600">
                <a:solidFill>
                  <a:srgbClr val="FFC000"/>
                </a:solidFill>
              </a:rPr>
              <a:t>THANKS</a:t>
            </a:r>
            <a:endParaRPr sz="6600">
              <a:solidFill>
                <a:srgbClr val="FFC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4" descr="ha5lf2802_a"/>
          <p:cNvPicPr preferRelativeResize="0">
            <a:picLocks noGrp="1"/>
          </p:cNvPicPr>
          <p:nvPr>
            <p:ph type="clipArt" idx="2"/>
          </p:nvPr>
        </p:nvPicPr>
        <p:blipFill rotWithShape="1">
          <a:blip r:embed="rId3">
            <a:alphaModFix/>
          </a:blip>
          <a:srcRect/>
          <a:stretch/>
        </p:blipFill>
        <p:spPr>
          <a:xfrm>
            <a:off x="1143000" y="1726729"/>
            <a:ext cx="7661318" cy="5131272"/>
          </a:xfrm>
          <a:prstGeom prst="rect">
            <a:avLst/>
          </a:prstGeom>
          <a:noFill/>
          <a:ln>
            <a:noFill/>
          </a:ln>
        </p:spPr>
      </p:pic>
      <p:sp>
        <p:nvSpPr>
          <p:cNvPr id="125" name="Google Shape;125;p4"/>
          <p:cNvSpPr txBox="1">
            <a:spLocks noGrp="1"/>
          </p:cNvSpPr>
          <p:nvPr>
            <p:ph type="title"/>
          </p:nvPr>
        </p:nvSpPr>
        <p:spPr>
          <a:xfrm>
            <a:off x="0" y="0"/>
            <a:ext cx="8610600" cy="60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C00000"/>
              </a:buClr>
              <a:buSzPts val="5400"/>
              <a:buFont typeface="Calibri"/>
              <a:buNone/>
            </a:pPr>
            <a:r>
              <a:rPr lang="en-US" sz="5400" b="1">
                <a:solidFill>
                  <a:srgbClr val="C00000"/>
                </a:solidFill>
              </a:rPr>
              <a:t>Function of </a:t>
            </a:r>
            <a:r>
              <a:rPr lang="en-US" sz="5400" b="1">
                <a:solidFill>
                  <a:srgbClr val="0070C0"/>
                </a:solidFill>
              </a:rPr>
              <a:t>- scrotum.</a:t>
            </a:r>
            <a:endParaRPr/>
          </a:p>
        </p:txBody>
      </p:sp>
      <p:sp>
        <p:nvSpPr>
          <p:cNvPr id="126" name="Google Shape;126;p4"/>
          <p:cNvSpPr txBox="1">
            <a:spLocks noGrp="1"/>
          </p:cNvSpPr>
          <p:nvPr>
            <p:ph type="body" idx="1"/>
          </p:nvPr>
        </p:nvSpPr>
        <p:spPr>
          <a:xfrm>
            <a:off x="0" y="533400"/>
            <a:ext cx="8915400" cy="1219200"/>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90000"/>
              </a:lnSpc>
              <a:spcBef>
                <a:spcPts val="0"/>
              </a:spcBef>
              <a:spcAft>
                <a:spcPts val="0"/>
              </a:spcAft>
              <a:buClr>
                <a:schemeClr val="dk1"/>
              </a:buClr>
              <a:buSzPct val="100000"/>
              <a:buChar char="•"/>
            </a:pPr>
            <a:r>
              <a:rPr lang="en-US" sz="2800"/>
              <a:t>Scrotum –</a:t>
            </a:r>
            <a:endParaRPr/>
          </a:p>
          <a:p>
            <a:pPr marL="742950" lvl="1" indent="-285750" algn="l" rtl="0">
              <a:lnSpc>
                <a:spcPct val="90000"/>
              </a:lnSpc>
              <a:spcBef>
                <a:spcPts val="444"/>
              </a:spcBef>
              <a:spcAft>
                <a:spcPts val="0"/>
              </a:spcAft>
              <a:buClr>
                <a:schemeClr val="dk1"/>
              </a:buClr>
              <a:buSzPct val="100000"/>
              <a:buChar char="–"/>
            </a:pPr>
            <a:r>
              <a:rPr lang="en-US" sz="2400"/>
              <a:t>Cutaneous bag containing testis, epidydimis&amp; part of spermatic cord </a:t>
            </a:r>
            <a:endParaRPr/>
          </a:p>
          <a:p>
            <a:pPr marL="742950" lvl="1" indent="-285750" algn="l" rtl="0">
              <a:lnSpc>
                <a:spcPct val="90000"/>
              </a:lnSpc>
              <a:spcBef>
                <a:spcPts val="444"/>
              </a:spcBef>
              <a:spcAft>
                <a:spcPts val="0"/>
              </a:spcAft>
              <a:buClr>
                <a:srgbClr val="00B050"/>
              </a:buClr>
              <a:buSzPct val="100000"/>
              <a:buChar char="–"/>
            </a:pPr>
            <a:r>
              <a:rPr lang="en-US" sz="2400" b="1">
                <a:solidFill>
                  <a:srgbClr val="00B050"/>
                </a:solidFill>
              </a:rPr>
              <a:t>Support</a:t>
            </a:r>
            <a:r>
              <a:rPr lang="en-US" sz="2400"/>
              <a:t> and  </a:t>
            </a:r>
            <a:r>
              <a:rPr lang="en-US" sz="2400" b="1">
                <a:solidFill>
                  <a:srgbClr val="0070C0"/>
                </a:solidFill>
              </a:rPr>
              <a:t>protect</a:t>
            </a:r>
            <a:r>
              <a:rPr lang="en-US" sz="2400"/>
              <a:t> the testes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5" descr="ha5lf2801_a"/>
          <p:cNvPicPr preferRelativeResize="0">
            <a:picLocks noGrp="1"/>
          </p:cNvPicPr>
          <p:nvPr>
            <p:ph type="clipArt" idx="2"/>
          </p:nvPr>
        </p:nvPicPr>
        <p:blipFill rotWithShape="1">
          <a:blip r:embed="rId3">
            <a:alphaModFix/>
          </a:blip>
          <a:srcRect l="38028" t="23933" r="18309"/>
          <a:stretch/>
        </p:blipFill>
        <p:spPr>
          <a:xfrm>
            <a:off x="4419600" y="1828800"/>
            <a:ext cx="4724400" cy="5029200"/>
          </a:xfrm>
          <a:prstGeom prst="rect">
            <a:avLst/>
          </a:prstGeom>
          <a:noFill/>
          <a:ln>
            <a:noFill/>
          </a:ln>
        </p:spPr>
      </p:pic>
      <p:sp>
        <p:nvSpPr>
          <p:cNvPr id="132" name="Google Shape;132;p5"/>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C00000"/>
              </a:buClr>
              <a:buSzPct val="100000"/>
              <a:buFont typeface="Calibri"/>
              <a:buNone/>
            </a:pPr>
            <a:r>
              <a:rPr lang="en-US" b="1">
                <a:solidFill>
                  <a:srgbClr val="C00000"/>
                </a:solidFill>
              </a:rPr>
              <a:t>TESTIS</a:t>
            </a:r>
            <a:endParaRPr/>
          </a:p>
        </p:txBody>
      </p:sp>
      <p:sp>
        <p:nvSpPr>
          <p:cNvPr id="133" name="Google Shape;133;p5"/>
          <p:cNvSpPr txBox="1">
            <a:spLocks noGrp="1"/>
          </p:cNvSpPr>
          <p:nvPr>
            <p:ph type="body" idx="1"/>
          </p:nvPr>
        </p:nvSpPr>
        <p:spPr>
          <a:xfrm>
            <a:off x="0" y="914400"/>
            <a:ext cx="4419600" cy="5943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a:t>Testes - testicles</a:t>
            </a:r>
            <a:endParaRPr/>
          </a:p>
          <a:p>
            <a:pPr marL="742950" lvl="1" indent="-285750" algn="l" rtl="0">
              <a:spcBef>
                <a:spcPts val="480"/>
              </a:spcBef>
              <a:spcAft>
                <a:spcPts val="0"/>
              </a:spcAft>
              <a:buClr>
                <a:schemeClr val="dk1"/>
              </a:buClr>
              <a:buSzPts val="2400"/>
              <a:buChar char="–"/>
            </a:pPr>
            <a:r>
              <a:rPr lang="en-US" sz="2400"/>
              <a:t>Paired(2) oval glands 4 x2x 2 cm volume =15-20mls</a:t>
            </a:r>
            <a:endParaRPr/>
          </a:p>
          <a:p>
            <a:pPr marL="742950" lvl="1" indent="-285750" algn="l" rtl="0">
              <a:spcBef>
                <a:spcPts val="480"/>
              </a:spcBef>
              <a:spcAft>
                <a:spcPts val="0"/>
              </a:spcAft>
              <a:buClr>
                <a:srgbClr val="000000"/>
              </a:buClr>
              <a:buSzPts val="2400"/>
              <a:buChar char="–"/>
            </a:pPr>
            <a:r>
              <a:rPr lang="en-US" sz="2400">
                <a:solidFill>
                  <a:srgbClr val="000000"/>
                </a:solidFill>
              </a:rPr>
              <a:t>Develop from premodial gonad by influence of Y chromosome and TDF</a:t>
            </a:r>
            <a:endParaRPr/>
          </a:p>
          <a:p>
            <a:pPr marL="742950" lvl="1" indent="-285750" algn="l" rtl="0">
              <a:spcBef>
                <a:spcPts val="480"/>
              </a:spcBef>
              <a:spcAft>
                <a:spcPts val="0"/>
              </a:spcAft>
              <a:buClr>
                <a:srgbClr val="000000"/>
              </a:buClr>
              <a:buSzPts val="2400"/>
              <a:buChar char="–"/>
            </a:pPr>
            <a:r>
              <a:rPr lang="en-US" sz="2400">
                <a:solidFill>
                  <a:srgbClr val="000000"/>
                </a:solidFill>
              </a:rPr>
              <a:t>Develop in abdomen and descent to scrotum</a:t>
            </a:r>
            <a:endParaRPr/>
          </a:p>
          <a:p>
            <a:pPr marL="1143000" lvl="2" indent="-228600" algn="l" rtl="0">
              <a:spcBef>
                <a:spcPts val="320"/>
              </a:spcBef>
              <a:spcAft>
                <a:spcPts val="0"/>
              </a:spcAft>
              <a:buClr>
                <a:srgbClr val="FF0000"/>
              </a:buClr>
              <a:buSzPts val="1600"/>
              <a:buChar char="•"/>
            </a:pPr>
            <a:r>
              <a:rPr lang="en-US" sz="1600">
                <a:solidFill>
                  <a:srgbClr val="FF0000"/>
                </a:solidFill>
              </a:rPr>
              <a:t>Undescended =Cryptochidism</a:t>
            </a:r>
            <a:endParaRPr sz="1600">
              <a:solidFill>
                <a:srgbClr val="FF0000"/>
              </a:solidFill>
            </a:endParaRPr>
          </a:p>
          <a:p>
            <a:pPr marL="742950" lvl="1" indent="-285750" algn="l" rtl="0">
              <a:spcBef>
                <a:spcPts val="480"/>
              </a:spcBef>
              <a:spcAft>
                <a:spcPts val="0"/>
              </a:spcAft>
              <a:buClr>
                <a:schemeClr val="dk1"/>
              </a:buClr>
              <a:buSzPts val="2400"/>
              <a:buChar char="–"/>
            </a:pPr>
            <a:r>
              <a:rPr lang="en-US" sz="2400"/>
              <a:t>Suspended in scrotum by spermatic cord</a:t>
            </a:r>
            <a:endParaRPr/>
          </a:p>
        </p:txBody>
      </p:sp>
      <p:sp>
        <p:nvSpPr>
          <p:cNvPr id="134" name="Google Shape;134;p5"/>
          <p:cNvSpPr/>
          <p:nvPr/>
        </p:nvSpPr>
        <p:spPr>
          <a:xfrm flipH="1">
            <a:off x="7848600" y="5486400"/>
            <a:ext cx="1538287" cy="485775"/>
          </a:xfrm>
          <a:prstGeom prst="rightArrow">
            <a:avLst>
              <a:gd name="adj1" fmla="val 50000"/>
              <a:gd name="adj2" fmla="val 50245"/>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6" descr="ha5lf2803a_a"/>
          <p:cNvPicPr preferRelativeResize="0">
            <a:picLocks noGrp="1"/>
          </p:cNvPicPr>
          <p:nvPr>
            <p:ph type="clipArt" idx="2"/>
          </p:nvPr>
        </p:nvPicPr>
        <p:blipFill rotWithShape="1">
          <a:blip r:embed="rId3">
            <a:alphaModFix/>
          </a:blip>
          <a:srcRect/>
          <a:stretch/>
        </p:blipFill>
        <p:spPr>
          <a:xfrm>
            <a:off x="4953000" y="990600"/>
            <a:ext cx="3829375" cy="3810000"/>
          </a:xfrm>
          <a:prstGeom prst="rect">
            <a:avLst/>
          </a:prstGeom>
          <a:noFill/>
          <a:ln>
            <a:noFill/>
          </a:ln>
        </p:spPr>
      </p:pic>
      <p:sp>
        <p:nvSpPr>
          <p:cNvPr id="140" name="Google Shape;140;p6"/>
          <p:cNvSpPr txBox="1">
            <a:spLocks noGrp="1"/>
          </p:cNvSpPr>
          <p:nvPr>
            <p:ph type="title"/>
          </p:nvPr>
        </p:nvSpPr>
        <p:spPr>
          <a:xfrm>
            <a:off x="0" y="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70C0"/>
              </a:buClr>
              <a:buSzPct val="100000"/>
              <a:buFont typeface="Calibri"/>
              <a:buNone/>
            </a:pPr>
            <a:r>
              <a:rPr lang="en-US" b="1">
                <a:solidFill>
                  <a:srgbClr val="0070C0"/>
                </a:solidFill>
              </a:rPr>
              <a:t>TESTIS – X-Section</a:t>
            </a:r>
            <a:endParaRPr/>
          </a:p>
        </p:txBody>
      </p:sp>
      <p:sp>
        <p:nvSpPr>
          <p:cNvPr id="141" name="Google Shape;141;p6"/>
          <p:cNvSpPr txBox="1">
            <a:spLocks noGrp="1"/>
          </p:cNvSpPr>
          <p:nvPr>
            <p:ph type="body" idx="1"/>
          </p:nvPr>
        </p:nvSpPr>
        <p:spPr>
          <a:xfrm>
            <a:off x="0" y="762000"/>
            <a:ext cx="4876800" cy="6096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a:t>Enclosed by 3 coverings: </a:t>
            </a:r>
            <a:endParaRPr/>
          </a:p>
          <a:p>
            <a:pPr marL="342900" lvl="0" indent="-342900" algn="l" rtl="0">
              <a:spcBef>
                <a:spcPts val="480"/>
              </a:spcBef>
              <a:spcAft>
                <a:spcPts val="0"/>
              </a:spcAft>
              <a:buClr>
                <a:schemeClr val="dk1"/>
              </a:buClr>
              <a:buSzPts val="2400"/>
              <a:buChar char="•"/>
            </a:pPr>
            <a:r>
              <a:rPr lang="en-US" sz="2400" b="1"/>
              <a:t>Tunica vasculosa </a:t>
            </a:r>
            <a:r>
              <a:rPr lang="en-US" sz="2400"/>
              <a:t>(innermost)</a:t>
            </a:r>
            <a:r>
              <a:rPr lang="en-US" sz="2400" b="1"/>
              <a:t>: </a:t>
            </a:r>
            <a:r>
              <a:rPr lang="en-US" sz="2400"/>
              <a:t>made up of connective tissue &amp; is rich in blood vessels.</a:t>
            </a:r>
            <a:endParaRPr/>
          </a:p>
          <a:p>
            <a:pPr marL="342900" lvl="0" indent="-342900" algn="l" rtl="0">
              <a:spcBef>
                <a:spcPts val="560"/>
              </a:spcBef>
              <a:spcAft>
                <a:spcPts val="0"/>
              </a:spcAft>
              <a:buClr>
                <a:schemeClr val="dk1"/>
              </a:buClr>
              <a:buSzPts val="2800"/>
              <a:buChar char="•"/>
            </a:pPr>
            <a:r>
              <a:rPr lang="en-US" sz="2800" b="1"/>
              <a:t>Tunica albuginea:</a:t>
            </a:r>
            <a:r>
              <a:rPr lang="en-US" sz="2800"/>
              <a:t> dense fibrous capsule</a:t>
            </a:r>
            <a:endParaRPr/>
          </a:p>
          <a:p>
            <a:pPr marL="742950" lvl="1" indent="-285750" algn="l" rtl="0">
              <a:spcBef>
                <a:spcPts val="360"/>
              </a:spcBef>
              <a:spcAft>
                <a:spcPts val="0"/>
              </a:spcAft>
              <a:buClr>
                <a:schemeClr val="dk1"/>
              </a:buClr>
              <a:buSzPts val="1800"/>
              <a:buChar char="–"/>
            </a:pPr>
            <a:r>
              <a:rPr lang="en-US" sz="1800"/>
              <a:t>Has septa extensions dividing testis into 200-300 lobules</a:t>
            </a:r>
            <a:endParaRPr/>
          </a:p>
          <a:p>
            <a:pPr marL="342900" lvl="0" indent="-342900" algn="l" rtl="0">
              <a:spcBef>
                <a:spcPts val="560"/>
              </a:spcBef>
              <a:spcAft>
                <a:spcPts val="0"/>
              </a:spcAft>
              <a:buClr>
                <a:schemeClr val="dk1"/>
              </a:buClr>
              <a:buSzPts val="2800"/>
              <a:buChar char="•"/>
            </a:pPr>
            <a:r>
              <a:rPr lang="en-US" sz="2800" b="1"/>
              <a:t>Tunica Vaginalis </a:t>
            </a:r>
            <a:r>
              <a:rPr lang="en-US" sz="2800"/>
              <a:t>(outermost)</a:t>
            </a:r>
            <a:r>
              <a:rPr lang="en-US" sz="2800" b="1"/>
              <a:t>:</a:t>
            </a:r>
            <a:r>
              <a:rPr lang="en-US" sz="2000"/>
              <a:t> </a:t>
            </a:r>
            <a:endParaRPr/>
          </a:p>
          <a:p>
            <a:pPr marL="742950" lvl="1" indent="-285750" algn="l" rtl="0">
              <a:spcBef>
                <a:spcPts val="360"/>
              </a:spcBef>
              <a:spcAft>
                <a:spcPts val="0"/>
              </a:spcAft>
              <a:buClr>
                <a:schemeClr val="dk1"/>
              </a:buClr>
              <a:buSzPts val="1800"/>
              <a:buChar char="–"/>
            </a:pPr>
            <a:r>
              <a:rPr lang="en-US" sz="1800"/>
              <a:t>visceral layer: adheres to tunica albuginea.</a:t>
            </a:r>
            <a:endParaRPr/>
          </a:p>
          <a:p>
            <a:pPr marL="742950" lvl="1" indent="-285750" algn="l" rtl="0">
              <a:spcBef>
                <a:spcPts val="360"/>
              </a:spcBef>
              <a:spcAft>
                <a:spcPts val="0"/>
              </a:spcAft>
              <a:buClr>
                <a:schemeClr val="dk1"/>
              </a:buClr>
              <a:buSzPts val="1800"/>
              <a:buChar char="–"/>
            </a:pPr>
            <a:r>
              <a:rPr lang="en-US" sz="1800"/>
              <a:t>Parietal layer: lines the inner surface of scrotum. </a:t>
            </a:r>
            <a:endParaRPr/>
          </a:p>
          <a:p>
            <a:pPr marL="342900" lvl="0" indent="-215900" algn="l" rtl="0">
              <a:spcBef>
                <a:spcPts val="400"/>
              </a:spcBef>
              <a:spcAft>
                <a:spcPts val="0"/>
              </a:spcAft>
              <a:buClr>
                <a:schemeClr val="dk1"/>
              </a:buClr>
              <a:buSzPts val="2000"/>
              <a:buNone/>
            </a:pPr>
            <a:endParaRPr sz="2000"/>
          </a:p>
        </p:txBody>
      </p:sp>
      <p:sp>
        <p:nvSpPr>
          <p:cNvPr id="142" name="Google Shape;142;p6"/>
          <p:cNvSpPr/>
          <p:nvPr/>
        </p:nvSpPr>
        <p:spPr>
          <a:xfrm flipH="1">
            <a:off x="3429000" y="5791200"/>
            <a:ext cx="2971800" cy="409575"/>
          </a:xfrm>
          <a:prstGeom prst="leftArrow">
            <a:avLst>
              <a:gd name="adj1" fmla="val 50000"/>
              <a:gd name="adj2" fmla="val 109804"/>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Arial Black"/>
                <a:ea typeface="Arial Black"/>
                <a:cs typeface="Arial Black"/>
                <a:sym typeface="Arial Black"/>
              </a:rPr>
              <a:t>tunica vaginalis</a:t>
            </a:r>
            <a:endParaRPr sz="1200">
              <a:solidFill>
                <a:schemeClr val="dk1"/>
              </a:solidFill>
              <a:latin typeface="Arial Black"/>
              <a:ea typeface="Arial Black"/>
              <a:cs typeface="Arial Black"/>
              <a:sym typeface="Arial Black"/>
            </a:endParaRPr>
          </a:p>
        </p:txBody>
      </p:sp>
      <p:sp>
        <p:nvSpPr>
          <p:cNvPr id="143" name="Google Shape;143;p6"/>
          <p:cNvSpPr/>
          <p:nvPr/>
        </p:nvSpPr>
        <p:spPr>
          <a:xfrm>
            <a:off x="7543800" y="4724400"/>
            <a:ext cx="1447800" cy="333375"/>
          </a:xfrm>
          <a:prstGeom prst="leftArrow">
            <a:avLst>
              <a:gd name="adj1" fmla="val 50000"/>
              <a:gd name="adj2" fmla="val 101961"/>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dk1"/>
                </a:solidFill>
                <a:latin typeface="Arial Black"/>
                <a:ea typeface="Arial Black"/>
                <a:cs typeface="Arial Black"/>
                <a:sym typeface="Arial Black"/>
              </a:rPr>
              <a:t>tunica albuginea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7" descr="E:\Image_Library\JPEG_IL\27_IL_jpeg\27-03_StructTestis_1.jpg"/>
          <p:cNvPicPr preferRelativeResize="0"/>
          <p:nvPr/>
        </p:nvPicPr>
        <p:blipFill rotWithShape="1">
          <a:blip r:embed="rId3">
            <a:alphaModFix/>
          </a:blip>
          <a:srcRect/>
          <a:stretch/>
        </p:blipFill>
        <p:spPr>
          <a:xfrm>
            <a:off x="0" y="846138"/>
            <a:ext cx="9144000" cy="60118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8" descr="Testes semeniferous tubule"/>
          <p:cNvPicPr preferRelativeResize="0">
            <a:picLocks noGrp="1"/>
          </p:cNvPicPr>
          <p:nvPr>
            <p:ph type="clipArt" idx="2"/>
          </p:nvPr>
        </p:nvPicPr>
        <p:blipFill rotWithShape="1">
          <a:blip r:embed="rId3">
            <a:alphaModFix/>
          </a:blip>
          <a:srcRect/>
          <a:stretch/>
        </p:blipFill>
        <p:spPr>
          <a:xfrm>
            <a:off x="2514600" y="2514960"/>
            <a:ext cx="6477000" cy="4343040"/>
          </a:xfrm>
          <a:prstGeom prst="rect">
            <a:avLst/>
          </a:prstGeom>
          <a:noFill/>
          <a:ln>
            <a:noFill/>
          </a:ln>
        </p:spPr>
      </p:pic>
      <p:sp>
        <p:nvSpPr>
          <p:cNvPr id="154" name="Google Shape;154;p8"/>
          <p:cNvSpPr txBox="1">
            <a:spLocks noGrp="1"/>
          </p:cNvSpPr>
          <p:nvPr>
            <p:ph type="title"/>
          </p:nvPr>
        </p:nvSpPr>
        <p:spPr>
          <a:xfrm>
            <a:off x="0" y="0"/>
            <a:ext cx="8610600" cy="60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C00000"/>
              </a:buClr>
              <a:buSzPts val="4800"/>
              <a:buFont typeface="Calibri"/>
              <a:buNone/>
            </a:pPr>
            <a:r>
              <a:rPr lang="en-US" sz="4800" b="1">
                <a:solidFill>
                  <a:srgbClr val="C00000"/>
                </a:solidFill>
              </a:rPr>
              <a:t>Seminiferous Tubules</a:t>
            </a:r>
            <a:endParaRPr/>
          </a:p>
        </p:txBody>
      </p:sp>
      <p:sp>
        <p:nvSpPr>
          <p:cNvPr id="155" name="Google Shape;155;p8"/>
          <p:cNvSpPr txBox="1">
            <a:spLocks noGrp="1"/>
          </p:cNvSpPr>
          <p:nvPr>
            <p:ph type="body" idx="1"/>
          </p:nvPr>
        </p:nvSpPr>
        <p:spPr>
          <a:xfrm>
            <a:off x="0" y="457200"/>
            <a:ext cx="9144000" cy="20574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sz="2800"/>
              <a:t>Each testis has 200-300 lobules. </a:t>
            </a:r>
            <a:endParaRPr/>
          </a:p>
          <a:p>
            <a:pPr marL="342900" lvl="0" indent="-342900" algn="l" rtl="0">
              <a:spcBef>
                <a:spcPts val="518"/>
              </a:spcBef>
              <a:spcAft>
                <a:spcPts val="0"/>
              </a:spcAft>
              <a:buClr>
                <a:schemeClr val="dk1"/>
              </a:buClr>
              <a:buSzPct val="100000"/>
              <a:buChar char="•"/>
            </a:pPr>
            <a:r>
              <a:rPr lang="en-US" sz="2800"/>
              <a:t>Each lobule has 1-4 convoluted seminiferous tubules, surrounded &amp; supported by interlobular Connective Tissue. </a:t>
            </a:r>
            <a:endParaRPr/>
          </a:p>
          <a:p>
            <a:pPr marL="342900" lvl="0" indent="-342900" algn="l" rtl="0">
              <a:spcBef>
                <a:spcPts val="518"/>
              </a:spcBef>
              <a:spcAft>
                <a:spcPts val="0"/>
              </a:spcAft>
              <a:buClr>
                <a:schemeClr val="dk1"/>
              </a:buClr>
              <a:buSzPct val="100000"/>
              <a:buChar char="•"/>
            </a:pPr>
            <a:r>
              <a:rPr lang="en-US" sz="2800"/>
              <a:t>Both ends of each loop drain into a network of ducts in the head of the </a:t>
            </a:r>
            <a:r>
              <a:rPr lang="en-US" sz="2800" b="1"/>
              <a:t>epididymis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9" descr="Semeniferous tubule"/>
          <p:cNvPicPr preferRelativeResize="0">
            <a:picLocks noGrp="1"/>
          </p:cNvPicPr>
          <p:nvPr>
            <p:ph type="clipArt" idx="2"/>
          </p:nvPr>
        </p:nvPicPr>
        <p:blipFill rotWithShape="1">
          <a:blip r:embed="rId3">
            <a:alphaModFix/>
          </a:blip>
          <a:srcRect/>
          <a:stretch/>
        </p:blipFill>
        <p:spPr>
          <a:xfrm>
            <a:off x="3429000" y="2861861"/>
            <a:ext cx="5715000" cy="3996140"/>
          </a:xfrm>
          <a:prstGeom prst="rect">
            <a:avLst/>
          </a:prstGeom>
          <a:noFill/>
          <a:ln>
            <a:noFill/>
          </a:ln>
        </p:spPr>
      </p:pic>
      <p:sp>
        <p:nvSpPr>
          <p:cNvPr id="161" name="Google Shape;161;p9"/>
          <p:cNvSpPr txBox="1">
            <a:spLocks noGrp="1"/>
          </p:cNvSpPr>
          <p:nvPr>
            <p:ph type="title"/>
          </p:nvPr>
        </p:nvSpPr>
        <p:spPr>
          <a:xfrm>
            <a:off x="228600" y="228600"/>
            <a:ext cx="8610600" cy="609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C00000"/>
              </a:buClr>
              <a:buSzPct val="100000"/>
              <a:buFont typeface="Calibri"/>
              <a:buNone/>
            </a:pPr>
            <a:r>
              <a:rPr lang="en-US" b="1">
                <a:solidFill>
                  <a:srgbClr val="C00000"/>
                </a:solidFill>
              </a:rPr>
              <a:t>Seminiferous Tubules.</a:t>
            </a:r>
            <a:endParaRPr/>
          </a:p>
        </p:txBody>
      </p:sp>
      <p:sp>
        <p:nvSpPr>
          <p:cNvPr id="162" name="Google Shape;162;p9"/>
          <p:cNvSpPr/>
          <p:nvPr/>
        </p:nvSpPr>
        <p:spPr>
          <a:xfrm>
            <a:off x="3810000" y="4953000"/>
            <a:ext cx="5334000" cy="1905000"/>
          </a:xfrm>
          <a:prstGeom prst="rect">
            <a:avLst/>
          </a:prstGeom>
          <a:noFill/>
          <a:ln>
            <a:noFill/>
          </a:ln>
        </p:spPr>
        <p:txBody>
          <a:bodyPr spcFirstLastPara="1" wrap="square" lIns="91425" tIns="45700" rIns="91425" bIns="45700" anchor="t" anchorCtr="0">
            <a:noAutofit/>
          </a:bodyPr>
          <a:lstStyle/>
          <a:p>
            <a:pPr marL="342900" marR="0" lvl="0" indent="-200660" algn="l" rtl="0">
              <a:spcBef>
                <a:spcPts val="0"/>
              </a:spcBef>
              <a:spcAft>
                <a:spcPts val="0"/>
              </a:spcAft>
              <a:buClr>
                <a:schemeClr val="dk2"/>
              </a:buClr>
              <a:buSzPts val="2240"/>
              <a:buFont typeface="Noto Sans Symbols"/>
              <a:buNone/>
            </a:pPr>
            <a:endParaRPr sz="2800">
              <a:solidFill>
                <a:schemeClr val="dk1"/>
              </a:solidFill>
              <a:latin typeface="Tahoma"/>
              <a:ea typeface="Tahoma"/>
              <a:cs typeface="Tahoma"/>
              <a:sym typeface="Tahoma"/>
            </a:endParaRPr>
          </a:p>
        </p:txBody>
      </p:sp>
      <p:sp>
        <p:nvSpPr>
          <p:cNvPr id="163" name="Google Shape;163;p9"/>
          <p:cNvSpPr/>
          <p:nvPr/>
        </p:nvSpPr>
        <p:spPr>
          <a:xfrm>
            <a:off x="6019800" y="6248400"/>
            <a:ext cx="1143000" cy="304800"/>
          </a:xfrm>
          <a:prstGeom prst="rightArrow">
            <a:avLst>
              <a:gd name="adj1" fmla="val 50000"/>
              <a:gd name="adj2" fmla="val 225000"/>
            </a:avLst>
          </a:prstGeom>
          <a:solidFill>
            <a:srgbClr val="FFFF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9"/>
          <p:cNvSpPr txBox="1">
            <a:spLocks noGrp="1"/>
          </p:cNvSpPr>
          <p:nvPr>
            <p:ph type="body" idx="1"/>
          </p:nvPr>
        </p:nvSpPr>
        <p:spPr>
          <a:xfrm>
            <a:off x="0" y="838200"/>
            <a:ext cx="6172200" cy="3048000"/>
          </a:xfrm>
          <a:prstGeom prst="rect">
            <a:avLst/>
          </a:prstGeom>
          <a:noFill/>
          <a:ln>
            <a:noFill/>
          </a:ln>
        </p:spPr>
        <p:txBody>
          <a:bodyPr spcFirstLastPara="1" wrap="square" lIns="91425" tIns="45700" rIns="91425" bIns="45700" anchor="t" anchorCtr="0">
            <a:normAutofit/>
          </a:bodyPr>
          <a:lstStyle/>
          <a:p>
            <a:pPr marL="342900" lvl="1" indent="-342900" algn="l" rtl="0">
              <a:lnSpc>
                <a:spcPct val="90000"/>
              </a:lnSpc>
              <a:spcBef>
                <a:spcPts val="0"/>
              </a:spcBef>
              <a:spcAft>
                <a:spcPts val="0"/>
              </a:spcAft>
              <a:buClr>
                <a:schemeClr val="dk1"/>
              </a:buClr>
              <a:buSzPts val="2400"/>
              <a:buFont typeface="Arial"/>
              <a:buChar char="•"/>
            </a:pPr>
            <a:r>
              <a:rPr lang="en-US" sz="2400"/>
              <a:t>Between the tubules </a:t>
            </a:r>
            <a:endParaRPr/>
          </a:p>
          <a:p>
            <a:pPr marL="342900" lvl="1" indent="-342900" algn="l" rtl="0">
              <a:lnSpc>
                <a:spcPct val="90000"/>
              </a:lnSpc>
              <a:spcBef>
                <a:spcPts val="480"/>
              </a:spcBef>
              <a:spcAft>
                <a:spcPts val="0"/>
              </a:spcAft>
              <a:buClr>
                <a:schemeClr val="dk1"/>
              </a:buClr>
              <a:buSzPts val="2400"/>
              <a:buFont typeface="Arial"/>
              <a:buChar char="•"/>
            </a:pPr>
            <a:r>
              <a:rPr lang="en-US" sz="2400"/>
              <a:t>Interstitial cells of Lydig </a:t>
            </a:r>
            <a:endParaRPr/>
          </a:p>
          <a:p>
            <a:pPr marL="742950" lvl="2" indent="-342900" algn="l" rtl="0">
              <a:lnSpc>
                <a:spcPct val="90000"/>
              </a:lnSpc>
              <a:spcBef>
                <a:spcPts val="400"/>
              </a:spcBef>
              <a:spcAft>
                <a:spcPts val="0"/>
              </a:spcAft>
              <a:buClr>
                <a:schemeClr val="dk1"/>
              </a:buClr>
              <a:buSzPts val="2000"/>
              <a:buChar char="•"/>
            </a:pPr>
            <a:r>
              <a:rPr lang="en-US" sz="2000"/>
              <a:t>containing lipid granules, </a:t>
            </a:r>
            <a:endParaRPr/>
          </a:p>
          <a:p>
            <a:pPr marL="742950" lvl="2" indent="-342900" algn="l" rtl="0">
              <a:lnSpc>
                <a:spcPct val="90000"/>
              </a:lnSpc>
              <a:spcBef>
                <a:spcPts val="480"/>
              </a:spcBef>
              <a:spcAft>
                <a:spcPts val="0"/>
              </a:spcAft>
              <a:buClr>
                <a:schemeClr val="dk1"/>
              </a:buClr>
              <a:buSzPts val="2000"/>
              <a:buChar char="•"/>
            </a:pPr>
            <a:r>
              <a:rPr lang="en-US" sz="2000"/>
              <a:t>Secrete testosterone in response to LH (= ICTH)</a:t>
            </a:r>
            <a:r>
              <a:rPr lang="en-US"/>
              <a:t> </a:t>
            </a:r>
            <a:endParaRPr sz="2000"/>
          </a:p>
          <a:p>
            <a:pPr marL="342900" lvl="0" indent="-342900" algn="l" rtl="0">
              <a:lnSpc>
                <a:spcPct val="90000"/>
              </a:lnSpc>
              <a:spcBef>
                <a:spcPts val="480"/>
              </a:spcBef>
              <a:spcAft>
                <a:spcPts val="0"/>
              </a:spcAft>
              <a:buClr>
                <a:schemeClr val="dk1"/>
              </a:buClr>
              <a:buSzPts val="2400"/>
              <a:buChar char="•"/>
            </a:pPr>
            <a:r>
              <a:rPr lang="en-US" sz="2400"/>
              <a:t>Also between the tubules are blood cells.</a:t>
            </a:r>
            <a:endParaRPr/>
          </a:p>
          <a:p>
            <a:pPr marL="342900" lvl="0" indent="-215900" algn="l" rtl="0">
              <a:lnSpc>
                <a:spcPct val="90000"/>
              </a:lnSpc>
              <a:spcBef>
                <a:spcPts val="400"/>
              </a:spcBef>
              <a:spcAft>
                <a:spcPts val="0"/>
              </a:spcAft>
              <a:buClr>
                <a:schemeClr val="dk1"/>
              </a:buClr>
              <a:buSzPts val="2000"/>
              <a:buNone/>
            </a:pPr>
            <a:endParaRPr sz="2000"/>
          </a:p>
          <a:p>
            <a:pPr marL="742950" lvl="1" indent="-171450" algn="l" rtl="0">
              <a:lnSpc>
                <a:spcPct val="90000"/>
              </a:lnSpc>
              <a:spcBef>
                <a:spcPts val="360"/>
              </a:spcBef>
              <a:spcAft>
                <a:spcPts val="0"/>
              </a:spcAft>
              <a:buClr>
                <a:schemeClr val="dk1"/>
              </a:buClr>
              <a:buSzPts val="1800"/>
              <a:buNone/>
            </a:pPr>
            <a:endParaRPr sz="18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1758</Words>
  <Application>Microsoft Office PowerPoint</Application>
  <PresentationFormat>On-screen Show (4:3)</PresentationFormat>
  <Paragraphs>267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Tahoma</vt:lpstr>
      <vt:lpstr>Noto Sans Symbols</vt:lpstr>
      <vt:lpstr>Calibri</vt:lpstr>
      <vt:lpstr>Arial Black</vt:lpstr>
      <vt:lpstr>Arial</vt:lpstr>
      <vt:lpstr>Office Theme</vt:lpstr>
      <vt:lpstr>MALE REPRODUCTIVE SYSTEM</vt:lpstr>
      <vt:lpstr>Male Reproductive System</vt:lpstr>
      <vt:lpstr>MAIN FUNCTIONS</vt:lpstr>
      <vt:lpstr>Function of - scrotum.</vt:lpstr>
      <vt:lpstr>TESTIS</vt:lpstr>
      <vt:lpstr>TESTIS – X-Section</vt:lpstr>
      <vt:lpstr>PowerPoint Presentation</vt:lpstr>
      <vt:lpstr>Seminiferous Tubules</vt:lpstr>
      <vt:lpstr>Seminiferous Tubules.</vt:lpstr>
      <vt:lpstr>Seminiferous Tubules.</vt:lpstr>
      <vt:lpstr>Sertoli cells - </vt:lpstr>
      <vt:lpstr>Blood testis barrier</vt:lpstr>
      <vt:lpstr>Male Reproductive System</vt:lpstr>
      <vt:lpstr>Male Reproductive System</vt:lpstr>
      <vt:lpstr>Male Reproductive System</vt:lpstr>
      <vt:lpstr>Male Reproductive System</vt:lpstr>
      <vt:lpstr> Effect of Temperature  </vt:lpstr>
      <vt:lpstr>Male Reproductive System</vt:lpstr>
      <vt:lpstr>Male Reproductive System</vt:lpstr>
      <vt:lpstr>Male Reproductive System</vt:lpstr>
      <vt:lpstr>Male Reproductive System</vt:lpstr>
      <vt:lpstr>Male Reproductive System</vt:lpstr>
      <vt:lpstr>Male Reproductive System</vt:lpstr>
      <vt:lpstr>Male Reproductive System</vt:lpstr>
      <vt:lpstr>Male Reproductive System</vt:lpstr>
      <vt:lpstr>Male Reproductive System</vt:lpstr>
      <vt:lpstr>Male Reproductive System</vt:lpstr>
      <vt:lpstr>Male Reproductive System</vt:lpstr>
      <vt:lpstr>Male Reproductive System</vt:lpstr>
      <vt:lpstr>Male Reproductive System</vt:lpstr>
      <vt:lpstr>Male Reproductive System</vt:lpstr>
      <vt:lpstr>SEMEN</vt:lpstr>
      <vt:lpstr>Male Reproductive System</vt:lpstr>
      <vt:lpstr>Male Reproductive System</vt:lpstr>
      <vt:lpstr>Male Reproductive System</vt:lpstr>
      <vt:lpstr>Male Reproductive System</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MALE REPRODUCTIVE SYSTEM</dc:title>
  <dc:creator>Dr. Andambi</dc:creator>
  <cp:lastModifiedBy>OGERO</cp:lastModifiedBy>
  <cp:revision>1</cp:revision>
  <dcterms:created xsi:type="dcterms:W3CDTF">2013-11-25T13:24:03Z</dcterms:created>
  <dcterms:modified xsi:type="dcterms:W3CDTF">2023-07-20T10:31:45Z</dcterms:modified>
</cp:coreProperties>
</file>