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7"/>
  </p:handout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81" r:id="rId26"/>
    <p:sldId id="283" r:id="rId27"/>
    <p:sldId id="282"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3267AAB-0AD5-4E0E-8D24-E78EE531644C}" type="datetimeFigureOut">
              <a:rPr lang="en-US" smtClean="0"/>
              <a:pPr/>
              <a:t>6/2/2016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59EDF31-38A0-4885-B269-6E64603997C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Measurement and organization </a:t>
            </a:r>
            <a:r>
              <a:rPr lang="en-US" smtClean="0"/>
              <a:t>of data</a:t>
            </a:r>
            <a:endParaRPr lang="en-US" dirty="0"/>
          </a:p>
        </p:txBody>
      </p:sp>
      <p:sp>
        <p:nvSpPr>
          <p:cNvPr id="3" name="Subtitle 2"/>
          <p:cNvSpPr>
            <a:spLocks noGrp="1"/>
          </p:cNvSpPr>
          <p:nvPr>
            <p:ph type="subTitle" idx="1"/>
          </p:nvPr>
        </p:nvSpPr>
        <p:spPr/>
        <p:txBody>
          <a:bodyPr/>
          <a:lstStyle/>
          <a:p>
            <a:r>
              <a:rPr lang="en-US" dirty="0" smtClean="0"/>
              <a:t>Raw data</a:t>
            </a:r>
          </a:p>
          <a:p>
            <a:r>
              <a:rPr lang="en-US" dirty="0" smtClean="0"/>
              <a:t>Frequency distribution</a:t>
            </a:r>
          </a:p>
          <a:p>
            <a:r>
              <a:rPr lang="en-US" dirty="0" smtClean="0"/>
              <a:t>Graphic presentation of data</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Relative Frequency and Percentage Distributions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a:t>
            </a:r>
            <a:r>
              <a:rPr lang="en-US" b="1" dirty="0" smtClean="0"/>
              <a:t>relative frequency </a:t>
            </a:r>
            <a:r>
              <a:rPr lang="en-US" dirty="0" smtClean="0"/>
              <a:t>of a category is obtained by dividing the frequency of that category by the sum of all frequencies. </a:t>
            </a:r>
          </a:p>
          <a:p>
            <a:r>
              <a:rPr lang="en-US" dirty="0" smtClean="0"/>
              <a:t>Thus, the relative frequency shows what fractional part or proportion of the total frequency belongs to the corresponding category. </a:t>
            </a:r>
          </a:p>
          <a:p>
            <a:r>
              <a:rPr lang="en-US" dirty="0" smtClean="0"/>
              <a:t>A relative frequency distribution lists the relative frequencies for all categories</a:t>
            </a:r>
          </a:p>
          <a:p>
            <a:r>
              <a:rPr lang="en-US" dirty="0" smtClean="0"/>
              <a:t>The </a:t>
            </a:r>
            <a:r>
              <a:rPr lang="en-US" b="1" dirty="0" smtClean="0"/>
              <a:t>percentage </a:t>
            </a:r>
            <a:r>
              <a:rPr lang="en-US" dirty="0" smtClean="0"/>
              <a:t>for a category is obtained by multiplying the relative frequency of that category by 100. </a:t>
            </a:r>
          </a:p>
          <a:p>
            <a:r>
              <a:rPr lang="en-US" dirty="0" smtClean="0"/>
              <a:t>A percentage distribution lists the percentages for all categories.</a:t>
            </a:r>
          </a:p>
          <a:p>
            <a:r>
              <a:rPr lang="en-US" dirty="0" smtClean="0"/>
              <a:t>Find the relative frequency and percentage for the above*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Graphical Presentation of Qualitative Data</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 graphic display can reveal at a glance the main characteristics of a data set. </a:t>
            </a:r>
          </a:p>
          <a:p>
            <a:r>
              <a:rPr lang="en-US" dirty="0" smtClean="0"/>
              <a:t>The </a:t>
            </a:r>
            <a:r>
              <a:rPr lang="en-US" i="1" dirty="0" smtClean="0"/>
              <a:t>bar graph and the pie chart are two </a:t>
            </a:r>
            <a:r>
              <a:rPr lang="en-US" dirty="0" smtClean="0"/>
              <a:t>types of graphs that are commonly used to display qualitative data.</a:t>
            </a:r>
          </a:p>
          <a:p>
            <a:r>
              <a:rPr lang="en-US" dirty="0" smtClean="0"/>
              <a:t>A graph made of bars whose heights represent the frequencies of respective categories is called a </a:t>
            </a:r>
            <a:r>
              <a:rPr lang="en-US" b="1" dirty="0" smtClean="0"/>
              <a:t>bar graph</a:t>
            </a:r>
            <a:r>
              <a:rPr lang="en-US" i="1" dirty="0" smtClean="0"/>
              <a:t>.</a:t>
            </a:r>
          </a:p>
          <a:p>
            <a:r>
              <a:rPr lang="en-US" dirty="0" smtClean="0"/>
              <a:t>A </a:t>
            </a:r>
            <a:r>
              <a:rPr lang="en-US" b="1" dirty="0" smtClean="0"/>
              <a:t>pie chart </a:t>
            </a:r>
            <a:r>
              <a:rPr lang="en-US" dirty="0" smtClean="0"/>
              <a:t>is a circle divided into portions that represent the relative frequencies or percentages of a population or a sample belonging to different categories.</a:t>
            </a:r>
          </a:p>
          <a:p>
            <a:r>
              <a:rPr lang="en-US" dirty="0" smtClean="0"/>
              <a:t>Draw a pie chart and bar graph for employee stress level  (for the pie chart, the angles for each category have to be calculated before constructing the pie chart)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Graphical Presentation of Qualitative Data (Bar graph)</a:t>
            </a:r>
            <a:endParaRPr lang="en-US" dirty="0"/>
          </a:p>
        </p:txBody>
      </p:sp>
      <p:sp>
        <p:nvSpPr>
          <p:cNvPr id="5" name="Content Placeholder 4"/>
          <p:cNvSpPr>
            <a:spLocks noGrp="1"/>
          </p:cNvSpPr>
          <p:nvPr>
            <p:ph idx="1"/>
          </p:nvPr>
        </p:nvSpPr>
        <p:spPr/>
        <p:txBody>
          <a:bodyPr/>
          <a:lstStyle/>
          <a:p>
            <a:pPr>
              <a:buNone/>
            </a:pPr>
            <a:endParaRPr lang="en-US" dirty="0"/>
          </a:p>
        </p:txBody>
      </p:sp>
      <p:pic>
        <p:nvPicPr>
          <p:cNvPr id="2051" name="Picture 3"/>
          <p:cNvPicPr>
            <a:picLocks noChangeAspect="1" noChangeArrowheads="1"/>
          </p:cNvPicPr>
          <p:nvPr/>
        </p:nvPicPr>
        <p:blipFill>
          <a:blip r:embed="rId2" cstate="print"/>
          <a:srcRect/>
          <a:stretch>
            <a:fillRect/>
          </a:stretch>
        </p:blipFill>
        <p:spPr bwMode="auto">
          <a:xfrm>
            <a:off x="533400" y="1600200"/>
            <a:ext cx="8229600" cy="45720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Graphical Presentation of Qualitative Data (Pie chart)</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528637" y="1881981"/>
            <a:ext cx="8086725" cy="39624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Organizing and Graphing Quantitative Data</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Frequency Distribution for Quantitative Data: </a:t>
            </a:r>
            <a:r>
              <a:rPr lang="en-US" dirty="0" smtClean="0"/>
              <a:t>A frequency distribution for quantitative data lists all the classes and the number of values that belong to each class. </a:t>
            </a:r>
          </a:p>
          <a:p>
            <a:r>
              <a:rPr lang="en-US" dirty="0" smtClean="0"/>
              <a:t>Data presented in the form of a frequency distribution are called </a:t>
            </a:r>
            <a:r>
              <a:rPr lang="en-US" b="1" dirty="0" smtClean="0"/>
              <a:t>grouped data</a:t>
            </a:r>
            <a:r>
              <a:rPr lang="en-US" i="1" dirty="0" smtClean="0"/>
              <a:t>.</a:t>
            </a:r>
          </a:p>
          <a:p>
            <a:r>
              <a:rPr lang="en-US" b="1" dirty="0" smtClean="0"/>
              <a:t>Frequency Distributions</a:t>
            </a:r>
          </a:p>
          <a:p>
            <a:pPr lvl="1"/>
            <a:r>
              <a:rPr lang="en-US" dirty="0" smtClean="0"/>
              <a:t>The table below gives the monthly earnings of 100 employees of a large company. </a:t>
            </a:r>
          </a:p>
          <a:p>
            <a:pPr lvl="1"/>
            <a:r>
              <a:rPr lang="en-US" dirty="0" smtClean="0"/>
              <a:t>The first column lists the classes, which represent the (quantitative) variable monthly earnings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Organizing and Graphing Quantitative Data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For quantitative data, an interval that includes all the values that fall within two numbers—the lower and upper limits—is called a </a:t>
            </a:r>
            <a:r>
              <a:rPr lang="en-US" b="1" dirty="0" smtClean="0"/>
              <a:t>class</a:t>
            </a:r>
            <a:r>
              <a:rPr lang="en-US" dirty="0" smtClean="0"/>
              <a:t>. </a:t>
            </a:r>
          </a:p>
          <a:p>
            <a:r>
              <a:rPr lang="en-US" dirty="0" smtClean="0"/>
              <a:t>Note that the classes always represent a variable.</a:t>
            </a:r>
          </a:p>
          <a:p>
            <a:r>
              <a:rPr lang="en-US" dirty="0" smtClean="0"/>
              <a:t>As it can be observed, the classes are </a:t>
            </a:r>
            <a:r>
              <a:rPr lang="en-US" dirty="0" smtClean="0"/>
              <a:t>non-overlapping</a:t>
            </a:r>
            <a:r>
              <a:rPr lang="en-US" dirty="0" smtClean="0"/>
              <a:t>; that is, each value on earnings belongs to one and only one class. </a:t>
            </a:r>
          </a:p>
          <a:p>
            <a:r>
              <a:rPr lang="en-US" dirty="0" smtClean="0"/>
              <a:t>The second column in the table lists the number of employees who have earnings within each class (frequency).  </a:t>
            </a:r>
          </a:p>
          <a:p>
            <a:r>
              <a:rPr lang="en-US" dirty="0" smtClean="0"/>
              <a:t>The frequencies are denoted by </a:t>
            </a:r>
            <a:r>
              <a:rPr lang="en-US" i="1" dirty="0" smtClean="0"/>
              <a:t>f.</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Organizing and Graphing Quantitative Data (frequency distribution table)</a:t>
            </a:r>
            <a:br>
              <a:rPr lang="en-US" dirty="0" smtClean="0"/>
            </a:br>
            <a:endParaRPr lang="en-US" dirty="0"/>
          </a:p>
        </p:txBody>
      </p:sp>
      <p:graphicFrame>
        <p:nvGraphicFramePr>
          <p:cNvPr id="4" name="Content Placeholder 3"/>
          <p:cNvGraphicFramePr>
            <a:graphicFrameLocks noGrp="1"/>
          </p:cNvGraphicFramePr>
          <p:nvPr>
            <p:ph idx="1"/>
          </p:nvPr>
        </p:nvGraphicFramePr>
        <p:xfrm>
          <a:off x="1524000" y="1905000"/>
          <a:ext cx="5334000" cy="2966720"/>
        </p:xfrm>
        <a:graphic>
          <a:graphicData uri="http://schemas.openxmlformats.org/drawingml/2006/table">
            <a:tbl>
              <a:tblPr firstRow="1" bandRow="1">
                <a:tableStyleId>{5C22544A-7EE6-4342-B048-85BDC9FD1C3A}</a:tableStyleId>
              </a:tblPr>
              <a:tblGrid>
                <a:gridCol w="2457749"/>
                <a:gridCol w="2876251"/>
              </a:tblGrid>
              <a:tr h="370840">
                <a:tc gridSpan="2">
                  <a:txBody>
                    <a:bodyPr/>
                    <a:lstStyle/>
                    <a:p>
                      <a:pPr algn="ctr"/>
                      <a:r>
                        <a:rPr lang="en-US" dirty="0" smtClean="0"/>
                        <a:t>Monthly</a:t>
                      </a:r>
                      <a:r>
                        <a:rPr lang="en-US" baseline="0" dirty="0" smtClean="0"/>
                        <a:t> earnings of 100 employees of a company</a:t>
                      </a:r>
                      <a:endParaRPr lang="en-US" dirty="0"/>
                    </a:p>
                  </a:txBody>
                  <a:tcPr/>
                </a:tc>
                <a:tc hMerge="1">
                  <a:txBody>
                    <a:bodyPr/>
                    <a:lstStyle/>
                    <a:p>
                      <a:endParaRPr lang="en-US" dirty="0"/>
                    </a:p>
                  </a:txBody>
                  <a:tcPr/>
                </a:tc>
              </a:tr>
              <a:tr h="370840">
                <a:tc>
                  <a:txBody>
                    <a:bodyPr/>
                    <a:lstStyle/>
                    <a:p>
                      <a:pPr algn="ctr"/>
                      <a:r>
                        <a:rPr lang="en-US" b="1" dirty="0" smtClean="0"/>
                        <a:t>Monthly earnings (</a:t>
                      </a:r>
                      <a:r>
                        <a:rPr lang="en-US" b="1" dirty="0" err="1" smtClean="0"/>
                        <a:t>KSh</a:t>
                      </a:r>
                      <a:r>
                        <a:rPr lang="en-US" b="1" dirty="0" smtClean="0"/>
                        <a:t>)</a:t>
                      </a:r>
                      <a:endParaRPr lang="en-US" b="1" dirty="0"/>
                    </a:p>
                  </a:txBody>
                  <a:tcPr/>
                </a:tc>
                <a:tc>
                  <a:txBody>
                    <a:bodyPr/>
                    <a:lstStyle/>
                    <a:p>
                      <a:pPr algn="ctr"/>
                      <a:r>
                        <a:rPr lang="en-US" b="1" dirty="0" smtClean="0"/>
                        <a:t>Number</a:t>
                      </a:r>
                      <a:r>
                        <a:rPr lang="en-US" b="1" baseline="0" dirty="0" smtClean="0"/>
                        <a:t> of employees (f)</a:t>
                      </a:r>
                      <a:endParaRPr lang="en-US" b="1" dirty="0"/>
                    </a:p>
                  </a:txBody>
                  <a:tcPr/>
                </a:tc>
              </a:tr>
              <a:tr h="370840">
                <a:tc>
                  <a:txBody>
                    <a:bodyPr/>
                    <a:lstStyle/>
                    <a:p>
                      <a:pPr algn="ctr"/>
                      <a:r>
                        <a:rPr lang="en-US" dirty="0" smtClean="0"/>
                        <a:t>5,001-10,000</a:t>
                      </a:r>
                      <a:endParaRPr lang="en-US" dirty="0"/>
                    </a:p>
                  </a:txBody>
                  <a:tcPr/>
                </a:tc>
                <a:tc>
                  <a:txBody>
                    <a:bodyPr/>
                    <a:lstStyle/>
                    <a:p>
                      <a:pPr algn="ctr"/>
                      <a:r>
                        <a:rPr lang="en-US" dirty="0" smtClean="0"/>
                        <a:t>9</a:t>
                      </a:r>
                      <a:endParaRPr lang="en-US" dirty="0"/>
                    </a:p>
                  </a:txBody>
                  <a:tcPr/>
                </a:tc>
              </a:tr>
              <a:tr h="370840">
                <a:tc>
                  <a:txBody>
                    <a:bodyPr/>
                    <a:lstStyle/>
                    <a:p>
                      <a:pPr algn="ctr"/>
                      <a:r>
                        <a:rPr lang="en-US" dirty="0" smtClean="0"/>
                        <a:t>10,001-15,000</a:t>
                      </a:r>
                      <a:endParaRPr lang="en-US" dirty="0"/>
                    </a:p>
                  </a:txBody>
                  <a:tcPr/>
                </a:tc>
                <a:tc>
                  <a:txBody>
                    <a:bodyPr/>
                    <a:lstStyle/>
                    <a:p>
                      <a:pPr algn="ctr"/>
                      <a:r>
                        <a:rPr lang="en-US" dirty="0" smtClean="0"/>
                        <a:t>22</a:t>
                      </a:r>
                    </a:p>
                  </a:txBody>
                  <a:tcPr/>
                </a:tc>
              </a:tr>
              <a:tr h="370840">
                <a:tc>
                  <a:txBody>
                    <a:bodyPr/>
                    <a:lstStyle/>
                    <a:p>
                      <a:pPr algn="ctr"/>
                      <a:r>
                        <a:rPr lang="en-US" dirty="0" smtClean="0"/>
                        <a:t>15,001-20,000</a:t>
                      </a:r>
                      <a:endParaRPr lang="en-US" dirty="0"/>
                    </a:p>
                  </a:txBody>
                  <a:tcPr/>
                </a:tc>
                <a:tc>
                  <a:txBody>
                    <a:bodyPr/>
                    <a:lstStyle/>
                    <a:p>
                      <a:pPr algn="ctr"/>
                      <a:r>
                        <a:rPr lang="en-US" dirty="0" smtClean="0"/>
                        <a:t>39</a:t>
                      </a:r>
                      <a:endParaRPr lang="en-US" dirty="0"/>
                    </a:p>
                  </a:txBody>
                  <a:tcPr/>
                </a:tc>
              </a:tr>
              <a:tr h="370840">
                <a:tc>
                  <a:txBody>
                    <a:bodyPr/>
                    <a:lstStyle/>
                    <a:p>
                      <a:pPr algn="ctr"/>
                      <a:r>
                        <a:rPr lang="en-US" dirty="0" smtClean="0"/>
                        <a:t>20,001-25,000</a:t>
                      </a:r>
                      <a:endParaRPr lang="en-US" dirty="0"/>
                    </a:p>
                  </a:txBody>
                  <a:tcPr/>
                </a:tc>
                <a:tc>
                  <a:txBody>
                    <a:bodyPr/>
                    <a:lstStyle/>
                    <a:p>
                      <a:pPr algn="ctr"/>
                      <a:r>
                        <a:rPr lang="en-US" dirty="0" smtClean="0"/>
                        <a:t>15</a:t>
                      </a:r>
                      <a:endParaRPr lang="en-US" dirty="0"/>
                    </a:p>
                  </a:txBody>
                  <a:tcPr/>
                </a:tc>
              </a:tr>
              <a:tr h="370840">
                <a:tc>
                  <a:txBody>
                    <a:bodyPr/>
                    <a:lstStyle/>
                    <a:p>
                      <a:pPr algn="ctr"/>
                      <a:r>
                        <a:rPr lang="en-US" dirty="0" smtClean="0"/>
                        <a:t>25,001-30,000</a:t>
                      </a:r>
                      <a:endParaRPr lang="en-US" dirty="0"/>
                    </a:p>
                  </a:txBody>
                  <a:tcPr/>
                </a:tc>
                <a:tc>
                  <a:txBody>
                    <a:bodyPr/>
                    <a:lstStyle/>
                    <a:p>
                      <a:pPr algn="ctr"/>
                      <a:r>
                        <a:rPr lang="en-US" dirty="0" smtClean="0"/>
                        <a:t>9</a:t>
                      </a:r>
                      <a:endParaRPr lang="en-US" dirty="0"/>
                    </a:p>
                  </a:txBody>
                  <a:tcPr/>
                </a:tc>
              </a:tr>
              <a:tr h="370840">
                <a:tc>
                  <a:txBody>
                    <a:bodyPr/>
                    <a:lstStyle/>
                    <a:p>
                      <a:pPr algn="ctr"/>
                      <a:r>
                        <a:rPr lang="en-US" dirty="0" smtClean="0"/>
                        <a:t>30,001-35,000</a:t>
                      </a:r>
                      <a:endParaRPr lang="en-US" dirty="0"/>
                    </a:p>
                  </a:txBody>
                  <a:tcPr/>
                </a:tc>
                <a:tc>
                  <a:txBody>
                    <a:bodyPr/>
                    <a:lstStyle/>
                    <a:p>
                      <a:pPr algn="ctr"/>
                      <a:r>
                        <a:rPr lang="en-US" dirty="0" smtClean="0"/>
                        <a:t>6</a:t>
                      </a:r>
                      <a:endParaRPr lang="en-US" dirty="0"/>
                    </a:p>
                  </a:txBody>
                  <a:tcPr/>
                </a:tc>
              </a:tr>
            </a:tbl>
          </a:graphicData>
        </a:graphic>
      </p:graphicFrame>
      <p:sp>
        <p:nvSpPr>
          <p:cNvPr id="5" name="Rectangle 4"/>
          <p:cNvSpPr/>
          <p:nvPr/>
        </p:nvSpPr>
        <p:spPr>
          <a:xfrm>
            <a:off x="7239000" y="2057400"/>
            <a:ext cx="12192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Frequency column</a:t>
            </a:r>
            <a:endParaRPr lang="en-US" dirty="0"/>
          </a:p>
        </p:txBody>
      </p:sp>
      <p:sp>
        <p:nvSpPr>
          <p:cNvPr id="6" name="Rectangle 5"/>
          <p:cNvSpPr/>
          <p:nvPr/>
        </p:nvSpPr>
        <p:spPr>
          <a:xfrm>
            <a:off x="1371600" y="5334000"/>
            <a:ext cx="10668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Lower limit of 6</a:t>
            </a:r>
            <a:r>
              <a:rPr lang="en-US" baseline="30000" dirty="0" smtClean="0"/>
              <a:t>th</a:t>
            </a:r>
            <a:r>
              <a:rPr lang="en-US" dirty="0" smtClean="0"/>
              <a:t> class</a:t>
            </a:r>
            <a:endParaRPr lang="en-US" dirty="0"/>
          </a:p>
        </p:txBody>
      </p:sp>
      <p:sp>
        <p:nvSpPr>
          <p:cNvPr id="7" name="Rectangle 6"/>
          <p:cNvSpPr/>
          <p:nvPr/>
        </p:nvSpPr>
        <p:spPr>
          <a:xfrm>
            <a:off x="152400" y="2286000"/>
            <a:ext cx="990600" cy="381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Variable</a:t>
            </a:r>
            <a:endParaRPr lang="en-US" dirty="0"/>
          </a:p>
        </p:txBody>
      </p:sp>
      <p:sp>
        <p:nvSpPr>
          <p:cNvPr id="8" name="Rectangle 7"/>
          <p:cNvSpPr/>
          <p:nvPr/>
        </p:nvSpPr>
        <p:spPr>
          <a:xfrm>
            <a:off x="381000" y="3352800"/>
            <a:ext cx="914400" cy="609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Second class</a:t>
            </a:r>
            <a:endParaRPr lang="en-US" dirty="0"/>
          </a:p>
        </p:txBody>
      </p:sp>
      <p:sp>
        <p:nvSpPr>
          <p:cNvPr id="9" name="Rectangle 8"/>
          <p:cNvSpPr/>
          <p:nvPr/>
        </p:nvSpPr>
        <p:spPr>
          <a:xfrm>
            <a:off x="2819400" y="5334000"/>
            <a:ext cx="9906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Upper limit of 6</a:t>
            </a:r>
            <a:r>
              <a:rPr lang="en-US" baseline="30000" dirty="0" smtClean="0"/>
              <a:t>th</a:t>
            </a:r>
            <a:r>
              <a:rPr lang="en-US" dirty="0" smtClean="0"/>
              <a:t> class</a:t>
            </a:r>
            <a:endParaRPr lang="en-US" dirty="0"/>
          </a:p>
        </p:txBody>
      </p:sp>
      <p:sp>
        <p:nvSpPr>
          <p:cNvPr id="10" name="Rectangle 9"/>
          <p:cNvSpPr/>
          <p:nvPr/>
        </p:nvSpPr>
        <p:spPr>
          <a:xfrm>
            <a:off x="7010400" y="4724400"/>
            <a:ext cx="1447800" cy="838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Frequency of third class</a:t>
            </a:r>
            <a:endParaRPr lang="en-US" dirty="0"/>
          </a:p>
        </p:txBody>
      </p:sp>
      <p:cxnSp>
        <p:nvCxnSpPr>
          <p:cNvPr id="12" name="Straight Arrow Connector 11"/>
          <p:cNvCxnSpPr>
            <a:stCxn id="7" idx="3"/>
          </p:cNvCxnSpPr>
          <p:nvPr/>
        </p:nvCxnSpPr>
        <p:spPr>
          <a:xfrm>
            <a:off x="1143000" y="2476500"/>
            <a:ext cx="4572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10" idx="0"/>
          </p:cNvCxnSpPr>
          <p:nvPr/>
        </p:nvCxnSpPr>
        <p:spPr>
          <a:xfrm flipH="1" flipV="1">
            <a:off x="5486400" y="3657600"/>
            <a:ext cx="22479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6" idx="0"/>
          </p:cNvCxnSpPr>
          <p:nvPr/>
        </p:nvCxnSpPr>
        <p:spPr>
          <a:xfrm flipV="1">
            <a:off x="1905000" y="4800600"/>
            <a:ext cx="3048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9" idx="0"/>
          </p:cNvCxnSpPr>
          <p:nvPr/>
        </p:nvCxnSpPr>
        <p:spPr>
          <a:xfrm flipH="1" flipV="1">
            <a:off x="3276600" y="4800600"/>
            <a:ext cx="381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8" idx="3"/>
          </p:cNvCxnSpPr>
          <p:nvPr/>
        </p:nvCxnSpPr>
        <p:spPr>
          <a:xfrm flipV="1">
            <a:off x="1295400" y="3200400"/>
            <a:ext cx="7620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1"/>
          </p:cNvCxnSpPr>
          <p:nvPr/>
        </p:nvCxnSpPr>
        <p:spPr>
          <a:xfrm flipH="1">
            <a:off x="6629400" y="2400300"/>
            <a:ext cx="6096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Organizing and Graphing Quantitative Data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For quantitative data, the frequency of a class represents the number of values in the data set that fall in that class.</a:t>
            </a:r>
          </a:p>
          <a:p>
            <a:r>
              <a:rPr lang="en-US" b="1" dirty="0" smtClean="0"/>
              <a:t>Class Boundary: </a:t>
            </a:r>
            <a:r>
              <a:rPr lang="en-US" dirty="0" smtClean="0"/>
              <a:t>The class boundary is given by the midpoint of the upper limit of one class and the lower limit of the next class</a:t>
            </a:r>
          </a:p>
          <a:p>
            <a:r>
              <a:rPr lang="en-US" dirty="0" smtClean="0"/>
              <a:t>To find the midpoint of the upper limit of the first class and the lower limit of the second class, we divide the sum of these two limits by 2. Thus, this midpoint is: (10,000 +10,001)/2 =10,000.5.</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Organizing and Graphing Quantitative Data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value 10,000.5 is called the upper boundary of the first class and the lower boundary of the second class. </a:t>
            </a:r>
          </a:p>
          <a:p>
            <a:r>
              <a:rPr lang="en-US" dirty="0" smtClean="0"/>
              <a:t>By using this technique, we can convert the class limits to class boundaries, which are also called real class limits</a:t>
            </a:r>
          </a:p>
          <a:p>
            <a:r>
              <a:rPr lang="en-US" dirty="0" smtClean="0"/>
              <a:t>Find the class limits for the above table</a:t>
            </a:r>
          </a:p>
          <a:p>
            <a:r>
              <a:rPr lang="en-US" dirty="0" smtClean="0"/>
              <a:t>The difference between the two boundaries of a class gives the </a:t>
            </a:r>
            <a:r>
              <a:rPr lang="en-US" b="1" dirty="0" smtClean="0"/>
              <a:t>class width. </a:t>
            </a:r>
            <a:endParaRPr lang="en-US" dirty="0" smtClean="0"/>
          </a:p>
          <a:p>
            <a:pPr lvl="1"/>
            <a:r>
              <a:rPr lang="en-US" dirty="0" smtClean="0"/>
              <a:t>Thus class width = upper boundary – lower boundary</a:t>
            </a:r>
          </a:p>
          <a:p>
            <a:r>
              <a:rPr lang="en-US" dirty="0" smtClean="0"/>
              <a:t>The class width is also called the class size.</a:t>
            </a:r>
          </a:p>
          <a:p>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Organizing and Graphing Quantitative Data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 find the midpoint of a class we divide the sum of </a:t>
            </a:r>
            <a:r>
              <a:rPr lang="en-US" smtClean="0"/>
              <a:t>the upper and </a:t>
            </a:r>
            <a:r>
              <a:rPr lang="en-US" dirty="0" smtClean="0"/>
              <a:t>lower limits of that class by 2. (find the mid points of each class of the above frequency distribution table)</a:t>
            </a:r>
          </a:p>
          <a:p>
            <a:r>
              <a:rPr lang="en-US" dirty="0" smtClean="0"/>
              <a:t>Midpoint of the first class is (5,001 + 10,000)/2 = 7,500.5 (find the class midpoints of the above table)</a:t>
            </a:r>
          </a:p>
          <a:p>
            <a:r>
              <a:rPr lang="en-US" dirty="0" smtClean="0"/>
              <a:t>The difference between the two boundaries of a class gives the </a:t>
            </a:r>
            <a:r>
              <a:rPr lang="en-US" b="1" dirty="0" smtClean="0"/>
              <a:t>class width. </a:t>
            </a:r>
          </a:p>
          <a:p>
            <a:r>
              <a:rPr lang="en-US" dirty="0" smtClean="0"/>
              <a:t>The class width is also called the </a:t>
            </a:r>
            <a:r>
              <a:rPr lang="en-US" b="1" dirty="0" smtClean="0"/>
              <a:t>class size.</a:t>
            </a:r>
            <a:endParaRPr lang="en-US" dirty="0" smtClean="0"/>
          </a:p>
          <a:p>
            <a:r>
              <a:rPr lang="en-US" dirty="0" smtClean="0"/>
              <a:t>Class width = Upper boundary - Lower boundary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At the end of this section, the student should be able to define and describe the following concepts and terms</a:t>
            </a:r>
          </a:p>
          <a:p>
            <a:pPr lvl="1"/>
            <a:r>
              <a:rPr lang="en-US" dirty="0" smtClean="0"/>
              <a:t>Raw data</a:t>
            </a:r>
          </a:p>
          <a:p>
            <a:pPr lvl="1"/>
            <a:r>
              <a:rPr lang="en-US" dirty="0" smtClean="0"/>
              <a:t>Frequency distribution</a:t>
            </a:r>
          </a:p>
          <a:p>
            <a:pPr lvl="1"/>
            <a:r>
              <a:rPr lang="en-US" dirty="0" smtClean="0"/>
              <a:t>Graphic presentation of data</a:t>
            </a:r>
          </a:p>
          <a:p>
            <a:pPr lvl="1">
              <a:buNone/>
            </a:pPr>
            <a:endParaRPr lang="en-US" dirty="0" smtClean="0"/>
          </a:p>
          <a:p>
            <a:pPr lvl="1"/>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Lower Limit of the First Class or the Starting Point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Any convenient number that is equal to or less than the smallest value in the data set can be used as the lower limit of the first class.</a:t>
            </a:r>
          </a:p>
          <a:p>
            <a:r>
              <a:rPr lang="en-US" dirty="0" smtClean="0"/>
              <a:t>The following data give the total number of boxes of gloves sold in each of 30 days of the month of September. </a:t>
            </a:r>
          </a:p>
          <a:p>
            <a:r>
              <a:rPr lang="en-US" dirty="0" smtClean="0"/>
              <a:t>Construct a frequency distribution table.</a:t>
            </a:r>
          </a:p>
          <a:p>
            <a:pPr>
              <a:buNone/>
            </a:pPr>
            <a:r>
              <a:rPr lang="en-US" dirty="0" smtClean="0"/>
              <a:t>	8     25  11  15  29  22  10   5     17   21</a:t>
            </a:r>
          </a:p>
          <a:p>
            <a:pPr>
              <a:buNone/>
            </a:pPr>
            <a:r>
              <a:rPr lang="en-US" dirty="0" smtClean="0"/>
              <a:t>	22  13  26  16  18  12   9    26   20   16</a:t>
            </a:r>
          </a:p>
          <a:p>
            <a:pPr>
              <a:buNone/>
            </a:pPr>
            <a:r>
              <a:rPr lang="en-US" dirty="0" smtClean="0"/>
              <a:t>	23  14  19  23  20  16   27  16   21  14</a:t>
            </a:r>
          </a:p>
          <a:p>
            <a:r>
              <a:rPr lang="en-US" dirty="0" smtClean="0"/>
              <a:t>In the above data, the minimum value is 5, and the maximum value is 29. </a:t>
            </a:r>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Lower Limit of the First Class or the Starting Point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Suppose we decide to group these data using five classes of equal width. </a:t>
            </a:r>
          </a:p>
          <a:p>
            <a:r>
              <a:rPr lang="en-US" dirty="0" smtClean="0"/>
              <a:t>Then, </a:t>
            </a:r>
          </a:p>
          <a:p>
            <a:pPr lvl="1"/>
            <a:r>
              <a:rPr lang="en-US" dirty="0" smtClean="0"/>
              <a:t>Approximate width of each class is (29-5)/5 = 4.8</a:t>
            </a:r>
          </a:p>
          <a:p>
            <a:pPr lvl="1"/>
            <a:r>
              <a:rPr lang="en-US" dirty="0" smtClean="0"/>
              <a:t>Now we round this approximate width to a convenient number, say 5. </a:t>
            </a:r>
          </a:p>
          <a:p>
            <a:pPr lvl="1"/>
            <a:r>
              <a:rPr lang="en-US" dirty="0" smtClean="0"/>
              <a:t>The lower limit of the first class can be taken as 5 or any number less than 5. Suppose we take 5 as the lower limit of the first class. </a:t>
            </a:r>
          </a:p>
          <a:p>
            <a:pPr lvl="1"/>
            <a:r>
              <a:rPr lang="en-US" dirty="0" smtClean="0"/>
              <a:t>Then our classes will be</a:t>
            </a:r>
          </a:p>
          <a:p>
            <a:r>
              <a:rPr lang="en-US" dirty="0" smtClean="0"/>
              <a:t>5–9, 10–14, 15–19, 20–24, and 25–29</a:t>
            </a:r>
          </a:p>
          <a:p>
            <a:r>
              <a:rPr lang="en-US" dirty="0" smtClean="0"/>
              <a:t>We record these five classes in the first column on a table. (construct a frequency table for sale of gloves)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Lower Limit of the First Class or the Starting Point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can denote the frequencies of the five classes by </a:t>
            </a:r>
            <a:r>
              <a:rPr lang="en-US" i="1" dirty="0" smtClean="0"/>
              <a:t>f1, f2, f3, f4, and f5, respectively.</a:t>
            </a:r>
          </a:p>
          <a:p>
            <a:r>
              <a:rPr lang="en-US" dirty="0" smtClean="0"/>
              <a:t>Therefore,</a:t>
            </a:r>
          </a:p>
          <a:p>
            <a:pPr lvl="1"/>
            <a:r>
              <a:rPr lang="en-US" i="1" dirty="0" smtClean="0"/>
              <a:t>f1  Frequency of the first class  3</a:t>
            </a:r>
            <a:endParaRPr lang="en-US" dirty="0" smtClean="0"/>
          </a:p>
          <a:p>
            <a:r>
              <a:rPr lang="en-US" dirty="0" smtClean="0"/>
              <a:t>Similarly,</a:t>
            </a:r>
          </a:p>
          <a:p>
            <a:pPr lvl="1"/>
            <a:r>
              <a:rPr lang="en-US" i="1" dirty="0" smtClean="0"/>
              <a:t>f2  6,  f3  8,  f4  8,  and f5  5</a:t>
            </a:r>
            <a:endParaRPr lang="en-US" dirty="0" smtClean="0"/>
          </a:p>
          <a:p>
            <a:r>
              <a:rPr lang="en-US" dirty="0" smtClean="0"/>
              <a:t>Using the  notation ∑, we can denote the sum of frequencies of all classes by ∑</a:t>
            </a:r>
            <a:r>
              <a:rPr lang="en-US" i="1" dirty="0" smtClean="0"/>
              <a:t>f. </a:t>
            </a:r>
          </a:p>
          <a:p>
            <a:r>
              <a:rPr lang="en-US" i="1" dirty="0" smtClean="0"/>
              <a:t>Hence,</a:t>
            </a:r>
          </a:p>
          <a:p>
            <a:pPr lvl="1"/>
            <a:r>
              <a:rPr lang="en-US" dirty="0" smtClean="0"/>
              <a:t> ∑</a:t>
            </a:r>
            <a:r>
              <a:rPr lang="en-US" i="1" dirty="0" smtClean="0"/>
              <a:t>f  = f1 + f2 + f3 + f4 + f5 = 3+6+8+8+5 =30</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Lower Limit of the First Class or the Starting Point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number of observations in a sample is usually denoted by </a:t>
            </a:r>
            <a:r>
              <a:rPr lang="en-US" i="1" dirty="0" smtClean="0"/>
              <a:t>n. </a:t>
            </a:r>
          </a:p>
          <a:p>
            <a:r>
              <a:rPr lang="en-US" dirty="0" smtClean="0"/>
              <a:t>Thus, for the sample data, ∑f = n while the number of observations in a population is denoted by N. </a:t>
            </a:r>
          </a:p>
          <a:p>
            <a:r>
              <a:rPr lang="en-US" dirty="0" smtClean="0"/>
              <a:t>Consequently, ∑</a:t>
            </a:r>
            <a:r>
              <a:rPr lang="en-US" i="1" dirty="0" smtClean="0"/>
              <a:t>f is equal to N for population data. </a:t>
            </a:r>
          </a:p>
          <a:p>
            <a:r>
              <a:rPr lang="en-US" i="1" dirty="0" smtClean="0"/>
              <a:t>Because the data set on the total boxes of gloves sold </a:t>
            </a:r>
            <a:r>
              <a:rPr lang="en-US" dirty="0" smtClean="0"/>
              <a:t> is for only 30 days, it represents a sample</a:t>
            </a:r>
          </a:p>
          <a:p>
            <a:r>
              <a:rPr lang="en-US" dirty="0" smtClean="0"/>
              <a:t>Therefore, we can denote the sum of frequencies by </a:t>
            </a:r>
            <a:r>
              <a:rPr lang="en-US" i="1" dirty="0" smtClean="0"/>
              <a:t>n instead of ∑f.</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Graphing Grouped Data</a:t>
            </a:r>
            <a:endParaRPr lang="en-US" dirty="0"/>
          </a:p>
        </p:txBody>
      </p:sp>
      <p:sp>
        <p:nvSpPr>
          <p:cNvPr id="3" name="Content Placeholder 2"/>
          <p:cNvSpPr>
            <a:spLocks noGrp="1"/>
          </p:cNvSpPr>
          <p:nvPr>
            <p:ph idx="1"/>
          </p:nvPr>
        </p:nvSpPr>
        <p:spPr/>
        <p:txBody>
          <a:bodyPr>
            <a:normAutofit/>
          </a:bodyPr>
          <a:lstStyle/>
          <a:p>
            <a:r>
              <a:rPr lang="en-US" dirty="0" smtClean="0"/>
              <a:t>Grouped (quantitative) data can be displayed in a </a:t>
            </a:r>
            <a:r>
              <a:rPr lang="en-US" i="1" dirty="0" smtClean="0"/>
              <a:t>histogram or a polygon.</a:t>
            </a:r>
            <a:r>
              <a:rPr lang="en-US" dirty="0" smtClean="0"/>
              <a:t> </a:t>
            </a:r>
          </a:p>
          <a:p>
            <a:r>
              <a:rPr lang="en-US" dirty="0" smtClean="0"/>
              <a:t>We can also draw a pie chart to display the percentage distribution for a quantitative data set. </a:t>
            </a:r>
          </a:p>
          <a:p>
            <a:r>
              <a:rPr lang="en-US" dirty="0" smtClean="0"/>
              <a:t>The procedure to construct a pie chart is similar to the one for qualitative data explained earlier</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Histograms</a:t>
            </a:r>
            <a:endParaRPr lang="en-US" dirty="0"/>
          </a:p>
        </p:txBody>
      </p:sp>
      <p:sp>
        <p:nvSpPr>
          <p:cNvPr id="3" name="Content Placeholder 2"/>
          <p:cNvSpPr>
            <a:spLocks noGrp="1"/>
          </p:cNvSpPr>
          <p:nvPr>
            <p:ph idx="1"/>
          </p:nvPr>
        </p:nvSpPr>
        <p:spPr>
          <a:xfrm>
            <a:off x="228600" y="1600200"/>
            <a:ext cx="8229600" cy="4525963"/>
          </a:xfrm>
        </p:spPr>
        <p:txBody>
          <a:bodyPr>
            <a:normAutofit lnSpcReduction="10000"/>
          </a:bodyPr>
          <a:lstStyle/>
          <a:p>
            <a:r>
              <a:rPr lang="en-US" b="1" dirty="0" smtClean="0"/>
              <a:t>A </a:t>
            </a:r>
            <a:r>
              <a:rPr lang="en-US" b="1" i="1" dirty="0" smtClean="0"/>
              <a:t>histogram </a:t>
            </a:r>
            <a:r>
              <a:rPr lang="en-US" dirty="0" smtClean="0"/>
              <a:t>is a graph in which classes are marked on the horizontal axis and the frequencies, relative frequencies, or percentages are marked on the vertical axis.</a:t>
            </a:r>
          </a:p>
          <a:p>
            <a:r>
              <a:rPr lang="en-US" dirty="0" smtClean="0"/>
              <a:t>The frequencies, relative frequencies, or percentages are represented by the heights of the bars. </a:t>
            </a:r>
          </a:p>
          <a:p>
            <a:r>
              <a:rPr lang="en-US" dirty="0" smtClean="0"/>
              <a:t>In a histogram, the bars are drawn adjacent to each other.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Histograms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To draw a histogram, we first mark classes on the horizontal axis and frequencies (or relative frequencies or percentages) on the vertical axis. </a:t>
            </a:r>
          </a:p>
          <a:p>
            <a:r>
              <a:rPr lang="en-US" dirty="0" smtClean="0"/>
              <a:t>Next, we draw a bar for each class so that its height represents the frequency of that class. </a:t>
            </a:r>
          </a:p>
          <a:p>
            <a:r>
              <a:rPr lang="en-US" dirty="0" smtClean="0"/>
              <a:t>The bars in a histogram are drawn adjacent to each other with no gap between them. </a:t>
            </a:r>
          </a:p>
          <a:p>
            <a:r>
              <a:rPr lang="en-US" dirty="0" smtClean="0"/>
              <a:t>A histogram is called a </a:t>
            </a:r>
            <a:r>
              <a:rPr lang="en-US" b="1" dirty="0" smtClean="0"/>
              <a:t>frequency histogram, a relative frequency histogram, or a percentage histogram </a:t>
            </a:r>
            <a:r>
              <a:rPr lang="en-US" dirty="0" smtClean="0"/>
              <a:t>depending on whether frequencies, relative frequencies, or percentages are marked on the vertical axis. (construct a histogram for the boxes of gloves sold)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polygon</a:t>
            </a:r>
            <a:endParaRPr lang="en-US" dirty="0"/>
          </a:p>
        </p:txBody>
      </p:sp>
      <p:sp>
        <p:nvSpPr>
          <p:cNvPr id="6" name="Content Placeholder 5"/>
          <p:cNvSpPr>
            <a:spLocks noGrp="1"/>
          </p:cNvSpPr>
          <p:nvPr>
            <p:ph idx="1"/>
          </p:nvPr>
        </p:nvSpPr>
        <p:spPr/>
        <p:txBody>
          <a:bodyPr>
            <a:normAutofit fontScale="85000" lnSpcReduction="10000"/>
          </a:bodyPr>
          <a:lstStyle/>
          <a:p>
            <a:r>
              <a:rPr lang="en-US" dirty="0" smtClean="0"/>
              <a:t>A graph formed by joining the midpoints of the tops of successive bars in a histogram with straight lines is called a </a:t>
            </a:r>
            <a:r>
              <a:rPr lang="en-US" b="1" dirty="0" smtClean="0"/>
              <a:t>polygon</a:t>
            </a:r>
            <a:r>
              <a:rPr lang="en-US" dirty="0" smtClean="0"/>
              <a:t>.</a:t>
            </a:r>
          </a:p>
          <a:p>
            <a:r>
              <a:rPr lang="en-US" dirty="0" smtClean="0"/>
              <a:t>To draw a frequency polygon, we first mark a dot above the midpoint of each class at a height equal to the frequency of that class.</a:t>
            </a:r>
          </a:p>
          <a:p>
            <a:r>
              <a:rPr lang="en-US" dirty="0" smtClean="0"/>
              <a:t>This is the same as marking the midpoint at the top of each bar in a histogram. </a:t>
            </a:r>
          </a:p>
          <a:p>
            <a:r>
              <a:rPr lang="en-US" dirty="0" smtClean="0"/>
              <a:t>Next we mark two more classes, one at each end, and mark their midpoints. </a:t>
            </a:r>
          </a:p>
          <a:p>
            <a:r>
              <a:rPr lang="en-US" dirty="0" smtClean="0"/>
              <a:t>Note that these two classes have zero frequencies.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Polygon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the last step, we join the adjacent dots with straight lines. </a:t>
            </a:r>
          </a:p>
          <a:p>
            <a:r>
              <a:rPr lang="en-US" dirty="0" smtClean="0"/>
              <a:t>The resulting line graph is called a frequency polygon or simply a polygon.</a:t>
            </a:r>
          </a:p>
          <a:p>
            <a:r>
              <a:rPr lang="en-US" dirty="0" smtClean="0"/>
              <a:t>A polygon with relative frequencies marked on the vertical axis is called a relative frequency polygon. Similarly, a polygon with percentages marked on the vertical axis is called a percentage polygon</a:t>
            </a:r>
          </a:p>
          <a:p>
            <a:r>
              <a:rPr lang="en-US" dirty="0" smtClean="0"/>
              <a:t>For a very large data set, as the number of classes is increased (and the width of classes is decreased), the frequency polygon eventually becomes a smooth curve. </a:t>
            </a:r>
          </a:p>
          <a:p>
            <a:r>
              <a:rPr lang="en-US" dirty="0" smtClean="0"/>
              <a:t>Such a curve is called a </a:t>
            </a:r>
            <a:r>
              <a:rPr lang="en-US" i="1" dirty="0" smtClean="0"/>
              <a:t>frequency distribution curve or simply a frequency curve.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 than and single valued method for writing classes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i="1" dirty="0" smtClean="0"/>
              <a:t>less-than method is more </a:t>
            </a:r>
            <a:r>
              <a:rPr lang="en-US" dirty="0" smtClean="0"/>
              <a:t>appropriate when a data set contains fractional values</a:t>
            </a:r>
          </a:p>
          <a:p>
            <a:r>
              <a:rPr lang="en-US" dirty="0" smtClean="0"/>
              <a:t>If the observations in a data set assume only a few distinct (integer) values, it may be appropriate to prepare a frequency distribution table using </a:t>
            </a:r>
            <a:r>
              <a:rPr lang="en-US" i="1" dirty="0" smtClean="0"/>
              <a:t>single-valued classes—that is, </a:t>
            </a:r>
            <a:r>
              <a:rPr lang="en-US" dirty="0" smtClean="0"/>
              <a:t>classes that are made of single values and not of intervals. </a:t>
            </a:r>
          </a:p>
          <a:p>
            <a:r>
              <a:rPr lang="en-US" dirty="0" smtClean="0"/>
              <a:t>This technique is especially useful in cases of discrete data with only a few possible values </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Raw data</a:t>
            </a:r>
            <a:endParaRPr lang="en-US" dirty="0"/>
          </a:p>
        </p:txBody>
      </p:sp>
      <p:sp>
        <p:nvSpPr>
          <p:cNvPr id="3" name="Content Placeholder 2"/>
          <p:cNvSpPr>
            <a:spLocks noGrp="1"/>
          </p:cNvSpPr>
          <p:nvPr>
            <p:ph idx="1"/>
          </p:nvPr>
        </p:nvSpPr>
        <p:spPr/>
        <p:txBody>
          <a:bodyPr/>
          <a:lstStyle/>
          <a:p>
            <a:r>
              <a:rPr lang="en-US" dirty="0" smtClean="0"/>
              <a:t>When data are collected, the information obtained from each member of a population or sample is recorded in the sequence in which it becomes available. </a:t>
            </a:r>
          </a:p>
          <a:p>
            <a:r>
              <a:rPr lang="en-US" dirty="0" smtClean="0"/>
              <a:t>This sequence of data recording is random and unranked. </a:t>
            </a:r>
          </a:p>
          <a:p>
            <a:r>
              <a:rPr lang="en-US" dirty="0" smtClean="0"/>
              <a:t>Such data, before they are grouped or ranked, are called </a:t>
            </a:r>
            <a:r>
              <a:rPr lang="en-US" b="1" dirty="0" smtClean="0"/>
              <a:t>raw data.</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Shapes of histograms</a:t>
            </a:r>
            <a:endParaRPr lang="en-US" dirty="0"/>
          </a:p>
        </p:txBody>
      </p:sp>
      <p:sp>
        <p:nvSpPr>
          <p:cNvPr id="3" name="Content Placeholder 2"/>
          <p:cNvSpPr>
            <a:spLocks noGrp="1"/>
          </p:cNvSpPr>
          <p:nvPr>
            <p:ph idx="1"/>
          </p:nvPr>
        </p:nvSpPr>
        <p:spPr/>
        <p:txBody>
          <a:bodyPr/>
          <a:lstStyle/>
          <a:p>
            <a:r>
              <a:rPr lang="en-US" dirty="0" smtClean="0"/>
              <a:t>A histogram can assume any one of a large number of shapes. </a:t>
            </a:r>
          </a:p>
          <a:p>
            <a:r>
              <a:rPr lang="en-US" dirty="0" smtClean="0"/>
              <a:t>The most common of these shapes are</a:t>
            </a:r>
          </a:p>
          <a:p>
            <a:pPr lvl="1"/>
            <a:r>
              <a:rPr lang="en-US" b="1" dirty="0" smtClean="0"/>
              <a:t>Symmetric</a:t>
            </a:r>
          </a:p>
          <a:p>
            <a:pPr lvl="1"/>
            <a:r>
              <a:rPr lang="en-US" b="1" dirty="0" smtClean="0"/>
              <a:t>Skewed</a:t>
            </a:r>
          </a:p>
          <a:p>
            <a:pPr lvl="1"/>
            <a:r>
              <a:rPr lang="en-US" b="1" dirty="0" smtClean="0"/>
              <a:t>Uniform or rectangular</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Shapes of histograms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a:t>
            </a:r>
            <a:r>
              <a:rPr lang="en-US" b="1" dirty="0" smtClean="0"/>
              <a:t>symmetric</a:t>
            </a:r>
            <a:r>
              <a:rPr lang="en-US" dirty="0" smtClean="0"/>
              <a:t> histogram is identical on both sides of its central point</a:t>
            </a:r>
          </a:p>
          <a:p>
            <a:r>
              <a:rPr lang="en-US" dirty="0" smtClean="0"/>
              <a:t>A </a:t>
            </a:r>
            <a:r>
              <a:rPr lang="en-US" b="1" dirty="0" smtClean="0"/>
              <a:t>skewed histogram </a:t>
            </a:r>
            <a:r>
              <a:rPr lang="en-US" dirty="0" smtClean="0"/>
              <a:t>is </a:t>
            </a:r>
            <a:r>
              <a:rPr lang="en-US" dirty="0" err="1" smtClean="0"/>
              <a:t>nonsymmetric</a:t>
            </a:r>
            <a:r>
              <a:rPr lang="en-US" dirty="0" smtClean="0"/>
              <a:t>. </a:t>
            </a:r>
          </a:p>
          <a:p>
            <a:pPr lvl="1"/>
            <a:r>
              <a:rPr lang="en-US" dirty="0" smtClean="0"/>
              <a:t>For a skewed histogram, the tail on one side is longer than the tail on the other side. </a:t>
            </a:r>
          </a:p>
          <a:p>
            <a:pPr lvl="1"/>
            <a:r>
              <a:rPr lang="en-US" dirty="0" smtClean="0"/>
              <a:t>A skewed-to-the-right histogram has a longer tail on the right side </a:t>
            </a:r>
          </a:p>
          <a:p>
            <a:pPr lvl="1"/>
            <a:r>
              <a:rPr lang="en-US" i="1" dirty="0" smtClean="0"/>
              <a:t>A skewed-to-the-left histogram has a longer tail on the left side</a:t>
            </a:r>
          </a:p>
          <a:p>
            <a:r>
              <a:rPr lang="en-US" dirty="0" smtClean="0"/>
              <a:t>A </a:t>
            </a:r>
            <a:r>
              <a:rPr lang="en-US" b="1" dirty="0" smtClean="0"/>
              <a:t>uniform or rectangular histogram </a:t>
            </a:r>
            <a:r>
              <a:rPr lang="en-US" dirty="0" smtClean="0"/>
              <a:t>has the same frequency for each class </a:t>
            </a:r>
            <a:endParaRPr lang="en-US" i="1"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Cumulative Frequency Distributions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 </a:t>
            </a:r>
            <a:r>
              <a:rPr lang="en-US" i="1" dirty="0" smtClean="0"/>
              <a:t>cumulative frequency distribution gives the total number </a:t>
            </a:r>
            <a:r>
              <a:rPr lang="en-US" dirty="0" smtClean="0"/>
              <a:t>of values that fall below the upper boundary of each class</a:t>
            </a:r>
          </a:p>
          <a:p>
            <a:r>
              <a:rPr lang="en-US" dirty="0" smtClean="0"/>
              <a:t>Consider again the example about the total number of boxes of gloves sold by a company.</a:t>
            </a:r>
          </a:p>
          <a:p>
            <a:r>
              <a:rPr lang="en-US" dirty="0" smtClean="0"/>
              <a:t>Suppose we want to know on how many days the company sold 19 or fewer boxes of gloves.</a:t>
            </a:r>
          </a:p>
          <a:p>
            <a:r>
              <a:rPr lang="en-US" dirty="0" smtClean="0"/>
              <a:t> Such a question can be answered by using a </a:t>
            </a:r>
            <a:r>
              <a:rPr lang="en-US" b="1" dirty="0" smtClean="0"/>
              <a:t>cumulative frequency distribution.</a:t>
            </a:r>
          </a:p>
          <a:p>
            <a:r>
              <a:rPr lang="en-US" dirty="0" smtClean="0"/>
              <a:t>Each class in a cumulative frequency distribution table gives the total number of values that fall below a certain value. </a:t>
            </a:r>
          </a:p>
          <a:p>
            <a:r>
              <a:rPr lang="en-US" dirty="0" smtClean="0"/>
              <a:t>A cumulative frequency distribution is constructed for quantitative data only. (construct a cumulative frequency table for the number of boxes of gloves sold)</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Ogives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An </a:t>
            </a:r>
            <a:r>
              <a:rPr lang="en-US" i="1" dirty="0" err="1" smtClean="0"/>
              <a:t>ogive</a:t>
            </a:r>
            <a:r>
              <a:rPr lang="en-US" i="1" dirty="0" smtClean="0"/>
              <a:t> is a curve drawn for the cumulative frequency distribution by joining with </a:t>
            </a:r>
            <a:r>
              <a:rPr lang="en-US" dirty="0" smtClean="0"/>
              <a:t>straight lines the dots marked above the upper boundaries of classes at heights equal to the cumulative (pronounced </a:t>
            </a:r>
            <a:r>
              <a:rPr lang="en-US" i="1" dirty="0" smtClean="0"/>
              <a:t>o-jive ). </a:t>
            </a:r>
          </a:p>
          <a:p>
            <a:r>
              <a:rPr lang="en-US" dirty="0" smtClean="0"/>
              <a:t>To draw the </a:t>
            </a:r>
            <a:r>
              <a:rPr lang="en-US" dirty="0" err="1" smtClean="0"/>
              <a:t>ogive</a:t>
            </a:r>
            <a:r>
              <a:rPr lang="en-US" dirty="0" smtClean="0"/>
              <a:t> the variable, which is total boxes of gloves sold, is marked on the horizontal axis and the cumulative frequencies on the vertical axis. </a:t>
            </a:r>
          </a:p>
          <a:p>
            <a:r>
              <a:rPr lang="en-US" dirty="0" smtClean="0"/>
              <a:t>Then the dots are marked above the upper boundaries of various classes at the heights equal to the corresponding cumulative frequencies. </a:t>
            </a:r>
          </a:p>
          <a:p>
            <a:r>
              <a:rPr lang="en-US" dirty="0" smtClean="0"/>
              <a:t>The </a:t>
            </a:r>
            <a:r>
              <a:rPr lang="en-US" dirty="0" err="1" smtClean="0"/>
              <a:t>ogive</a:t>
            </a:r>
            <a:r>
              <a:rPr lang="en-US" dirty="0" smtClean="0"/>
              <a:t> is obtained by joining consecutive points with straight lines.</a:t>
            </a:r>
          </a:p>
          <a:p>
            <a:r>
              <a:rPr lang="en-US" dirty="0" smtClean="0"/>
              <a:t>Note that the </a:t>
            </a:r>
            <a:r>
              <a:rPr lang="en-US" dirty="0" err="1" smtClean="0"/>
              <a:t>ogive</a:t>
            </a:r>
            <a:r>
              <a:rPr lang="en-US" dirty="0" smtClean="0"/>
              <a:t> starts at the lower boundary of the first class and ends at the upper boundary of the last class.</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Ogives</a:t>
            </a:r>
            <a:r>
              <a:rPr lang="en-US" dirty="0" smtClean="0"/>
              <a:t>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One advantage of an </a:t>
            </a:r>
            <a:r>
              <a:rPr lang="en-US" dirty="0" err="1" smtClean="0"/>
              <a:t>ogive</a:t>
            </a:r>
            <a:r>
              <a:rPr lang="en-US" dirty="0" smtClean="0"/>
              <a:t> is that it can be used to approximate the cumulative frequency for any interval. </a:t>
            </a:r>
          </a:p>
          <a:p>
            <a:r>
              <a:rPr lang="en-US" dirty="0" smtClean="0"/>
              <a:t>For example, we can find the number of days for which 17 or fewer boxes of gloves were sold. </a:t>
            </a:r>
          </a:p>
          <a:p>
            <a:r>
              <a:rPr lang="en-US" dirty="0" smtClean="0"/>
              <a:t>First, draw a vertical line from 17 on the horizontal axis up to the </a:t>
            </a:r>
            <a:r>
              <a:rPr lang="en-US" dirty="0" err="1" smtClean="0"/>
              <a:t>ogive</a:t>
            </a:r>
            <a:r>
              <a:rPr lang="en-US" dirty="0" smtClean="0"/>
              <a:t>.</a:t>
            </a:r>
          </a:p>
          <a:p>
            <a:r>
              <a:rPr lang="en-US" dirty="0" smtClean="0"/>
              <a:t>Then draw a horizontal line from the point where this line intersects the </a:t>
            </a:r>
            <a:r>
              <a:rPr lang="en-US" dirty="0" err="1" smtClean="0"/>
              <a:t>ogive</a:t>
            </a:r>
            <a:r>
              <a:rPr lang="en-US" dirty="0" smtClean="0"/>
              <a:t> to the vertical axis. </a:t>
            </a:r>
          </a:p>
          <a:p>
            <a:r>
              <a:rPr lang="en-US" dirty="0" smtClean="0"/>
              <a:t>This gives the number of days that it took to sell 17 boxes which is approximately (13 days)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Displays</a:t>
            </a:r>
            <a:endParaRPr lang="en-US" dirty="0"/>
          </a:p>
        </p:txBody>
      </p:sp>
      <p:sp>
        <p:nvSpPr>
          <p:cNvPr id="3" name="Content Placeholder 2"/>
          <p:cNvSpPr>
            <a:spLocks noGrp="1"/>
          </p:cNvSpPr>
          <p:nvPr>
            <p:ph idx="1"/>
          </p:nvPr>
        </p:nvSpPr>
        <p:spPr/>
        <p:txBody>
          <a:bodyPr/>
          <a:lstStyle/>
          <a:p>
            <a:r>
              <a:rPr lang="en-US" dirty="0" smtClean="0"/>
              <a:t>Another technique that is used to present quantitative data in condensed form is the </a:t>
            </a:r>
            <a:r>
              <a:rPr lang="en-US" b="1" dirty="0" smtClean="0"/>
              <a:t>stem-and-leaf display</a:t>
            </a:r>
          </a:p>
          <a:p>
            <a:r>
              <a:rPr lang="en-US" dirty="0" smtClean="0"/>
              <a:t>In a stem-and-leaf display of quantitative data, each value is divided into two portions—a stem and a leaf. The leaves for each stem are shown separately in a display.</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 cont--</a:t>
            </a:r>
            <a:endParaRPr lang="en-US" dirty="0"/>
          </a:p>
        </p:txBody>
      </p:sp>
      <p:sp>
        <p:nvSpPr>
          <p:cNvPr id="3" name="Content Placeholder 2"/>
          <p:cNvSpPr>
            <a:spLocks noGrp="1"/>
          </p:cNvSpPr>
          <p:nvPr>
            <p:ph idx="1"/>
          </p:nvPr>
        </p:nvSpPr>
        <p:spPr/>
        <p:txBody>
          <a:bodyPr/>
          <a:lstStyle/>
          <a:p>
            <a:r>
              <a:rPr lang="en-US" dirty="0" smtClean="0"/>
              <a:t>The following are the scores of 30 college students on a statistics test. Construct a stem-and-leaf display.</a:t>
            </a:r>
          </a:p>
          <a:p>
            <a:pPr>
              <a:buNone/>
            </a:pPr>
            <a:r>
              <a:rPr lang="en-US" dirty="0" smtClean="0"/>
              <a:t>	75  52  80  96  65  79  71  87  93  95</a:t>
            </a:r>
          </a:p>
          <a:p>
            <a:pPr>
              <a:buNone/>
            </a:pPr>
            <a:r>
              <a:rPr lang="en-US" dirty="0" smtClean="0"/>
              <a:t>	69  72  81  61  76  86  79  68  50  92</a:t>
            </a:r>
          </a:p>
          <a:p>
            <a:pPr>
              <a:buNone/>
            </a:pPr>
            <a:r>
              <a:rPr lang="en-US" dirty="0" smtClean="0"/>
              <a:t>	83  84  77  64  71  87  72  92  57  98</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 cont--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To construct a stem-and-leaf display for these scores, we split each score into two parts. </a:t>
            </a:r>
          </a:p>
          <a:p>
            <a:r>
              <a:rPr lang="en-US" dirty="0" smtClean="0"/>
              <a:t>The first part contains the first digit, which is called the </a:t>
            </a:r>
            <a:r>
              <a:rPr lang="en-US" i="1" dirty="0" smtClean="0"/>
              <a:t>stem. </a:t>
            </a:r>
          </a:p>
          <a:p>
            <a:r>
              <a:rPr lang="en-US" i="1" dirty="0" smtClean="0"/>
              <a:t>The second part contains </a:t>
            </a:r>
            <a:r>
              <a:rPr lang="en-US" dirty="0" smtClean="0"/>
              <a:t>the second digit, which is called the </a:t>
            </a:r>
            <a:r>
              <a:rPr lang="en-US" i="1" dirty="0" smtClean="0"/>
              <a:t>leaf. </a:t>
            </a:r>
          </a:p>
          <a:p>
            <a:r>
              <a:rPr lang="en-US" i="1" dirty="0" smtClean="0"/>
              <a:t>Thus, for the score of the first student, which is 75, </a:t>
            </a:r>
            <a:r>
              <a:rPr lang="en-US" dirty="0" smtClean="0"/>
              <a:t>7 is the stem and 5 is the leaf. </a:t>
            </a:r>
          </a:p>
          <a:p>
            <a:r>
              <a:rPr lang="en-US" dirty="0" smtClean="0"/>
              <a:t>For the score of the second student, which is 52, the stem is 5 and the leaf is 2. </a:t>
            </a:r>
          </a:p>
          <a:p>
            <a:r>
              <a:rPr lang="en-US" dirty="0" smtClean="0"/>
              <a:t>We observe from the data that the stems for all scores are 5, 6, 7, 8, and 9 because all the scores lie in the range 50 to 98. </a:t>
            </a:r>
          </a:p>
          <a:p>
            <a:r>
              <a:rPr lang="en-US" dirty="0" smtClean="0"/>
              <a:t>To create a stem-and-leaf display, we draw a vertical line and write the stems on the left side of it, arranged in increasing order, as shown</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 cont--</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5 2</a:t>
            </a:r>
          </a:p>
          <a:p>
            <a:pPr>
              <a:buNone/>
            </a:pPr>
            <a:r>
              <a:rPr lang="en-US" dirty="0" smtClean="0"/>
              <a:t>          6</a:t>
            </a:r>
          </a:p>
          <a:p>
            <a:pPr>
              <a:buNone/>
            </a:pPr>
            <a:r>
              <a:rPr lang="en-US" dirty="0" smtClean="0"/>
              <a:t>          7 5</a:t>
            </a:r>
          </a:p>
          <a:p>
            <a:pPr>
              <a:buNone/>
            </a:pPr>
            <a:r>
              <a:rPr lang="en-US" dirty="0" smtClean="0"/>
              <a:t>          8</a:t>
            </a:r>
          </a:p>
          <a:p>
            <a:pPr>
              <a:buNone/>
            </a:pPr>
            <a:r>
              <a:rPr lang="en-US" dirty="0" smtClean="0"/>
              <a:t>          9</a:t>
            </a:r>
            <a:endParaRPr lang="en-US" dirty="0"/>
          </a:p>
        </p:txBody>
      </p:sp>
      <p:cxnSp>
        <p:nvCxnSpPr>
          <p:cNvPr id="5" name="Straight Connector 4"/>
          <p:cNvCxnSpPr/>
          <p:nvPr/>
        </p:nvCxnSpPr>
        <p:spPr>
          <a:xfrm>
            <a:off x="1676400" y="2286000"/>
            <a:ext cx="0" cy="312420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971800" y="1981200"/>
            <a:ext cx="12192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Leaf for 52</a:t>
            </a:r>
            <a:endParaRPr lang="en-US" dirty="0"/>
          </a:p>
        </p:txBody>
      </p:sp>
      <p:sp>
        <p:nvSpPr>
          <p:cNvPr id="8" name="Rectangle 7"/>
          <p:cNvSpPr/>
          <p:nvPr/>
        </p:nvSpPr>
        <p:spPr>
          <a:xfrm>
            <a:off x="990600" y="1219200"/>
            <a:ext cx="1066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Stems</a:t>
            </a:r>
            <a:endParaRPr lang="en-US" dirty="0"/>
          </a:p>
        </p:txBody>
      </p:sp>
      <p:sp>
        <p:nvSpPr>
          <p:cNvPr id="9" name="Rectangle 8"/>
          <p:cNvSpPr/>
          <p:nvPr/>
        </p:nvSpPr>
        <p:spPr>
          <a:xfrm>
            <a:off x="2971800" y="3429000"/>
            <a:ext cx="12954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Leaf for 75</a:t>
            </a:r>
            <a:endParaRPr lang="en-US" dirty="0"/>
          </a:p>
        </p:txBody>
      </p:sp>
      <p:cxnSp>
        <p:nvCxnSpPr>
          <p:cNvPr id="11" name="Straight Arrow Connector 10"/>
          <p:cNvCxnSpPr/>
          <p:nvPr/>
        </p:nvCxnSpPr>
        <p:spPr>
          <a:xfrm>
            <a:off x="1524000" y="1752600"/>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1905000" y="2209800"/>
            <a:ext cx="1066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1981200" y="3657600"/>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After we have listed the stems, we read the leaves for all scores and record them next to the corresponding stems on the right side of the vertical line. </a:t>
            </a:r>
          </a:p>
          <a:p>
            <a:r>
              <a:rPr lang="en-US" dirty="0" smtClean="0"/>
              <a:t>For example, for the first score we write the leaf 5 next to the stem 7; for the second score we write the leaf 2 next to the stem 5. </a:t>
            </a:r>
          </a:p>
          <a:p>
            <a:r>
              <a:rPr lang="en-US" dirty="0" smtClean="0"/>
              <a:t>The recording of these two scores in a stem-and-leaf display is shown above</a:t>
            </a:r>
          </a:p>
          <a:p>
            <a:r>
              <a:rPr lang="en-US" dirty="0" smtClean="0"/>
              <a:t>Now, we read all the scores and write the leaves on the right side of the vertical line in the rows of corresponding stems. </a:t>
            </a:r>
          </a:p>
          <a:p>
            <a:r>
              <a:rPr lang="en-US" dirty="0" smtClean="0"/>
              <a:t>The complete stem-and-leaf display for scores is shown below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Raw data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Suppose we collect information on the ages (in years) of 50 students selected from a university, the recorded ages would appear as follows;</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The above data are also called </a:t>
            </a:r>
            <a:r>
              <a:rPr lang="en-US" b="1" dirty="0" smtClean="0"/>
              <a:t>ungrouped data.</a:t>
            </a:r>
          </a:p>
          <a:p>
            <a:r>
              <a:rPr lang="en-US" b="1" dirty="0" smtClean="0"/>
              <a:t> </a:t>
            </a:r>
            <a:r>
              <a:rPr lang="en-US" dirty="0" smtClean="0"/>
              <a:t>An ungrouped data set contains information on each member of a sample or population individually. </a:t>
            </a:r>
          </a:p>
          <a:p>
            <a:pPr>
              <a:buNone/>
            </a:pPr>
            <a:endParaRPr lang="en-US" dirty="0" smtClean="0"/>
          </a:p>
          <a:p>
            <a:pPr>
              <a:buNone/>
            </a:pPr>
            <a:endParaRPr lang="en-US" dirty="0"/>
          </a:p>
        </p:txBody>
      </p:sp>
      <p:graphicFrame>
        <p:nvGraphicFramePr>
          <p:cNvPr id="4" name="Table 3"/>
          <p:cNvGraphicFramePr>
            <a:graphicFrameLocks noGrp="1"/>
          </p:cNvGraphicFramePr>
          <p:nvPr/>
        </p:nvGraphicFramePr>
        <p:xfrm>
          <a:off x="1447800" y="2743200"/>
          <a:ext cx="6096000" cy="182880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259080">
                <a:tc>
                  <a:txBody>
                    <a:bodyPr/>
                    <a:lstStyle/>
                    <a:p>
                      <a:r>
                        <a:rPr lang="en-US" dirty="0" smtClean="0"/>
                        <a:t>19</a:t>
                      </a:r>
                    </a:p>
                  </a:txBody>
                  <a:tcPr/>
                </a:tc>
                <a:tc>
                  <a:txBody>
                    <a:bodyPr/>
                    <a:lstStyle/>
                    <a:p>
                      <a:r>
                        <a:rPr lang="en-US" dirty="0" smtClean="0"/>
                        <a:t>21</a:t>
                      </a:r>
                      <a:endParaRPr lang="en-US" dirty="0"/>
                    </a:p>
                  </a:txBody>
                  <a:tcPr/>
                </a:tc>
                <a:tc>
                  <a:txBody>
                    <a:bodyPr/>
                    <a:lstStyle/>
                    <a:p>
                      <a:r>
                        <a:rPr lang="en-US" dirty="0" smtClean="0"/>
                        <a:t>20</a:t>
                      </a:r>
                      <a:endParaRPr lang="en-US" dirty="0"/>
                    </a:p>
                  </a:txBody>
                  <a:tcPr/>
                </a:tc>
                <a:tc>
                  <a:txBody>
                    <a:bodyPr/>
                    <a:lstStyle/>
                    <a:p>
                      <a:r>
                        <a:rPr lang="en-US" dirty="0" smtClean="0"/>
                        <a:t>18</a:t>
                      </a:r>
                      <a:endParaRPr lang="en-US" dirty="0"/>
                    </a:p>
                  </a:txBody>
                  <a:tcPr/>
                </a:tc>
                <a:tc>
                  <a:txBody>
                    <a:bodyPr/>
                    <a:lstStyle/>
                    <a:p>
                      <a:r>
                        <a:rPr lang="en-US" dirty="0" smtClean="0"/>
                        <a:t>22</a:t>
                      </a:r>
                      <a:endParaRPr lang="en-US" dirty="0"/>
                    </a:p>
                  </a:txBody>
                  <a:tcPr/>
                </a:tc>
                <a:tc>
                  <a:txBody>
                    <a:bodyPr/>
                    <a:lstStyle/>
                    <a:p>
                      <a:r>
                        <a:rPr lang="en-US" dirty="0" smtClean="0"/>
                        <a:t>23</a:t>
                      </a:r>
                      <a:endParaRPr lang="en-US" dirty="0"/>
                    </a:p>
                  </a:txBody>
                  <a:tcPr/>
                </a:tc>
                <a:tc>
                  <a:txBody>
                    <a:bodyPr/>
                    <a:lstStyle/>
                    <a:p>
                      <a:r>
                        <a:rPr lang="en-US" dirty="0" smtClean="0"/>
                        <a:t>23</a:t>
                      </a:r>
                      <a:endParaRPr lang="en-US" dirty="0"/>
                    </a:p>
                  </a:txBody>
                  <a:tcPr/>
                </a:tc>
                <a:tc>
                  <a:txBody>
                    <a:bodyPr/>
                    <a:lstStyle/>
                    <a:p>
                      <a:r>
                        <a:rPr lang="en-US" dirty="0" smtClean="0"/>
                        <a:t>24</a:t>
                      </a:r>
                      <a:endParaRPr lang="en-US" dirty="0"/>
                    </a:p>
                  </a:txBody>
                  <a:tcPr/>
                </a:tc>
                <a:tc>
                  <a:txBody>
                    <a:bodyPr/>
                    <a:lstStyle/>
                    <a:p>
                      <a:r>
                        <a:rPr lang="en-US" dirty="0" smtClean="0"/>
                        <a:t>18</a:t>
                      </a:r>
                      <a:endParaRPr lang="en-US" dirty="0"/>
                    </a:p>
                  </a:txBody>
                  <a:tcPr/>
                </a:tc>
                <a:tc>
                  <a:txBody>
                    <a:bodyPr/>
                    <a:lstStyle/>
                    <a:p>
                      <a:r>
                        <a:rPr lang="en-US" dirty="0" smtClean="0"/>
                        <a:t>19</a:t>
                      </a:r>
                      <a:endParaRPr lang="en-US" dirty="0"/>
                    </a:p>
                  </a:txBody>
                  <a:tcPr/>
                </a:tc>
              </a:tr>
              <a:tr h="259080">
                <a:tc>
                  <a:txBody>
                    <a:bodyPr/>
                    <a:lstStyle/>
                    <a:p>
                      <a:r>
                        <a:rPr lang="en-US" dirty="0" smtClean="0"/>
                        <a:t>21</a:t>
                      </a:r>
                      <a:endParaRPr lang="en-US" dirty="0"/>
                    </a:p>
                  </a:txBody>
                  <a:tcPr/>
                </a:tc>
                <a:tc>
                  <a:txBody>
                    <a:bodyPr/>
                    <a:lstStyle/>
                    <a:p>
                      <a:r>
                        <a:rPr lang="en-US" dirty="0" smtClean="0"/>
                        <a:t>23</a:t>
                      </a:r>
                      <a:endParaRPr lang="en-US" dirty="0"/>
                    </a:p>
                  </a:txBody>
                  <a:tcPr/>
                </a:tc>
                <a:tc>
                  <a:txBody>
                    <a:bodyPr/>
                    <a:lstStyle/>
                    <a:p>
                      <a:r>
                        <a:rPr lang="en-US" dirty="0" smtClean="0"/>
                        <a:t>22</a:t>
                      </a:r>
                      <a:endParaRPr lang="en-US" dirty="0"/>
                    </a:p>
                  </a:txBody>
                  <a:tcPr/>
                </a:tc>
                <a:tc>
                  <a:txBody>
                    <a:bodyPr/>
                    <a:lstStyle/>
                    <a:p>
                      <a:r>
                        <a:rPr lang="en-US" dirty="0" smtClean="0"/>
                        <a:t>19</a:t>
                      </a:r>
                      <a:endParaRPr lang="en-US" dirty="0"/>
                    </a:p>
                  </a:txBody>
                  <a:tcPr/>
                </a:tc>
                <a:tc>
                  <a:txBody>
                    <a:bodyPr/>
                    <a:lstStyle/>
                    <a:p>
                      <a:r>
                        <a:rPr lang="en-US" dirty="0" smtClean="0"/>
                        <a:t>18</a:t>
                      </a:r>
                      <a:endParaRPr lang="en-US" dirty="0"/>
                    </a:p>
                  </a:txBody>
                  <a:tcPr/>
                </a:tc>
                <a:tc>
                  <a:txBody>
                    <a:bodyPr/>
                    <a:lstStyle/>
                    <a:p>
                      <a:r>
                        <a:rPr lang="en-US" dirty="0" smtClean="0"/>
                        <a:t>22</a:t>
                      </a:r>
                      <a:endParaRPr lang="en-US" dirty="0"/>
                    </a:p>
                  </a:txBody>
                  <a:tcPr/>
                </a:tc>
                <a:tc>
                  <a:txBody>
                    <a:bodyPr/>
                    <a:lstStyle/>
                    <a:p>
                      <a:r>
                        <a:rPr lang="en-US" dirty="0" smtClean="0"/>
                        <a:t>18</a:t>
                      </a:r>
                      <a:endParaRPr lang="en-US" dirty="0"/>
                    </a:p>
                  </a:txBody>
                  <a:tcPr/>
                </a:tc>
                <a:tc>
                  <a:txBody>
                    <a:bodyPr/>
                    <a:lstStyle/>
                    <a:p>
                      <a:r>
                        <a:rPr lang="en-US" dirty="0" smtClean="0"/>
                        <a:t>23</a:t>
                      </a:r>
                      <a:endParaRPr lang="en-US" dirty="0"/>
                    </a:p>
                  </a:txBody>
                  <a:tcPr/>
                </a:tc>
                <a:tc>
                  <a:txBody>
                    <a:bodyPr/>
                    <a:lstStyle/>
                    <a:p>
                      <a:r>
                        <a:rPr lang="en-US" dirty="0" smtClean="0"/>
                        <a:t>18</a:t>
                      </a:r>
                      <a:endParaRPr lang="en-US" dirty="0"/>
                    </a:p>
                  </a:txBody>
                  <a:tcPr/>
                </a:tc>
                <a:tc>
                  <a:txBody>
                    <a:bodyPr/>
                    <a:lstStyle/>
                    <a:p>
                      <a:r>
                        <a:rPr lang="en-US" dirty="0" smtClean="0"/>
                        <a:t>22</a:t>
                      </a:r>
                      <a:endParaRPr lang="en-US" dirty="0"/>
                    </a:p>
                  </a:txBody>
                  <a:tcPr/>
                </a:tc>
              </a:tr>
              <a:tr h="259080">
                <a:tc>
                  <a:txBody>
                    <a:bodyPr/>
                    <a:lstStyle/>
                    <a:p>
                      <a:r>
                        <a:rPr lang="en-US" dirty="0" smtClean="0"/>
                        <a:t>24</a:t>
                      </a:r>
                      <a:endParaRPr lang="en-US" dirty="0"/>
                    </a:p>
                  </a:txBody>
                  <a:tcPr/>
                </a:tc>
                <a:tc>
                  <a:txBody>
                    <a:bodyPr/>
                    <a:lstStyle/>
                    <a:p>
                      <a:r>
                        <a:rPr lang="en-US" dirty="0" smtClean="0"/>
                        <a:t>22</a:t>
                      </a:r>
                      <a:endParaRPr lang="en-US" dirty="0"/>
                    </a:p>
                  </a:txBody>
                  <a:tcPr/>
                </a:tc>
                <a:tc>
                  <a:txBody>
                    <a:bodyPr/>
                    <a:lstStyle/>
                    <a:p>
                      <a:r>
                        <a:rPr lang="en-US" dirty="0" smtClean="0"/>
                        <a:t>23</a:t>
                      </a:r>
                      <a:endParaRPr lang="en-US" dirty="0"/>
                    </a:p>
                  </a:txBody>
                  <a:tcPr/>
                </a:tc>
                <a:tc>
                  <a:txBody>
                    <a:bodyPr/>
                    <a:lstStyle/>
                    <a:p>
                      <a:r>
                        <a:rPr lang="en-US" dirty="0" smtClean="0"/>
                        <a:t>18</a:t>
                      </a:r>
                      <a:endParaRPr lang="en-US" dirty="0"/>
                    </a:p>
                  </a:txBody>
                  <a:tcPr/>
                </a:tc>
                <a:tc>
                  <a:txBody>
                    <a:bodyPr/>
                    <a:lstStyle/>
                    <a:p>
                      <a:r>
                        <a:rPr lang="en-US" dirty="0" smtClean="0"/>
                        <a:t>19</a:t>
                      </a:r>
                      <a:endParaRPr lang="en-US" dirty="0"/>
                    </a:p>
                  </a:txBody>
                  <a:tcPr/>
                </a:tc>
                <a:tc>
                  <a:txBody>
                    <a:bodyPr/>
                    <a:lstStyle/>
                    <a:p>
                      <a:r>
                        <a:rPr lang="en-US" dirty="0" smtClean="0"/>
                        <a:t>19</a:t>
                      </a:r>
                      <a:endParaRPr lang="en-US" dirty="0"/>
                    </a:p>
                  </a:txBody>
                  <a:tcPr/>
                </a:tc>
                <a:tc>
                  <a:txBody>
                    <a:bodyPr/>
                    <a:lstStyle/>
                    <a:p>
                      <a:r>
                        <a:rPr lang="en-US" dirty="0" smtClean="0"/>
                        <a:t>18</a:t>
                      </a:r>
                      <a:endParaRPr lang="en-US" dirty="0"/>
                    </a:p>
                  </a:txBody>
                  <a:tcPr/>
                </a:tc>
                <a:tc>
                  <a:txBody>
                    <a:bodyPr/>
                    <a:lstStyle/>
                    <a:p>
                      <a:r>
                        <a:rPr lang="en-US" dirty="0" smtClean="0"/>
                        <a:t>21</a:t>
                      </a:r>
                      <a:endParaRPr lang="en-US" dirty="0"/>
                    </a:p>
                  </a:txBody>
                  <a:tcPr/>
                </a:tc>
                <a:tc>
                  <a:txBody>
                    <a:bodyPr/>
                    <a:lstStyle/>
                    <a:p>
                      <a:r>
                        <a:rPr lang="en-US" dirty="0" smtClean="0"/>
                        <a:t>23</a:t>
                      </a:r>
                      <a:endParaRPr lang="en-US" dirty="0"/>
                    </a:p>
                  </a:txBody>
                  <a:tcPr/>
                </a:tc>
                <a:tc>
                  <a:txBody>
                    <a:bodyPr/>
                    <a:lstStyle/>
                    <a:p>
                      <a:r>
                        <a:rPr lang="en-US" dirty="0" smtClean="0"/>
                        <a:t>22</a:t>
                      </a:r>
                      <a:endParaRPr lang="en-US" dirty="0"/>
                    </a:p>
                  </a:txBody>
                  <a:tcPr/>
                </a:tc>
              </a:tr>
              <a:tr h="259080">
                <a:tc>
                  <a:txBody>
                    <a:bodyPr/>
                    <a:lstStyle/>
                    <a:p>
                      <a:r>
                        <a:rPr lang="en-US" dirty="0" smtClean="0"/>
                        <a:t>18</a:t>
                      </a:r>
                      <a:endParaRPr lang="en-US" dirty="0"/>
                    </a:p>
                  </a:txBody>
                  <a:tcPr/>
                </a:tc>
                <a:tc>
                  <a:txBody>
                    <a:bodyPr/>
                    <a:lstStyle/>
                    <a:p>
                      <a:r>
                        <a:rPr lang="en-US" dirty="0" smtClean="0"/>
                        <a:t>19</a:t>
                      </a:r>
                      <a:endParaRPr lang="en-US" dirty="0"/>
                    </a:p>
                  </a:txBody>
                  <a:tcPr/>
                </a:tc>
                <a:tc>
                  <a:txBody>
                    <a:bodyPr/>
                    <a:lstStyle/>
                    <a:p>
                      <a:r>
                        <a:rPr lang="en-US" dirty="0" smtClean="0"/>
                        <a:t>19</a:t>
                      </a:r>
                      <a:endParaRPr lang="en-US" dirty="0"/>
                    </a:p>
                  </a:txBody>
                  <a:tcPr/>
                </a:tc>
                <a:tc>
                  <a:txBody>
                    <a:bodyPr/>
                    <a:lstStyle/>
                    <a:p>
                      <a:r>
                        <a:rPr lang="en-US" dirty="0" smtClean="0"/>
                        <a:t>22</a:t>
                      </a:r>
                      <a:endParaRPr lang="en-US" dirty="0"/>
                    </a:p>
                  </a:txBody>
                  <a:tcPr/>
                </a:tc>
                <a:tc>
                  <a:txBody>
                    <a:bodyPr/>
                    <a:lstStyle/>
                    <a:p>
                      <a:r>
                        <a:rPr lang="en-US" dirty="0" smtClean="0"/>
                        <a:t>23</a:t>
                      </a:r>
                      <a:endParaRPr lang="en-US" dirty="0"/>
                    </a:p>
                  </a:txBody>
                  <a:tcPr/>
                </a:tc>
                <a:tc>
                  <a:txBody>
                    <a:bodyPr/>
                    <a:lstStyle/>
                    <a:p>
                      <a:r>
                        <a:rPr lang="en-US" dirty="0" smtClean="0"/>
                        <a:t>18</a:t>
                      </a:r>
                      <a:endParaRPr lang="en-US" dirty="0"/>
                    </a:p>
                  </a:txBody>
                  <a:tcPr/>
                </a:tc>
                <a:tc>
                  <a:txBody>
                    <a:bodyPr/>
                    <a:lstStyle/>
                    <a:p>
                      <a:r>
                        <a:rPr lang="en-US" dirty="0" smtClean="0"/>
                        <a:t>18</a:t>
                      </a:r>
                      <a:endParaRPr lang="en-US" dirty="0"/>
                    </a:p>
                  </a:txBody>
                  <a:tcPr/>
                </a:tc>
                <a:tc>
                  <a:txBody>
                    <a:bodyPr/>
                    <a:lstStyle/>
                    <a:p>
                      <a:r>
                        <a:rPr lang="en-US" dirty="0" smtClean="0"/>
                        <a:t>19</a:t>
                      </a:r>
                      <a:endParaRPr lang="en-US" dirty="0"/>
                    </a:p>
                  </a:txBody>
                  <a:tcPr/>
                </a:tc>
                <a:tc>
                  <a:txBody>
                    <a:bodyPr/>
                    <a:lstStyle/>
                    <a:p>
                      <a:r>
                        <a:rPr lang="en-US" dirty="0" smtClean="0"/>
                        <a:t>21</a:t>
                      </a:r>
                      <a:endParaRPr lang="en-US" dirty="0"/>
                    </a:p>
                  </a:txBody>
                  <a:tcPr/>
                </a:tc>
                <a:tc>
                  <a:txBody>
                    <a:bodyPr/>
                    <a:lstStyle/>
                    <a:p>
                      <a:r>
                        <a:rPr lang="en-US" dirty="0" smtClean="0"/>
                        <a:t>21</a:t>
                      </a:r>
                      <a:endParaRPr lang="en-US" dirty="0"/>
                    </a:p>
                  </a:txBody>
                  <a:tcPr/>
                </a:tc>
              </a:tr>
              <a:tr h="259080">
                <a:tc>
                  <a:txBody>
                    <a:bodyPr/>
                    <a:lstStyle/>
                    <a:p>
                      <a:r>
                        <a:rPr lang="en-US" dirty="0" smtClean="0"/>
                        <a:t>22</a:t>
                      </a:r>
                      <a:endParaRPr lang="en-US" dirty="0"/>
                    </a:p>
                  </a:txBody>
                  <a:tcPr/>
                </a:tc>
                <a:tc>
                  <a:txBody>
                    <a:bodyPr/>
                    <a:lstStyle/>
                    <a:p>
                      <a:r>
                        <a:rPr lang="en-US" dirty="0" smtClean="0"/>
                        <a:t>24</a:t>
                      </a:r>
                      <a:endParaRPr lang="en-US" dirty="0"/>
                    </a:p>
                  </a:txBody>
                  <a:tcPr/>
                </a:tc>
                <a:tc>
                  <a:txBody>
                    <a:bodyPr/>
                    <a:lstStyle/>
                    <a:p>
                      <a:r>
                        <a:rPr lang="en-US" dirty="0" smtClean="0"/>
                        <a:t>19</a:t>
                      </a:r>
                      <a:endParaRPr lang="en-US" dirty="0"/>
                    </a:p>
                  </a:txBody>
                  <a:tcPr/>
                </a:tc>
                <a:tc>
                  <a:txBody>
                    <a:bodyPr/>
                    <a:lstStyle/>
                    <a:p>
                      <a:r>
                        <a:rPr lang="en-US" dirty="0" smtClean="0"/>
                        <a:t>20</a:t>
                      </a:r>
                      <a:endParaRPr lang="en-US" dirty="0"/>
                    </a:p>
                  </a:txBody>
                  <a:tcPr/>
                </a:tc>
                <a:tc>
                  <a:txBody>
                    <a:bodyPr/>
                    <a:lstStyle/>
                    <a:p>
                      <a:r>
                        <a:rPr lang="en-US" dirty="0" smtClean="0"/>
                        <a:t>20</a:t>
                      </a:r>
                      <a:endParaRPr lang="en-US" dirty="0"/>
                    </a:p>
                  </a:txBody>
                  <a:tcPr/>
                </a:tc>
                <a:tc>
                  <a:txBody>
                    <a:bodyPr/>
                    <a:lstStyle/>
                    <a:p>
                      <a:r>
                        <a:rPr lang="en-US" dirty="0" smtClean="0"/>
                        <a:t>21</a:t>
                      </a:r>
                      <a:endParaRPr lang="en-US" dirty="0"/>
                    </a:p>
                  </a:txBody>
                  <a:tcPr/>
                </a:tc>
                <a:tc>
                  <a:txBody>
                    <a:bodyPr/>
                    <a:lstStyle/>
                    <a:p>
                      <a:r>
                        <a:rPr lang="en-US" dirty="0" smtClean="0"/>
                        <a:t>22</a:t>
                      </a:r>
                      <a:endParaRPr lang="en-US" dirty="0"/>
                    </a:p>
                  </a:txBody>
                  <a:tcPr/>
                </a:tc>
                <a:tc>
                  <a:txBody>
                    <a:bodyPr/>
                    <a:lstStyle/>
                    <a:p>
                      <a:r>
                        <a:rPr lang="en-US" dirty="0" smtClean="0"/>
                        <a:t>19</a:t>
                      </a:r>
                      <a:endParaRPr lang="en-US" dirty="0"/>
                    </a:p>
                  </a:txBody>
                  <a:tcPr/>
                </a:tc>
                <a:tc>
                  <a:txBody>
                    <a:bodyPr/>
                    <a:lstStyle/>
                    <a:p>
                      <a:r>
                        <a:rPr lang="en-US" dirty="0" smtClean="0"/>
                        <a:t>20</a:t>
                      </a:r>
                      <a:endParaRPr lang="en-US" dirty="0"/>
                    </a:p>
                  </a:txBody>
                  <a:tcPr/>
                </a:tc>
                <a:tc>
                  <a:txBody>
                    <a:bodyPr/>
                    <a:lstStyle/>
                    <a:p>
                      <a:r>
                        <a:rPr lang="en-US" dirty="0" smtClean="0"/>
                        <a:t>22</a:t>
                      </a:r>
                      <a:endParaRPr lang="en-US" dirty="0"/>
                    </a:p>
                  </a:txBody>
                  <a:tcPr/>
                </a:tc>
              </a:tr>
            </a:tbl>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 cont--</a:t>
            </a:r>
            <a:endParaRPr lang="en-US" dirty="0"/>
          </a:p>
        </p:txBody>
      </p:sp>
      <p:sp>
        <p:nvSpPr>
          <p:cNvPr id="3" name="Content Placeholder 2"/>
          <p:cNvSpPr>
            <a:spLocks noGrp="1"/>
          </p:cNvSpPr>
          <p:nvPr>
            <p:ph idx="1"/>
          </p:nvPr>
        </p:nvSpPr>
        <p:spPr/>
        <p:txBody>
          <a:bodyPr/>
          <a:lstStyle/>
          <a:p>
            <a:pPr>
              <a:buNone/>
            </a:pPr>
            <a:r>
              <a:rPr lang="en-US" dirty="0" smtClean="0"/>
              <a:t>          5 2 0 7</a:t>
            </a:r>
          </a:p>
          <a:p>
            <a:pPr>
              <a:buNone/>
            </a:pPr>
            <a:r>
              <a:rPr lang="en-US" dirty="0" smtClean="0"/>
              <a:t>          6 5 9 1 8 4</a:t>
            </a:r>
          </a:p>
          <a:p>
            <a:pPr>
              <a:buNone/>
            </a:pPr>
            <a:r>
              <a:rPr lang="en-US" dirty="0" smtClean="0"/>
              <a:t>          7 5 9 1 2 6 9 7 1 2</a:t>
            </a:r>
          </a:p>
          <a:p>
            <a:pPr>
              <a:buNone/>
            </a:pPr>
            <a:r>
              <a:rPr lang="en-US" dirty="0" smtClean="0"/>
              <a:t>          8 0 7 1 6 3 4 7</a:t>
            </a:r>
          </a:p>
          <a:p>
            <a:pPr>
              <a:buNone/>
            </a:pPr>
            <a:r>
              <a:rPr lang="en-US" dirty="0" smtClean="0"/>
              <a:t>          9 6 3 5 2 2 8</a:t>
            </a:r>
          </a:p>
          <a:p>
            <a:pPr>
              <a:buNone/>
            </a:pPr>
            <a:endParaRPr lang="en-US" dirty="0" smtClean="0"/>
          </a:p>
          <a:p>
            <a:pPr>
              <a:buNone/>
            </a:pPr>
            <a:endParaRPr lang="en-US" dirty="0" smtClean="0"/>
          </a:p>
          <a:p>
            <a:pPr>
              <a:buNone/>
            </a:pPr>
            <a:endParaRPr lang="en-US" dirty="0"/>
          </a:p>
        </p:txBody>
      </p:sp>
      <p:cxnSp>
        <p:nvCxnSpPr>
          <p:cNvPr id="5" name="Straight Connector 4"/>
          <p:cNvCxnSpPr/>
          <p:nvPr/>
        </p:nvCxnSpPr>
        <p:spPr>
          <a:xfrm>
            <a:off x="1676400" y="1752600"/>
            <a:ext cx="0" cy="2667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leaves for each stem of the stem-and-leaf display are </a:t>
            </a:r>
            <a:r>
              <a:rPr lang="en-US" i="1" dirty="0" smtClean="0"/>
              <a:t>ranked (in increasing </a:t>
            </a:r>
            <a:r>
              <a:rPr lang="en-US" dirty="0" smtClean="0"/>
              <a:t>order) and presented as shown </a:t>
            </a:r>
          </a:p>
          <a:p>
            <a:pPr>
              <a:buNone/>
            </a:pPr>
            <a:endParaRPr lang="en-US" dirty="0" smtClean="0"/>
          </a:p>
          <a:p>
            <a:pPr>
              <a:buNone/>
            </a:pPr>
            <a:r>
              <a:rPr lang="en-US" dirty="0" smtClean="0"/>
              <a:t>		5 0 2 7</a:t>
            </a:r>
          </a:p>
          <a:p>
            <a:pPr>
              <a:buNone/>
            </a:pPr>
            <a:r>
              <a:rPr lang="en-US" dirty="0" smtClean="0"/>
              <a:t>          6 1 4 5 8 9</a:t>
            </a:r>
          </a:p>
          <a:p>
            <a:pPr>
              <a:buNone/>
            </a:pPr>
            <a:r>
              <a:rPr lang="en-US" dirty="0" smtClean="0"/>
              <a:t>          7 1 1 2 2 5 6 7 9 9</a:t>
            </a:r>
          </a:p>
          <a:p>
            <a:pPr>
              <a:buNone/>
            </a:pPr>
            <a:r>
              <a:rPr lang="en-US" dirty="0" smtClean="0"/>
              <a:t>          8 0 1 3 4 6 7 7</a:t>
            </a:r>
          </a:p>
          <a:p>
            <a:pPr>
              <a:buNone/>
            </a:pPr>
            <a:r>
              <a:rPr lang="en-US" dirty="0" smtClean="0"/>
              <a:t>          9 2 2 3 5 6 8</a:t>
            </a:r>
          </a:p>
          <a:p>
            <a:pPr>
              <a:buNone/>
            </a:pPr>
            <a:endParaRPr lang="en-US" dirty="0" smtClean="0"/>
          </a:p>
          <a:p>
            <a:pPr>
              <a:buNone/>
            </a:pPr>
            <a:endParaRPr lang="en-US" dirty="0" smtClean="0"/>
          </a:p>
          <a:p>
            <a:pPr>
              <a:buNone/>
            </a:pPr>
            <a:endParaRPr lang="en-US" dirty="0"/>
          </a:p>
        </p:txBody>
      </p:sp>
      <p:cxnSp>
        <p:nvCxnSpPr>
          <p:cNvPr id="5" name="Straight Connector 4"/>
          <p:cNvCxnSpPr/>
          <p:nvPr/>
        </p:nvCxnSpPr>
        <p:spPr>
          <a:xfrm>
            <a:off x="1676400" y="3429000"/>
            <a:ext cx="0" cy="2667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Stem-and-leaf display cont--</a:t>
            </a:r>
            <a:endParaRPr lang="en-US" dirty="0"/>
          </a:p>
        </p:txBody>
      </p:sp>
      <p:sp>
        <p:nvSpPr>
          <p:cNvPr id="3" name="Content Placeholder 2"/>
          <p:cNvSpPr>
            <a:spLocks noGrp="1"/>
          </p:cNvSpPr>
          <p:nvPr>
            <p:ph idx="1"/>
          </p:nvPr>
        </p:nvSpPr>
        <p:spPr/>
        <p:txBody>
          <a:bodyPr>
            <a:normAutofit lnSpcReduction="10000"/>
          </a:bodyPr>
          <a:lstStyle/>
          <a:p>
            <a:r>
              <a:rPr lang="en-US" dirty="0" smtClean="0"/>
              <a:t>One advantage of a stem-and-leaf display is that we do not lose information on individual observations. </a:t>
            </a:r>
          </a:p>
          <a:p>
            <a:r>
              <a:rPr lang="en-US" dirty="0" smtClean="0"/>
              <a:t>We can rewrite the individual scores of the 30 college students from the stem-and-leaf display using the table.</a:t>
            </a:r>
          </a:p>
          <a:p>
            <a:r>
              <a:rPr lang="en-US" dirty="0" smtClean="0"/>
              <a:t> By contrast, the information on individual observations is lost when data are grouped into a frequency table</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Dotplots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One of the simplest methods for graphing and understanding quantitative data is to create a </a:t>
            </a:r>
            <a:r>
              <a:rPr lang="en-US" dirty="0" err="1" smtClean="0"/>
              <a:t>dotplot</a:t>
            </a:r>
            <a:r>
              <a:rPr lang="en-US" dirty="0" smtClean="0"/>
              <a:t>.</a:t>
            </a:r>
          </a:p>
          <a:p>
            <a:r>
              <a:rPr lang="en-US" dirty="0" smtClean="0"/>
              <a:t>As with most graphs, statistical software should be used to make a </a:t>
            </a:r>
            <a:r>
              <a:rPr lang="en-US" dirty="0" err="1" smtClean="0"/>
              <a:t>dotplot</a:t>
            </a:r>
            <a:r>
              <a:rPr lang="en-US" dirty="0" smtClean="0"/>
              <a:t> for large data sets. However, a </a:t>
            </a:r>
            <a:r>
              <a:rPr lang="en-US" dirty="0" err="1" smtClean="0"/>
              <a:t>dotplot</a:t>
            </a:r>
            <a:r>
              <a:rPr lang="en-US" dirty="0" smtClean="0"/>
              <a:t> can be created by hand.</a:t>
            </a:r>
          </a:p>
          <a:p>
            <a:r>
              <a:rPr lang="en-US" dirty="0" err="1" smtClean="0"/>
              <a:t>Dotplots</a:t>
            </a:r>
            <a:r>
              <a:rPr lang="en-US" dirty="0" smtClean="0"/>
              <a:t> can help us detect </a:t>
            </a:r>
            <a:r>
              <a:rPr lang="en-US" b="1" dirty="0" smtClean="0"/>
              <a:t>outliers </a:t>
            </a:r>
            <a:r>
              <a:rPr lang="en-US" dirty="0" smtClean="0"/>
              <a:t>(also called extreme values) in a data set.</a:t>
            </a:r>
            <a:r>
              <a:rPr lang="en-US" b="1" dirty="0" smtClean="0"/>
              <a:t> </a:t>
            </a:r>
          </a:p>
          <a:p>
            <a:r>
              <a:rPr lang="en-US" b="1" dirty="0" smtClean="0"/>
              <a:t>Outliers </a:t>
            </a:r>
            <a:r>
              <a:rPr lang="en-US" dirty="0" smtClean="0"/>
              <a:t>are the values that are extremely large or extremely small with respect to the rest of the data values.</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constructing a </a:t>
            </a:r>
            <a:r>
              <a:rPr lang="en-US" dirty="0" err="1" smtClean="0"/>
              <a:t>dotplot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Determine the minimum and maximum values in the data set</a:t>
            </a:r>
          </a:p>
          <a:p>
            <a:r>
              <a:rPr lang="en-US" dirty="0" smtClean="0"/>
              <a:t>Draw a horizontal line (let us call this the numbers line) with numbers that cover the minimum and maximum numbers on the data set</a:t>
            </a:r>
          </a:p>
          <a:p>
            <a:r>
              <a:rPr lang="en-US" dirty="0" smtClean="0"/>
              <a:t>Place a dot above the value on the numbers line that represents each number listed in the table</a:t>
            </a:r>
          </a:p>
          <a:p>
            <a:r>
              <a:rPr lang="en-US" dirty="0" smtClean="0"/>
              <a:t>If there are two or more observations with the same value, we stack dots vertically above each other to represent those values</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a:t>
            </a:r>
            <a:endParaRPr lang="en-US" dirty="0"/>
          </a:p>
        </p:txBody>
      </p:sp>
      <p:sp>
        <p:nvSpPr>
          <p:cNvPr id="3" name="Content Placeholder 2"/>
          <p:cNvSpPr>
            <a:spLocks noGrp="1"/>
          </p:cNvSpPr>
          <p:nvPr>
            <p:ph idx="1"/>
          </p:nvPr>
        </p:nvSpPr>
        <p:spPr/>
        <p:txBody>
          <a:bodyPr/>
          <a:lstStyle/>
          <a:p>
            <a:r>
              <a:rPr lang="en-US" dirty="0" smtClean="0"/>
              <a:t>Please see the other attachment for </a:t>
            </a:r>
            <a:r>
              <a:rPr lang="en-US" smtClean="0"/>
              <a:t>the exercise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Organizing and graphing qualitative data</a:t>
            </a:r>
            <a:endParaRPr lang="en-US" dirty="0"/>
          </a:p>
        </p:txBody>
      </p:sp>
      <p:sp>
        <p:nvSpPr>
          <p:cNvPr id="3" name="Content Placeholder 2"/>
          <p:cNvSpPr>
            <a:spLocks noGrp="1"/>
          </p:cNvSpPr>
          <p:nvPr>
            <p:ph idx="1"/>
          </p:nvPr>
        </p:nvSpPr>
        <p:spPr/>
        <p:txBody>
          <a:bodyPr>
            <a:normAutofit fontScale="92500"/>
          </a:bodyPr>
          <a:lstStyle/>
          <a:p>
            <a:r>
              <a:rPr lang="en-US" dirty="0" smtClean="0"/>
              <a:t>Data sets are organized into tables, and data are displayed using graphs.</a:t>
            </a:r>
          </a:p>
          <a:p>
            <a:r>
              <a:rPr lang="en-US" b="1" dirty="0" smtClean="0"/>
              <a:t>Frequency Distributions</a:t>
            </a:r>
          </a:p>
          <a:p>
            <a:pPr lvl="1"/>
            <a:r>
              <a:rPr lang="en-US" dirty="0" smtClean="0"/>
              <a:t>A sample of 100 students enrolled at a university were asked what they intended to do after graduation.</a:t>
            </a:r>
          </a:p>
          <a:p>
            <a:pPr lvl="1"/>
            <a:r>
              <a:rPr lang="en-US" dirty="0" smtClean="0"/>
              <a:t>Forty-four said they wanted to work for private companies/businesses, 16 said they wanted to work for the central government, 23 wanted to work for county or local governments, and 17 intended to start their own businesses.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distribution</a:t>
            </a:r>
            <a:endParaRPr lang="en-US" dirty="0"/>
          </a:p>
        </p:txBody>
      </p:sp>
      <p:sp>
        <p:nvSpPr>
          <p:cNvPr id="5" name="Content Placeholder 4"/>
          <p:cNvSpPr>
            <a:spLocks noGrp="1"/>
          </p:cNvSpPr>
          <p:nvPr>
            <p:ph idx="1"/>
          </p:nvPr>
        </p:nvSpPr>
        <p:spPr>
          <a:xfrm>
            <a:off x="228600" y="1600200"/>
            <a:ext cx="8763000" cy="4419600"/>
          </a:xfrm>
        </p:spPr>
        <p:txBody>
          <a:bodyPr/>
          <a:lstStyle/>
          <a:p>
            <a:r>
              <a:rPr lang="en-US" dirty="0" smtClean="0"/>
              <a:t>The following table lists the type of employment and the number of students who intend to engage in each type of employment</a:t>
            </a:r>
          </a:p>
          <a:p>
            <a:endParaRPr lang="en-US" dirty="0"/>
          </a:p>
        </p:txBody>
      </p:sp>
      <p:graphicFrame>
        <p:nvGraphicFramePr>
          <p:cNvPr id="6" name="Table 5"/>
          <p:cNvGraphicFramePr>
            <a:graphicFrameLocks noGrp="1"/>
          </p:cNvGraphicFramePr>
          <p:nvPr/>
        </p:nvGraphicFramePr>
        <p:xfrm>
          <a:off x="1752600" y="3429000"/>
          <a:ext cx="5410200" cy="2595880"/>
        </p:xfrm>
        <a:graphic>
          <a:graphicData uri="http://schemas.openxmlformats.org/drawingml/2006/table">
            <a:tbl>
              <a:tblPr firstRow="1" bandRow="1">
                <a:tableStyleId>{5C22544A-7EE6-4342-B048-85BDC9FD1C3A}</a:tableStyleId>
              </a:tblPr>
              <a:tblGrid>
                <a:gridCol w="3155950"/>
                <a:gridCol w="2254250"/>
              </a:tblGrid>
              <a:tr h="370840">
                <a:tc gridSpan="2">
                  <a:txBody>
                    <a:bodyPr/>
                    <a:lstStyle/>
                    <a:p>
                      <a:pPr algn="ctr"/>
                      <a:r>
                        <a:rPr lang="en-US" b="1" dirty="0" smtClean="0"/>
                        <a:t>Type of employment</a:t>
                      </a:r>
                      <a:r>
                        <a:rPr lang="en-US" b="1" baseline="0" dirty="0" smtClean="0"/>
                        <a:t> students intend to engage in</a:t>
                      </a:r>
                      <a:endParaRPr lang="en-US" b="1" dirty="0"/>
                    </a:p>
                  </a:txBody>
                  <a:tcPr/>
                </a:tc>
                <a:tc hMerge="1">
                  <a:txBody>
                    <a:bodyPr/>
                    <a:lstStyle/>
                    <a:p>
                      <a:endParaRPr lang="en-US" dirty="0"/>
                    </a:p>
                  </a:txBody>
                  <a:tcPr/>
                </a:tc>
              </a:tr>
              <a:tr h="370840">
                <a:tc>
                  <a:txBody>
                    <a:bodyPr/>
                    <a:lstStyle/>
                    <a:p>
                      <a:r>
                        <a:rPr lang="en-US" b="1" dirty="0" smtClean="0"/>
                        <a:t>Type of employment</a:t>
                      </a:r>
                      <a:endParaRPr lang="en-US" b="1" dirty="0"/>
                    </a:p>
                  </a:txBody>
                  <a:tcPr/>
                </a:tc>
                <a:tc>
                  <a:txBody>
                    <a:bodyPr/>
                    <a:lstStyle/>
                    <a:p>
                      <a:r>
                        <a:rPr lang="en-US" b="1" dirty="0" smtClean="0"/>
                        <a:t>Number</a:t>
                      </a:r>
                      <a:r>
                        <a:rPr lang="en-US" b="1" baseline="0" dirty="0" smtClean="0"/>
                        <a:t> of students</a:t>
                      </a:r>
                      <a:endParaRPr lang="en-US" b="1" dirty="0"/>
                    </a:p>
                  </a:txBody>
                  <a:tcPr/>
                </a:tc>
              </a:tr>
              <a:tr h="370840">
                <a:tc>
                  <a:txBody>
                    <a:bodyPr/>
                    <a:lstStyle/>
                    <a:p>
                      <a:r>
                        <a:rPr lang="en-US" dirty="0" smtClean="0"/>
                        <a:t>Private</a:t>
                      </a:r>
                      <a:r>
                        <a:rPr lang="en-US" baseline="0" dirty="0" smtClean="0"/>
                        <a:t> companies/businesses</a:t>
                      </a:r>
                      <a:endParaRPr lang="en-US" dirty="0"/>
                    </a:p>
                  </a:txBody>
                  <a:tcPr/>
                </a:tc>
                <a:tc>
                  <a:txBody>
                    <a:bodyPr/>
                    <a:lstStyle/>
                    <a:p>
                      <a:r>
                        <a:rPr lang="en-US" dirty="0" smtClean="0"/>
                        <a:t>44</a:t>
                      </a:r>
                      <a:endParaRPr lang="en-US" dirty="0"/>
                    </a:p>
                  </a:txBody>
                  <a:tcPr/>
                </a:tc>
              </a:tr>
              <a:tr h="370840">
                <a:tc>
                  <a:txBody>
                    <a:bodyPr/>
                    <a:lstStyle/>
                    <a:p>
                      <a:r>
                        <a:rPr lang="en-US" dirty="0" smtClean="0"/>
                        <a:t>Central</a:t>
                      </a:r>
                      <a:r>
                        <a:rPr lang="en-US" baseline="0" dirty="0" smtClean="0"/>
                        <a:t> government</a:t>
                      </a:r>
                      <a:endParaRPr lang="en-US" dirty="0"/>
                    </a:p>
                  </a:txBody>
                  <a:tcPr/>
                </a:tc>
                <a:tc>
                  <a:txBody>
                    <a:bodyPr/>
                    <a:lstStyle/>
                    <a:p>
                      <a:r>
                        <a:rPr lang="en-US" dirty="0" smtClean="0"/>
                        <a:t>16</a:t>
                      </a:r>
                      <a:endParaRPr lang="en-US" dirty="0"/>
                    </a:p>
                  </a:txBody>
                  <a:tcPr/>
                </a:tc>
              </a:tr>
              <a:tr h="370840">
                <a:tc>
                  <a:txBody>
                    <a:bodyPr/>
                    <a:lstStyle/>
                    <a:p>
                      <a:r>
                        <a:rPr lang="en-US" dirty="0" smtClean="0"/>
                        <a:t>County/local</a:t>
                      </a:r>
                      <a:r>
                        <a:rPr lang="en-US" baseline="0" dirty="0" smtClean="0"/>
                        <a:t> government</a:t>
                      </a:r>
                      <a:endParaRPr lang="en-US" dirty="0"/>
                    </a:p>
                  </a:txBody>
                  <a:tcPr/>
                </a:tc>
                <a:tc>
                  <a:txBody>
                    <a:bodyPr/>
                    <a:lstStyle/>
                    <a:p>
                      <a:r>
                        <a:rPr lang="en-US" dirty="0" smtClean="0"/>
                        <a:t>23</a:t>
                      </a:r>
                      <a:endParaRPr lang="en-US" dirty="0"/>
                    </a:p>
                  </a:txBody>
                  <a:tcPr/>
                </a:tc>
              </a:tr>
              <a:tr h="370840">
                <a:tc>
                  <a:txBody>
                    <a:bodyPr/>
                    <a:lstStyle/>
                    <a:p>
                      <a:r>
                        <a:rPr lang="en-US" dirty="0" smtClean="0"/>
                        <a:t>Own</a:t>
                      </a:r>
                      <a:r>
                        <a:rPr lang="en-US" baseline="0" dirty="0" smtClean="0"/>
                        <a:t> business</a:t>
                      </a:r>
                      <a:endParaRPr lang="en-US" dirty="0"/>
                    </a:p>
                  </a:txBody>
                  <a:tcPr/>
                </a:tc>
                <a:tc>
                  <a:txBody>
                    <a:bodyPr/>
                    <a:lstStyle/>
                    <a:p>
                      <a:r>
                        <a:rPr lang="en-US" dirty="0" smtClean="0"/>
                        <a:t>17</a:t>
                      </a:r>
                      <a:endParaRPr lang="en-US" dirty="0"/>
                    </a:p>
                  </a:txBody>
                  <a:tcPr/>
                </a:tc>
              </a:tr>
              <a:tr h="370840">
                <a:tc>
                  <a:txBody>
                    <a:bodyPr/>
                    <a:lstStyle/>
                    <a:p>
                      <a:pPr algn="r"/>
                      <a:r>
                        <a:rPr lang="en-US" dirty="0" smtClean="0"/>
                        <a:t>Sum</a:t>
                      </a:r>
                      <a:r>
                        <a:rPr lang="en-US" baseline="0" dirty="0" smtClean="0"/>
                        <a:t> =</a:t>
                      </a:r>
                      <a:endParaRPr lang="en-US" dirty="0"/>
                    </a:p>
                  </a:txBody>
                  <a:tcPr/>
                </a:tc>
                <a:tc>
                  <a:txBody>
                    <a:bodyPr/>
                    <a:lstStyle/>
                    <a:p>
                      <a:r>
                        <a:rPr lang="en-US" dirty="0" smtClean="0"/>
                        <a:t>100</a:t>
                      </a:r>
                      <a:endParaRPr lang="en-US" dirty="0"/>
                    </a:p>
                  </a:txBody>
                  <a:tcPr/>
                </a:tc>
              </a:tr>
            </a:tbl>
          </a:graphicData>
        </a:graphic>
      </p:graphicFrame>
      <p:sp>
        <p:nvSpPr>
          <p:cNvPr id="7" name="Rectangle 6"/>
          <p:cNvSpPr/>
          <p:nvPr/>
        </p:nvSpPr>
        <p:spPr>
          <a:xfrm>
            <a:off x="7543800" y="3657600"/>
            <a:ext cx="1295400" cy="6096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Frequency column</a:t>
            </a:r>
            <a:endParaRPr lang="en-US" dirty="0"/>
          </a:p>
        </p:txBody>
      </p:sp>
      <p:sp>
        <p:nvSpPr>
          <p:cNvPr id="8" name="Rectangle 7"/>
          <p:cNvSpPr/>
          <p:nvPr/>
        </p:nvSpPr>
        <p:spPr>
          <a:xfrm>
            <a:off x="381000" y="3733800"/>
            <a:ext cx="9906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Variable</a:t>
            </a:r>
            <a:endParaRPr lang="en-US" dirty="0"/>
          </a:p>
        </p:txBody>
      </p:sp>
      <p:sp>
        <p:nvSpPr>
          <p:cNvPr id="9" name="Rectangle 8"/>
          <p:cNvSpPr/>
          <p:nvPr/>
        </p:nvSpPr>
        <p:spPr>
          <a:xfrm>
            <a:off x="304800" y="4953000"/>
            <a:ext cx="1066800" cy="381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Category</a:t>
            </a:r>
            <a:endParaRPr lang="en-US" dirty="0"/>
          </a:p>
        </p:txBody>
      </p:sp>
      <p:sp>
        <p:nvSpPr>
          <p:cNvPr id="10" name="Rectangle 9"/>
          <p:cNvSpPr/>
          <p:nvPr/>
        </p:nvSpPr>
        <p:spPr>
          <a:xfrm>
            <a:off x="7543800" y="5334000"/>
            <a:ext cx="1295400" cy="381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Frequency</a:t>
            </a:r>
            <a:endParaRPr lang="en-US" dirty="0"/>
          </a:p>
        </p:txBody>
      </p:sp>
      <p:cxnSp>
        <p:nvCxnSpPr>
          <p:cNvPr id="12" name="Straight Arrow Connector 11"/>
          <p:cNvCxnSpPr>
            <a:stCxn id="7" idx="1"/>
          </p:cNvCxnSpPr>
          <p:nvPr/>
        </p:nvCxnSpPr>
        <p:spPr>
          <a:xfrm flipH="1">
            <a:off x="7010400" y="3962400"/>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371600" y="5105400"/>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0" idx="1"/>
          </p:cNvCxnSpPr>
          <p:nvPr/>
        </p:nvCxnSpPr>
        <p:spPr>
          <a:xfrm flipH="1" flipV="1">
            <a:off x="5334000" y="5486400"/>
            <a:ext cx="2209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3"/>
          </p:cNvCxnSpPr>
          <p:nvPr/>
        </p:nvCxnSpPr>
        <p:spPr>
          <a:xfrm>
            <a:off x="1371600" y="3962400"/>
            <a:ext cx="381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Frequency Distribution for Qualitative Data</a:t>
            </a:r>
            <a:endParaRPr lang="en-US" dirty="0"/>
          </a:p>
        </p:txBody>
      </p:sp>
      <p:sp>
        <p:nvSpPr>
          <p:cNvPr id="3" name="Content Placeholder 2"/>
          <p:cNvSpPr>
            <a:spLocks noGrp="1"/>
          </p:cNvSpPr>
          <p:nvPr>
            <p:ph idx="1"/>
          </p:nvPr>
        </p:nvSpPr>
        <p:spPr/>
        <p:txBody>
          <a:bodyPr/>
          <a:lstStyle/>
          <a:p>
            <a:r>
              <a:rPr lang="en-US" dirty="0" smtClean="0"/>
              <a:t>A frequency distribution for qualitative data lists all categories and the number of elements that belong to each of the categories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Frequency Distribution for Qualitative Data cont--</a:t>
            </a:r>
            <a:endParaRPr lang="en-US" dirty="0"/>
          </a:p>
        </p:txBody>
      </p:sp>
      <p:sp>
        <p:nvSpPr>
          <p:cNvPr id="3" name="Content Placeholder 2"/>
          <p:cNvSpPr>
            <a:spLocks noGrp="1"/>
          </p:cNvSpPr>
          <p:nvPr>
            <p:ph idx="1"/>
          </p:nvPr>
        </p:nvSpPr>
        <p:spPr/>
        <p:txBody>
          <a:bodyPr>
            <a:normAutofit/>
          </a:bodyPr>
          <a:lstStyle/>
          <a:p>
            <a:r>
              <a:rPr lang="en-US" dirty="0" smtClean="0"/>
              <a:t>Suppose a sample of 30 employees from large companies was selected, and these employees were asked how stressful their jobs were.</a:t>
            </a:r>
          </a:p>
          <a:p>
            <a:r>
              <a:rPr lang="en-US" dirty="0" smtClean="0"/>
              <a:t>The responses of these employees are recorded below, where </a:t>
            </a:r>
            <a:r>
              <a:rPr lang="en-US" b="1" dirty="0" smtClean="0"/>
              <a:t>very</a:t>
            </a:r>
            <a:r>
              <a:rPr lang="en-US" i="1" dirty="0" smtClean="0"/>
              <a:t> represents very stressful, </a:t>
            </a:r>
            <a:r>
              <a:rPr lang="en-US" b="1" dirty="0" smtClean="0"/>
              <a:t>somewhat</a:t>
            </a:r>
            <a:r>
              <a:rPr lang="en-US" i="1" dirty="0" smtClean="0"/>
              <a:t> means somewhat stressful, and </a:t>
            </a:r>
            <a:r>
              <a:rPr lang="en-US" b="1" dirty="0" smtClean="0"/>
              <a:t>none</a:t>
            </a:r>
            <a:r>
              <a:rPr lang="en-US" i="1" dirty="0" smtClean="0"/>
              <a:t> stands </a:t>
            </a:r>
            <a:r>
              <a:rPr lang="en-US" dirty="0" smtClean="0"/>
              <a:t>for not stressful at all.</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Frequency Distribution for Qualitative Data cont--</a:t>
            </a:r>
            <a:endParaRPr lang="en-US" dirty="0"/>
          </a:p>
        </p:txBody>
      </p:sp>
      <p:sp>
        <p:nvSpPr>
          <p:cNvPr id="3" name="Content Placeholder 2"/>
          <p:cNvSpPr>
            <a:spLocks noGrp="1"/>
          </p:cNvSpPr>
          <p:nvPr>
            <p:ph idx="1"/>
          </p:nvPr>
        </p:nvSpPr>
        <p:spPr/>
        <p:txBody>
          <a:bodyPr/>
          <a:lstStyle/>
          <a:p>
            <a:r>
              <a:rPr lang="en-US" dirty="0" smtClean="0"/>
              <a:t>Somewhat, none, somewhat, very, very, none, very, somewhat, somewhat, very, somewhat, somewhat, very, somewhat, none, very, none, somewhat, somewhat, very, somewhat, somewhat, very, none, somewhat very, very, somewhat, none, somewhat.</a:t>
            </a:r>
          </a:p>
          <a:p>
            <a:r>
              <a:rPr lang="en-US" dirty="0" smtClean="0"/>
              <a:t>Construct a frequency table for the above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540</TotalTime>
  <Words>3287</Words>
  <Application>Microsoft Office PowerPoint</Application>
  <PresentationFormat>On-screen Show (4:3)</PresentationFormat>
  <Paragraphs>328</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Measurement and organization of data</vt:lpstr>
      <vt:lpstr>Objectives</vt:lpstr>
      <vt:lpstr>Raw data</vt:lpstr>
      <vt:lpstr>Raw data cont--</vt:lpstr>
      <vt:lpstr>Organizing and graphing qualitative data</vt:lpstr>
      <vt:lpstr>Frequency distribution</vt:lpstr>
      <vt:lpstr>Frequency Distribution for Qualitative Data</vt:lpstr>
      <vt:lpstr>Frequency Distribution for Qualitative Data cont--</vt:lpstr>
      <vt:lpstr>Frequency Distribution for Qualitative Data cont--</vt:lpstr>
      <vt:lpstr>Relative Frequency and Percentage Distributions</vt:lpstr>
      <vt:lpstr>Graphical Presentation of Qualitative Data</vt:lpstr>
      <vt:lpstr>Graphical Presentation of Qualitative Data (Bar graph)</vt:lpstr>
      <vt:lpstr>Graphical Presentation of Qualitative Data (Pie chart)</vt:lpstr>
      <vt:lpstr>Organizing and Graphing Quantitative Data</vt:lpstr>
      <vt:lpstr>Organizing and Graphing Quantitative Data cont--</vt:lpstr>
      <vt:lpstr>Organizing and Graphing Quantitative Data (frequency distribution table) </vt:lpstr>
      <vt:lpstr>Organizing and Graphing Quantitative Data cont--</vt:lpstr>
      <vt:lpstr>Organizing and Graphing Quantitative Data cont--</vt:lpstr>
      <vt:lpstr>Organizing and Graphing Quantitative Data cont--</vt:lpstr>
      <vt:lpstr>Lower Limit of the First Class or the Starting Point</vt:lpstr>
      <vt:lpstr>Lower Limit of the First Class or the Starting Point cont--</vt:lpstr>
      <vt:lpstr>Lower Limit of the First Class or the Starting Point cont--</vt:lpstr>
      <vt:lpstr>Lower Limit of the First Class or the Starting Point cont--</vt:lpstr>
      <vt:lpstr>Graphing Grouped Data</vt:lpstr>
      <vt:lpstr>Histograms</vt:lpstr>
      <vt:lpstr>Histograms cont--</vt:lpstr>
      <vt:lpstr>polygon</vt:lpstr>
      <vt:lpstr>Polygon cont--</vt:lpstr>
      <vt:lpstr>Less than and single valued method for writing classes </vt:lpstr>
      <vt:lpstr>Shapes of histograms</vt:lpstr>
      <vt:lpstr>Shapes of histograms cont--</vt:lpstr>
      <vt:lpstr>Cumulative Frequency Distributions</vt:lpstr>
      <vt:lpstr>Ogives</vt:lpstr>
      <vt:lpstr>Ogives cont--</vt:lpstr>
      <vt:lpstr>Stem-and-Leaf Displays</vt:lpstr>
      <vt:lpstr>Stem-and-leaf display cont--</vt:lpstr>
      <vt:lpstr>Stem-and-leaf display cont--</vt:lpstr>
      <vt:lpstr>Stem-and-leaf display cont--</vt:lpstr>
      <vt:lpstr>Stem-and-leaf display cont--</vt:lpstr>
      <vt:lpstr>Stem-and-leaf display cont--</vt:lpstr>
      <vt:lpstr>Stem-and-leaf display cont--</vt:lpstr>
      <vt:lpstr>Stem-and-leaf display cont--</vt:lpstr>
      <vt:lpstr>Dotplots</vt:lpstr>
      <vt:lpstr>Steps in constructing a dotplot</vt:lpstr>
      <vt:lpstr>Exercise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 and organization</dc:title>
  <dc:creator>user</dc:creator>
  <cp:lastModifiedBy>user</cp:lastModifiedBy>
  <cp:revision>57</cp:revision>
  <dcterms:created xsi:type="dcterms:W3CDTF">2006-08-16T00:00:00Z</dcterms:created>
  <dcterms:modified xsi:type="dcterms:W3CDTF">2016-06-02T12:33:27Z</dcterms:modified>
</cp:coreProperties>
</file>