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handoutMasterIdLst>
    <p:handoutMasterId r:id="rId6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3" r:id="rId47"/>
    <p:sldId id="301" r:id="rId48"/>
    <p:sldId id="302" r:id="rId49"/>
    <p:sldId id="304" r:id="rId50"/>
    <p:sldId id="305" r:id="rId51"/>
    <p:sldId id="306" r:id="rId52"/>
    <p:sldId id="307" r:id="rId53"/>
    <p:sldId id="308" r:id="rId54"/>
    <p:sldId id="309" r:id="rId55"/>
    <p:sldId id="310" r:id="rId56"/>
    <p:sldId id="311" r:id="rId57"/>
    <p:sldId id="312" r:id="rId58"/>
    <p:sldId id="314" r:id="rId59"/>
    <p:sldId id="313" r:id="rId60"/>
    <p:sldId id="315" r:id="rId61"/>
    <p:sldId id="316" r:id="rId62"/>
    <p:sldId id="317" r:id="rId63"/>
    <p:sldId id="318" r:id="rId6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389A2A8-EA7A-4CFD-AE49-7D79162D53C3}" type="datetimeFigureOut">
              <a:rPr lang="en-US" smtClean="0"/>
              <a:pPr/>
              <a:t>7/15/2016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37F4CE59-0BA6-44E5-BDB8-CD7B6D5244D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3321FF0-D1D5-445E-B6DA-858A23C62BB4}" type="datetimeFigureOut">
              <a:rPr lang="en-US" smtClean="0"/>
              <a:pPr/>
              <a:t>7/15/2016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FBDFA45-A4CC-42E2-9B5F-55BC6784152B}"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7/15/2016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Measures of dispersion</a:t>
            </a:r>
            <a:endParaRPr lang="en-US" dirty="0"/>
          </a:p>
        </p:txBody>
      </p:sp>
      <p:sp>
        <p:nvSpPr>
          <p:cNvPr id="3" name="Subtitle 2"/>
          <p:cNvSpPr>
            <a:spLocks noGrp="1"/>
          </p:cNvSpPr>
          <p:nvPr>
            <p:ph type="subTitle" idx="1"/>
          </p:nvPr>
        </p:nvSpPr>
        <p:spPr/>
        <p:txBody>
          <a:bodyPr/>
          <a:lstStyle/>
          <a:p>
            <a:r>
              <a:rPr lang="en-US" dirty="0" smtClean="0"/>
              <a:t>Range</a:t>
            </a:r>
          </a:p>
          <a:p>
            <a:r>
              <a:rPr lang="en-US" dirty="0" smtClean="0"/>
              <a:t>Variance</a:t>
            </a:r>
          </a:p>
          <a:p>
            <a:r>
              <a:rPr lang="en-US" dirty="0" smtClean="0"/>
              <a:t>Standard deviation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standard deviation is obtained by taking the positive square root of the variance. </a:t>
            </a:r>
          </a:p>
          <a:p>
            <a:r>
              <a:rPr lang="en-US" dirty="0" smtClean="0"/>
              <a:t>The variance calculated for population data is denoted by </a:t>
            </a:r>
            <a:r>
              <a:rPr lang="el-GR" dirty="0" smtClean="0"/>
              <a:t>σ²</a:t>
            </a:r>
            <a:r>
              <a:rPr lang="en-US" dirty="0" smtClean="0"/>
              <a:t> (read as sigma squared), and the variance calculated for sample data is denoted by </a:t>
            </a:r>
            <a:r>
              <a:rPr lang="en-US" i="1" dirty="0" smtClean="0"/>
              <a:t>s</a:t>
            </a:r>
            <a:r>
              <a:rPr lang="en-US" dirty="0" smtClean="0"/>
              <a:t>². </a:t>
            </a:r>
          </a:p>
          <a:p>
            <a:r>
              <a:rPr lang="en-US" dirty="0" smtClean="0"/>
              <a:t>Consequently, the standard deviation calculated for population data is denoted by </a:t>
            </a:r>
            <a:r>
              <a:rPr lang="el-GR" dirty="0" smtClean="0"/>
              <a:t>σ</a:t>
            </a:r>
            <a:r>
              <a:rPr lang="en-US" dirty="0" smtClean="0"/>
              <a:t> and the standard deviation calculated for sample data is denoted by </a:t>
            </a:r>
            <a:r>
              <a:rPr lang="en-US" i="1" dirty="0" smtClean="0"/>
              <a:t>s</a:t>
            </a:r>
            <a:r>
              <a:rPr lang="en-US" dirty="0" smtClean="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following are what we call the basic formulas that are used to calculate the variance:</a:t>
            </a:r>
          </a:p>
          <a:p>
            <a:pPr lvl="1"/>
            <a:r>
              <a:rPr lang="en-US" dirty="0" smtClean="0"/>
              <a:t>σ² = ∑(</a:t>
            </a:r>
            <a:r>
              <a:rPr lang="en-US" i="1" dirty="0" smtClean="0"/>
              <a:t>x-</a:t>
            </a:r>
            <a:r>
              <a:rPr lang="el-GR" i="1" dirty="0" smtClean="0"/>
              <a:t>μ</a:t>
            </a:r>
            <a:r>
              <a:rPr lang="en-US" dirty="0" smtClean="0"/>
              <a:t>)² ÷ </a:t>
            </a:r>
            <a:r>
              <a:rPr lang="en-US" i="1" dirty="0" smtClean="0"/>
              <a:t>N </a:t>
            </a:r>
            <a:r>
              <a:rPr lang="en-US" dirty="0" smtClean="0"/>
              <a:t> and  </a:t>
            </a:r>
            <a:r>
              <a:rPr lang="en-US" i="1" dirty="0" smtClean="0"/>
              <a:t>s² = ∑</a:t>
            </a:r>
            <a:r>
              <a:rPr lang="en-US" dirty="0" smtClean="0"/>
              <a:t>(</a:t>
            </a:r>
            <a:r>
              <a:rPr lang="en-US" i="1" dirty="0" smtClean="0"/>
              <a:t>x-x̄</a:t>
            </a:r>
            <a:r>
              <a:rPr lang="en-US" dirty="0" smtClean="0"/>
              <a:t>)² ÷</a:t>
            </a:r>
            <a:r>
              <a:rPr lang="en-US" i="1" dirty="0" smtClean="0"/>
              <a:t> n-1</a:t>
            </a:r>
          </a:p>
          <a:p>
            <a:r>
              <a:rPr lang="en-US" dirty="0" smtClean="0"/>
              <a:t>where σ² is the population variance and </a:t>
            </a:r>
            <a:r>
              <a:rPr lang="en-US" i="1" dirty="0" smtClean="0"/>
              <a:t>s² is the sample variance.</a:t>
            </a:r>
          </a:p>
          <a:p>
            <a:r>
              <a:rPr lang="en-US" dirty="0" smtClean="0"/>
              <a:t>The quantity </a:t>
            </a:r>
            <a:r>
              <a:rPr lang="en-US" i="1" dirty="0" smtClean="0"/>
              <a:t>x-</a:t>
            </a:r>
            <a:r>
              <a:rPr lang="el-GR" i="1" dirty="0" smtClean="0"/>
              <a:t>μ</a:t>
            </a:r>
            <a:r>
              <a:rPr lang="en-US" i="1" dirty="0" smtClean="0"/>
              <a:t>  or x-x̄ in the above formulas is called the deviation of the x value </a:t>
            </a:r>
            <a:r>
              <a:rPr lang="en-US" dirty="0" smtClean="0"/>
              <a:t>from the mean. </a:t>
            </a:r>
          </a:p>
          <a:p>
            <a:r>
              <a:rPr lang="en-US" dirty="0" smtClean="0"/>
              <a:t>The sum of the deviations of the </a:t>
            </a:r>
            <a:r>
              <a:rPr lang="en-US" i="1" dirty="0" smtClean="0"/>
              <a:t>x values from the mean is always zero; that </a:t>
            </a:r>
            <a:r>
              <a:rPr lang="en-US" dirty="0" smtClean="0"/>
              <a:t>is, ∑(</a:t>
            </a:r>
            <a:r>
              <a:rPr lang="en-US" i="1" dirty="0" smtClean="0"/>
              <a:t>x-</a:t>
            </a:r>
            <a:r>
              <a:rPr lang="el-GR" i="1" dirty="0" smtClean="0"/>
              <a:t>μ</a:t>
            </a:r>
            <a:r>
              <a:rPr lang="en-US" dirty="0" smtClean="0"/>
              <a:t>) = 0 and </a:t>
            </a:r>
            <a:r>
              <a:rPr lang="en-US" i="1" dirty="0" smtClean="0"/>
              <a:t>∑</a:t>
            </a:r>
            <a:r>
              <a:rPr lang="en-US" dirty="0" smtClean="0"/>
              <a:t>(</a:t>
            </a:r>
            <a:r>
              <a:rPr lang="en-US" i="1" dirty="0" smtClean="0"/>
              <a:t>x-x̄</a:t>
            </a:r>
            <a:r>
              <a:rPr lang="en-US" dirty="0" smtClean="0"/>
              <a:t>) = 0.</a:t>
            </a:r>
          </a:p>
          <a:p>
            <a:r>
              <a:rPr lang="en-US" dirty="0" smtClean="0"/>
              <a:t>For example, suppose the midterm scores of a sample of four students are 82, 95, 67, and 92, respectively. Then, the mean score for these four students is</a:t>
            </a:r>
          </a:p>
          <a:p>
            <a:pPr lvl="1"/>
            <a:r>
              <a:rPr lang="en-US" i="1" dirty="0" smtClean="0"/>
              <a:t>x̄ </a:t>
            </a:r>
            <a:r>
              <a:rPr lang="en-US" dirty="0" smtClean="0"/>
              <a:t>= (82 + 95 + 67 + 92)/4 = 84</a:t>
            </a:r>
            <a:endParaRPr lang="en-US" i="1" dirty="0" smtClean="0"/>
          </a:p>
          <a:p>
            <a:pPr lvl="1"/>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endParaRPr lang="en-US" dirty="0"/>
          </a:p>
        </p:txBody>
      </p:sp>
      <p:sp>
        <p:nvSpPr>
          <p:cNvPr id="3" name="Content Placeholder 2"/>
          <p:cNvSpPr>
            <a:spLocks noGrp="1"/>
          </p:cNvSpPr>
          <p:nvPr>
            <p:ph idx="1"/>
          </p:nvPr>
        </p:nvSpPr>
        <p:spPr/>
        <p:txBody>
          <a:bodyPr/>
          <a:lstStyle/>
          <a:p>
            <a:r>
              <a:rPr lang="en-US" dirty="0" smtClean="0"/>
              <a:t>The deviations of the four scores from the mean are calculated in the table bellow</a:t>
            </a:r>
          </a:p>
          <a:p>
            <a:r>
              <a:rPr lang="en-US" dirty="0" smtClean="0"/>
              <a:t> As we can observe from the table, the sum of the deviations of the </a:t>
            </a:r>
            <a:r>
              <a:rPr lang="en-US" i="1" dirty="0" smtClean="0"/>
              <a:t>x values from the mean is zero; that is, ∑</a:t>
            </a:r>
            <a:r>
              <a:rPr lang="en-US" dirty="0" smtClean="0"/>
              <a:t>(</a:t>
            </a:r>
            <a:r>
              <a:rPr lang="en-US" i="1" dirty="0" smtClean="0"/>
              <a:t>x-x̄</a:t>
            </a:r>
            <a:r>
              <a:rPr lang="en-US" dirty="0" smtClean="0"/>
              <a:t>) = 0</a:t>
            </a:r>
            <a:r>
              <a:rPr lang="en-US" i="1" dirty="0" smtClean="0"/>
              <a:t>.</a:t>
            </a:r>
          </a:p>
          <a:p>
            <a:r>
              <a:rPr lang="en-US" dirty="0" smtClean="0"/>
              <a:t>For this reason we square the deviations to calculate the variance and standard deviation.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endParaRPr lang="en-US" dirty="0"/>
          </a:p>
        </p:txBody>
      </p:sp>
      <p:graphicFrame>
        <p:nvGraphicFramePr>
          <p:cNvPr id="5" name="Content Placeholder 4"/>
          <p:cNvGraphicFramePr>
            <a:graphicFrameLocks noGrp="1"/>
          </p:cNvGraphicFramePr>
          <p:nvPr>
            <p:ph idx="1"/>
          </p:nvPr>
        </p:nvGraphicFramePr>
        <p:xfrm>
          <a:off x="1524000" y="1676400"/>
          <a:ext cx="6172200" cy="2225040"/>
        </p:xfrm>
        <a:graphic>
          <a:graphicData uri="http://schemas.openxmlformats.org/drawingml/2006/table">
            <a:tbl>
              <a:tblPr firstRow="1" bandRow="1">
                <a:tableStyleId>{5940675A-B579-460E-94D1-54222C63F5DA}</a:tableStyleId>
              </a:tblPr>
              <a:tblGrid>
                <a:gridCol w="2057400"/>
                <a:gridCol w="2057400"/>
                <a:gridCol w="2057400"/>
              </a:tblGrid>
              <a:tr h="370840">
                <a:tc>
                  <a:txBody>
                    <a:bodyPr/>
                    <a:lstStyle/>
                    <a:p>
                      <a:pPr algn="ctr"/>
                      <a:r>
                        <a:rPr lang="en-US" i="0" dirty="0" smtClean="0"/>
                        <a:t>x</a:t>
                      </a:r>
                      <a:endParaRPr lang="en-US" i="0" dirty="0"/>
                    </a:p>
                  </a:txBody>
                  <a:tcPr/>
                </a:tc>
                <a:tc gridSpan="2">
                  <a:txBody>
                    <a:bodyPr/>
                    <a:lstStyle/>
                    <a:p>
                      <a:pPr algn="ctr"/>
                      <a:r>
                        <a:rPr lang="en-US" i="1" dirty="0" smtClean="0"/>
                        <a:t>x-x̄</a:t>
                      </a:r>
                      <a:endParaRPr lang="en-US" i="1" dirty="0"/>
                    </a:p>
                  </a:txBody>
                  <a:tcPr/>
                </a:tc>
                <a:tc hMerge="1">
                  <a:txBody>
                    <a:bodyPr/>
                    <a:lstStyle/>
                    <a:p>
                      <a:endParaRPr lang="en-US" dirty="0"/>
                    </a:p>
                  </a:txBody>
                  <a:tcPr/>
                </a:tc>
              </a:tr>
              <a:tr h="370840">
                <a:tc>
                  <a:txBody>
                    <a:bodyPr/>
                    <a:lstStyle/>
                    <a:p>
                      <a:r>
                        <a:rPr lang="en-US" dirty="0" smtClean="0"/>
                        <a:t>82</a:t>
                      </a:r>
                      <a:endParaRPr lang="en-US" dirty="0"/>
                    </a:p>
                  </a:txBody>
                  <a:tcPr/>
                </a:tc>
                <a:tc>
                  <a:txBody>
                    <a:bodyPr/>
                    <a:lstStyle/>
                    <a:p>
                      <a:r>
                        <a:rPr lang="en-US" dirty="0" smtClean="0"/>
                        <a:t>82 – 84 =</a:t>
                      </a:r>
                      <a:r>
                        <a:rPr lang="en-US" baseline="0" dirty="0" smtClean="0"/>
                        <a:t> </a:t>
                      </a:r>
                      <a:endParaRPr lang="en-US" dirty="0"/>
                    </a:p>
                  </a:txBody>
                  <a:tcPr/>
                </a:tc>
                <a:tc>
                  <a:txBody>
                    <a:bodyPr/>
                    <a:lstStyle/>
                    <a:p>
                      <a:r>
                        <a:rPr lang="en-US" dirty="0" smtClean="0"/>
                        <a:t>-2</a:t>
                      </a:r>
                    </a:p>
                  </a:txBody>
                  <a:tcPr/>
                </a:tc>
              </a:tr>
              <a:tr h="370840">
                <a:tc>
                  <a:txBody>
                    <a:bodyPr/>
                    <a:lstStyle/>
                    <a:p>
                      <a:r>
                        <a:rPr lang="en-US" dirty="0" smtClean="0"/>
                        <a:t>95</a:t>
                      </a:r>
                      <a:endParaRPr lang="en-US" dirty="0"/>
                    </a:p>
                  </a:txBody>
                  <a:tcPr/>
                </a:tc>
                <a:tc>
                  <a:txBody>
                    <a:bodyPr/>
                    <a:lstStyle/>
                    <a:p>
                      <a:r>
                        <a:rPr lang="en-US" dirty="0" smtClean="0"/>
                        <a:t>95 –</a:t>
                      </a:r>
                      <a:r>
                        <a:rPr lang="en-US" baseline="0" dirty="0" smtClean="0"/>
                        <a:t> 84 =</a:t>
                      </a:r>
                      <a:endParaRPr lang="en-US" dirty="0"/>
                    </a:p>
                  </a:txBody>
                  <a:tcPr/>
                </a:tc>
                <a:tc>
                  <a:txBody>
                    <a:bodyPr/>
                    <a:lstStyle/>
                    <a:p>
                      <a:r>
                        <a:rPr lang="en-US" dirty="0" smtClean="0"/>
                        <a:t>+ 11</a:t>
                      </a:r>
                      <a:endParaRPr lang="en-US" dirty="0"/>
                    </a:p>
                  </a:txBody>
                  <a:tcPr/>
                </a:tc>
              </a:tr>
              <a:tr h="370840">
                <a:tc>
                  <a:txBody>
                    <a:bodyPr/>
                    <a:lstStyle/>
                    <a:p>
                      <a:r>
                        <a:rPr lang="en-US" dirty="0" smtClean="0"/>
                        <a:t>67</a:t>
                      </a:r>
                      <a:endParaRPr lang="en-US" dirty="0"/>
                    </a:p>
                  </a:txBody>
                  <a:tcPr/>
                </a:tc>
                <a:tc>
                  <a:txBody>
                    <a:bodyPr/>
                    <a:lstStyle/>
                    <a:p>
                      <a:r>
                        <a:rPr lang="en-US" dirty="0" smtClean="0"/>
                        <a:t>67 –</a:t>
                      </a:r>
                      <a:r>
                        <a:rPr lang="en-US" baseline="0" dirty="0" smtClean="0"/>
                        <a:t> 84 =</a:t>
                      </a:r>
                      <a:endParaRPr lang="en-US" dirty="0"/>
                    </a:p>
                  </a:txBody>
                  <a:tcPr/>
                </a:tc>
                <a:tc>
                  <a:txBody>
                    <a:bodyPr/>
                    <a:lstStyle/>
                    <a:p>
                      <a:r>
                        <a:rPr lang="en-US" dirty="0" smtClean="0"/>
                        <a:t>-17</a:t>
                      </a:r>
                      <a:endParaRPr lang="en-US" dirty="0"/>
                    </a:p>
                  </a:txBody>
                  <a:tcPr/>
                </a:tc>
              </a:tr>
              <a:tr h="370840">
                <a:tc>
                  <a:txBody>
                    <a:bodyPr/>
                    <a:lstStyle/>
                    <a:p>
                      <a:r>
                        <a:rPr lang="en-US" dirty="0" smtClean="0"/>
                        <a:t>92</a:t>
                      </a:r>
                      <a:endParaRPr lang="en-US" dirty="0"/>
                    </a:p>
                  </a:txBody>
                  <a:tcPr/>
                </a:tc>
                <a:tc>
                  <a:txBody>
                    <a:bodyPr/>
                    <a:lstStyle/>
                    <a:p>
                      <a:r>
                        <a:rPr lang="en-US" dirty="0" smtClean="0"/>
                        <a:t>92 – 84 =</a:t>
                      </a:r>
                      <a:endParaRPr lang="en-US" dirty="0"/>
                    </a:p>
                  </a:txBody>
                  <a:tcPr/>
                </a:tc>
                <a:tc>
                  <a:txBody>
                    <a:bodyPr/>
                    <a:lstStyle/>
                    <a:p>
                      <a:r>
                        <a:rPr lang="en-US" dirty="0" smtClean="0"/>
                        <a:t>+ 8</a:t>
                      </a:r>
                      <a:endParaRPr lang="en-US" dirty="0"/>
                    </a:p>
                  </a:txBody>
                  <a:tcPr/>
                </a:tc>
              </a:tr>
              <a:tr h="370840">
                <a:tc>
                  <a:txBody>
                    <a:bodyPr/>
                    <a:lstStyle/>
                    <a:p>
                      <a:endParaRPr lang="en-US" dirty="0"/>
                    </a:p>
                  </a:txBody>
                  <a:tcPr/>
                </a:tc>
                <a:tc gridSpan="2">
                  <a:txBody>
                    <a:bodyPr/>
                    <a:lstStyle/>
                    <a:p>
                      <a:r>
                        <a:rPr lang="en-US" i="1" dirty="0" smtClean="0"/>
                        <a:t>                        ∑</a:t>
                      </a:r>
                      <a:r>
                        <a:rPr lang="en-US" dirty="0" smtClean="0"/>
                        <a:t>(</a:t>
                      </a:r>
                      <a:r>
                        <a:rPr lang="en-US" i="1" dirty="0" smtClean="0"/>
                        <a:t>x-x̄</a:t>
                      </a:r>
                      <a:r>
                        <a:rPr lang="en-US" dirty="0" smtClean="0"/>
                        <a:t>) =  0    </a:t>
                      </a:r>
                      <a:endParaRPr lang="en-US" dirty="0"/>
                    </a:p>
                  </a:txBody>
                  <a:tcPr/>
                </a:tc>
                <a:tc hMerge="1">
                  <a:txBody>
                    <a:bodyPr/>
                    <a:lstStyle/>
                    <a:p>
                      <a:endParaRPr lang="en-US" dirty="0"/>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Short-Cut Formulas for the Variance and Standard Deviation for Ungrouped Data</a:t>
            </a:r>
          </a:p>
          <a:p>
            <a:pPr lvl="1"/>
            <a:r>
              <a:rPr lang="en-US" dirty="0" smtClean="0"/>
              <a:t>σ² = (∑</a:t>
            </a:r>
            <a:r>
              <a:rPr lang="en-US" i="1" dirty="0" smtClean="0"/>
              <a:t>x² - </a:t>
            </a:r>
            <a:r>
              <a:rPr lang="en-US" dirty="0" smtClean="0"/>
              <a:t>(∑</a:t>
            </a:r>
            <a:r>
              <a:rPr lang="en-US" i="1" dirty="0" smtClean="0"/>
              <a:t>x</a:t>
            </a:r>
            <a:r>
              <a:rPr lang="en-US" dirty="0" smtClean="0"/>
              <a:t>)²/N) ÷ N and </a:t>
            </a:r>
          </a:p>
          <a:p>
            <a:pPr lvl="1"/>
            <a:r>
              <a:rPr lang="en-US" i="1" dirty="0" smtClean="0"/>
              <a:t>S² = </a:t>
            </a:r>
            <a:r>
              <a:rPr lang="en-US" dirty="0" smtClean="0"/>
              <a:t>(∑</a:t>
            </a:r>
            <a:r>
              <a:rPr lang="en-US" i="1" dirty="0" smtClean="0"/>
              <a:t>x² - </a:t>
            </a:r>
            <a:r>
              <a:rPr lang="en-US" dirty="0" smtClean="0"/>
              <a:t>(∑</a:t>
            </a:r>
            <a:r>
              <a:rPr lang="en-US" i="1" dirty="0" smtClean="0"/>
              <a:t>x</a:t>
            </a:r>
            <a:r>
              <a:rPr lang="en-US" dirty="0" smtClean="0"/>
              <a:t>)²/n) ÷ n-1</a:t>
            </a:r>
          </a:p>
          <a:p>
            <a:r>
              <a:rPr lang="en-US" dirty="0" smtClean="0"/>
              <a:t>where σ² is the population variance and </a:t>
            </a:r>
            <a:r>
              <a:rPr lang="en-US" i="1" dirty="0" smtClean="0"/>
              <a:t>S² is the sample variance.</a:t>
            </a:r>
          </a:p>
          <a:p>
            <a:r>
              <a:rPr lang="en-US" dirty="0" smtClean="0"/>
              <a:t>The standard deviation is obtained by taking the positive square root of the variance.</a:t>
            </a:r>
          </a:p>
          <a:p>
            <a:r>
              <a:rPr lang="en-US" dirty="0" smtClean="0"/>
              <a:t>Population standard deviation: σ = square root of σ² </a:t>
            </a:r>
            <a:endParaRPr lang="en-US" i="1" dirty="0" smtClean="0"/>
          </a:p>
          <a:p>
            <a:r>
              <a:rPr lang="en-US" dirty="0" smtClean="0"/>
              <a:t>Sample standard deviation: </a:t>
            </a:r>
            <a:r>
              <a:rPr lang="en-US" i="1" dirty="0" smtClean="0"/>
              <a:t>s = </a:t>
            </a:r>
            <a:r>
              <a:rPr lang="en-US" dirty="0" smtClean="0"/>
              <a:t>square root of </a:t>
            </a:r>
            <a:r>
              <a:rPr lang="en-US" i="1" dirty="0" smtClean="0"/>
              <a:t>s²</a:t>
            </a:r>
          </a:p>
          <a:p>
            <a:r>
              <a:rPr lang="en-US" dirty="0" smtClean="0"/>
              <a:t>Note that the denominator in the formula for the population variance is </a:t>
            </a:r>
            <a:r>
              <a:rPr lang="en-US" i="1" dirty="0" smtClean="0"/>
              <a:t>N, but that in the formula </a:t>
            </a:r>
            <a:r>
              <a:rPr lang="en-US" dirty="0" smtClean="0"/>
              <a:t>for the sample variance it is </a:t>
            </a:r>
            <a:r>
              <a:rPr lang="en-US" i="1" dirty="0" smtClean="0"/>
              <a:t>n-1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br>
              <a:rPr lang="en-US" dirty="0" smtClean="0"/>
            </a:br>
            <a:r>
              <a:rPr lang="en-US" dirty="0" smtClean="0"/>
              <a:t>(find the variance &amp; SD)</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The following table gives the 2008 market values (rounded to billions of dollars) of five international companies. </a:t>
            </a:r>
            <a:endParaRPr lang="en-US" dirty="0"/>
          </a:p>
        </p:txBody>
      </p:sp>
      <p:graphicFrame>
        <p:nvGraphicFramePr>
          <p:cNvPr id="4" name="Table 3"/>
          <p:cNvGraphicFramePr>
            <a:graphicFrameLocks noGrp="1"/>
          </p:cNvGraphicFramePr>
          <p:nvPr/>
        </p:nvGraphicFramePr>
        <p:xfrm>
          <a:off x="1219200" y="3810000"/>
          <a:ext cx="6934200" cy="2194560"/>
        </p:xfrm>
        <a:graphic>
          <a:graphicData uri="http://schemas.openxmlformats.org/drawingml/2006/table">
            <a:tbl>
              <a:tblPr firstRow="1" bandRow="1">
                <a:tableStyleId>{5940675A-B579-460E-94D1-54222C63F5DA}</a:tableStyleId>
              </a:tblPr>
              <a:tblGrid>
                <a:gridCol w="3467100"/>
                <a:gridCol w="3467100"/>
              </a:tblGrid>
              <a:tr h="304800">
                <a:tc>
                  <a:txBody>
                    <a:bodyPr/>
                    <a:lstStyle/>
                    <a:p>
                      <a:pPr algn="ctr"/>
                      <a:r>
                        <a:rPr lang="en-US" b="1" dirty="0" smtClean="0"/>
                        <a:t>company</a:t>
                      </a:r>
                      <a:endParaRPr lang="en-US" b="1" dirty="0"/>
                    </a:p>
                  </a:txBody>
                  <a:tcPr/>
                </a:tc>
                <a:tc>
                  <a:txBody>
                    <a:bodyPr/>
                    <a:lstStyle/>
                    <a:p>
                      <a:pPr algn="ctr"/>
                      <a:r>
                        <a:rPr lang="en-US" b="1" dirty="0" smtClean="0"/>
                        <a:t>Market</a:t>
                      </a:r>
                      <a:r>
                        <a:rPr lang="en-US" b="1" baseline="0" dirty="0" smtClean="0"/>
                        <a:t> Value (billions of dollars)</a:t>
                      </a:r>
                      <a:endParaRPr lang="en-US" b="1" dirty="0"/>
                    </a:p>
                  </a:txBody>
                  <a:tcPr/>
                </a:tc>
              </a:tr>
              <a:tr h="304800">
                <a:tc>
                  <a:txBody>
                    <a:bodyPr/>
                    <a:lstStyle/>
                    <a:p>
                      <a:r>
                        <a:rPr lang="en-US" dirty="0" smtClean="0"/>
                        <a:t>PepsiCo</a:t>
                      </a:r>
                      <a:endParaRPr lang="en-US" dirty="0"/>
                    </a:p>
                  </a:txBody>
                  <a:tcPr/>
                </a:tc>
                <a:tc>
                  <a:txBody>
                    <a:bodyPr/>
                    <a:lstStyle/>
                    <a:p>
                      <a:r>
                        <a:rPr lang="en-US" dirty="0" smtClean="0"/>
                        <a:t>75</a:t>
                      </a:r>
                      <a:endParaRPr lang="en-US" dirty="0"/>
                    </a:p>
                  </a:txBody>
                  <a:tcPr/>
                </a:tc>
              </a:tr>
              <a:tr h="304800">
                <a:tc>
                  <a:txBody>
                    <a:bodyPr/>
                    <a:lstStyle/>
                    <a:p>
                      <a:r>
                        <a:rPr lang="en-US" dirty="0" smtClean="0"/>
                        <a:t>Google</a:t>
                      </a:r>
                      <a:endParaRPr lang="en-US" dirty="0"/>
                    </a:p>
                  </a:txBody>
                  <a:tcPr/>
                </a:tc>
                <a:tc>
                  <a:txBody>
                    <a:bodyPr/>
                    <a:lstStyle/>
                    <a:p>
                      <a:r>
                        <a:rPr lang="en-US" dirty="0" smtClean="0"/>
                        <a:t>107</a:t>
                      </a:r>
                      <a:endParaRPr lang="en-US" dirty="0"/>
                    </a:p>
                  </a:txBody>
                  <a:tcPr/>
                </a:tc>
              </a:tr>
              <a:tr h="304800">
                <a:tc>
                  <a:txBody>
                    <a:bodyPr/>
                    <a:lstStyle/>
                    <a:p>
                      <a:r>
                        <a:rPr lang="en-US" dirty="0" err="1" smtClean="0"/>
                        <a:t>PetroChina</a:t>
                      </a:r>
                      <a:r>
                        <a:rPr lang="en-US" dirty="0" smtClean="0"/>
                        <a:t> </a:t>
                      </a:r>
                      <a:endParaRPr lang="en-US" dirty="0"/>
                    </a:p>
                  </a:txBody>
                  <a:tcPr/>
                </a:tc>
                <a:tc>
                  <a:txBody>
                    <a:bodyPr/>
                    <a:lstStyle/>
                    <a:p>
                      <a:r>
                        <a:rPr lang="en-US" dirty="0" smtClean="0"/>
                        <a:t>271</a:t>
                      </a:r>
                      <a:endParaRPr lang="en-US" dirty="0"/>
                    </a:p>
                  </a:txBody>
                  <a:tcPr/>
                </a:tc>
              </a:tr>
              <a:tr h="304800">
                <a:tc>
                  <a:txBody>
                    <a:bodyPr/>
                    <a:lstStyle/>
                    <a:p>
                      <a:r>
                        <a:rPr lang="en-US" dirty="0" smtClean="0"/>
                        <a:t>Johnson &amp; Johnson</a:t>
                      </a:r>
                      <a:endParaRPr lang="en-US" dirty="0"/>
                    </a:p>
                  </a:txBody>
                  <a:tcPr/>
                </a:tc>
                <a:tc>
                  <a:txBody>
                    <a:bodyPr/>
                    <a:lstStyle/>
                    <a:p>
                      <a:r>
                        <a:rPr lang="en-US" dirty="0" smtClean="0"/>
                        <a:t>138</a:t>
                      </a:r>
                      <a:endParaRPr lang="en-US" dirty="0"/>
                    </a:p>
                  </a:txBody>
                  <a:tcPr/>
                </a:tc>
              </a:tr>
              <a:tr h="304800">
                <a:tc>
                  <a:txBody>
                    <a:bodyPr/>
                    <a:lstStyle/>
                    <a:p>
                      <a:r>
                        <a:rPr lang="en-US" dirty="0" smtClean="0"/>
                        <a:t>Intel</a:t>
                      </a:r>
                      <a:endParaRPr lang="en-US" dirty="0"/>
                    </a:p>
                  </a:txBody>
                  <a:tcPr/>
                </a:tc>
                <a:tc>
                  <a:txBody>
                    <a:bodyPr/>
                    <a:lstStyle/>
                    <a:p>
                      <a:r>
                        <a:rPr lang="en-US" dirty="0" smtClean="0"/>
                        <a:t>71</a:t>
                      </a:r>
                      <a:endParaRPr lang="en-US" dirty="0"/>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endParaRPr lang="en-US" dirty="0"/>
          </a:p>
        </p:txBody>
      </p:sp>
      <p:sp>
        <p:nvSpPr>
          <p:cNvPr id="3" name="Content Placeholder 2"/>
          <p:cNvSpPr>
            <a:spLocks noGrp="1"/>
          </p:cNvSpPr>
          <p:nvPr>
            <p:ph idx="1"/>
          </p:nvPr>
        </p:nvSpPr>
        <p:spPr/>
        <p:txBody>
          <a:bodyPr/>
          <a:lstStyle/>
          <a:p>
            <a:r>
              <a:rPr lang="en-US" dirty="0" smtClean="0"/>
              <a:t>Solution</a:t>
            </a:r>
          </a:p>
          <a:p>
            <a:r>
              <a:rPr lang="en-US" dirty="0" smtClean="0"/>
              <a:t>Let x denote the 2008 market value (in billions of dollars) of a company. The values of </a:t>
            </a:r>
            <a:r>
              <a:rPr lang="en-US" i="1" dirty="0" smtClean="0"/>
              <a:t>x</a:t>
            </a:r>
            <a:r>
              <a:rPr lang="en-US" dirty="0" smtClean="0"/>
              <a:t> and </a:t>
            </a:r>
            <a:r>
              <a:rPr lang="en-US" i="1" dirty="0" smtClean="0"/>
              <a:t>x</a:t>
            </a:r>
            <a:r>
              <a:rPr lang="en-US" dirty="0" smtClean="0"/>
              <a:t>² are calculated in the table below.</a:t>
            </a:r>
            <a:endParaRPr lang="en-US" dirty="0"/>
          </a:p>
        </p:txBody>
      </p:sp>
      <p:graphicFrame>
        <p:nvGraphicFramePr>
          <p:cNvPr id="4" name="Table 3"/>
          <p:cNvGraphicFramePr>
            <a:graphicFrameLocks noGrp="1"/>
          </p:cNvGraphicFramePr>
          <p:nvPr/>
        </p:nvGraphicFramePr>
        <p:xfrm>
          <a:off x="1295400" y="3733800"/>
          <a:ext cx="6096000" cy="2595880"/>
        </p:xfrm>
        <a:graphic>
          <a:graphicData uri="http://schemas.openxmlformats.org/drawingml/2006/table">
            <a:tbl>
              <a:tblPr firstRow="1" bandRow="1">
                <a:tableStyleId>{5940675A-B579-460E-94D1-54222C63F5DA}</a:tableStyleId>
              </a:tblPr>
              <a:tblGrid>
                <a:gridCol w="3048000"/>
                <a:gridCol w="3048000"/>
              </a:tblGrid>
              <a:tr h="370840">
                <a:tc>
                  <a:txBody>
                    <a:bodyPr/>
                    <a:lstStyle/>
                    <a:p>
                      <a:pPr algn="ctr"/>
                      <a:r>
                        <a:rPr lang="en-US" i="1" dirty="0" smtClean="0"/>
                        <a:t>X</a:t>
                      </a:r>
                      <a:endParaRPr lang="en-US" i="1" dirty="0"/>
                    </a:p>
                  </a:txBody>
                  <a:tcPr/>
                </a:tc>
                <a:tc>
                  <a:txBody>
                    <a:bodyPr/>
                    <a:lstStyle/>
                    <a:p>
                      <a:pPr algn="ctr"/>
                      <a:r>
                        <a:rPr lang="en-US" i="1" dirty="0" smtClean="0"/>
                        <a:t>X²</a:t>
                      </a:r>
                      <a:endParaRPr lang="en-US" i="1" dirty="0"/>
                    </a:p>
                  </a:txBody>
                  <a:tcPr/>
                </a:tc>
              </a:tr>
              <a:tr h="370840">
                <a:tc>
                  <a:txBody>
                    <a:bodyPr/>
                    <a:lstStyle/>
                    <a:p>
                      <a:r>
                        <a:rPr lang="en-US" dirty="0" smtClean="0"/>
                        <a:t>75</a:t>
                      </a:r>
                      <a:endParaRPr lang="en-US" dirty="0"/>
                    </a:p>
                  </a:txBody>
                  <a:tcPr/>
                </a:tc>
                <a:tc>
                  <a:txBody>
                    <a:bodyPr/>
                    <a:lstStyle/>
                    <a:p>
                      <a:r>
                        <a:rPr lang="en-US" dirty="0" smtClean="0"/>
                        <a:t>5625</a:t>
                      </a:r>
                      <a:endParaRPr lang="en-US" dirty="0"/>
                    </a:p>
                  </a:txBody>
                  <a:tcPr/>
                </a:tc>
              </a:tr>
              <a:tr h="370840">
                <a:tc>
                  <a:txBody>
                    <a:bodyPr/>
                    <a:lstStyle/>
                    <a:p>
                      <a:r>
                        <a:rPr lang="en-US" dirty="0" smtClean="0"/>
                        <a:t>107</a:t>
                      </a:r>
                      <a:endParaRPr lang="en-US" dirty="0"/>
                    </a:p>
                  </a:txBody>
                  <a:tcPr/>
                </a:tc>
                <a:tc>
                  <a:txBody>
                    <a:bodyPr/>
                    <a:lstStyle/>
                    <a:p>
                      <a:r>
                        <a:rPr lang="en-US" dirty="0" smtClean="0"/>
                        <a:t>11449</a:t>
                      </a:r>
                      <a:endParaRPr lang="en-US" dirty="0"/>
                    </a:p>
                  </a:txBody>
                  <a:tcPr/>
                </a:tc>
              </a:tr>
              <a:tr h="370840">
                <a:tc>
                  <a:txBody>
                    <a:bodyPr/>
                    <a:lstStyle/>
                    <a:p>
                      <a:r>
                        <a:rPr lang="en-US" dirty="0" smtClean="0"/>
                        <a:t>271</a:t>
                      </a:r>
                      <a:endParaRPr lang="en-US" dirty="0"/>
                    </a:p>
                  </a:txBody>
                  <a:tcPr/>
                </a:tc>
                <a:tc>
                  <a:txBody>
                    <a:bodyPr/>
                    <a:lstStyle/>
                    <a:p>
                      <a:r>
                        <a:rPr lang="en-US" dirty="0" smtClean="0"/>
                        <a:t>73441</a:t>
                      </a:r>
                      <a:endParaRPr lang="en-US" dirty="0"/>
                    </a:p>
                  </a:txBody>
                  <a:tcPr/>
                </a:tc>
              </a:tr>
              <a:tr h="370840">
                <a:tc>
                  <a:txBody>
                    <a:bodyPr/>
                    <a:lstStyle/>
                    <a:p>
                      <a:r>
                        <a:rPr lang="en-US" dirty="0" smtClean="0"/>
                        <a:t>138</a:t>
                      </a:r>
                      <a:endParaRPr lang="en-US" dirty="0"/>
                    </a:p>
                  </a:txBody>
                  <a:tcPr/>
                </a:tc>
                <a:tc>
                  <a:txBody>
                    <a:bodyPr/>
                    <a:lstStyle/>
                    <a:p>
                      <a:r>
                        <a:rPr lang="en-US" dirty="0" smtClean="0"/>
                        <a:t>19044</a:t>
                      </a:r>
                      <a:endParaRPr lang="en-US" dirty="0"/>
                    </a:p>
                  </a:txBody>
                  <a:tcPr/>
                </a:tc>
              </a:tr>
              <a:tr h="370840">
                <a:tc>
                  <a:txBody>
                    <a:bodyPr/>
                    <a:lstStyle/>
                    <a:p>
                      <a:r>
                        <a:rPr lang="en-US" dirty="0" smtClean="0"/>
                        <a:t>71</a:t>
                      </a:r>
                      <a:endParaRPr lang="en-US" dirty="0"/>
                    </a:p>
                  </a:txBody>
                  <a:tcPr/>
                </a:tc>
                <a:tc>
                  <a:txBody>
                    <a:bodyPr/>
                    <a:lstStyle/>
                    <a:p>
                      <a:r>
                        <a:rPr lang="en-US" dirty="0" smtClean="0"/>
                        <a:t>5041</a:t>
                      </a:r>
                      <a:endParaRPr lang="en-US" dirty="0"/>
                    </a:p>
                  </a:txBody>
                  <a:tcPr/>
                </a:tc>
              </a:tr>
              <a:tr h="370840">
                <a:tc>
                  <a:txBody>
                    <a:bodyPr/>
                    <a:lstStyle/>
                    <a:p>
                      <a:r>
                        <a:rPr lang="en-US" dirty="0" smtClean="0"/>
                        <a:t>∑</a:t>
                      </a:r>
                      <a:r>
                        <a:rPr lang="en-US" i="1" dirty="0" smtClean="0"/>
                        <a:t>X = </a:t>
                      </a:r>
                      <a:r>
                        <a:rPr lang="en-US" i="0" dirty="0" smtClean="0"/>
                        <a:t>662</a:t>
                      </a:r>
                      <a:endParaRPr lang="en-US" i="0" dirty="0"/>
                    </a:p>
                  </a:txBody>
                  <a:tcPr/>
                </a:tc>
                <a:tc>
                  <a:txBody>
                    <a:bodyPr/>
                    <a:lstStyle/>
                    <a:p>
                      <a:r>
                        <a:rPr lang="en-US" dirty="0" smtClean="0"/>
                        <a:t>∑</a:t>
                      </a:r>
                      <a:r>
                        <a:rPr lang="en-US" i="1" dirty="0" smtClean="0"/>
                        <a:t>X² = </a:t>
                      </a:r>
                      <a:r>
                        <a:rPr lang="en-US" i="0" dirty="0" smtClean="0"/>
                        <a:t>114600</a:t>
                      </a:r>
                      <a:endParaRPr lang="en-US" i="0" dirty="0"/>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Solution cont--</a:t>
            </a:r>
          </a:p>
          <a:p>
            <a:r>
              <a:rPr lang="en-US" dirty="0" smtClean="0"/>
              <a:t>Calculation of the variance involves the following four steps.</a:t>
            </a:r>
          </a:p>
          <a:p>
            <a:pPr lvl="1"/>
            <a:r>
              <a:rPr lang="en-US" b="1" dirty="0" smtClean="0"/>
              <a:t>Step 1. </a:t>
            </a:r>
            <a:r>
              <a:rPr lang="en-US" dirty="0" smtClean="0"/>
              <a:t>Calculate ∑</a:t>
            </a:r>
            <a:r>
              <a:rPr lang="en-US" i="1" dirty="0" smtClean="0"/>
              <a:t>X </a:t>
            </a:r>
            <a:endParaRPr lang="en-US" dirty="0" smtClean="0"/>
          </a:p>
          <a:p>
            <a:pPr lvl="2"/>
            <a:r>
              <a:rPr lang="en-US" dirty="0" smtClean="0"/>
              <a:t>The sum of the values in the first column on the table gives the value of 662</a:t>
            </a:r>
          </a:p>
          <a:p>
            <a:pPr lvl="1"/>
            <a:r>
              <a:rPr lang="en-US" b="1" dirty="0" smtClean="0"/>
              <a:t>Step 2. </a:t>
            </a:r>
            <a:r>
              <a:rPr lang="en-US" dirty="0" smtClean="0"/>
              <a:t>Find ∑</a:t>
            </a:r>
            <a:r>
              <a:rPr lang="en-US" i="1" dirty="0" smtClean="0"/>
              <a:t>X²</a:t>
            </a:r>
            <a:endParaRPr lang="en-US" dirty="0" smtClean="0"/>
          </a:p>
          <a:p>
            <a:pPr lvl="2"/>
            <a:r>
              <a:rPr lang="en-US" dirty="0" smtClean="0"/>
              <a:t>The value of ∑</a:t>
            </a:r>
            <a:r>
              <a:rPr lang="en-US" i="1" dirty="0" smtClean="0"/>
              <a:t>X²</a:t>
            </a:r>
            <a:r>
              <a:rPr lang="en-US" dirty="0" smtClean="0"/>
              <a:t> is obtained by squaring each value of x and then adding the squared values.</a:t>
            </a:r>
          </a:p>
          <a:p>
            <a:pPr lvl="2"/>
            <a:r>
              <a:rPr lang="en-US" dirty="0" smtClean="0"/>
              <a:t>The results of this step are shown in the second column  of the table which is 114, 600</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endParaRPr lang="en-US" dirty="0"/>
          </a:p>
        </p:txBody>
      </p:sp>
      <p:sp>
        <p:nvSpPr>
          <p:cNvPr id="3" name="Content Placeholder 2"/>
          <p:cNvSpPr>
            <a:spLocks noGrp="1"/>
          </p:cNvSpPr>
          <p:nvPr>
            <p:ph idx="1"/>
          </p:nvPr>
        </p:nvSpPr>
        <p:spPr/>
        <p:txBody>
          <a:bodyPr/>
          <a:lstStyle/>
          <a:p>
            <a:r>
              <a:rPr lang="en-US" dirty="0" smtClean="0"/>
              <a:t>Solution cont—</a:t>
            </a:r>
          </a:p>
          <a:p>
            <a:pPr lvl="1"/>
            <a:r>
              <a:rPr lang="en-US" b="1" dirty="0" smtClean="0"/>
              <a:t>Step 3. </a:t>
            </a:r>
            <a:r>
              <a:rPr lang="en-US" dirty="0" smtClean="0"/>
              <a:t>Determine the variance.</a:t>
            </a:r>
          </a:p>
          <a:p>
            <a:pPr lvl="2"/>
            <a:r>
              <a:rPr lang="en-US" dirty="0" smtClean="0"/>
              <a:t>Substitute all the values in the variance formula and simplify. </a:t>
            </a:r>
          </a:p>
          <a:p>
            <a:pPr lvl="2"/>
            <a:r>
              <a:rPr lang="en-US" dirty="0" smtClean="0"/>
              <a:t>Because the given data are on the market values of only five companies, we use the formula for the sample variance.</a:t>
            </a:r>
          </a:p>
          <a:p>
            <a:pPr lvl="2"/>
            <a:r>
              <a:rPr lang="en-US" i="1" dirty="0" smtClean="0"/>
              <a:t>S² = (</a:t>
            </a:r>
            <a:r>
              <a:rPr lang="en-US" dirty="0" smtClean="0"/>
              <a:t>114,600 – (662)²/5) ÷5 – 1</a:t>
            </a:r>
          </a:p>
          <a:p>
            <a:pPr lvl="2"/>
            <a:r>
              <a:rPr lang="en-US" dirty="0" smtClean="0"/>
              <a:t> = (114,600 – 87,648.8) ÷ 4 = 6737.8</a:t>
            </a:r>
            <a:endParaRPr lang="en-US" i="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Solution cont—</a:t>
            </a:r>
          </a:p>
          <a:p>
            <a:pPr lvl="1"/>
            <a:r>
              <a:rPr lang="en-US" b="1" dirty="0" smtClean="0"/>
              <a:t>Step 4. </a:t>
            </a:r>
            <a:r>
              <a:rPr lang="en-US" dirty="0" smtClean="0"/>
              <a:t>Obtain the standard deviation.</a:t>
            </a:r>
          </a:p>
          <a:p>
            <a:pPr lvl="2"/>
            <a:r>
              <a:rPr lang="en-US" dirty="0" smtClean="0"/>
              <a:t>The standard deviation is obtained by taking the (positive) square root of the variance.</a:t>
            </a:r>
          </a:p>
          <a:p>
            <a:pPr lvl="2"/>
            <a:r>
              <a:rPr lang="en-US" i="1" dirty="0" smtClean="0"/>
              <a:t>S </a:t>
            </a:r>
            <a:r>
              <a:rPr lang="en-US" dirty="0" smtClean="0"/>
              <a:t>= square root of 6737.8 = 82.08 billion dollars</a:t>
            </a:r>
          </a:p>
          <a:p>
            <a:pPr lvl="1"/>
            <a:r>
              <a:rPr lang="en-US" dirty="0" smtClean="0"/>
              <a:t>Thus, the standard deviation of the market values of these five companies is $82.08 billion.</a:t>
            </a:r>
          </a:p>
          <a:p>
            <a:r>
              <a:rPr lang="en-US" dirty="0" smtClean="0"/>
              <a:t>Note that ∑</a:t>
            </a:r>
            <a:r>
              <a:rPr lang="en-US" i="1" dirty="0" smtClean="0"/>
              <a:t>X²</a:t>
            </a:r>
            <a:r>
              <a:rPr lang="en-US" dirty="0" smtClean="0"/>
              <a:t> is not the same as (∑</a:t>
            </a:r>
            <a:r>
              <a:rPr lang="en-US" i="1" dirty="0" smtClean="0"/>
              <a:t>X)².</a:t>
            </a:r>
          </a:p>
          <a:p>
            <a:r>
              <a:rPr lang="en-US" dirty="0" smtClean="0"/>
              <a:t> The value of ∑</a:t>
            </a:r>
            <a:r>
              <a:rPr lang="en-US" i="1" dirty="0" smtClean="0"/>
              <a:t>X² </a:t>
            </a:r>
            <a:r>
              <a:rPr lang="en-US" dirty="0" smtClean="0"/>
              <a:t>is obtained by squaring the </a:t>
            </a:r>
            <a:r>
              <a:rPr lang="en-US" i="1" dirty="0" smtClean="0"/>
              <a:t>x values </a:t>
            </a:r>
            <a:r>
              <a:rPr lang="en-US" dirty="0" smtClean="0"/>
              <a:t>and then adding them. </a:t>
            </a:r>
          </a:p>
          <a:p>
            <a:r>
              <a:rPr lang="en-US" dirty="0" smtClean="0"/>
              <a:t>The value of (∑</a:t>
            </a:r>
            <a:r>
              <a:rPr lang="en-US" i="1" dirty="0" smtClean="0"/>
              <a:t>X)²</a:t>
            </a:r>
            <a:r>
              <a:rPr lang="en-US" dirty="0" smtClean="0"/>
              <a:t> is obtained by squaring the value of ∑</a:t>
            </a:r>
            <a:r>
              <a:rPr lang="en-US" i="1" dirty="0" smtClean="0"/>
              <a:t>X</a:t>
            </a:r>
            <a:endParaRPr lang="en-US"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Measures of dispersion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measures of central tendency, such as the mean, median, and mode, do not reveal the whole picture of the distribution of a data set. </a:t>
            </a:r>
          </a:p>
          <a:p>
            <a:r>
              <a:rPr lang="en-US" dirty="0" smtClean="0"/>
              <a:t>Two data sets with the same mean may have completely different spreads. </a:t>
            </a:r>
          </a:p>
          <a:p>
            <a:r>
              <a:rPr lang="en-US" dirty="0" smtClean="0"/>
              <a:t>The variation among the values of observations for one data set may be much larger or smaller than for the other data set. (Note that the words </a:t>
            </a:r>
            <a:r>
              <a:rPr lang="en-US" i="1" dirty="0" smtClean="0"/>
              <a:t>dispersion, spread, and variation </a:t>
            </a:r>
            <a:r>
              <a:rPr lang="en-US" dirty="0" smtClean="0"/>
              <a:t>have the same meaning.) </a:t>
            </a:r>
          </a:p>
          <a:p>
            <a:r>
              <a:rPr lang="en-US" dirty="0" smtClean="0"/>
              <a:t>Consider the following two data sets on the ages (in years) of all workers working for each of two small companies.</a:t>
            </a:r>
          </a:p>
          <a:p>
            <a:pPr lvl="1"/>
            <a:r>
              <a:rPr lang="en-US" dirty="0" smtClean="0"/>
              <a:t>Company 1:	 47     38     35     40      36     45     39</a:t>
            </a:r>
          </a:p>
          <a:p>
            <a:pPr lvl="1"/>
            <a:r>
              <a:rPr lang="en-US" dirty="0" smtClean="0"/>
              <a:t>Company 2:	 70     33     18      52     27</a:t>
            </a:r>
          </a:p>
          <a:p>
            <a:endParaRPr lang="en-US" dirty="0" smtClean="0"/>
          </a:p>
          <a:p>
            <a:endParaRPr lang="en-US" dirty="0" smtClean="0"/>
          </a:p>
          <a:p>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Two observations</a:t>
            </a:r>
          </a:p>
          <a:p>
            <a:pPr marL="514350" indent="-514350">
              <a:buFont typeface="+mj-lt"/>
              <a:buAutoNum type="arabicPeriod"/>
            </a:pPr>
            <a:r>
              <a:rPr lang="en-US" b="1" dirty="0" smtClean="0"/>
              <a:t>The values of the variance and the standard deviation are never negative. </a:t>
            </a:r>
          </a:p>
          <a:p>
            <a:pPr lvl="1"/>
            <a:r>
              <a:rPr lang="en-US" dirty="0" smtClean="0"/>
              <a:t>That is, the numerator in the formula for the variance should never produce a negative value.</a:t>
            </a:r>
          </a:p>
          <a:p>
            <a:pPr lvl="1"/>
            <a:r>
              <a:rPr lang="en-US" dirty="0" smtClean="0"/>
              <a:t>Usually the values of the variance and standard deviation are positive, but if a data set has no variation, then the variance and standard deviation are both zero. </a:t>
            </a:r>
          </a:p>
          <a:p>
            <a:pPr lvl="1"/>
            <a:r>
              <a:rPr lang="en-US" dirty="0" smtClean="0"/>
              <a:t>For example, if four persons in a group are the same age—say, 35 years—then the four values in the data set are 35  35  35  35.</a:t>
            </a:r>
          </a:p>
          <a:p>
            <a:pPr lvl="1"/>
            <a:r>
              <a:rPr lang="en-US" dirty="0" smtClean="0"/>
              <a:t>The variance and standard deviation will be zero</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Two observations cont—</a:t>
            </a:r>
          </a:p>
          <a:p>
            <a:pPr>
              <a:buNone/>
            </a:pPr>
            <a:r>
              <a:rPr lang="en-US" dirty="0" smtClean="0"/>
              <a:t>2. </a:t>
            </a:r>
            <a:r>
              <a:rPr lang="en-US" b="1" dirty="0" smtClean="0"/>
              <a:t>The measurement units of variance are always the square of the measurement units of the original data</a:t>
            </a:r>
          </a:p>
          <a:p>
            <a:r>
              <a:rPr lang="en-US" dirty="0" smtClean="0"/>
              <a:t>This is so because the original values are squared to calculate the variance. </a:t>
            </a:r>
          </a:p>
          <a:p>
            <a:r>
              <a:rPr lang="en-US" dirty="0" smtClean="0"/>
              <a:t>In the above example the measurement units of the original data are billions of dollars.</a:t>
            </a:r>
          </a:p>
          <a:p>
            <a:r>
              <a:rPr lang="en-US" dirty="0" smtClean="0"/>
              <a:t>However, the measurement units of the variance are squared billions of dollars, which, of course, does not make any sense. </a:t>
            </a:r>
          </a:p>
          <a:p>
            <a:r>
              <a:rPr lang="en-US" dirty="0" smtClean="0"/>
              <a:t>Thus, the variance of the 2008 market values of these five companies in the example is 6737.80 squared billion dollars. </a:t>
            </a:r>
          </a:p>
          <a:p>
            <a:r>
              <a:rPr lang="en-US" dirty="0" smtClean="0"/>
              <a:t>But the measurement units of the standard deviation are the same as the measurement units of the original data because the standard deviation is obtained by taking the square root of the variance.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cont-</a:t>
            </a:r>
            <a:endParaRPr lang="en-US" dirty="0"/>
          </a:p>
        </p:txBody>
      </p:sp>
      <p:sp>
        <p:nvSpPr>
          <p:cNvPr id="3" name="Content Placeholder 2"/>
          <p:cNvSpPr>
            <a:spLocks noGrp="1"/>
          </p:cNvSpPr>
          <p:nvPr>
            <p:ph idx="1"/>
          </p:nvPr>
        </p:nvSpPr>
        <p:spPr/>
        <p:txBody>
          <a:bodyPr/>
          <a:lstStyle/>
          <a:p>
            <a:r>
              <a:rPr lang="en-US" dirty="0" smtClean="0"/>
              <a:t>Exercise:</a:t>
            </a:r>
          </a:p>
          <a:p>
            <a:pPr lvl="1"/>
            <a:r>
              <a:rPr lang="en-US" dirty="0" smtClean="0"/>
              <a:t>The following are the 2009 earnings (in thousands of shillings) before taxes for all six employees of a small company.</a:t>
            </a:r>
          </a:p>
          <a:p>
            <a:pPr lvl="1">
              <a:buNone/>
            </a:pPr>
            <a:r>
              <a:rPr lang="en-US" dirty="0" smtClean="0"/>
              <a:t>	88.50    108.40    65.50    52.50    79.80    54.60</a:t>
            </a:r>
          </a:p>
          <a:p>
            <a:r>
              <a:rPr lang="en-US" dirty="0" smtClean="0"/>
              <a:t>Calculate the variance and standard deviation for these data.</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Population Parameters and Sample Statistics</a:t>
            </a:r>
            <a:endParaRPr lang="en-US" dirty="0"/>
          </a:p>
        </p:txBody>
      </p:sp>
      <p:sp>
        <p:nvSpPr>
          <p:cNvPr id="3" name="Content Placeholder 2"/>
          <p:cNvSpPr>
            <a:spLocks noGrp="1"/>
          </p:cNvSpPr>
          <p:nvPr>
            <p:ph idx="1"/>
          </p:nvPr>
        </p:nvSpPr>
        <p:spPr/>
        <p:txBody>
          <a:bodyPr>
            <a:normAutofit fontScale="92500"/>
          </a:bodyPr>
          <a:lstStyle/>
          <a:p>
            <a:r>
              <a:rPr lang="en-US" dirty="0" smtClean="0"/>
              <a:t>A numerical measure such as the mean, median, mode, range, variance, or standard deviation calculated for a population data set is called a </a:t>
            </a:r>
            <a:r>
              <a:rPr lang="en-US" i="1" dirty="0" smtClean="0"/>
              <a:t>population parameter, or simply a </a:t>
            </a:r>
            <a:r>
              <a:rPr lang="en-US" b="1" i="1" dirty="0" smtClean="0"/>
              <a:t>parameter.</a:t>
            </a:r>
          </a:p>
          <a:p>
            <a:r>
              <a:rPr lang="en-US" dirty="0" smtClean="0"/>
              <a:t>A summary measure calculated for a sample data set is called a </a:t>
            </a:r>
            <a:r>
              <a:rPr lang="en-US" i="1" dirty="0" smtClean="0"/>
              <a:t>sample statistic, or simply a </a:t>
            </a:r>
            <a:r>
              <a:rPr lang="en-US" dirty="0" smtClean="0"/>
              <a:t>statistic. </a:t>
            </a:r>
          </a:p>
          <a:p>
            <a:r>
              <a:rPr lang="en-US" dirty="0" smtClean="0"/>
              <a:t>Thus, </a:t>
            </a:r>
            <a:r>
              <a:rPr lang="el-GR" i="1" dirty="0" smtClean="0"/>
              <a:t>μ</a:t>
            </a:r>
            <a:r>
              <a:rPr lang="en-US" i="1" dirty="0" smtClean="0"/>
              <a:t> and </a:t>
            </a:r>
            <a:r>
              <a:rPr lang="el-GR" i="1" dirty="0" smtClean="0"/>
              <a:t>σ</a:t>
            </a:r>
            <a:r>
              <a:rPr lang="en-US" i="1" dirty="0" smtClean="0"/>
              <a:t> are population parameters, and x̄ and s are sample statistics.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US" dirty="0" smtClean="0"/>
              <a:t>Mean, Variance, and Standard Deviation for Grouped Data</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Mean for grouped data:</a:t>
            </a:r>
          </a:p>
          <a:p>
            <a:pPr lvl="1"/>
            <a:r>
              <a:rPr lang="en-US" dirty="0" smtClean="0"/>
              <a:t>Mean for population data = </a:t>
            </a:r>
            <a:r>
              <a:rPr lang="el-GR" i="1" dirty="0" smtClean="0"/>
              <a:t>μ</a:t>
            </a:r>
            <a:r>
              <a:rPr lang="en-US" i="1" dirty="0" smtClean="0"/>
              <a:t> = </a:t>
            </a:r>
            <a:r>
              <a:rPr lang="en-US" dirty="0" smtClean="0"/>
              <a:t>∑</a:t>
            </a:r>
            <a:r>
              <a:rPr lang="en-US" i="1" dirty="0" smtClean="0"/>
              <a:t>mf/N</a:t>
            </a:r>
          </a:p>
          <a:p>
            <a:pPr lvl="1"/>
            <a:r>
              <a:rPr lang="en-US" dirty="0" smtClean="0"/>
              <a:t>Mean for sample data = </a:t>
            </a:r>
            <a:r>
              <a:rPr lang="en-US" i="1" dirty="0" smtClean="0"/>
              <a:t>x̄ = ∑mf/n</a:t>
            </a:r>
          </a:p>
          <a:p>
            <a:pPr lvl="2"/>
            <a:r>
              <a:rPr lang="en-US" dirty="0" smtClean="0"/>
              <a:t>Where </a:t>
            </a:r>
            <a:r>
              <a:rPr lang="en-US" i="1" dirty="0" smtClean="0"/>
              <a:t>m </a:t>
            </a:r>
            <a:r>
              <a:rPr lang="en-US" dirty="0" smtClean="0"/>
              <a:t>is the midpoint and </a:t>
            </a:r>
            <a:r>
              <a:rPr lang="en-US" i="1" dirty="0" smtClean="0"/>
              <a:t>f </a:t>
            </a:r>
            <a:r>
              <a:rPr lang="en-US" dirty="0" smtClean="0"/>
              <a:t>is the frequency of the class</a:t>
            </a:r>
          </a:p>
          <a:p>
            <a:r>
              <a:rPr lang="en-US" dirty="0" smtClean="0"/>
              <a:t>To calculate the mean for grouped data, first find the midpoint of each class and then multiply the midpoints by the frequencies of the corresponding classes. </a:t>
            </a:r>
          </a:p>
          <a:p>
            <a:r>
              <a:rPr lang="en-US" dirty="0" smtClean="0"/>
              <a:t>The sum of these products, denoted by ∑</a:t>
            </a:r>
            <a:r>
              <a:rPr lang="en-US" i="1" dirty="0" smtClean="0"/>
              <a:t>mf,</a:t>
            </a:r>
            <a:r>
              <a:rPr lang="en-US" dirty="0" smtClean="0"/>
              <a:t> gives an approximation for the sum of all values. </a:t>
            </a:r>
          </a:p>
          <a:p>
            <a:r>
              <a:rPr lang="en-US" dirty="0" smtClean="0"/>
              <a:t>To find the value of the mean, divide this sum by the total number of observations in the data</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Mean for grouped data cont--</a:t>
            </a:r>
            <a:endParaRPr lang="en-US" dirty="0"/>
          </a:p>
        </p:txBody>
      </p:sp>
      <p:sp>
        <p:nvSpPr>
          <p:cNvPr id="3" name="Content Placeholder 2"/>
          <p:cNvSpPr>
            <a:spLocks noGrp="1"/>
          </p:cNvSpPr>
          <p:nvPr>
            <p:ph idx="1"/>
          </p:nvPr>
        </p:nvSpPr>
        <p:spPr>
          <a:xfrm>
            <a:off x="457200" y="1676400"/>
            <a:ext cx="8229600" cy="4525963"/>
          </a:xfrm>
        </p:spPr>
        <p:txBody>
          <a:bodyPr/>
          <a:lstStyle/>
          <a:p>
            <a:pPr lvl="1"/>
            <a:r>
              <a:rPr lang="en-US" dirty="0" smtClean="0"/>
              <a:t>The table below gives the frequency distribution of the daily commuting times (in minutes) from home to work for </a:t>
            </a:r>
            <a:r>
              <a:rPr lang="en-US" i="1" dirty="0" smtClean="0"/>
              <a:t>all 25 employees of a company.</a:t>
            </a:r>
          </a:p>
          <a:p>
            <a:pPr lvl="1"/>
            <a:r>
              <a:rPr lang="en-US" dirty="0" smtClean="0"/>
              <a:t>Calculate the mean of the daily commuting time</a:t>
            </a:r>
            <a:endParaRPr lang="en-US" dirty="0"/>
          </a:p>
        </p:txBody>
      </p:sp>
      <p:graphicFrame>
        <p:nvGraphicFramePr>
          <p:cNvPr id="4" name="Table 3"/>
          <p:cNvGraphicFramePr>
            <a:graphicFrameLocks noGrp="1"/>
          </p:cNvGraphicFramePr>
          <p:nvPr/>
        </p:nvGraphicFramePr>
        <p:xfrm>
          <a:off x="762000" y="3657600"/>
          <a:ext cx="7620000" cy="2834640"/>
        </p:xfrm>
        <a:graphic>
          <a:graphicData uri="http://schemas.openxmlformats.org/drawingml/2006/table">
            <a:tbl>
              <a:tblPr firstRow="1" bandRow="1">
                <a:tableStyleId>{5940675A-B579-460E-94D1-54222C63F5DA}</a:tableStyleId>
              </a:tblPr>
              <a:tblGrid>
                <a:gridCol w="1905000"/>
                <a:gridCol w="1905000"/>
                <a:gridCol w="1905000"/>
                <a:gridCol w="1905000"/>
              </a:tblGrid>
              <a:tr h="292100">
                <a:tc>
                  <a:txBody>
                    <a:bodyPr/>
                    <a:lstStyle/>
                    <a:p>
                      <a:pPr algn="ctr"/>
                      <a:r>
                        <a:rPr lang="en-US" b="1" dirty="0" smtClean="0"/>
                        <a:t>Daily commuting time (minutes)</a:t>
                      </a:r>
                      <a:endParaRPr lang="en-US" b="1" dirty="0"/>
                    </a:p>
                  </a:txBody>
                  <a:tcPr/>
                </a:tc>
                <a:tc>
                  <a:txBody>
                    <a:bodyPr/>
                    <a:lstStyle/>
                    <a:p>
                      <a:pPr algn="ctr"/>
                      <a:r>
                        <a:rPr lang="en-US" b="1" dirty="0" smtClean="0"/>
                        <a:t>Number</a:t>
                      </a:r>
                      <a:r>
                        <a:rPr lang="en-US" b="1" baseline="0" dirty="0" smtClean="0"/>
                        <a:t> of Employees (</a:t>
                      </a:r>
                      <a:r>
                        <a:rPr lang="en-US" b="1" i="1" baseline="0" dirty="0" smtClean="0"/>
                        <a:t>f)</a:t>
                      </a:r>
                      <a:endParaRPr lang="en-US" b="1" dirty="0"/>
                    </a:p>
                  </a:txBody>
                  <a:tcPr/>
                </a:tc>
                <a:tc>
                  <a:txBody>
                    <a:bodyPr/>
                    <a:lstStyle/>
                    <a:p>
                      <a:pPr algn="ctr"/>
                      <a:r>
                        <a:rPr lang="en-US" b="1" i="1" dirty="0" smtClean="0"/>
                        <a:t>m</a:t>
                      </a:r>
                      <a:endParaRPr lang="en-US" b="1" i="1" dirty="0"/>
                    </a:p>
                  </a:txBody>
                  <a:tcPr/>
                </a:tc>
                <a:tc>
                  <a:txBody>
                    <a:bodyPr/>
                    <a:lstStyle/>
                    <a:p>
                      <a:pPr algn="ctr"/>
                      <a:r>
                        <a:rPr lang="en-US" b="1" i="1" dirty="0" smtClean="0"/>
                        <a:t>mf</a:t>
                      </a:r>
                      <a:endParaRPr lang="en-US" b="1" i="1" dirty="0"/>
                    </a:p>
                  </a:txBody>
                  <a:tcPr/>
                </a:tc>
              </a:tr>
              <a:tr h="292100">
                <a:tc>
                  <a:txBody>
                    <a:bodyPr/>
                    <a:lstStyle/>
                    <a:p>
                      <a:r>
                        <a:rPr lang="en-US" dirty="0" smtClean="0"/>
                        <a:t>0 to less</a:t>
                      </a:r>
                      <a:r>
                        <a:rPr lang="en-US" baseline="0" dirty="0" smtClean="0"/>
                        <a:t> than 10</a:t>
                      </a:r>
                      <a:endParaRPr lang="en-US" dirty="0"/>
                    </a:p>
                  </a:txBody>
                  <a:tcPr/>
                </a:tc>
                <a:tc>
                  <a:txBody>
                    <a:bodyPr/>
                    <a:lstStyle/>
                    <a:p>
                      <a:pPr algn="ctr"/>
                      <a:r>
                        <a:rPr lang="en-US" dirty="0" smtClean="0"/>
                        <a:t>4</a:t>
                      </a:r>
                      <a:endParaRPr lang="en-US" dirty="0"/>
                    </a:p>
                  </a:txBody>
                  <a:tcPr/>
                </a:tc>
                <a:tc>
                  <a:txBody>
                    <a:bodyPr/>
                    <a:lstStyle/>
                    <a:p>
                      <a:pPr algn="ctr"/>
                      <a:r>
                        <a:rPr lang="en-US" dirty="0" smtClean="0"/>
                        <a:t>5</a:t>
                      </a:r>
                      <a:endParaRPr lang="en-US" dirty="0"/>
                    </a:p>
                  </a:txBody>
                  <a:tcPr/>
                </a:tc>
                <a:tc>
                  <a:txBody>
                    <a:bodyPr/>
                    <a:lstStyle/>
                    <a:p>
                      <a:pPr algn="ctr"/>
                      <a:r>
                        <a:rPr lang="en-US" dirty="0" smtClean="0"/>
                        <a:t>20</a:t>
                      </a:r>
                      <a:endParaRPr lang="en-US" dirty="0"/>
                    </a:p>
                  </a:txBody>
                  <a:tcPr/>
                </a:tc>
              </a:tr>
              <a:tr h="292100">
                <a:tc>
                  <a:txBody>
                    <a:bodyPr/>
                    <a:lstStyle/>
                    <a:p>
                      <a:r>
                        <a:rPr lang="en-US" dirty="0" smtClean="0"/>
                        <a:t>10 to less than 20</a:t>
                      </a:r>
                      <a:endParaRPr lang="en-US" dirty="0"/>
                    </a:p>
                  </a:txBody>
                  <a:tcPr/>
                </a:tc>
                <a:tc>
                  <a:txBody>
                    <a:bodyPr/>
                    <a:lstStyle/>
                    <a:p>
                      <a:pPr algn="ctr"/>
                      <a:r>
                        <a:rPr lang="en-US" dirty="0" smtClean="0"/>
                        <a:t>9</a:t>
                      </a:r>
                      <a:endParaRPr lang="en-US" dirty="0"/>
                    </a:p>
                  </a:txBody>
                  <a:tcPr/>
                </a:tc>
                <a:tc>
                  <a:txBody>
                    <a:bodyPr/>
                    <a:lstStyle/>
                    <a:p>
                      <a:pPr algn="ctr"/>
                      <a:r>
                        <a:rPr lang="en-US" dirty="0" smtClean="0"/>
                        <a:t>15</a:t>
                      </a:r>
                      <a:endParaRPr lang="en-US" dirty="0"/>
                    </a:p>
                  </a:txBody>
                  <a:tcPr/>
                </a:tc>
                <a:tc>
                  <a:txBody>
                    <a:bodyPr/>
                    <a:lstStyle/>
                    <a:p>
                      <a:pPr algn="ctr"/>
                      <a:r>
                        <a:rPr lang="en-US" dirty="0" smtClean="0"/>
                        <a:t>135</a:t>
                      </a:r>
                      <a:endParaRPr lang="en-US" dirty="0"/>
                    </a:p>
                  </a:txBody>
                  <a:tcPr/>
                </a:tc>
              </a:tr>
              <a:tr h="292100">
                <a:tc>
                  <a:txBody>
                    <a:bodyPr/>
                    <a:lstStyle/>
                    <a:p>
                      <a:r>
                        <a:rPr lang="en-US" dirty="0" smtClean="0"/>
                        <a:t>20 to less than</a:t>
                      </a:r>
                      <a:r>
                        <a:rPr lang="en-US" baseline="0" dirty="0" smtClean="0"/>
                        <a:t> 30</a:t>
                      </a:r>
                      <a:endParaRPr lang="en-US" dirty="0"/>
                    </a:p>
                  </a:txBody>
                  <a:tcPr/>
                </a:tc>
                <a:tc>
                  <a:txBody>
                    <a:bodyPr/>
                    <a:lstStyle/>
                    <a:p>
                      <a:pPr algn="ctr"/>
                      <a:r>
                        <a:rPr lang="en-US" dirty="0" smtClean="0"/>
                        <a:t>6</a:t>
                      </a:r>
                      <a:endParaRPr lang="en-US" dirty="0"/>
                    </a:p>
                  </a:txBody>
                  <a:tcPr/>
                </a:tc>
                <a:tc>
                  <a:txBody>
                    <a:bodyPr/>
                    <a:lstStyle/>
                    <a:p>
                      <a:pPr algn="ctr"/>
                      <a:r>
                        <a:rPr lang="en-US" dirty="0" smtClean="0"/>
                        <a:t>25</a:t>
                      </a:r>
                      <a:endParaRPr lang="en-US" dirty="0"/>
                    </a:p>
                  </a:txBody>
                  <a:tcPr/>
                </a:tc>
                <a:tc>
                  <a:txBody>
                    <a:bodyPr/>
                    <a:lstStyle/>
                    <a:p>
                      <a:pPr algn="ctr"/>
                      <a:r>
                        <a:rPr lang="en-US" dirty="0" smtClean="0"/>
                        <a:t>150</a:t>
                      </a:r>
                      <a:endParaRPr lang="en-US" dirty="0"/>
                    </a:p>
                  </a:txBody>
                  <a:tcPr/>
                </a:tc>
              </a:tr>
              <a:tr h="292100">
                <a:tc>
                  <a:txBody>
                    <a:bodyPr/>
                    <a:lstStyle/>
                    <a:p>
                      <a:r>
                        <a:rPr lang="en-US" dirty="0" smtClean="0"/>
                        <a:t>30 to less</a:t>
                      </a:r>
                      <a:r>
                        <a:rPr lang="en-US" baseline="0" dirty="0" smtClean="0"/>
                        <a:t> than 40</a:t>
                      </a:r>
                      <a:endParaRPr lang="en-US" dirty="0"/>
                    </a:p>
                  </a:txBody>
                  <a:tcPr/>
                </a:tc>
                <a:tc>
                  <a:txBody>
                    <a:bodyPr/>
                    <a:lstStyle/>
                    <a:p>
                      <a:pPr algn="ctr"/>
                      <a:r>
                        <a:rPr lang="en-US" dirty="0" smtClean="0"/>
                        <a:t>4</a:t>
                      </a:r>
                      <a:endParaRPr lang="en-US" dirty="0"/>
                    </a:p>
                  </a:txBody>
                  <a:tcPr/>
                </a:tc>
                <a:tc>
                  <a:txBody>
                    <a:bodyPr/>
                    <a:lstStyle/>
                    <a:p>
                      <a:pPr algn="ctr"/>
                      <a:r>
                        <a:rPr lang="en-US" dirty="0" smtClean="0"/>
                        <a:t>35</a:t>
                      </a:r>
                      <a:endParaRPr lang="en-US" dirty="0"/>
                    </a:p>
                  </a:txBody>
                  <a:tcPr/>
                </a:tc>
                <a:tc>
                  <a:txBody>
                    <a:bodyPr/>
                    <a:lstStyle/>
                    <a:p>
                      <a:pPr algn="ctr"/>
                      <a:r>
                        <a:rPr lang="en-US" dirty="0" smtClean="0"/>
                        <a:t>140</a:t>
                      </a:r>
                      <a:endParaRPr lang="en-US" dirty="0"/>
                    </a:p>
                  </a:txBody>
                  <a:tcPr/>
                </a:tc>
              </a:tr>
              <a:tr h="292100">
                <a:tc>
                  <a:txBody>
                    <a:bodyPr/>
                    <a:lstStyle/>
                    <a:p>
                      <a:r>
                        <a:rPr lang="en-US" dirty="0" smtClean="0"/>
                        <a:t>40 to less than 50</a:t>
                      </a:r>
                      <a:endParaRPr lang="en-US" dirty="0"/>
                    </a:p>
                  </a:txBody>
                  <a:tcPr/>
                </a:tc>
                <a:tc>
                  <a:txBody>
                    <a:bodyPr/>
                    <a:lstStyle/>
                    <a:p>
                      <a:pPr algn="ctr"/>
                      <a:r>
                        <a:rPr lang="en-US" dirty="0" smtClean="0"/>
                        <a:t>2</a:t>
                      </a:r>
                      <a:endParaRPr lang="en-US" dirty="0"/>
                    </a:p>
                  </a:txBody>
                  <a:tcPr/>
                </a:tc>
                <a:tc>
                  <a:txBody>
                    <a:bodyPr/>
                    <a:lstStyle/>
                    <a:p>
                      <a:pPr algn="ctr"/>
                      <a:r>
                        <a:rPr lang="en-US" dirty="0" smtClean="0"/>
                        <a:t>45</a:t>
                      </a:r>
                      <a:endParaRPr lang="en-US" dirty="0"/>
                    </a:p>
                  </a:txBody>
                  <a:tcPr/>
                </a:tc>
                <a:tc>
                  <a:txBody>
                    <a:bodyPr/>
                    <a:lstStyle/>
                    <a:p>
                      <a:pPr algn="ctr"/>
                      <a:r>
                        <a:rPr lang="en-US" dirty="0" smtClean="0"/>
                        <a:t>90</a:t>
                      </a:r>
                      <a:endParaRPr lang="en-US" dirty="0"/>
                    </a:p>
                  </a:txBody>
                  <a:tcPr/>
                </a:tc>
              </a:tr>
              <a:tr h="292100">
                <a:tc>
                  <a:txBody>
                    <a:bodyPr/>
                    <a:lstStyle/>
                    <a:p>
                      <a:endParaRPr lang="en-US" dirty="0"/>
                    </a:p>
                  </a:txBody>
                  <a:tcPr/>
                </a:tc>
                <a:tc>
                  <a:txBody>
                    <a:bodyPr/>
                    <a:lstStyle/>
                    <a:p>
                      <a:pPr algn="ctr"/>
                      <a:r>
                        <a:rPr lang="en-US" dirty="0" smtClean="0"/>
                        <a:t>N =25</a:t>
                      </a:r>
                      <a:endParaRPr lang="en-US" dirty="0"/>
                    </a:p>
                  </a:txBody>
                  <a:tcPr/>
                </a:tc>
                <a:tc>
                  <a:txBody>
                    <a:bodyPr/>
                    <a:lstStyle/>
                    <a:p>
                      <a:pPr algn="ctr"/>
                      <a:endParaRPr lang="en-US" dirty="0"/>
                    </a:p>
                  </a:txBody>
                  <a:tcPr/>
                </a:tc>
                <a:tc>
                  <a:txBody>
                    <a:bodyPr/>
                    <a:lstStyle/>
                    <a:p>
                      <a:pPr algn="ctr"/>
                      <a:r>
                        <a:rPr lang="en-US" dirty="0" smtClean="0"/>
                        <a:t>∑</a:t>
                      </a:r>
                      <a:r>
                        <a:rPr lang="en-US" i="1" dirty="0" smtClean="0"/>
                        <a:t>mf = 535</a:t>
                      </a:r>
                      <a:endParaRPr lang="en-US" dirty="0"/>
                    </a:p>
                  </a:txBody>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 for grouped data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Solution:</a:t>
            </a:r>
          </a:p>
          <a:p>
            <a:pPr lvl="1"/>
            <a:r>
              <a:rPr lang="en-US" dirty="0" smtClean="0"/>
              <a:t>Note that because the data set includes all 25 employees of the company, it represents the population. </a:t>
            </a:r>
          </a:p>
          <a:p>
            <a:pPr lvl="1"/>
            <a:r>
              <a:rPr lang="en-US" dirty="0" smtClean="0"/>
              <a:t>The table shows the calculation of ∑</a:t>
            </a:r>
            <a:r>
              <a:rPr lang="en-US" i="1" dirty="0" smtClean="0"/>
              <a:t>mf.</a:t>
            </a:r>
          </a:p>
          <a:p>
            <a:pPr lvl="1"/>
            <a:r>
              <a:rPr lang="en-US" dirty="0" smtClean="0"/>
              <a:t> Note that in the table </a:t>
            </a:r>
            <a:r>
              <a:rPr lang="en-US" i="1" dirty="0" smtClean="0"/>
              <a:t>m</a:t>
            </a:r>
            <a:r>
              <a:rPr lang="en-US" dirty="0" smtClean="0"/>
              <a:t> denotes the midpoints of the classes.</a:t>
            </a:r>
          </a:p>
          <a:p>
            <a:r>
              <a:rPr lang="en-US" dirty="0" smtClean="0"/>
              <a:t>To calculate the mean, we first find the midpoint of each class. </a:t>
            </a:r>
          </a:p>
          <a:p>
            <a:r>
              <a:rPr lang="en-US" dirty="0" smtClean="0"/>
              <a:t>The class midpoints are recorded in the third column of the table</a:t>
            </a:r>
          </a:p>
          <a:p>
            <a:r>
              <a:rPr lang="en-US" dirty="0" smtClean="0"/>
              <a:t>The products of the midpoints and the corresponding frequencies are listed in the fourth column.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 for grouped data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Solution cont--</a:t>
            </a:r>
          </a:p>
          <a:p>
            <a:pPr lvl="1"/>
            <a:r>
              <a:rPr lang="en-US" dirty="0" smtClean="0"/>
              <a:t>The sum of the fourth column values, denoted by ∑</a:t>
            </a:r>
            <a:r>
              <a:rPr lang="en-US" i="1" dirty="0" smtClean="0"/>
              <a:t>mf  </a:t>
            </a:r>
            <a:r>
              <a:rPr lang="en-US" dirty="0" smtClean="0"/>
              <a:t>gives the approximate total daily commuting time (in minutes) for all 25 employees.</a:t>
            </a:r>
          </a:p>
          <a:p>
            <a:pPr lvl="1"/>
            <a:r>
              <a:rPr lang="en-US" dirty="0" smtClean="0"/>
              <a:t>The mean is obtained by dividing this sum by the total frequency. </a:t>
            </a:r>
          </a:p>
          <a:p>
            <a:pPr lvl="1"/>
            <a:r>
              <a:rPr lang="en-US" dirty="0" smtClean="0"/>
              <a:t>Therefore, </a:t>
            </a:r>
            <a:r>
              <a:rPr lang="el-GR" i="1" dirty="0" smtClean="0"/>
              <a:t>μ</a:t>
            </a:r>
            <a:r>
              <a:rPr lang="en-US" i="1" dirty="0" smtClean="0"/>
              <a:t> = </a:t>
            </a:r>
            <a:r>
              <a:rPr lang="en-US" dirty="0" smtClean="0"/>
              <a:t>∑</a:t>
            </a:r>
            <a:r>
              <a:rPr lang="en-US" i="1" dirty="0" smtClean="0"/>
              <a:t>mf/</a:t>
            </a:r>
            <a:r>
              <a:rPr lang="en-US" dirty="0" smtClean="0"/>
              <a:t>N = 535/25 = 21.40 minutes</a:t>
            </a:r>
          </a:p>
          <a:p>
            <a:r>
              <a:rPr lang="en-US" dirty="0" smtClean="0"/>
              <a:t>Thus, the employees of this company spend an average of 21.40 minutes a day commuting from home to work.</a:t>
            </a:r>
            <a:endParaRPr lang="en-US" i="1"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 for grouped data cont--</a:t>
            </a:r>
            <a:endParaRPr lang="en-US" dirty="0"/>
          </a:p>
        </p:txBody>
      </p:sp>
      <p:sp>
        <p:nvSpPr>
          <p:cNvPr id="3" name="Content Placeholder 2"/>
          <p:cNvSpPr>
            <a:spLocks noGrp="1"/>
          </p:cNvSpPr>
          <p:nvPr>
            <p:ph idx="1"/>
          </p:nvPr>
        </p:nvSpPr>
        <p:spPr/>
        <p:txBody>
          <a:bodyPr/>
          <a:lstStyle/>
          <a:p>
            <a:r>
              <a:rPr lang="en-US" dirty="0" smtClean="0"/>
              <a:t>Exercise</a:t>
            </a:r>
          </a:p>
          <a:p>
            <a:pPr lvl="1"/>
            <a:r>
              <a:rPr lang="en-US" dirty="0" smtClean="0"/>
              <a:t>The table below gives the frequency distribution of the number of orders received each day during the past 50 days at the office of an IV fluid maker. Calculate the mean.</a:t>
            </a:r>
          </a:p>
        </p:txBody>
      </p:sp>
      <p:graphicFrame>
        <p:nvGraphicFramePr>
          <p:cNvPr id="4" name="Table 3"/>
          <p:cNvGraphicFramePr>
            <a:graphicFrameLocks noGrp="1"/>
          </p:cNvGraphicFramePr>
          <p:nvPr/>
        </p:nvGraphicFramePr>
        <p:xfrm>
          <a:off x="1219200" y="4038600"/>
          <a:ext cx="6096000" cy="1854200"/>
        </p:xfrm>
        <a:graphic>
          <a:graphicData uri="http://schemas.openxmlformats.org/drawingml/2006/table">
            <a:tbl>
              <a:tblPr firstRow="1" bandRow="1">
                <a:tableStyleId>{5940675A-B579-460E-94D1-54222C63F5DA}</a:tableStyleId>
              </a:tblPr>
              <a:tblGrid>
                <a:gridCol w="3048000"/>
                <a:gridCol w="3048000"/>
              </a:tblGrid>
              <a:tr h="370840">
                <a:tc>
                  <a:txBody>
                    <a:bodyPr/>
                    <a:lstStyle/>
                    <a:p>
                      <a:pPr algn="ctr"/>
                      <a:r>
                        <a:rPr lang="en-US" b="1" dirty="0" smtClean="0"/>
                        <a:t>Number of orders</a:t>
                      </a:r>
                      <a:endParaRPr lang="en-US" b="1" dirty="0"/>
                    </a:p>
                  </a:txBody>
                  <a:tcPr/>
                </a:tc>
                <a:tc>
                  <a:txBody>
                    <a:bodyPr/>
                    <a:lstStyle/>
                    <a:p>
                      <a:pPr algn="ctr"/>
                      <a:r>
                        <a:rPr lang="en-US" b="1" dirty="0" smtClean="0"/>
                        <a:t>Number of days</a:t>
                      </a:r>
                      <a:endParaRPr lang="en-US" b="1" dirty="0"/>
                    </a:p>
                  </a:txBody>
                  <a:tcPr/>
                </a:tc>
              </a:tr>
              <a:tr h="370840">
                <a:tc>
                  <a:txBody>
                    <a:bodyPr/>
                    <a:lstStyle/>
                    <a:p>
                      <a:pPr algn="ctr"/>
                      <a:r>
                        <a:rPr lang="en-US" dirty="0" smtClean="0"/>
                        <a:t>10</a:t>
                      </a:r>
                      <a:r>
                        <a:rPr lang="en-US" baseline="0" dirty="0" smtClean="0"/>
                        <a:t> – 12</a:t>
                      </a:r>
                      <a:endParaRPr lang="en-US" dirty="0"/>
                    </a:p>
                  </a:txBody>
                  <a:tcPr/>
                </a:tc>
                <a:tc>
                  <a:txBody>
                    <a:bodyPr/>
                    <a:lstStyle/>
                    <a:p>
                      <a:pPr algn="ctr"/>
                      <a:r>
                        <a:rPr lang="en-US" dirty="0" smtClean="0"/>
                        <a:t>4</a:t>
                      </a:r>
                      <a:endParaRPr lang="en-US" dirty="0"/>
                    </a:p>
                  </a:txBody>
                  <a:tcPr/>
                </a:tc>
              </a:tr>
              <a:tr h="370840">
                <a:tc>
                  <a:txBody>
                    <a:bodyPr/>
                    <a:lstStyle/>
                    <a:p>
                      <a:pPr algn="ctr"/>
                      <a:r>
                        <a:rPr lang="en-US" dirty="0" smtClean="0"/>
                        <a:t>13 – 15 </a:t>
                      </a:r>
                      <a:endParaRPr lang="en-US" dirty="0"/>
                    </a:p>
                  </a:txBody>
                  <a:tcPr/>
                </a:tc>
                <a:tc>
                  <a:txBody>
                    <a:bodyPr/>
                    <a:lstStyle/>
                    <a:p>
                      <a:pPr algn="ctr"/>
                      <a:r>
                        <a:rPr lang="en-US" dirty="0" smtClean="0"/>
                        <a:t>12</a:t>
                      </a:r>
                      <a:endParaRPr lang="en-US" dirty="0"/>
                    </a:p>
                  </a:txBody>
                  <a:tcPr/>
                </a:tc>
              </a:tr>
              <a:tr h="370840">
                <a:tc>
                  <a:txBody>
                    <a:bodyPr/>
                    <a:lstStyle/>
                    <a:p>
                      <a:pPr algn="ctr"/>
                      <a:r>
                        <a:rPr lang="en-US" dirty="0" smtClean="0"/>
                        <a:t>16</a:t>
                      </a:r>
                      <a:r>
                        <a:rPr lang="en-US" baseline="0" dirty="0" smtClean="0"/>
                        <a:t> – 18</a:t>
                      </a:r>
                      <a:endParaRPr lang="en-US" dirty="0"/>
                    </a:p>
                  </a:txBody>
                  <a:tcPr/>
                </a:tc>
                <a:tc>
                  <a:txBody>
                    <a:bodyPr/>
                    <a:lstStyle/>
                    <a:p>
                      <a:pPr algn="ctr"/>
                      <a:r>
                        <a:rPr lang="en-US" dirty="0" smtClean="0"/>
                        <a:t>20</a:t>
                      </a:r>
                      <a:endParaRPr lang="en-US" dirty="0"/>
                    </a:p>
                  </a:txBody>
                  <a:tcPr/>
                </a:tc>
              </a:tr>
              <a:tr h="370840">
                <a:tc>
                  <a:txBody>
                    <a:bodyPr/>
                    <a:lstStyle/>
                    <a:p>
                      <a:pPr algn="ctr"/>
                      <a:r>
                        <a:rPr lang="en-US" dirty="0" smtClean="0"/>
                        <a:t>19 – 21 </a:t>
                      </a:r>
                      <a:endParaRPr lang="en-US" dirty="0"/>
                    </a:p>
                  </a:txBody>
                  <a:tcPr/>
                </a:tc>
                <a:tc>
                  <a:txBody>
                    <a:bodyPr/>
                    <a:lstStyle/>
                    <a:p>
                      <a:pPr algn="ctr"/>
                      <a:r>
                        <a:rPr lang="en-US" dirty="0" smtClean="0"/>
                        <a:t>14</a:t>
                      </a:r>
                      <a:endParaRPr lang="en-US" dirty="0"/>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for grouped data</a:t>
            </a:r>
            <a:endParaRPr lang="en-US" dirty="0"/>
          </a:p>
        </p:txBody>
      </p:sp>
      <p:sp>
        <p:nvSpPr>
          <p:cNvPr id="3" name="Content Placeholder 2"/>
          <p:cNvSpPr>
            <a:spLocks noGrp="1"/>
          </p:cNvSpPr>
          <p:nvPr>
            <p:ph idx="1"/>
          </p:nvPr>
        </p:nvSpPr>
        <p:spPr/>
        <p:txBody>
          <a:bodyPr>
            <a:normAutofit/>
          </a:bodyPr>
          <a:lstStyle/>
          <a:p>
            <a:r>
              <a:rPr lang="en-US" dirty="0" smtClean="0"/>
              <a:t>Following are the basic formulas used to calculate the population and sample variances for grouped data:</a:t>
            </a:r>
          </a:p>
          <a:p>
            <a:pPr lvl="1"/>
            <a:r>
              <a:rPr lang="en-US" dirty="0" smtClean="0"/>
              <a:t>Population variance, </a:t>
            </a:r>
            <a:r>
              <a:rPr lang="el-GR" dirty="0" smtClean="0"/>
              <a:t>σ²</a:t>
            </a:r>
            <a:r>
              <a:rPr lang="en-US" dirty="0" smtClean="0"/>
              <a:t> = ∑</a:t>
            </a:r>
            <a:r>
              <a:rPr lang="en-US" i="1" dirty="0" smtClean="0"/>
              <a:t>f(m-</a:t>
            </a:r>
            <a:r>
              <a:rPr lang="el-GR" i="1" dirty="0" smtClean="0"/>
              <a:t>μ</a:t>
            </a:r>
            <a:r>
              <a:rPr lang="en-US" i="1" dirty="0" smtClean="0"/>
              <a:t>)²/N</a:t>
            </a:r>
          </a:p>
          <a:p>
            <a:pPr lvl="1"/>
            <a:r>
              <a:rPr lang="en-US" dirty="0" smtClean="0"/>
              <a:t>Sample variance, </a:t>
            </a:r>
            <a:r>
              <a:rPr lang="en-US" i="1" dirty="0" smtClean="0"/>
              <a:t>s² = </a:t>
            </a:r>
            <a:r>
              <a:rPr lang="en-US" dirty="0" smtClean="0"/>
              <a:t>∑</a:t>
            </a:r>
            <a:r>
              <a:rPr lang="en-US" i="1" dirty="0" smtClean="0"/>
              <a:t>f(m-x̄)²/n-1</a:t>
            </a:r>
          </a:p>
          <a:p>
            <a:r>
              <a:rPr lang="en-US" dirty="0" smtClean="0"/>
              <a:t>In either case, the standard deviation is obtained by taking the positive square root of the variance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Measures of dispersion 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mean age of workers in both these companies is the same, 40 years. </a:t>
            </a:r>
          </a:p>
          <a:p>
            <a:r>
              <a:rPr lang="en-US" dirty="0" smtClean="0"/>
              <a:t>If we do not know the ages of individual workers at these two companies and are told only that the mean age of the workers at both companies is the same, we may deduce that the workers at these two companies have a similar age distribution. </a:t>
            </a:r>
          </a:p>
          <a:p>
            <a:r>
              <a:rPr lang="en-US" dirty="0" smtClean="0"/>
              <a:t>As we can observe, however, the variation in the workers’ ages for each of these two companies is very different. </a:t>
            </a:r>
          </a:p>
          <a:p>
            <a:r>
              <a:rPr lang="en-US" dirty="0" smtClean="0"/>
              <a:t>The ages of the workers at the second company have a much larger variation than the ages of the workers at the first company.</a:t>
            </a:r>
          </a:p>
          <a:p>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for grouped data cont--</a:t>
            </a:r>
            <a:endParaRPr lang="en-US" dirty="0"/>
          </a:p>
        </p:txBody>
      </p:sp>
      <p:sp>
        <p:nvSpPr>
          <p:cNvPr id="3" name="Content Placeholder 2"/>
          <p:cNvSpPr>
            <a:spLocks noGrp="1"/>
          </p:cNvSpPr>
          <p:nvPr>
            <p:ph idx="1"/>
          </p:nvPr>
        </p:nvSpPr>
        <p:spPr/>
        <p:txBody>
          <a:bodyPr/>
          <a:lstStyle/>
          <a:p>
            <a:r>
              <a:rPr lang="en-US" dirty="0" smtClean="0"/>
              <a:t>Shortcut </a:t>
            </a:r>
            <a:r>
              <a:rPr lang="en-US" dirty="0" err="1" smtClean="0"/>
              <a:t>furmulas</a:t>
            </a:r>
            <a:endParaRPr lang="en-US" dirty="0" smtClean="0"/>
          </a:p>
          <a:p>
            <a:pPr lvl="1"/>
            <a:r>
              <a:rPr lang="en-US" dirty="0" smtClean="0"/>
              <a:t>Population variance, </a:t>
            </a:r>
            <a:r>
              <a:rPr lang="el-GR" dirty="0" smtClean="0"/>
              <a:t>σ²</a:t>
            </a:r>
            <a:r>
              <a:rPr lang="en-US" dirty="0" smtClean="0"/>
              <a:t> = ( ∑</a:t>
            </a:r>
            <a:r>
              <a:rPr lang="en-US" i="1" dirty="0" smtClean="0"/>
              <a:t>m²f – (</a:t>
            </a:r>
            <a:r>
              <a:rPr lang="en-US" dirty="0" smtClean="0"/>
              <a:t>∑</a:t>
            </a:r>
            <a:r>
              <a:rPr lang="en-US" i="1" dirty="0" smtClean="0"/>
              <a:t>mf)²/N)÷N</a:t>
            </a:r>
          </a:p>
          <a:p>
            <a:pPr lvl="1"/>
            <a:r>
              <a:rPr lang="en-US" dirty="0" smtClean="0"/>
              <a:t>Sample variance, </a:t>
            </a:r>
            <a:r>
              <a:rPr lang="en-US" i="1" dirty="0" smtClean="0"/>
              <a:t>s² = </a:t>
            </a:r>
            <a:r>
              <a:rPr lang="en-US" dirty="0" smtClean="0"/>
              <a:t>( ∑</a:t>
            </a:r>
            <a:r>
              <a:rPr lang="en-US" i="1" dirty="0" smtClean="0"/>
              <a:t>m²f – (</a:t>
            </a:r>
            <a:r>
              <a:rPr lang="en-US" dirty="0" smtClean="0"/>
              <a:t>∑</a:t>
            </a:r>
            <a:r>
              <a:rPr lang="en-US" i="1" dirty="0" smtClean="0"/>
              <a:t>mf)²/n)÷n-1</a:t>
            </a:r>
          </a:p>
          <a:p>
            <a:pPr lvl="1"/>
            <a:r>
              <a:rPr lang="en-US" dirty="0" smtClean="0"/>
              <a:t>The standard deviation is obtained by taking the positive square root of the variance.</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for grouped data cont--</a:t>
            </a:r>
            <a:endParaRPr lang="en-US" dirty="0"/>
          </a:p>
        </p:txBody>
      </p:sp>
      <p:sp>
        <p:nvSpPr>
          <p:cNvPr id="3" name="Content Placeholder 2"/>
          <p:cNvSpPr>
            <a:spLocks noGrp="1"/>
          </p:cNvSpPr>
          <p:nvPr>
            <p:ph idx="1"/>
          </p:nvPr>
        </p:nvSpPr>
        <p:spPr/>
        <p:txBody>
          <a:bodyPr/>
          <a:lstStyle/>
          <a:p>
            <a:r>
              <a:rPr lang="en-US" dirty="0" smtClean="0"/>
              <a:t>Example:</a:t>
            </a:r>
          </a:p>
          <a:p>
            <a:pPr lvl="1"/>
            <a:r>
              <a:rPr lang="en-US" dirty="0" smtClean="0"/>
              <a:t>Using the data on daily commuting time, calculate the variance and standard deviation</a:t>
            </a:r>
          </a:p>
          <a:p>
            <a:r>
              <a:rPr lang="en-US" dirty="0" smtClean="0"/>
              <a:t>Solution</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for grouped data cont--</a:t>
            </a:r>
            <a:endParaRPr lang="en-US" dirty="0"/>
          </a:p>
        </p:txBody>
      </p:sp>
      <p:sp>
        <p:nvSpPr>
          <p:cNvPr id="3" name="Content Placeholder 2"/>
          <p:cNvSpPr>
            <a:spLocks noGrp="1"/>
          </p:cNvSpPr>
          <p:nvPr>
            <p:ph idx="1"/>
          </p:nvPr>
        </p:nvSpPr>
        <p:spPr>
          <a:xfrm>
            <a:off x="457200" y="1676400"/>
            <a:ext cx="8229600" cy="4525963"/>
          </a:xfrm>
        </p:spPr>
        <p:txBody>
          <a:bodyPr/>
          <a:lstStyle/>
          <a:p>
            <a:r>
              <a:rPr lang="en-US" dirty="0" smtClean="0"/>
              <a:t>Solution cont--</a:t>
            </a:r>
            <a:endParaRPr lang="en-US" dirty="0"/>
          </a:p>
        </p:txBody>
      </p:sp>
      <p:graphicFrame>
        <p:nvGraphicFramePr>
          <p:cNvPr id="4" name="Table 3"/>
          <p:cNvGraphicFramePr>
            <a:graphicFrameLocks noGrp="1"/>
          </p:cNvGraphicFramePr>
          <p:nvPr/>
        </p:nvGraphicFramePr>
        <p:xfrm>
          <a:off x="304800" y="2362200"/>
          <a:ext cx="8001001" cy="3108960"/>
        </p:xfrm>
        <a:graphic>
          <a:graphicData uri="http://schemas.openxmlformats.org/drawingml/2006/table">
            <a:tbl>
              <a:tblPr firstRow="1" bandRow="1">
                <a:tableStyleId>{5940675A-B579-460E-94D1-54222C63F5DA}</a:tableStyleId>
              </a:tblPr>
              <a:tblGrid>
                <a:gridCol w="2400300"/>
                <a:gridCol w="720090"/>
                <a:gridCol w="1440180"/>
                <a:gridCol w="1764030"/>
                <a:gridCol w="1676401"/>
              </a:tblGrid>
              <a:tr h="292100">
                <a:tc>
                  <a:txBody>
                    <a:bodyPr/>
                    <a:lstStyle/>
                    <a:p>
                      <a:pPr algn="ctr"/>
                      <a:r>
                        <a:rPr lang="en-US" b="1" dirty="0" smtClean="0"/>
                        <a:t>Daily commuting time (minutes)</a:t>
                      </a:r>
                      <a:endParaRPr lang="en-US" b="1" dirty="0"/>
                    </a:p>
                  </a:txBody>
                  <a:tcPr/>
                </a:tc>
                <a:tc>
                  <a:txBody>
                    <a:bodyPr/>
                    <a:lstStyle/>
                    <a:p>
                      <a:pPr algn="ctr"/>
                      <a:r>
                        <a:rPr lang="en-US" b="1" baseline="0" dirty="0" smtClean="0"/>
                        <a:t>(</a:t>
                      </a:r>
                      <a:r>
                        <a:rPr lang="en-US" b="1" i="1" baseline="0" dirty="0" smtClean="0"/>
                        <a:t>f)</a:t>
                      </a:r>
                      <a:endParaRPr lang="en-US" b="1" dirty="0"/>
                    </a:p>
                  </a:txBody>
                  <a:tcPr/>
                </a:tc>
                <a:tc>
                  <a:txBody>
                    <a:bodyPr/>
                    <a:lstStyle/>
                    <a:p>
                      <a:pPr algn="ctr"/>
                      <a:r>
                        <a:rPr lang="en-US" b="1" i="1" dirty="0" smtClean="0"/>
                        <a:t>m</a:t>
                      </a:r>
                      <a:endParaRPr lang="en-US" b="1" i="1" dirty="0"/>
                    </a:p>
                  </a:txBody>
                  <a:tcPr/>
                </a:tc>
                <a:tc>
                  <a:txBody>
                    <a:bodyPr/>
                    <a:lstStyle/>
                    <a:p>
                      <a:pPr algn="ctr"/>
                      <a:r>
                        <a:rPr lang="en-US" b="1" i="1" dirty="0" smtClean="0"/>
                        <a:t>mf</a:t>
                      </a:r>
                      <a:endParaRPr lang="en-US" b="1" i="1" dirty="0"/>
                    </a:p>
                  </a:txBody>
                  <a:tcPr/>
                </a:tc>
                <a:tc>
                  <a:txBody>
                    <a:bodyPr/>
                    <a:lstStyle/>
                    <a:p>
                      <a:pPr algn="ctr"/>
                      <a:r>
                        <a:rPr lang="en-US" b="1" i="1" dirty="0" smtClean="0"/>
                        <a:t>M²f</a:t>
                      </a:r>
                      <a:endParaRPr lang="en-US" b="1" i="1" dirty="0"/>
                    </a:p>
                  </a:txBody>
                  <a:tcPr/>
                </a:tc>
              </a:tr>
              <a:tr h="292100">
                <a:tc>
                  <a:txBody>
                    <a:bodyPr/>
                    <a:lstStyle/>
                    <a:p>
                      <a:r>
                        <a:rPr lang="en-US" dirty="0" smtClean="0"/>
                        <a:t>0 to less</a:t>
                      </a:r>
                      <a:r>
                        <a:rPr lang="en-US" baseline="0" dirty="0" smtClean="0"/>
                        <a:t> than 10</a:t>
                      </a:r>
                      <a:endParaRPr lang="en-US" dirty="0"/>
                    </a:p>
                  </a:txBody>
                  <a:tcPr/>
                </a:tc>
                <a:tc>
                  <a:txBody>
                    <a:bodyPr/>
                    <a:lstStyle/>
                    <a:p>
                      <a:pPr algn="ctr"/>
                      <a:r>
                        <a:rPr lang="en-US" dirty="0" smtClean="0"/>
                        <a:t>4</a:t>
                      </a:r>
                      <a:endParaRPr lang="en-US" dirty="0"/>
                    </a:p>
                  </a:txBody>
                  <a:tcPr/>
                </a:tc>
                <a:tc>
                  <a:txBody>
                    <a:bodyPr/>
                    <a:lstStyle/>
                    <a:p>
                      <a:pPr algn="ctr"/>
                      <a:r>
                        <a:rPr lang="en-US" dirty="0" smtClean="0"/>
                        <a:t>5</a:t>
                      </a:r>
                      <a:endParaRPr lang="en-US" dirty="0"/>
                    </a:p>
                  </a:txBody>
                  <a:tcPr/>
                </a:tc>
                <a:tc>
                  <a:txBody>
                    <a:bodyPr/>
                    <a:lstStyle/>
                    <a:p>
                      <a:pPr algn="ctr"/>
                      <a:r>
                        <a:rPr lang="en-US" dirty="0" smtClean="0"/>
                        <a:t>20</a:t>
                      </a:r>
                      <a:endParaRPr lang="en-US" dirty="0"/>
                    </a:p>
                  </a:txBody>
                  <a:tcPr/>
                </a:tc>
                <a:tc>
                  <a:txBody>
                    <a:bodyPr/>
                    <a:lstStyle/>
                    <a:p>
                      <a:pPr algn="ctr"/>
                      <a:r>
                        <a:rPr lang="en-US" dirty="0" smtClean="0"/>
                        <a:t>100</a:t>
                      </a:r>
                      <a:endParaRPr lang="en-US" dirty="0"/>
                    </a:p>
                  </a:txBody>
                  <a:tcPr/>
                </a:tc>
              </a:tr>
              <a:tr h="292100">
                <a:tc>
                  <a:txBody>
                    <a:bodyPr/>
                    <a:lstStyle/>
                    <a:p>
                      <a:r>
                        <a:rPr lang="en-US" dirty="0" smtClean="0"/>
                        <a:t>10 to less than 20</a:t>
                      </a:r>
                      <a:endParaRPr lang="en-US" dirty="0"/>
                    </a:p>
                  </a:txBody>
                  <a:tcPr/>
                </a:tc>
                <a:tc>
                  <a:txBody>
                    <a:bodyPr/>
                    <a:lstStyle/>
                    <a:p>
                      <a:pPr algn="ctr"/>
                      <a:r>
                        <a:rPr lang="en-US" dirty="0" smtClean="0"/>
                        <a:t>9</a:t>
                      </a:r>
                      <a:endParaRPr lang="en-US" dirty="0"/>
                    </a:p>
                  </a:txBody>
                  <a:tcPr/>
                </a:tc>
                <a:tc>
                  <a:txBody>
                    <a:bodyPr/>
                    <a:lstStyle/>
                    <a:p>
                      <a:pPr algn="ctr"/>
                      <a:r>
                        <a:rPr lang="en-US" dirty="0" smtClean="0"/>
                        <a:t>15</a:t>
                      </a:r>
                      <a:endParaRPr lang="en-US" dirty="0"/>
                    </a:p>
                  </a:txBody>
                  <a:tcPr/>
                </a:tc>
                <a:tc>
                  <a:txBody>
                    <a:bodyPr/>
                    <a:lstStyle/>
                    <a:p>
                      <a:pPr algn="ctr"/>
                      <a:r>
                        <a:rPr lang="en-US" dirty="0" smtClean="0"/>
                        <a:t>135</a:t>
                      </a:r>
                      <a:endParaRPr lang="en-US" dirty="0"/>
                    </a:p>
                  </a:txBody>
                  <a:tcPr/>
                </a:tc>
                <a:tc>
                  <a:txBody>
                    <a:bodyPr/>
                    <a:lstStyle/>
                    <a:p>
                      <a:pPr algn="ctr"/>
                      <a:r>
                        <a:rPr lang="en-US" dirty="0" smtClean="0"/>
                        <a:t>2025</a:t>
                      </a:r>
                      <a:endParaRPr lang="en-US" dirty="0"/>
                    </a:p>
                  </a:txBody>
                  <a:tcPr/>
                </a:tc>
              </a:tr>
              <a:tr h="292100">
                <a:tc>
                  <a:txBody>
                    <a:bodyPr/>
                    <a:lstStyle/>
                    <a:p>
                      <a:r>
                        <a:rPr lang="en-US" dirty="0" smtClean="0"/>
                        <a:t>20 to less than</a:t>
                      </a:r>
                      <a:r>
                        <a:rPr lang="en-US" baseline="0" dirty="0" smtClean="0"/>
                        <a:t> 30</a:t>
                      </a:r>
                      <a:endParaRPr lang="en-US" dirty="0"/>
                    </a:p>
                  </a:txBody>
                  <a:tcPr/>
                </a:tc>
                <a:tc>
                  <a:txBody>
                    <a:bodyPr/>
                    <a:lstStyle/>
                    <a:p>
                      <a:pPr algn="ctr"/>
                      <a:r>
                        <a:rPr lang="en-US" dirty="0" smtClean="0"/>
                        <a:t>6</a:t>
                      </a:r>
                      <a:endParaRPr lang="en-US" dirty="0"/>
                    </a:p>
                  </a:txBody>
                  <a:tcPr/>
                </a:tc>
                <a:tc>
                  <a:txBody>
                    <a:bodyPr/>
                    <a:lstStyle/>
                    <a:p>
                      <a:pPr algn="ctr"/>
                      <a:r>
                        <a:rPr lang="en-US" dirty="0" smtClean="0"/>
                        <a:t>25</a:t>
                      </a:r>
                      <a:endParaRPr lang="en-US" dirty="0"/>
                    </a:p>
                  </a:txBody>
                  <a:tcPr/>
                </a:tc>
                <a:tc>
                  <a:txBody>
                    <a:bodyPr/>
                    <a:lstStyle/>
                    <a:p>
                      <a:pPr algn="ctr"/>
                      <a:r>
                        <a:rPr lang="en-US" dirty="0" smtClean="0"/>
                        <a:t>150</a:t>
                      </a:r>
                      <a:endParaRPr lang="en-US" dirty="0"/>
                    </a:p>
                  </a:txBody>
                  <a:tcPr/>
                </a:tc>
                <a:tc>
                  <a:txBody>
                    <a:bodyPr/>
                    <a:lstStyle/>
                    <a:p>
                      <a:pPr algn="ctr"/>
                      <a:r>
                        <a:rPr lang="en-US" dirty="0" smtClean="0"/>
                        <a:t>3750</a:t>
                      </a:r>
                      <a:endParaRPr lang="en-US" dirty="0"/>
                    </a:p>
                  </a:txBody>
                  <a:tcPr/>
                </a:tc>
              </a:tr>
              <a:tr h="292100">
                <a:tc>
                  <a:txBody>
                    <a:bodyPr/>
                    <a:lstStyle/>
                    <a:p>
                      <a:r>
                        <a:rPr lang="en-US" dirty="0" smtClean="0"/>
                        <a:t>30 to less</a:t>
                      </a:r>
                      <a:r>
                        <a:rPr lang="en-US" baseline="0" dirty="0" smtClean="0"/>
                        <a:t> than 40</a:t>
                      </a:r>
                      <a:endParaRPr lang="en-US" dirty="0"/>
                    </a:p>
                  </a:txBody>
                  <a:tcPr/>
                </a:tc>
                <a:tc>
                  <a:txBody>
                    <a:bodyPr/>
                    <a:lstStyle/>
                    <a:p>
                      <a:pPr algn="ctr"/>
                      <a:r>
                        <a:rPr lang="en-US" dirty="0" smtClean="0"/>
                        <a:t>4</a:t>
                      </a:r>
                      <a:endParaRPr lang="en-US" dirty="0"/>
                    </a:p>
                  </a:txBody>
                  <a:tcPr/>
                </a:tc>
                <a:tc>
                  <a:txBody>
                    <a:bodyPr/>
                    <a:lstStyle/>
                    <a:p>
                      <a:pPr algn="ctr"/>
                      <a:r>
                        <a:rPr lang="en-US" dirty="0" smtClean="0"/>
                        <a:t>35</a:t>
                      </a:r>
                      <a:endParaRPr lang="en-US" dirty="0"/>
                    </a:p>
                  </a:txBody>
                  <a:tcPr/>
                </a:tc>
                <a:tc>
                  <a:txBody>
                    <a:bodyPr/>
                    <a:lstStyle/>
                    <a:p>
                      <a:pPr algn="ctr"/>
                      <a:r>
                        <a:rPr lang="en-US" dirty="0" smtClean="0"/>
                        <a:t>140</a:t>
                      </a:r>
                      <a:endParaRPr lang="en-US" dirty="0"/>
                    </a:p>
                  </a:txBody>
                  <a:tcPr/>
                </a:tc>
                <a:tc>
                  <a:txBody>
                    <a:bodyPr/>
                    <a:lstStyle/>
                    <a:p>
                      <a:pPr algn="ctr"/>
                      <a:r>
                        <a:rPr lang="en-US" dirty="0" smtClean="0"/>
                        <a:t>4900</a:t>
                      </a:r>
                      <a:endParaRPr lang="en-US" dirty="0"/>
                    </a:p>
                  </a:txBody>
                  <a:tcPr/>
                </a:tc>
              </a:tr>
              <a:tr h="292100">
                <a:tc>
                  <a:txBody>
                    <a:bodyPr/>
                    <a:lstStyle/>
                    <a:p>
                      <a:r>
                        <a:rPr lang="en-US" dirty="0" smtClean="0"/>
                        <a:t>40 to less than 50</a:t>
                      </a:r>
                      <a:endParaRPr lang="en-US" dirty="0"/>
                    </a:p>
                  </a:txBody>
                  <a:tcPr/>
                </a:tc>
                <a:tc>
                  <a:txBody>
                    <a:bodyPr/>
                    <a:lstStyle/>
                    <a:p>
                      <a:pPr algn="ctr"/>
                      <a:r>
                        <a:rPr lang="en-US" dirty="0" smtClean="0"/>
                        <a:t>2</a:t>
                      </a:r>
                      <a:endParaRPr lang="en-US" dirty="0"/>
                    </a:p>
                  </a:txBody>
                  <a:tcPr/>
                </a:tc>
                <a:tc>
                  <a:txBody>
                    <a:bodyPr/>
                    <a:lstStyle/>
                    <a:p>
                      <a:pPr algn="ctr"/>
                      <a:r>
                        <a:rPr lang="en-US" dirty="0" smtClean="0"/>
                        <a:t>45</a:t>
                      </a:r>
                      <a:endParaRPr lang="en-US" dirty="0"/>
                    </a:p>
                  </a:txBody>
                  <a:tcPr/>
                </a:tc>
                <a:tc>
                  <a:txBody>
                    <a:bodyPr/>
                    <a:lstStyle/>
                    <a:p>
                      <a:pPr algn="ctr"/>
                      <a:r>
                        <a:rPr lang="en-US" dirty="0" smtClean="0"/>
                        <a:t>90</a:t>
                      </a:r>
                      <a:endParaRPr lang="en-US" dirty="0"/>
                    </a:p>
                  </a:txBody>
                  <a:tcPr/>
                </a:tc>
                <a:tc>
                  <a:txBody>
                    <a:bodyPr/>
                    <a:lstStyle/>
                    <a:p>
                      <a:pPr algn="ctr"/>
                      <a:r>
                        <a:rPr lang="en-US" dirty="0" smtClean="0"/>
                        <a:t>4050</a:t>
                      </a:r>
                      <a:endParaRPr lang="en-US" dirty="0"/>
                    </a:p>
                  </a:txBody>
                  <a:tcPr/>
                </a:tc>
              </a:tr>
              <a:tr h="292100">
                <a:tc>
                  <a:txBody>
                    <a:bodyPr/>
                    <a:lstStyle/>
                    <a:p>
                      <a:endParaRPr lang="en-US" dirty="0"/>
                    </a:p>
                  </a:txBody>
                  <a:tcPr/>
                </a:tc>
                <a:tc>
                  <a:txBody>
                    <a:bodyPr/>
                    <a:lstStyle/>
                    <a:p>
                      <a:pPr algn="ctr"/>
                      <a:r>
                        <a:rPr lang="en-US" dirty="0" smtClean="0"/>
                        <a:t>N =25</a:t>
                      </a:r>
                      <a:endParaRPr lang="en-US" dirty="0"/>
                    </a:p>
                  </a:txBody>
                  <a:tcPr/>
                </a:tc>
                <a:tc>
                  <a:txBody>
                    <a:bodyPr/>
                    <a:lstStyle/>
                    <a:p>
                      <a:pPr algn="ctr"/>
                      <a:endParaRPr lang="en-US" dirty="0"/>
                    </a:p>
                  </a:txBody>
                  <a:tcPr/>
                </a:tc>
                <a:tc>
                  <a:txBody>
                    <a:bodyPr/>
                    <a:lstStyle/>
                    <a:p>
                      <a:pPr algn="ctr"/>
                      <a:r>
                        <a:rPr lang="en-US" dirty="0" smtClean="0"/>
                        <a:t>∑</a:t>
                      </a:r>
                      <a:r>
                        <a:rPr lang="en-US" i="1" dirty="0" smtClean="0"/>
                        <a:t>mf = 535</a:t>
                      </a:r>
                      <a:endParaRPr lang="en-US" dirty="0"/>
                    </a:p>
                  </a:txBody>
                  <a:tcPr/>
                </a:tc>
                <a:tc>
                  <a:txBody>
                    <a:bodyPr/>
                    <a:lstStyle/>
                    <a:p>
                      <a:pPr algn="ctr"/>
                      <a:r>
                        <a:rPr lang="en-US" dirty="0" smtClean="0"/>
                        <a:t>∑</a:t>
                      </a:r>
                      <a:r>
                        <a:rPr lang="en-US" i="1" dirty="0" smtClean="0"/>
                        <a:t>m²f  = 14,825</a:t>
                      </a:r>
                      <a:endParaRPr lang="en-US" dirty="0"/>
                    </a:p>
                  </a:txBody>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for grouped data 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Solution cont—</a:t>
            </a:r>
          </a:p>
          <a:p>
            <a:pPr lvl="1"/>
            <a:r>
              <a:rPr lang="en-US" dirty="0" smtClean="0"/>
              <a:t>Population variance, </a:t>
            </a:r>
            <a:r>
              <a:rPr lang="el-GR" dirty="0" smtClean="0"/>
              <a:t>σ²</a:t>
            </a:r>
            <a:r>
              <a:rPr lang="en-US" dirty="0" smtClean="0"/>
              <a:t> = ( ∑</a:t>
            </a:r>
            <a:r>
              <a:rPr lang="en-US" i="1" dirty="0" smtClean="0"/>
              <a:t>m²f – (</a:t>
            </a:r>
            <a:r>
              <a:rPr lang="en-US" dirty="0" smtClean="0"/>
              <a:t>∑</a:t>
            </a:r>
            <a:r>
              <a:rPr lang="en-US" i="1" dirty="0" smtClean="0"/>
              <a:t>mf)²/N)÷N</a:t>
            </a:r>
          </a:p>
          <a:p>
            <a:pPr lvl="1"/>
            <a:r>
              <a:rPr lang="el-GR" dirty="0" smtClean="0"/>
              <a:t>σ²</a:t>
            </a:r>
            <a:r>
              <a:rPr lang="en-US" dirty="0" smtClean="0"/>
              <a:t> = {14,825 – [(535)²/25]} ÷ 25</a:t>
            </a:r>
          </a:p>
          <a:p>
            <a:pPr lvl="1"/>
            <a:r>
              <a:rPr lang="el-GR" dirty="0" smtClean="0"/>
              <a:t>σ²</a:t>
            </a:r>
            <a:r>
              <a:rPr lang="en-US" dirty="0" smtClean="0"/>
              <a:t> = 3375/25 = 135.04</a:t>
            </a:r>
          </a:p>
          <a:p>
            <a:pPr lvl="1"/>
            <a:r>
              <a:rPr lang="el-GR" dirty="0" smtClean="0"/>
              <a:t>σ</a:t>
            </a:r>
            <a:r>
              <a:rPr lang="en-US" dirty="0" smtClean="0"/>
              <a:t> = 11.64 minutes</a:t>
            </a:r>
          </a:p>
          <a:p>
            <a:r>
              <a:rPr lang="en-US" dirty="0" smtClean="0"/>
              <a:t>Note that the values of the variance and standard deviation calculated in the above grouped data are approximations. </a:t>
            </a:r>
          </a:p>
          <a:p>
            <a:r>
              <a:rPr lang="en-US" dirty="0" smtClean="0"/>
              <a:t>The exact values of the variance and standard deviation can be obtained only by using the ungrouped data on the daily commuting times of the 25 employees.</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Variance and standard deviation for grouped data cont--</a:t>
            </a:r>
            <a:endParaRPr lang="en-US" dirty="0"/>
          </a:p>
        </p:txBody>
      </p:sp>
      <p:sp>
        <p:nvSpPr>
          <p:cNvPr id="3" name="Content Placeholder 2"/>
          <p:cNvSpPr>
            <a:spLocks noGrp="1"/>
          </p:cNvSpPr>
          <p:nvPr>
            <p:ph idx="1"/>
          </p:nvPr>
        </p:nvSpPr>
        <p:spPr/>
        <p:txBody>
          <a:bodyPr/>
          <a:lstStyle/>
          <a:p>
            <a:r>
              <a:rPr lang="en-US" dirty="0" smtClean="0"/>
              <a:t>Exercise:</a:t>
            </a:r>
          </a:p>
          <a:p>
            <a:pPr lvl="1"/>
            <a:r>
              <a:rPr lang="en-US" dirty="0" smtClean="0"/>
              <a:t>Using the information on the frequency distribution of the number of orders received each day during the past 50 days at the office of an IV fluid maker. Calculate the variance and standard deviation. </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Measures of Position</a:t>
            </a:r>
            <a:endParaRPr lang="en-US" dirty="0"/>
          </a:p>
        </p:txBody>
      </p:sp>
      <p:sp>
        <p:nvSpPr>
          <p:cNvPr id="3" name="Content Placeholder 2"/>
          <p:cNvSpPr>
            <a:spLocks noGrp="1"/>
          </p:cNvSpPr>
          <p:nvPr>
            <p:ph idx="1"/>
          </p:nvPr>
        </p:nvSpPr>
        <p:spPr/>
        <p:txBody>
          <a:bodyPr/>
          <a:lstStyle/>
          <a:p>
            <a:r>
              <a:rPr lang="en-US" dirty="0" smtClean="0"/>
              <a:t>A measure of position determines the position of a single value in relation to other values in a sample or a population data set. </a:t>
            </a:r>
          </a:p>
          <a:p>
            <a:r>
              <a:rPr lang="en-US" dirty="0" smtClean="0"/>
              <a:t>There are many measures of position; however, only quartiles, percentiles, and percentile rank will be discussed here.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Quartiles and Interquartile Range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Quartiles are the summary measures that divide a ranked data set into four equal parts. </a:t>
            </a:r>
          </a:p>
          <a:p>
            <a:r>
              <a:rPr lang="en-US" dirty="0" smtClean="0"/>
              <a:t>Three measures will divide any data set into four equal parts. </a:t>
            </a:r>
          </a:p>
          <a:p>
            <a:r>
              <a:rPr lang="en-US" dirty="0" smtClean="0"/>
              <a:t>These three measures are the first quartile</a:t>
            </a:r>
          </a:p>
          <a:p>
            <a:r>
              <a:rPr lang="en-US" dirty="0" smtClean="0"/>
              <a:t>(denoted by </a:t>
            </a:r>
            <a:r>
              <a:rPr lang="en-US" i="1" dirty="0" smtClean="0"/>
              <a:t>Q₁), the second quartile (denoted by Q₂), and the third quartile (denoted by Q₃). </a:t>
            </a:r>
          </a:p>
          <a:p>
            <a:r>
              <a:rPr lang="en-US" dirty="0" smtClean="0"/>
              <a:t>The data should be ranked in increasing order before the quartiles are determined.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Quartiles and Interquartile Range cont-</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Definition: </a:t>
            </a:r>
          </a:p>
          <a:p>
            <a:r>
              <a:rPr lang="en-US" dirty="0" smtClean="0"/>
              <a:t>Quartiles are three summary measures that divide a ranked data set into four equal parts. </a:t>
            </a:r>
          </a:p>
          <a:p>
            <a:r>
              <a:rPr lang="en-US" dirty="0" smtClean="0"/>
              <a:t>The second quartile is the same as the median of a data set. </a:t>
            </a:r>
          </a:p>
          <a:p>
            <a:r>
              <a:rPr lang="en-US" dirty="0" smtClean="0"/>
              <a:t>The first quartile is the value of the middle term among the observations that are less than the median, and the third quartile is the value of the middle term among the observations that are greater than the median.</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Quartiles and Interquartile Range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Approximately 25% of the values in a ranked data set are less than Q₁ and about 75% are greater than Q₁. </a:t>
            </a:r>
          </a:p>
          <a:p>
            <a:r>
              <a:rPr lang="en-US" dirty="0" smtClean="0"/>
              <a:t>The second quartile, Q₂, divides a ranked data set into two equal parts; hence, the second quartile and the median are the same. </a:t>
            </a:r>
          </a:p>
          <a:p>
            <a:r>
              <a:rPr lang="en-US" dirty="0" smtClean="0"/>
              <a:t>Approximately 75% of the data values are less than Q₃ and about 25% are greater than Q₃.</a:t>
            </a:r>
          </a:p>
          <a:p>
            <a:r>
              <a:rPr lang="en-US" dirty="0" smtClean="0"/>
              <a:t>The difference between the third quartile and the first quartile for a data set is called the interquartile range (IQR).</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Quartiles and Interquartile Range cont-</a:t>
            </a:r>
            <a:endParaRPr lang="en-US" dirty="0"/>
          </a:p>
        </p:txBody>
      </p:sp>
      <p:sp>
        <p:nvSpPr>
          <p:cNvPr id="3" name="Content Placeholder 2"/>
          <p:cNvSpPr>
            <a:spLocks noGrp="1"/>
          </p:cNvSpPr>
          <p:nvPr>
            <p:ph idx="1"/>
          </p:nvPr>
        </p:nvSpPr>
        <p:spPr/>
        <p:txBody>
          <a:bodyPr/>
          <a:lstStyle/>
          <a:p>
            <a:r>
              <a:rPr lang="en-US" dirty="0" smtClean="0"/>
              <a:t>quartiles</a:t>
            </a:r>
            <a:endParaRPr lang="en-US" dirty="0"/>
          </a:p>
        </p:txBody>
      </p:sp>
      <p:sp>
        <p:nvSpPr>
          <p:cNvPr id="9" name="Cube 8"/>
          <p:cNvSpPr/>
          <p:nvPr/>
        </p:nvSpPr>
        <p:spPr>
          <a:xfrm>
            <a:off x="2667000" y="2819400"/>
            <a:ext cx="1216152" cy="1216152"/>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25%</a:t>
            </a:r>
            <a:endParaRPr lang="en-US" dirty="0"/>
          </a:p>
        </p:txBody>
      </p:sp>
      <p:sp>
        <p:nvSpPr>
          <p:cNvPr id="10" name="Cube 9"/>
          <p:cNvSpPr/>
          <p:nvPr/>
        </p:nvSpPr>
        <p:spPr>
          <a:xfrm>
            <a:off x="3581400" y="2819400"/>
            <a:ext cx="1216152" cy="1216152"/>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25%</a:t>
            </a:r>
            <a:endParaRPr lang="en-US" dirty="0"/>
          </a:p>
        </p:txBody>
      </p:sp>
      <p:sp>
        <p:nvSpPr>
          <p:cNvPr id="11" name="Cube 10"/>
          <p:cNvSpPr/>
          <p:nvPr/>
        </p:nvSpPr>
        <p:spPr>
          <a:xfrm>
            <a:off x="4495800" y="2819400"/>
            <a:ext cx="1216152" cy="1216152"/>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25%</a:t>
            </a:r>
            <a:endParaRPr lang="en-US" dirty="0"/>
          </a:p>
        </p:txBody>
      </p:sp>
      <p:sp>
        <p:nvSpPr>
          <p:cNvPr id="12" name="Cube 11"/>
          <p:cNvSpPr/>
          <p:nvPr/>
        </p:nvSpPr>
        <p:spPr>
          <a:xfrm>
            <a:off x="5410200" y="2819400"/>
            <a:ext cx="1216152" cy="1216152"/>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25%</a:t>
            </a:r>
          </a:p>
        </p:txBody>
      </p:sp>
      <p:cxnSp>
        <p:nvCxnSpPr>
          <p:cNvPr id="29" name="Straight Arrow Connector 28"/>
          <p:cNvCxnSpPr/>
          <p:nvPr/>
        </p:nvCxnSpPr>
        <p:spPr>
          <a:xfrm flipV="1">
            <a:off x="5410200" y="4038600"/>
            <a:ext cx="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4495800" y="4038600"/>
            <a:ext cx="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3581400" y="4038600"/>
            <a:ext cx="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38" name="Table 37"/>
          <p:cNvGraphicFramePr>
            <a:graphicFrameLocks noGrp="1"/>
          </p:cNvGraphicFramePr>
          <p:nvPr/>
        </p:nvGraphicFramePr>
        <p:xfrm>
          <a:off x="3352800" y="4724400"/>
          <a:ext cx="457201" cy="370840"/>
        </p:xfrm>
        <a:graphic>
          <a:graphicData uri="http://schemas.openxmlformats.org/drawingml/2006/table">
            <a:tbl>
              <a:tblPr firstRow="1" bandRow="1">
                <a:tableStyleId>{5940675A-B579-460E-94D1-54222C63F5DA}</a:tableStyleId>
              </a:tblPr>
              <a:tblGrid>
                <a:gridCol w="457201"/>
              </a:tblGrid>
              <a:tr h="370840">
                <a:tc>
                  <a:txBody>
                    <a:bodyPr/>
                    <a:lstStyle/>
                    <a:p>
                      <a:r>
                        <a:rPr lang="en-US" dirty="0" smtClean="0"/>
                        <a:t>Q₁</a:t>
                      </a:r>
                      <a:endParaRPr lang="en-US" dirty="0"/>
                    </a:p>
                  </a:txBody>
                  <a:tcPr/>
                </a:tc>
              </a:tr>
            </a:tbl>
          </a:graphicData>
        </a:graphic>
      </p:graphicFrame>
      <p:graphicFrame>
        <p:nvGraphicFramePr>
          <p:cNvPr id="40" name="Table 39"/>
          <p:cNvGraphicFramePr>
            <a:graphicFrameLocks noGrp="1"/>
          </p:cNvGraphicFramePr>
          <p:nvPr/>
        </p:nvGraphicFramePr>
        <p:xfrm>
          <a:off x="4267200" y="4724400"/>
          <a:ext cx="457201" cy="370840"/>
        </p:xfrm>
        <a:graphic>
          <a:graphicData uri="http://schemas.openxmlformats.org/drawingml/2006/table">
            <a:tbl>
              <a:tblPr firstRow="1" bandRow="1">
                <a:tableStyleId>{5940675A-B579-460E-94D1-54222C63F5DA}</a:tableStyleId>
              </a:tblPr>
              <a:tblGrid>
                <a:gridCol w="457201"/>
              </a:tblGrid>
              <a:tr h="370840">
                <a:tc>
                  <a:txBody>
                    <a:bodyPr/>
                    <a:lstStyle/>
                    <a:p>
                      <a:r>
                        <a:rPr lang="en-US" dirty="0" smtClean="0"/>
                        <a:t>Q₁    </a:t>
                      </a:r>
                      <a:endParaRPr lang="en-US" dirty="0"/>
                    </a:p>
                  </a:txBody>
                  <a:tcPr/>
                </a:tc>
              </a:tr>
            </a:tbl>
          </a:graphicData>
        </a:graphic>
      </p:graphicFrame>
      <p:graphicFrame>
        <p:nvGraphicFramePr>
          <p:cNvPr id="41" name="Table 40"/>
          <p:cNvGraphicFramePr>
            <a:graphicFrameLocks noGrp="1"/>
          </p:cNvGraphicFramePr>
          <p:nvPr/>
        </p:nvGraphicFramePr>
        <p:xfrm>
          <a:off x="5257800" y="4724400"/>
          <a:ext cx="457201" cy="370840"/>
        </p:xfrm>
        <a:graphic>
          <a:graphicData uri="http://schemas.openxmlformats.org/drawingml/2006/table">
            <a:tbl>
              <a:tblPr firstRow="1" bandRow="1">
                <a:tableStyleId>{5940675A-B579-460E-94D1-54222C63F5DA}</a:tableStyleId>
              </a:tblPr>
              <a:tblGrid>
                <a:gridCol w="457201"/>
              </a:tblGrid>
              <a:tr h="370840">
                <a:tc>
                  <a:txBody>
                    <a:bodyPr/>
                    <a:lstStyle/>
                    <a:p>
                      <a:r>
                        <a:rPr lang="en-US" dirty="0" smtClean="0"/>
                        <a:t>Q₁  </a:t>
                      </a:r>
                      <a:endParaRPr lang="en-US" dirty="0"/>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Measures of dispersion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Thus, the mean, median, or mode by itself is usually not a sufficient measure to reveal the shape of the distribution of a data set. </a:t>
            </a:r>
          </a:p>
          <a:p>
            <a:r>
              <a:rPr lang="en-US" dirty="0" smtClean="0"/>
              <a:t>We also need a measure that can provide some information about the variation among data values.</a:t>
            </a:r>
          </a:p>
          <a:p>
            <a:r>
              <a:rPr lang="en-US" dirty="0" smtClean="0"/>
              <a:t>The measures that help us learn about the spread of a data set are called the </a:t>
            </a:r>
            <a:r>
              <a:rPr lang="en-US" b="1" dirty="0" smtClean="0"/>
              <a:t>measures of dispersion</a:t>
            </a:r>
            <a:endParaRPr lang="en-US" dirty="0" smtClean="0"/>
          </a:p>
          <a:p>
            <a:r>
              <a:rPr lang="en-US" dirty="0" smtClean="0"/>
              <a:t>The measures of central tendency and dispersion taken together give a better picture of a data set than the measures of central tendency alone.</a:t>
            </a:r>
          </a:p>
          <a:p>
            <a:r>
              <a:rPr lang="en-US" dirty="0" smtClean="0"/>
              <a:t>The three measures of dispersion we are going to look at are: range, variance, and standard deviation.</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Quartiles and Interquartile Range cont-</a:t>
            </a:r>
            <a:endParaRPr lang="en-US" dirty="0"/>
          </a:p>
        </p:txBody>
      </p:sp>
      <p:sp>
        <p:nvSpPr>
          <p:cNvPr id="3" name="Content Placeholder 2"/>
          <p:cNvSpPr>
            <a:spLocks noGrp="1"/>
          </p:cNvSpPr>
          <p:nvPr>
            <p:ph idx="1"/>
          </p:nvPr>
        </p:nvSpPr>
        <p:spPr/>
        <p:txBody>
          <a:bodyPr/>
          <a:lstStyle/>
          <a:p>
            <a:r>
              <a:rPr lang="en-US" dirty="0" smtClean="0"/>
              <a:t>Calculating Interquartile Range:</a:t>
            </a:r>
          </a:p>
          <a:p>
            <a:r>
              <a:rPr lang="en-US" dirty="0" smtClean="0"/>
              <a:t>The difference between the third and the first quartiles gives the </a:t>
            </a:r>
            <a:r>
              <a:rPr lang="en-US" i="1" dirty="0" smtClean="0"/>
              <a:t>interquartile range; that is, </a:t>
            </a:r>
            <a:r>
              <a:rPr lang="fr-FR" dirty="0" smtClean="0"/>
              <a:t>IQR  Interquartile range = </a:t>
            </a:r>
            <a:r>
              <a:rPr lang="fr-FR" i="1" dirty="0" smtClean="0"/>
              <a:t>Q₃ - Q₁</a:t>
            </a:r>
          </a:p>
          <a:p>
            <a:pPr>
              <a:buNone/>
            </a:pP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Quartiles and Interquartile Range cont-</a:t>
            </a:r>
            <a:endParaRPr lang="en-US" dirty="0"/>
          </a:p>
        </p:txBody>
      </p:sp>
      <p:sp>
        <p:nvSpPr>
          <p:cNvPr id="3" name="Content Placeholder 2"/>
          <p:cNvSpPr>
            <a:spLocks noGrp="1"/>
          </p:cNvSpPr>
          <p:nvPr>
            <p:ph idx="1"/>
          </p:nvPr>
        </p:nvSpPr>
        <p:spPr/>
        <p:txBody>
          <a:bodyPr>
            <a:normAutofit/>
          </a:bodyPr>
          <a:lstStyle/>
          <a:p>
            <a:r>
              <a:rPr lang="en-US" dirty="0" smtClean="0"/>
              <a:t>Example:</a:t>
            </a:r>
          </a:p>
          <a:p>
            <a:pPr lvl="1"/>
            <a:r>
              <a:rPr lang="en-US" dirty="0" smtClean="0"/>
              <a:t>The following are the ages (in years) of nine employees of an insurance company:</a:t>
            </a:r>
          </a:p>
          <a:p>
            <a:pPr>
              <a:buNone/>
            </a:pPr>
            <a:r>
              <a:rPr lang="en-US" dirty="0" smtClean="0"/>
              <a:t>           47    28    39    51    33    37    59    24    33 (a)  Find the values of the three quartiles.</a:t>
            </a:r>
          </a:p>
          <a:p>
            <a:pPr>
              <a:buNone/>
            </a:pPr>
            <a:r>
              <a:rPr lang="en-US" dirty="0" smtClean="0"/>
              <a:t>    (b) Where does the age of 28 years fall in  relation to the ages of these employees?</a:t>
            </a:r>
          </a:p>
          <a:p>
            <a:pPr>
              <a:buNone/>
            </a:pPr>
            <a:r>
              <a:rPr lang="en-US" dirty="0" smtClean="0"/>
              <a:t>    (c) Find the interquartile range.</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Quartiles and Interquartile Range cont-</a:t>
            </a:r>
            <a:endParaRPr lang="en-US" dirty="0"/>
          </a:p>
        </p:txBody>
      </p:sp>
      <p:sp>
        <p:nvSpPr>
          <p:cNvPr id="3" name="Content Placeholder 2"/>
          <p:cNvSpPr>
            <a:spLocks noGrp="1"/>
          </p:cNvSpPr>
          <p:nvPr>
            <p:ph idx="1"/>
          </p:nvPr>
        </p:nvSpPr>
        <p:spPr/>
        <p:txBody>
          <a:bodyPr/>
          <a:lstStyle/>
          <a:p>
            <a:r>
              <a:rPr lang="en-US" dirty="0" smtClean="0"/>
              <a:t>Solution:</a:t>
            </a:r>
          </a:p>
          <a:p>
            <a:r>
              <a:rPr lang="en-US" dirty="0" smtClean="0"/>
              <a:t>First we rank the given data in increasing order, then we calculate the three quartiles as follows:</a:t>
            </a:r>
          </a:p>
          <a:p>
            <a:pPr>
              <a:buNone/>
            </a:pPr>
            <a:r>
              <a:rPr lang="en-US" dirty="0" smtClean="0"/>
              <a:t>	24    28     33    33      37      39    47     51    59</a:t>
            </a:r>
            <a:endParaRPr lang="en-US" dirty="0"/>
          </a:p>
        </p:txBody>
      </p:sp>
      <p:cxnSp>
        <p:nvCxnSpPr>
          <p:cNvPr id="5" name="Straight Arrow Connector 4"/>
          <p:cNvCxnSpPr/>
          <p:nvPr/>
        </p:nvCxnSpPr>
        <p:spPr>
          <a:xfrm flipV="1">
            <a:off x="4495800" y="4191000"/>
            <a:ext cx="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9" name="Table 8"/>
          <p:cNvGraphicFramePr>
            <a:graphicFrameLocks noGrp="1"/>
          </p:cNvGraphicFramePr>
          <p:nvPr/>
        </p:nvGraphicFramePr>
        <p:xfrm>
          <a:off x="3733800" y="4724400"/>
          <a:ext cx="1524000" cy="640080"/>
        </p:xfrm>
        <a:graphic>
          <a:graphicData uri="http://schemas.openxmlformats.org/drawingml/2006/table">
            <a:tbl>
              <a:tblPr firstRow="1" bandRow="1">
                <a:tableStyleId>{5940675A-B579-460E-94D1-54222C63F5DA}</a:tableStyleId>
              </a:tblPr>
              <a:tblGrid>
                <a:gridCol w="1524000"/>
              </a:tblGrid>
              <a:tr h="609600">
                <a:tc>
                  <a:txBody>
                    <a:bodyPr/>
                    <a:lstStyle/>
                    <a:p>
                      <a:r>
                        <a:rPr lang="en-US" dirty="0" smtClean="0"/>
                        <a:t>Q₂  = 37 also</a:t>
                      </a:r>
                      <a:r>
                        <a:rPr lang="en-US" baseline="0" dirty="0" smtClean="0"/>
                        <a:t> Median</a:t>
                      </a:r>
                      <a:endParaRPr lang="en-US" dirty="0"/>
                    </a:p>
                  </a:txBody>
                  <a:tcPr/>
                </a:tc>
              </a:tr>
            </a:tbl>
          </a:graphicData>
        </a:graphic>
      </p:graphicFrame>
      <p:graphicFrame>
        <p:nvGraphicFramePr>
          <p:cNvPr id="10" name="Table 9"/>
          <p:cNvGraphicFramePr>
            <a:graphicFrameLocks noGrp="1"/>
          </p:cNvGraphicFramePr>
          <p:nvPr/>
        </p:nvGraphicFramePr>
        <p:xfrm>
          <a:off x="914400" y="4724400"/>
          <a:ext cx="2362200" cy="533400"/>
        </p:xfrm>
        <a:graphic>
          <a:graphicData uri="http://schemas.openxmlformats.org/drawingml/2006/table">
            <a:tbl>
              <a:tblPr firstRow="1" bandRow="1">
                <a:tableStyleId>{5940675A-B579-460E-94D1-54222C63F5DA}</a:tableStyleId>
              </a:tblPr>
              <a:tblGrid>
                <a:gridCol w="2362200"/>
              </a:tblGrid>
              <a:tr h="533400">
                <a:tc>
                  <a:txBody>
                    <a:bodyPr/>
                    <a:lstStyle/>
                    <a:p>
                      <a:r>
                        <a:rPr lang="en-US" dirty="0" smtClean="0"/>
                        <a:t>Q₁  = (28+33)/2</a:t>
                      </a:r>
                      <a:r>
                        <a:rPr lang="en-US" baseline="0" dirty="0" smtClean="0"/>
                        <a:t> = 30.5</a:t>
                      </a:r>
                      <a:endParaRPr lang="en-US" dirty="0"/>
                    </a:p>
                  </a:txBody>
                  <a:tcPr/>
                </a:tc>
              </a:tr>
            </a:tbl>
          </a:graphicData>
        </a:graphic>
      </p:graphicFrame>
      <p:graphicFrame>
        <p:nvGraphicFramePr>
          <p:cNvPr id="11" name="Table 10"/>
          <p:cNvGraphicFramePr>
            <a:graphicFrameLocks noGrp="1"/>
          </p:cNvGraphicFramePr>
          <p:nvPr/>
        </p:nvGraphicFramePr>
        <p:xfrm>
          <a:off x="5486400" y="4648200"/>
          <a:ext cx="2209800" cy="609600"/>
        </p:xfrm>
        <a:graphic>
          <a:graphicData uri="http://schemas.openxmlformats.org/drawingml/2006/table">
            <a:tbl>
              <a:tblPr firstRow="1" bandRow="1">
                <a:tableStyleId>{5940675A-B579-460E-94D1-54222C63F5DA}</a:tableStyleId>
              </a:tblPr>
              <a:tblGrid>
                <a:gridCol w="2209800"/>
              </a:tblGrid>
              <a:tr h="609600">
                <a:tc>
                  <a:txBody>
                    <a:bodyPr/>
                    <a:lstStyle/>
                    <a:p>
                      <a:r>
                        <a:rPr lang="en-US" dirty="0" smtClean="0"/>
                        <a:t>Q₃ = (47+51)/2</a:t>
                      </a:r>
                      <a:r>
                        <a:rPr lang="en-US" baseline="0" dirty="0" smtClean="0"/>
                        <a:t> = 49</a:t>
                      </a:r>
                      <a:endParaRPr lang="en-US" dirty="0"/>
                    </a:p>
                  </a:txBody>
                  <a:tcPr/>
                </a:tc>
              </a:tr>
            </a:tbl>
          </a:graphicData>
        </a:graphic>
      </p:graphicFrame>
      <p:cxnSp>
        <p:nvCxnSpPr>
          <p:cNvPr id="12" name="Straight Arrow Connector 11"/>
          <p:cNvCxnSpPr/>
          <p:nvPr/>
        </p:nvCxnSpPr>
        <p:spPr>
          <a:xfrm flipV="1">
            <a:off x="6629400" y="4114800"/>
            <a:ext cx="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2286000" y="4191000"/>
            <a:ext cx="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Quartiles and Interquartile Range cont-</a:t>
            </a:r>
            <a:endParaRPr lang="en-US" dirty="0"/>
          </a:p>
        </p:txBody>
      </p:sp>
      <p:sp>
        <p:nvSpPr>
          <p:cNvPr id="3" name="Content Placeholder 2"/>
          <p:cNvSpPr>
            <a:spLocks noGrp="1"/>
          </p:cNvSpPr>
          <p:nvPr>
            <p:ph idx="1"/>
          </p:nvPr>
        </p:nvSpPr>
        <p:spPr/>
        <p:txBody>
          <a:bodyPr/>
          <a:lstStyle/>
          <a:p>
            <a:r>
              <a:rPr lang="en-US" dirty="0" smtClean="0"/>
              <a:t>Solution cont—</a:t>
            </a:r>
          </a:p>
          <a:p>
            <a:r>
              <a:rPr lang="en-US" dirty="0" smtClean="0"/>
              <a:t>(a) Q₁ = 30.5years,   Q₂ = 37 years, and    Q₃ = 49 years</a:t>
            </a:r>
          </a:p>
          <a:p>
            <a:r>
              <a:rPr lang="en-US" dirty="0" smtClean="0"/>
              <a:t>(b) The age of 28 years falls in the lowest quartile Q₁ or within 25% of the ages</a:t>
            </a:r>
          </a:p>
          <a:p>
            <a:r>
              <a:rPr lang="en-US" dirty="0" smtClean="0"/>
              <a:t>(c) The interquartile range is Q₃-Q₁ = 49-30.5 = 18.5 years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Percentiles and Percentile Rank</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Percentiles are the summary measures that divide a ranked data set into 100 equal parts. </a:t>
            </a:r>
          </a:p>
          <a:p>
            <a:r>
              <a:rPr lang="en-US" dirty="0" smtClean="0"/>
              <a:t>Each(ranked) data set has 99 percentiles that divide it into 100 equal parts. </a:t>
            </a:r>
          </a:p>
          <a:p>
            <a:r>
              <a:rPr lang="en-US" dirty="0" smtClean="0"/>
              <a:t>The data should be ranked in increasing order to compute percentiles. </a:t>
            </a:r>
          </a:p>
          <a:p>
            <a:r>
              <a:rPr lang="en-US" dirty="0" smtClean="0"/>
              <a:t>The </a:t>
            </a:r>
            <a:r>
              <a:rPr lang="en-US" i="1" dirty="0" err="1" smtClean="0"/>
              <a:t>K</a:t>
            </a:r>
            <a:r>
              <a:rPr lang="en-US" i="1" baseline="30000" dirty="0" err="1" smtClean="0"/>
              <a:t>th</a:t>
            </a:r>
            <a:r>
              <a:rPr lang="en-US" i="1" dirty="0" smtClean="0"/>
              <a:t> percentile is denoted by </a:t>
            </a:r>
            <a:r>
              <a:rPr lang="en-US" i="1" dirty="0" err="1" smtClean="0"/>
              <a:t>P</a:t>
            </a:r>
            <a:r>
              <a:rPr lang="en-US" sz="1700" i="1" dirty="0" err="1" smtClean="0"/>
              <a:t>ĸ</a:t>
            </a:r>
            <a:r>
              <a:rPr lang="en-US" i="1" dirty="0" smtClean="0"/>
              <a:t>, where k is an </a:t>
            </a:r>
            <a:r>
              <a:rPr lang="en-US" dirty="0" smtClean="0"/>
              <a:t>integer in the range 1 to 99. </a:t>
            </a:r>
          </a:p>
          <a:p>
            <a:r>
              <a:rPr lang="en-US" dirty="0" smtClean="0"/>
              <a:t>For instance, the 25th percentile is denoted by </a:t>
            </a:r>
            <a:r>
              <a:rPr lang="en-US" i="1" dirty="0" smtClean="0"/>
              <a:t>P₂₅. </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Percentiles and Percentile Rank 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Thus, the </a:t>
            </a:r>
            <a:r>
              <a:rPr lang="en-US" i="1" dirty="0" err="1" smtClean="0"/>
              <a:t>K</a:t>
            </a:r>
            <a:r>
              <a:rPr lang="en-US" i="1" baseline="30000" dirty="0" err="1" smtClean="0"/>
              <a:t>th</a:t>
            </a:r>
            <a:r>
              <a:rPr lang="en-US" i="1" dirty="0" smtClean="0"/>
              <a:t>  percentile, </a:t>
            </a:r>
            <a:r>
              <a:rPr lang="en-US" i="1" dirty="0" err="1" smtClean="0"/>
              <a:t>Pk</a:t>
            </a:r>
            <a:r>
              <a:rPr lang="en-US" i="1" dirty="0" smtClean="0"/>
              <a:t>, can be defined as a value in a data set such that about k% of </a:t>
            </a:r>
            <a:r>
              <a:rPr lang="en-US" dirty="0" smtClean="0"/>
              <a:t>the measurements are smaller than the value of </a:t>
            </a:r>
            <a:r>
              <a:rPr lang="en-US" i="1" dirty="0" err="1" smtClean="0"/>
              <a:t>Pk</a:t>
            </a:r>
            <a:r>
              <a:rPr lang="en-US" i="1" dirty="0" smtClean="0"/>
              <a:t> and about (100 - k)% of the measurements </a:t>
            </a:r>
            <a:r>
              <a:rPr lang="en-US" dirty="0" smtClean="0"/>
              <a:t>are greater than the value of </a:t>
            </a:r>
            <a:r>
              <a:rPr lang="en-US" i="1" dirty="0" smtClean="0"/>
              <a:t>Pk.</a:t>
            </a:r>
          </a:p>
          <a:p>
            <a:r>
              <a:rPr lang="en-US" dirty="0" smtClean="0"/>
              <a:t>Formula:</a:t>
            </a:r>
          </a:p>
          <a:p>
            <a:pPr lvl="1"/>
            <a:r>
              <a:rPr lang="en-US" dirty="0" smtClean="0"/>
              <a:t>The (approximate) value of the </a:t>
            </a:r>
            <a:r>
              <a:rPr lang="en-US" i="1" dirty="0" err="1" smtClean="0"/>
              <a:t>K</a:t>
            </a:r>
            <a:r>
              <a:rPr lang="en-US" i="1" baseline="30000" dirty="0" err="1" smtClean="0"/>
              <a:t>th</a:t>
            </a:r>
            <a:r>
              <a:rPr lang="en-US" i="1" dirty="0" smtClean="0"/>
              <a:t> percentile, denoted by </a:t>
            </a:r>
            <a:r>
              <a:rPr lang="en-US" i="1" dirty="0" err="1" smtClean="0"/>
              <a:t>Pk</a:t>
            </a:r>
            <a:r>
              <a:rPr lang="en-US" i="1" dirty="0" smtClean="0"/>
              <a:t>, is </a:t>
            </a:r>
          </a:p>
          <a:p>
            <a:pPr>
              <a:buNone/>
            </a:pPr>
            <a:r>
              <a:rPr lang="en-US" i="1" dirty="0" smtClean="0"/>
              <a:t>           </a:t>
            </a:r>
            <a:r>
              <a:rPr lang="en-US" i="1" dirty="0" err="1" smtClean="0"/>
              <a:t>P</a:t>
            </a:r>
            <a:r>
              <a:rPr lang="en-US" sz="1800" i="1" dirty="0" err="1" smtClean="0"/>
              <a:t>k</a:t>
            </a:r>
            <a:r>
              <a:rPr lang="en-US" i="1" dirty="0" smtClean="0"/>
              <a:t> = Value of the (</a:t>
            </a:r>
            <a:r>
              <a:rPr lang="en-US" i="1" dirty="0" err="1" smtClean="0"/>
              <a:t>Kn</a:t>
            </a:r>
            <a:r>
              <a:rPr lang="en-US" i="1" dirty="0" smtClean="0"/>
              <a:t>/100)</a:t>
            </a:r>
            <a:r>
              <a:rPr lang="en-US" dirty="0" err="1" smtClean="0"/>
              <a:t>th</a:t>
            </a:r>
            <a:r>
              <a:rPr lang="en-US" dirty="0" smtClean="0"/>
              <a:t> term in a ranked data set</a:t>
            </a:r>
            <a:endParaRPr lang="en-US" i="1" dirty="0" smtClean="0"/>
          </a:p>
          <a:p>
            <a:pPr lvl="1">
              <a:buNone/>
            </a:pPr>
            <a:r>
              <a:rPr lang="en-US" dirty="0" smtClean="0"/>
              <a:t>    where k denotes the number of the percentile and n represents the sample size.</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Percentiles and Percentile Rank cont--</a:t>
            </a:r>
            <a:endParaRPr lang="en-US" dirty="0"/>
          </a:p>
        </p:txBody>
      </p:sp>
      <p:sp>
        <p:nvSpPr>
          <p:cNvPr id="3" name="Content Placeholder 2"/>
          <p:cNvSpPr>
            <a:spLocks noGrp="1"/>
          </p:cNvSpPr>
          <p:nvPr>
            <p:ph idx="1"/>
          </p:nvPr>
        </p:nvSpPr>
        <p:spPr/>
        <p:txBody>
          <a:bodyPr>
            <a:normAutofit/>
          </a:bodyPr>
          <a:lstStyle/>
          <a:p>
            <a:r>
              <a:rPr lang="en-US" dirty="0" smtClean="0"/>
              <a:t>We can also calculate the percentile rank for a particular value x</a:t>
            </a:r>
            <a:r>
              <a:rPr lang="en-US" sz="1800" dirty="0" smtClean="0"/>
              <a:t>i</a:t>
            </a:r>
            <a:r>
              <a:rPr lang="en-US" dirty="0" smtClean="0"/>
              <a:t> of a data set by using the formula given below. </a:t>
            </a:r>
          </a:p>
          <a:p>
            <a:r>
              <a:rPr lang="en-US" dirty="0" smtClean="0"/>
              <a:t>The percentile rank of x</a:t>
            </a:r>
            <a:r>
              <a:rPr lang="en-US" sz="1800" dirty="0" smtClean="0"/>
              <a:t>i</a:t>
            </a:r>
            <a:r>
              <a:rPr lang="en-US" dirty="0" smtClean="0"/>
              <a:t> gives the percentage of values in the data set that are less than x</a:t>
            </a:r>
            <a:r>
              <a:rPr lang="en-US" sz="1800" dirty="0" smtClean="0"/>
              <a:t>i</a:t>
            </a:r>
            <a:endParaRPr lang="en-US" dirty="0" smtClean="0"/>
          </a:p>
          <a:p>
            <a:r>
              <a:rPr lang="en-US" dirty="0" smtClean="0"/>
              <a:t>Percentile rank of </a:t>
            </a:r>
            <a:r>
              <a:rPr lang="en-US" i="1" dirty="0" smtClean="0"/>
              <a:t>x</a:t>
            </a:r>
            <a:r>
              <a:rPr lang="en-US" sz="1800" i="1" dirty="0" smtClean="0"/>
              <a:t>i  </a:t>
            </a:r>
            <a:r>
              <a:rPr lang="en-US" i="1" dirty="0" smtClean="0"/>
              <a:t>= (</a:t>
            </a:r>
            <a:r>
              <a:rPr lang="en-US" dirty="0" smtClean="0"/>
              <a:t>Number of values less than </a:t>
            </a:r>
            <a:r>
              <a:rPr lang="en-US" i="1" dirty="0" smtClean="0"/>
              <a:t>x</a:t>
            </a:r>
            <a:r>
              <a:rPr lang="en-US" sz="1800" i="1" dirty="0" smtClean="0"/>
              <a:t>i </a:t>
            </a:r>
            <a:r>
              <a:rPr lang="en-US" i="1" dirty="0" smtClean="0"/>
              <a:t>/</a:t>
            </a:r>
            <a:r>
              <a:rPr lang="en-US" dirty="0" smtClean="0"/>
              <a:t>total number of values in the data set)*100</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Percentiles and Percentile Rank cont--</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The following are the profits in billions of shillings for 12 companies in 2008</a:t>
            </a:r>
          </a:p>
          <a:p>
            <a:pPr>
              <a:buNone/>
            </a:pPr>
            <a:r>
              <a:rPr lang="en-US" dirty="0" smtClean="0"/>
              <a:t> 13    7    9    10    12    13    14    11   17  8  45  17 </a:t>
            </a:r>
          </a:p>
          <a:p>
            <a:pPr marL="514350" indent="-514350">
              <a:buFont typeface="+mj-lt"/>
              <a:buAutoNum type="alphaLcPeriod"/>
            </a:pPr>
            <a:r>
              <a:rPr lang="en-US" dirty="0" smtClean="0"/>
              <a:t>Find the value of the 42</a:t>
            </a:r>
            <a:r>
              <a:rPr lang="en-US" baseline="30000" dirty="0" smtClean="0"/>
              <a:t>nd</a:t>
            </a:r>
            <a:r>
              <a:rPr lang="en-US" dirty="0" smtClean="0"/>
              <a:t> percentile</a:t>
            </a:r>
          </a:p>
          <a:p>
            <a:pPr marL="514350" indent="-514350">
              <a:buFont typeface="+mj-lt"/>
              <a:buAutoNum type="alphaLcPeriod"/>
            </a:pPr>
            <a:r>
              <a:rPr lang="en-US" dirty="0" smtClean="0"/>
              <a:t>Find the percentile rank for 14 billion in profits</a:t>
            </a:r>
          </a:p>
          <a:p>
            <a:pPr>
              <a:buNone/>
            </a:pP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Percentiles and Percentile Rank cont--</a:t>
            </a:r>
            <a:endParaRPr lang="en-US" dirty="0"/>
          </a:p>
        </p:txBody>
      </p:sp>
      <p:sp>
        <p:nvSpPr>
          <p:cNvPr id="3" name="Content Placeholder 2"/>
          <p:cNvSpPr>
            <a:spLocks noGrp="1"/>
          </p:cNvSpPr>
          <p:nvPr>
            <p:ph idx="1"/>
          </p:nvPr>
        </p:nvSpPr>
        <p:spPr/>
        <p:txBody>
          <a:bodyPr>
            <a:normAutofit lnSpcReduction="10000"/>
          </a:bodyPr>
          <a:lstStyle/>
          <a:p>
            <a:r>
              <a:rPr lang="en-US" dirty="0" smtClean="0"/>
              <a:t>Solution</a:t>
            </a:r>
          </a:p>
          <a:p>
            <a:r>
              <a:rPr lang="en-US" dirty="0" smtClean="0"/>
              <a:t>The data arranged in increasing order are as follows:</a:t>
            </a:r>
          </a:p>
          <a:p>
            <a:pPr>
              <a:buNone/>
            </a:pPr>
            <a:r>
              <a:rPr lang="en-US" dirty="0" smtClean="0"/>
              <a:t>  7   8   9   10   11   12   13   13   14   17   17   45</a:t>
            </a:r>
          </a:p>
          <a:p>
            <a:pPr marL="514350" indent="-514350">
              <a:buNone/>
            </a:pPr>
            <a:r>
              <a:rPr lang="en-US" dirty="0" smtClean="0"/>
              <a:t>  (a) The position of the 42nd percentile is;</a:t>
            </a:r>
          </a:p>
          <a:p>
            <a:pPr marL="914400" lvl="1" indent="-514350">
              <a:buNone/>
            </a:pPr>
            <a:r>
              <a:rPr lang="en-US" dirty="0" smtClean="0"/>
              <a:t>(</a:t>
            </a:r>
            <a:r>
              <a:rPr lang="en-US" dirty="0" err="1" smtClean="0"/>
              <a:t>Kn</a:t>
            </a:r>
            <a:r>
              <a:rPr lang="en-US" dirty="0" smtClean="0"/>
              <a:t>/100) = (42*12)/100 = 5.04</a:t>
            </a:r>
            <a:r>
              <a:rPr lang="en-US" baseline="30000" dirty="0" smtClean="0"/>
              <a:t>th</a:t>
            </a:r>
            <a:r>
              <a:rPr lang="en-US" dirty="0" smtClean="0"/>
              <a:t> term. This value can be approximated by the 5</a:t>
            </a:r>
            <a:r>
              <a:rPr lang="en-US" baseline="30000" dirty="0" smtClean="0"/>
              <a:t>th</a:t>
            </a:r>
            <a:r>
              <a:rPr lang="en-US" dirty="0" smtClean="0"/>
              <a:t> term in the ranked data which is 11 billion</a:t>
            </a:r>
          </a:p>
          <a:p>
            <a:pPr>
              <a:buNone/>
            </a:pPr>
            <a:r>
              <a:rPr lang="en-US" dirty="0" smtClean="0"/>
              <a:t>  </a:t>
            </a:r>
          </a:p>
          <a:p>
            <a:pPr lvl="1"/>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Percentiles and Percentile Rank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Solution cont--</a:t>
            </a:r>
          </a:p>
          <a:p>
            <a:pPr lvl="1"/>
            <a:r>
              <a:rPr lang="en-US" dirty="0" smtClean="0"/>
              <a:t>(b) In this data set, 8 of the 12 values are less than $14 billion. Hence,</a:t>
            </a:r>
          </a:p>
          <a:p>
            <a:pPr lvl="1"/>
            <a:r>
              <a:rPr lang="en-US" dirty="0" smtClean="0"/>
              <a:t>Percentile rank of 14 = (8/12)*100 = </a:t>
            </a:r>
            <a:r>
              <a:rPr lang="en-US" b="1" dirty="0" smtClean="0"/>
              <a:t>66.67%</a:t>
            </a:r>
          </a:p>
          <a:p>
            <a:r>
              <a:rPr lang="en-US" dirty="0" smtClean="0"/>
              <a:t>Rounding this answer to the nearest integral value, we can state that about 67% of the companies in these 12 had less than $14 billion profits in 2008. </a:t>
            </a:r>
          </a:p>
          <a:p>
            <a:r>
              <a:rPr lang="en-US" dirty="0" smtClean="0"/>
              <a:t>Hence, 33% of these 12 companies had $14 billion or higher profits in 2008.</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a:t>
            </a:r>
            <a:r>
              <a:rPr lang="en-US" b="1" dirty="0" smtClean="0"/>
              <a:t>range </a:t>
            </a:r>
            <a:r>
              <a:rPr lang="en-US" dirty="0" smtClean="0"/>
              <a:t>is the simplest measure of dispersion to calculate. </a:t>
            </a:r>
          </a:p>
          <a:p>
            <a:r>
              <a:rPr lang="en-US" dirty="0" smtClean="0"/>
              <a:t>It is obtained by taking the difference between the largest and the smallest values in a data set.</a:t>
            </a:r>
          </a:p>
          <a:p>
            <a:r>
              <a:rPr lang="en-US" b="1" dirty="0" smtClean="0"/>
              <a:t>Finding the Range for Ungrouped Data</a:t>
            </a:r>
          </a:p>
          <a:p>
            <a:pPr lvl="1">
              <a:buNone/>
            </a:pPr>
            <a:r>
              <a:rPr lang="en-US" dirty="0" smtClean="0"/>
              <a:t>Range = Largest value - Smallest value</a:t>
            </a:r>
          </a:p>
          <a:p>
            <a:r>
              <a:rPr lang="en-US" dirty="0" smtClean="0"/>
              <a:t>The following table gives the total areas in square miles of four states of the United States.</a:t>
            </a:r>
          </a:p>
          <a:p>
            <a:r>
              <a:rPr lang="en-US" dirty="0" smtClean="0"/>
              <a:t>Find the range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box-and-whisker plot gives a graphic presentation of data using five measures: the median, the first quartile, the third quartile, and the smallest and the largest values in the data set between the lower and the upper inner fences.</a:t>
            </a:r>
          </a:p>
          <a:p>
            <a:r>
              <a:rPr lang="en-US" dirty="0" smtClean="0"/>
              <a:t>A box-and-whisker plot can help us visualize the center, the spread, and the </a:t>
            </a:r>
            <a:r>
              <a:rPr lang="en-US" dirty="0" err="1" smtClean="0"/>
              <a:t>skewness</a:t>
            </a:r>
            <a:r>
              <a:rPr lang="en-US" dirty="0" smtClean="0"/>
              <a:t> of a data set. </a:t>
            </a:r>
          </a:p>
          <a:p>
            <a:r>
              <a:rPr lang="en-US" dirty="0" smtClean="0"/>
              <a:t>It also helps detect outliers. </a:t>
            </a:r>
          </a:p>
          <a:p>
            <a:r>
              <a:rPr lang="en-US" dirty="0" smtClean="0"/>
              <a:t>We can compare different distributions by making box-and-whisker plots for each of them.</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 cont--</a:t>
            </a:r>
            <a:endParaRPr lang="en-US" dirty="0"/>
          </a:p>
        </p:txBody>
      </p:sp>
      <p:sp>
        <p:nvSpPr>
          <p:cNvPr id="3" name="Content Placeholder 2"/>
          <p:cNvSpPr>
            <a:spLocks noGrp="1"/>
          </p:cNvSpPr>
          <p:nvPr>
            <p:ph idx="1"/>
          </p:nvPr>
        </p:nvSpPr>
        <p:spPr/>
        <p:txBody>
          <a:bodyPr/>
          <a:lstStyle/>
          <a:p>
            <a:r>
              <a:rPr lang="en-US" dirty="0" smtClean="0"/>
              <a:t>Example:</a:t>
            </a:r>
          </a:p>
          <a:p>
            <a:r>
              <a:rPr lang="en-US" dirty="0" smtClean="0"/>
              <a:t>The following data are the incomes (in thousands of dollars) for a sample of 12 households.</a:t>
            </a:r>
          </a:p>
          <a:p>
            <a:pPr>
              <a:buNone/>
            </a:pPr>
            <a:r>
              <a:rPr lang="en-US" dirty="0" smtClean="0"/>
              <a:t>    75    69    84    112    74    104    81    90    94 144    79    98</a:t>
            </a:r>
          </a:p>
          <a:p>
            <a:r>
              <a:rPr lang="en-US" dirty="0" smtClean="0"/>
              <a:t>Construct a box-and-whisker plot for these data.</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 cont--</a:t>
            </a:r>
            <a:endParaRPr lang="en-US" dirty="0"/>
          </a:p>
        </p:txBody>
      </p:sp>
      <p:sp>
        <p:nvSpPr>
          <p:cNvPr id="3" name="Content Placeholder 2"/>
          <p:cNvSpPr>
            <a:spLocks noGrp="1"/>
          </p:cNvSpPr>
          <p:nvPr>
            <p:ph idx="1"/>
          </p:nvPr>
        </p:nvSpPr>
        <p:spPr/>
        <p:txBody>
          <a:bodyPr>
            <a:normAutofit lnSpcReduction="10000"/>
          </a:bodyPr>
          <a:lstStyle/>
          <a:p>
            <a:r>
              <a:rPr lang="en-US" dirty="0" smtClean="0"/>
              <a:t>solution;:</a:t>
            </a:r>
          </a:p>
          <a:p>
            <a:pPr lvl="1"/>
            <a:r>
              <a:rPr lang="en-US" dirty="0" smtClean="0"/>
              <a:t>The following five steps are performed to construct a box-and-whisker plot.</a:t>
            </a:r>
          </a:p>
          <a:p>
            <a:pPr lvl="1"/>
            <a:r>
              <a:rPr lang="en-US" dirty="0" smtClean="0"/>
              <a:t>Step 1: First, rank the data in increasing order and calculate the values of the median, the first quartile, the third quartile, and the interquartile range. </a:t>
            </a:r>
          </a:p>
          <a:p>
            <a:pPr marL="514350" indent="-514350">
              <a:buNone/>
            </a:pPr>
            <a:r>
              <a:rPr lang="en-US" dirty="0" smtClean="0"/>
              <a:t>	The ranked data are</a:t>
            </a:r>
          </a:p>
          <a:p>
            <a:pPr>
              <a:buNone/>
            </a:pPr>
            <a:r>
              <a:rPr lang="en-US" dirty="0" smtClean="0"/>
              <a:t>	69    74    75    79    81    84    90    94    98    104    112     144</a:t>
            </a:r>
          </a:p>
          <a:p>
            <a:pPr>
              <a:buNone/>
            </a:pP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 cont--</a:t>
            </a:r>
            <a:endParaRPr lang="en-US" dirty="0"/>
          </a:p>
        </p:txBody>
      </p:sp>
      <p:sp>
        <p:nvSpPr>
          <p:cNvPr id="3" name="Content Placeholder 2"/>
          <p:cNvSpPr>
            <a:spLocks noGrp="1"/>
          </p:cNvSpPr>
          <p:nvPr>
            <p:ph idx="1"/>
          </p:nvPr>
        </p:nvSpPr>
        <p:spPr/>
        <p:txBody>
          <a:bodyPr/>
          <a:lstStyle/>
          <a:p>
            <a:r>
              <a:rPr lang="en-US" dirty="0" smtClean="0"/>
              <a:t>Solution cont—</a:t>
            </a:r>
          </a:p>
          <a:p>
            <a:pPr lvl="1"/>
            <a:r>
              <a:rPr lang="en-US" dirty="0" smtClean="0"/>
              <a:t>For these data,</a:t>
            </a:r>
          </a:p>
          <a:p>
            <a:pPr lvl="2"/>
            <a:r>
              <a:rPr lang="en-US" dirty="0" smtClean="0"/>
              <a:t>Median  = (184 + 902)/2 = 87</a:t>
            </a:r>
          </a:p>
          <a:p>
            <a:pPr lvl="2"/>
            <a:r>
              <a:rPr lang="en-US" i="1" dirty="0" smtClean="0"/>
              <a:t>Q₁ =  (75 + 79)/2 = 77</a:t>
            </a:r>
          </a:p>
          <a:p>
            <a:pPr lvl="2"/>
            <a:r>
              <a:rPr lang="en-US" i="1" dirty="0" smtClean="0"/>
              <a:t>Q₃ = (98 + 104)/2 = 101</a:t>
            </a:r>
          </a:p>
          <a:p>
            <a:pPr lvl="2"/>
            <a:r>
              <a:rPr lang="fr-FR" dirty="0" smtClean="0"/>
              <a:t>IQR = (</a:t>
            </a:r>
            <a:r>
              <a:rPr lang="fr-FR" i="1" dirty="0" smtClean="0"/>
              <a:t>Q₃ - Q₁) =  (101 – 77) = 24</a:t>
            </a:r>
          </a:p>
          <a:p>
            <a:pPr lvl="2">
              <a:buNone/>
            </a:pPr>
            <a:endParaRPr lang="en-US"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 cont--</a:t>
            </a:r>
            <a:endParaRPr lang="en-US" dirty="0"/>
          </a:p>
        </p:txBody>
      </p:sp>
      <p:sp>
        <p:nvSpPr>
          <p:cNvPr id="3" name="Content Placeholder 2"/>
          <p:cNvSpPr>
            <a:spLocks noGrp="1"/>
          </p:cNvSpPr>
          <p:nvPr>
            <p:ph idx="1"/>
          </p:nvPr>
        </p:nvSpPr>
        <p:spPr/>
        <p:txBody>
          <a:bodyPr/>
          <a:lstStyle/>
          <a:p>
            <a:r>
              <a:rPr lang="en-US" dirty="0" smtClean="0"/>
              <a:t>Solution cont—</a:t>
            </a:r>
          </a:p>
          <a:p>
            <a:pPr lvl="1"/>
            <a:r>
              <a:rPr lang="en-US" dirty="0" smtClean="0"/>
              <a:t>Step 2: Find the points that are (1.5 *IQR) </a:t>
            </a:r>
            <a:r>
              <a:rPr lang="en-US" smtClean="0"/>
              <a:t>below </a:t>
            </a:r>
            <a:r>
              <a:rPr lang="en-US" i="1" smtClean="0"/>
              <a:t>Q</a:t>
            </a:r>
            <a:r>
              <a:rPr lang="en-US" sz="1800" i="1" smtClean="0"/>
              <a:t>1</a:t>
            </a:r>
            <a:r>
              <a:rPr lang="en-US" sz="400" i="1" smtClean="0"/>
              <a:t>₁ </a:t>
            </a:r>
            <a:r>
              <a:rPr lang="en-US" i="1" dirty="0" smtClean="0"/>
              <a:t>and (1.5*IQR) above Q₃.  These </a:t>
            </a:r>
            <a:r>
              <a:rPr lang="en-US" dirty="0" smtClean="0"/>
              <a:t>two points are called the lower and the upper inner fences, respectively.</a:t>
            </a:r>
          </a:p>
          <a:p>
            <a:pPr lvl="1"/>
            <a:r>
              <a:rPr lang="en-US" dirty="0" smtClean="0"/>
              <a:t>1.5 *IQR = 1.5*24 = 36</a:t>
            </a:r>
          </a:p>
          <a:p>
            <a:pPr lvl="1"/>
            <a:r>
              <a:rPr lang="en-US" dirty="0" smtClean="0"/>
              <a:t>Lower inner fence  = </a:t>
            </a:r>
            <a:r>
              <a:rPr lang="en-US" i="1" dirty="0" smtClean="0"/>
              <a:t>Q₁ - 36 = 77 - 36 = 41</a:t>
            </a:r>
          </a:p>
          <a:p>
            <a:pPr lvl="1"/>
            <a:r>
              <a:rPr lang="en-US" dirty="0" smtClean="0"/>
              <a:t>Upper inner fence = </a:t>
            </a:r>
            <a:r>
              <a:rPr lang="en-US" i="1" dirty="0" smtClean="0"/>
              <a:t>Q₃ - 36 = 101 - 36 = 137</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 cont--</a:t>
            </a:r>
            <a:endParaRPr lang="en-US" dirty="0"/>
          </a:p>
        </p:txBody>
      </p:sp>
      <p:sp>
        <p:nvSpPr>
          <p:cNvPr id="3" name="Content Placeholder 2"/>
          <p:cNvSpPr>
            <a:spLocks noGrp="1"/>
          </p:cNvSpPr>
          <p:nvPr>
            <p:ph idx="1"/>
          </p:nvPr>
        </p:nvSpPr>
        <p:spPr/>
        <p:txBody>
          <a:bodyPr/>
          <a:lstStyle/>
          <a:p>
            <a:r>
              <a:rPr lang="en-US" dirty="0" smtClean="0"/>
              <a:t>Solution cont—</a:t>
            </a:r>
          </a:p>
          <a:p>
            <a:pPr lvl="1"/>
            <a:r>
              <a:rPr lang="en-US" dirty="0" smtClean="0"/>
              <a:t>Step 3: Determine the smallest and the largest values in the given data set within the two inner fences. </a:t>
            </a:r>
          </a:p>
          <a:p>
            <a:pPr lvl="1"/>
            <a:r>
              <a:rPr lang="en-US" dirty="0" smtClean="0"/>
              <a:t>These two values for our example are as follows:</a:t>
            </a:r>
          </a:p>
          <a:p>
            <a:pPr lvl="2"/>
            <a:r>
              <a:rPr lang="en-US" dirty="0" smtClean="0"/>
              <a:t>Smallest value within the two inner fences = 69</a:t>
            </a:r>
          </a:p>
          <a:p>
            <a:pPr lvl="2"/>
            <a:r>
              <a:rPr lang="en-US" dirty="0" smtClean="0"/>
              <a:t>Largest value within the two inner fences = 112</a:t>
            </a:r>
          </a:p>
          <a:p>
            <a:pPr lvl="2"/>
            <a:endParaRPr lang="en-US" dirty="0" smtClean="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 cont--</a:t>
            </a:r>
            <a:endParaRPr lang="en-US" dirty="0"/>
          </a:p>
        </p:txBody>
      </p:sp>
      <p:sp>
        <p:nvSpPr>
          <p:cNvPr id="3" name="Content Placeholder 2"/>
          <p:cNvSpPr>
            <a:spLocks noGrp="1"/>
          </p:cNvSpPr>
          <p:nvPr>
            <p:ph idx="1"/>
          </p:nvPr>
        </p:nvSpPr>
        <p:spPr/>
        <p:txBody>
          <a:bodyPr>
            <a:normAutofit/>
          </a:bodyPr>
          <a:lstStyle/>
          <a:p>
            <a:r>
              <a:rPr lang="en-US" dirty="0" smtClean="0"/>
              <a:t>Solution cont—</a:t>
            </a:r>
          </a:p>
          <a:p>
            <a:pPr lvl="1"/>
            <a:r>
              <a:rPr lang="en-US" dirty="0" smtClean="0"/>
              <a:t>Step 4: Draw a horizontal line and mark the income levels on it such that all the values in the given data set are covered. </a:t>
            </a:r>
          </a:p>
          <a:p>
            <a:pPr lvl="1"/>
            <a:r>
              <a:rPr lang="en-US" dirty="0" smtClean="0"/>
              <a:t>Above the horizontal line, draw a box with its left side at the position of the first quartile and the right side at the position of the third quartile. </a:t>
            </a:r>
          </a:p>
          <a:p>
            <a:pPr lvl="1"/>
            <a:r>
              <a:rPr lang="en-US" dirty="0" smtClean="0"/>
              <a:t>Inside the box, draw a vertical line at the position of the median</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 cont--</a:t>
            </a:r>
            <a:endParaRPr lang="en-US" dirty="0"/>
          </a:p>
        </p:txBody>
      </p:sp>
      <p:sp>
        <p:nvSpPr>
          <p:cNvPr id="3" name="Content Placeholder 2"/>
          <p:cNvSpPr>
            <a:spLocks noGrp="1"/>
          </p:cNvSpPr>
          <p:nvPr>
            <p:ph idx="1"/>
          </p:nvPr>
        </p:nvSpPr>
        <p:spPr/>
        <p:txBody>
          <a:bodyPr/>
          <a:lstStyle/>
          <a:p>
            <a:r>
              <a:rPr lang="en-US" dirty="0" smtClean="0"/>
              <a:t>Solution cont--</a:t>
            </a:r>
            <a:endParaRPr lang="en-US" dirty="0"/>
          </a:p>
        </p:txBody>
      </p:sp>
      <p:cxnSp>
        <p:nvCxnSpPr>
          <p:cNvPr id="5" name="Straight Connector 4"/>
          <p:cNvCxnSpPr/>
          <p:nvPr/>
        </p:nvCxnSpPr>
        <p:spPr>
          <a:xfrm>
            <a:off x="990600" y="4953000"/>
            <a:ext cx="7086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9906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0772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4958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8288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6670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5814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4102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3246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72390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45" name="Cube 44"/>
          <p:cNvSpPr/>
          <p:nvPr/>
        </p:nvSpPr>
        <p:spPr>
          <a:xfrm>
            <a:off x="1981200" y="3429000"/>
            <a:ext cx="1143000" cy="1216152"/>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6" name="Cube 45"/>
          <p:cNvSpPr/>
          <p:nvPr/>
        </p:nvSpPr>
        <p:spPr>
          <a:xfrm>
            <a:off x="2819400" y="3429000"/>
            <a:ext cx="1368552" cy="1216152"/>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48" name="Straight Arrow Connector 47"/>
          <p:cNvCxnSpPr/>
          <p:nvPr/>
        </p:nvCxnSpPr>
        <p:spPr>
          <a:xfrm flipH="1">
            <a:off x="4191000" y="2590800"/>
            <a:ext cx="762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3124200" y="3048000"/>
            <a:ext cx="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2286000" y="2514600"/>
            <a:ext cx="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59" name="Table 58"/>
          <p:cNvGraphicFramePr>
            <a:graphicFrameLocks noGrp="1"/>
          </p:cNvGraphicFramePr>
          <p:nvPr/>
        </p:nvGraphicFramePr>
        <p:xfrm>
          <a:off x="2590800" y="2667000"/>
          <a:ext cx="1143000" cy="365760"/>
        </p:xfrm>
        <a:graphic>
          <a:graphicData uri="http://schemas.openxmlformats.org/drawingml/2006/table">
            <a:tbl>
              <a:tblPr firstRow="1" bandRow="1">
                <a:tableStyleId>{5940675A-B579-460E-94D1-54222C63F5DA}</a:tableStyleId>
              </a:tblPr>
              <a:tblGrid>
                <a:gridCol w="1143000"/>
              </a:tblGrid>
              <a:tr h="304800">
                <a:tc>
                  <a:txBody>
                    <a:bodyPr/>
                    <a:lstStyle/>
                    <a:p>
                      <a:r>
                        <a:rPr lang="en-US" dirty="0" smtClean="0"/>
                        <a:t>Median</a:t>
                      </a:r>
                      <a:endParaRPr lang="en-US" dirty="0"/>
                    </a:p>
                  </a:txBody>
                  <a:tcPr/>
                </a:tc>
              </a:tr>
            </a:tbl>
          </a:graphicData>
        </a:graphic>
      </p:graphicFrame>
      <p:graphicFrame>
        <p:nvGraphicFramePr>
          <p:cNvPr id="60" name="Table 59"/>
          <p:cNvGraphicFramePr>
            <a:graphicFrameLocks noGrp="1"/>
          </p:cNvGraphicFramePr>
          <p:nvPr/>
        </p:nvGraphicFramePr>
        <p:xfrm>
          <a:off x="3962400" y="2209800"/>
          <a:ext cx="533400" cy="365760"/>
        </p:xfrm>
        <a:graphic>
          <a:graphicData uri="http://schemas.openxmlformats.org/drawingml/2006/table">
            <a:tbl>
              <a:tblPr firstRow="1" bandRow="1">
                <a:tableStyleId>{5940675A-B579-460E-94D1-54222C63F5DA}</a:tableStyleId>
              </a:tblPr>
              <a:tblGrid>
                <a:gridCol w="533400"/>
              </a:tblGrid>
              <a:tr h="304800">
                <a:tc>
                  <a:txBody>
                    <a:bodyPr/>
                    <a:lstStyle/>
                    <a:p>
                      <a:r>
                        <a:rPr lang="en-US" dirty="0" smtClean="0"/>
                        <a:t>Q₃</a:t>
                      </a:r>
                      <a:endParaRPr lang="en-US" dirty="0"/>
                    </a:p>
                  </a:txBody>
                  <a:tcPr/>
                </a:tc>
              </a:tr>
            </a:tbl>
          </a:graphicData>
        </a:graphic>
      </p:graphicFrame>
      <p:graphicFrame>
        <p:nvGraphicFramePr>
          <p:cNvPr id="61" name="Table 60"/>
          <p:cNvGraphicFramePr>
            <a:graphicFrameLocks noGrp="1"/>
          </p:cNvGraphicFramePr>
          <p:nvPr/>
        </p:nvGraphicFramePr>
        <p:xfrm>
          <a:off x="2057400" y="2133600"/>
          <a:ext cx="457200" cy="365760"/>
        </p:xfrm>
        <a:graphic>
          <a:graphicData uri="http://schemas.openxmlformats.org/drawingml/2006/table">
            <a:tbl>
              <a:tblPr firstRow="1" bandRow="1">
                <a:tableStyleId>{5940675A-B579-460E-94D1-54222C63F5DA}</a:tableStyleId>
              </a:tblPr>
              <a:tblGrid>
                <a:gridCol w="457200"/>
              </a:tblGrid>
              <a:tr h="304800">
                <a:tc>
                  <a:txBody>
                    <a:bodyPr/>
                    <a:lstStyle/>
                    <a:p>
                      <a:r>
                        <a:rPr lang="en-US" dirty="0" smtClean="0"/>
                        <a:t>Q₁</a:t>
                      </a:r>
                      <a:endParaRPr lang="en-US" dirty="0"/>
                    </a:p>
                  </a:txBody>
                  <a:tcPr/>
                </a:tc>
              </a:tr>
            </a:tbl>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Solution cont—</a:t>
            </a:r>
          </a:p>
          <a:p>
            <a:pPr lvl="1"/>
            <a:r>
              <a:rPr lang="en-US" dirty="0" smtClean="0"/>
              <a:t>Step 5: By drawing two lines, join the points of the smallest and the largest values within the two inner fences to the box. </a:t>
            </a:r>
          </a:p>
          <a:p>
            <a:pPr lvl="1"/>
            <a:r>
              <a:rPr lang="en-US" dirty="0" smtClean="0"/>
              <a:t>These values are 69 and 112 in this example as listed in Step 3. </a:t>
            </a:r>
          </a:p>
          <a:p>
            <a:pPr lvl="1"/>
            <a:r>
              <a:rPr lang="en-US" dirty="0" smtClean="0"/>
              <a:t>The two lines that join the box to these two values are called </a:t>
            </a:r>
            <a:r>
              <a:rPr lang="en-US" b="1" dirty="0" smtClean="0"/>
              <a:t>whiskers.</a:t>
            </a:r>
          </a:p>
          <a:p>
            <a:pPr lvl="1"/>
            <a:r>
              <a:rPr lang="en-US" b="1" dirty="0" smtClean="0"/>
              <a:t> </a:t>
            </a:r>
            <a:r>
              <a:rPr lang="en-US" dirty="0" smtClean="0"/>
              <a:t>A value that falls outside the two inner fences is shown by marking an asterisk and is called an outlier.</a:t>
            </a:r>
          </a:p>
          <a:p>
            <a:pPr lvl="1"/>
            <a:r>
              <a:rPr lang="en-US" dirty="0" smtClean="0"/>
              <a:t>This completes the box-and-whisker plot</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 cont--</a:t>
            </a:r>
            <a:endParaRPr lang="en-US" dirty="0"/>
          </a:p>
        </p:txBody>
      </p:sp>
      <p:sp>
        <p:nvSpPr>
          <p:cNvPr id="3" name="Content Placeholder 2"/>
          <p:cNvSpPr>
            <a:spLocks noGrp="1"/>
          </p:cNvSpPr>
          <p:nvPr>
            <p:ph idx="1"/>
          </p:nvPr>
        </p:nvSpPr>
        <p:spPr/>
        <p:txBody>
          <a:bodyPr/>
          <a:lstStyle/>
          <a:p>
            <a:r>
              <a:rPr lang="en-US" dirty="0" smtClean="0"/>
              <a:t>Solution cont--</a:t>
            </a:r>
            <a:endParaRPr lang="en-US" dirty="0"/>
          </a:p>
        </p:txBody>
      </p:sp>
      <p:cxnSp>
        <p:nvCxnSpPr>
          <p:cNvPr id="5" name="Straight Connector 4"/>
          <p:cNvCxnSpPr/>
          <p:nvPr/>
        </p:nvCxnSpPr>
        <p:spPr>
          <a:xfrm>
            <a:off x="990600" y="4953000"/>
            <a:ext cx="7086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9906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0772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4958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8288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6670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5814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4102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3246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7239000" y="4800600"/>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45" name="Cube 44"/>
          <p:cNvSpPr/>
          <p:nvPr/>
        </p:nvSpPr>
        <p:spPr>
          <a:xfrm>
            <a:off x="1981200" y="3429000"/>
            <a:ext cx="1143000" cy="1216152"/>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6" name="Cube 45"/>
          <p:cNvSpPr/>
          <p:nvPr/>
        </p:nvSpPr>
        <p:spPr>
          <a:xfrm>
            <a:off x="2819400" y="3429000"/>
            <a:ext cx="1368552" cy="1216152"/>
          </a:xfrm>
          <a:prstGeom prst="cub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48" name="Straight Arrow Connector 47"/>
          <p:cNvCxnSpPr/>
          <p:nvPr/>
        </p:nvCxnSpPr>
        <p:spPr>
          <a:xfrm flipH="1">
            <a:off x="4191000" y="2590800"/>
            <a:ext cx="762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3124200" y="3048000"/>
            <a:ext cx="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2286000" y="2514600"/>
            <a:ext cx="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59" name="Table 58"/>
          <p:cNvGraphicFramePr>
            <a:graphicFrameLocks noGrp="1"/>
          </p:cNvGraphicFramePr>
          <p:nvPr/>
        </p:nvGraphicFramePr>
        <p:xfrm>
          <a:off x="2590800" y="2667000"/>
          <a:ext cx="1143000" cy="365760"/>
        </p:xfrm>
        <a:graphic>
          <a:graphicData uri="http://schemas.openxmlformats.org/drawingml/2006/table">
            <a:tbl>
              <a:tblPr firstRow="1" bandRow="1">
                <a:tableStyleId>{5940675A-B579-460E-94D1-54222C63F5DA}</a:tableStyleId>
              </a:tblPr>
              <a:tblGrid>
                <a:gridCol w="1143000"/>
              </a:tblGrid>
              <a:tr h="304800">
                <a:tc>
                  <a:txBody>
                    <a:bodyPr/>
                    <a:lstStyle/>
                    <a:p>
                      <a:r>
                        <a:rPr lang="en-US" dirty="0" smtClean="0"/>
                        <a:t>Median</a:t>
                      </a:r>
                      <a:endParaRPr lang="en-US" dirty="0"/>
                    </a:p>
                  </a:txBody>
                  <a:tcPr/>
                </a:tc>
              </a:tr>
            </a:tbl>
          </a:graphicData>
        </a:graphic>
      </p:graphicFrame>
      <p:graphicFrame>
        <p:nvGraphicFramePr>
          <p:cNvPr id="60" name="Table 59"/>
          <p:cNvGraphicFramePr>
            <a:graphicFrameLocks noGrp="1"/>
          </p:cNvGraphicFramePr>
          <p:nvPr/>
        </p:nvGraphicFramePr>
        <p:xfrm>
          <a:off x="3962400" y="2209800"/>
          <a:ext cx="533400" cy="365760"/>
        </p:xfrm>
        <a:graphic>
          <a:graphicData uri="http://schemas.openxmlformats.org/drawingml/2006/table">
            <a:tbl>
              <a:tblPr firstRow="1" bandRow="1">
                <a:tableStyleId>{5940675A-B579-460E-94D1-54222C63F5DA}</a:tableStyleId>
              </a:tblPr>
              <a:tblGrid>
                <a:gridCol w="533400"/>
              </a:tblGrid>
              <a:tr h="304800">
                <a:tc>
                  <a:txBody>
                    <a:bodyPr/>
                    <a:lstStyle/>
                    <a:p>
                      <a:r>
                        <a:rPr lang="en-US" dirty="0" smtClean="0"/>
                        <a:t>Q₃</a:t>
                      </a:r>
                      <a:endParaRPr lang="en-US" dirty="0"/>
                    </a:p>
                  </a:txBody>
                  <a:tcPr/>
                </a:tc>
              </a:tr>
            </a:tbl>
          </a:graphicData>
        </a:graphic>
      </p:graphicFrame>
      <p:graphicFrame>
        <p:nvGraphicFramePr>
          <p:cNvPr id="61" name="Table 60"/>
          <p:cNvGraphicFramePr>
            <a:graphicFrameLocks noGrp="1"/>
          </p:cNvGraphicFramePr>
          <p:nvPr/>
        </p:nvGraphicFramePr>
        <p:xfrm>
          <a:off x="2057400" y="2133600"/>
          <a:ext cx="457200" cy="365760"/>
        </p:xfrm>
        <a:graphic>
          <a:graphicData uri="http://schemas.openxmlformats.org/drawingml/2006/table">
            <a:tbl>
              <a:tblPr firstRow="1" bandRow="1">
                <a:tableStyleId>{5940675A-B579-460E-94D1-54222C63F5DA}</a:tableStyleId>
              </a:tblPr>
              <a:tblGrid>
                <a:gridCol w="457200"/>
              </a:tblGrid>
              <a:tr h="304800">
                <a:tc>
                  <a:txBody>
                    <a:bodyPr/>
                    <a:lstStyle/>
                    <a:p>
                      <a:r>
                        <a:rPr lang="en-US" dirty="0" smtClean="0"/>
                        <a:t>Q₁</a:t>
                      </a:r>
                      <a:endParaRPr lang="en-US" dirty="0"/>
                    </a:p>
                  </a:txBody>
                  <a:tcPr/>
                </a:tc>
              </a:tr>
            </a:tbl>
          </a:graphicData>
        </a:graphic>
      </p:graphicFrame>
      <p:cxnSp>
        <p:nvCxnSpPr>
          <p:cNvPr id="24" name="Straight Connector 23"/>
          <p:cNvCxnSpPr/>
          <p:nvPr/>
        </p:nvCxnSpPr>
        <p:spPr>
          <a:xfrm>
            <a:off x="4191000" y="3886200"/>
            <a:ext cx="685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1295400" y="4038600"/>
            <a:ext cx="685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295400" y="3810000"/>
            <a:ext cx="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4876800" y="3657600"/>
            <a:ext cx="0" cy="45720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36" name="Table 35"/>
          <p:cNvGraphicFramePr>
            <a:graphicFrameLocks noGrp="1"/>
          </p:cNvGraphicFramePr>
          <p:nvPr/>
        </p:nvGraphicFramePr>
        <p:xfrm>
          <a:off x="5410200" y="2514600"/>
          <a:ext cx="2362200" cy="685800"/>
        </p:xfrm>
        <a:graphic>
          <a:graphicData uri="http://schemas.openxmlformats.org/drawingml/2006/table">
            <a:tbl>
              <a:tblPr firstRow="1" bandRow="1">
                <a:tableStyleId>{5940675A-B579-460E-94D1-54222C63F5DA}</a:tableStyleId>
              </a:tblPr>
              <a:tblGrid>
                <a:gridCol w="2362200"/>
              </a:tblGrid>
              <a:tr h="685800">
                <a:tc>
                  <a:txBody>
                    <a:bodyPr/>
                    <a:lstStyle/>
                    <a:p>
                      <a:r>
                        <a:rPr lang="en-US" sz="1800" kern="1200" baseline="0" dirty="0" smtClean="0">
                          <a:solidFill>
                            <a:schemeClr val="tx1"/>
                          </a:solidFill>
                          <a:latin typeface="+mn-lt"/>
                          <a:ea typeface="+mn-ea"/>
                          <a:cs typeface="+mn-cs"/>
                        </a:rPr>
                        <a:t>Largest value within the two inner fences</a:t>
                      </a:r>
                      <a:endParaRPr lang="en-US" dirty="0"/>
                    </a:p>
                  </a:txBody>
                  <a:tcPr/>
                </a:tc>
              </a:tr>
            </a:tbl>
          </a:graphicData>
        </a:graphic>
      </p:graphicFrame>
      <p:graphicFrame>
        <p:nvGraphicFramePr>
          <p:cNvPr id="37" name="Table 36"/>
          <p:cNvGraphicFramePr>
            <a:graphicFrameLocks noGrp="1"/>
          </p:cNvGraphicFramePr>
          <p:nvPr/>
        </p:nvGraphicFramePr>
        <p:xfrm>
          <a:off x="228600" y="2514600"/>
          <a:ext cx="1752600" cy="914400"/>
        </p:xfrm>
        <a:graphic>
          <a:graphicData uri="http://schemas.openxmlformats.org/drawingml/2006/table">
            <a:tbl>
              <a:tblPr firstRow="1" bandRow="1">
                <a:tableStyleId>{5940675A-B579-460E-94D1-54222C63F5DA}</a:tableStyleId>
              </a:tblPr>
              <a:tblGrid>
                <a:gridCol w="1752600"/>
              </a:tblGrid>
              <a:tr h="838200">
                <a:tc>
                  <a:txBody>
                    <a:bodyPr/>
                    <a:lstStyle/>
                    <a:p>
                      <a:r>
                        <a:rPr lang="en-US" sz="1800" kern="1200" baseline="0" dirty="0" smtClean="0">
                          <a:solidFill>
                            <a:schemeClr val="tx1"/>
                          </a:solidFill>
                          <a:latin typeface="+mn-lt"/>
                          <a:ea typeface="+mn-ea"/>
                          <a:cs typeface="+mn-cs"/>
                        </a:rPr>
                        <a:t>Smallest value</a:t>
                      </a:r>
                    </a:p>
                    <a:p>
                      <a:r>
                        <a:rPr lang="en-US" sz="1800" kern="1200" baseline="0" dirty="0" smtClean="0">
                          <a:solidFill>
                            <a:schemeClr val="tx1"/>
                          </a:solidFill>
                          <a:latin typeface="+mn-lt"/>
                          <a:ea typeface="+mn-ea"/>
                          <a:cs typeface="+mn-cs"/>
                        </a:rPr>
                        <a:t>within the two</a:t>
                      </a:r>
                    </a:p>
                    <a:p>
                      <a:r>
                        <a:rPr lang="en-US" sz="1800" kern="1200" baseline="0" dirty="0" smtClean="0">
                          <a:solidFill>
                            <a:schemeClr val="tx1"/>
                          </a:solidFill>
                          <a:latin typeface="+mn-lt"/>
                          <a:ea typeface="+mn-ea"/>
                          <a:cs typeface="+mn-cs"/>
                        </a:rPr>
                        <a:t>inner fences</a:t>
                      </a:r>
                      <a:endParaRPr lang="en-US" dirty="0"/>
                    </a:p>
                  </a:txBody>
                  <a:tcPr/>
                </a:tc>
              </a:tr>
            </a:tbl>
          </a:graphicData>
        </a:graphic>
      </p:graphicFrame>
      <p:cxnSp>
        <p:nvCxnSpPr>
          <p:cNvPr id="38" name="Straight Arrow Connector 37"/>
          <p:cNvCxnSpPr/>
          <p:nvPr/>
        </p:nvCxnSpPr>
        <p:spPr>
          <a:xfrm>
            <a:off x="762000" y="3429000"/>
            <a:ext cx="5334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a:off x="4876800" y="3200400"/>
            <a:ext cx="12192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1410095" y="2686991"/>
            <a:ext cx="6323810" cy="2352381"/>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Range cont--</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the above example, about 50% of the data values fall within the box, about 25% of the values fall on the left side of the box, and about 25% fall on the right side of the box. </a:t>
            </a:r>
          </a:p>
          <a:p>
            <a:r>
              <a:rPr lang="en-US" dirty="0" smtClean="0"/>
              <a:t>Also, 50% of the values fall on the left side of the median and 50% lie on the right side of the median.</a:t>
            </a:r>
          </a:p>
          <a:p>
            <a:r>
              <a:rPr lang="en-US" dirty="0" smtClean="0"/>
              <a:t>The data of this example are skewed to the right because the lower 50% of the values are spread over a smaller range than the upper 50% of the values.</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observations that fall outside the two inner fences are called outliers. </a:t>
            </a:r>
          </a:p>
          <a:p>
            <a:r>
              <a:rPr lang="en-US" dirty="0" smtClean="0"/>
              <a:t>These outliers can be classified into two kinds of outliers—mild and extreme outliers. </a:t>
            </a:r>
          </a:p>
          <a:p>
            <a:r>
              <a:rPr lang="en-US" dirty="0" smtClean="0"/>
              <a:t>To do so, we define two outer fences—a lower outer fence at 3.0*IQR below the first quartile and an upper outer fence at 3.0*IQR above the third quartile. </a:t>
            </a:r>
          </a:p>
          <a:p>
            <a:r>
              <a:rPr lang="en-US" dirty="0" smtClean="0"/>
              <a:t>If an observation is outside either of the two inner fences but within either of the two outer fences, it is called a </a:t>
            </a:r>
            <a:r>
              <a:rPr lang="en-US" i="1" dirty="0" smtClean="0"/>
              <a:t>mild outlier. </a:t>
            </a:r>
          </a:p>
          <a:p>
            <a:r>
              <a:rPr lang="en-US" i="1" dirty="0" smtClean="0"/>
              <a:t>An observation that </a:t>
            </a:r>
            <a:r>
              <a:rPr lang="en-US" dirty="0" smtClean="0"/>
              <a:t>is outside either of the two outer fences is called an </a:t>
            </a:r>
            <a:r>
              <a:rPr lang="en-US" i="1" dirty="0" smtClean="0"/>
              <a:t>extreme outlier</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Box-and-whisker plot cont--</a:t>
            </a:r>
            <a:endParaRPr lang="en-US" dirty="0"/>
          </a:p>
        </p:txBody>
      </p:sp>
      <p:sp>
        <p:nvSpPr>
          <p:cNvPr id="3" name="Content Placeholder 2"/>
          <p:cNvSpPr>
            <a:spLocks noGrp="1"/>
          </p:cNvSpPr>
          <p:nvPr>
            <p:ph idx="1"/>
          </p:nvPr>
        </p:nvSpPr>
        <p:spPr/>
        <p:txBody>
          <a:bodyPr>
            <a:normAutofit lnSpcReduction="10000"/>
          </a:bodyPr>
          <a:lstStyle/>
          <a:p>
            <a:r>
              <a:rPr lang="en-US" dirty="0" smtClean="0"/>
              <a:t>For the previous example, the outer fences are at 5 and 173. Because 144 is outside the upper inner fence but inside the upper outer fence, it is a mild outlier.</a:t>
            </a:r>
          </a:p>
          <a:p>
            <a:r>
              <a:rPr lang="en-US" dirty="0" smtClean="0"/>
              <a:t>For a symmetric data set, the line representing the median will be in the middle of </a:t>
            </a:r>
            <a:r>
              <a:rPr lang="en-US" smtClean="0"/>
              <a:t>the box and </a:t>
            </a:r>
            <a:r>
              <a:rPr lang="en-US" dirty="0" smtClean="0"/>
              <a:t>the spread of the values will be over almost the same range on both sides of the box.</a:t>
            </a: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yourself</a:t>
            </a:r>
            <a:endParaRPr lang="en-US" dirty="0"/>
          </a:p>
        </p:txBody>
      </p:sp>
      <p:sp>
        <p:nvSpPr>
          <p:cNvPr id="3" name="Content Placeholder 2"/>
          <p:cNvSpPr>
            <a:spLocks noGrp="1"/>
          </p:cNvSpPr>
          <p:nvPr>
            <p:ph idx="1"/>
          </p:nvPr>
        </p:nvSpPr>
        <p:spPr/>
        <p:txBody>
          <a:bodyPr/>
          <a:lstStyle/>
          <a:p>
            <a:r>
              <a:rPr lang="en-US" dirty="0" smtClean="0"/>
              <a:t>Prepare a box and whisker plot for the following data and determine if there are any outliers</a:t>
            </a:r>
          </a:p>
          <a:p>
            <a:pPr>
              <a:buNone/>
            </a:pPr>
            <a:r>
              <a:rPr lang="en-US" dirty="0" smtClean="0"/>
              <a:t>	36     43     28     52     41     59     47     61</a:t>
            </a:r>
          </a:p>
          <a:p>
            <a:pPr>
              <a:buNone/>
            </a:pPr>
            <a:r>
              <a:rPr lang="en-US" dirty="0" smtClean="0"/>
              <a:t>	24     55     63     73     32     25     35     49</a:t>
            </a:r>
          </a:p>
          <a:p>
            <a:pPr>
              <a:buNone/>
            </a:pPr>
            <a:r>
              <a:rPr lang="en-US" smtClean="0"/>
              <a:t>	31     22     61     42     58     65     98     </a:t>
            </a:r>
            <a:r>
              <a:rPr lang="en-US" dirty="0" smtClean="0"/>
              <a:t>34</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Range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maximum total area for a state in this data set is 267,277 square miles, and the smallest area is 49,651 square miles.</a:t>
            </a:r>
          </a:p>
          <a:p>
            <a:r>
              <a:rPr lang="en-US" dirty="0" smtClean="0"/>
              <a:t>Therefore,</a:t>
            </a:r>
          </a:p>
          <a:p>
            <a:pPr lvl="1"/>
            <a:r>
              <a:rPr lang="en-US" dirty="0" smtClean="0"/>
              <a:t>Range = 267,277 – 49,651 = 217,626 square miles</a:t>
            </a:r>
          </a:p>
          <a:p>
            <a:pPr lvl="1"/>
            <a:r>
              <a:rPr lang="en-US" dirty="0" smtClean="0"/>
              <a:t>Thus, the total areas of these four states are spread over a range of 217,626 square miles</a:t>
            </a:r>
          </a:p>
          <a:p>
            <a:r>
              <a:rPr lang="en-US" dirty="0" smtClean="0"/>
              <a:t>The range, like the mean, has the disadvantage of being influenced by outliers. </a:t>
            </a:r>
          </a:p>
          <a:p>
            <a:r>
              <a:rPr lang="en-US" dirty="0" smtClean="0"/>
              <a:t>If the state of Texas with a total area of 267,277 square miles is dropped, the range decreases from 217,626 square miles to 20,252 square miles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Range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Consequently, the range is not a good measure of dispersion to use for a data set that contains outliers</a:t>
            </a:r>
          </a:p>
          <a:p>
            <a:r>
              <a:rPr lang="en-US" dirty="0" smtClean="0"/>
              <a:t>Another disadvantage of using the range as a measure of dispersion is that its calculation is based on two values only: the largest and the smallest. </a:t>
            </a:r>
          </a:p>
          <a:p>
            <a:r>
              <a:rPr lang="en-US" dirty="0" smtClean="0"/>
              <a:t>All other values in a data set are ignored when calculating the range. </a:t>
            </a:r>
          </a:p>
          <a:p>
            <a:r>
              <a:rPr lang="en-US" dirty="0" smtClean="0"/>
              <a:t>Thus, the range is not a very satisfactory measure of dispersion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and Standard Deviation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a:t>
            </a:r>
            <a:r>
              <a:rPr lang="en-US" b="1" dirty="0" smtClean="0"/>
              <a:t>standard deviation </a:t>
            </a:r>
            <a:r>
              <a:rPr lang="en-US" dirty="0" smtClean="0"/>
              <a:t>is the most-used measure of dispersion. </a:t>
            </a:r>
          </a:p>
          <a:p>
            <a:r>
              <a:rPr lang="en-US" dirty="0" smtClean="0"/>
              <a:t>The value of the standard deviation tells how closely the values of a data set are clustered around the mean. </a:t>
            </a:r>
          </a:p>
          <a:p>
            <a:r>
              <a:rPr lang="en-US" dirty="0" smtClean="0"/>
              <a:t>In general, a lower value of the standard deviation for a data set indicates that the values of that data set are spread over a relatively smaller range around the mean. </a:t>
            </a:r>
          </a:p>
          <a:p>
            <a:r>
              <a:rPr lang="en-US" dirty="0" smtClean="0"/>
              <a:t>In contrast, a larger value of the standard deviation for a data set indicates that the values of that data set are spread over a relatively larger range around the mean.</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861</TotalTime>
  <Words>4627</Words>
  <Application>Microsoft Office PowerPoint</Application>
  <PresentationFormat>On-screen Show (4:3)</PresentationFormat>
  <Paragraphs>456</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Office Theme</vt:lpstr>
      <vt:lpstr>Measures of dispersion</vt:lpstr>
      <vt:lpstr>Measures of dispersion</vt:lpstr>
      <vt:lpstr>Measures of dispersion cont--</vt:lpstr>
      <vt:lpstr>Measures of dispersion cont--</vt:lpstr>
      <vt:lpstr>Range</vt:lpstr>
      <vt:lpstr>Range cont--</vt:lpstr>
      <vt:lpstr>Range cont--</vt:lpstr>
      <vt:lpstr>Range cont--</vt:lpstr>
      <vt:lpstr>Variance and Standard Deviation</vt:lpstr>
      <vt:lpstr>Variance and Standard Deviation cont-</vt:lpstr>
      <vt:lpstr>Variance and Standard Deviation cont-</vt:lpstr>
      <vt:lpstr>Variance and Standard Deviation cont-</vt:lpstr>
      <vt:lpstr>Variance and Standard Deviation cont-</vt:lpstr>
      <vt:lpstr>Variance and Standard Deviation cont-</vt:lpstr>
      <vt:lpstr>Variance and Standard Deviation cont- (find the variance &amp; SD)</vt:lpstr>
      <vt:lpstr>Variance and Standard Deviation cont-</vt:lpstr>
      <vt:lpstr>Variance and Standard Deviation cont-</vt:lpstr>
      <vt:lpstr>Variance and Standard Deviation cont-</vt:lpstr>
      <vt:lpstr>Variance and Standard Deviation cont-</vt:lpstr>
      <vt:lpstr>Variance and Standard Deviation cont-</vt:lpstr>
      <vt:lpstr>Variance and Standard Deviation cont-</vt:lpstr>
      <vt:lpstr>Variance and Standard Deviation cont-</vt:lpstr>
      <vt:lpstr>Population Parameters and Sample Statistics</vt:lpstr>
      <vt:lpstr>Mean, Variance, and Standard Deviation for Grouped Data</vt:lpstr>
      <vt:lpstr>Mean for grouped data cont--</vt:lpstr>
      <vt:lpstr>Mean for grouped data cont--</vt:lpstr>
      <vt:lpstr>Mean for grouped data cont--</vt:lpstr>
      <vt:lpstr>Mean for grouped data cont--</vt:lpstr>
      <vt:lpstr>Variance and standard deviation for grouped data</vt:lpstr>
      <vt:lpstr>Variance and standard deviation for grouped data cont--</vt:lpstr>
      <vt:lpstr>Variance and standard deviation for grouped data cont--</vt:lpstr>
      <vt:lpstr>Variance and standard deviation for grouped data cont--</vt:lpstr>
      <vt:lpstr>Variance and standard deviation for grouped data cont--</vt:lpstr>
      <vt:lpstr>Variance and standard deviation for grouped data cont--</vt:lpstr>
      <vt:lpstr>Measures of Position</vt:lpstr>
      <vt:lpstr>Quartiles and Interquartile Range</vt:lpstr>
      <vt:lpstr>Quartiles and Interquartile Range cont-</vt:lpstr>
      <vt:lpstr>Quartiles and Interquartile Range cont-</vt:lpstr>
      <vt:lpstr>Quartiles and Interquartile Range cont-</vt:lpstr>
      <vt:lpstr>Quartiles and Interquartile Range cont-</vt:lpstr>
      <vt:lpstr>Quartiles and Interquartile Range cont-</vt:lpstr>
      <vt:lpstr>Quartiles and Interquartile Range cont-</vt:lpstr>
      <vt:lpstr>Quartiles and Interquartile Range cont-</vt:lpstr>
      <vt:lpstr>Percentiles and Percentile Rank</vt:lpstr>
      <vt:lpstr>Percentiles and Percentile Rank cont--</vt:lpstr>
      <vt:lpstr>Percentiles and Percentile Rank cont--</vt:lpstr>
      <vt:lpstr>Percentiles and Percentile Rank cont--</vt:lpstr>
      <vt:lpstr>Percentiles and Percentile Rank cont--</vt:lpstr>
      <vt:lpstr>Percentiles and Percentile Rank cont--</vt:lpstr>
      <vt:lpstr>Box-and-whisker plot</vt:lpstr>
      <vt:lpstr>Box-and-whisker plot cont--</vt:lpstr>
      <vt:lpstr>Box-and-whisker plot cont--</vt:lpstr>
      <vt:lpstr>Box-and-whisker plot cont--</vt:lpstr>
      <vt:lpstr>Box-and-whisker plot cont--</vt:lpstr>
      <vt:lpstr>Box-and-whisker plot cont--</vt:lpstr>
      <vt:lpstr>Box-and-whisker plot cont--</vt:lpstr>
      <vt:lpstr>Box-and-whisker plot cont--</vt:lpstr>
      <vt:lpstr>Box-and-whisker plot cont--</vt:lpstr>
      <vt:lpstr>Box-and-whisker plot cont--</vt:lpstr>
      <vt:lpstr>Box-and-whisker plot cont--</vt:lpstr>
      <vt:lpstr>Box-and-whisker plot cont--</vt:lpstr>
      <vt:lpstr>Box-and-whisker plot cont--</vt:lpstr>
      <vt:lpstr>Test yourself</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 of dispersion</dc:title>
  <dc:creator>user</dc:creator>
  <cp:lastModifiedBy>user</cp:lastModifiedBy>
  <cp:revision>51</cp:revision>
  <dcterms:created xsi:type="dcterms:W3CDTF">2006-08-16T00:00:00Z</dcterms:created>
  <dcterms:modified xsi:type="dcterms:W3CDTF">2016-07-15T11:35:02Z</dcterms:modified>
</cp:coreProperties>
</file>