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3" r:id="rId4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59F202C9-0F9C-4DF8-9C0F-8AD9E043DC5E}" type="datetimeFigureOut">
              <a:rPr lang="en-US" smtClean="0"/>
              <a:pPr/>
              <a:t>3/17/2016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434DC595-0476-49AF-8247-7E2DB7279705}"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Probability</a:t>
            </a:r>
            <a:endParaRPr lang="en-US" dirty="0"/>
          </a:p>
        </p:txBody>
      </p:sp>
      <p:sp>
        <p:nvSpPr>
          <p:cNvPr id="3" name="Subtitle 2"/>
          <p:cNvSpPr>
            <a:spLocks noGrp="1"/>
          </p:cNvSpPr>
          <p:nvPr>
            <p:ph type="subTitle" idx="1"/>
          </p:nvPr>
        </p:nvSpPr>
        <p:spPr/>
        <p:txBody>
          <a:bodyPr/>
          <a:lstStyle/>
          <a:p>
            <a:r>
              <a:rPr lang="en-US" dirty="0" smtClean="0"/>
              <a:t>Experiment, Outcomes, and Sample Space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Calculating Probability</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Probability</a:t>
            </a:r>
            <a:r>
              <a:rPr lang="en-US" dirty="0" smtClean="0"/>
              <a:t> is a numerical measure of the likelihood that a specific event will occur</a:t>
            </a:r>
            <a:r>
              <a:rPr lang="en-US" i="1" dirty="0" smtClean="0"/>
              <a:t> </a:t>
            </a:r>
            <a:r>
              <a:rPr lang="en-US" dirty="0" smtClean="0"/>
              <a:t>and lies within the ranger of 0 to 1</a:t>
            </a:r>
          </a:p>
          <a:p>
            <a:r>
              <a:rPr lang="en-US" b="1" dirty="0" smtClean="0"/>
              <a:t>Properties of probability:</a:t>
            </a:r>
          </a:p>
          <a:p>
            <a:pPr lvl="1"/>
            <a:r>
              <a:rPr lang="en-US" dirty="0" smtClean="0"/>
              <a:t>First property:</a:t>
            </a:r>
          </a:p>
          <a:p>
            <a:pPr lvl="2"/>
            <a:r>
              <a:rPr lang="en-US" dirty="0" smtClean="0"/>
              <a:t>0 </a:t>
            </a:r>
            <a:r>
              <a:rPr lang="en-US" u="sng" dirty="0" smtClean="0"/>
              <a:t>&lt;</a:t>
            </a:r>
            <a:r>
              <a:rPr lang="en-US" dirty="0" smtClean="0"/>
              <a:t> </a:t>
            </a:r>
            <a:r>
              <a:rPr lang="en-US" i="1" dirty="0" smtClean="0"/>
              <a:t>P(</a:t>
            </a:r>
            <a:r>
              <a:rPr lang="en-US" i="1" dirty="0" err="1" smtClean="0"/>
              <a:t>E</a:t>
            </a:r>
            <a:r>
              <a:rPr lang="en-US" sz="1800" i="1" dirty="0" err="1" smtClean="0"/>
              <a:t>i</a:t>
            </a:r>
            <a:r>
              <a:rPr lang="en-US" i="1" dirty="0" smtClean="0"/>
              <a:t>) </a:t>
            </a:r>
            <a:r>
              <a:rPr lang="en-US" i="1" u="sng" dirty="0" smtClean="0"/>
              <a:t>&lt;</a:t>
            </a:r>
            <a:r>
              <a:rPr lang="en-US" i="1" dirty="0" smtClean="0"/>
              <a:t> 1</a:t>
            </a:r>
          </a:p>
          <a:p>
            <a:pPr lvl="2"/>
            <a:r>
              <a:rPr lang="en-US" dirty="0" smtClean="0"/>
              <a:t>0 </a:t>
            </a:r>
            <a:r>
              <a:rPr lang="en-US" u="sng" dirty="0" smtClean="0"/>
              <a:t>&lt;</a:t>
            </a:r>
            <a:r>
              <a:rPr lang="en-US" dirty="0" smtClean="0"/>
              <a:t> </a:t>
            </a:r>
            <a:r>
              <a:rPr lang="en-US" i="1" dirty="0" smtClean="0"/>
              <a:t>P(A) </a:t>
            </a:r>
            <a:r>
              <a:rPr lang="en-US" u="sng" dirty="0" smtClean="0"/>
              <a:t>&lt;</a:t>
            </a:r>
            <a:r>
              <a:rPr lang="en-US" i="1" dirty="0" smtClean="0"/>
              <a:t> 1</a:t>
            </a:r>
            <a:endParaRPr lang="en-US" dirty="0" smtClean="0"/>
          </a:p>
          <a:p>
            <a:pPr lvl="1"/>
            <a:r>
              <a:rPr lang="en-US" dirty="0" smtClean="0"/>
              <a:t>Second property:</a:t>
            </a:r>
          </a:p>
          <a:p>
            <a:pPr lvl="1"/>
            <a:r>
              <a:rPr lang="en-US" dirty="0" smtClean="0"/>
              <a:t>The sum of the probabilities of all simple events (or final outcomes) for an experiment, denoted by P(</a:t>
            </a:r>
            <a:r>
              <a:rPr lang="en-US" dirty="0" err="1" smtClean="0"/>
              <a:t>E</a:t>
            </a:r>
            <a:r>
              <a:rPr lang="en-US" sz="1900" dirty="0" err="1" smtClean="0"/>
              <a:t>i</a:t>
            </a:r>
            <a:r>
              <a:rPr lang="en-US" dirty="0" smtClean="0"/>
              <a:t>), is always 1.</a:t>
            </a:r>
          </a:p>
          <a:p>
            <a:pPr lvl="2"/>
            <a:r>
              <a:rPr lang="en-US" i="1" dirty="0" smtClean="0"/>
              <a:t>∑P(</a:t>
            </a:r>
            <a:r>
              <a:rPr lang="en-US" i="1" dirty="0" err="1" smtClean="0"/>
              <a:t>E</a:t>
            </a:r>
            <a:r>
              <a:rPr lang="en-US" sz="1700" i="1" dirty="0" err="1" smtClean="0"/>
              <a:t>i</a:t>
            </a:r>
            <a:r>
              <a:rPr lang="en-US" i="1" dirty="0" smtClean="0"/>
              <a:t>) =  P(E</a:t>
            </a:r>
            <a:r>
              <a:rPr lang="en-US" sz="1700" i="1" dirty="0" smtClean="0"/>
              <a:t>1</a:t>
            </a:r>
            <a:r>
              <a:rPr lang="en-US" i="1" dirty="0" smtClean="0"/>
              <a:t>) + P(E</a:t>
            </a:r>
            <a:r>
              <a:rPr lang="en-US" sz="1700" i="1" dirty="0" smtClean="0"/>
              <a:t>2</a:t>
            </a:r>
            <a:r>
              <a:rPr lang="en-US" i="1" dirty="0" smtClean="0"/>
              <a:t>) + P(E</a:t>
            </a:r>
            <a:r>
              <a:rPr lang="en-US" sz="1700" i="1" dirty="0" smtClean="0"/>
              <a:t>3</a:t>
            </a:r>
            <a:r>
              <a:rPr lang="en-US" i="1" dirty="0" smtClean="0"/>
              <a:t>) + --- = 1</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Three Conceptual Approaches to Probability</a:t>
            </a:r>
            <a:endParaRPr lang="en-US" dirty="0"/>
          </a:p>
        </p:txBody>
      </p:sp>
      <p:sp>
        <p:nvSpPr>
          <p:cNvPr id="3" name="Content Placeholder 2"/>
          <p:cNvSpPr>
            <a:spLocks noGrp="1"/>
          </p:cNvSpPr>
          <p:nvPr>
            <p:ph idx="1"/>
          </p:nvPr>
        </p:nvSpPr>
        <p:spPr/>
        <p:txBody>
          <a:bodyPr/>
          <a:lstStyle/>
          <a:p>
            <a:r>
              <a:rPr lang="en-US" dirty="0" smtClean="0"/>
              <a:t>The three conceptual approaches to probability are </a:t>
            </a:r>
          </a:p>
          <a:p>
            <a:pPr lvl="1"/>
            <a:r>
              <a:rPr lang="en-US" dirty="0" smtClean="0"/>
              <a:t>Classical probability,</a:t>
            </a:r>
          </a:p>
          <a:p>
            <a:pPr lvl="1"/>
            <a:r>
              <a:rPr lang="en-US" dirty="0" smtClean="0"/>
              <a:t>The relative frequency concept of probability, and</a:t>
            </a:r>
          </a:p>
          <a:p>
            <a:pPr lvl="1"/>
            <a:r>
              <a:rPr lang="en-US" dirty="0" smtClean="0"/>
              <a:t>The subjective probability concept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Classical probability</a:t>
            </a:r>
            <a:endParaRPr lang="en-US" dirty="0"/>
          </a:p>
        </p:txBody>
      </p:sp>
      <p:sp>
        <p:nvSpPr>
          <p:cNvPr id="3" name="Content Placeholder 2"/>
          <p:cNvSpPr>
            <a:spLocks noGrp="1"/>
          </p:cNvSpPr>
          <p:nvPr>
            <p:ph idx="1"/>
          </p:nvPr>
        </p:nvSpPr>
        <p:spPr/>
        <p:txBody>
          <a:bodyPr>
            <a:normAutofit fontScale="92500"/>
          </a:bodyPr>
          <a:lstStyle/>
          <a:p>
            <a:r>
              <a:rPr lang="en-US" dirty="0" smtClean="0"/>
              <a:t>Two or more outcomes (or events) that have the same probability of occurrence are said to be </a:t>
            </a:r>
            <a:r>
              <a:rPr lang="en-US" b="1" i="1" dirty="0" smtClean="0"/>
              <a:t>equally likely outcomes </a:t>
            </a:r>
            <a:r>
              <a:rPr lang="en-US" i="1" dirty="0" smtClean="0"/>
              <a:t>(or events).</a:t>
            </a:r>
          </a:p>
          <a:p>
            <a:r>
              <a:rPr lang="en-US" dirty="0" smtClean="0"/>
              <a:t>According to the classical probability rule, the probability of a simple event is equal to 1 divided by the total number of outcomes for the experiment, or</a:t>
            </a:r>
          </a:p>
          <a:p>
            <a:r>
              <a:rPr lang="en-US" i="1" dirty="0" smtClean="0"/>
              <a:t>P(A) = </a:t>
            </a:r>
            <a:r>
              <a:rPr lang="en-US" dirty="0" smtClean="0"/>
              <a:t>Number of outcomes favorable to </a:t>
            </a:r>
            <a:r>
              <a:rPr lang="en-US" i="1" dirty="0" smtClean="0"/>
              <a:t>A/</a:t>
            </a:r>
            <a:r>
              <a:rPr lang="en-US" dirty="0" smtClean="0"/>
              <a:t>Total number of outcomes for the experiment</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Classical probability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Example:</a:t>
            </a:r>
          </a:p>
          <a:p>
            <a:pPr lvl="1"/>
            <a:r>
              <a:rPr lang="en-US" dirty="0" smtClean="0"/>
              <a:t>Find the probability of obtaining a head and the probability of obtaining a tail for one toss of a coin</a:t>
            </a:r>
          </a:p>
          <a:p>
            <a:r>
              <a:rPr lang="en-US" dirty="0" smtClean="0"/>
              <a:t>Solution:</a:t>
            </a:r>
          </a:p>
          <a:p>
            <a:pPr lvl="1"/>
            <a:r>
              <a:rPr lang="en-US" dirty="0" smtClean="0"/>
              <a:t>The two outcomes, head and tail, are equally likely outcomes. Therefore,</a:t>
            </a:r>
          </a:p>
          <a:p>
            <a:pPr lvl="2"/>
            <a:r>
              <a:rPr lang="en-US" i="1" dirty="0" smtClean="0"/>
              <a:t>P(head) = </a:t>
            </a:r>
            <a:r>
              <a:rPr lang="en-US" dirty="0" smtClean="0"/>
              <a:t>1/Total number of outcomes</a:t>
            </a:r>
          </a:p>
          <a:p>
            <a:pPr lvl="1"/>
            <a:r>
              <a:rPr lang="en-US" dirty="0" smtClean="0"/>
              <a:t> 	= ½ = </a:t>
            </a:r>
            <a:r>
              <a:rPr lang="en-US" b="1" dirty="0" smtClean="0"/>
              <a:t>.50</a:t>
            </a:r>
          </a:p>
          <a:p>
            <a:pPr lvl="1"/>
            <a:r>
              <a:rPr lang="en-US" dirty="0" smtClean="0"/>
              <a:t>Similarly,</a:t>
            </a:r>
            <a:r>
              <a:rPr lang="en-US" i="1" dirty="0" smtClean="0"/>
              <a:t> </a:t>
            </a:r>
          </a:p>
          <a:p>
            <a:pPr lvl="2"/>
            <a:r>
              <a:rPr lang="en-US" i="1" dirty="0" smtClean="0"/>
              <a:t>P(tail) = </a:t>
            </a:r>
            <a:r>
              <a:rPr lang="en-US" dirty="0" smtClean="0"/>
              <a:t>½ = </a:t>
            </a:r>
            <a:r>
              <a:rPr lang="en-US" b="1" dirty="0" smtClean="0"/>
              <a:t>.50</a:t>
            </a:r>
            <a:endParaRPr lang="en-US" dirty="0" smtClean="0"/>
          </a:p>
          <a:p>
            <a:pPr lvl="1"/>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relative frequency concept of probability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If an experiment is repeated </a:t>
            </a:r>
            <a:r>
              <a:rPr lang="en-US" i="1" dirty="0" smtClean="0"/>
              <a:t>n times </a:t>
            </a:r>
            <a:r>
              <a:rPr lang="en-US" dirty="0" smtClean="0"/>
              <a:t>and an event </a:t>
            </a:r>
            <a:r>
              <a:rPr lang="en-US" i="1" dirty="0" smtClean="0"/>
              <a:t>A is observed f times, then, according to the relative frequency concept of probability</a:t>
            </a:r>
            <a:r>
              <a:rPr lang="en-US" dirty="0" smtClean="0"/>
              <a:t>,</a:t>
            </a:r>
          </a:p>
          <a:p>
            <a:pPr>
              <a:buNone/>
            </a:pPr>
            <a:r>
              <a:rPr lang="en-US" i="1" dirty="0" smtClean="0"/>
              <a:t>		p(A) = f/n</a:t>
            </a:r>
          </a:p>
          <a:p>
            <a:r>
              <a:rPr lang="en-US" dirty="0" smtClean="0"/>
              <a:t>Example:</a:t>
            </a:r>
          </a:p>
          <a:p>
            <a:pPr lvl="1"/>
            <a:r>
              <a:rPr lang="en-US" dirty="0" smtClean="0"/>
              <a:t>Ten of the 500 randomly selected cars manufactured at a certain auto factory are found to be defective. Assuming that the defective cars are manufactured randomly, what is the probability that the next car manufactured at this auto factory is a defective?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relative frequency concept of probability cont--</a:t>
            </a:r>
            <a:endParaRPr lang="en-US" dirty="0"/>
          </a:p>
        </p:txBody>
      </p:sp>
      <p:sp>
        <p:nvSpPr>
          <p:cNvPr id="3" name="Content Placeholder 2"/>
          <p:cNvSpPr>
            <a:spLocks noGrp="1"/>
          </p:cNvSpPr>
          <p:nvPr>
            <p:ph idx="1"/>
          </p:nvPr>
        </p:nvSpPr>
        <p:spPr/>
        <p:txBody>
          <a:bodyPr>
            <a:normAutofit/>
          </a:bodyPr>
          <a:lstStyle/>
          <a:p>
            <a:r>
              <a:rPr lang="en-US" dirty="0" smtClean="0"/>
              <a:t>Solution:</a:t>
            </a:r>
          </a:p>
          <a:p>
            <a:pPr lvl="1"/>
            <a:r>
              <a:rPr lang="en-US" dirty="0" smtClean="0"/>
              <a:t>Let </a:t>
            </a:r>
            <a:r>
              <a:rPr lang="en-US" i="1" dirty="0" smtClean="0"/>
              <a:t>n </a:t>
            </a:r>
            <a:r>
              <a:rPr lang="en-US" dirty="0" smtClean="0"/>
              <a:t>denote the total number of cars in the sample and f the number of defective ones in </a:t>
            </a:r>
            <a:r>
              <a:rPr lang="en-US" i="1" dirty="0" smtClean="0"/>
              <a:t>n. Then, </a:t>
            </a:r>
          </a:p>
          <a:p>
            <a:pPr lvl="1">
              <a:buNone/>
            </a:pPr>
            <a:r>
              <a:rPr lang="en-US" i="1" dirty="0" smtClean="0"/>
              <a:t>	n = 500 and f = 10</a:t>
            </a:r>
          </a:p>
          <a:p>
            <a:pPr lvl="1">
              <a:buNone/>
            </a:pPr>
            <a:r>
              <a:rPr lang="en-US" dirty="0" smtClean="0"/>
              <a:t>Using the relative frequency concept of probability, we obtain,</a:t>
            </a:r>
          </a:p>
          <a:p>
            <a:pPr>
              <a:buNone/>
            </a:pPr>
            <a:r>
              <a:rPr lang="en-US" i="1" dirty="0" smtClean="0"/>
              <a:t>		P(next car </a:t>
            </a:r>
            <a:r>
              <a:rPr lang="en-US" i="1" smtClean="0"/>
              <a:t>is defective) = f/n = </a:t>
            </a:r>
            <a:r>
              <a:rPr lang="en-US" smtClean="0"/>
              <a:t>10/500 = </a:t>
            </a:r>
            <a:r>
              <a:rPr lang="en-US" b="1" smtClean="0"/>
              <a:t>.</a:t>
            </a:r>
            <a:r>
              <a:rPr lang="en-US" b="1" dirty="0" smtClean="0"/>
              <a:t>02</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relative frequency concept of probability cont--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following table shows the frequency and relative frequency distribution for the cars</a:t>
            </a:r>
          </a:p>
          <a:p>
            <a:endParaRPr lang="en-US" dirty="0" smtClean="0"/>
          </a:p>
          <a:p>
            <a:endParaRPr lang="en-US" dirty="0" smtClean="0"/>
          </a:p>
          <a:p>
            <a:endParaRPr lang="en-US" dirty="0" smtClean="0"/>
          </a:p>
          <a:p>
            <a:endParaRPr lang="en-US" dirty="0" smtClean="0"/>
          </a:p>
          <a:p>
            <a:r>
              <a:rPr lang="en-US" dirty="0" smtClean="0"/>
              <a:t>The column of relative frequencies in the table is used as the column of approximate probabilities. Thus, from the relative frequency column, </a:t>
            </a:r>
            <a:r>
              <a:rPr lang="en-US" i="1" dirty="0" smtClean="0"/>
              <a:t>P(next car is defective) = </a:t>
            </a:r>
            <a:r>
              <a:rPr lang="en-US" b="1" i="1" dirty="0" smtClean="0"/>
              <a:t>0.02 </a:t>
            </a:r>
            <a:r>
              <a:rPr lang="en-US" dirty="0" smtClean="0"/>
              <a:t>and </a:t>
            </a:r>
            <a:r>
              <a:rPr lang="en-US" i="1" dirty="0" smtClean="0"/>
              <a:t>p</a:t>
            </a:r>
            <a:r>
              <a:rPr lang="en-US" dirty="0" smtClean="0"/>
              <a:t>(next car is good) </a:t>
            </a:r>
            <a:r>
              <a:rPr lang="en-US" i="1" dirty="0" smtClean="0"/>
              <a:t>= </a:t>
            </a:r>
            <a:r>
              <a:rPr lang="en-US" b="1" i="1" dirty="0" smtClean="0"/>
              <a:t>0.</a:t>
            </a:r>
            <a:r>
              <a:rPr lang="en-US" b="1" dirty="0" smtClean="0"/>
              <a:t>98</a:t>
            </a:r>
            <a:endParaRPr lang="en-US" dirty="0"/>
          </a:p>
        </p:txBody>
      </p:sp>
      <p:graphicFrame>
        <p:nvGraphicFramePr>
          <p:cNvPr id="4" name="Table 3"/>
          <p:cNvGraphicFramePr>
            <a:graphicFrameLocks noGrp="1"/>
          </p:cNvGraphicFramePr>
          <p:nvPr/>
        </p:nvGraphicFramePr>
        <p:xfrm>
          <a:off x="1066800" y="2485524"/>
          <a:ext cx="6553200" cy="1585761"/>
        </p:xfrm>
        <a:graphic>
          <a:graphicData uri="http://schemas.openxmlformats.org/drawingml/2006/table">
            <a:tbl>
              <a:tblPr firstRow="1" bandRow="1">
                <a:tableStyleId>{5940675A-B579-460E-94D1-54222C63F5DA}</a:tableStyleId>
              </a:tblPr>
              <a:tblGrid>
                <a:gridCol w="2184400"/>
                <a:gridCol w="2184400"/>
                <a:gridCol w="2184400"/>
              </a:tblGrid>
              <a:tr h="406667">
                <a:tc>
                  <a:txBody>
                    <a:bodyPr/>
                    <a:lstStyle/>
                    <a:p>
                      <a:r>
                        <a:rPr lang="en-US" b="1" dirty="0" smtClean="0"/>
                        <a:t>Car</a:t>
                      </a:r>
                      <a:endParaRPr lang="en-US" b="1" dirty="0"/>
                    </a:p>
                  </a:txBody>
                  <a:tcPr/>
                </a:tc>
                <a:tc>
                  <a:txBody>
                    <a:bodyPr/>
                    <a:lstStyle/>
                    <a:p>
                      <a:r>
                        <a:rPr lang="en-US" b="1" dirty="0" smtClean="0"/>
                        <a:t>Frequency</a:t>
                      </a:r>
                      <a:endParaRPr lang="en-US" b="1" dirty="0"/>
                    </a:p>
                  </a:txBody>
                  <a:tcPr/>
                </a:tc>
                <a:tc>
                  <a:txBody>
                    <a:bodyPr/>
                    <a:lstStyle/>
                    <a:p>
                      <a:r>
                        <a:rPr lang="en-US" b="1" dirty="0" smtClean="0"/>
                        <a:t>Relative Frequency</a:t>
                      </a:r>
                      <a:endParaRPr lang="en-US" b="1" dirty="0"/>
                    </a:p>
                  </a:txBody>
                  <a:tcPr/>
                </a:tc>
              </a:tr>
              <a:tr h="406667">
                <a:tc>
                  <a:txBody>
                    <a:bodyPr/>
                    <a:lstStyle/>
                    <a:p>
                      <a:r>
                        <a:rPr lang="en-US" dirty="0" smtClean="0"/>
                        <a:t>Good</a:t>
                      </a:r>
                      <a:endParaRPr lang="en-US" dirty="0"/>
                    </a:p>
                  </a:txBody>
                  <a:tcPr/>
                </a:tc>
                <a:tc>
                  <a:txBody>
                    <a:bodyPr/>
                    <a:lstStyle/>
                    <a:p>
                      <a:r>
                        <a:rPr lang="en-US" dirty="0" smtClean="0"/>
                        <a:t>490</a:t>
                      </a:r>
                      <a:endParaRPr lang="en-US" dirty="0"/>
                    </a:p>
                  </a:txBody>
                  <a:tcPr/>
                </a:tc>
                <a:tc>
                  <a:txBody>
                    <a:bodyPr/>
                    <a:lstStyle/>
                    <a:p>
                      <a:r>
                        <a:rPr lang="en-US" dirty="0" smtClean="0"/>
                        <a:t>490/500 =</a:t>
                      </a:r>
                      <a:r>
                        <a:rPr lang="en-US" baseline="0" dirty="0" smtClean="0"/>
                        <a:t> 0.98</a:t>
                      </a:r>
                      <a:endParaRPr lang="en-US" dirty="0"/>
                    </a:p>
                  </a:txBody>
                  <a:tcPr/>
                </a:tc>
              </a:tr>
              <a:tr h="406667">
                <a:tc>
                  <a:txBody>
                    <a:bodyPr/>
                    <a:lstStyle/>
                    <a:p>
                      <a:r>
                        <a:rPr lang="en-US" dirty="0" smtClean="0"/>
                        <a:t>Defective</a:t>
                      </a:r>
                      <a:endParaRPr lang="en-US" dirty="0"/>
                    </a:p>
                  </a:txBody>
                  <a:tcPr/>
                </a:tc>
                <a:tc>
                  <a:txBody>
                    <a:bodyPr/>
                    <a:lstStyle/>
                    <a:p>
                      <a:r>
                        <a:rPr lang="en-US" dirty="0" smtClean="0"/>
                        <a:t>10</a:t>
                      </a:r>
                      <a:endParaRPr lang="en-US" dirty="0"/>
                    </a:p>
                  </a:txBody>
                  <a:tcPr/>
                </a:tc>
                <a:tc>
                  <a:txBody>
                    <a:bodyPr/>
                    <a:lstStyle/>
                    <a:p>
                      <a:r>
                        <a:rPr lang="en-US" dirty="0" smtClean="0"/>
                        <a:t>10/500 = 0.02</a:t>
                      </a:r>
                      <a:endParaRPr lang="en-US" dirty="0"/>
                    </a:p>
                  </a:txBody>
                  <a:tcPr/>
                </a:tc>
              </a:tr>
              <a:tr h="333076">
                <a:tc>
                  <a:txBody>
                    <a:bodyPr/>
                    <a:lstStyle/>
                    <a:p>
                      <a:endParaRPr lang="en-US"/>
                    </a:p>
                  </a:txBody>
                  <a:tcPr/>
                </a:tc>
                <a:tc>
                  <a:txBody>
                    <a:bodyPr/>
                    <a:lstStyle/>
                    <a:p>
                      <a:r>
                        <a:rPr lang="en-US" i="1" dirty="0" smtClean="0"/>
                        <a:t>N = 500</a:t>
                      </a:r>
                      <a:endParaRPr lang="en-US" i="1" dirty="0"/>
                    </a:p>
                  </a:txBody>
                  <a:tcPr/>
                </a:tc>
                <a:tc>
                  <a:txBody>
                    <a:bodyPr/>
                    <a:lstStyle/>
                    <a:p>
                      <a:r>
                        <a:rPr lang="en-US" dirty="0" smtClean="0"/>
                        <a:t>Sum</a:t>
                      </a:r>
                      <a:r>
                        <a:rPr lang="en-US" baseline="0" dirty="0" smtClean="0"/>
                        <a:t> = 1</a:t>
                      </a:r>
                      <a:endParaRPr lang="en-US" dirty="0"/>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relative frequency concept of probability cont--</a:t>
            </a:r>
            <a:endParaRPr lang="en-US" dirty="0"/>
          </a:p>
        </p:txBody>
      </p:sp>
      <p:sp>
        <p:nvSpPr>
          <p:cNvPr id="3" name="Content Placeholder 2"/>
          <p:cNvSpPr>
            <a:spLocks noGrp="1"/>
          </p:cNvSpPr>
          <p:nvPr>
            <p:ph idx="1"/>
          </p:nvPr>
        </p:nvSpPr>
        <p:spPr/>
        <p:txBody>
          <a:bodyPr>
            <a:normAutofit lnSpcReduction="10000"/>
          </a:bodyPr>
          <a:lstStyle/>
          <a:p>
            <a:r>
              <a:rPr lang="en-US" b="1" dirty="0" smtClean="0"/>
              <a:t>Note </a:t>
            </a:r>
            <a:r>
              <a:rPr lang="en-US" dirty="0" smtClean="0"/>
              <a:t>that relative frequencies are not exact probabilities but are approximate probabilities unless they are based on a census. </a:t>
            </a:r>
          </a:p>
          <a:p>
            <a:r>
              <a:rPr lang="en-US" dirty="0" smtClean="0"/>
              <a:t>However, if the experiment is repeated again and again, this approximate probability of an outcome obtained from the relative frequency will approach the actual probability of that outcome. </a:t>
            </a:r>
          </a:p>
          <a:p>
            <a:r>
              <a:rPr lang="en-US" dirty="0" smtClean="0"/>
              <a:t>This is called the </a:t>
            </a:r>
            <a:r>
              <a:rPr lang="en-US" b="1" dirty="0" smtClean="0"/>
              <a:t>Law of Large Numbers.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Subjective Probability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Many times we face experiments that neither have equally likely outcomes nor can be repeated to generate data. </a:t>
            </a:r>
          </a:p>
          <a:p>
            <a:r>
              <a:rPr lang="en-US" dirty="0" smtClean="0"/>
              <a:t>In such cases, we cannot compute the probabilities of events using the classical probability rule or the relative frequency concept</a:t>
            </a:r>
          </a:p>
          <a:p>
            <a:r>
              <a:rPr lang="en-US" b="1" dirty="0" smtClean="0"/>
              <a:t>Subjective probability </a:t>
            </a:r>
            <a:r>
              <a:rPr lang="en-US" i="1" dirty="0" smtClean="0"/>
              <a:t>is the probability assigned to an event based on </a:t>
            </a:r>
            <a:r>
              <a:rPr lang="en-US" dirty="0" smtClean="0"/>
              <a:t>subjective judgment, experience, information, and belief. </a:t>
            </a:r>
          </a:p>
          <a:p>
            <a:r>
              <a:rPr lang="en-US" dirty="0" smtClean="0"/>
              <a:t>Subjective probability is assigned arbitrarily. </a:t>
            </a:r>
          </a:p>
          <a:p>
            <a:r>
              <a:rPr lang="en-US" dirty="0" smtClean="0"/>
              <a:t>It is usually influenced by the biases, preferences, and experience of the person assigning the probability</a:t>
            </a:r>
          </a:p>
          <a:p>
            <a:r>
              <a:rPr lang="en-US" dirty="0" smtClean="0"/>
              <a:t>For example the probability that a statistics student will earn an A in the course</a:t>
            </a:r>
          </a:p>
          <a:p>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Mutually Exclusive Events</a:t>
            </a:r>
            <a:endParaRPr lang="en-US" dirty="0"/>
          </a:p>
        </p:txBody>
      </p:sp>
      <p:sp>
        <p:nvSpPr>
          <p:cNvPr id="3" name="Content Placeholder 2"/>
          <p:cNvSpPr>
            <a:spLocks noGrp="1"/>
          </p:cNvSpPr>
          <p:nvPr>
            <p:ph idx="1"/>
          </p:nvPr>
        </p:nvSpPr>
        <p:spPr/>
        <p:txBody>
          <a:bodyPr>
            <a:normAutofit/>
          </a:bodyPr>
          <a:lstStyle/>
          <a:p>
            <a:r>
              <a:rPr lang="en-US" dirty="0" smtClean="0"/>
              <a:t>Events that cannot occur together are said to be </a:t>
            </a:r>
            <a:r>
              <a:rPr lang="en-US" i="1" dirty="0" smtClean="0"/>
              <a:t>mutually exclusive events.</a:t>
            </a:r>
          </a:p>
          <a:p>
            <a:r>
              <a:rPr lang="en-US" dirty="0" smtClean="0"/>
              <a:t>Thus the occurrence of one event excludes the occurrence of the other event or events.</a:t>
            </a:r>
          </a:p>
          <a:p>
            <a:r>
              <a:rPr lang="en-US" dirty="0" smtClean="0"/>
              <a:t>For any experiment, the final outcomes are always mutually exclusive because one and only one of these outcomes is expected to occur in one repetition of the experiment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Experiment, Outcomes, and Sample Space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An experiment is a process that, when performed, results in one and only one of many observations. These observations are called the </a:t>
            </a:r>
            <a:r>
              <a:rPr lang="en-US" b="1" dirty="0" smtClean="0"/>
              <a:t>outcomes</a:t>
            </a:r>
            <a:r>
              <a:rPr lang="en-US" dirty="0" smtClean="0"/>
              <a:t> of the experiment and the collection of all outcomes for an experiment is called a </a:t>
            </a:r>
            <a:r>
              <a:rPr lang="en-US" b="1" dirty="0" smtClean="0"/>
              <a:t>sample space</a:t>
            </a:r>
            <a:r>
              <a:rPr lang="en-US" dirty="0" smtClean="0"/>
              <a:t>.</a:t>
            </a:r>
          </a:p>
          <a:p>
            <a:r>
              <a:rPr lang="en-US" dirty="0" smtClean="0"/>
              <a:t>Quality control inspector Jack Cook of Tennis Products Company picks up a tennis ball from the production line to check whether it is good or defective. </a:t>
            </a:r>
          </a:p>
          <a:p>
            <a:r>
              <a:rPr lang="en-US" dirty="0" smtClean="0"/>
              <a:t>Cook’s act of inspecting a tennis ball is an example of a statistical </a:t>
            </a:r>
            <a:r>
              <a:rPr lang="en-US" b="1" dirty="0" smtClean="0"/>
              <a:t>experiment.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Mutually Exclusive Events cont--</a:t>
            </a:r>
            <a:endParaRPr lang="en-US" dirty="0"/>
          </a:p>
        </p:txBody>
      </p:sp>
      <p:sp>
        <p:nvSpPr>
          <p:cNvPr id="3" name="Content Placeholder 2"/>
          <p:cNvSpPr>
            <a:spLocks noGrp="1"/>
          </p:cNvSpPr>
          <p:nvPr>
            <p:ph idx="1"/>
          </p:nvPr>
        </p:nvSpPr>
        <p:spPr/>
        <p:txBody>
          <a:bodyPr/>
          <a:lstStyle/>
          <a:p>
            <a:r>
              <a:rPr lang="en-US" dirty="0" smtClean="0"/>
              <a:t>Consider the following events for one roll of a die:</a:t>
            </a:r>
          </a:p>
          <a:p>
            <a:pPr lvl="1">
              <a:buNone/>
            </a:pPr>
            <a:r>
              <a:rPr lang="en-US" i="1" dirty="0" smtClean="0"/>
              <a:t>A = an even number is observed  = {2, 4, 6}</a:t>
            </a:r>
          </a:p>
          <a:p>
            <a:pPr lvl="1">
              <a:buNone/>
            </a:pPr>
            <a:r>
              <a:rPr lang="en-US" i="1" dirty="0" smtClean="0"/>
              <a:t>B = an odd number is observed = {1, 3, 5}</a:t>
            </a:r>
          </a:p>
          <a:p>
            <a:pPr lvl="1">
              <a:buNone/>
            </a:pPr>
            <a:r>
              <a:rPr lang="en-US" i="1" dirty="0" smtClean="0"/>
              <a:t>C = a number less than 5 is observed  {1, 2, 3, 4}</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Independent Versus Dependent Events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Two events are said to be </a:t>
            </a:r>
            <a:r>
              <a:rPr lang="en-US" b="1" dirty="0" smtClean="0"/>
              <a:t>independent</a:t>
            </a:r>
            <a:r>
              <a:rPr lang="en-US" dirty="0" smtClean="0"/>
              <a:t> if the occurrence of one does not affect the probability of the occurrence of the other.</a:t>
            </a:r>
          </a:p>
          <a:p>
            <a:r>
              <a:rPr lang="en-US" dirty="0" smtClean="0"/>
              <a:t>In other words, </a:t>
            </a:r>
            <a:r>
              <a:rPr lang="en-US" i="1" dirty="0" smtClean="0"/>
              <a:t>A and B are independent events if:</a:t>
            </a:r>
          </a:p>
          <a:p>
            <a:pPr lvl="1">
              <a:buNone/>
            </a:pPr>
            <a:r>
              <a:rPr lang="en-US" dirty="0" smtClean="0"/>
              <a:t>either </a:t>
            </a:r>
            <a:r>
              <a:rPr lang="en-US" i="1" dirty="0" smtClean="0"/>
              <a:t>P(A\B) =  P(A)  or P(B\A) = P(B)</a:t>
            </a:r>
          </a:p>
          <a:p>
            <a:r>
              <a:rPr lang="en-US" dirty="0" smtClean="0"/>
              <a:t>On the other hand, If the occurrence of one event affects the probability of the occurrence of the other event, then the two events are said to be dependent events. </a:t>
            </a:r>
          </a:p>
          <a:p>
            <a:r>
              <a:rPr lang="en-US" dirty="0" smtClean="0"/>
              <a:t>In probability notation, the two events are dependent if either </a:t>
            </a:r>
            <a:r>
              <a:rPr lang="en-US" i="1" dirty="0" smtClean="0"/>
              <a:t>P(A\B) ≠  P(A)  or P(B\A) ≠ P(B)</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Independent Versus Dependent Events cont--</a:t>
            </a:r>
            <a:endParaRPr lang="en-US" dirty="0"/>
          </a:p>
        </p:txBody>
      </p:sp>
      <p:sp>
        <p:nvSpPr>
          <p:cNvPr id="3" name="Content Placeholder 2"/>
          <p:cNvSpPr>
            <a:spLocks noGrp="1"/>
          </p:cNvSpPr>
          <p:nvPr>
            <p:ph idx="1"/>
          </p:nvPr>
        </p:nvSpPr>
        <p:spPr/>
        <p:txBody>
          <a:bodyPr/>
          <a:lstStyle/>
          <a:p>
            <a:r>
              <a:rPr lang="en-US" sz="2800" dirty="0" smtClean="0"/>
              <a:t>Suppose all 100 employees of a company were asked whether they are in favor of or against paying high salaries to CEOs of Kenyan companies. The following table gives a two-way classification of the responses of these 100 employees.</a:t>
            </a:r>
          </a:p>
          <a:p>
            <a:r>
              <a:rPr lang="en-US" sz="2800" dirty="0" smtClean="0"/>
              <a:t>Are events “female (</a:t>
            </a:r>
            <a:r>
              <a:rPr lang="en-US" sz="2800" i="1" dirty="0" smtClean="0"/>
              <a:t>F)” and “in favor (A)” independent?</a:t>
            </a:r>
            <a:endParaRPr lang="en-US" sz="2800" dirty="0" smtClean="0"/>
          </a:p>
          <a:p>
            <a:pPr>
              <a:buNone/>
            </a:pPr>
            <a:endParaRPr lang="en-US" dirty="0"/>
          </a:p>
        </p:txBody>
      </p:sp>
      <p:graphicFrame>
        <p:nvGraphicFramePr>
          <p:cNvPr id="4" name="Table 3"/>
          <p:cNvGraphicFramePr>
            <a:graphicFrameLocks noGrp="1"/>
          </p:cNvGraphicFramePr>
          <p:nvPr/>
        </p:nvGraphicFramePr>
        <p:xfrm>
          <a:off x="3124200" y="4648200"/>
          <a:ext cx="5181600" cy="1463040"/>
        </p:xfrm>
        <a:graphic>
          <a:graphicData uri="http://schemas.openxmlformats.org/drawingml/2006/table">
            <a:tbl>
              <a:tblPr firstRow="1" bandRow="1">
                <a:tableStyleId>{5940675A-B579-460E-94D1-54222C63F5DA}</a:tableStyleId>
              </a:tblPr>
              <a:tblGrid>
                <a:gridCol w="1295400"/>
                <a:gridCol w="1295400"/>
                <a:gridCol w="1295400"/>
                <a:gridCol w="1295400"/>
              </a:tblGrid>
              <a:tr h="327660">
                <a:tc>
                  <a:txBody>
                    <a:bodyPr/>
                    <a:lstStyle/>
                    <a:p>
                      <a:endParaRPr lang="en-US" dirty="0"/>
                    </a:p>
                  </a:txBody>
                  <a:tcPr/>
                </a:tc>
                <a:tc>
                  <a:txBody>
                    <a:bodyPr/>
                    <a:lstStyle/>
                    <a:p>
                      <a:r>
                        <a:rPr lang="en-US" dirty="0" smtClean="0"/>
                        <a:t>In Favor</a:t>
                      </a:r>
                      <a:r>
                        <a:rPr lang="en-US" baseline="0" dirty="0" smtClean="0"/>
                        <a:t> (A)</a:t>
                      </a:r>
                      <a:endParaRPr lang="en-US" dirty="0"/>
                    </a:p>
                  </a:txBody>
                  <a:tcPr/>
                </a:tc>
                <a:tc>
                  <a:txBody>
                    <a:bodyPr/>
                    <a:lstStyle/>
                    <a:p>
                      <a:r>
                        <a:rPr lang="en-US" dirty="0" smtClean="0"/>
                        <a:t>Against (B)</a:t>
                      </a:r>
                      <a:endParaRPr lang="en-US" dirty="0"/>
                    </a:p>
                  </a:txBody>
                  <a:tcPr/>
                </a:tc>
                <a:tc>
                  <a:txBody>
                    <a:bodyPr/>
                    <a:lstStyle/>
                    <a:p>
                      <a:r>
                        <a:rPr lang="en-US" dirty="0" smtClean="0"/>
                        <a:t>Total</a:t>
                      </a:r>
                      <a:endParaRPr lang="en-US" dirty="0"/>
                    </a:p>
                  </a:txBody>
                  <a:tcPr/>
                </a:tc>
              </a:tr>
              <a:tr h="327660">
                <a:tc>
                  <a:txBody>
                    <a:bodyPr/>
                    <a:lstStyle/>
                    <a:p>
                      <a:r>
                        <a:rPr lang="en-US" dirty="0" smtClean="0"/>
                        <a:t>Male (M)</a:t>
                      </a:r>
                      <a:endParaRPr lang="en-US" dirty="0"/>
                    </a:p>
                  </a:txBody>
                  <a:tcPr/>
                </a:tc>
                <a:tc>
                  <a:txBody>
                    <a:bodyPr/>
                    <a:lstStyle/>
                    <a:p>
                      <a:r>
                        <a:rPr lang="en-US" dirty="0" smtClean="0"/>
                        <a:t>15</a:t>
                      </a:r>
                      <a:endParaRPr lang="en-US" dirty="0"/>
                    </a:p>
                  </a:txBody>
                  <a:tcPr/>
                </a:tc>
                <a:tc>
                  <a:txBody>
                    <a:bodyPr/>
                    <a:lstStyle/>
                    <a:p>
                      <a:r>
                        <a:rPr lang="en-US" dirty="0" smtClean="0"/>
                        <a:t>45</a:t>
                      </a:r>
                      <a:endParaRPr lang="en-US" dirty="0"/>
                    </a:p>
                  </a:txBody>
                  <a:tcPr/>
                </a:tc>
                <a:tc>
                  <a:txBody>
                    <a:bodyPr/>
                    <a:lstStyle/>
                    <a:p>
                      <a:r>
                        <a:rPr lang="en-US" dirty="0" smtClean="0"/>
                        <a:t>60</a:t>
                      </a:r>
                      <a:endParaRPr lang="en-US" dirty="0"/>
                    </a:p>
                  </a:txBody>
                  <a:tcPr/>
                </a:tc>
              </a:tr>
              <a:tr h="327660">
                <a:tc>
                  <a:txBody>
                    <a:bodyPr/>
                    <a:lstStyle/>
                    <a:p>
                      <a:r>
                        <a:rPr lang="en-US" dirty="0" smtClean="0"/>
                        <a:t>Female (F)</a:t>
                      </a:r>
                      <a:endParaRPr lang="en-US" dirty="0"/>
                    </a:p>
                  </a:txBody>
                  <a:tcPr/>
                </a:tc>
                <a:tc>
                  <a:txBody>
                    <a:bodyPr/>
                    <a:lstStyle/>
                    <a:p>
                      <a:r>
                        <a:rPr lang="en-US" dirty="0" smtClean="0"/>
                        <a:t>4</a:t>
                      </a:r>
                      <a:endParaRPr lang="en-US" dirty="0"/>
                    </a:p>
                  </a:txBody>
                  <a:tcPr/>
                </a:tc>
                <a:tc>
                  <a:txBody>
                    <a:bodyPr/>
                    <a:lstStyle/>
                    <a:p>
                      <a:r>
                        <a:rPr lang="en-US" dirty="0" smtClean="0"/>
                        <a:t>36</a:t>
                      </a:r>
                      <a:endParaRPr lang="en-US" dirty="0"/>
                    </a:p>
                  </a:txBody>
                  <a:tcPr/>
                </a:tc>
                <a:tc>
                  <a:txBody>
                    <a:bodyPr/>
                    <a:lstStyle/>
                    <a:p>
                      <a:r>
                        <a:rPr lang="en-US" dirty="0" smtClean="0"/>
                        <a:t>40</a:t>
                      </a:r>
                      <a:endParaRPr lang="en-US" dirty="0"/>
                    </a:p>
                  </a:txBody>
                  <a:tcPr/>
                </a:tc>
              </a:tr>
              <a:tr h="327660">
                <a:tc>
                  <a:txBody>
                    <a:bodyPr/>
                    <a:lstStyle/>
                    <a:p>
                      <a:r>
                        <a:rPr lang="en-US" dirty="0" smtClean="0"/>
                        <a:t>Total</a:t>
                      </a:r>
                      <a:endParaRPr lang="en-US" dirty="0"/>
                    </a:p>
                  </a:txBody>
                  <a:tcPr/>
                </a:tc>
                <a:tc>
                  <a:txBody>
                    <a:bodyPr/>
                    <a:lstStyle/>
                    <a:p>
                      <a:r>
                        <a:rPr lang="en-US" dirty="0" smtClean="0"/>
                        <a:t>19</a:t>
                      </a:r>
                      <a:endParaRPr lang="en-US" dirty="0"/>
                    </a:p>
                  </a:txBody>
                  <a:tcPr/>
                </a:tc>
                <a:tc>
                  <a:txBody>
                    <a:bodyPr/>
                    <a:lstStyle/>
                    <a:p>
                      <a:r>
                        <a:rPr lang="en-US" dirty="0" smtClean="0"/>
                        <a:t>81</a:t>
                      </a:r>
                      <a:endParaRPr lang="en-US" dirty="0"/>
                    </a:p>
                  </a:txBody>
                  <a:tcPr/>
                </a:tc>
                <a:tc>
                  <a:txBody>
                    <a:bodyPr/>
                    <a:lstStyle/>
                    <a:p>
                      <a:r>
                        <a:rPr lang="en-US" dirty="0" smtClean="0"/>
                        <a:t>100</a:t>
                      </a:r>
                      <a:endParaRPr lang="en-US" dirty="0"/>
                    </a:p>
                  </a:txBody>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Independent Versus Dependent Events cont--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Solution:</a:t>
            </a:r>
          </a:p>
          <a:p>
            <a:pPr lvl="1">
              <a:buNone/>
            </a:pPr>
            <a:r>
              <a:rPr lang="en-US" dirty="0" smtClean="0"/>
              <a:t>Events F and A will be independent if </a:t>
            </a:r>
            <a:r>
              <a:rPr lang="en-US" i="1" dirty="0" smtClean="0"/>
              <a:t>P(F\A) = P(F) </a:t>
            </a:r>
          </a:p>
          <a:p>
            <a:pPr lvl="1">
              <a:buNone/>
            </a:pPr>
            <a:r>
              <a:rPr lang="en-US" dirty="0" smtClean="0"/>
              <a:t>Otherwise they will be dependent</a:t>
            </a:r>
          </a:p>
          <a:p>
            <a:pPr lvl="1">
              <a:buNone/>
            </a:pPr>
            <a:r>
              <a:rPr lang="en-US" dirty="0" smtClean="0"/>
              <a:t>Using the information given in the table, we compute the following two probabilities:</a:t>
            </a:r>
          </a:p>
          <a:p>
            <a:pPr lvl="1">
              <a:buNone/>
            </a:pPr>
            <a:r>
              <a:rPr lang="en-US" i="1" dirty="0" smtClean="0"/>
              <a:t>P(F) = 40/100 = </a:t>
            </a:r>
            <a:r>
              <a:rPr lang="en-US" dirty="0" smtClean="0"/>
              <a:t>0.40 and P(F\A) = 4/19 = 0.2105</a:t>
            </a:r>
          </a:p>
          <a:p>
            <a:r>
              <a:rPr lang="en-US" dirty="0" smtClean="0"/>
              <a:t>Because these two probabilities are not equal, the two events are dependent. </a:t>
            </a:r>
          </a:p>
          <a:p>
            <a:r>
              <a:rPr lang="en-US" dirty="0" smtClean="0"/>
              <a:t>Here, dependence of events means that the respective percentages of males who are in favor of and against paying high salaries to CEOs are different from the respective percentages of females who are in favor and against.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Intersection of Events and the Multiplication Rule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Intersection of events:</a:t>
            </a:r>
          </a:p>
          <a:p>
            <a:pPr lvl="1"/>
            <a:r>
              <a:rPr lang="en-US" dirty="0" smtClean="0"/>
              <a:t>The intersection of two events is given by the outcomes that are common to both events.</a:t>
            </a:r>
          </a:p>
          <a:p>
            <a:r>
              <a:rPr lang="en-US" dirty="0" smtClean="0"/>
              <a:t>Let A and B be two events defined in a sample space. </a:t>
            </a:r>
          </a:p>
          <a:p>
            <a:r>
              <a:rPr lang="en-US" dirty="0" smtClean="0"/>
              <a:t>The intersection of A and B represents the collection of all outcomes that are common to both A and B and is denoted by </a:t>
            </a:r>
            <a:r>
              <a:rPr lang="en-US" i="1" dirty="0" smtClean="0"/>
              <a:t>A and B </a:t>
            </a:r>
          </a:p>
          <a:p>
            <a:r>
              <a:rPr lang="en-US" dirty="0" smtClean="0"/>
              <a:t>The intersection of events </a:t>
            </a:r>
            <a:r>
              <a:rPr lang="en-US" i="1" dirty="0" smtClean="0"/>
              <a:t>A and B is also denoted by either </a:t>
            </a:r>
            <a:r>
              <a:rPr lang="en-US" b="1" i="1" dirty="0" err="1" smtClean="0"/>
              <a:t>A</a:t>
            </a:r>
            <a:r>
              <a:rPr lang="en-US" sz="5200" dirty="0" err="1" smtClean="0">
                <a:latin typeface="Arial Narrow" pitchFamily="34" charset="0"/>
              </a:rPr>
              <a:t>n</a:t>
            </a:r>
            <a:r>
              <a:rPr lang="en-US" b="1" i="1" dirty="0" err="1" smtClean="0"/>
              <a:t>B</a:t>
            </a:r>
            <a:r>
              <a:rPr lang="en-US" i="1" dirty="0" smtClean="0"/>
              <a:t> or </a:t>
            </a:r>
            <a:r>
              <a:rPr lang="en-US" b="1" i="1" dirty="0" smtClean="0"/>
              <a:t>AB</a:t>
            </a:r>
          </a:p>
          <a:p>
            <a:r>
              <a:rPr lang="en-US" dirty="0" smtClean="0"/>
              <a:t>For such events, the Venn diagram  has an intersection in the middle to show that whatever is in the middle is shared between or among the events in the sample space.</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Intersection of Events and the Multiplication Rule cont--</a:t>
            </a:r>
            <a:endParaRPr lang="en-US" dirty="0"/>
          </a:p>
        </p:txBody>
      </p:sp>
      <p:sp>
        <p:nvSpPr>
          <p:cNvPr id="3" name="Content Placeholder 2"/>
          <p:cNvSpPr>
            <a:spLocks noGrp="1"/>
          </p:cNvSpPr>
          <p:nvPr>
            <p:ph idx="1"/>
          </p:nvPr>
        </p:nvSpPr>
        <p:spPr/>
        <p:txBody>
          <a:bodyPr>
            <a:normAutofit/>
          </a:bodyPr>
          <a:lstStyle/>
          <a:p>
            <a:r>
              <a:rPr lang="en-US" dirty="0" smtClean="0"/>
              <a:t>Multiplication rule:</a:t>
            </a:r>
          </a:p>
          <a:p>
            <a:pPr lvl="1"/>
            <a:r>
              <a:rPr lang="en-US" dirty="0" smtClean="0"/>
              <a:t>The probability of the intersection of two events is called their </a:t>
            </a:r>
            <a:r>
              <a:rPr lang="en-US" i="1" dirty="0" smtClean="0"/>
              <a:t>joint probability.</a:t>
            </a:r>
          </a:p>
          <a:p>
            <a:pPr lvl="1"/>
            <a:r>
              <a:rPr lang="en-US" dirty="0" smtClean="0"/>
              <a:t>It is written as p(A and B).</a:t>
            </a:r>
          </a:p>
          <a:p>
            <a:pPr lvl="1"/>
            <a:r>
              <a:rPr lang="en-US" dirty="0" smtClean="0"/>
              <a:t>The probability of the intersection of two events is obtained by multiplying the marginal probability of one event by the conditional probability of the second event. </a:t>
            </a:r>
          </a:p>
          <a:p>
            <a:pPr lvl="1"/>
            <a:r>
              <a:rPr lang="en-US" dirty="0" smtClean="0"/>
              <a:t>This rule is called the </a:t>
            </a:r>
            <a:r>
              <a:rPr lang="en-US" b="1" dirty="0" smtClean="0"/>
              <a:t>multiplication rule</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Intersection of Events and the Multiplication Rule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probability of the intersection of two events </a:t>
            </a:r>
            <a:r>
              <a:rPr lang="en-US" i="1" dirty="0" smtClean="0"/>
              <a:t>A </a:t>
            </a:r>
            <a:r>
              <a:rPr lang="en-US" dirty="0" smtClean="0"/>
              <a:t>and </a:t>
            </a:r>
            <a:r>
              <a:rPr lang="en-US" i="1" dirty="0" smtClean="0"/>
              <a:t>B is P(A and B)  = P(A)*P(B\A)</a:t>
            </a:r>
          </a:p>
          <a:p>
            <a:r>
              <a:rPr lang="en-US" dirty="0" smtClean="0"/>
              <a:t>Example:</a:t>
            </a:r>
          </a:p>
          <a:p>
            <a:pPr lvl="1"/>
            <a:r>
              <a:rPr lang="en-US" dirty="0" smtClean="0"/>
              <a:t>The following table gives the classification of all employees of a company by gender and college degree.</a:t>
            </a:r>
          </a:p>
          <a:p>
            <a:r>
              <a:rPr lang="en-US" dirty="0" smtClean="0"/>
              <a:t>If one of these employees is selected at random for membership on the employee–management committee, what is the probability that this employee is a female and a college graduate?</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Intersection of Events and the Multiplication Rule cont--</a:t>
            </a:r>
            <a:endParaRPr lang="en-US" dirty="0"/>
          </a:p>
        </p:txBody>
      </p:sp>
      <p:sp>
        <p:nvSpPr>
          <p:cNvPr id="3" name="Content Placeholder 2"/>
          <p:cNvSpPr>
            <a:spLocks noGrp="1"/>
          </p:cNvSpPr>
          <p:nvPr>
            <p:ph idx="1"/>
          </p:nvPr>
        </p:nvSpPr>
        <p:spPr/>
        <p:txBody>
          <a:bodyPr>
            <a:normAutofit lnSpcReduction="10000"/>
          </a:bodyPr>
          <a:lstStyle/>
          <a:p>
            <a:endParaRPr lang="en-US" dirty="0" smtClean="0"/>
          </a:p>
          <a:p>
            <a:endParaRPr lang="en-US" dirty="0" smtClean="0"/>
          </a:p>
          <a:p>
            <a:endParaRPr lang="en-US" dirty="0" smtClean="0"/>
          </a:p>
          <a:p>
            <a:r>
              <a:rPr lang="en-US" dirty="0" smtClean="0"/>
              <a:t>Solution:</a:t>
            </a:r>
          </a:p>
          <a:p>
            <a:pPr lvl="1"/>
            <a:r>
              <a:rPr lang="en-US" dirty="0" smtClean="0"/>
              <a:t>We are to calculate the probability of the intersection of the events “female” (denoted by </a:t>
            </a:r>
            <a:r>
              <a:rPr lang="en-US" i="1" dirty="0" smtClean="0"/>
              <a:t>F ) and “college graduate” (denoted by G). This probability may be computed using the formula</a:t>
            </a:r>
          </a:p>
          <a:p>
            <a:pPr lvl="1">
              <a:buNone/>
            </a:pPr>
            <a:r>
              <a:rPr lang="en-US" i="1" dirty="0" smtClean="0"/>
              <a:t>		P(F and G) = P(F) P(G\F)</a:t>
            </a:r>
            <a:endParaRPr lang="en-US" dirty="0" smtClean="0"/>
          </a:p>
        </p:txBody>
      </p:sp>
      <p:graphicFrame>
        <p:nvGraphicFramePr>
          <p:cNvPr id="4" name="Table 3"/>
          <p:cNvGraphicFramePr>
            <a:graphicFrameLocks noGrp="1"/>
          </p:cNvGraphicFramePr>
          <p:nvPr/>
        </p:nvGraphicFramePr>
        <p:xfrm>
          <a:off x="990600" y="1600200"/>
          <a:ext cx="7086600" cy="1600200"/>
        </p:xfrm>
        <a:graphic>
          <a:graphicData uri="http://schemas.openxmlformats.org/drawingml/2006/table">
            <a:tbl>
              <a:tblPr firstRow="1" bandRow="1">
                <a:tableStyleId>{5940675A-B579-460E-94D1-54222C63F5DA}</a:tableStyleId>
              </a:tblPr>
              <a:tblGrid>
                <a:gridCol w="1524000"/>
                <a:gridCol w="1828800"/>
                <a:gridCol w="2133600"/>
                <a:gridCol w="1600200"/>
              </a:tblGrid>
              <a:tr h="400050">
                <a:tc>
                  <a:txBody>
                    <a:bodyPr/>
                    <a:lstStyle/>
                    <a:p>
                      <a:endParaRPr lang="en-US" dirty="0"/>
                    </a:p>
                  </a:txBody>
                  <a:tcPr/>
                </a:tc>
                <a:tc>
                  <a:txBody>
                    <a:bodyPr/>
                    <a:lstStyle/>
                    <a:p>
                      <a:r>
                        <a:rPr lang="en-US" dirty="0" smtClean="0"/>
                        <a:t>College Grad</a:t>
                      </a:r>
                      <a:r>
                        <a:rPr lang="en-US" baseline="0" dirty="0" smtClean="0"/>
                        <a:t> (G)</a:t>
                      </a:r>
                      <a:endParaRPr lang="en-US" dirty="0"/>
                    </a:p>
                  </a:txBody>
                  <a:tcPr/>
                </a:tc>
                <a:tc>
                  <a:txBody>
                    <a:bodyPr/>
                    <a:lstStyle/>
                    <a:p>
                      <a:r>
                        <a:rPr lang="en-US" dirty="0" smtClean="0"/>
                        <a:t>Not College Grad</a:t>
                      </a:r>
                      <a:r>
                        <a:rPr lang="en-US" baseline="0" dirty="0" smtClean="0"/>
                        <a:t> (N)</a:t>
                      </a:r>
                      <a:endParaRPr lang="en-US" dirty="0"/>
                    </a:p>
                  </a:txBody>
                  <a:tcPr/>
                </a:tc>
                <a:tc>
                  <a:txBody>
                    <a:bodyPr/>
                    <a:lstStyle/>
                    <a:p>
                      <a:r>
                        <a:rPr lang="en-US" dirty="0" smtClean="0"/>
                        <a:t>Total</a:t>
                      </a:r>
                      <a:endParaRPr lang="en-US" dirty="0"/>
                    </a:p>
                  </a:txBody>
                  <a:tcPr/>
                </a:tc>
              </a:tr>
              <a:tr h="400050">
                <a:tc>
                  <a:txBody>
                    <a:bodyPr/>
                    <a:lstStyle/>
                    <a:p>
                      <a:r>
                        <a:rPr lang="en-US" dirty="0" smtClean="0"/>
                        <a:t>Male (M)</a:t>
                      </a:r>
                      <a:endParaRPr lang="en-US" dirty="0"/>
                    </a:p>
                  </a:txBody>
                  <a:tcPr/>
                </a:tc>
                <a:tc>
                  <a:txBody>
                    <a:bodyPr/>
                    <a:lstStyle/>
                    <a:p>
                      <a:r>
                        <a:rPr lang="en-US" dirty="0" smtClean="0"/>
                        <a:t>7</a:t>
                      </a:r>
                      <a:endParaRPr lang="en-US" dirty="0"/>
                    </a:p>
                  </a:txBody>
                  <a:tcPr/>
                </a:tc>
                <a:tc>
                  <a:txBody>
                    <a:bodyPr/>
                    <a:lstStyle/>
                    <a:p>
                      <a:r>
                        <a:rPr lang="en-US" dirty="0" smtClean="0"/>
                        <a:t>20</a:t>
                      </a:r>
                      <a:endParaRPr lang="en-US" dirty="0"/>
                    </a:p>
                  </a:txBody>
                  <a:tcPr/>
                </a:tc>
                <a:tc>
                  <a:txBody>
                    <a:bodyPr/>
                    <a:lstStyle/>
                    <a:p>
                      <a:r>
                        <a:rPr lang="en-US" dirty="0" smtClean="0"/>
                        <a:t>27</a:t>
                      </a:r>
                      <a:endParaRPr lang="en-US" dirty="0"/>
                    </a:p>
                  </a:txBody>
                  <a:tcPr/>
                </a:tc>
              </a:tr>
              <a:tr h="400050">
                <a:tc>
                  <a:txBody>
                    <a:bodyPr/>
                    <a:lstStyle/>
                    <a:p>
                      <a:r>
                        <a:rPr lang="en-US" dirty="0" smtClean="0"/>
                        <a:t>Female</a:t>
                      </a:r>
                      <a:r>
                        <a:rPr lang="en-US" baseline="0" dirty="0" smtClean="0"/>
                        <a:t> (F)</a:t>
                      </a:r>
                      <a:endParaRPr lang="en-US" dirty="0"/>
                    </a:p>
                  </a:txBody>
                  <a:tcPr/>
                </a:tc>
                <a:tc>
                  <a:txBody>
                    <a:bodyPr/>
                    <a:lstStyle/>
                    <a:p>
                      <a:r>
                        <a:rPr lang="en-US" dirty="0" smtClean="0"/>
                        <a:t>4</a:t>
                      </a:r>
                      <a:endParaRPr lang="en-US" dirty="0"/>
                    </a:p>
                  </a:txBody>
                  <a:tcPr/>
                </a:tc>
                <a:tc>
                  <a:txBody>
                    <a:bodyPr/>
                    <a:lstStyle/>
                    <a:p>
                      <a:r>
                        <a:rPr lang="en-US" dirty="0" smtClean="0"/>
                        <a:t>9</a:t>
                      </a:r>
                      <a:endParaRPr lang="en-US" dirty="0"/>
                    </a:p>
                  </a:txBody>
                  <a:tcPr/>
                </a:tc>
                <a:tc>
                  <a:txBody>
                    <a:bodyPr/>
                    <a:lstStyle/>
                    <a:p>
                      <a:r>
                        <a:rPr lang="en-US" dirty="0" smtClean="0"/>
                        <a:t>13</a:t>
                      </a:r>
                      <a:endParaRPr lang="en-US" dirty="0"/>
                    </a:p>
                  </a:txBody>
                  <a:tcPr/>
                </a:tc>
              </a:tr>
              <a:tr h="400050">
                <a:tc>
                  <a:txBody>
                    <a:bodyPr/>
                    <a:lstStyle/>
                    <a:p>
                      <a:r>
                        <a:rPr lang="en-US" dirty="0" smtClean="0"/>
                        <a:t>Total</a:t>
                      </a:r>
                      <a:endParaRPr lang="en-US" dirty="0"/>
                    </a:p>
                  </a:txBody>
                  <a:tcPr/>
                </a:tc>
                <a:tc>
                  <a:txBody>
                    <a:bodyPr/>
                    <a:lstStyle/>
                    <a:p>
                      <a:r>
                        <a:rPr lang="en-US" dirty="0" smtClean="0"/>
                        <a:t>11</a:t>
                      </a:r>
                      <a:endParaRPr lang="en-US" dirty="0"/>
                    </a:p>
                  </a:txBody>
                  <a:tcPr/>
                </a:tc>
                <a:tc>
                  <a:txBody>
                    <a:bodyPr/>
                    <a:lstStyle/>
                    <a:p>
                      <a:r>
                        <a:rPr lang="en-US" dirty="0" smtClean="0"/>
                        <a:t>29</a:t>
                      </a:r>
                      <a:endParaRPr lang="en-US" dirty="0"/>
                    </a:p>
                  </a:txBody>
                  <a:tcPr/>
                </a:tc>
                <a:tc>
                  <a:txBody>
                    <a:bodyPr/>
                    <a:lstStyle/>
                    <a:p>
                      <a:r>
                        <a:rPr lang="en-US" dirty="0" smtClean="0"/>
                        <a:t>40</a:t>
                      </a:r>
                      <a:endParaRPr lang="en-US" dirty="0"/>
                    </a:p>
                  </a:txBody>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Intersection of Events and the Multiplication Rule cont--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Solution cont--</a:t>
            </a:r>
          </a:p>
          <a:p>
            <a:pPr lvl="1"/>
            <a:r>
              <a:rPr lang="en-US" dirty="0" smtClean="0"/>
              <a:t>Notice that there are 13 females among 40 employees. </a:t>
            </a:r>
          </a:p>
          <a:p>
            <a:pPr lvl="1"/>
            <a:r>
              <a:rPr lang="en-US" dirty="0" smtClean="0"/>
              <a:t>Hence, the probability that a female is selected is </a:t>
            </a:r>
            <a:r>
              <a:rPr lang="en-US" i="1" dirty="0" smtClean="0"/>
              <a:t>P(F) = 13/40 </a:t>
            </a:r>
          </a:p>
          <a:p>
            <a:pPr lvl="1"/>
            <a:r>
              <a:rPr lang="en-US" dirty="0" smtClean="0"/>
              <a:t>To calculate the probability </a:t>
            </a:r>
            <a:r>
              <a:rPr lang="en-US" i="1" dirty="0" smtClean="0"/>
              <a:t>P(G \ F), we know that F has already occurred. </a:t>
            </a:r>
          </a:p>
          <a:p>
            <a:pPr lvl="1"/>
            <a:r>
              <a:rPr lang="en-US" i="1" dirty="0" smtClean="0"/>
              <a:t>Consequently, the </a:t>
            </a:r>
            <a:r>
              <a:rPr lang="en-US" dirty="0" smtClean="0"/>
              <a:t>employee selected is one of the 13 females. </a:t>
            </a:r>
          </a:p>
          <a:p>
            <a:pPr lvl="1"/>
            <a:r>
              <a:rPr lang="en-US" dirty="0" smtClean="0"/>
              <a:t>In the table, there are 4 college graduates among 13 female employees. </a:t>
            </a:r>
          </a:p>
          <a:p>
            <a:pPr lvl="1"/>
            <a:r>
              <a:rPr lang="en-US" dirty="0" smtClean="0"/>
              <a:t>Hence, the conditional probability of </a:t>
            </a:r>
            <a:r>
              <a:rPr lang="en-US" i="1" dirty="0" smtClean="0"/>
              <a:t>G given F is P(G\F) =  4/13</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Intersection of Events and the Multiplication Rule cont--</a:t>
            </a:r>
            <a:endParaRPr lang="en-US" dirty="0"/>
          </a:p>
        </p:txBody>
      </p:sp>
      <p:sp>
        <p:nvSpPr>
          <p:cNvPr id="3" name="Content Placeholder 2"/>
          <p:cNvSpPr>
            <a:spLocks noGrp="1"/>
          </p:cNvSpPr>
          <p:nvPr>
            <p:ph idx="1"/>
          </p:nvPr>
        </p:nvSpPr>
        <p:spPr/>
        <p:txBody>
          <a:bodyPr/>
          <a:lstStyle/>
          <a:p>
            <a:r>
              <a:rPr lang="en-US" dirty="0" smtClean="0"/>
              <a:t>Solution cont--</a:t>
            </a:r>
          </a:p>
          <a:p>
            <a:r>
              <a:rPr lang="en-US" dirty="0" smtClean="0"/>
              <a:t>The joint probability of </a:t>
            </a:r>
            <a:r>
              <a:rPr lang="en-US" i="1" dirty="0" smtClean="0"/>
              <a:t>F and G is</a:t>
            </a:r>
          </a:p>
          <a:p>
            <a:pPr lvl="1">
              <a:buNone/>
            </a:pPr>
            <a:r>
              <a:rPr lang="en-US" i="1" dirty="0" smtClean="0"/>
              <a:t>P(F and G) = P(F) P(G\F) = (13/40)* (4/13) = </a:t>
            </a:r>
            <a:r>
              <a:rPr lang="en-US" b="1" i="1" dirty="0" smtClean="0"/>
              <a:t>.100</a:t>
            </a:r>
          </a:p>
          <a:p>
            <a:r>
              <a:rPr lang="en-US" dirty="0" smtClean="0"/>
              <a:t>We can compute three other joint probabilities for the table</a:t>
            </a:r>
          </a:p>
          <a:p>
            <a:pPr lvl="1"/>
            <a:r>
              <a:rPr lang="en-US" i="1" dirty="0" smtClean="0"/>
              <a:t>P(M and G) = P(M)P(G \M) = (27/40)(7/27) = .175</a:t>
            </a:r>
          </a:p>
          <a:p>
            <a:pPr lvl="1"/>
            <a:r>
              <a:rPr lang="pt-BR" i="1" dirty="0" smtClean="0"/>
              <a:t>P(M and N) = P(M)P(N\M) = (27/40)(20/27)= .500</a:t>
            </a:r>
          </a:p>
          <a:p>
            <a:pPr lvl="1"/>
            <a:r>
              <a:rPr lang="en-US" i="1" dirty="0" smtClean="0"/>
              <a:t>P(F and N) = P(F) P(N\F) = (13/40) (9/13) = .225</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Experiment, Outcomes, and Sample Space cont--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result of his inspection will be that the ball is either “good” or “defective.” </a:t>
            </a:r>
          </a:p>
          <a:p>
            <a:r>
              <a:rPr lang="en-US" dirty="0" smtClean="0"/>
              <a:t>Each of these two observations is called an outcome (also called a basic or final outcome) of the experiment, and these outcomes taken together constitute the sample space for this experiment.</a:t>
            </a:r>
          </a:p>
          <a:p>
            <a:r>
              <a:rPr lang="en-US" dirty="0" smtClean="0"/>
              <a:t>A sample space is denoted by </a:t>
            </a:r>
            <a:r>
              <a:rPr lang="en-US" i="1" dirty="0" smtClean="0"/>
              <a:t>S</a:t>
            </a:r>
            <a:r>
              <a:rPr lang="en-US" dirty="0" smtClean="0"/>
              <a:t>. </a:t>
            </a:r>
          </a:p>
          <a:p>
            <a:r>
              <a:rPr lang="en-US" dirty="0" smtClean="0"/>
              <a:t>The sample space for the example of inspecting a tennis ball is written as: </a:t>
            </a:r>
            <a:r>
              <a:rPr lang="en-US" i="1" dirty="0" smtClean="0"/>
              <a:t>S = {good, defective}</a:t>
            </a:r>
            <a:r>
              <a:rPr lang="en-US" dirty="0" smtClean="0"/>
              <a:t> </a:t>
            </a:r>
          </a:p>
          <a:p>
            <a:r>
              <a:rPr lang="en-US" dirty="0" smtClean="0"/>
              <a:t>The elements of a sample space are called </a:t>
            </a:r>
            <a:r>
              <a:rPr lang="en-US" b="1" dirty="0" smtClean="0"/>
              <a:t>sample points.</a:t>
            </a:r>
            <a:endParaRPr lang="en-US" i="1" dirty="0" smtClean="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Intersection of Events and the Multiplication Rule cont--</a:t>
            </a:r>
            <a:endParaRPr lang="en-US" dirty="0"/>
          </a:p>
        </p:txBody>
      </p:sp>
      <p:sp>
        <p:nvSpPr>
          <p:cNvPr id="3" name="Content Placeholder 2"/>
          <p:cNvSpPr>
            <a:spLocks noGrp="1"/>
          </p:cNvSpPr>
          <p:nvPr>
            <p:ph idx="1"/>
          </p:nvPr>
        </p:nvSpPr>
        <p:spPr/>
        <p:txBody>
          <a:bodyPr/>
          <a:lstStyle/>
          <a:p>
            <a:r>
              <a:rPr lang="en-US" dirty="0" smtClean="0"/>
              <a:t>Calculating conditional probability</a:t>
            </a:r>
          </a:p>
          <a:p>
            <a:pPr lvl="1"/>
            <a:r>
              <a:rPr lang="en-US" dirty="0" smtClean="0"/>
              <a:t>If </a:t>
            </a:r>
            <a:r>
              <a:rPr lang="en-US" i="1" dirty="0" smtClean="0"/>
              <a:t>A and B are two events, then,</a:t>
            </a:r>
          </a:p>
          <a:p>
            <a:pPr>
              <a:buNone/>
            </a:pPr>
            <a:r>
              <a:rPr lang="en-US" i="1" dirty="0" smtClean="0"/>
              <a:t>            P(B\A) = P(A and B)/P(A)</a:t>
            </a:r>
          </a:p>
          <a:p>
            <a:pPr>
              <a:buNone/>
            </a:pPr>
            <a:r>
              <a:rPr lang="en-US" dirty="0" smtClean="0"/>
              <a:t>		and </a:t>
            </a:r>
          </a:p>
          <a:p>
            <a:pPr>
              <a:buNone/>
            </a:pPr>
            <a:r>
              <a:rPr lang="en-US" dirty="0" smtClean="0"/>
              <a:t>		</a:t>
            </a:r>
            <a:r>
              <a:rPr lang="en-US" i="1" dirty="0" smtClean="0"/>
              <a:t>P(A\B) = P(A and B)/P(B)</a:t>
            </a:r>
          </a:p>
          <a:p>
            <a:pPr>
              <a:buNone/>
            </a:pPr>
            <a:r>
              <a:rPr lang="en-US" i="1" dirty="0" smtClean="0"/>
              <a:t>		</a:t>
            </a:r>
            <a:r>
              <a:rPr lang="en-US" dirty="0" smtClean="0"/>
              <a:t>given that P(A) ≠ 0 and P(B) ≠ 0</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Intersection of Events and the Multiplication Rule cont--</a:t>
            </a:r>
            <a:endParaRPr lang="en-US" dirty="0"/>
          </a:p>
        </p:txBody>
      </p:sp>
      <p:sp>
        <p:nvSpPr>
          <p:cNvPr id="3" name="Content Placeholder 2"/>
          <p:cNvSpPr>
            <a:spLocks noGrp="1"/>
          </p:cNvSpPr>
          <p:nvPr>
            <p:ph idx="1"/>
          </p:nvPr>
        </p:nvSpPr>
        <p:spPr/>
        <p:txBody>
          <a:bodyPr/>
          <a:lstStyle/>
          <a:p>
            <a:r>
              <a:rPr lang="en-US" dirty="0" smtClean="0"/>
              <a:t>Multiplication Rule for Independent Events:</a:t>
            </a:r>
          </a:p>
          <a:p>
            <a:pPr lvl="1"/>
            <a:r>
              <a:rPr lang="en-US" dirty="0" smtClean="0"/>
              <a:t>suppose that events </a:t>
            </a:r>
            <a:r>
              <a:rPr lang="en-US" i="1" dirty="0" smtClean="0"/>
              <a:t>A and B are independent. Then, P(A) = P(A\B) and P(B) = P(B\A)</a:t>
            </a:r>
          </a:p>
          <a:p>
            <a:r>
              <a:rPr lang="en-US" dirty="0" smtClean="0"/>
              <a:t>By substituting  P(B) for P(B\A) into the formula for the joint probability of </a:t>
            </a:r>
            <a:r>
              <a:rPr lang="en-US" i="1" dirty="0" smtClean="0"/>
              <a:t>A and B, we </a:t>
            </a:r>
            <a:r>
              <a:rPr lang="en-US" dirty="0" smtClean="0"/>
              <a:t>obtain </a:t>
            </a:r>
            <a:r>
              <a:rPr lang="en-US" i="1" dirty="0" smtClean="0"/>
              <a:t>P(A and B) = P(A) P(B)</a:t>
            </a:r>
          </a:p>
          <a:p>
            <a:pPr>
              <a:buNone/>
            </a:pP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Intersection of Events and the Multiplication Rule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Example:</a:t>
            </a:r>
          </a:p>
          <a:p>
            <a:pPr lvl="1"/>
            <a:r>
              <a:rPr lang="en-US" dirty="0" smtClean="0"/>
              <a:t>An office building has two fire detectors. </a:t>
            </a:r>
          </a:p>
          <a:p>
            <a:pPr lvl="1"/>
            <a:r>
              <a:rPr lang="en-US" dirty="0" smtClean="0"/>
              <a:t>The probability is .02 that any fire detector of this type will fail to go off during a fire. </a:t>
            </a:r>
          </a:p>
          <a:p>
            <a:pPr lvl="1"/>
            <a:r>
              <a:rPr lang="en-US" dirty="0" smtClean="0"/>
              <a:t>Find the probability that both of these fire detectors will fail to go off in case of a fire.</a:t>
            </a:r>
          </a:p>
          <a:p>
            <a:r>
              <a:rPr lang="en-US" dirty="0" smtClean="0"/>
              <a:t>Solution:</a:t>
            </a:r>
          </a:p>
          <a:p>
            <a:pPr lvl="1"/>
            <a:r>
              <a:rPr lang="en-US" dirty="0" smtClean="0"/>
              <a:t>In this example, the two fire detectors are independent because whether or not one fire detector goes off during a fire has no effect on the second fire detector.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Intersection of Events and the Multiplication Rule cont--</a:t>
            </a:r>
            <a:endParaRPr lang="en-US" dirty="0"/>
          </a:p>
        </p:txBody>
      </p:sp>
      <p:sp>
        <p:nvSpPr>
          <p:cNvPr id="3" name="Content Placeholder 2"/>
          <p:cNvSpPr>
            <a:spLocks noGrp="1"/>
          </p:cNvSpPr>
          <p:nvPr>
            <p:ph idx="1"/>
          </p:nvPr>
        </p:nvSpPr>
        <p:spPr/>
        <p:txBody>
          <a:bodyPr/>
          <a:lstStyle/>
          <a:p>
            <a:pPr marL="342900" lvl="1" indent="-342900">
              <a:buFont typeface="Arial" pitchFamily="34" charset="0"/>
              <a:buChar char="•"/>
            </a:pPr>
            <a:r>
              <a:rPr lang="en-US" dirty="0" smtClean="0"/>
              <a:t>Solution cont—</a:t>
            </a:r>
          </a:p>
          <a:p>
            <a:pPr marL="742950" lvl="2" indent="-342900"/>
            <a:r>
              <a:rPr lang="en-US" dirty="0" smtClean="0"/>
              <a:t>We define the following two events:</a:t>
            </a:r>
          </a:p>
          <a:p>
            <a:pPr marL="742950" lvl="2" indent="-342900">
              <a:buNone/>
            </a:pPr>
            <a:r>
              <a:rPr lang="en-US" dirty="0" smtClean="0"/>
              <a:t>A = the first fire detector fails to go off during a fire</a:t>
            </a:r>
          </a:p>
          <a:p>
            <a:pPr marL="742950" lvl="2" indent="-342900">
              <a:buNone/>
            </a:pPr>
            <a:r>
              <a:rPr lang="en-US" dirty="0" smtClean="0"/>
              <a:t>B = the second fire detector fails to go off during a fire</a:t>
            </a:r>
          </a:p>
          <a:p>
            <a:pPr marL="742950" lvl="2" indent="-342900">
              <a:buNone/>
            </a:pPr>
            <a:r>
              <a:rPr lang="en-US" dirty="0" smtClean="0"/>
              <a:t>Then, the joint probability of </a:t>
            </a:r>
            <a:r>
              <a:rPr lang="en-US" i="1" dirty="0" smtClean="0"/>
              <a:t>A and B is;</a:t>
            </a:r>
          </a:p>
          <a:p>
            <a:pPr marL="742950" lvl="2" indent="-342900">
              <a:buNone/>
            </a:pPr>
            <a:r>
              <a:rPr lang="en-US" i="1" dirty="0" smtClean="0"/>
              <a:t>P(A and B) = P(A) P(B) = (.02) (.02) = </a:t>
            </a:r>
            <a:r>
              <a:rPr lang="en-US" b="1" i="1" dirty="0" smtClean="0"/>
              <a:t>.0004</a:t>
            </a:r>
          </a:p>
          <a:p>
            <a:pPr marL="342900" lvl="1" indent="-342900"/>
            <a:r>
              <a:rPr lang="en-US" dirty="0" smtClean="0"/>
              <a:t>Note: the multiplication rule can be extended to calculate the joint probability of more than two events.</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Intersection of Events and the Multiplication Rule cont--</a:t>
            </a:r>
            <a:endParaRPr lang="en-US" dirty="0"/>
          </a:p>
        </p:txBody>
      </p:sp>
      <p:sp>
        <p:nvSpPr>
          <p:cNvPr id="3" name="Content Placeholder 2"/>
          <p:cNvSpPr>
            <a:spLocks noGrp="1"/>
          </p:cNvSpPr>
          <p:nvPr>
            <p:ph idx="1"/>
          </p:nvPr>
        </p:nvSpPr>
        <p:spPr/>
        <p:txBody>
          <a:bodyPr/>
          <a:lstStyle/>
          <a:p>
            <a:r>
              <a:rPr lang="en-US" dirty="0" smtClean="0"/>
              <a:t>Joint Probability of Mutually Exclusive Events</a:t>
            </a:r>
          </a:p>
          <a:p>
            <a:pPr lvl="1"/>
            <a:r>
              <a:rPr lang="en-US" dirty="0" smtClean="0"/>
              <a:t>We know from an earlier discussion that two mutually exclusive events cannot happen together.</a:t>
            </a:r>
          </a:p>
          <a:p>
            <a:pPr lvl="1"/>
            <a:r>
              <a:rPr lang="en-US" dirty="0" smtClean="0"/>
              <a:t>Consequently, their joint probability is zero.</a:t>
            </a:r>
          </a:p>
          <a:p>
            <a:pPr lvl="1"/>
            <a:r>
              <a:rPr lang="en-US" dirty="0" smtClean="0"/>
              <a:t>Thus; </a:t>
            </a:r>
            <a:r>
              <a:rPr lang="en-US" i="1" dirty="0" smtClean="0"/>
              <a:t>P(A and B) = 0</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Union of Events and the Addition Rule</a:t>
            </a:r>
            <a:endParaRPr lang="en-US" dirty="0"/>
          </a:p>
        </p:txBody>
      </p:sp>
      <p:sp>
        <p:nvSpPr>
          <p:cNvPr id="3" name="Content Placeholder 2"/>
          <p:cNvSpPr>
            <a:spLocks noGrp="1"/>
          </p:cNvSpPr>
          <p:nvPr>
            <p:ph idx="1"/>
          </p:nvPr>
        </p:nvSpPr>
        <p:spPr/>
        <p:txBody>
          <a:bodyPr/>
          <a:lstStyle/>
          <a:p>
            <a:r>
              <a:rPr lang="en-US" b="1" dirty="0" smtClean="0"/>
              <a:t>Union of Events</a:t>
            </a:r>
          </a:p>
          <a:p>
            <a:pPr lvl="1"/>
            <a:r>
              <a:rPr lang="en-US" dirty="0" smtClean="0"/>
              <a:t>Let </a:t>
            </a:r>
            <a:r>
              <a:rPr lang="en-US" i="1" dirty="0" smtClean="0"/>
              <a:t>A and B be two events defined in a sample space. </a:t>
            </a:r>
          </a:p>
          <a:p>
            <a:pPr lvl="1"/>
            <a:r>
              <a:rPr lang="en-US" i="1" dirty="0" smtClean="0"/>
              <a:t>The union of events A </a:t>
            </a:r>
            <a:r>
              <a:rPr lang="en-US" dirty="0" smtClean="0"/>
              <a:t>and </a:t>
            </a:r>
            <a:r>
              <a:rPr lang="en-US" i="1" dirty="0" smtClean="0"/>
              <a:t>B is the collection of all outcomes that belong either to A or to B or to both A and B and is </a:t>
            </a:r>
            <a:r>
              <a:rPr lang="en-US" dirty="0" smtClean="0"/>
              <a:t>denoted by, </a:t>
            </a:r>
            <a:r>
              <a:rPr lang="en-US" i="1" dirty="0" smtClean="0"/>
              <a:t>A </a:t>
            </a:r>
            <a:r>
              <a:rPr lang="en-US" dirty="0" smtClean="0"/>
              <a:t>or </a:t>
            </a:r>
            <a:r>
              <a:rPr lang="en-US" i="1" dirty="0" smtClean="0"/>
              <a:t>B. </a:t>
            </a:r>
            <a:r>
              <a:rPr lang="en-US" dirty="0" smtClean="0"/>
              <a:t>It is also denoted by </a:t>
            </a:r>
            <a:r>
              <a:rPr lang="en-US" i="1" dirty="0" smtClean="0"/>
              <a:t>AUB.</a:t>
            </a:r>
          </a:p>
          <a:p>
            <a:pPr lvl="1"/>
            <a:endParaRPr lang="en-US" i="1" dirty="0" smtClean="0"/>
          </a:p>
          <a:p>
            <a:pPr lvl="1"/>
            <a:endParaRPr lang="en-US" dirty="0" smtClean="0"/>
          </a:p>
          <a:p>
            <a:pPr lvl="1">
              <a:buNone/>
            </a:pP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Union of Events and the Addition Rule cont--</a:t>
            </a:r>
            <a:endParaRPr lang="en-US" dirty="0"/>
          </a:p>
        </p:txBody>
      </p:sp>
      <p:sp>
        <p:nvSpPr>
          <p:cNvPr id="3" name="Content Placeholder 2"/>
          <p:cNvSpPr>
            <a:spLocks noGrp="1"/>
          </p:cNvSpPr>
          <p:nvPr>
            <p:ph idx="1"/>
          </p:nvPr>
        </p:nvSpPr>
        <p:spPr/>
        <p:txBody>
          <a:bodyPr>
            <a:normAutofit/>
          </a:bodyPr>
          <a:lstStyle/>
          <a:p>
            <a:r>
              <a:rPr lang="en-US" dirty="0" smtClean="0"/>
              <a:t>Example:</a:t>
            </a:r>
          </a:p>
          <a:p>
            <a:r>
              <a:rPr lang="en-US" dirty="0" smtClean="0"/>
              <a:t>A senior citizens center has 300 members. Of them, 140 are male, 210 take at least one medicine on a permanent basis, and 95 are male </a:t>
            </a:r>
            <a:r>
              <a:rPr lang="en-US" i="1" dirty="0" smtClean="0"/>
              <a:t>and take at least one medicine on a permanent </a:t>
            </a:r>
            <a:r>
              <a:rPr lang="en-US" dirty="0" smtClean="0"/>
              <a:t>basis. Describe the union of the events “male” and “take at least one medicine on a permanent basis.”</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Union of Events and the Addition Rule cont--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Solution:</a:t>
            </a:r>
          </a:p>
          <a:p>
            <a:pPr lvl="1"/>
            <a:r>
              <a:rPr lang="en-US" dirty="0" smtClean="0"/>
              <a:t>Let us define the following events:</a:t>
            </a:r>
          </a:p>
          <a:p>
            <a:pPr lvl="2">
              <a:buNone/>
            </a:pPr>
            <a:r>
              <a:rPr lang="en-US" i="1" dirty="0" smtClean="0"/>
              <a:t>M </a:t>
            </a:r>
            <a:r>
              <a:rPr lang="en-US" dirty="0" smtClean="0"/>
              <a:t>= A senior citizen is a Male</a:t>
            </a:r>
          </a:p>
          <a:p>
            <a:pPr lvl="2">
              <a:buNone/>
            </a:pPr>
            <a:r>
              <a:rPr lang="en-US" i="1" dirty="0" smtClean="0"/>
              <a:t>F </a:t>
            </a:r>
            <a:r>
              <a:rPr lang="en-US" dirty="0" smtClean="0"/>
              <a:t> = A senior citizen is a Female</a:t>
            </a:r>
          </a:p>
          <a:p>
            <a:pPr lvl="2">
              <a:buNone/>
            </a:pPr>
            <a:r>
              <a:rPr lang="en-US" i="1" dirty="0" smtClean="0"/>
              <a:t>A </a:t>
            </a:r>
            <a:r>
              <a:rPr lang="en-US" dirty="0" smtClean="0"/>
              <a:t>= A senior citizen takes at least one medicine</a:t>
            </a:r>
          </a:p>
          <a:p>
            <a:pPr lvl="2">
              <a:buNone/>
            </a:pPr>
            <a:r>
              <a:rPr lang="en-US" i="1" dirty="0" smtClean="0"/>
              <a:t>B </a:t>
            </a:r>
            <a:r>
              <a:rPr lang="en-US" dirty="0" smtClean="0"/>
              <a:t>= A senior citizen does not take any medicine</a:t>
            </a:r>
          </a:p>
          <a:p>
            <a:r>
              <a:rPr lang="en-US" dirty="0" smtClean="0"/>
              <a:t>The union of the events “male” and “take at least one medicine” includes those senior citizens who are either male or take at least one medicine or both. </a:t>
            </a:r>
          </a:p>
          <a:p>
            <a:r>
              <a:rPr lang="en-US" dirty="0" smtClean="0"/>
              <a:t>The number of such senior citizens is</a:t>
            </a:r>
          </a:p>
          <a:p>
            <a:pPr lvl="1">
              <a:buNone/>
            </a:pPr>
            <a:r>
              <a:rPr lang="en-US" dirty="0" smtClean="0"/>
              <a:t>140 + 210 – 95 = 255</a:t>
            </a:r>
          </a:p>
          <a:p>
            <a:pPr lvl="2">
              <a:buNone/>
            </a:pPr>
            <a:endParaRPr lang="en-US" i="1" dirty="0" smtClean="0"/>
          </a:p>
          <a:p>
            <a:pPr lvl="2"/>
            <a:endParaRPr lang="en-US" i="1"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Union of Events and the Addition Rule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Why did we subtract 95 from the sum of 140 and 210? The reason is that 95 senior citizens (which represent the intersection of events </a:t>
            </a:r>
            <a:r>
              <a:rPr lang="en-US" i="1" dirty="0" smtClean="0"/>
              <a:t>M and A) are common to both events M and A </a:t>
            </a:r>
            <a:r>
              <a:rPr lang="en-US" dirty="0" smtClean="0"/>
              <a:t>and, hence, are counted twice. </a:t>
            </a:r>
          </a:p>
          <a:p>
            <a:r>
              <a:rPr lang="en-US" dirty="0" smtClean="0"/>
              <a:t>To avoid double counting, we subtracted 95 from the sum of the other two numbers. </a:t>
            </a:r>
          </a:p>
          <a:p>
            <a:r>
              <a:rPr lang="en-US" dirty="0" smtClean="0"/>
              <a:t>We can observe this double counting from the table that follows, which is constructed using the given information.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Union of Events and the Addition Rule cont--</a:t>
            </a:r>
            <a:endParaRPr lang="en-US" dirty="0"/>
          </a:p>
        </p:txBody>
      </p:sp>
      <p:sp>
        <p:nvSpPr>
          <p:cNvPr id="3" name="Content Placeholder 2"/>
          <p:cNvSpPr>
            <a:spLocks noGrp="1"/>
          </p:cNvSpPr>
          <p:nvPr>
            <p:ph idx="1"/>
          </p:nvPr>
        </p:nvSpPr>
        <p:spPr/>
        <p:txBody>
          <a:bodyPr/>
          <a:lstStyle/>
          <a:p>
            <a:r>
              <a:rPr lang="en-US" dirty="0" smtClean="0"/>
              <a:t>Therefore, if we add the totals of the row labeled </a:t>
            </a:r>
            <a:r>
              <a:rPr lang="en-US" i="1" dirty="0" smtClean="0"/>
              <a:t>M and the column labeled A, we count 95 twice.</a:t>
            </a:r>
            <a:endParaRPr lang="en-US" dirty="0" smtClean="0"/>
          </a:p>
          <a:p>
            <a:endParaRPr lang="en-US" dirty="0"/>
          </a:p>
        </p:txBody>
      </p:sp>
      <p:graphicFrame>
        <p:nvGraphicFramePr>
          <p:cNvPr id="4" name="Table 3"/>
          <p:cNvGraphicFramePr>
            <a:graphicFrameLocks noGrp="1"/>
          </p:cNvGraphicFramePr>
          <p:nvPr/>
        </p:nvGraphicFramePr>
        <p:xfrm>
          <a:off x="1295400" y="3886200"/>
          <a:ext cx="6096000" cy="1483360"/>
        </p:xfrm>
        <a:graphic>
          <a:graphicData uri="http://schemas.openxmlformats.org/drawingml/2006/table">
            <a:tbl>
              <a:tblPr firstRow="1" bandRow="1">
                <a:tableStyleId>{5940675A-B579-460E-94D1-54222C63F5DA}</a:tableStyleId>
              </a:tblPr>
              <a:tblGrid>
                <a:gridCol w="1524000"/>
                <a:gridCol w="1524000"/>
                <a:gridCol w="1524000"/>
                <a:gridCol w="1524000"/>
              </a:tblGrid>
              <a:tr h="370840">
                <a:tc>
                  <a:txBody>
                    <a:bodyPr/>
                    <a:lstStyle/>
                    <a:p>
                      <a:endParaRPr lang="en-US" b="1" dirty="0"/>
                    </a:p>
                  </a:txBody>
                  <a:tcPr/>
                </a:tc>
                <a:tc>
                  <a:txBody>
                    <a:bodyPr/>
                    <a:lstStyle/>
                    <a:p>
                      <a:r>
                        <a:rPr lang="en-US" b="1" dirty="0" smtClean="0"/>
                        <a:t>A</a:t>
                      </a:r>
                      <a:endParaRPr lang="en-US" b="1" dirty="0"/>
                    </a:p>
                  </a:txBody>
                  <a:tcPr/>
                </a:tc>
                <a:tc>
                  <a:txBody>
                    <a:bodyPr/>
                    <a:lstStyle/>
                    <a:p>
                      <a:r>
                        <a:rPr lang="en-US" b="1" dirty="0" smtClean="0"/>
                        <a:t>B</a:t>
                      </a:r>
                      <a:endParaRPr lang="en-US" b="1" dirty="0"/>
                    </a:p>
                  </a:txBody>
                  <a:tcPr/>
                </a:tc>
                <a:tc>
                  <a:txBody>
                    <a:bodyPr/>
                    <a:lstStyle/>
                    <a:p>
                      <a:r>
                        <a:rPr lang="en-US" b="1" dirty="0" smtClean="0"/>
                        <a:t>TOTAL</a:t>
                      </a:r>
                      <a:endParaRPr lang="en-US" b="1" dirty="0"/>
                    </a:p>
                  </a:txBody>
                  <a:tcPr/>
                </a:tc>
              </a:tr>
              <a:tr h="370840">
                <a:tc>
                  <a:txBody>
                    <a:bodyPr/>
                    <a:lstStyle/>
                    <a:p>
                      <a:r>
                        <a:rPr lang="en-US" b="1" dirty="0" smtClean="0"/>
                        <a:t>M</a:t>
                      </a:r>
                      <a:endParaRPr lang="en-US" b="1" dirty="0"/>
                    </a:p>
                  </a:txBody>
                  <a:tcPr/>
                </a:tc>
                <a:tc>
                  <a:txBody>
                    <a:bodyPr/>
                    <a:lstStyle/>
                    <a:p>
                      <a:r>
                        <a:rPr lang="en-US" dirty="0" smtClean="0"/>
                        <a:t>95</a:t>
                      </a:r>
                      <a:endParaRPr lang="en-US" dirty="0"/>
                    </a:p>
                  </a:txBody>
                  <a:tcPr/>
                </a:tc>
                <a:tc>
                  <a:txBody>
                    <a:bodyPr/>
                    <a:lstStyle/>
                    <a:p>
                      <a:r>
                        <a:rPr lang="en-US" dirty="0" smtClean="0"/>
                        <a:t>45</a:t>
                      </a:r>
                      <a:endParaRPr lang="en-US" dirty="0"/>
                    </a:p>
                  </a:txBody>
                  <a:tcPr/>
                </a:tc>
                <a:tc>
                  <a:txBody>
                    <a:bodyPr/>
                    <a:lstStyle/>
                    <a:p>
                      <a:r>
                        <a:rPr lang="en-US" dirty="0" smtClean="0"/>
                        <a:t>140</a:t>
                      </a:r>
                      <a:endParaRPr lang="en-US" dirty="0"/>
                    </a:p>
                  </a:txBody>
                  <a:tcPr/>
                </a:tc>
              </a:tr>
              <a:tr h="370840">
                <a:tc>
                  <a:txBody>
                    <a:bodyPr/>
                    <a:lstStyle/>
                    <a:p>
                      <a:r>
                        <a:rPr lang="en-US" b="1" dirty="0" smtClean="0"/>
                        <a:t>F</a:t>
                      </a:r>
                      <a:endParaRPr lang="en-US" b="1" dirty="0"/>
                    </a:p>
                  </a:txBody>
                  <a:tcPr/>
                </a:tc>
                <a:tc>
                  <a:txBody>
                    <a:bodyPr/>
                    <a:lstStyle/>
                    <a:p>
                      <a:r>
                        <a:rPr lang="en-US" dirty="0" smtClean="0"/>
                        <a:t>115</a:t>
                      </a:r>
                      <a:endParaRPr lang="en-US" dirty="0"/>
                    </a:p>
                  </a:txBody>
                  <a:tcPr/>
                </a:tc>
                <a:tc>
                  <a:txBody>
                    <a:bodyPr/>
                    <a:lstStyle/>
                    <a:p>
                      <a:r>
                        <a:rPr lang="en-US" dirty="0" smtClean="0"/>
                        <a:t>45</a:t>
                      </a:r>
                      <a:endParaRPr lang="en-US" dirty="0"/>
                    </a:p>
                  </a:txBody>
                  <a:tcPr/>
                </a:tc>
                <a:tc>
                  <a:txBody>
                    <a:bodyPr/>
                    <a:lstStyle/>
                    <a:p>
                      <a:r>
                        <a:rPr lang="en-US" dirty="0" smtClean="0"/>
                        <a:t>160</a:t>
                      </a:r>
                      <a:endParaRPr lang="en-US" dirty="0"/>
                    </a:p>
                  </a:txBody>
                  <a:tcPr/>
                </a:tc>
              </a:tr>
              <a:tr h="370840">
                <a:tc>
                  <a:txBody>
                    <a:bodyPr/>
                    <a:lstStyle/>
                    <a:p>
                      <a:r>
                        <a:rPr lang="en-US" b="1" dirty="0" smtClean="0"/>
                        <a:t>TOTAL</a:t>
                      </a:r>
                      <a:endParaRPr lang="en-US" b="1" dirty="0"/>
                    </a:p>
                  </a:txBody>
                  <a:tcPr/>
                </a:tc>
                <a:tc>
                  <a:txBody>
                    <a:bodyPr/>
                    <a:lstStyle/>
                    <a:p>
                      <a:r>
                        <a:rPr lang="en-US" dirty="0" smtClean="0"/>
                        <a:t>210</a:t>
                      </a:r>
                      <a:endParaRPr lang="en-US" dirty="0"/>
                    </a:p>
                  </a:txBody>
                  <a:tcPr/>
                </a:tc>
                <a:tc>
                  <a:txBody>
                    <a:bodyPr/>
                    <a:lstStyle/>
                    <a:p>
                      <a:r>
                        <a:rPr lang="en-US" dirty="0" smtClean="0"/>
                        <a:t>90</a:t>
                      </a:r>
                      <a:endParaRPr lang="en-US" dirty="0"/>
                    </a:p>
                  </a:txBody>
                  <a:tcPr/>
                </a:tc>
                <a:tc>
                  <a:txBody>
                    <a:bodyPr/>
                    <a:lstStyle/>
                    <a:p>
                      <a:r>
                        <a:rPr lang="en-US" dirty="0" smtClean="0"/>
                        <a:t>300</a:t>
                      </a:r>
                      <a:endParaRPr lang="en-US" dirty="0"/>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Experiment, Outcomes, and Sample Space cont--</a:t>
            </a:r>
            <a:endParaRPr lang="en-US" dirty="0"/>
          </a:p>
        </p:txBody>
      </p:sp>
      <p:sp>
        <p:nvSpPr>
          <p:cNvPr id="3" name="Content Placeholder 2"/>
          <p:cNvSpPr>
            <a:spLocks noGrp="1"/>
          </p:cNvSpPr>
          <p:nvPr>
            <p:ph idx="1"/>
          </p:nvPr>
        </p:nvSpPr>
        <p:spPr/>
        <p:txBody>
          <a:bodyPr/>
          <a:lstStyle/>
          <a:p>
            <a:r>
              <a:rPr lang="en-US" dirty="0" smtClean="0"/>
              <a:t>The following table lists some examples of experiments, their outcomes, and their sample spaces.</a:t>
            </a:r>
          </a:p>
          <a:p>
            <a:endParaRPr lang="en-US" dirty="0"/>
          </a:p>
        </p:txBody>
      </p:sp>
      <p:graphicFrame>
        <p:nvGraphicFramePr>
          <p:cNvPr id="4" name="Table 3"/>
          <p:cNvGraphicFramePr>
            <a:graphicFrameLocks noGrp="1"/>
          </p:cNvGraphicFramePr>
          <p:nvPr/>
        </p:nvGraphicFramePr>
        <p:xfrm>
          <a:off x="1219200" y="3581400"/>
          <a:ext cx="6096000" cy="2595880"/>
        </p:xfrm>
        <a:graphic>
          <a:graphicData uri="http://schemas.openxmlformats.org/drawingml/2006/table">
            <a:tbl>
              <a:tblPr firstRow="1" bandRow="1">
                <a:tableStyleId>{5940675A-B579-460E-94D1-54222C63F5DA}</a:tableStyleId>
              </a:tblPr>
              <a:tblGrid>
                <a:gridCol w="2032000"/>
                <a:gridCol w="2032000"/>
                <a:gridCol w="2032000"/>
              </a:tblGrid>
              <a:tr h="370840">
                <a:tc>
                  <a:txBody>
                    <a:bodyPr/>
                    <a:lstStyle/>
                    <a:p>
                      <a:r>
                        <a:rPr lang="en-US" b="1" dirty="0" smtClean="0"/>
                        <a:t>Experiment</a:t>
                      </a:r>
                      <a:endParaRPr lang="en-US" b="1" dirty="0"/>
                    </a:p>
                  </a:txBody>
                  <a:tcPr/>
                </a:tc>
                <a:tc>
                  <a:txBody>
                    <a:bodyPr/>
                    <a:lstStyle/>
                    <a:p>
                      <a:r>
                        <a:rPr lang="en-US" b="1" dirty="0" smtClean="0"/>
                        <a:t>Outcomes</a:t>
                      </a:r>
                      <a:endParaRPr lang="en-US" b="1" dirty="0"/>
                    </a:p>
                  </a:txBody>
                  <a:tcPr/>
                </a:tc>
                <a:tc>
                  <a:txBody>
                    <a:bodyPr/>
                    <a:lstStyle/>
                    <a:p>
                      <a:r>
                        <a:rPr lang="en-US" b="1" dirty="0" smtClean="0"/>
                        <a:t>Sample space</a:t>
                      </a:r>
                    </a:p>
                  </a:txBody>
                  <a:tcPr/>
                </a:tc>
              </a:tr>
              <a:tr h="370840">
                <a:tc>
                  <a:txBody>
                    <a:bodyPr/>
                    <a:lstStyle/>
                    <a:p>
                      <a:r>
                        <a:rPr lang="en-US" dirty="0" smtClean="0"/>
                        <a:t>Toss a coin</a:t>
                      </a:r>
                      <a:endParaRPr lang="en-US" dirty="0"/>
                    </a:p>
                  </a:txBody>
                  <a:tcPr/>
                </a:tc>
                <a:tc>
                  <a:txBody>
                    <a:bodyPr/>
                    <a:lstStyle/>
                    <a:p>
                      <a:r>
                        <a:rPr lang="en-US" dirty="0" smtClean="0"/>
                        <a:t>Head,</a:t>
                      </a:r>
                      <a:r>
                        <a:rPr lang="en-US" baseline="0" dirty="0" smtClean="0"/>
                        <a:t> Tail</a:t>
                      </a:r>
                      <a:endParaRPr lang="en-US" dirty="0"/>
                    </a:p>
                  </a:txBody>
                  <a:tcPr/>
                </a:tc>
                <a:tc>
                  <a:txBody>
                    <a:bodyPr/>
                    <a:lstStyle/>
                    <a:p>
                      <a:r>
                        <a:rPr lang="en-US" i="1" dirty="0" smtClean="0"/>
                        <a:t>S</a:t>
                      </a:r>
                      <a:r>
                        <a:rPr lang="en-US" i="1" baseline="0" dirty="0" smtClean="0"/>
                        <a:t> = {Head, Tail}</a:t>
                      </a:r>
                      <a:endParaRPr lang="en-US" i="1" dirty="0"/>
                    </a:p>
                  </a:txBody>
                  <a:tcPr/>
                </a:tc>
              </a:tr>
              <a:tr h="370840">
                <a:tc>
                  <a:txBody>
                    <a:bodyPr/>
                    <a:lstStyle/>
                    <a:p>
                      <a:r>
                        <a:rPr lang="en-US" dirty="0" smtClean="0"/>
                        <a:t>Role a die once</a:t>
                      </a:r>
                      <a:endParaRPr lang="en-US" dirty="0"/>
                    </a:p>
                  </a:txBody>
                  <a:tcPr/>
                </a:tc>
                <a:tc>
                  <a:txBody>
                    <a:bodyPr/>
                    <a:lstStyle/>
                    <a:p>
                      <a:r>
                        <a:rPr lang="en-US" dirty="0" smtClean="0"/>
                        <a:t>1,2,3,4,5,6</a:t>
                      </a:r>
                      <a:endParaRPr lang="en-US" dirty="0"/>
                    </a:p>
                  </a:txBody>
                  <a:tcPr/>
                </a:tc>
                <a:tc>
                  <a:txBody>
                    <a:bodyPr/>
                    <a:lstStyle/>
                    <a:p>
                      <a:r>
                        <a:rPr lang="en-US" i="1" dirty="0" smtClean="0"/>
                        <a:t>S = {1,2,3,4,5,6}</a:t>
                      </a:r>
                      <a:endParaRPr lang="en-US" i="1" dirty="0"/>
                    </a:p>
                  </a:txBody>
                  <a:tcPr/>
                </a:tc>
              </a:tr>
              <a:tr h="370840">
                <a:tc>
                  <a:txBody>
                    <a:bodyPr/>
                    <a:lstStyle/>
                    <a:p>
                      <a:r>
                        <a:rPr lang="en-US" dirty="0" smtClean="0"/>
                        <a:t>Toss a coin</a:t>
                      </a:r>
                      <a:r>
                        <a:rPr lang="en-US" baseline="0" dirty="0" smtClean="0"/>
                        <a:t> twice</a:t>
                      </a:r>
                      <a:endParaRPr lang="en-US" dirty="0"/>
                    </a:p>
                  </a:txBody>
                  <a:tcPr/>
                </a:tc>
                <a:tc>
                  <a:txBody>
                    <a:bodyPr/>
                    <a:lstStyle/>
                    <a:p>
                      <a:r>
                        <a:rPr lang="en-US" i="1" dirty="0" smtClean="0"/>
                        <a:t>HH,</a:t>
                      </a:r>
                      <a:r>
                        <a:rPr lang="en-US" i="1" baseline="0" dirty="0" smtClean="0"/>
                        <a:t> HT, TH, TT</a:t>
                      </a:r>
                      <a:endParaRPr lang="en-US" i="1" dirty="0"/>
                    </a:p>
                  </a:txBody>
                  <a:tcPr/>
                </a:tc>
                <a:tc>
                  <a:txBody>
                    <a:bodyPr/>
                    <a:lstStyle/>
                    <a:p>
                      <a:r>
                        <a:rPr lang="en-US" i="1" dirty="0" smtClean="0"/>
                        <a:t>S</a:t>
                      </a:r>
                      <a:r>
                        <a:rPr lang="en-US" i="1" baseline="0" dirty="0" smtClean="0"/>
                        <a:t> = {HH,HT,TH,TT}</a:t>
                      </a:r>
                      <a:endParaRPr lang="en-US" i="1" dirty="0"/>
                    </a:p>
                  </a:txBody>
                  <a:tcPr/>
                </a:tc>
              </a:tr>
              <a:tr h="370840">
                <a:tc>
                  <a:txBody>
                    <a:bodyPr/>
                    <a:lstStyle/>
                    <a:p>
                      <a:r>
                        <a:rPr lang="en-US" dirty="0" smtClean="0"/>
                        <a:t>Play the lottery</a:t>
                      </a:r>
                      <a:endParaRPr lang="en-US" dirty="0"/>
                    </a:p>
                  </a:txBody>
                  <a:tcPr/>
                </a:tc>
                <a:tc>
                  <a:txBody>
                    <a:bodyPr/>
                    <a:lstStyle/>
                    <a:p>
                      <a:r>
                        <a:rPr lang="en-US" dirty="0" smtClean="0"/>
                        <a:t>Win</a:t>
                      </a:r>
                      <a:r>
                        <a:rPr lang="en-US" baseline="0" dirty="0" smtClean="0"/>
                        <a:t>, lose</a:t>
                      </a:r>
                      <a:endParaRPr lang="en-US" dirty="0"/>
                    </a:p>
                  </a:txBody>
                  <a:tcPr/>
                </a:tc>
                <a:tc>
                  <a:txBody>
                    <a:bodyPr/>
                    <a:lstStyle/>
                    <a:p>
                      <a:r>
                        <a:rPr lang="en-US" i="1" dirty="0" smtClean="0"/>
                        <a:t>S</a:t>
                      </a:r>
                      <a:r>
                        <a:rPr lang="en-US" i="1" baseline="0" dirty="0" smtClean="0"/>
                        <a:t> = {win, Lose}</a:t>
                      </a:r>
                      <a:endParaRPr lang="en-US" i="1" dirty="0"/>
                    </a:p>
                  </a:txBody>
                  <a:tcPr/>
                </a:tc>
              </a:tr>
              <a:tr h="370840">
                <a:tc>
                  <a:txBody>
                    <a:bodyPr/>
                    <a:lstStyle/>
                    <a:p>
                      <a:r>
                        <a:rPr lang="en-US" dirty="0" smtClean="0"/>
                        <a:t>Take a test</a:t>
                      </a:r>
                      <a:endParaRPr lang="en-US" dirty="0"/>
                    </a:p>
                  </a:txBody>
                  <a:tcPr/>
                </a:tc>
                <a:tc>
                  <a:txBody>
                    <a:bodyPr/>
                    <a:lstStyle/>
                    <a:p>
                      <a:r>
                        <a:rPr lang="en-US" dirty="0" smtClean="0"/>
                        <a:t>Pass, Fail</a:t>
                      </a:r>
                      <a:endParaRPr lang="en-US" dirty="0"/>
                    </a:p>
                  </a:txBody>
                  <a:tcPr/>
                </a:tc>
                <a:tc>
                  <a:txBody>
                    <a:bodyPr/>
                    <a:lstStyle/>
                    <a:p>
                      <a:r>
                        <a:rPr lang="en-US" i="1" dirty="0" smtClean="0"/>
                        <a:t>S</a:t>
                      </a:r>
                      <a:r>
                        <a:rPr lang="en-US" i="1" baseline="0" dirty="0" smtClean="0"/>
                        <a:t> ={ pass, Fail}</a:t>
                      </a:r>
                      <a:endParaRPr lang="en-US" i="1" dirty="0"/>
                    </a:p>
                  </a:txBody>
                  <a:tcPr/>
                </a:tc>
              </a:tr>
              <a:tr h="370840">
                <a:tc>
                  <a:txBody>
                    <a:bodyPr/>
                    <a:lstStyle/>
                    <a:p>
                      <a:r>
                        <a:rPr lang="en-US" dirty="0" smtClean="0"/>
                        <a:t>Select a worker</a:t>
                      </a:r>
                      <a:endParaRPr lang="en-US" dirty="0"/>
                    </a:p>
                  </a:txBody>
                  <a:tcPr/>
                </a:tc>
                <a:tc>
                  <a:txBody>
                    <a:bodyPr/>
                    <a:lstStyle/>
                    <a:p>
                      <a:r>
                        <a:rPr lang="en-US" dirty="0" smtClean="0"/>
                        <a:t>Male,</a:t>
                      </a:r>
                      <a:r>
                        <a:rPr lang="en-US" baseline="0" dirty="0" smtClean="0"/>
                        <a:t> Female</a:t>
                      </a:r>
                      <a:endParaRPr lang="en-US" dirty="0"/>
                    </a:p>
                  </a:txBody>
                  <a:tcPr/>
                </a:tc>
                <a:tc>
                  <a:txBody>
                    <a:bodyPr/>
                    <a:lstStyle/>
                    <a:p>
                      <a:r>
                        <a:rPr lang="en-US" i="1" dirty="0" smtClean="0"/>
                        <a:t>S</a:t>
                      </a:r>
                      <a:r>
                        <a:rPr lang="en-US" i="1" baseline="0" dirty="0" smtClean="0"/>
                        <a:t> = {Male, Female}</a:t>
                      </a:r>
                      <a:endParaRPr lang="en-US" i="1" dirty="0"/>
                    </a:p>
                  </a:txBody>
                  <a:tcPr/>
                </a:tc>
              </a:tr>
            </a:tbl>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Union of Events and the Addition Rule cont--</a:t>
            </a:r>
            <a:endParaRPr lang="en-US" dirty="0"/>
          </a:p>
        </p:txBody>
      </p:sp>
      <p:sp>
        <p:nvSpPr>
          <p:cNvPr id="3" name="Content Placeholder 2"/>
          <p:cNvSpPr>
            <a:spLocks noGrp="1"/>
          </p:cNvSpPr>
          <p:nvPr>
            <p:ph idx="1"/>
          </p:nvPr>
        </p:nvSpPr>
        <p:spPr/>
        <p:txBody>
          <a:bodyPr/>
          <a:lstStyle/>
          <a:p>
            <a:r>
              <a:rPr lang="en-US" dirty="0" smtClean="0"/>
              <a:t>Addition Rule:</a:t>
            </a:r>
          </a:p>
          <a:p>
            <a:r>
              <a:rPr lang="en-US" dirty="0" smtClean="0"/>
              <a:t>The method used to calculate the probability of the union of events is called the </a:t>
            </a:r>
            <a:r>
              <a:rPr lang="en-US" b="1" dirty="0" smtClean="0"/>
              <a:t>addition rule.</a:t>
            </a:r>
          </a:p>
          <a:p>
            <a:r>
              <a:rPr lang="en-US" dirty="0" smtClean="0"/>
              <a:t>It is defined as follows</a:t>
            </a:r>
          </a:p>
          <a:p>
            <a:pPr lvl="1">
              <a:buNone/>
            </a:pPr>
            <a:r>
              <a:rPr lang="en-US" dirty="0" smtClean="0"/>
              <a:t>The probability of the union of two events </a:t>
            </a:r>
            <a:r>
              <a:rPr lang="en-US" i="1" dirty="0" smtClean="0"/>
              <a:t>A and B is</a:t>
            </a:r>
          </a:p>
          <a:p>
            <a:pPr lvl="1">
              <a:buNone/>
            </a:pPr>
            <a:r>
              <a:rPr lang="en-US" i="1" dirty="0" smtClean="0"/>
              <a:t>P(A or B) = </a:t>
            </a:r>
            <a:r>
              <a:rPr lang="en-US" i="1" dirty="0" smtClean="0"/>
              <a:t>P(A)+ </a:t>
            </a:r>
            <a:r>
              <a:rPr lang="en-US" i="1" dirty="0" smtClean="0"/>
              <a:t>P(B) – P(A and B)</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Union of Events and the Addition Rule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Thus, to calculate the probability of the union of two events </a:t>
            </a:r>
            <a:r>
              <a:rPr lang="en-US" i="1" dirty="0" smtClean="0"/>
              <a:t>A and B, we add their marginal </a:t>
            </a:r>
            <a:r>
              <a:rPr lang="en-US" dirty="0" smtClean="0"/>
              <a:t>probabilities and subtract their joint probability from this sum. </a:t>
            </a:r>
          </a:p>
          <a:p>
            <a:r>
              <a:rPr lang="en-US" dirty="0" smtClean="0"/>
              <a:t>We must subtract the joint probability of </a:t>
            </a:r>
            <a:r>
              <a:rPr lang="en-US" i="1" dirty="0" smtClean="0"/>
              <a:t>A and B from the sum of their marginal probabilities to avoid double counting because of </a:t>
            </a:r>
            <a:r>
              <a:rPr lang="en-US" dirty="0" smtClean="0"/>
              <a:t>common outcomes in </a:t>
            </a:r>
            <a:r>
              <a:rPr lang="en-US" i="1" dirty="0" smtClean="0"/>
              <a:t>A and B. </a:t>
            </a:r>
          </a:p>
          <a:p>
            <a:r>
              <a:rPr lang="en-US" i="1" dirty="0" smtClean="0"/>
              <a:t>This is the case where events A and B are not mutually exclusive.</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Union of Events and the Addition Rule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Example:</a:t>
            </a:r>
          </a:p>
          <a:p>
            <a:pPr lvl="1"/>
            <a:r>
              <a:rPr lang="en-US" dirty="0" smtClean="0"/>
              <a:t>A university VC proposed that all students must take a course in ethics as a requirement for graduation. Three hundred faculty members and students from this university were asked about their opinions on this issue. The following table gives a two-way classification of the responses of these faculty members and students.</a:t>
            </a:r>
          </a:p>
          <a:p>
            <a:pPr lvl="1"/>
            <a:r>
              <a:rPr lang="en-US" dirty="0" smtClean="0"/>
              <a:t>Find the probability that one person selected at random from these 300 persons is a faculty member or is in favor of this proposal.</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Union of Events and the Addition Rule cont--</a:t>
            </a:r>
            <a:endParaRPr lang="en-US" dirty="0"/>
          </a:p>
        </p:txBody>
      </p:sp>
      <p:sp>
        <p:nvSpPr>
          <p:cNvPr id="3" name="Content Placeholder 2"/>
          <p:cNvSpPr>
            <a:spLocks noGrp="1"/>
          </p:cNvSpPr>
          <p:nvPr>
            <p:ph idx="1"/>
          </p:nvPr>
        </p:nvSpPr>
        <p:spPr/>
        <p:txBody>
          <a:bodyPr/>
          <a:lstStyle/>
          <a:p>
            <a:r>
              <a:rPr lang="en-US" dirty="0" smtClean="0"/>
              <a:t>Two-way classification of responses</a:t>
            </a:r>
          </a:p>
          <a:p>
            <a:endParaRPr lang="en-US" dirty="0" smtClean="0"/>
          </a:p>
          <a:p>
            <a:endParaRPr lang="en-US" dirty="0" smtClean="0"/>
          </a:p>
          <a:p>
            <a:endParaRPr lang="en-US" dirty="0" smtClean="0"/>
          </a:p>
          <a:p>
            <a:r>
              <a:rPr lang="en-US" dirty="0" smtClean="0"/>
              <a:t>Solution:</a:t>
            </a:r>
          </a:p>
          <a:p>
            <a:pPr lvl="1"/>
            <a:r>
              <a:rPr lang="en-US" dirty="0" smtClean="0"/>
              <a:t>Let us define the following event</a:t>
            </a:r>
          </a:p>
          <a:p>
            <a:pPr lvl="1">
              <a:buNone/>
            </a:pPr>
            <a:r>
              <a:rPr lang="en-US" dirty="0" smtClean="0"/>
              <a:t>		</a:t>
            </a:r>
            <a:r>
              <a:rPr lang="en-US" i="1" dirty="0" smtClean="0"/>
              <a:t>A = </a:t>
            </a:r>
            <a:r>
              <a:rPr lang="en-US" dirty="0" smtClean="0"/>
              <a:t>A person selected is a faculty member</a:t>
            </a:r>
          </a:p>
          <a:p>
            <a:pPr lvl="1">
              <a:buNone/>
            </a:pPr>
            <a:r>
              <a:rPr lang="en-US" dirty="0" smtClean="0"/>
              <a:t>		</a:t>
            </a:r>
            <a:r>
              <a:rPr lang="en-US" i="1" dirty="0" smtClean="0"/>
              <a:t>B = </a:t>
            </a:r>
            <a:r>
              <a:rPr lang="en-US" dirty="0" smtClean="0"/>
              <a:t> A person selected is in favor of the proposal</a:t>
            </a:r>
          </a:p>
          <a:p>
            <a:pPr>
              <a:buNone/>
            </a:pPr>
            <a:endParaRPr lang="en-US" dirty="0"/>
          </a:p>
        </p:txBody>
      </p:sp>
      <p:graphicFrame>
        <p:nvGraphicFramePr>
          <p:cNvPr id="4" name="Table 3"/>
          <p:cNvGraphicFramePr>
            <a:graphicFrameLocks noGrp="1"/>
          </p:cNvGraphicFramePr>
          <p:nvPr/>
        </p:nvGraphicFramePr>
        <p:xfrm>
          <a:off x="1066800" y="2438400"/>
          <a:ext cx="6096000" cy="1483360"/>
        </p:xfrm>
        <a:graphic>
          <a:graphicData uri="http://schemas.openxmlformats.org/drawingml/2006/table">
            <a:tbl>
              <a:tblPr firstRow="1" bandRow="1">
                <a:tableStyleId>{5940675A-B579-460E-94D1-54222C63F5DA}</a:tableStyleId>
              </a:tblPr>
              <a:tblGrid>
                <a:gridCol w="1219200"/>
                <a:gridCol w="1219200"/>
                <a:gridCol w="1219200"/>
                <a:gridCol w="1219200"/>
                <a:gridCol w="1219200"/>
              </a:tblGrid>
              <a:tr h="370840">
                <a:tc>
                  <a:txBody>
                    <a:bodyPr/>
                    <a:lstStyle/>
                    <a:p>
                      <a:endParaRPr lang="en-US" b="1" dirty="0"/>
                    </a:p>
                  </a:txBody>
                  <a:tcPr/>
                </a:tc>
                <a:tc>
                  <a:txBody>
                    <a:bodyPr/>
                    <a:lstStyle/>
                    <a:p>
                      <a:r>
                        <a:rPr lang="en-US" b="1" dirty="0" smtClean="0"/>
                        <a:t>In Favor</a:t>
                      </a:r>
                      <a:endParaRPr lang="en-US" b="1" dirty="0"/>
                    </a:p>
                  </a:txBody>
                  <a:tcPr/>
                </a:tc>
                <a:tc>
                  <a:txBody>
                    <a:bodyPr/>
                    <a:lstStyle/>
                    <a:p>
                      <a:r>
                        <a:rPr lang="en-US" b="1" dirty="0" smtClean="0"/>
                        <a:t>Oppose</a:t>
                      </a:r>
                      <a:endParaRPr lang="en-US" b="1" dirty="0"/>
                    </a:p>
                  </a:txBody>
                  <a:tcPr/>
                </a:tc>
                <a:tc>
                  <a:txBody>
                    <a:bodyPr/>
                    <a:lstStyle/>
                    <a:p>
                      <a:r>
                        <a:rPr lang="en-US" b="1" dirty="0" smtClean="0"/>
                        <a:t>Neutral</a:t>
                      </a:r>
                      <a:endParaRPr lang="en-US" b="1" dirty="0"/>
                    </a:p>
                  </a:txBody>
                  <a:tcPr/>
                </a:tc>
                <a:tc>
                  <a:txBody>
                    <a:bodyPr/>
                    <a:lstStyle/>
                    <a:p>
                      <a:r>
                        <a:rPr lang="en-US" b="1" dirty="0" smtClean="0"/>
                        <a:t>Total</a:t>
                      </a:r>
                      <a:endParaRPr lang="en-US" b="1" dirty="0"/>
                    </a:p>
                  </a:txBody>
                  <a:tcPr/>
                </a:tc>
              </a:tr>
              <a:tr h="370840">
                <a:tc>
                  <a:txBody>
                    <a:bodyPr/>
                    <a:lstStyle/>
                    <a:p>
                      <a:r>
                        <a:rPr lang="en-US" b="1" dirty="0" smtClean="0"/>
                        <a:t>Faculty</a:t>
                      </a:r>
                      <a:endParaRPr lang="en-US" b="1" dirty="0"/>
                    </a:p>
                  </a:txBody>
                  <a:tcPr/>
                </a:tc>
                <a:tc>
                  <a:txBody>
                    <a:bodyPr/>
                    <a:lstStyle/>
                    <a:p>
                      <a:r>
                        <a:rPr lang="en-US" dirty="0" smtClean="0"/>
                        <a:t>45</a:t>
                      </a:r>
                      <a:endParaRPr lang="en-US" dirty="0"/>
                    </a:p>
                  </a:txBody>
                  <a:tcPr/>
                </a:tc>
                <a:tc>
                  <a:txBody>
                    <a:bodyPr/>
                    <a:lstStyle/>
                    <a:p>
                      <a:r>
                        <a:rPr lang="en-US" dirty="0" smtClean="0"/>
                        <a:t>15</a:t>
                      </a:r>
                      <a:endParaRPr lang="en-US" dirty="0"/>
                    </a:p>
                  </a:txBody>
                  <a:tcPr/>
                </a:tc>
                <a:tc>
                  <a:txBody>
                    <a:bodyPr/>
                    <a:lstStyle/>
                    <a:p>
                      <a:r>
                        <a:rPr lang="en-US" dirty="0" smtClean="0"/>
                        <a:t>10</a:t>
                      </a:r>
                      <a:endParaRPr lang="en-US" dirty="0"/>
                    </a:p>
                  </a:txBody>
                  <a:tcPr/>
                </a:tc>
                <a:tc>
                  <a:txBody>
                    <a:bodyPr/>
                    <a:lstStyle/>
                    <a:p>
                      <a:r>
                        <a:rPr lang="en-US" dirty="0" smtClean="0"/>
                        <a:t>70</a:t>
                      </a:r>
                      <a:endParaRPr lang="en-US" dirty="0"/>
                    </a:p>
                  </a:txBody>
                  <a:tcPr/>
                </a:tc>
              </a:tr>
              <a:tr h="370840">
                <a:tc>
                  <a:txBody>
                    <a:bodyPr/>
                    <a:lstStyle/>
                    <a:p>
                      <a:r>
                        <a:rPr lang="en-US" b="1" dirty="0" smtClean="0"/>
                        <a:t>Student</a:t>
                      </a:r>
                      <a:endParaRPr lang="en-US" b="1" dirty="0"/>
                    </a:p>
                  </a:txBody>
                  <a:tcPr/>
                </a:tc>
                <a:tc>
                  <a:txBody>
                    <a:bodyPr/>
                    <a:lstStyle/>
                    <a:p>
                      <a:r>
                        <a:rPr lang="en-US" dirty="0" smtClean="0"/>
                        <a:t>90</a:t>
                      </a:r>
                      <a:endParaRPr lang="en-US" dirty="0"/>
                    </a:p>
                  </a:txBody>
                  <a:tcPr/>
                </a:tc>
                <a:tc>
                  <a:txBody>
                    <a:bodyPr/>
                    <a:lstStyle/>
                    <a:p>
                      <a:r>
                        <a:rPr lang="en-US" dirty="0" smtClean="0"/>
                        <a:t>110</a:t>
                      </a:r>
                      <a:endParaRPr lang="en-US" dirty="0"/>
                    </a:p>
                  </a:txBody>
                  <a:tcPr/>
                </a:tc>
                <a:tc>
                  <a:txBody>
                    <a:bodyPr/>
                    <a:lstStyle/>
                    <a:p>
                      <a:r>
                        <a:rPr lang="en-US" dirty="0" smtClean="0"/>
                        <a:t>30</a:t>
                      </a:r>
                      <a:endParaRPr lang="en-US" dirty="0"/>
                    </a:p>
                  </a:txBody>
                  <a:tcPr/>
                </a:tc>
                <a:tc>
                  <a:txBody>
                    <a:bodyPr/>
                    <a:lstStyle/>
                    <a:p>
                      <a:r>
                        <a:rPr lang="en-US" dirty="0" smtClean="0"/>
                        <a:t>230</a:t>
                      </a:r>
                      <a:endParaRPr lang="en-US" dirty="0"/>
                    </a:p>
                  </a:txBody>
                  <a:tcPr/>
                </a:tc>
              </a:tr>
              <a:tr h="370840">
                <a:tc>
                  <a:txBody>
                    <a:bodyPr/>
                    <a:lstStyle/>
                    <a:p>
                      <a:r>
                        <a:rPr lang="en-US" b="1" dirty="0" smtClean="0"/>
                        <a:t>Total</a:t>
                      </a:r>
                      <a:endParaRPr lang="en-US" b="1" dirty="0"/>
                    </a:p>
                  </a:txBody>
                  <a:tcPr/>
                </a:tc>
                <a:tc>
                  <a:txBody>
                    <a:bodyPr/>
                    <a:lstStyle/>
                    <a:p>
                      <a:r>
                        <a:rPr lang="en-US" dirty="0" smtClean="0"/>
                        <a:t>135</a:t>
                      </a:r>
                      <a:endParaRPr lang="en-US" dirty="0"/>
                    </a:p>
                  </a:txBody>
                  <a:tcPr/>
                </a:tc>
                <a:tc>
                  <a:txBody>
                    <a:bodyPr/>
                    <a:lstStyle/>
                    <a:p>
                      <a:r>
                        <a:rPr lang="en-US" dirty="0" smtClean="0"/>
                        <a:t>125</a:t>
                      </a:r>
                      <a:endParaRPr lang="en-US" dirty="0"/>
                    </a:p>
                  </a:txBody>
                  <a:tcPr/>
                </a:tc>
                <a:tc>
                  <a:txBody>
                    <a:bodyPr/>
                    <a:lstStyle/>
                    <a:p>
                      <a:r>
                        <a:rPr lang="en-US" dirty="0" smtClean="0"/>
                        <a:t>40</a:t>
                      </a:r>
                      <a:endParaRPr lang="en-US" dirty="0"/>
                    </a:p>
                  </a:txBody>
                  <a:tcPr/>
                </a:tc>
                <a:tc>
                  <a:txBody>
                    <a:bodyPr/>
                    <a:lstStyle/>
                    <a:p>
                      <a:r>
                        <a:rPr lang="en-US" dirty="0" smtClean="0"/>
                        <a:t>300</a:t>
                      </a:r>
                      <a:endParaRPr lang="en-US" dirty="0"/>
                    </a:p>
                  </a:txBody>
                  <a:tcPr/>
                </a:tc>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Union of Events and the Addition Rule cont--</a:t>
            </a:r>
            <a:endParaRPr lang="en-US" dirty="0"/>
          </a:p>
        </p:txBody>
      </p:sp>
      <p:sp>
        <p:nvSpPr>
          <p:cNvPr id="3" name="Content Placeholder 2"/>
          <p:cNvSpPr>
            <a:spLocks noGrp="1"/>
          </p:cNvSpPr>
          <p:nvPr>
            <p:ph idx="1"/>
          </p:nvPr>
        </p:nvSpPr>
        <p:spPr/>
        <p:txBody>
          <a:bodyPr/>
          <a:lstStyle/>
          <a:p>
            <a:r>
              <a:rPr lang="en-US" dirty="0" smtClean="0"/>
              <a:t>Solution cont—</a:t>
            </a:r>
          </a:p>
          <a:p>
            <a:pPr lvl="1"/>
            <a:r>
              <a:rPr lang="en-US" dirty="0" smtClean="0"/>
              <a:t>From the table,</a:t>
            </a:r>
          </a:p>
          <a:p>
            <a:pPr lvl="2">
              <a:buNone/>
            </a:pPr>
            <a:r>
              <a:rPr lang="en-US" i="1" dirty="0" smtClean="0"/>
              <a:t>P(A) = 70/300 = 0.2333</a:t>
            </a:r>
          </a:p>
          <a:p>
            <a:pPr lvl="2">
              <a:buNone/>
            </a:pPr>
            <a:r>
              <a:rPr lang="en-US" i="1" dirty="0" smtClean="0"/>
              <a:t>P(B) </a:t>
            </a:r>
            <a:r>
              <a:rPr lang="en-US" i="1" dirty="0" smtClean="0"/>
              <a:t>= 135/300 = 0.4500</a:t>
            </a:r>
          </a:p>
          <a:p>
            <a:pPr lvl="2">
              <a:buNone/>
            </a:pPr>
            <a:r>
              <a:rPr lang="en-US" i="1" dirty="0" smtClean="0"/>
              <a:t>P(A and B) = P(A) P(B\A) = (70/300) (45/70) = 0.1500</a:t>
            </a:r>
          </a:p>
          <a:p>
            <a:pPr lvl="2">
              <a:buNone/>
            </a:pPr>
            <a:r>
              <a:rPr lang="en-US" dirty="0" smtClean="0"/>
              <a:t>Using the addition rule, we obtain</a:t>
            </a:r>
          </a:p>
          <a:p>
            <a:pPr lvl="2">
              <a:buNone/>
            </a:pPr>
            <a:r>
              <a:rPr lang="en-US" i="1" dirty="0" smtClean="0"/>
              <a:t>P(A or B) = P(A) + P(B) – P(A and B) = 0.2333 + 0.4500 - 0.1500 = </a:t>
            </a:r>
            <a:r>
              <a:rPr lang="en-US" b="1" i="1" dirty="0" smtClean="0"/>
              <a:t>0.5333</a:t>
            </a:r>
          </a:p>
          <a:p>
            <a:pPr lvl="2">
              <a:buNone/>
            </a:pPr>
            <a:endParaRPr lang="en-US" b="1"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Union of Events and the Addition Rule cont--</a:t>
            </a:r>
            <a:endParaRPr lang="en-US" dirty="0"/>
          </a:p>
        </p:txBody>
      </p:sp>
      <p:sp>
        <p:nvSpPr>
          <p:cNvPr id="3" name="Content Placeholder 2"/>
          <p:cNvSpPr>
            <a:spLocks noGrp="1"/>
          </p:cNvSpPr>
          <p:nvPr>
            <p:ph idx="1"/>
          </p:nvPr>
        </p:nvSpPr>
        <p:spPr/>
        <p:txBody>
          <a:bodyPr/>
          <a:lstStyle/>
          <a:p>
            <a:r>
              <a:rPr lang="en-US" dirty="0" smtClean="0"/>
              <a:t>The probability in this example can also be calculated without using the addition rule. </a:t>
            </a:r>
          </a:p>
          <a:p>
            <a:r>
              <a:rPr lang="en-US" dirty="0" smtClean="0"/>
              <a:t>The total number of persons in the table who are either faculty members or in favor of this proposal is</a:t>
            </a:r>
          </a:p>
          <a:p>
            <a:pPr lvl="1">
              <a:buNone/>
            </a:pPr>
            <a:r>
              <a:rPr lang="en-US" dirty="0" smtClean="0"/>
              <a:t>45 + 15 + 10 + 90 = 160</a:t>
            </a:r>
          </a:p>
          <a:p>
            <a:pPr lvl="1">
              <a:buNone/>
            </a:pPr>
            <a:r>
              <a:rPr lang="en-US" dirty="0" smtClean="0"/>
              <a:t>Hence, the required probability is</a:t>
            </a:r>
          </a:p>
          <a:p>
            <a:pPr lvl="1">
              <a:buNone/>
            </a:pPr>
            <a:r>
              <a:rPr lang="en-US" i="1" dirty="0" smtClean="0"/>
              <a:t>P(A or B) = 160/300 = </a:t>
            </a:r>
            <a:r>
              <a:rPr lang="en-US" b="1" i="1" dirty="0" smtClean="0"/>
              <a:t>0.5333</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Union of Events and the Addition Rule cont--</a:t>
            </a:r>
            <a:endParaRPr lang="en-US" dirty="0"/>
          </a:p>
        </p:txBody>
      </p:sp>
      <p:sp>
        <p:nvSpPr>
          <p:cNvPr id="3" name="Content Placeholder 2"/>
          <p:cNvSpPr>
            <a:spLocks noGrp="1"/>
          </p:cNvSpPr>
          <p:nvPr>
            <p:ph idx="1"/>
          </p:nvPr>
        </p:nvSpPr>
        <p:spPr/>
        <p:txBody>
          <a:bodyPr>
            <a:normAutofit/>
          </a:bodyPr>
          <a:lstStyle/>
          <a:p>
            <a:r>
              <a:rPr lang="en-US" dirty="0" smtClean="0"/>
              <a:t>Addition Rule for Mutually Exclusive events:</a:t>
            </a:r>
          </a:p>
          <a:p>
            <a:pPr lvl="1"/>
            <a:r>
              <a:rPr lang="en-US" dirty="0" smtClean="0"/>
              <a:t>The probability of the union of two mutually exclusive events </a:t>
            </a:r>
            <a:r>
              <a:rPr lang="en-US" i="1" dirty="0" smtClean="0"/>
              <a:t>A and B is</a:t>
            </a:r>
            <a:endParaRPr lang="en-US" dirty="0" smtClean="0"/>
          </a:p>
          <a:p>
            <a:pPr lvl="2">
              <a:buNone/>
            </a:pPr>
            <a:r>
              <a:rPr lang="en-US" i="1" dirty="0" smtClean="0"/>
              <a:t>P(A or B) = P(A) + P(B)</a:t>
            </a:r>
          </a:p>
          <a:p>
            <a:r>
              <a:rPr lang="en-US" dirty="0" smtClean="0"/>
              <a:t>Example:</a:t>
            </a:r>
          </a:p>
          <a:p>
            <a:pPr lvl="1"/>
            <a:r>
              <a:rPr lang="en-US" dirty="0" smtClean="0"/>
              <a:t>Using the above table, </a:t>
            </a:r>
          </a:p>
          <a:p>
            <a:pPr lvl="1"/>
            <a:r>
              <a:rPr lang="en-US" dirty="0" smtClean="0"/>
              <a:t>What is the probability that a randomly selected person from these 300 faculty members and students is in favor of the proposal or is neutral?</a:t>
            </a:r>
          </a:p>
          <a:p>
            <a:pPr lvl="2">
              <a:buNone/>
            </a:pPr>
            <a:endParaRPr lang="en-US" i="1" dirty="0"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Union of Events and the Addition Rule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Solution:</a:t>
            </a:r>
          </a:p>
          <a:p>
            <a:pPr lvl="1"/>
            <a:r>
              <a:rPr lang="en-US" dirty="0" smtClean="0"/>
              <a:t>Let us define the following events:</a:t>
            </a:r>
          </a:p>
          <a:p>
            <a:pPr lvl="2">
              <a:buNone/>
            </a:pPr>
            <a:r>
              <a:rPr lang="en-US" i="1" dirty="0" smtClean="0"/>
              <a:t>F = the person selected is in favor of the proposal</a:t>
            </a:r>
          </a:p>
          <a:p>
            <a:pPr lvl="2">
              <a:buNone/>
            </a:pPr>
            <a:r>
              <a:rPr lang="en-US" i="1" dirty="0" smtClean="0"/>
              <a:t>N = the person selected is neutral</a:t>
            </a:r>
          </a:p>
          <a:p>
            <a:pPr lvl="1"/>
            <a:r>
              <a:rPr lang="en-US" dirty="0" smtClean="0"/>
              <a:t>From the given information,</a:t>
            </a:r>
          </a:p>
          <a:p>
            <a:pPr lvl="2">
              <a:buNone/>
            </a:pPr>
            <a:r>
              <a:rPr lang="en-US" i="1" dirty="0" smtClean="0"/>
              <a:t>P(F) = 135/300 = 0.4500</a:t>
            </a:r>
          </a:p>
          <a:p>
            <a:pPr lvl="2">
              <a:buNone/>
            </a:pPr>
            <a:r>
              <a:rPr lang="en-US" i="1" dirty="0" smtClean="0"/>
              <a:t>P(N) = 40/300 = 0.1333</a:t>
            </a:r>
          </a:p>
          <a:p>
            <a:pPr lvl="1"/>
            <a:r>
              <a:rPr lang="en-US" dirty="0" smtClean="0"/>
              <a:t>Hence,</a:t>
            </a:r>
          </a:p>
          <a:p>
            <a:pPr lvl="2">
              <a:buNone/>
            </a:pPr>
            <a:r>
              <a:rPr lang="pt-BR" i="1" dirty="0" smtClean="0"/>
              <a:t>P(F or N) = P(F) + P(N) = 0.4500 + 0.1333 = </a:t>
            </a:r>
            <a:r>
              <a:rPr lang="pt-BR" b="1" i="1" dirty="0" smtClean="0"/>
              <a:t>0.5833</a:t>
            </a:r>
          </a:p>
          <a:p>
            <a:r>
              <a:rPr lang="en-US" smtClean="0"/>
              <a:t>The addition rule formula can easily be extended to apply to more than two events.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Venn and Tree Diagrams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sample space for an experiment can also be illustrated by drawing either a Venn diagram or a tree diagram.</a:t>
            </a:r>
          </a:p>
          <a:p>
            <a:r>
              <a:rPr lang="en-US" dirty="0" smtClean="0"/>
              <a:t> A Venn diagram is a picture (a closed geometric shape such as a rectangle, a square, or a circle) that depicts all the possible outcomes for an experiment. </a:t>
            </a:r>
          </a:p>
          <a:p>
            <a:r>
              <a:rPr lang="en-US" dirty="0" smtClean="0"/>
              <a:t>In a tree diagram, each outcome is represented by a branch of the tree. </a:t>
            </a:r>
          </a:p>
          <a:p>
            <a:r>
              <a:rPr lang="en-US" dirty="0" smtClean="0"/>
              <a:t>Venn and tree diagrams help us understand probability concepts by presenting them visually.</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Venn and Tree Diagrams cont--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Example:</a:t>
            </a:r>
          </a:p>
          <a:p>
            <a:pPr lvl="1"/>
            <a:r>
              <a:rPr lang="en-US" dirty="0" smtClean="0"/>
              <a:t>Draw the Venn and tree diagrams for the experiment of tossing a coin once</a:t>
            </a:r>
          </a:p>
          <a:p>
            <a:r>
              <a:rPr lang="en-US" dirty="0" smtClean="0"/>
              <a:t>Solution:</a:t>
            </a:r>
          </a:p>
          <a:p>
            <a:pPr lvl="1"/>
            <a:r>
              <a:rPr lang="en-US" dirty="0" smtClean="0"/>
              <a:t>This experiment has two possible outcomes: head and tail. Consequently, the sample space is given by</a:t>
            </a:r>
          </a:p>
          <a:p>
            <a:pPr lvl="1"/>
            <a:r>
              <a:rPr lang="en-US" i="1" dirty="0" smtClean="0"/>
              <a:t>S = </a:t>
            </a:r>
            <a:r>
              <a:rPr lang="en-US" dirty="0" smtClean="0"/>
              <a:t>{H, T} where H is head and T is tail</a:t>
            </a:r>
          </a:p>
          <a:p>
            <a:r>
              <a:rPr lang="en-US" dirty="0" smtClean="0"/>
              <a:t>To draw a Venn diagram, we draw a rectangle and mark two points inside this rectangle that represent the two outcomes, Head and Tail. </a:t>
            </a:r>
          </a:p>
          <a:p>
            <a:r>
              <a:rPr lang="en-US" dirty="0" smtClean="0"/>
              <a:t>The rectangle is labeled </a:t>
            </a:r>
            <a:r>
              <a:rPr lang="en-US" i="1" dirty="0" smtClean="0"/>
              <a:t>S because it represents the sample space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Venn and Tree Diagrams cont--</a:t>
            </a:r>
            <a:endParaRPr lang="en-US" dirty="0"/>
          </a:p>
        </p:txBody>
      </p:sp>
      <p:sp>
        <p:nvSpPr>
          <p:cNvPr id="3" name="Content Placeholder 2"/>
          <p:cNvSpPr>
            <a:spLocks noGrp="1"/>
          </p:cNvSpPr>
          <p:nvPr>
            <p:ph idx="1"/>
          </p:nvPr>
        </p:nvSpPr>
        <p:spPr/>
        <p:txBody>
          <a:bodyPr>
            <a:normAutofit/>
          </a:bodyPr>
          <a:lstStyle/>
          <a:p>
            <a:pPr>
              <a:buNone/>
            </a:pPr>
            <a:r>
              <a:rPr lang="en-US" i="1" dirty="0" smtClean="0"/>
              <a:t>S</a:t>
            </a:r>
          </a:p>
          <a:p>
            <a:pPr>
              <a:buNone/>
            </a:pPr>
            <a:endParaRPr lang="en-US" i="1" dirty="0" smtClean="0"/>
          </a:p>
          <a:p>
            <a:pPr>
              <a:buNone/>
            </a:pPr>
            <a:endParaRPr lang="en-US" i="1" dirty="0" smtClean="0"/>
          </a:p>
          <a:p>
            <a:r>
              <a:rPr lang="en-US" sz="2400" dirty="0" smtClean="0"/>
              <a:t>To draw a tree diagram, we draw two branches starting at the same point, one representing the head and the second representing the tail.  The two final outcomes are listed at the ends of the branches</a:t>
            </a:r>
            <a:endParaRPr lang="en-US" sz="2400" i="1" dirty="0"/>
          </a:p>
        </p:txBody>
      </p:sp>
      <p:sp>
        <p:nvSpPr>
          <p:cNvPr id="4" name="Rectangle 3"/>
          <p:cNvSpPr/>
          <p:nvPr/>
        </p:nvSpPr>
        <p:spPr>
          <a:xfrm>
            <a:off x="914400" y="1828800"/>
            <a:ext cx="2057400" cy="1524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smtClean="0"/>
              <a:t>. H            . T</a:t>
            </a:r>
            <a:endParaRPr lang="en-US" b="1" dirty="0"/>
          </a:p>
        </p:txBody>
      </p:sp>
      <p:cxnSp>
        <p:nvCxnSpPr>
          <p:cNvPr id="6" name="Straight Connector 5"/>
          <p:cNvCxnSpPr/>
          <p:nvPr/>
        </p:nvCxnSpPr>
        <p:spPr>
          <a:xfrm flipV="1">
            <a:off x="3810000" y="4953000"/>
            <a:ext cx="1219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3810000" y="5257800"/>
            <a:ext cx="1295400" cy="304800"/>
          </a:xfrm>
          <a:prstGeom prst="line">
            <a:avLst/>
          </a:prstGeom>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5043585" y="5368840"/>
            <a:ext cx="824234" cy="369332"/>
          </a:xfrm>
          <a:prstGeom prst="rect">
            <a:avLst/>
          </a:prstGeom>
        </p:spPr>
        <p:txBody>
          <a:bodyPr wrap="square">
            <a:spAutoFit/>
          </a:bodyPr>
          <a:lstStyle/>
          <a:p>
            <a:r>
              <a:rPr lang="en-US" dirty="0" smtClean="0"/>
              <a:t>T</a:t>
            </a:r>
            <a:endParaRPr lang="en-US" dirty="0"/>
          </a:p>
        </p:txBody>
      </p:sp>
      <p:sp>
        <p:nvSpPr>
          <p:cNvPr id="12" name="Rectangle 11"/>
          <p:cNvSpPr/>
          <p:nvPr/>
        </p:nvSpPr>
        <p:spPr>
          <a:xfrm rot="738941">
            <a:off x="4221621" y="5411017"/>
            <a:ext cx="762000" cy="369332"/>
          </a:xfrm>
          <a:prstGeom prst="rect">
            <a:avLst/>
          </a:prstGeom>
        </p:spPr>
        <p:txBody>
          <a:bodyPr wrap="square">
            <a:spAutoFit/>
          </a:bodyPr>
          <a:lstStyle/>
          <a:p>
            <a:r>
              <a:rPr lang="en-US" dirty="0" smtClean="0"/>
              <a:t>Tail</a:t>
            </a:r>
            <a:endParaRPr lang="en-US" dirty="0"/>
          </a:p>
        </p:txBody>
      </p:sp>
      <p:sp>
        <p:nvSpPr>
          <p:cNvPr id="13" name="Rectangle 12"/>
          <p:cNvSpPr/>
          <p:nvPr/>
        </p:nvSpPr>
        <p:spPr>
          <a:xfrm>
            <a:off x="4953000" y="4724400"/>
            <a:ext cx="762000" cy="369332"/>
          </a:xfrm>
          <a:prstGeom prst="rect">
            <a:avLst/>
          </a:prstGeom>
        </p:spPr>
        <p:txBody>
          <a:bodyPr wrap="square">
            <a:spAutoFit/>
          </a:bodyPr>
          <a:lstStyle/>
          <a:p>
            <a:r>
              <a:rPr lang="en-US" dirty="0" smtClean="0"/>
              <a:t>H</a:t>
            </a:r>
            <a:endParaRPr lang="en-US" dirty="0"/>
          </a:p>
        </p:txBody>
      </p:sp>
      <p:sp>
        <p:nvSpPr>
          <p:cNvPr id="14" name="Rectangle 13"/>
          <p:cNvSpPr/>
          <p:nvPr/>
        </p:nvSpPr>
        <p:spPr>
          <a:xfrm rot="20920890">
            <a:off x="4114800" y="4724400"/>
            <a:ext cx="762000" cy="369332"/>
          </a:xfrm>
          <a:prstGeom prst="rect">
            <a:avLst/>
          </a:prstGeom>
        </p:spPr>
        <p:txBody>
          <a:bodyPr wrap="square">
            <a:spAutoFit/>
          </a:bodyPr>
          <a:lstStyle/>
          <a:p>
            <a:r>
              <a:rPr lang="en-US" dirty="0" smtClean="0"/>
              <a:t>Head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Venn and Tree Diagrams cont--</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Example:</a:t>
            </a:r>
          </a:p>
          <a:p>
            <a:pPr lvl="1"/>
            <a:r>
              <a:rPr lang="en-US" dirty="0" smtClean="0"/>
              <a:t>Draw the Venn and tree diagrams for the experiment of tossing a coin twice.</a:t>
            </a:r>
          </a:p>
          <a:p>
            <a:r>
              <a:rPr lang="en-US" dirty="0" smtClean="0"/>
              <a:t>Solution:</a:t>
            </a:r>
          </a:p>
          <a:p>
            <a:pPr lvl="1"/>
            <a:r>
              <a:rPr lang="en-US" dirty="0" smtClean="0"/>
              <a:t>This experiment can be split into two parts: the first toss and the second toss. </a:t>
            </a:r>
          </a:p>
          <a:p>
            <a:pPr lvl="1"/>
            <a:r>
              <a:rPr lang="en-US" dirty="0" smtClean="0"/>
              <a:t>Suppose that the first time the coin is tossed, we obtain a head. </a:t>
            </a:r>
          </a:p>
          <a:p>
            <a:pPr lvl="1"/>
            <a:r>
              <a:rPr lang="en-US" dirty="0" smtClean="0"/>
              <a:t>Then, on the second toss, we can still obtain a head or a tail</a:t>
            </a:r>
          </a:p>
          <a:p>
            <a:pPr lvl="1"/>
            <a:r>
              <a:rPr lang="en-US" dirty="0" smtClean="0"/>
              <a:t>This gives us two outcomes: </a:t>
            </a:r>
            <a:r>
              <a:rPr lang="en-US" i="1" dirty="0" smtClean="0"/>
              <a:t>HH and H</a:t>
            </a:r>
            <a:r>
              <a:rPr lang="en-US" dirty="0" smtClean="0"/>
              <a:t>.</a:t>
            </a:r>
          </a:p>
          <a:p>
            <a:pPr lvl="1"/>
            <a:r>
              <a:rPr lang="en-US" dirty="0" smtClean="0"/>
              <a:t> Now suppose that we observe a tail on the first toss. </a:t>
            </a:r>
          </a:p>
          <a:p>
            <a:pPr lvl="1"/>
            <a:r>
              <a:rPr lang="en-US" dirty="0" smtClean="0"/>
              <a:t>Again, either a head or a tail can occur on the second toss, giving the remaining two outcomes: </a:t>
            </a:r>
            <a:r>
              <a:rPr lang="en-US" i="1" dirty="0" smtClean="0"/>
              <a:t>TH and TT.</a:t>
            </a:r>
          </a:p>
          <a:p>
            <a:pPr lvl="1"/>
            <a:r>
              <a:rPr lang="en-US" dirty="0" smtClean="0"/>
              <a:t>Thus, the sample space for two tosses of a coin is</a:t>
            </a:r>
          </a:p>
          <a:p>
            <a:pPr lvl="1">
              <a:buNone/>
            </a:pPr>
            <a:r>
              <a:rPr lang="en-US" i="1" dirty="0" smtClean="0"/>
              <a:t>S = {HH, HT, TH, TT}</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Venn and Tree Diagrams cont--</a:t>
            </a:r>
            <a:endParaRPr lang="en-US" dirty="0"/>
          </a:p>
        </p:txBody>
      </p:sp>
      <p:sp>
        <p:nvSpPr>
          <p:cNvPr id="4" name="Content Placeholder 3"/>
          <p:cNvSpPr>
            <a:spLocks noGrp="1"/>
          </p:cNvSpPr>
          <p:nvPr>
            <p:ph idx="1"/>
          </p:nvPr>
        </p:nvSpPr>
        <p:spPr>
          <a:xfrm>
            <a:off x="685800" y="1600200"/>
            <a:ext cx="3048000" cy="13716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buNone/>
            </a:pPr>
            <a:r>
              <a:rPr lang="en-US" b="1" dirty="0" smtClean="0"/>
              <a:t>.HH          .HT</a:t>
            </a:r>
          </a:p>
          <a:p>
            <a:pPr algn="ctr">
              <a:buNone/>
            </a:pPr>
            <a:r>
              <a:rPr lang="en-US" b="1" dirty="0" smtClean="0"/>
              <a:t>.TH          .TT</a:t>
            </a:r>
            <a:endParaRPr lang="en-US" b="1" dirty="0"/>
          </a:p>
        </p:txBody>
      </p:sp>
      <p:cxnSp>
        <p:nvCxnSpPr>
          <p:cNvPr id="5" name="Straight Connector 4"/>
          <p:cNvCxnSpPr/>
          <p:nvPr/>
        </p:nvCxnSpPr>
        <p:spPr>
          <a:xfrm flipV="1">
            <a:off x="2057400" y="4038600"/>
            <a:ext cx="12192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2057400" y="4495800"/>
            <a:ext cx="1219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3276600" y="4800600"/>
            <a:ext cx="1524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3276600" y="4038600"/>
            <a:ext cx="14478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3276600" y="4572000"/>
            <a:ext cx="14478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a:endCxn id="41" idx="1"/>
          </p:cNvCxnSpPr>
          <p:nvPr/>
        </p:nvCxnSpPr>
        <p:spPr>
          <a:xfrm flipV="1">
            <a:off x="3276600" y="3537466"/>
            <a:ext cx="1371600" cy="501134"/>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276600" y="3048000"/>
            <a:ext cx="0" cy="2819400"/>
          </a:xfrm>
          <a:prstGeom prst="line">
            <a:avLst/>
          </a:prstGeom>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rot="20920890">
            <a:off x="2314833" y="3804985"/>
            <a:ext cx="762000" cy="369332"/>
          </a:xfrm>
          <a:prstGeom prst="rect">
            <a:avLst/>
          </a:prstGeom>
        </p:spPr>
        <p:txBody>
          <a:bodyPr wrap="square">
            <a:spAutoFit/>
          </a:bodyPr>
          <a:lstStyle/>
          <a:p>
            <a:r>
              <a:rPr lang="en-US" dirty="0" smtClean="0"/>
              <a:t>Head</a:t>
            </a:r>
            <a:endParaRPr lang="en-US" dirty="0"/>
          </a:p>
        </p:txBody>
      </p:sp>
      <p:sp>
        <p:nvSpPr>
          <p:cNvPr id="33" name="Rectangle 32"/>
          <p:cNvSpPr/>
          <p:nvPr/>
        </p:nvSpPr>
        <p:spPr>
          <a:xfrm rot="20920890">
            <a:off x="3534033" y="3347785"/>
            <a:ext cx="762000" cy="369332"/>
          </a:xfrm>
          <a:prstGeom prst="rect">
            <a:avLst/>
          </a:prstGeom>
        </p:spPr>
        <p:txBody>
          <a:bodyPr wrap="square">
            <a:spAutoFit/>
          </a:bodyPr>
          <a:lstStyle/>
          <a:p>
            <a:r>
              <a:rPr lang="en-US" dirty="0" smtClean="0"/>
              <a:t>Head</a:t>
            </a:r>
            <a:endParaRPr lang="en-US" dirty="0"/>
          </a:p>
        </p:txBody>
      </p:sp>
      <p:sp>
        <p:nvSpPr>
          <p:cNvPr id="34" name="Rectangle 33"/>
          <p:cNvSpPr/>
          <p:nvPr/>
        </p:nvSpPr>
        <p:spPr>
          <a:xfrm rot="20920890">
            <a:off x="3610233" y="4338383"/>
            <a:ext cx="762000" cy="369332"/>
          </a:xfrm>
          <a:prstGeom prst="rect">
            <a:avLst/>
          </a:prstGeom>
        </p:spPr>
        <p:txBody>
          <a:bodyPr wrap="square">
            <a:spAutoFit/>
          </a:bodyPr>
          <a:lstStyle/>
          <a:p>
            <a:r>
              <a:rPr lang="en-US" dirty="0" smtClean="0"/>
              <a:t>Head</a:t>
            </a:r>
            <a:endParaRPr lang="en-US" dirty="0"/>
          </a:p>
        </p:txBody>
      </p:sp>
      <p:sp>
        <p:nvSpPr>
          <p:cNvPr id="35" name="Rectangle 34"/>
          <p:cNvSpPr/>
          <p:nvPr/>
        </p:nvSpPr>
        <p:spPr>
          <a:xfrm rot="664991">
            <a:off x="2314393" y="4641796"/>
            <a:ext cx="762000" cy="369332"/>
          </a:xfrm>
          <a:prstGeom prst="rect">
            <a:avLst/>
          </a:prstGeom>
        </p:spPr>
        <p:txBody>
          <a:bodyPr wrap="square">
            <a:spAutoFit/>
          </a:bodyPr>
          <a:lstStyle/>
          <a:p>
            <a:r>
              <a:rPr lang="en-US" dirty="0" smtClean="0"/>
              <a:t>Tail</a:t>
            </a:r>
            <a:endParaRPr lang="en-US" dirty="0"/>
          </a:p>
        </p:txBody>
      </p:sp>
      <p:sp>
        <p:nvSpPr>
          <p:cNvPr id="36" name="Rectangle 35"/>
          <p:cNvSpPr/>
          <p:nvPr/>
        </p:nvSpPr>
        <p:spPr>
          <a:xfrm rot="686891">
            <a:off x="3762633" y="4947984"/>
            <a:ext cx="762000" cy="369332"/>
          </a:xfrm>
          <a:prstGeom prst="rect">
            <a:avLst/>
          </a:prstGeom>
        </p:spPr>
        <p:txBody>
          <a:bodyPr wrap="square">
            <a:spAutoFit/>
          </a:bodyPr>
          <a:lstStyle/>
          <a:p>
            <a:r>
              <a:rPr lang="en-US" dirty="0" smtClean="0"/>
              <a:t>Tail</a:t>
            </a:r>
            <a:endParaRPr lang="en-US" dirty="0"/>
          </a:p>
        </p:txBody>
      </p:sp>
      <p:sp>
        <p:nvSpPr>
          <p:cNvPr id="37" name="Rectangle 36"/>
          <p:cNvSpPr/>
          <p:nvPr/>
        </p:nvSpPr>
        <p:spPr>
          <a:xfrm rot="562452">
            <a:off x="3758791" y="3869592"/>
            <a:ext cx="762000" cy="369332"/>
          </a:xfrm>
          <a:prstGeom prst="rect">
            <a:avLst/>
          </a:prstGeom>
        </p:spPr>
        <p:txBody>
          <a:bodyPr wrap="square">
            <a:spAutoFit/>
          </a:bodyPr>
          <a:lstStyle/>
          <a:p>
            <a:r>
              <a:rPr lang="en-US" dirty="0" smtClean="0"/>
              <a:t>Tail</a:t>
            </a:r>
            <a:endParaRPr lang="en-US" dirty="0"/>
          </a:p>
        </p:txBody>
      </p:sp>
      <p:sp>
        <p:nvSpPr>
          <p:cNvPr id="38" name="Rectangle 37"/>
          <p:cNvSpPr/>
          <p:nvPr/>
        </p:nvSpPr>
        <p:spPr>
          <a:xfrm>
            <a:off x="4829433" y="5024184"/>
            <a:ext cx="762000" cy="369332"/>
          </a:xfrm>
          <a:prstGeom prst="rect">
            <a:avLst/>
          </a:prstGeom>
        </p:spPr>
        <p:txBody>
          <a:bodyPr wrap="square">
            <a:spAutoFit/>
          </a:bodyPr>
          <a:lstStyle/>
          <a:p>
            <a:r>
              <a:rPr lang="en-US" dirty="0" smtClean="0"/>
              <a:t>TT</a:t>
            </a:r>
            <a:endParaRPr lang="en-US" dirty="0"/>
          </a:p>
        </p:txBody>
      </p:sp>
      <p:sp>
        <p:nvSpPr>
          <p:cNvPr id="39" name="Rectangle 38"/>
          <p:cNvSpPr/>
          <p:nvPr/>
        </p:nvSpPr>
        <p:spPr>
          <a:xfrm>
            <a:off x="4753233" y="4414584"/>
            <a:ext cx="762000" cy="369332"/>
          </a:xfrm>
          <a:prstGeom prst="rect">
            <a:avLst/>
          </a:prstGeom>
        </p:spPr>
        <p:txBody>
          <a:bodyPr wrap="square">
            <a:spAutoFit/>
          </a:bodyPr>
          <a:lstStyle/>
          <a:p>
            <a:r>
              <a:rPr lang="en-US" dirty="0" smtClean="0"/>
              <a:t>TH</a:t>
            </a:r>
            <a:endParaRPr lang="en-US" dirty="0"/>
          </a:p>
        </p:txBody>
      </p:sp>
      <p:sp>
        <p:nvSpPr>
          <p:cNvPr id="40" name="Rectangle 39"/>
          <p:cNvSpPr/>
          <p:nvPr/>
        </p:nvSpPr>
        <p:spPr>
          <a:xfrm>
            <a:off x="4753233" y="4033584"/>
            <a:ext cx="762000" cy="369332"/>
          </a:xfrm>
          <a:prstGeom prst="rect">
            <a:avLst/>
          </a:prstGeom>
        </p:spPr>
        <p:txBody>
          <a:bodyPr wrap="square">
            <a:spAutoFit/>
          </a:bodyPr>
          <a:lstStyle/>
          <a:p>
            <a:r>
              <a:rPr lang="en-US" dirty="0" smtClean="0"/>
              <a:t>HT</a:t>
            </a:r>
            <a:endParaRPr lang="en-US" dirty="0"/>
          </a:p>
        </p:txBody>
      </p:sp>
      <p:sp>
        <p:nvSpPr>
          <p:cNvPr id="41" name="Rectangle 40"/>
          <p:cNvSpPr/>
          <p:nvPr/>
        </p:nvSpPr>
        <p:spPr>
          <a:xfrm>
            <a:off x="4648200" y="3352800"/>
            <a:ext cx="762000" cy="369332"/>
          </a:xfrm>
          <a:prstGeom prst="rect">
            <a:avLst/>
          </a:prstGeom>
        </p:spPr>
        <p:txBody>
          <a:bodyPr wrap="square">
            <a:spAutoFit/>
          </a:bodyPr>
          <a:lstStyle/>
          <a:p>
            <a:r>
              <a:rPr lang="en-US" dirty="0" smtClean="0"/>
              <a:t>HH</a:t>
            </a:r>
            <a:endParaRPr lang="en-US" dirty="0"/>
          </a:p>
        </p:txBody>
      </p:sp>
      <p:sp>
        <p:nvSpPr>
          <p:cNvPr id="42" name="Rectangle 41"/>
          <p:cNvSpPr/>
          <p:nvPr/>
        </p:nvSpPr>
        <p:spPr>
          <a:xfrm>
            <a:off x="1676400" y="3048000"/>
            <a:ext cx="1447800" cy="369332"/>
          </a:xfrm>
          <a:prstGeom prst="rect">
            <a:avLst/>
          </a:prstGeom>
        </p:spPr>
        <p:txBody>
          <a:bodyPr wrap="square">
            <a:spAutoFit/>
          </a:bodyPr>
          <a:lstStyle/>
          <a:p>
            <a:r>
              <a:rPr lang="en-US" dirty="0" smtClean="0"/>
              <a:t>First Toss</a:t>
            </a:r>
            <a:endParaRPr lang="en-US" dirty="0"/>
          </a:p>
        </p:txBody>
      </p:sp>
      <p:sp>
        <p:nvSpPr>
          <p:cNvPr id="43" name="Rectangle 42"/>
          <p:cNvSpPr/>
          <p:nvPr/>
        </p:nvSpPr>
        <p:spPr>
          <a:xfrm>
            <a:off x="3352800" y="2966785"/>
            <a:ext cx="1447800" cy="369332"/>
          </a:xfrm>
          <a:prstGeom prst="rect">
            <a:avLst/>
          </a:prstGeom>
        </p:spPr>
        <p:txBody>
          <a:bodyPr wrap="square">
            <a:spAutoFit/>
          </a:bodyPr>
          <a:lstStyle/>
          <a:p>
            <a:r>
              <a:rPr lang="en-US" dirty="0" smtClean="0"/>
              <a:t>Second Toss</a:t>
            </a:r>
            <a:endParaRPr lang="en-US" dirty="0"/>
          </a:p>
        </p:txBody>
      </p:sp>
      <p:sp>
        <p:nvSpPr>
          <p:cNvPr id="45" name="Rectangle 44"/>
          <p:cNvSpPr/>
          <p:nvPr/>
        </p:nvSpPr>
        <p:spPr>
          <a:xfrm>
            <a:off x="4677032" y="3042985"/>
            <a:ext cx="1647568" cy="369332"/>
          </a:xfrm>
          <a:prstGeom prst="rect">
            <a:avLst/>
          </a:prstGeom>
        </p:spPr>
        <p:txBody>
          <a:bodyPr wrap="square">
            <a:spAutoFit/>
          </a:bodyPr>
          <a:lstStyle/>
          <a:p>
            <a:r>
              <a:rPr lang="en-US" dirty="0" smtClean="0"/>
              <a:t>Final outcome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603</TotalTime>
  <Words>3538</Words>
  <Application>Microsoft Office PowerPoint</Application>
  <PresentationFormat>On-screen Show (4:3)</PresentationFormat>
  <Paragraphs>394</Paragraphs>
  <Slides>47</Slides>
  <Notes>0</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Office Theme</vt:lpstr>
      <vt:lpstr>Probability</vt:lpstr>
      <vt:lpstr>Experiment, Outcomes, and Sample Space</vt:lpstr>
      <vt:lpstr>Experiment, Outcomes, and Sample Space cont--</vt:lpstr>
      <vt:lpstr>Experiment, Outcomes, and Sample Space cont--</vt:lpstr>
      <vt:lpstr>Venn and Tree Diagrams</vt:lpstr>
      <vt:lpstr>Venn and Tree Diagrams cont--</vt:lpstr>
      <vt:lpstr>Venn and Tree Diagrams cont--</vt:lpstr>
      <vt:lpstr>Venn and Tree Diagrams cont--</vt:lpstr>
      <vt:lpstr>Venn and Tree Diagrams cont--</vt:lpstr>
      <vt:lpstr>Calculating Probability</vt:lpstr>
      <vt:lpstr>Three Conceptual Approaches to Probability</vt:lpstr>
      <vt:lpstr>Classical probability</vt:lpstr>
      <vt:lpstr>Classical probability cont--</vt:lpstr>
      <vt:lpstr>The relative frequency concept of probability</vt:lpstr>
      <vt:lpstr>The relative frequency concept of probability cont--</vt:lpstr>
      <vt:lpstr>The relative frequency concept of probability cont--</vt:lpstr>
      <vt:lpstr>The relative frequency concept of probability cont--</vt:lpstr>
      <vt:lpstr>Subjective Probability</vt:lpstr>
      <vt:lpstr>Mutually Exclusive Events</vt:lpstr>
      <vt:lpstr>Mutually Exclusive Events cont--</vt:lpstr>
      <vt:lpstr>Independent Versus Dependent Events</vt:lpstr>
      <vt:lpstr>Independent Versus Dependent Events cont--</vt:lpstr>
      <vt:lpstr>Independent Versus Dependent Events cont--</vt:lpstr>
      <vt:lpstr>Intersection of Events and the Multiplication Rule</vt:lpstr>
      <vt:lpstr>Intersection of Events and the Multiplication Rule cont--</vt:lpstr>
      <vt:lpstr>Intersection of Events and the Multiplication Rule cont--</vt:lpstr>
      <vt:lpstr>Intersection of Events and the Multiplication Rule cont--</vt:lpstr>
      <vt:lpstr>Intersection of Events and the Multiplication Rule cont--</vt:lpstr>
      <vt:lpstr>Intersection of Events and the Multiplication Rule cont--</vt:lpstr>
      <vt:lpstr>Intersection of Events and the Multiplication Rule cont--</vt:lpstr>
      <vt:lpstr>Intersection of Events and the Multiplication Rule cont--</vt:lpstr>
      <vt:lpstr>Intersection of Events and the Multiplication Rule cont--</vt:lpstr>
      <vt:lpstr>Intersection of Events and the Multiplication Rule cont--</vt:lpstr>
      <vt:lpstr>Intersection of Events and the Multiplication Rule cont--</vt:lpstr>
      <vt:lpstr>Union of Events and the Addition Rule</vt:lpstr>
      <vt:lpstr>Union of Events and the Addition Rule cont--</vt:lpstr>
      <vt:lpstr>Union of Events and the Addition Rule cont--</vt:lpstr>
      <vt:lpstr>Union of Events and the Addition Rule cont--</vt:lpstr>
      <vt:lpstr>Union of Events and the Addition Rule cont--</vt:lpstr>
      <vt:lpstr>Union of Events and the Addition Rule cont--</vt:lpstr>
      <vt:lpstr>Union of Events and the Addition Rule cont--</vt:lpstr>
      <vt:lpstr>Union of Events and the Addition Rule cont--</vt:lpstr>
      <vt:lpstr>Union of Events and the Addition Rule cont--</vt:lpstr>
      <vt:lpstr>Union of Events and the Addition Rule cont--</vt:lpstr>
      <vt:lpstr>Union of Events and the Addition Rule cont--</vt:lpstr>
      <vt:lpstr>Union of Events and the Addition Rule cont--</vt:lpstr>
      <vt:lpstr>Union of Events and the Addition Rule cont--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Probability</dc:title>
  <dc:creator>user</dc:creator>
  <cp:lastModifiedBy>user</cp:lastModifiedBy>
  <cp:revision>33</cp:revision>
  <dcterms:created xsi:type="dcterms:W3CDTF">2006-08-16T00:00:00Z</dcterms:created>
  <dcterms:modified xsi:type="dcterms:W3CDTF">2016-03-17T10:05:22Z</dcterms:modified>
</cp:coreProperties>
</file>