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70" r:id="rId6"/>
    <p:sldId id="271" r:id="rId7"/>
    <p:sldId id="272" r:id="rId8"/>
    <p:sldId id="273" r:id="rId9"/>
    <p:sldId id="259" r:id="rId10"/>
    <p:sldId id="260" r:id="rId11"/>
    <p:sldId id="262" r:id="rId12"/>
    <p:sldId id="283" r:id="rId13"/>
    <p:sldId id="263" r:id="rId14"/>
    <p:sldId id="284" r:id="rId15"/>
    <p:sldId id="265" r:id="rId16"/>
    <p:sldId id="286" r:id="rId17"/>
    <p:sldId id="266" r:id="rId18"/>
    <p:sldId id="267" r:id="rId19"/>
    <p:sldId id="269" r:id="rId20"/>
    <p:sldId id="274" r:id="rId21"/>
    <p:sldId id="276" r:id="rId22"/>
    <p:sldId id="287" r:id="rId23"/>
    <p:sldId id="291" r:id="rId24"/>
    <p:sldId id="277" r:id="rId25"/>
    <p:sldId id="278" r:id="rId26"/>
    <p:sldId id="280" r:id="rId27"/>
    <p:sldId id="279" r:id="rId28"/>
    <p:sldId id="290" r:id="rId29"/>
    <p:sldId id="288" r:id="rId30"/>
    <p:sldId id="289" r:id="rId31"/>
    <p:sldId id="292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9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6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5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1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1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8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5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2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0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68D29-1E69-4A27-8104-680F17394F3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1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10363200" cy="1470025"/>
          </a:xfrm>
        </p:spPr>
        <p:txBody>
          <a:bodyPr>
            <a:noAutofit/>
          </a:bodyPr>
          <a:lstStyle/>
          <a:p>
            <a:r>
              <a:rPr lang="en-US" sz="11500" b="1" dirty="0">
                <a:solidFill>
                  <a:srgbClr val="FF0000"/>
                </a:solidFill>
              </a:rPr>
              <a:t>S</a:t>
            </a:r>
            <a:r>
              <a:rPr lang="en-US" sz="11500" b="1" dirty="0">
                <a:solidFill>
                  <a:srgbClr val="FF0000"/>
                </a:solidFill>
              </a:rPr>
              <a:t>kull Bones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70025"/>
            <a:ext cx="700508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50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gradually slopes inferiorly from the coronal </a:t>
            </a:r>
            <a:r>
              <a:rPr lang="en-US" dirty="0" smtClean="0"/>
              <a:t>suture, on </a:t>
            </a:r>
            <a:r>
              <a:rPr lang="en-US" dirty="0"/>
              <a:t>the top of the skull, then angles abruptly and becomes </a:t>
            </a:r>
            <a:r>
              <a:rPr lang="en-US" dirty="0" smtClean="0"/>
              <a:t>almost vertical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Superior </a:t>
            </a:r>
            <a:r>
              <a:rPr lang="en-US" dirty="0"/>
              <a:t>to the orbits the frontal bone thickens, </a:t>
            </a:r>
            <a:r>
              <a:rPr lang="en-US" dirty="0" smtClean="0"/>
              <a:t>forming the </a:t>
            </a:r>
            <a:r>
              <a:rPr lang="en-US" i="1" dirty="0"/>
              <a:t>supraorbital margin </a:t>
            </a:r>
            <a:endParaRPr lang="en-US" dirty="0" smtClean="0"/>
          </a:p>
          <a:p>
            <a:r>
              <a:rPr lang="en-US" dirty="0" smtClean="0"/>
              <a:t>From this </a:t>
            </a:r>
            <a:r>
              <a:rPr lang="en-US" dirty="0"/>
              <a:t>margin, the frontal bone extends posteriorly to form the </a:t>
            </a:r>
            <a:r>
              <a:rPr lang="en-US" dirty="0" smtClean="0"/>
              <a:t>roof of </a:t>
            </a:r>
            <a:r>
              <a:rPr lang="en-US" dirty="0"/>
              <a:t>the orbit, which is part of the floor of the cranial cavity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3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Parietal Bones</a:t>
            </a:r>
          </a:p>
          <a:p>
            <a:r>
              <a:rPr lang="en-US" dirty="0"/>
              <a:t>The two </a:t>
            </a:r>
            <a:r>
              <a:rPr lang="en-US" b="1" dirty="0"/>
              <a:t>parietal </a:t>
            </a:r>
            <a:r>
              <a:rPr lang="en-US" b="1" dirty="0" smtClean="0"/>
              <a:t>bones</a:t>
            </a:r>
            <a:r>
              <a:rPr lang="en-US" dirty="0" smtClean="0"/>
              <a:t> form the </a:t>
            </a:r>
            <a:r>
              <a:rPr lang="en-US" dirty="0"/>
              <a:t>greater portion of the sides and roof of the cranial </a:t>
            </a:r>
            <a:r>
              <a:rPr lang="en-US" dirty="0" smtClean="0"/>
              <a:t>cavity </a:t>
            </a:r>
          </a:p>
          <a:p>
            <a:r>
              <a:rPr lang="en-US" dirty="0" smtClean="0"/>
              <a:t>The </a:t>
            </a:r>
            <a:r>
              <a:rPr lang="en-US" dirty="0"/>
              <a:t>internal surfaces of the parietal bones </a:t>
            </a:r>
            <a:r>
              <a:rPr lang="en-US" dirty="0" smtClean="0"/>
              <a:t>contain many </a:t>
            </a:r>
            <a:r>
              <a:rPr lang="en-US" dirty="0"/>
              <a:t>protrusions and depressions that accommodate the </a:t>
            </a:r>
            <a:r>
              <a:rPr lang="en-US" dirty="0" smtClean="0"/>
              <a:t>blood vessels </a:t>
            </a:r>
            <a:r>
              <a:rPr lang="en-US" dirty="0"/>
              <a:t>supplying the </a:t>
            </a:r>
            <a:r>
              <a:rPr lang="en-US" dirty="0" err="1"/>
              <a:t>dura</a:t>
            </a:r>
            <a:r>
              <a:rPr lang="en-US" dirty="0"/>
              <a:t> mater, the superficial </a:t>
            </a:r>
            <a:r>
              <a:rPr lang="en-US" dirty="0" smtClean="0"/>
              <a:t>connective tissue </a:t>
            </a:r>
            <a:r>
              <a:rPr lang="en-US" dirty="0"/>
              <a:t>covering of the brain.</a:t>
            </a:r>
          </a:p>
        </p:txBody>
      </p:sp>
    </p:spTree>
    <p:extLst>
      <p:ext uri="{BB962C8B-B14F-4D97-AF65-F5344CB8AC3E}">
        <p14:creationId xmlns:p14="http://schemas.microsoft.com/office/powerpoint/2010/main" val="1988471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534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96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Temporal Bones</a:t>
            </a:r>
          </a:p>
          <a:p>
            <a:r>
              <a:rPr lang="en-US" dirty="0"/>
              <a:t>The paired </a:t>
            </a:r>
            <a:r>
              <a:rPr lang="en-US" b="1" dirty="0"/>
              <a:t>temporal </a:t>
            </a:r>
            <a:r>
              <a:rPr lang="en-US" b="1" dirty="0" smtClean="0"/>
              <a:t>bones</a:t>
            </a:r>
            <a:r>
              <a:rPr lang="en-US" dirty="0" smtClean="0"/>
              <a:t> </a:t>
            </a:r>
            <a:r>
              <a:rPr lang="en-US" dirty="0"/>
              <a:t>form the </a:t>
            </a:r>
            <a:r>
              <a:rPr lang="en-US" dirty="0" smtClean="0"/>
              <a:t>inferior lateral </a:t>
            </a:r>
            <a:r>
              <a:rPr lang="en-US" dirty="0"/>
              <a:t>aspects of the cranium and part of the cranial floor. In</a:t>
            </a:r>
          </a:p>
          <a:p>
            <a:r>
              <a:rPr lang="en-US" dirty="0" smtClean="0"/>
              <a:t>note </a:t>
            </a:r>
            <a:r>
              <a:rPr lang="en-US" dirty="0"/>
              <a:t>the </a:t>
            </a:r>
            <a:r>
              <a:rPr lang="en-US" i="1" dirty="0"/>
              <a:t>temporal squama </a:t>
            </a:r>
            <a:r>
              <a:rPr lang="en-US" dirty="0"/>
              <a:t>( scale), the thin, </a:t>
            </a:r>
            <a:r>
              <a:rPr lang="en-US" dirty="0" smtClean="0"/>
              <a:t>flat part </a:t>
            </a:r>
            <a:r>
              <a:rPr lang="en-US" dirty="0"/>
              <a:t>of the temporal bone that forms the anterior and </a:t>
            </a:r>
            <a:r>
              <a:rPr lang="en-US" dirty="0" smtClean="0"/>
              <a:t>superior part </a:t>
            </a:r>
            <a:r>
              <a:rPr lang="en-US" dirty="0"/>
              <a:t>of the </a:t>
            </a:r>
            <a:r>
              <a:rPr lang="en-US" i="1" dirty="0"/>
              <a:t>temple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2612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Projecting from the inferior portion of the temporal squama is the </a:t>
            </a:r>
            <a:r>
              <a:rPr lang="en-US" i="1" dirty="0"/>
              <a:t>zygomatic process, </a:t>
            </a:r>
            <a:r>
              <a:rPr lang="en-US" dirty="0"/>
              <a:t>which articulates (forms a joint) with the temporal process of the zygomatic (cheek) bone. </a:t>
            </a:r>
          </a:p>
          <a:p>
            <a:r>
              <a:rPr lang="en-US" dirty="0"/>
              <a:t>Together, the zygomatic process of the temporal bone and the temporal process of the zygomatic bone form the </a:t>
            </a:r>
            <a:r>
              <a:rPr lang="en-US" i="1" dirty="0"/>
              <a:t>zygomatic arch.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21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i="1" dirty="0"/>
              <a:t>mastoid portion </a:t>
            </a:r>
            <a:r>
              <a:rPr lang="en-US" dirty="0"/>
              <a:t>(</a:t>
            </a:r>
            <a:r>
              <a:rPr lang="en-US" i="1" dirty="0"/>
              <a:t>mastoid </a:t>
            </a:r>
            <a:r>
              <a:rPr lang="en-US" dirty="0"/>
              <a:t> breast-shaped; Figure 7.4) </a:t>
            </a:r>
            <a:r>
              <a:rPr lang="en-US" dirty="0" smtClean="0"/>
              <a:t>of the </a:t>
            </a:r>
            <a:r>
              <a:rPr lang="en-US" dirty="0"/>
              <a:t>temporal bone is located posterior and inferior to </a:t>
            </a:r>
            <a:r>
              <a:rPr lang="en-US" dirty="0" smtClean="0"/>
              <a:t>the </a:t>
            </a:r>
            <a:r>
              <a:rPr lang="en-US" i="1" dirty="0" smtClean="0"/>
              <a:t>external </a:t>
            </a:r>
            <a:r>
              <a:rPr lang="en-US" i="1" dirty="0"/>
              <a:t>auditory meatus </a:t>
            </a:r>
            <a:r>
              <a:rPr lang="en-US" dirty="0"/>
              <a:t>(</a:t>
            </a:r>
            <a:r>
              <a:rPr lang="en-US" i="1" dirty="0"/>
              <a:t>meatus </a:t>
            </a:r>
            <a:r>
              <a:rPr lang="en-US" dirty="0"/>
              <a:t> passageway), or ear </a:t>
            </a:r>
            <a:r>
              <a:rPr lang="en-US" dirty="0" smtClean="0"/>
              <a:t>canal, which </a:t>
            </a:r>
            <a:r>
              <a:rPr lang="en-US" dirty="0"/>
              <a:t>directs sound waves into the ear.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an adult, this </a:t>
            </a:r>
            <a:r>
              <a:rPr lang="en-US" dirty="0" smtClean="0"/>
              <a:t>portion of </a:t>
            </a:r>
            <a:r>
              <a:rPr lang="en-US" dirty="0"/>
              <a:t>the bone contains several </a:t>
            </a:r>
            <a:r>
              <a:rPr lang="en-US" i="1" dirty="0"/>
              <a:t>mastoid air cells. </a:t>
            </a:r>
            <a:r>
              <a:rPr lang="en-US" dirty="0"/>
              <a:t>These tiny </a:t>
            </a:r>
            <a:r>
              <a:rPr lang="en-US" dirty="0" err="1" smtClean="0"/>
              <a:t>airfilled</a:t>
            </a:r>
            <a:r>
              <a:rPr lang="en-US" dirty="0" smtClean="0"/>
              <a:t> compartments </a:t>
            </a:r>
            <a:r>
              <a:rPr lang="en-US" dirty="0"/>
              <a:t>are separated from the brain by thin </a:t>
            </a:r>
            <a:r>
              <a:rPr lang="en-US" dirty="0" smtClean="0"/>
              <a:t>bony partitions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5906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i="1" dirty="0"/>
              <a:t>mastoid process </a:t>
            </a:r>
            <a:r>
              <a:rPr lang="en-US" dirty="0"/>
              <a:t>is a rounded projection of the </a:t>
            </a:r>
            <a:r>
              <a:rPr lang="en-US" dirty="0" smtClean="0"/>
              <a:t>mastoid portion </a:t>
            </a:r>
            <a:r>
              <a:rPr lang="en-US" dirty="0"/>
              <a:t>of the temporal bone posterior and inferior to the </a:t>
            </a:r>
            <a:r>
              <a:rPr lang="en-US" dirty="0" smtClean="0"/>
              <a:t>external auditory </a:t>
            </a:r>
            <a:r>
              <a:rPr lang="en-US" dirty="0"/>
              <a:t>meatus.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the point of attachment for </a:t>
            </a:r>
            <a:r>
              <a:rPr lang="en-US" dirty="0" smtClean="0"/>
              <a:t>several neck </a:t>
            </a:r>
            <a:r>
              <a:rPr lang="en-US" dirty="0"/>
              <a:t>muscles. </a:t>
            </a:r>
          </a:p>
        </p:txBody>
      </p:sp>
    </p:spTree>
    <p:extLst>
      <p:ext uri="{BB962C8B-B14F-4D97-AF65-F5344CB8AC3E}">
        <p14:creationId xmlns:p14="http://schemas.microsoft.com/office/powerpoint/2010/main" val="2250573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i="1" dirty="0"/>
              <a:t>styloid process </a:t>
            </a:r>
            <a:r>
              <a:rPr lang="en-US" dirty="0" smtClean="0"/>
              <a:t>projects </a:t>
            </a:r>
            <a:r>
              <a:rPr lang="en-US" dirty="0"/>
              <a:t>inferiorly from the inferior surface of the </a:t>
            </a:r>
            <a:r>
              <a:rPr lang="en-US" dirty="0" smtClean="0"/>
              <a:t>temporal bone </a:t>
            </a:r>
            <a:r>
              <a:rPr lang="en-US" dirty="0"/>
              <a:t>and serves as a point of attachment for muscles </a:t>
            </a:r>
            <a:r>
              <a:rPr lang="en-US" dirty="0" smtClean="0"/>
              <a:t>and ligaments </a:t>
            </a:r>
            <a:r>
              <a:rPr lang="en-US" dirty="0"/>
              <a:t>of the tongue and </a:t>
            </a:r>
            <a:r>
              <a:rPr lang="en-US" dirty="0" smtClean="0"/>
              <a:t>neck</a:t>
            </a:r>
          </a:p>
        </p:txBody>
      </p:sp>
    </p:spTree>
    <p:extLst>
      <p:ext uri="{BB962C8B-B14F-4D97-AF65-F5344CB8AC3E}">
        <p14:creationId xmlns:p14="http://schemas.microsoft.com/office/powerpoint/2010/main" val="200149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the floor of the cranial cavity (see Figure 7.8a) is the</a:t>
            </a:r>
          </a:p>
          <a:p>
            <a:r>
              <a:rPr lang="en-US" i="1" dirty="0"/>
              <a:t>petrous portion </a:t>
            </a:r>
            <a:r>
              <a:rPr lang="en-US" dirty="0"/>
              <a:t>( </a:t>
            </a:r>
            <a:r>
              <a:rPr lang="en-US" i="1" dirty="0"/>
              <a:t>petrous </a:t>
            </a:r>
            <a:r>
              <a:rPr lang="en-US" dirty="0"/>
              <a:t> rock) of the temporal bone. This</a:t>
            </a:r>
          </a:p>
          <a:p>
            <a:r>
              <a:rPr lang="en-US" dirty="0"/>
              <a:t>triangular part, located at the base of the skull between the</a:t>
            </a:r>
          </a:p>
          <a:p>
            <a:r>
              <a:rPr lang="en-US" dirty="0"/>
              <a:t>sphenoid and occipital bones, houses the internal ear and the</a:t>
            </a:r>
          </a:p>
          <a:p>
            <a:r>
              <a:rPr lang="en-US" dirty="0"/>
              <a:t>middle ear, structures involved in hearing and equilibrium</a:t>
            </a:r>
          </a:p>
        </p:txBody>
      </p:sp>
    </p:spTree>
    <p:extLst>
      <p:ext uri="{BB962C8B-B14F-4D97-AF65-F5344CB8AC3E}">
        <p14:creationId xmlns:p14="http://schemas.microsoft.com/office/powerpoint/2010/main" val="1235884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Occipital Bone</a:t>
            </a:r>
          </a:p>
          <a:p>
            <a:r>
              <a:rPr lang="en-US" dirty="0"/>
              <a:t>The </a:t>
            </a:r>
            <a:r>
              <a:rPr lang="en-US" b="1" dirty="0"/>
              <a:t>occipital </a:t>
            </a:r>
            <a:r>
              <a:rPr lang="en-US" b="1" dirty="0" smtClean="0"/>
              <a:t>bone </a:t>
            </a:r>
            <a:r>
              <a:rPr lang="en-US" dirty="0" smtClean="0"/>
              <a:t>forms </a:t>
            </a:r>
            <a:r>
              <a:rPr lang="en-US" dirty="0"/>
              <a:t>the posterior part and most of the base of the </a:t>
            </a:r>
            <a:r>
              <a:rPr lang="en-US" dirty="0" smtClean="0"/>
              <a:t>cranium 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i="1" dirty="0"/>
              <a:t>foramen magnum </a:t>
            </a:r>
            <a:r>
              <a:rPr lang="en-US" dirty="0"/>
              <a:t>( large hole) is in the </a:t>
            </a:r>
            <a:r>
              <a:rPr lang="en-US" dirty="0" smtClean="0"/>
              <a:t>inferior part </a:t>
            </a:r>
            <a:r>
              <a:rPr lang="en-US" dirty="0"/>
              <a:t>of the bone.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medulla oblongata (inferior part of the </a:t>
            </a:r>
            <a:r>
              <a:rPr lang="en-US" dirty="0" smtClean="0"/>
              <a:t>brain) connects </a:t>
            </a:r>
            <a:r>
              <a:rPr lang="en-US" dirty="0"/>
              <a:t>with the spinal cord within this foramen, and the vertebral and spinal arteries also pass through it. </a:t>
            </a:r>
          </a:p>
        </p:txBody>
      </p:sp>
    </p:spTree>
    <p:extLst>
      <p:ext uri="{BB962C8B-B14F-4D97-AF65-F5344CB8AC3E}">
        <p14:creationId xmlns:p14="http://schemas.microsoft.com/office/powerpoint/2010/main" val="399072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skull (cranium), </a:t>
            </a:r>
            <a:r>
              <a:rPr lang="en-US" dirty="0"/>
              <a:t>with its 22 bones, rests on the superior </a:t>
            </a:r>
            <a:r>
              <a:rPr lang="en-US" dirty="0" smtClean="0"/>
              <a:t>end of </a:t>
            </a:r>
            <a:r>
              <a:rPr lang="en-US" dirty="0"/>
              <a:t>the vertebral column (backbone).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bones of the skull </a:t>
            </a:r>
            <a:r>
              <a:rPr lang="en-US" dirty="0" smtClean="0"/>
              <a:t>are grouped </a:t>
            </a:r>
            <a:r>
              <a:rPr lang="en-US" dirty="0"/>
              <a:t>into two categories: cranial bones and facial bones.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cranial bones</a:t>
            </a:r>
            <a:r>
              <a:rPr lang="en-US" dirty="0" smtClean="0"/>
              <a:t> </a:t>
            </a:r>
            <a:r>
              <a:rPr lang="en-US" dirty="0"/>
              <a:t>form the cranial cavity</a:t>
            </a:r>
            <a:r>
              <a:rPr lang="en-US" dirty="0" smtClean="0"/>
              <a:t>,</a:t>
            </a:r>
            <a:r>
              <a:rPr lang="en-US" dirty="0"/>
              <a:t> which encloses and protects the brain.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6038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i="1" dirty="0"/>
              <a:t>external occipital protuberance </a:t>
            </a:r>
            <a:r>
              <a:rPr lang="en-US" dirty="0"/>
              <a:t>is the most </a:t>
            </a:r>
            <a:r>
              <a:rPr lang="en-US" dirty="0" smtClean="0"/>
              <a:t>prominent midline </a:t>
            </a:r>
            <a:r>
              <a:rPr lang="en-US" dirty="0"/>
              <a:t>projection on the posterior surface of the bone </a:t>
            </a:r>
            <a:r>
              <a:rPr lang="en-US" dirty="0" smtClean="0"/>
              <a:t>just above </a:t>
            </a:r>
            <a:r>
              <a:rPr lang="en-US" dirty="0"/>
              <a:t>the foramen magnum.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may be able to feel this </a:t>
            </a:r>
            <a:r>
              <a:rPr lang="en-US" dirty="0" smtClean="0"/>
              <a:t>structure as </a:t>
            </a:r>
            <a:r>
              <a:rPr lang="en-US" dirty="0"/>
              <a:t>a bump on the back of your head, just above your neck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23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Sphenoid Bone</a:t>
            </a:r>
          </a:p>
          <a:p>
            <a:r>
              <a:rPr lang="en-US" dirty="0"/>
              <a:t>The </a:t>
            </a:r>
            <a:r>
              <a:rPr lang="en-US" b="1" dirty="0"/>
              <a:t>sphenoid bone </a:t>
            </a:r>
            <a:r>
              <a:rPr lang="en-US" dirty="0" smtClean="0"/>
              <a:t>lies </a:t>
            </a:r>
            <a:r>
              <a:rPr lang="en-US" dirty="0"/>
              <a:t>at </a:t>
            </a:r>
            <a:r>
              <a:rPr lang="en-US" dirty="0" smtClean="0"/>
              <a:t>the middle </a:t>
            </a:r>
            <a:r>
              <a:rPr lang="en-US" dirty="0"/>
              <a:t>part of the base of the </a:t>
            </a:r>
            <a:r>
              <a:rPr lang="en-US" dirty="0" smtClean="0"/>
              <a:t>skull</a:t>
            </a:r>
          </a:p>
          <a:p>
            <a:r>
              <a:rPr lang="en-US" dirty="0" smtClean="0"/>
              <a:t> This bone </a:t>
            </a:r>
            <a:r>
              <a:rPr lang="en-US" dirty="0"/>
              <a:t>is the keystone of the cranial floor because it </a:t>
            </a:r>
            <a:r>
              <a:rPr lang="en-US" dirty="0" smtClean="0"/>
              <a:t>articulates with </a:t>
            </a:r>
            <a:r>
              <a:rPr lang="en-US" dirty="0"/>
              <a:t>all the other cranial bones, holding them together. </a:t>
            </a:r>
            <a:endParaRPr lang="en-US" dirty="0" smtClean="0"/>
          </a:p>
          <a:p>
            <a:r>
              <a:rPr lang="en-US" dirty="0" smtClean="0"/>
              <a:t>View the floor </a:t>
            </a:r>
            <a:r>
              <a:rPr lang="en-US" dirty="0"/>
              <a:t>of the cranium </a:t>
            </a:r>
            <a:r>
              <a:rPr lang="en-US" dirty="0" smtClean="0"/>
              <a:t>superiorly </a:t>
            </a:r>
            <a:r>
              <a:rPr lang="en-US" dirty="0"/>
              <a:t>and note the </a:t>
            </a:r>
            <a:r>
              <a:rPr lang="en-US" dirty="0" smtClean="0"/>
              <a:t>sphenoid articulations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8965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joins anteriorly with the frontal bone, </a:t>
            </a:r>
            <a:r>
              <a:rPr lang="en-US" dirty="0" smtClean="0"/>
              <a:t>laterally </a:t>
            </a:r>
            <a:r>
              <a:rPr lang="en-US" dirty="0"/>
              <a:t>with the temporal bones, and posteriorly with the </a:t>
            </a:r>
            <a:r>
              <a:rPr lang="en-US" dirty="0" smtClean="0"/>
              <a:t>occipital bone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sphenoid lies posterior and slightly superior to </a:t>
            </a:r>
            <a:r>
              <a:rPr lang="en-US" dirty="0" smtClean="0"/>
              <a:t>the nasal </a:t>
            </a:r>
            <a:r>
              <a:rPr lang="en-US" dirty="0"/>
              <a:t>cavity and forms part of the floor, side walls, and rear </a:t>
            </a:r>
            <a:r>
              <a:rPr lang="en-US" dirty="0" smtClean="0"/>
              <a:t>wall of </a:t>
            </a:r>
            <a:r>
              <a:rPr lang="en-US" dirty="0"/>
              <a:t>the orbit </a:t>
            </a:r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47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81000"/>
            <a:ext cx="71627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34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The </a:t>
            </a:r>
            <a:r>
              <a:rPr lang="en-US" dirty="0"/>
              <a:t>shape of the sphenoid resembles a butterfly with </a:t>
            </a:r>
            <a:r>
              <a:rPr lang="en-US" dirty="0" smtClean="0"/>
              <a:t>outstretched</a:t>
            </a:r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i="1" dirty="0"/>
              <a:t>body </a:t>
            </a:r>
            <a:r>
              <a:rPr lang="en-US" dirty="0"/>
              <a:t>of the sphenoid is </a:t>
            </a:r>
            <a:r>
              <a:rPr lang="en-US" dirty="0" smtClean="0"/>
              <a:t>the hollowed </a:t>
            </a:r>
            <a:r>
              <a:rPr lang="en-US" dirty="0" err="1"/>
              <a:t>cubelike</a:t>
            </a:r>
            <a:r>
              <a:rPr lang="en-US" dirty="0"/>
              <a:t> medial portion between the ethmoid and </a:t>
            </a:r>
            <a:r>
              <a:rPr lang="en-US" dirty="0" smtClean="0"/>
              <a:t>occipital bones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space inside the body is the </a:t>
            </a:r>
            <a:r>
              <a:rPr lang="en-US" i="1" dirty="0"/>
              <a:t>sphenoidal </a:t>
            </a:r>
            <a:r>
              <a:rPr lang="en-US" i="1" dirty="0" smtClean="0"/>
              <a:t>sinus, </a:t>
            </a:r>
            <a:r>
              <a:rPr lang="en-US" dirty="0" smtClean="0"/>
              <a:t>which </a:t>
            </a:r>
            <a:r>
              <a:rPr lang="en-US" dirty="0"/>
              <a:t>drains into the nasal </a:t>
            </a:r>
            <a:r>
              <a:rPr lang="en-US" dirty="0" smtClean="0"/>
              <a:t>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07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i="1" dirty="0"/>
              <a:t>greater wings </a:t>
            </a:r>
            <a:r>
              <a:rPr lang="en-US" dirty="0"/>
              <a:t>of the sphenoid project laterally </a:t>
            </a:r>
            <a:r>
              <a:rPr lang="en-US" dirty="0" smtClean="0"/>
              <a:t>from the </a:t>
            </a:r>
            <a:r>
              <a:rPr lang="en-US" dirty="0"/>
              <a:t>body and form the anterolateral floor of the cranium.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lesser </a:t>
            </a:r>
            <a:r>
              <a:rPr lang="en-US" i="1" dirty="0"/>
              <a:t>wings, </a:t>
            </a:r>
            <a:r>
              <a:rPr lang="en-US" dirty="0"/>
              <a:t>which are smaller, form a ridge of bone </a:t>
            </a:r>
            <a:r>
              <a:rPr lang="en-US" dirty="0" smtClean="0"/>
              <a:t>anterior and </a:t>
            </a:r>
            <a:r>
              <a:rPr lang="en-US" dirty="0"/>
              <a:t>superior to the greater </a:t>
            </a:r>
            <a:r>
              <a:rPr lang="en-US" dirty="0" smtClean="0"/>
              <a:t>wings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4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28600"/>
            <a:ext cx="89915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945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ethmoid </a:t>
            </a:r>
            <a:r>
              <a:rPr lang="en-US" b="1" dirty="0" smtClean="0"/>
              <a:t>bone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err="1"/>
              <a:t>spongelike</a:t>
            </a:r>
            <a:r>
              <a:rPr lang="en-US" dirty="0"/>
              <a:t> </a:t>
            </a:r>
            <a:r>
              <a:rPr lang="en-US" dirty="0" smtClean="0"/>
              <a:t>in appearance </a:t>
            </a:r>
            <a:r>
              <a:rPr lang="en-US" dirty="0"/>
              <a:t>and is located on the midline in the anterior part </a:t>
            </a:r>
            <a:r>
              <a:rPr lang="en-US" dirty="0" smtClean="0"/>
              <a:t>of the </a:t>
            </a:r>
            <a:r>
              <a:rPr lang="en-US" dirty="0"/>
              <a:t>cranial floor medial to the orbits </a:t>
            </a:r>
          </a:p>
          <a:p>
            <a:r>
              <a:rPr lang="en-US" dirty="0" smtClean="0"/>
              <a:t>It </a:t>
            </a:r>
            <a:r>
              <a:rPr lang="en-US" dirty="0"/>
              <a:t>is anterior </a:t>
            </a:r>
            <a:r>
              <a:rPr lang="en-US" dirty="0" smtClean="0"/>
              <a:t>to the </a:t>
            </a:r>
            <a:r>
              <a:rPr lang="en-US" dirty="0"/>
              <a:t>sphenoid and posterior to the nasal </a:t>
            </a:r>
            <a:r>
              <a:rPr lang="en-US" dirty="0" smtClean="0"/>
              <a:t>bones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73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8763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005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ethmoid </a:t>
            </a:r>
            <a:r>
              <a:rPr lang="en-US" dirty="0" smtClean="0"/>
              <a:t>bone forms 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1) part of the anterior portion of the cranial floor;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dirty="0" smtClean="0"/>
              <a:t>the medial </a:t>
            </a:r>
            <a:r>
              <a:rPr lang="en-US" dirty="0"/>
              <a:t>wall of the orbits;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3) the superior portion of the </a:t>
            </a:r>
            <a:r>
              <a:rPr lang="en-US" dirty="0" smtClean="0"/>
              <a:t>nasal septum</a:t>
            </a:r>
            <a:r>
              <a:rPr lang="en-US" dirty="0"/>
              <a:t>, a partition that divides the nasal cavity into right </a:t>
            </a:r>
            <a:r>
              <a:rPr lang="en-US" dirty="0" smtClean="0"/>
              <a:t>and left </a:t>
            </a:r>
            <a:r>
              <a:rPr lang="en-US" dirty="0"/>
              <a:t>sides; and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4) most of the superior sidewalls of the </a:t>
            </a:r>
            <a:r>
              <a:rPr lang="en-US" dirty="0" smtClean="0"/>
              <a:t>nasal cavity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382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eight cranial bones </a:t>
            </a:r>
            <a:r>
              <a:rPr lang="en-US" b="1" dirty="0" smtClean="0"/>
              <a:t>are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frontal </a:t>
            </a:r>
            <a:r>
              <a:rPr lang="en-US" dirty="0" smtClean="0"/>
              <a:t>bone 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parietal </a:t>
            </a:r>
            <a:r>
              <a:rPr lang="en-US" dirty="0" smtClean="0"/>
              <a:t>bones 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temporal </a:t>
            </a:r>
            <a:r>
              <a:rPr lang="en-US" dirty="0" smtClean="0"/>
              <a:t>bones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occipital </a:t>
            </a:r>
            <a:r>
              <a:rPr lang="en-US" dirty="0" smtClean="0"/>
              <a:t>bone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sphenoid </a:t>
            </a:r>
            <a:r>
              <a:rPr lang="en-US" dirty="0" smtClean="0"/>
              <a:t>bone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ethmoid </a:t>
            </a:r>
            <a:r>
              <a:rPr lang="en-US" dirty="0" smtClean="0"/>
              <a:t>bone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85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ethmoid bone is a major superior supporting </a:t>
            </a:r>
            <a:r>
              <a:rPr lang="en-US" dirty="0" err="1"/>
              <a:t>structureof</a:t>
            </a:r>
            <a:r>
              <a:rPr lang="en-US" dirty="0"/>
              <a:t> the nasal cavity.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24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4801"/>
            <a:ext cx="8229599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671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8077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63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Fourteen facial bones form the </a:t>
            </a:r>
            <a:r>
              <a:rPr lang="en-US" b="1" dirty="0" smtClean="0"/>
              <a:t>face, are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nasal bones, </a:t>
            </a:r>
            <a:endParaRPr lang="en-US" dirty="0" smtClean="0"/>
          </a:p>
          <a:p>
            <a:pPr lvl="1"/>
            <a:r>
              <a:rPr lang="en-US" dirty="0" smtClean="0"/>
              <a:t>two maxillae (or </a:t>
            </a:r>
            <a:r>
              <a:rPr lang="en-US" dirty="0" err="1"/>
              <a:t>maxillas</a:t>
            </a:r>
            <a:r>
              <a:rPr lang="en-US" dirty="0"/>
              <a:t>), </a:t>
            </a:r>
            <a:endParaRPr lang="en-US" dirty="0" smtClean="0"/>
          </a:p>
          <a:p>
            <a:pPr lvl="1"/>
            <a:r>
              <a:rPr lang="en-US" dirty="0" smtClean="0"/>
              <a:t>two </a:t>
            </a:r>
            <a:r>
              <a:rPr lang="en-US" dirty="0"/>
              <a:t>zygomatic bones,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mandible, </a:t>
            </a:r>
            <a:endParaRPr lang="en-US" dirty="0" smtClean="0"/>
          </a:p>
          <a:p>
            <a:pPr lvl="1"/>
            <a:r>
              <a:rPr lang="en-US" dirty="0" smtClean="0"/>
              <a:t>two lacrimal </a:t>
            </a:r>
            <a:r>
              <a:rPr lang="en-US" dirty="0"/>
              <a:t>bones, </a:t>
            </a:r>
            <a:endParaRPr lang="en-US" dirty="0" smtClean="0"/>
          </a:p>
          <a:p>
            <a:pPr lvl="1"/>
            <a:r>
              <a:rPr lang="en-US" dirty="0" smtClean="0"/>
              <a:t>two </a:t>
            </a:r>
            <a:r>
              <a:rPr lang="en-US" dirty="0"/>
              <a:t>palatine bones, </a:t>
            </a:r>
            <a:endParaRPr lang="en-US" dirty="0" smtClean="0"/>
          </a:p>
          <a:p>
            <a:pPr lvl="1"/>
            <a:r>
              <a:rPr lang="en-US" dirty="0" smtClean="0"/>
              <a:t>two </a:t>
            </a:r>
            <a:r>
              <a:rPr lang="en-US" dirty="0"/>
              <a:t>inferior nasal </a:t>
            </a:r>
            <a:r>
              <a:rPr lang="en-US" dirty="0" smtClean="0"/>
              <a:t>conchae, and 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/>
              <a:t>vomer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496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1"/>
            <a:ext cx="8153400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40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31" y="1610514"/>
            <a:ext cx="3621338" cy="450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10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8991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32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048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88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Frontal Bone</a:t>
            </a:r>
          </a:p>
          <a:p>
            <a:r>
              <a:rPr lang="en-US" dirty="0"/>
              <a:t>The </a:t>
            </a:r>
            <a:r>
              <a:rPr lang="en-US" b="1" dirty="0"/>
              <a:t>frontal bone </a:t>
            </a:r>
            <a:r>
              <a:rPr lang="en-US" dirty="0"/>
              <a:t>forms the forehead (the anterior part of </a:t>
            </a:r>
            <a:r>
              <a:rPr lang="en-US" dirty="0" smtClean="0"/>
              <a:t>the cranium</a:t>
            </a:r>
            <a:r>
              <a:rPr lang="en-US" dirty="0"/>
              <a:t>), the roofs of the orbits (eye sockets), and most of </a:t>
            </a:r>
            <a:r>
              <a:rPr lang="en-US" dirty="0" smtClean="0"/>
              <a:t>the anterior </a:t>
            </a:r>
            <a:r>
              <a:rPr lang="en-US" dirty="0"/>
              <a:t>part of the cranial </a:t>
            </a:r>
            <a:r>
              <a:rPr lang="en-US" dirty="0" smtClean="0"/>
              <a:t>floor. </a:t>
            </a:r>
          </a:p>
          <a:p>
            <a:r>
              <a:rPr lang="en-US" dirty="0" smtClean="0"/>
              <a:t>Soon </a:t>
            </a:r>
            <a:r>
              <a:rPr lang="en-US" dirty="0"/>
              <a:t>after </a:t>
            </a:r>
            <a:r>
              <a:rPr lang="en-US" dirty="0" smtClean="0"/>
              <a:t>birth, the </a:t>
            </a:r>
            <a:r>
              <a:rPr lang="en-US" dirty="0"/>
              <a:t>left and right sides of the frontal bone are united by </a:t>
            </a:r>
            <a:r>
              <a:rPr lang="en-US" dirty="0" smtClean="0"/>
              <a:t>the </a:t>
            </a:r>
            <a:r>
              <a:rPr lang="en-US" i="1" dirty="0" smtClean="0"/>
              <a:t>metopic suture, </a:t>
            </a:r>
            <a:r>
              <a:rPr lang="en-US" dirty="0" smtClean="0"/>
              <a:t>which usually disappears between the ages of six and eight.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58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1013</Words>
  <Application>Microsoft Office PowerPoint</Application>
  <PresentationFormat>Widescreen</PresentationFormat>
  <Paragraphs>69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Skull Bones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skull Bones</dc:title>
  <dc:creator>Admin</dc:creator>
  <cp:lastModifiedBy>OGERO</cp:lastModifiedBy>
  <cp:revision>21</cp:revision>
  <dcterms:created xsi:type="dcterms:W3CDTF">2015-02-03T09:07:47Z</dcterms:created>
  <dcterms:modified xsi:type="dcterms:W3CDTF">2023-07-05T07:16:18Z</dcterms:modified>
</cp:coreProperties>
</file>