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80" r:id="rId6"/>
    <p:sldId id="261" r:id="rId7"/>
    <p:sldId id="262" r:id="rId8"/>
    <p:sldId id="282" r:id="rId9"/>
    <p:sldId id="281" r:id="rId10"/>
    <p:sldId id="263" r:id="rId11"/>
    <p:sldId id="264" r:id="rId12"/>
    <p:sldId id="265" r:id="rId13"/>
    <p:sldId id="266" r:id="rId14"/>
    <p:sldId id="283" r:id="rId15"/>
    <p:sldId id="267" r:id="rId16"/>
    <p:sldId id="268" r:id="rId17"/>
    <p:sldId id="270" r:id="rId18"/>
    <p:sldId id="271" r:id="rId19"/>
    <p:sldId id="284" r:id="rId20"/>
    <p:sldId id="272" r:id="rId21"/>
    <p:sldId id="273" r:id="rId22"/>
    <p:sldId id="274" r:id="rId23"/>
    <p:sldId id="275" r:id="rId24"/>
    <p:sldId id="276" r:id="rId25"/>
    <p:sldId id="277" r:id="rId26"/>
    <p:sldId id="285" r:id="rId27"/>
    <p:sldId id="279"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4"/>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9"/>
            <a:ext cx="9144000" cy="1655762"/>
          </a:xfrm>
        </p:spPr>
        <p:txBody>
          <a:bodyPr/>
          <a:lstStyle>
            <a:lvl1pPr marL="0" indent="0" algn="ctr">
              <a:buNone/>
              <a:defRPr sz="2400"/>
            </a:lvl1pPr>
            <a:lvl2pPr marL="457206" indent="0" algn="ctr">
              <a:buNone/>
              <a:defRPr sz="2000"/>
            </a:lvl2pPr>
            <a:lvl3pPr marL="914410" indent="0" algn="ctr">
              <a:buNone/>
              <a:defRPr sz="1800"/>
            </a:lvl3pPr>
            <a:lvl4pPr marL="1371616" indent="0" algn="ctr">
              <a:buNone/>
              <a:defRPr sz="1600"/>
            </a:lvl4pPr>
            <a:lvl5pPr marL="1828820" indent="0" algn="ctr">
              <a:buNone/>
              <a:defRPr sz="1600"/>
            </a:lvl5pPr>
            <a:lvl6pPr marL="2286026" indent="0" algn="ctr">
              <a:buNone/>
              <a:defRPr sz="1600"/>
            </a:lvl6pPr>
            <a:lvl7pPr marL="2743230" indent="0" algn="ctr">
              <a:buNone/>
              <a:defRPr sz="1600"/>
            </a:lvl7pPr>
            <a:lvl8pPr marL="3200436" indent="0" algn="ctr">
              <a:buNone/>
              <a:defRPr sz="1600"/>
            </a:lvl8pPr>
            <a:lvl9pPr marL="365764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7/2/2025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890717"/>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1787005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7/2/2025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890717"/>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519912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7/2/2025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890717"/>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3166169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7/2/2025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890717"/>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2788204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6" indent="0">
              <a:buNone/>
              <a:defRPr sz="2000">
                <a:solidFill>
                  <a:schemeClr val="tx1">
                    <a:tint val="75000"/>
                  </a:schemeClr>
                </a:solidFill>
              </a:defRPr>
            </a:lvl2pPr>
            <a:lvl3pPr marL="914410" indent="0">
              <a:buNone/>
              <a:defRPr sz="1800">
                <a:solidFill>
                  <a:schemeClr val="tx1">
                    <a:tint val="75000"/>
                  </a:schemeClr>
                </a:solidFill>
              </a:defRPr>
            </a:lvl3pPr>
            <a:lvl4pPr marL="1371616" indent="0">
              <a:buNone/>
              <a:defRPr sz="1600">
                <a:solidFill>
                  <a:schemeClr val="tx1">
                    <a:tint val="75000"/>
                  </a:schemeClr>
                </a:solidFill>
              </a:defRPr>
            </a:lvl4pPr>
            <a:lvl5pPr marL="1828820" indent="0">
              <a:buNone/>
              <a:defRPr sz="1600">
                <a:solidFill>
                  <a:schemeClr val="tx1">
                    <a:tint val="75000"/>
                  </a:schemeClr>
                </a:solidFill>
              </a:defRPr>
            </a:lvl5pPr>
            <a:lvl6pPr marL="2286026" indent="0">
              <a:buNone/>
              <a:defRPr sz="1600">
                <a:solidFill>
                  <a:schemeClr val="tx1">
                    <a:tint val="75000"/>
                  </a:schemeClr>
                </a:solidFill>
              </a:defRPr>
            </a:lvl6pPr>
            <a:lvl7pPr marL="2743230" indent="0">
              <a:buNone/>
              <a:defRPr sz="1600">
                <a:solidFill>
                  <a:schemeClr val="tx1">
                    <a:tint val="75000"/>
                  </a:schemeClr>
                </a:solidFill>
              </a:defRPr>
            </a:lvl7pPr>
            <a:lvl8pPr marL="3200436" indent="0">
              <a:buNone/>
              <a:defRPr sz="1600">
                <a:solidFill>
                  <a:schemeClr val="tx1">
                    <a:tint val="75000"/>
                  </a:schemeClr>
                </a:solidFill>
              </a:defRPr>
            </a:lvl8pPr>
            <a:lvl9pPr marL="365764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7/2/2025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890717"/>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458661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6"/>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6"/>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7/2/2025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890717"/>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310926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6" indent="0">
              <a:buNone/>
              <a:defRPr sz="2000" b="1"/>
            </a:lvl2pPr>
            <a:lvl3pPr marL="914410" indent="0">
              <a:buNone/>
              <a:defRPr sz="1800" b="1"/>
            </a:lvl3pPr>
            <a:lvl4pPr marL="1371616" indent="0">
              <a:buNone/>
              <a:defRPr sz="1600" b="1"/>
            </a:lvl4pPr>
            <a:lvl5pPr marL="1828820" indent="0">
              <a:buNone/>
              <a:defRPr sz="1600" b="1"/>
            </a:lvl5pPr>
            <a:lvl6pPr marL="2286026" indent="0">
              <a:buNone/>
              <a:defRPr sz="1600" b="1"/>
            </a:lvl6pPr>
            <a:lvl7pPr marL="2743230" indent="0">
              <a:buNone/>
              <a:defRPr sz="1600" b="1"/>
            </a:lvl7pPr>
            <a:lvl8pPr marL="3200436" indent="0">
              <a:buNone/>
              <a:defRPr sz="1600" b="1"/>
            </a:lvl8pPr>
            <a:lvl9pPr marL="365764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6" indent="0">
              <a:buNone/>
              <a:defRPr sz="2000" b="1"/>
            </a:lvl2pPr>
            <a:lvl3pPr marL="914410" indent="0">
              <a:buNone/>
              <a:defRPr sz="1800" b="1"/>
            </a:lvl3pPr>
            <a:lvl4pPr marL="1371616" indent="0">
              <a:buNone/>
              <a:defRPr sz="1600" b="1"/>
            </a:lvl4pPr>
            <a:lvl5pPr marL="1828820" indent="0">
              <a:buNone/>
              <a:defRPr sz="1600" b="1"/>
            </a:lvl5pPr>
            <a:lvl6pPr marL="2286026" indent="0">
              <a:buNone/>
              <a:defRPr sz="1600" b="1"/>
            </a:lvl6pPr>
            <a:lvl7pPr marL="2743230" indent="0">
              <a:buNone/>
              <a:defRPr sz="1600" b="1"/>
            </a:lvl7pPr>
            <a:lvl8pPr marL="3200436" indent="0">
              <a:buNone/>
              <a:defRPr sz="1600" b="1"/>
            </a:lvl8pPr>
            <a:lvl9pPr marL="365764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7/2/2025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defTabSz="890717"/>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864049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7/2/2025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defTabSz="890717"/>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2195852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7/2/2025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defTabSz="890717"/>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820582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206" indent="0">
              <a:buNone/>
              <a:defRPr sz="1400"/>
            </a:lvl2pPr>
            <a:lvl3pPr marL="914410" indent="0">
              <a:buNone/>
              <a:defRPr sz="1200"/>
            </a:lvl3pPr>
            <a:lvl4pPr marL="1371616" indent="0">
              <a:buNone/>
              <a:defRPr sz="1000"/>
            </a:lvl4pPr>
            <a:lvl5pPr marL="1828820" indent="0">
              <a:buNone/>
              <a:defRPr sz="1000"/>
            </a:lvl5pPr>
            <a:lvl6pPr marL="2286026" indent="0">
              <a:buNone/>
              <a:defRPr sz="1000"/>
            </a:lvl6pPr>
            <a:lvl7pPr marL="2743230" indent="0">
              <a:buNone/>
              <a:defRPr sz="1000"/>
            </a:lvl7pPr>
            <a:lvl8pPr marL="3200436" indent="0">
              <a:buNone/>
              <a:defRPr sz="1000"/>
            </a:lvl8pPr>
            <a:lvl9pPr marL="365764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7/2/2025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890717"/>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642755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6"/>
            <a:ext cx="6172200" cy="4873625"/>
          </a:xfrm>
        </p:spPr>
        <p:txBody>
          <a:bodyPr anchor="t"/>
          <a:lstStyle>
            <a:lvl1pPr marL="0" indent="0">
              <a:buNone/>
              <a:defRPr sz="3200"/>
            </a:lvl1pPr>
            <a:lvl2pPr marL="457206" indent="0">
              <a:buNone/>
              <a:defRPr sz="2800"/>
            </a:lvl2pPr>
            <a:lvl3pPr marL="914410" indent="0">
              <a:buNone/>
              <a:defRPr sz="2400"/>
            </a:lvl3pPr>
            <a:lvl4pPr marL="1371616" indent="0">
              <a:buNone/>
              <a:defRPr sz="2000"/>
            </a:lvl4pPr>
            <a:lvl5pPr marL="1828820" indent="0">
              <a:buNone/>
              <a:defRPr sz="2000"/>
            </a:lvl5pPr>
            <a:lvl6pPr marL="2286026" indent="0">
              <a:buNone/>
              <a:defRPr sz="2000"/>
            </a:lvl6pPr>
            <a:lvl7pPr marL="2743230" indent="0">
              <a:buNone/>
              <a:defRPr sz="2000"/>
            </a:lvl7pPr>
            <a:lvl8pPr marL="3200436" indent="0">
              <a:buNone/>
              <a:defRPr sz="2000"/>
            </a:lvl8pPr>
            <a:lvl9pPr marL="365764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206" indent="0">
              <a:buNone/>
              <a:defRPr sz="1400"/>
            </a:lvl2pPr>
            <a:lvl3pPr marL="914410" indent="0">
              <a:buNone/>
              <a:defRPr sz="1200"/>
            </a:lvl3pPr>
            <a:lvl4pPr marL="1371616" indent="0">
              <a:buNone/>
              <a:defRPr sz="1000"/>
            </a:lvl4pPr>
            <a:lvl5pPr marL="1828820" indent="0">
              <a:buNone/>
              <a:defRPr sz="1000"/>
            </a:lvl5pPr>
            <a:lvl6pPr marL="2286026" indent="0">
              <a:buNone/>
              <a:defRPr sz="1000"/>
            </a:lvl6pPr>
            <a:lvl7pPr marL="2743230" indent="0">
              <a:buNone/>
              <a:defRPr sz="1000"/>
            </a:lvl7pPr>
            <a:lvl8pPr marL="3200436" indent="0">
              <a:buNone/>
              <a:defRPr sz="1000"/>
            </a:lvl8pPr>
            <a:lvl9pPr marL="365764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7/2/2025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890717"/>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3761940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1" y="1825626"/>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890717"/>
            <a:fld id="{DD2F1D5A-01CD-4659-9959-73606DAFCF1A}" type="datetimeFigureOut">
              <a:rPr lang="en-US" smtClean="0">
                <a:solidFill>
                  <a:prstClr val="black">
                    <a:tint val="75000"/>
                  </a:prstClr>
                </a:solidFill>
              </a:rPr>
              <a:pPr defTabSz="890717"/>
              <a:t>7/2/2025</a:t>
            </a:fld>
            <a:endParaRPr lang="en-US">
              <a:solidFill>
                <a:prstClr val="black">
                  <a:tint val="75000"/>
                </a:prstClr>
              </a:solidFill>
            </a:endParaRPr>
          </a:p>
        </p:txBody>
      </p:sp>
      <p:sp>
        <p:nvSpPr>
          <p:cNvPr id="5" name="Footer Placeholder 4"/>
          <p:cNvSpPr>
            <a:spLocks noGrp="1"/>
          </p:cNvSpPr>
          <p:nvPr>
            <p:ph type="ftr" sz="quarter" idx="3"/>
          </p:nvPr>
        </p:nvSpPr>
        <p:spPr>
          <a:xfrm>
            <a:off x="4038601"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890717"/>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27957786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1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3" indent="-228603" algn="l" defTabSz="91441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7" indent="-228603" algn="l" defTabSz="91441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3" indent="-228603" algn="l" defTabSz="91441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17"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23"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27"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33"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38"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43"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10" rtl="0" eaLnBrk="1" latinLnBrk="0" hangingPunct="1">
        <a:defRPr sz="1800" kern="1200">
          <a:solidFill>
            <a:schemeClr val="tx1"/>
          </a:solidFill>
          <a:latin typeface="+mn-lt"/>
          <a:ea typeface="+mn-ea"/>
          <a:cs typeface="+mn-cs"/>
        </a:defRPr>
      </a:lvl1pPr>
      <a:lvl2pPr marL="457206" algn="l" defTabSz="914410" rtl="0" eaLnBrk="1" latinLnBrk="0" hangingPunct="1">
        <a:defRPr sz="1800" kern="1200">
          <a:solidFill>
            <a:schemeClr val="tx1"/>
          </a:solidFill>
          <a:latin typeface="+mn-lt"/>
          <a:ea typeface="+mn-ea"/>
          <a:cs typeface="+mn-cs"/>
        </a:defRPr>
      </a:lvl2pPr>
      <a:lvl3pPr marL="914410" algn="l" defTabSz="914410" rtl="0" eaLnBrk="1" latinLnBrk="0" hangingPunct="1">
        <a:defRPr sz="1800" kern="1200">
          <a:solidFill>
            <a:schemeClr val="tx1"/>
          </a:solidFill>
          <a:latin typeface="+mn-lt"/>
          <a:ea typeface="+mn-ea"/>
          <a:cs typeface="+mn-cs"/>
        </a:defRPr>
      </a:lvl3pPr>
      <a:lvl4pPr marL="1371616" algn="l" defTabSz="914410" rtl="0" eaLnBrk="1" latinLnBrk="0" hangingPunct="1">
        <a:defRPr sz="1800" kern="1200">
          <a:solidFill>
            <a:schemeClr val="tx1"/>
          </a:solidFill>
          <a:latin typeface="+mn-lt"/>
          <a:ea typeface="+mn-ea"/>
          <a:cs typeface="+mn-cs"/>
        </a:defRPr>
      </a:lvl4pPr>
      <a:lvl5pPr marL="1828820" algn="l" defTabSz="914410" rtl="0" eaLnBrk="1" latinLnBrk="0" hangingPunct="1">
        <a:defRPr sz="1800" kern="1200">
          <a:solidFill>
            <a:schemeClr val="tx1"/>
          </a:solidFill>
          <a:latin typeface="+mn-lt"/>
          <a:ea typeface="+mn-ea"/>
          <a:cs typeface="+mn-cs"/>
        </a:defRPr>
      </a:lvl5pPr>
      <a:lvl6pPr marL="2286026" algn="l" defTabSz="914410" rtl="0" eaLnBrk="1" latinLnBrk="0" hangingPunct="1">
        <a:defRPr sz="1800" kern="1200">
          <a:solidFill>
            <a:schemeClr val="tx1"/>
          </a:solidFill>
          <a:latin typeface="+mn-lt"/>
          <a:ea typeface="+mn-ea"/>
          <a:cs typeface="+mn-cs"/>
        </a:defRPr>
      </a:lvl6pPr>
      <a:lvl7pPr marL="2743230" algn="l" defTabSz="914410" rtl="0" eaLnBrk="1" latinLnBrk="0" hangingPunct="1">
        <a:defRPr sz="1800" kern="1200">
          <a:solidFill>
            <a:schemeClr val="tx1"/>
          </a:solidFill>
          <a:latin typeface="+mn-lt"/>
          <a:ea typeface="+mn-ea"/>
          <a:cs typeface="+mn-cs"/>
        </a:defRPr>
      </a:lvl7pPr>
      <a:lvl8pPr marL="3200436" algn="l" defTabSz="914410" rtl="0" eaLnBrk="1" latinLnBrk="0" hangingPunct="1">
        <a:defRPr sz="1800" kern="1200">
          <a:solidFill>
            <a:schemeClr val="tx1"/>
          </a:solidFill>
          <a:latin typeface="+mn-lt"/>
          <a:ea typeface="+mn-ea"/>
          <a:cs typeface="+mn-cs"/>
        </a:defRPr>
      </a:lvl8pPr>
      <a:lvl9pPr marL="3657640" algn="l" defTabSz="91441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1015" y="878466"/>
            <a:ext cx="10515600" cy="2852737"/>
          </a:xfrm>
          <a:ln>
            <a:miter lim="800000"/>
            <a:headEnd/>
            <a:tailEnd/>
          </a:ln>
          <a:extLst/>
        </p:spPr>
        <p:txBody>
          <a:bodyPr>
            <a:normAutofit/>
          </a:bodyPr>
          <a:lstStyle/>
          <a:p>
            <a:pPr algn="ctr">
              <a:defRPr/>
            </a:pPr>
            <a:r>
              <a:rPr lang="en-GB" sz="7200" b="1" dirty="0" smtClean="0">
                <a:latin typeface="Gilroy-SemiBold" panose="00000700000000000000" pitchFamily="2" charset="0"/>
              </a:rPr>
              <a:t>A</a:t>
            </a:r>
            <a:r>
              <a:rPr sz="7200" b="1" dirty="0" err="1" smtClean="0">
                <a:latin typeface="Gilroy-SemiBold" panose="00000700000000000000" pitchFamily="2" charset="0"/>
              </a:rPr>
              <a:t>nti</a:t>
            </a:r>
            <a:r>
              <a:rPr sz="7200" b="1" dirty="0" smtClean="0">
                <a:latin typeface="Gilroy-SemiBold" panose="00000700000000000000" pitchFamily="2" charset="0"/>
              </a:rPr>
              <a:t> diabetic drugs </a:t>
            </a:r>
            <a:endParaRPr lang="en-GB" sz="7200" b="1" dirty="0">
              <a:latin typeface="Gilroy-SemiBold" panose="00000700000000000000" pitchFamily="2" charset="0"/>
            </a:endParaRPr>
          </a:p>
        </p:txBody>
      </p:sp>
    </p:spTree>
    <p:extLst>
      <p:ext uri="{BB962C8B-B14F-4D97-AF65-F5344CB8AC3E}">
        <p14:creationId xmlns:p14="http://schemas.microsoft.com/office/powerpoint/2010/main" val="25878703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Title 1"/>
          <p:cNvSpPr>
            <a:spLocks noGrp="1"/>
          </p:cNvSpPr>
          <p:nvPr>
            <p:ph type="title"/>
          </p:nvPr>
        </p:nvSpPr>
        <p:spPr>
          <a:xfrm>
            <a:off x="1286277" y="457200"/>
            <a:ext cx="9619447" cy="990600"/>
          </a:xfrm>
        </p:spPr>
        <p:txBody>
          <a:bodyPr/>
          <a:lstStyle/>
          <a:p>
            <a:r>
              <a:rPr lang="en-US" smtClean="0"/>
              <a:t>Insulin </a:t>
            </a:r>
          </a:p>
        </p:txBody>
      </p:sp>
      <p:sp>
        <p:nvSpPr>
          <p:cNvPr id="239619" name="Content Placeholder 2"/>
          <p:cNvSpPr>
            <a:spLocks noGrp="1"/>
          </p:cNvSpPr>
          <p:nvPr>
            <p:ph idx="1"/>
          </p:nvPr>
        </p:nvSpPr>
        <p:spPr>
          <a:xfrm>
            <a:off x="655783" y="1600200"/>
            <a:ext cx="10249942" cy="5029201"/>
          </a:xfrm>
        </p:spPr>
        <p:txBody>
          <a:bodyPr/>
          <a:lstStyle/>
          <a:p>
            <a:r>
              <a:rPr lang="en-US" b="1" dirty="0" smtClean="0"/>
              <a:t>Sources</a:t>
            </a:r>
            <a:r>
              <a:rPr lang="en-US" dirty="0" smtClean="0"/>
              <a:t>: beef or pork pancreases or can be produced semi-synthetically</a:t>
            </a:r>
          </a:p>
          <a:p>
            <a:r>
              <a:rPr lang="en-US" dirty="0" smtClean="0"/>
              <a:t>Types:</a:t>
            </a:r>
          </a:p>
          <a:p>
            <a:pPr lvl="1"/>
            <a:r>
              <a:rPr lang="en-US" b="1" dirty="0" smtClean="0"/>
              <a:t>Rapid acting insulin </a:t>
            </a:r>
            <a:r>
              <a:rPr lang="en-US" dirty="0" smtClean="0"/>
              <a:t>e.g. </a:t>
            </a:r>
            <a:r>
              <a:rPr lang="en-US" b="1" dirty="0" smtClean="0"/>
              <a:t>insulin </a:t>
            </a:r>
            <a:r>
              <a:rPr lang="en-US" b="1" dirty="0" err="1"/>
              <a:t>lispro</a:t>
            </a:r>
            <a:r>
              <a:rPr lang="en-US" b="1" dirty="0"/>
              <a:t>, insulin </a:t>
            </a:r>
            <a:r>
              <a:rPr lang="en-US" b="1" dirty="0" err="1"/>
              <a:t>aspart</a:t>
            </a:r>
            <a:r>
              <a:rPr lang="en-US" b="1" dirty="0"/>
              <a:t>, </a:t>
            </a:r>
            <a:r>
              <a:rPr lang="en-US" dirty="0"/>
              <a:t>and </a:t>
            </a:r>
            <a:r>
              <a:rPr lang="en-US" b="1" dirty="0"/>
              <a:t>insulin </a:t>
            </a:r>
            <a:r>
              <a:rPr lang="en-US" b="1" dirty="0" err="1"/>
              <a:t>glulisine</a:t>
            </a:r>
            <a:r>
              <a:rPr lang="en-US" dirty="0"/>
              <a:t> </a:t>
            </a:r>
            <a:endParaRPr lang="en-US" dirty="0" smtClean="0"/>
          </a:p>
          <a:p>
            <a:pPr lvl="1">
              <a:buFont typeface="Wingdings 2" pitchFamily="18" charset="2"/>
              <a:buNone/>
            </a:pPr>
            <a:r>
              <a:rPr lang="en-US" dirty="0" smtClean="0"/>
              <a:t>Onset: 10-30min; duration of action: 3-5hrs</a:t>
            </a:r>
          </a:p>
          <a:p>
            <a:pPr lvl="1">
              <a:buFont typeface="Wingdings 2" pitchFamily="18" charset="2"/>
              <a:buNone/>
            </a:pPr>
            <a:r>
              <a:rPr lang="en-US" dirty="0" smtClean="0"/>
              <a:t>Time: injected 10mins before a meal. Used with longer-acting insulin.</a:t>
            </a:r>
          </a:p>
          <a:p>
            <a:pPr lvl="1">
              <a:buFont typeface="Arial" charset="0"/>
              <a:buChar char="•"/>
            </a:pPr>
            <a:r>
              <a:rPr lang="en-US" b="1" dirty="0" smtClean="0"/>
              <a:t>Short acting insulin</a:t>
            </a:r>
            <a:r>
              <a:rPr lang="en-US" dirty="0" smtClean="0"/>
              <a:t> e.g. </a:t>
            </a:r>
            <a:r>
              <a:rPr lang="en-US" dirty="0" err="1" smtClean="0"/>
              <a:t>actrapid</a:t>
            </a:r>
            <a:r>
              <a:rPr lang="en-US" dirty="0" smtClean="0"/>
              <a:t> (soluble insulin)</a:t>
            </a:r>
          </a:p>
          <a:p>
            <a:pPr lvl="1">
              <a:buFont typeface="Wingdings 2" pitchFamily="18" charset="2"/>
              <a:buNone/>
            </a:pPr>
            <a:r>
              <a:rPr lang="en-US" dirty="0" smtClean="0"/>
              <a:t>Onset: 30min-1hr; duration of action: 5-8hrs</a:t>
            </a:r>
          </a:p>
          <a:p>
            <a:pPr lvl="1">
              <a:buFont typeface="Wingdings 2" pitchFamily="18" charset="2"/>
              <a:buNone/>
            </a:pPr>
            <a:r>
              <a:rPr lang="en-US" dirty="0" smtClean="0"/>
              <a:t>Time: injected 30-60 minutes before meals</a:t>
            </a:r>
          </a:p>
          <a:p>
            <a:pPr lvl="1">
              <a:buFont typeface="Wingdings 2" pitchFamily="18" charset="2"/>
              <a:buNone/>
            </a:pPr>
            <a:endParaRPr lang="en-US" dirty="0" smtClean="0"/>
          </a:p>
        </p:txBody>
      </p:sp>
    </p:spTree>
    <p:extLst>
      <p:ext uri="{BB962C8B-B14F-4D97-AF65-F5344CB8AC3E}">
        <p14:creationId xmlns:p14="http://schemas.microsoft.com/office/powerpoint/2010/main" val="20138826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Title 1"/>
          <p:cNvSpPr>
            <a:spLocks noGrp="1"/>
          </p:cNvSpPr>
          <p:nvPr>
            <p:ph type="title"/>
          </p:nvPr>
        </p:nvSpPr>
        <p:spPr/>
        <p:txBody>
          <a:bodyPr/>
          <a:lstStyle/>
          <a:p>
            <a:r>
              <a:rPr lang="en-US" smtClean="0"/>
              <a:t>Types of insulin</a:t>
            </a:r>
          </a:p>
        </p:txBody>
      </p:sp>
      <p:sp>
        <p:nvSpPr>
          <p:cNvPr id="240643" name="Content Placeholder 2"/>
          <p:cNvSpPr>
            <a:spLocks noGrp="1"/>
          </p:cNvSpPr>
          <p:nvPr>
            <p:ph idx="1"/>
          </p:nvPr>
        </p:nvSpPr>
        <p:spPr/>
        <p:txBody>
          <a:bodyPr>
            <a:normAutofit/>
          </a:bodyPr>
          <a:lstStyle/>
          <a:p>
            <a:r>
              <a:rPr lang="en-US" b="1" smtClean="0"/>
              <a:t>Intermediate acting </a:t>
            </a:r>
            <a:r>
              <a:rPr lang="en-US" smtClean="0"/>
              <a:t>e.g. Isophane insulin also known as Humulin N, Novolin N</a:t>
            </a:r>
          </a:p>
          <a:p>
            <a:pPr>
              <a:buFont typeface="Wingdings 2" pitchFamily="18" charset="2"/>
              <a:buNone/>
            </a:pPr>
            <a:r>
              <a:rPr lang="en-US" smtClean="0"/>
              <a:t>Onset: 1-2½hrs; duration of action: 18-24hrs</a:t>
            </a:r>
          </a:p>
          <a:p>
            <a:pPr>
              <a:buFont typeface="Wingdings 2" pitchFamily="18" charset="2"/>
              <a:buNone/>
            </a:pPr>
            <a:r>
              <a:rPr lang="en-US" smtClean="0"/>
              <a:t>Time: injected 1hr before meals. It is often combined with rapid- or short-acting insulin.</a:t>
            </a:r>
          </a:p>
          <a:p>
            <a:r>
              <a:rPr lang="en-US" b="1" smtClean="0"/>
              <a:t>Long acting </a:t>
            </a:r>
            <a:r>
              <a:rPr lang="en-US" smtClean="0"/>
              <a:t>e.g. Ultralente</a:t>
            </a:r>
          </a:p>
          <a:p>
            <a:pPr>
              <a:buFont typeface="Wingdings 2" pitchFamily="18" charset="2"/>
              <a:buNone/>
            </a:pPr>
            <a:r>
              <a:rPr lang="en-US" smtClean="0"/>
              <a:t>Onset: 30mins-3hrs; duration: 20-36hrs</a:t>
            </a:r>
          </a:p>
          <a:p>
            <a:pPr>
              <a:buFont typeface="Wingdings 2" pitchFamily="18" charset="2"/>
              <a:buNone/>
            </a:pPr>
            <a:r>
              <a:rPr lang="en-US" smtClean="0"/>
              <a:t>Action: Covers insulin needs for about one full day. This type of insulin is often combined, when needed, with rapid- or short-acting insulin.</a:t>
            </a:r>
          </a:p>
        </p:txBody>
      </p:sp>
    </p:spTree>
    <p:extLst>
      <p:ext uri="{BB962C8B-B14F-4D97-AF65-F5344CB8AC3E}">
        <p14:creationId xmlns:p14="http://schemas.microsoft.com/office/powerpoint/2010/main" val="31166291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Title 1"/>
          <p:cNvSpPr>
            <a:spLocks noGrp="1"/>
          </p:cNvSpPr>
          <p:nvPr>
            <p:ph type="title"/>
          </p:nvPr>
        </p:nvSpPr>
        <p:spPr/>
        <p:txBody>
          <a:bodyPr/>
          <a:lstStyle/>
          <a:p>
            <a:r>
              <a:rPr lang="en-US" dirty="0" smtClean="0"/>
              <a:t>Premixed insulins</a:t>
            </a:r>
          </a:p>
        </p:txBody>
      </p:sp>
      <p:sp>
        <p:nvSpPr>
          <p:cNvPr id="241667" name="Content Placeholder 2"/>
          <p:cNvSpPr>
            <a:spLocks noGrp="1"/>
          </p:cNvSpPr>
          <p:nvPr>
            <p:ph idx="1"/>
          </p:nvPr>
        </p:nvSpPr>
        <p:spPr/>
        <p:txBody>
          <a:bodyPr/>
          <a:lstStyle/>
          <a:p>
            <a:r>
              <a:rPr lang="en-US" b="1" smtClean="0"/>
              <a:t>Premixed</a:t>
            </a:r>
            <a:r>
              <a:rPr lang="en-US" smtClean="0"/>
              <a:t>: a combination of specific proportions of intermediate-acting and short-acting insulin in one bottle. E.g. Mixtard (dose -0.3 and 1.0 IU/kg/day)</a:t>
            </a:r>
          </a:p>
          <a:p>
            <a:pPr>
              <a:buFont typeface="Wingdings 2" pitchFamily="18" charset="2"/>
              <a:buNone/>
            </a:pPr>
            <a:r>
              <a:rPr lang="en-US" smtClean="0"/>
              <a:t>Time: depending on combination given  30-45mins  before meals</a:t>
            </a:r>
          </a:p>
          <a:p>
            <a:pPr>
              <a:buFont typeface="Wingdings 2" pitchFamily="18" charset="2"/>
              <a:buNone/>
            </a:pPr>
            <a:r>
              <a:rPr lang="en-US" smtClean="0"/>
              <a:t>Administered twice in a day.</a:t>
            </a:r>
          </a:p>
        </p:txBody>
      </p:sp>
    </p:spTree>
    <p:extLst>
      <p:ext uri="{BB962C8B-B14F-4D97-AF65-F5344CB8AC3E}">
        <p14:creationId xmlns:p14="http://schemas.microsoft.com/office/powerpoint/2010/main" val="18668878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Title 1"/>
          <p:cNvSpPr>
            <a:spLocks noGrp="1"/>
          </p:cNvSpPr>
          <p:nvPr>
            <p:ph type="title"/>
          </p:nvPr>
        </p:nvSpPr>
        <p:spPr/>
        <p:txBody>
          <a:bodyPr/>
          <a:lstStyle/>
          <a:p>
            <a:r>
              <a:rPr lang="en-US" smtClean="0"/>
              <a:t>MIXTARD</a:t>
            </a:r>
          </a:p>
        </p:txBody>
      </p:sp>
      <p:sp>
        <p:nvSpPr>
          <p:cNvPr id="242691" name="Content Placeholder 2"/>
          <p:cNvSpPr>
            <a:spLocks noGrp="1"/>
          </p:cNvSpPr>
          <p:nvPr>
            <p:ph idx="1"/>
          </p:nvPr>
        </p:nvSpPr>
        <p:spPr/>
        <p:txBody>
          <a:bodyPr/>
          <a:lstStyle/>
          <a:p>
            <a:r>
              <a:rPr lang="en-US" smtClean="0"/>
              <a:t>2 formulations of Mixtard</a:t>
            </a:r>
          </a:p>
          <a:p>
            <a:r>
              <a:rPr lang="en-US" smtClean="0"/>
              <a:t>Mixtard</a:t>
            </a:r>
            <a:r>
              <a:rPr lang="en-US" baseline="30000" smtClean="0"/>
              <a:t>®</a:t>
            </a:r>
            <a:r>
              <a:rPr lang="en-US" smtClean="0"/>
              <a:t> 30</a:t>
            </a:r>
            <a:br>
              <a:rPr lang="en-US" smtClean="0"/>
            </a:br>
            <a:r>
              <a:rPr lang="en-US" smtClean="0"/>
              <a:t>Containing 30% short-acting insulin and 70% intermediate acting</a:t>
            </a:r>
          </a:p>
          <a:p>
            <a:r>
              <a:rPr lang="en-US" smtClean="0"/>
              <a:t>Mixtard</a:t>
            </a:r>
            <a:r>
              <a:rPr lang="en-US" baseline="30000" smtClean="0"/>
              <a:t>®</a:t>
            </a:r>
            <a:r>
              <a:rPr lang="en-US" smtClean="0"/>
              <a:t> 50</a:t>
            </a:r>
            <a:br>
              <a:rPr lang="en-US" smtClean="0"/>
            </a:br>
            <a:r>
              <a:rPr lang="en-US" smtClean="0"/>
              <a:t>Containing 50% short-acting insulin and 50% intermediate-acting insulin </a:t>
            </a:r>
            <a:br>
              <a:rPr lang="en-US" smtClean="0"/>
            </a:br>
            <a:endParaRPr lang="en-US" smtClean="0"/>
          </a:p>
        </p:txBody>
      </p:sp>
    </p:spTree>
    <p:extLst>
      <p:ext uri="{BB962C8B-B14F-4D97-AF65-F5344CB8AC3E}">
        <p14:creationId xmlns:p14="http://schemas.microsoft.com/office/powerpoint/2010/main" val="16743170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Because intermediate-acting </a:t>
            </a:r>
            <a:r>
              <a:rPr lang="en-US" dirty="0" smtClean="0"/>
              <a:t>NPH insulins </a:t>
            </a:r>
            <a:r>
              <a:rPr lang="en-US" dirty="0"/>
              <a:t>require several hours to reach adequate therapeutic </a:t>
            </a:r>
            <a:r>
              <a:rPr lang="en-US" dirty="0" smtClean="0"/>
              <a:t>levels, their </a:t>
            </a:r>
            <a:r>
              <a:rPr lang="en-US" dirty="0"/>
              <a:t>use in diabetic patients usually requires supplements </a:t>
            </a:r>
            <a:r>
              <a:rPr lang="en-US" dirty="0" smtClean="0"/>
              <a:t>of rapid- </a:t>
            </a:r>
            <a:r>
              <a:rPr lang="en-US" dirty="0"/>
              <a:t>or short-acting insulin before meals. </a:t>
            </a:r>
            <a:endParaRPr lang="en-US" dirty="0" smtClean="0"/>
          </a:p>
          <a:p>
            <a:r>
              <a:rPr lang="en-US" dirty="0" smtClean="0"/>
              <a:t>For </a:t>
            </a:r>
            <a:r>
              <a:rPr lang="en-US" dirty="0"/>
              <a:t>convenience, </a:t>
            </a:r>
            <a:r>
              <a:rPr lang="en-US" dirty="0" smtClean="0"/>
              <a:t>these are </a:t>
            </a:r>
            <a:r>
              <a:rPr lang="en-US" dirty="0"/>
              <a:t>often mixed together in the same syringe before </a:t>
            </a:r>
            <a:r>
              <a:rPr lang="en-US" dirty="0" smtClean="0"/>
              <a:t>injection.</a:t>
            </a:r>
          </a:p>
          <a:p>
            <a:r>
              <a:rPr lang="en-US" dirty="0" smtClean="0"/>
              <a:t>Insulin </a:t>
            </a:r>
            <a:r>
              <a:rPr lang="en-US" dirty="0" err="1"/>
              <a:t>lispro</a:t>
            </a:r>
            <a:r>
              <a:rPr lang="en-US" dirty="0"/>
              <a:t>, </a:t>
            </a:r>
            <a:r>
              <a:rPr lang="en-US" dirty="0" err="1"/>
              <a:t>aspart</a:t>
            </a:r>
            <a:r>
              <a:rPr lang="en-US" dirty="0"/>
              <a:t>, and </a:t>
            </a:r>
            <a:r>
              <a:rPr lang="en-US" dirty="0" err="1"/>
              <a:t>glulisine</a:t>
            </a:r>
            <a:r>
              <a:rPr lang="en-US" dirty="0"/>
              <a:t> can be </a:t>
            </a:r>
            <a:r>
              <a:rPr lang="en-US" i="1" dirty="0"/>
              <a:t>acutely </a:t>
            </a:r>
            <a:r>
              <a:rPr lang="en-US" dirty="0"/>
              <a:t>mixed (</a:t>
            </a:r>
            <a:r>
              <a:rPr lang="en-US" dirty="0" err="1"/>
              <a:t>ie</a:t>
            </a:r>
            <a:r>
              <a:rPr lang="en-US" dirty="0"/>
              <a:t>, </a:t>
            </a:r>
            <a:r>
              <a:rPr lang="en-US" dirty="0" smtClean="0"/>
              <a:t>just before </a:t>
            </a:r>
            <a:r>
              <a:rPr lang="en-US" dirty="0"/>
              <a:t>injection) </a:t>
            </a:r>
            <a:br>
              <a:rPr lang="en-US" dirty="0"/>
            </a:br>
            <a:endParaRPr lang="en-US" dirty="0"/>
          </a:p>
        </p:txBody>
      </p:sp>
    </p:spTree>
    <p:extLst>
      <p:ext uri="{BB962C8B-B14F-4D97-AF65-F5344CB8AC3E}">
        <p14:creationId xmlns:p14="http://schemas.microsoft.com/office/powerpoint/2010/main" val="22744173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Title 1"/>
          <p:cNvSpPr>
            <a:spLocks noGrp="1"/>
          </p:cNvSpPr>
          <p:nvPr>
            <p:ph type="title"/>
          </p:nvPr>
        </p:nvSpPr>
        <p:spPr/>
        <p:txBody>
          <a:bodyPr/>
          <a:lstStyle/>
          <a:p>
            <a:r>
              <a:rPr lang="en-US" dirty="0" smtClean="0"/>
              <a:t>Insulin guidelines</a:t>
            </a:r>
          </a:p>
        </p:txBody>
      </p:sp>
      <p:sp>
        <p:nvSpPr>
          <p:cNvPr id="243715" name="Content Placeholder 2"/>
          <p:cNvSpPr>
            <a:spLocks noGrp="1"/>
          </p:cNvSpPr>
          <p:nvPr>
            <p:ph idx="1"/>
          </p:nvPr>
        </p:nvSpPr>
        <p:spPr/>
        <p:txBody>
          <a:bodyPr/>
          <a:lstStyle/>
          <a:p>
            <a:r>
              <a:rPr lang="en-US" sz="3994"/>
              <a:t>General guidelines, 0.5–1 unit/kg/day. The number and size of daily doses, times of administration, and type of insulin preparation are determined after close medical scrutiny of the patient's blood and urine glucose, diet, exercise, and intercurrent infections and other stresses</a:t>
            </a:r>
          </a:p>
        </p:txBody>
      </p:sp>
    </p:spTree>
    <p:extLst>
      <p:ext uri="{BB962C8B-B14F-4D97-AF65-F5344CB8AC3E}">
        <p14:creationId xmlns:p14="http://schemas.microsoft.com/office/powerpoint/2010/main" val="12278795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Title 1"/>
          <p:cNvSpPr>
            <a:spLocks noGrp="1"/>
          </p:cNvSpPr>
          <p:nvPr>
            <p:ph type="title"/>
          </p:nvPr>
        </p:nvSpPr>
        <p:spPr/>
        <p:txBody>
          <a:bodyPr/>
          <a:lstStyle/>
          <a:p>
            <a:r>
              <a:rPr lang="en-US" smtClean="0"/>
              <a:t>Sites of insulin injection</a:t>
            </a:r>
          </a:p>
        </p:txBody>
      </p:sp>
      <p:pic>
        <p:nvPicPr>
          <p:cNvPr id="244739"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05927" y="1602511"/>
            <a:ext cx="6767556" cy="3717635"/>
          </a:xfrm>
          <a:noFill/>
        </p:spPr>
      </p:pic>
      <p:pic>
        <p:nvPicPr>
          <p:cNvPr id="2" name="Picture 1"/>
          <p:cNvPicPr>
            <a:picLocks noChangeAspect="1"/>
          </p:cNvPicPr>
          <p:nvPr/>
        </p:nvPicPr>
        <p:blipFill>
          <a:blip r:embed="rId3"/>
          <a:stretch>
            <a:fillRect/>
          </a:stretch>
        </p:blipFill>
        <p:spPr>
          <a:xfrm>
            <a:off x="7272692" y="1833345"/>
            <a:ext cx="4283587" cy="2784837"/>
          </a:xfrm>
          <a:prstGeom prst="rect">
            <a:avLst/>
          </a:prstGeom>
        </p:spPr>
      </p:pic>
    </p:spTree>
    <p:extLst>
      <p:ext uri="{BB962C8B-B14F-4D97-AF65-F5344CB8AC3E}">
        <p14:creationId xmlns:p14="http://schemas.microsoft.com/office/powerpoint/2010/main" val="5069955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p:cNvSpPr>
          <p:nvPr>
            <p:ph type="title"/>
          </p:nvPr>
        </p:nvSpPr>
        <p:spPr/>
        <p:txBody>
          <a:bodyPr/>
          <a:lstStyle/>
          <a:p>
            <a:r>
              <a:rPr lang="en-US" smtClean="0"/>
              <a:t>Uses </a:t>
            </a:r>
          </a:p>
        </p:txBody>
      </p:sp>
      <p:sp>
        <p:nvSpPr>
          <p:cNvPr id="246787" name="Rectangle 3"/>
          <p:cNvSpPr>
            <a:spLocks noGrp="1"/>
          </p:cNvSpPr>
          <p:nvPr>
            <p:ph idx="1"/>
          </p:nvPr>
        </p:nvSpPr>
        <p:spPr>
          <a:xfrm>
            <a:off x="838201" y="1825626"/>
            <a:ext cx="10515600" cy="1647247"/>
          </a:xfrm>
        </p:spPr>
        <p:txBody>
          <a:bodyPr/>
          <a:lstStyle/>
          <a:p>
            <a:r>
              <a:rPr lang="en-US" sz="4871" dirty="0"/>
              <a:t>Diabetes</a:t>
            </a:r>
          </a:p>
          <a:p>
            <a:r>
              <a:rPr lang="en-US" sz="4871" dirty="0"/>
              <a:t>ketoacidosis</a:t>
            </a:r>
          </a:p>
        </p:txBody>
      </p:sp>
      <p:sp>
        <p:nvSpPr>
          <p:cNvPr id="2" name="TextBox 1"/>
          <p:cNvSpPr txBox="1"/>
          <p:nvPr/>
        </p:nvSpPr>
        <p:spPr>
          <a:xfrm>
            <a:off x="738909" y="3607811"/>
            <a:ext cx="10335491" cy="923330"/>
          </a:xfrm>
          <a:prstGeom prst="rect">
            <a:avLst/>
          </a:prstGeom>
          <a:noFill/>
        </p:spPr>
        <p:txBody>
          <a:bodyPr wrap="square" rtlCol="0">
            <a:spAutoFit/>
          </a:bodyPr>
          <a:lstStyle/>
          <a:p>
            <a:r>
              <a:rPr lang="en-US" dirty="0"/>
              <a:t>Diabetic ketoacidosis (DKA) is a life-threatening medical emergency caused by inadequate or absent insulin replacement, </a:t>
            </a:r>
            <a:r>
              <a:rPr lang="en-US" dirty="0" smtClean="0"/>
              <a:t>which occurs </a:t>
            </a:r>
            <a:r>
              <a:rPr lang="en-US" dirty="0"/>
              <a:t>in people with type 1 diabetes </a:t>
            </a:r>
            <a:br>
              <a:rPr lang="en-US" dirty="0"/>
            </a:br>
            <a:endParaRPr lang="en-US" dirty="0"/>
          </a:p>
        </p:txBody>
      </p:sp>
    </p:spTree>
    <p:extLst>
      <p:ext uri="{BB962C8B-B14F-4D97-AF65-F5344CB8AC3E}">
        <p14:creationId xmlns:p14="http://schemas.microsoft.com/office/powerpoint/2010/main" val="32648542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p:cNvSpPr>
          <p:nvPr>
            <p:ph type="title"/>
          </p:nvPr>
        </p:nvSpPr>
        <p:spPr>
          <a:xfrm>
            <a:off x="1286277" y="701964"/>
            <a:ext cx="9619447" cy="990600"/>
          </a:xfrm>
        </p:spPr>
        <p:txBody>
          <a:bodyPr/>
          <a:lstStyle/>
          <a:p>
            <a:r>
              <a:rPr lang="en-US" dirty="0" smtClean="0"/>
              <a:t>Side effects</a:t>
            </a:r>
          </a:p>
        </p:txBody>
      </p:sp>
      <p:sp>
        <p:nvSpPr>
          <p:cNvPr id="241667" name="Rectangle 3"/>
          <p:cNvSpPr>
            <a:spLocks noGrp="1"/>
          </p:cNvSpPr>
          <p:nvPr>
            <p:ph idx="1"/>
          </p:nvPr>
        </p:nvSpPr>
        <p:spPr>
          <a:xfrm>
            <a:off x="1034474" y="1773382"/>
            <a:ext cx="10397724" cy="4465784"/>
          </a:xfrm>
        </p:spPr>
        <p:txBody>
          <a:bodyPr>
            <a:normAutofit fontScale="70000" lnSpcReduction="20000"/>
          </a:bodyPr>
          <a:lstStyle/>
          <a:p>
            <a:pPr>
              <a:defRPr/>
            </a:pPr>
            <a:r>
              <a:rPr lang="en-US" sz="3994" dirty="0"/>
              <a:t>Hypoglycemia </a:t>
            </a:r>
          </a:p>
          <a:p>
            <a:pPr>
              <a:defRPr/>
            </a:pPr>
            <a:r>
              <a:rPr lang="en-US" sz="3994" dirty="0"/>
              <a:t>hepatotoxicity </a:t>
            </a:r>
          </a:p>
          <a:p>
            <a:pPr>
              <a:defRPr/>
            </a:pPr>
            <a:r>
              <a:rPr lang="en-US" sz="3994" dirty="0"/>
              <a:t>allergic responses</a:t>
            </a:r>
          </a:p>
          <a:p>
            <a:pPr>
              <a:defRPr/>
            </a:pPr>
            <a:r>
              <a:rPr lang="en-US" sz="3994" dirty="0" err="1"/>
              <a:t>Lipodystrophy</a:t>
            </a:r>
            <a:r>
              <a:rPr lang="en-US" sz="3994" dirty="0"/>
              <a:t>-atrophy of subcutaneous fat at the sites of injection </a:t>
            </a:r>
          </a:p>
          <a:p>
            <a:pPr>
              <a:defRPr/>
            </a:pPr>
            <a:r>
              <a:rPr lang="en-US" sz="3507" dirty="0" err="1"/>
              <a:t>Lipohypertrophy</a:t>
            </a:r>
            <a:r>
              <a:rPr lang="en-US" sz="3507" dirty="0"/>
              <a:t>-enlargement of subcutaneous fat</a:t>
            </a:r>
            <a:r>
              <a:rPr lang="en-US" sz="4383" dirty="0"/>
              <a:t>.</a:t>
            </a:r>
          </a:p>
          <a:p>
            <a:pPr>
              <a:defRPr/>
            </a:pPr>
            <a:r>
              <a:rPr lang="en-US" sz="3507" dirty="0">
                <a:solidFill>
                  <a:srgbClr val="FF0000"/>
                </a:solidFill>
              </a:rPr>
              <a:t>prevention by changing injection sites frequently.</a:t>
            </a:r>
          </a:p>
          <a:p>
            <a:pPr marL="0" indent="0">
              <a:buNone/>
              <a:defRPr/>
            </a:pPr>
            <a:r>
              <a:rPr lang="en-US" sz="5260" dirty="0">
                <a:solidFill>
                  <a:srgbClr val="FF0000"/>
                </a:solidFill>
              </a:rPr>
              <a:t/>
            </a:r>
            <a:br>
              <a:rPr lang="en-US" sz="5260" dirty="0">
                <a:solidFill>
                  <a:srgbClr val="FF0000"/>
                </a:solidFill>
              </a:rPr>
            </a:br>
            <a:r>
              <a:rPr lang="en-US" sz="5260" dirty="0"/>
              <a:t/>
            </a:r>
            <a:br>
              <a:rPr lang="en-US" sz="5260" dirty="0"/>
            </a:br>
            <a:endParaRPr lang="en-US" sz="5260" dirty="0"/>
          </a:p>
        </p:txBody>
      </p:sp>
    </p:spTree>
    <p:extLst>
      <p:ext uri="{BB962C8B-B14F-4D97-AF65-F5344CB8AC3E}">
        <p14:creationId xmlns:p14="http://schemas.microsoft.com/office/powerpoint/2010/main" val="35378423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Complications of insulin therapy</a:t>
            </a:r>
            <a:endParaRPr lang="en-US" dirty="0"/>
          </a:p>
        </p:txBody>
      </p:sp>
      <p:sp>
        <p:nvSpPr>
          <p:cNvPr id="3" name="Content Placeholder 2"/>
          <p:cNvSpPr>
            <a:spLocks noGrp="1"/>
          </p:cNvSpPr>
          <p:nvPr>
            <p:ph idx="1"/>
          </p:nvPr>
        </p:nvSpPr>
        <p:spPr/>
        <p:txBody>
          <a:bodyPr/>
          <a:lstStyle/>
          <a:p>
            <a:r>
              <a:rPr lang="en-US" dirty="0" smtClean="0"/>
              <a:t>Hypoglycemia</a:t>
            </a:r>
          </a:p>
          <a:p>
            <a:r>
              <a:rPr lang="en-US" dirty="0" smtClean="0"/>
              <a:t>Immune insulin resistance</a:t>
            </a:r>
          </a:p>
          <a:p>
            <a:r>
              <a:rPr lang="en-US" dirty="0" smtClean="0"/>
              <a:t>Increased cancer risk</a:t>
            </a:r>
          </a:p>
        </p:txBody>
      </p:sp>
    </p:spTree>
    <p:extLst>
      <p:ext uri="{BB962C8B-B14F-4D97-AF65-F5344CB8AC3E}">
        <p14:creationId xmlns:p14="http://schemas.microsoft.com/office/powerpoint/2010/main" val="5684590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Title 1"/>
          <p:cNvSpPr>
            <a:spLocks noGrp="1"/>
          </p:cNvSpPr>
          <p:nvPr>
            <p:ph type="title"/>
          </p:nvPr>
        </p:nvSpPr>
        <p:spPr/>
        <p:txBody>
          <a:bodyPr/>
          <a:lstStyle/>
          <a:p>
            <a:r>
              <a:rPr lang="en-US" smtClean="0"/>
              <a:t>Anti-diabetic drugs </a:t>
            </a:r>
          </a:p>
        </p:txBody>
      </p:sp>
      <p:sp>
        <p:nvSpPr>
          <p:cNvPr id="234499" name="Content Placeholder 2"/>
          <p:cNvSpPr>
            <a:spLocks noGrp="1"/>
          </p:cNvSpPr>
          <p:nvPr>
            <p:ph idx="1"/>
          </p:nvPr>
        </p:nvSpPr>
        <p:spPr/>
        <p:txBody>
          <a:bodyPr>
            <a:normAutofit fontScale="85000" lnSpcReduction="20000"/>
          </a:bodyPr>
          <a:lstStyle/>
          <a:p>
            <a:r>
              <a:rPr lang="en-US" sz="3507" dirty="0"/>
              <a:t>Diabetes -  Disease resulting from a breakdown in the body’s ability to produce or utilize insulin (Causes liver, muscle and fat cells to absorb glucose</a:t>
            </a:r>
            <a:r>
              <a:rPr lang="en-US" sz="3507" dirty="0" smtClean="0"/>
              <a:t>).</a:t>
            </a:r>
          </a:p>
          <a:p>
            <a:r>
              <a:rPr lang="en-US" sz="3507" dirty="0"/>
              <a:t>The hallmark of type 1 diabetes is selective beta cell (B </a:t>
            </a:r>
            <a:r>
              <a:rPr lang="en-US" sz="3507" dirty="0" smtClean="0"/>
              <a:t>cell) destruction </a:t>
            </a:r>
            <a:r>
              <a:rPr lang="en-US" sz="3507" dirty="0"/>
              <a:t>and severe or absolute insulin deficiency</a:t>
            </a:r>
            <a:r>
              <a:rPr lang="en-US" sz="3507" dirty="0" smtClean="0"/>
              <a:t>.</a:t>
            </a:r>
          </a:p>
          <a:p>
            <a:r>
              <a:rPr lang="en-US" sz="3507" dirty="0"/>
              <a:t>For persons with type 1 diabetes, insulin replacement </a:t>
            </a:r>
            <a:r>
              <a:rPr lang="en-US" sz="3507" dirty="0" smtClean="0"/>
              <a:t>therapy is </a:t>
            </a:r>
            <a:r>
              <a:rPr lang="en-US" sz="3507" dirty="0"/>
              <a:t>necessary to sustain life. </a:t>
            </a:r>
            <a:endParaRPr lang="en-US" sz="3507" dirty="0" smtClean="0"/>
          </a:p>
          <a:p>
            <a:r>
              <a:rPr lang="en-US" sz="3507" dirty="0" smtClean="0"/>
              <a:t>Types</a:t>
            </a:r>
            <a:r>
              <a:rPr lang="en-US" sz="3507" dirty="0"/>
              <a:t>:</a:t>
            </a:r>
          </a:p>
          <a:p>
            <a:pPr lvl="1"/>
            <a:r>
              <a:rPr lang="en-US" sz="3507" dirty="0"/>
              <a:t>Type I: results from autoimmune destruction of insulin-producing beta cells of the pancreas.</a:t>
            </a:r>
          </a:p>
          <a:p>
            <a:pPr lvl="1"/>
            <a:r>
              <a:rPr lang="en-US" sz="3507" dirty="0"/>
              <a:t>Type II: results from insulin resistance</a:t>
            </a:r>
          </a:p>
        </p:txBody>
      </p:sp>
    </p:spTree>
    <p:extLst>
      <p:ext uri="{BB962C8B-B14F-4D97-AF65-F5344CB8AC3E}">
        <p14:creationId xmlns:p14="http://schemas.microsoft.com/office/powerpoint/2010/main" val="10227559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p:cNvSpPr>
          <p:nvPr>
            <p:ph type="title"/>
          </p:nvPr>
        </p:nvSpPr>
        <p:spPr/>
        <p:txBody>
          <a:bodyPr/>
          <a:lstStyle/>
          <a:p>
            <a:r>
              <a:rPr lang="en-US" smtClean="0"/>
              <a:t>Contraindications </a:t>
            </a:r>
          </a:p>
        </p:txBody>
      </p:sp>
      <p:sp>
        <p:nvSpPr>
          <p:cNvPr id="248835" name="Rectangle 3"/>
          <p:cNvSpPr>
            <a:spLocks noGrp="1"/>
          </p:cNvSpPr>
          <p:nvPr>
            <p:ph idx="1"/>
          </p:nvPr>
        </p:nvSpPr>
        <p:spPr/>
        <p:txBody>
          <a:bodyPr/>
          <a:lstStyle/>
          <a:p>
            <a:r>
              <a:rPr lang="en-US" sz="4871"/>
              <a:t>Sensitivity </a:t>
            </a:r>
          </a:p>
          <a:p>
            <a:r>
              <a:rPr lang="en-US" sz="4871"/>
              <a:t>hypoglycemia</a:t>
            </a:r>
            <a:br>
              <a:rPr lang="en-US" sz="4871"/>
            </a:br>
            <a:r>
              <a:rPr lang="en-US" smtClean="0"/>
              <a:t/>
            </a:r>
            <a:br>
              <a:rPr lang="en-US" smtClean="0"/>
            </a:br>
            <a:endParaRPr lang="en-US" smtClean="0"/>
          </a:p>
        </p:txBody>
      </p:sp>
    </p:spTree>
    <p:extLst>
      <p:ext uri="{BB962C8B-B14F-4D97-AF65-F5344CB8AC3E}">
        <p14:creationId xmlns:p14="http://schemas.microsoft.com/office/powerpoint/2010/main" val="5759870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Title 1"/>
          <p:cNvSpPr>
            <a:spLocks noGrp="1"/>
          </p:cNvSpPr>
          <p:nvPr>
            <p:ph type="title"/>
          </p:nvPr>
        </p:nvSpPr>
        <p:spPr/>
        <p:txBody>
          <a:bodyPr/>
          <a:lstStyle/>
          <a:p>
            <a:r>
              <a:rPr lang="en-US" smtClean="0"/>
              <a:t>Oral hypoglycemic drugs </a:t>
            </a:r>
          </a:p>
        </p:txBody>
      </p:sp>
      <p:sp>
        <p:nvSpPr>
          <p:cNvPr id="249859" name="Content Placeholder 2"/>
          <p:cNvSpPr>
            <a:spLocks noGrp="1"/>
          </p:cNvSpPr>
          <p:nvPr>
            <p:ph idx="1"/>
          </p:nvPr>
        </p:nvSpPr>
        <p:spPr/>
        <p:txBody>
          <a:bodyPr/>
          <a:lstStyle/>
          <a:p>
            <a:r>
              <a:rPr lang="en-US" sz="3994"/>
              <a:t>Include: </a:t>
            </a:r>
          </a:p>
          <a:p>
            <a:pPr lvl="1"/>
            <a:r>
              <a:rPr lang="en-US" sz="3994"/>
              <a:t>Sulfonylureas e.g. glibenclamide</a:t>
            </a:r>
          </a:p>
          <a:p>
            <a:pPr lvl="1"/>
            <a:r>
              <a:rPr lang="en-US" sz="3994"/>
              <a:t>Biguanide e.g. Metformin</a:t>
            </a:r>
          </a:p>
          <a:p>
            <a:pPr lvl="1"/>
            <a:r>
              <a:rPr lang="en-US" sz="3994"/>
              <a:t>Thiazolidinediones e.g. pioglitazone (bladder cancer)</a:t>
            </a:r>
          </a:p>
          <a:p>
            <a:pPr lvl="1"/>
            <a:r>
              <a:rPr lang="en-US" sz="3994"/>
              <a:t>Alpha-glucosidase inhibitors e.g. acarbose (Precose) </a:t>
            </a:r>
          </a:p>
        </p:txBody>
      </p:sp>
    </p:spTree>
    <p:extLst>
      <p:ext uri="{BB962C8B-B14F-4D97-AF65-F5344CB8AC3E}">
        <p14:creationId xmlns:p14="http://schemas.microsoft.com/office/powerpoint/2010/main" val="39970620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08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598" y="369454"/>
            <a:ext cx="8586101" cy="5692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06504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Title 1"/>
          <p:cNvSpPr>
            <a:spLocks noGrp="1"/>
          </p:cNvSpPr>
          <p:nvPr>
            <p:ph type="title"/>
          </p:nvPr>
        </p:nvSpPr>
        <p:spPr/>
        <p:txBody>
          <a:bodyPr/>
          <a:lstStyle/>
          <a:p>
            <a:r>
              <a:rPr lang="en-US" smtClean="0"/>
              <a:t>Oral hypoglycemic drugs</a:t>
            </a:r>
            <a:endParaRPr lang="en-GB" smtClean="0"/>
          </a:p>
        </p:txBody>
      </p:sp>
      <p:sp>
        <p:nvSpPr>
          <p:cNvPr id="251907" name="Content Placeholder 2"/>
          <p:cNvSpPr>
            <a:spLocks noGrp="1"/>
          </p:cNvSpPr>
          <p:nvPr>
            <p:ph idx="1"/>
          </p:nvPr>
        </p:nvSpPr>
        <p:spPr/>
        <p:txBody>
          <a:bodyPr>
            <a:normAutofit/>
          </a:bodyPr>
          <a:lstStyle/>
          <a:p>
            <a:pPr>
              <a:buFont typeface="Wingdings 2" pitchFamily="18" charset="2"/>
              <a:buNone/>
            </a:pPr>
            <a:r>
              <a:rPr lang="en-US" sz="3117" b="1" dirty="0"/>
              <a:t>	1. Sulfonylureas</a:t>
            </a:r>
          </a:p>
          <a:p>
            <a:r>
              <a:rPr lang="en-US" sz="3117" dirty="0" smtClean="0"/>
              <a:t>Examples. </a:t>
            </a:r>
            <a:r>
              <a:rPr lang="en-US" sz="3117" i="1" dirty="0" err="1" smtClean="0"/>
              <a:t>Glibenclamide</a:t>
            </a:r>
            <a:r>
              <a:rPr lang="en-US" sz="3117" i="1" dirty="0" smtClean="0"/>
              <a:t>, </a:t>
            </a:r>
            <a:r>
              <a:rPr lang="en-US" sz="3117" i="1" dirty="0" err="1" smtClean="0"/>
              <a:t>G</a:t>
            </a:r>
            <a:r>
              <a:rPr lang="en-US" sz="3117" dirty="0" err="1" smtClean="0"/>
              <a:t>lyburide,Glipizide,Glimepride</a:t>
            </a:r>
            <a:r>
              <a:rPr lang="en-US" sz="3117" dirty="0" smtClean="0"/>
              <a:t>, </a:t>
            </a:r>
            <a:r>
              <a:rPr lang="en-US" sz="3117" i="1" dirty="0" err="1" smtClean="0"/>
              <a:t>chlorpropamide</a:t>
            </a:r>
            <a:r>
              <a:rPr lang="en-US" sz="3117" dirty="0" smtClean="0"/>
              <a:t> /</a:t>
            </a:r>
            <a:r>
              <a:rPr lang="en-US" b="1" dirty="0" err="1" smtClean="0"/>
              <a:t>Tolbutamide</a:t>
            </a:r>
            <a:r>
              <a:rPr lang="en-US" sz="3200" dirty="0" smtClean="0"/>
              <a:t>, </a:t>
            </a:r>
            <a:r>
              <a:rPr lang="en-US" sz="3200" dirty="0" err="1" smtClean="0"/>
              <a:t>Tolazamide,Rapaglinide</a:t>
            </a:r>
            <a:r>
              <a:rPr lang="en-US" sz="3200" dirty="0" smtClean="0"/>
              <a:t>, </a:t>
            </a:r>
            <a:r>
              <a:rPr lang="en-US" sz="3200" dirty="0" err="1" smtClean="0"/>
              <a:t>Neteglinide</a:t>
            </a:r>
            <a:endParaRPr lang="en-US" sz="3117" dirty="0" smtClean="0"/>
          </a:p>
          <a:p>
            <a:r>
              <a:rPr lang="en-US" sz="3117" dirty="0" smtClean="0"/>
              <a:t>MOA</a:t>
            </a:r>
            <a:r>
              <a:rPr lang="en-US" sz="3117" dirty="0"/>
              <a:t>: </a:t>
            </a:r>
            <a:r>
              <a:rPr lang="en-US" sz="3117" dirty="0">
                <a:solidFill>
                  <a:schemeClr val="accent2"/>
                </a:solidFill>
              </a:rPr>
              <a:t>stimulate insulin </a:t>
            </a:r>
            <a:r>
              <a:rPr lang="en-US" sz="3117" dirty="0" smtClean="0">
                <a:solidFill>
                  <a:schemeClr val="accent2"/>
                </a:solidFill>
              </a:rPr>
              <a:t>secretion from the pancreas</a:t>
            </a:r>
            <a:endParaRPr lang="en-US" sz="3117" dirty="0">
              <a:solidFill>
                <a:schemeClr val="accent2"/>
              </a:solidFill>
            </a:endParaRPr>
          </a:p>
          <a:p>
            <a:pPr lvl="1"/>
            <a:r>
              <a:rPr lang="en-US" sz="3117" dirty="0"/>
              <a:t>S.E: </a:t>
            </a:r>
            <a:r>
              <a:rPr lang="en-US" sz="3117" dirty="0">
                <a:solidFill>
                  <a:srgbClr val="00B050"/>
                </a:solidFill>
              </a:rPr>
              <a:t>Hypoglycemia</a:t>
            </a:r>
          </a:p>
          <a:p>
            <a:endParaRPr lang="en-GB" sz="3117" dirty="0"/>
          </a:p>
        </p:txBody>
      </p:sp>
    </p:spTree>
    <p:extLst>
      <p:ext uri="{BB962C8B-B14F-4D97-AF65-F5344CB8AC3E}">
        <p14:creationId xmlns:p14="http://schemas.microsoft.com/office/powerpoint/2010/main" val="14370072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Title 1"/>
          <p:cNvSpPr>
            <a:spLocks noGrp="1"/>
          </p:cNvSpPr>
          <p:nvPr>
            <p:ph type="title"/>
          </p:nvPr>
        </p:nvSpPr>
        <p:spPr/>
        <p:txBody>
          <a:bodyPr/>
          <a:lstStyle/>
          <a:p>
            <a:r>
              <a:rPr lang="en-US" dirty="0" err="1" smtClean="0"/>
              <a:t>Biguanides</a:t>
            </a:r>
            <a:endParaRPr lang="en-US" dirty="0" smtClean="0"/>
          </a:p>
        </p:txBody>
      </p:sp>
      <p:sp>
        <p:nvSpPr>
          <p:cNvPr id="252931" name="Content Placeholder 2"/>
          <p:cNvSpPr>
            <a:spLocks noGrp="1"/>
          </p:cNvSpPr>
          <p:nvPr>
            <p:ph idx="1"/>
          </p:nvPr>
        </p:nvSpPr>
        <p:spPr/>
        <p:txBody>
          <a:bodyPr>
            <a:normAutofit fontScale="62500" lnSpcReduction="20000"/>
          </a:bodyPr>
          <a:lstStyle/>
          <a:p>
            <a:pPr>
              <a:buFont typeface="Wingdings 2" pitchFamily="18" charset="2"/>
              <a:buNone/>
            </a:pPr>
            <a:r>
              <a:rPr lang="en-US" sz="3517" b="1" dirty="0" err="1" smtClean="0"/>
              <a:t>Biguanide</a:t>
            </a:r>
            <a:r>
              <a:rPr lang="en-US" sz="3517" dirty="0"/>
              <a:t>: e.g. Metformin (250mg)</a:t>
            </a:r>
          </a:p>
          <a:p>
            <a:pPr>
              <a:buFont typeface="Wingdings 2" pitchFamily="18" charset="2"/>
              <a:buNone/>
            </a:pPr>
            <a:r>
              <a:rPr lang="en-US" sz="3517" dirty="0"/>
              <a:t>MOA: </a:t>
            </a:r>
            <a:r>
              <a:rPr lang="en-US" sz="3517" dirty="0">
                <a:solidFill>
                  <a:schemeClr val="accent2"/>
                </a:solidFill>
              </a:rPr>
              <a:t>increases insulin action </a:t>
            </a:r>
            <a:r>
              <a:rPr lang="en-US" sz="3517" dirty="0"/>
              <a:t>i.e. by suppression of glucose output from the liver. They also reduce hepatic glucose production</a:t>
            </a:r>
          </a:p>
          <a:p>
            <a:pPr>
              <a:buFont typeface="Wingdings 2" pitchFamily="18" charset="2"/>
              <a:buNone/>
            </a:pPr>
            <a:r>
              <a:rPr lang="en-US" sz="3517" dirty="0"/>
              <a:t>Metformin causes lactic acidosis</a:t>
            </a:r>
          </a:p>
          <a:p>
            <a:r>
              <a:rPr lang="en-US" dirty="0" smtClean="0"/>
              <a:t>Metformin (</a:t>
            </a:r>
            <a:r>
              <a:rPr lang="en-US" dirty="0" err="1" smtClean="0"/>
              <a:t>glucophage</a:t>
            </a:r>
            <a:r>
              <a:rPr lang="en-US" dirty="0" smtClean="0"/>
              <a:t>) is  often used in patients with type 2 diabetes who are obese, because it </a:t>
            </a:r>
            <a:r>
              <a:rPr lang="en-US" b="1" dirty="0" smtClean="0">
                <a:solidFill>
                  <a:schemeClr val="accent2"/>
                </a:solidFill>
              </a:rPr>
              <a:t>promotes  weight reduction</a:t>
            </a:r>
            <a:r>
              <a:rPr lang="en-US" dirty="0" smtClean="0"/>
              <a:t>.</a:t>
            </a:r>
          </a:p>
          <a:p>
            <a:r>
              <a:rPr lang="en-US" dirty="0" smtClean="0"/>
              <a:t>Given in combination with a sulfonylurea lowers blood glucose concentrations more than either drug alone. </a:t>
            </a:r>
          </a:p>
          <a:p>
            <a:r>
              <a:rPr lang="en-US" dirty="0"/>
              <a:t>Absorption of vitamin B12 </a:t>
            </a:r>
            <a:r>
              <a:rPr lang="en-US" dirty="0" smtClean="0"/>
              <a:t>appears to </a:t>
            </a:r>
            <a:r>
              <a:rPr lang="en-US" dirty="0"/>
              <a:t>be reduced during long-term metformin therapy, and </a:t>
            </a:r>
            <a:r>
              <a:rPr lang="en-US" dirty="0" smtClean="0"/>
              <a:t>annual screening </a:t>
            </a:r>
            <a:r>
              <a:rPr lang="en-US" dirty="0"/>
              <a:t>of serum vitamin B12 levels and red blood cell parameters has been encouraged </a:t>
            </a:r>
            <a:endParaRPr lang="en-US" dirty="0" smtClean="0"/>
          </a:p>
          <a:p>
            <a:r>
              <a:rPr lang="en-US" dirty="0" err="1"/>
              <a:t>Biguanides</a:t>
            </a:r>
            <a:r>
              <a:rPr lang="en-US" dirty="0"/>
              <a:t> are contraindicated in patients with renal </a:t>
            </a:r>
            <a:r>
              <a:rPr lang="en-US" dirty="0" smtClean="0"/>
              <a:t>disease, alcoholism</a:t>
            </a:r>
            <a:r>
              <a:rPr lang="en-US" dirty="0"/>
              <a:t>, hepatic disease </a:t>
            </a:r>
            <a:br>
              <a:rPr lang="en-US" dirty="0"/>
            </a:br>
            <a:endParaRPr lang="en-US" dirty="0" smtClean="0"/>
          </a:p>
          <a:p>
            <a:r>
              <a:rPr lang="en-US" dirty="0" smtClean="0"/>
              <a:t>Advantages:</a:t>
            </a:r>
          </a:p>
          <a:p>
            <a:pPr lvl="1"/>
            <a:r>
              <a:rPr lang="en-US" u="sng" dirty="0" smtClean="0">
                <a:solidFill>
                  <a:schemeClr val="accent5"/>
                </a:solidFill>
              </a:rPr>
              <a:t>less likely to cause </a:t>
            </a:r>
            <a:r>
              <a:rPr lang="en-US" b="1" u="sng" dirty="0" smtClean="0">
                <a:solidFill>
                  <a:schemeClr val="accent5"/>
                </a:solidFill>
              </a:rPr>
              <a:t>hypoglycemia. </a:t>
            </a:r>
          </a:p>
          <a:p>
            <a:pPr lvl="1"/>
            <a:r>
              <a:rPr lang="en-US" dirty="0" smtClean="0"/>
              <a:t>It has </a:t>
            </a:r>
            <a:r>
              <a:rPr lang="en-US" b="1" dirty="0" smtClean="0"/>
              <a:t>prominent lipid-lowering activity</a:t>
            </a:r>
          </a:p>
          <a:p>
            <a:pPr lvl="1">
              <a:buFont typeface="Wingdings 2" pitchFamily="18" charset="2"/>
              <a:buNone/>
            </a:pPr>
            <a:r>
              <a:rPr lang="en-US" dirty="0" smtClean="0"/>
              <a:t>S.E: GIT-metallic taste in the mouth, mild anorexia, nausea, abdominal discomfort, and diarrhea.</a:t>
            </a:r>
          </a:p>
        </p:txBody>
      </p:sp>
    </p:spTree>
    <p:extLst>
      <p:ext uri="{BB962C8B-B14F-4D97-AF65-F5344CB8AC3E}">
        <p14:creationId xmlns:p14="http://schemas.microsoft.com/office/powerpoint/2010/main" val="22328480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5" name="Content Placeholder 2"/>
          <p:cNvSpPr>
            <a:spLocks noGrp="1"/>
          </p:cNvSpPr>
          <p:nvPr>
            <p:ph idx="1"/>
          </p:nvPr>
        </p:nvSpPr>
        <p:spPr/>
        <p:txBody>
          <a:bodyPr>
            <a:normAutofit fontScale="70000" lnSpcReduction="20000"/>
          </a:bodyPr>
          <a:lstStyle/>
          <a:p>
            <a:pPr>
              <a:buFont typeface="Wingdings 2" pitchFamily="18" charset="2"/>
              <a:buNone/>
            </a:pPr>
            <a:r>
              <a:rPr lang="en-US" b="1" dirty="0" smtClean="0"/>
              <a:t>	</a:t>
            </a:r>
            <a:r>
              <a:rPr lang="en-US" dirty="0" err="1"/>
              <a:t>Thiazolidinediones</a:t>
            </a:r>
            <a:r>
              <a:rPr lang="en-US" dirty="0"/>
              <a:t> </a:t>
            </a:r>
            <a:r>
              <a:rPr lang="en-US" dirty="0" smtClean="0"/>
              <a:t> </a:t>
            </a:r>
            <a:r>
              <a:rPr lang="en-US" dirty="0"/>
              <a:t>act to decrease insulin resistance </a:t>
            </a:r>
            <a:endParaRPr lang="en-US" dirty="0" smtClean="0"/>
          </a:p>
          <a:p>
            <a:pPr>
              <a:buFont typeface="Wingdings 2" pitchFamily="18" charset="2"/>
              <a:buNone/>
            </a:pPr>
            <a:r>
              <a:rPr lang="en-US" dirty="0" smtClean="0"/>
              <a:t>Two </a:t>
            </a:r>
            <a:r>
              <a:rPr lang="en-US" dirty="0" err="1"/>
              <a:t>thiazolidinediones</a:t>
            </a:r>
            <a:r>
              <a:rPr lang="en-US" dirty="0"/>
              <a:t> are currently available: </a:t>
            </a:r>
            <a:r>
              <a:rPr lang="en-US" dirty="0" smtClean="0"/>
              <a:t>pioglitazone and </a:t>
            </a:r>
            <a:r>
              <a:rPr lang="en-US" dirty="0"/>
              <a:t>rosiglitazone </a:t>
            </a:r>
            <a:br>
              <a:rPr lang="en-US" dirty="0"/>
            </a:br>
            <a:endParaRPr lang="en-US" dirty="0" smtClean="0"/>
          </a:p>
          <a:p>
            <a:pPr>
              <a:buFont typeface="Wingdings 2" pitchFamily="18" charset="2"/>
              <a:buNone/>
            </a:pPr>
            <a:r>
              <a:rPr lang="en-US" dirty="0" smtClean="0"/>
              <a:t>e.g. Actos (Pioglitazone) </a:t>
            </a:r>
            <a:r>
              <a:rPr lang="en-US" dirty="0" smtClean="0">
                <a:solidFill>
                  <a:schemeClr val="accent5"/>
                </a:solidFill>
              </a:rPr>
              <a:t>increase  glucose up take </a:t>
            </a:r>
            <a:r>
              <a:rPr lang="en-US" dirty="0" smtClean="0"/>
              <a:t>of glucose in muscle.  Inhibits the breakdown of fat to FFA. </a:t>
            </a:r>
            <a:r>
              <a:rPr lang="en-US" dirty="0"/>
              <a:t>The risk of bladder cancer </a:t>
            </a:r>
            <a:r>
              <a:rPr lang="en-US" dirty="0" smtClean="0"/>
              <a:t> appears </a:t>
            </a:r>
            <a:r>
              <a:rPr lang="en-US" dirty="0"/>
              <a:t>to be cumulatively increased with high doses. </a:t>
            </a:r>
            <a:endParaRPr lang="en-US" dirty="0" smtClean="0"/>
          </a:p>
          <a:p>
            <a:pPr>
              <a:buFont typeface="Wingdings 2" pitchFamily="18" charset="2"/>
              <a:buNone/>
            </a:pPr>
            <a:r>
              <a:rPr lang="en-US" dirty="0"/>
              <a:t>An adverse effect common to both </a:t>
            </a:r>
            <a:r>
              <a:rPr lang="en-US" dirty="0" err="1"/>
              <a:t>Tzds</a:t>
            </a:r>
            <a:r>
              <a:rPr lang="en-US" dirty="0"/>
              <a:t> is fluid </a:t>
            </a:r>
            <a:r>
              <a:rPr lang="en-US" dirty="0" smtClean="0"/>
              <a:t>retention, which </a:t>
            </a:r>
            <a:r>
              <a:rPr lang="en-US" dirty="0"/>
              <a:t>presents as a mild anemia and peripheral edema</a:t>
            </a:r>
            <a:r>
              <a:rPr lang="en-US" dirty="0" smtClean="0"/>
              <a:t>,</a:t>
            </a:r>
          </a:p>
          <a:p>
            <a:pPr>
              <a:buFont typeface="Wingdings 2" pitchFamily="18" charset="2"/>
              <a:buNone/>
            </a:pPr>
            <a:r>
              <a:rPr lang="en-US" dirty="0" smtClean="0"/>
              <a:t> </a:t>
            </a:r>
            <a:r>
              <a:rPr lang="en-US" dirty="0"/>
              <a:t>Both drugs increase the risk of heart failure </a:t>
            </a:r>
            <a:endParaRPr lang="en-US" dirty="0" smtClean="0"/>
          </a:p>
          <a:p>
            <a:pPr>
              <a:buFont typeface="Wingdings 2" pitchFamily="18" charset="2"/>
              <a:buNone/>
            </a:pPr>
            <a:r>
              <a:rPr lang="en-US" dirty="0"/>
              <a:t>These agents </a:t>
            </a:r>
            <a:r>
              <a:rPr lang="en-US" dirty="0" smtClean="0"/>
              <a:t>should not </a:t>
            </a:r>
            <a:r>
              <a:rPr lang="en-US" dirty="0"/>
              <a:t>be used during pregnancy or in the presence of significant </a:t>
            </a:r>
            <a:r>
              <a:rPr lang="en-US" dirty="0" smtClean="0"/>
              <a:t>liver disease </a:t>
            </a:r>
            <a:r>
              <a:rPr lang="en-US" dirty="0"/>
              <a:t/>
            </a:r>
            <a:br>
              <a:rPr lang="en-US" dirty="0"/>
            </a:br>
            <a:r>
              <a:rPr lang="en-US" dirty="0"/>
              <a:t/>
            </a:r>
            <a:br>
              <a:rPr lang="en-US" dirty="0"/>
            </a:br>
            <a:endParaRPr lang="en-US" dirty="0"/>
          </a:p>
          <a:p>
            <a:pPr>
              <a:buFont typeface="Wingdings 2" pitchFamily="18" charset="2"/>
              <a:buNone/>
            </a:pPr>
            <a:r>
              <a:rPr lang="en-US" dirty="0"/>
              <a:t/>
            </a:r>
            <a:br>
              <a:rPr lang="en-US" dirty="0"/>
            </a:br>
            <a:r>
              <a:rPr lang="en-US" dirty="0"/>
              <a:t/>
            </a:r>
            <a:br>
              <a:rPr lang="en-US" dirty="0"/>
            </a:br>
            <a:r>
              <a:rPr lang="en-US" dirty="0" smtClean="0"/>
              <a:t> </a:t>
            </a:r>
          </a:p>
          <a:p>
            <a:pPr>
              <a:buFont typeface="Wingdings 2" pitchFamily="18" charset="2"/>
              <a:buNone/>
            </a:pPr>
            <a:r>
              <a:rPr lang="en-US" b="1" dirty="0" smtClean="0"/>
              <a:t>	</a:t>
            </a:r>
            <a:endParaRPr lang="en-US" dirty="0" smtClean="0"/>
          </a:p>
        </p:txBody>
      </p:sp>
      <p:sp>
        <p:nvSpPr>
          <p:cNvPr id="2" name="Title 1"/>
          <p:cNvSpPr>
            <a:spLocks noGrp="1"/>
          </p:cNvSpPr>
          <p:nvPr>
            <p:ph type="title"/>
          </p:nvPr>
        </p:nvSpPr>
        <p:spPr/>
        <p:txBody>
          <a:bodyPr/>
          <a:lstStyle/>
          <a:p>
            <a:r>
              <a:rPr lang="en-US" b="1" dirty="0" err="1"/>
              <a:t>Thiazolidinediones</a:t>
            </a:r>
            <a:endParaRPr lang="en-US" dirty="0"/>
          </a:p>
        </p:txBody>
      </p:sp>
    </p:spTree>
    <p:extLst>
      <p:ext uri="{BB962C8B-B14F-4D97-AF65-F5344CB8AC3E}">
        <p14:creationId xmlns:p14="http://schemas.microsoft.com/office/powerpoint/2010/main" val="28799752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Alpha-glucosidase inhibitors </a:t>
            </a:r>
            <a:endParaRPr lang="en-US" dirty="0"/>
          </a:p>
        </p:txBody>
      </p:sp>
      <p:sp>
        <p:nvSpPr>
          <p:cNvPr id="3" name="Content Placeholder 2"/>
          <p:cNvSpPr>
            <a:spLocks noGrp="1"/>
          </p:cNvSpPr>
          <p:nvPr>
            <p:ph idx="1"/>
          </p:nvPr>
        </p:nvSpPr>
        <p:spPr/>
        <p:txBody>
          <a:bodyPr/>
          <a:lstStyle/>
          <a:p>
            <a:r>
              <a:rPr lang="en-US" dirty="0" smtClean="0"/>
              <a:t>e.g</a:t>
            </a:r>
            <a:r>
              <a:rPr lang="en-US" dirty="0"/>
              <a:t>.  </a:t>
            </a:r>
            <a:r>
              <a:rPr lang="en-US" dirty="0" err="1"/>
              <a:t>acarbose</a:t>
            </a:r>
            <a:r>
              <a:rPr lang="en-US" dirty="0"/>
              <a:t> </a:t>
            </a:r>
            <a:r>
              <a:rPr lang="en-US" dirty="0" smtClean="0"/>
              <a:t> &amp; </a:t>
            </a:r>
            <a:r>
              <a:rPr lang="en-US" dirty="0" err="1" smtClean="0"/>
              <a:t>Miglitol</a:t>
            </a:r>
            <a:r>
              <a:rPr lang="en-US" dirty="0" smtClean="0"/>
              <a:t>. </a:t>
            </a:r>
            <a:endParaRPr lang="en-US" dirty="0"/>
          </a:p>
          <a:p>
            <a:r>
              <a:rPr lang="en-US" dirty="0"/>
              <a:t>They inhibit the upper GIT enzymes that converts dietary starch and other complex carbohydrates into simple sugars which can be absorbed. </a:t>
            </a:r>
          </a:p>
          <a:p>
            <a:r>
              <a:rPr lang="en-US" dirty="0"/>
              <a:t>The result is to slow the absorption of glucose after meals</a:t>
            </a:r>
            <a:r>
              <a:rPr lang="en-US" dirty="0" smtClean="0"/>
              <a:t>.</a:t>
            </a:r>
          </a:p>
          <a:p>
            <a:r>
              <a:rPr lang="en-US" dirty="0"/>
              <a:t>Both </a:t>
            </a:r>
            <a:r>
              <a:rPr lang="en-US" dirty="0" err="1" smtClean="0"/>
              <a:t>acarbose</a:t>
            </a:r>
            <a:r>
              <a:rPr lang="en-US" dirty="0" smtClean="0"/>
              <a:t> and </a:t>
            </a:r>
            <a:r>
              <a:rPr lang="en-US" dirty="0" err="1"/>
              <a:t>miglitol</a:t>
            </a:r>
            <a:r>
              <a:rPr lang="en-US" dirty="0"/>
              <a:t> are taken in doses of 25–100 mg just before </a:t>
            </a:r>
            <a:r>
              <a:rPr lang="en-US" dirty="0" smtClean="0"/>
              <a:t>ingesting the </a:t>
            </a:r>
            <a:r>
              <a:rPr lang="en-US" dirty="0"/>
              <a:t>first portion of each meal; </a:t>
            </a:r>
            <a:br>
              <a:rPr lang="en-US" dirty="0"/>
            </a:br>
            <a:endParaRPr lang="en-US" dirty="0"/>
          </a:p>
          <a:p>
            <a:endParaRPr lang="en-US" dirty="0"/>
          </a:p>
        </p:txBody>
      </p:sp>
    </p:spTree>
    <p:extLst>
      <p:ext uri="{BB962C8B-B14F-4D97-AF65-F5344CB8AC3E}">
        <p14:creationId xmlns:p14="http://schemas.microsoft.com/office/powerpoint/2010/main" val="31819774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p:cNvSpPr>
          <p:nvPr>
            <p:ph type="title"/>
          </p:nvPr>
        </p:nvSpPr>
        <p:spPr/>
        <p:txBody>
          <a:bodyPr/>
          <a:lstStyle/>
          <a:p>
            <a:r>
              <a:rPr lang="en-US" smtClean="0"/>
              <a:t>Nursing considerations </a:t>
            </a:r>
          </a:p>
        </p:txBody>
      </p:sp>
      <p:sp>
        <p:nvSpPr>
          <p:cNvPr id="256003" name="Rectangle 3"/>
          <p:cNvSpPr>
            <a:spLocks noGrp="1"/>
          </p:cNvSpPr>
          <p:nvPr>
            <p:ph idx="1"/>
          </p:nvPr>
        </p:nvSpPr>
        <p:spPr/>
        <p:txBody>
          <a:bodyPr>
            <a:normAutofit fontScale="92500" lnSpcReduction="20000"/>
          </a:bodyPr>
          <a:lstStyle/>
          <a:p>
            <a:r>
              <a:rPr lang="en-US" sz="4383" dirty="0" smtClean="0"/>
              <a:t>Monitor blood glucose </a:t>
            </a:r>
            <a:r>
              <a:rPr lang="en-US" sz="4383" dirty="0" err="1" smtClean="0"/>
              <a:t>i.E.</a:t>
            </a:r>
            <a:r>
              <a:rPr lang="en-US" sz="4383" dirty="0" smtClean="0"/>
              <a:t> FBS and RBS</a:t>
            </a:r>
          </a:p>
          <a:p>
            <a:r>
              <a:rPr lang="en-US" sz="4383" dirty="0" smtClean="0"/>
              <a:t>Assess for hypoglycemia –lethargy, sweating </a:t>
            </a:r>
          </a:p>
          <a:p>
            <a:r>
              <a:rPr lang="en-US" sz="4383" dirty="0" smtClean="0"/>
              <a:t>Rotate insulin injection sites . </a:t>
            </a:r>
          </a:p>
          <a:p>
            <a:r>
              <a:rPr lang="en-US" sz="4383" dirty="0" smtClean="0"/>
              <a:t>And use human insulin with pork or beef sensitivity. </a:t>
            </a:r>
            <a:br>
              <a:rPr lang="en-US" sz="4383" dirty="0" smtClean="0"/>
            </a:br>
            <a:r>
              <a:rPr lang="en-US" sz="4383" dirty="0" smtClean="0"/>
              <a:t/>
            </a:r>
            <a:br>
              <a:rPr lang="en-US" sz="4383" dirty="0" smtClean="0"/>
            </a:br>
            <a:r>
              <a:rPr lang="en-US" sz="4383" dirty="0" smtClean="0"/>
              <a:t/>
            </a:r>
            <a:br>
              <a:rPr lang="en-US" sz="4383" dirty="0" smtClean="0"/>
            </a:br>
            <a:endParaRPr lang="en-US" sz="4383" dirty="0"/>
          </a:p>
        </p:txBody>
      </p:sp>
    </p:spTree>
    <p:extLst>
      <p:ext uri="{BB962C8B-B14F-4D97-AF65-F5344CB8AC3E}">
        <p14:creationId xmlns:p14="http://schemas.microsoft.com/office/powerpoint/2010/main" val="32274567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15128" y="584342"/>
            <a:ext cx="8659992" cy="5556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72689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Title 1"/>
          <p:cNvSpPr>
            <a:spLocks noGrp="1"/>
          </p:cNvSpPr>
          <p:nvPr>
            <p:ph type="title"/>
          </p:nvPr>
        </p:nvSpPr>
        <p:spPr/>
        <p:txBody>
          <a:bodyPr/>
          <a:lstStyle/>
          <a:p>
            <a:r>
              <a:rPr lang="en-US" smtClean="0"/>
              <a:t>Insulin </a:t>
            </a:r>
            <a:endParaRPr lang="en-GB" smtClean="0"/>
          </a:p>
        </p:txBody>
      </p:sp>
      <p:sp>
        <p:nvSpPr>
          <p:cNvPr id="236547" name="Content Placeholder 2"/>
          <p:cNvSpPr>
            <a:spLocks noGrp="1"/>
          </p:cNvSpPr>
          <p:nvPr>
            <p:ph idx="1"/>
          </p:nvPr>
        </p:nvSpPr>
        <p:spPr/>
        <p:txBody>
          <a:bodyPr>
            <a:normAutofit fontScale="92500" lnSpcReduction="20000"/>
          </a:bodyPr>
          <a:lstStyle/>
          <a:p>
            <a:r>
              <a:rPr lang="en-US" sz="3994" b="1" dirty="0"/>
              <a:t>Insulin</a:t>
            </a:r>
            <a:r>
              <a:rPr lang="en-US" sz="3994" dirty="0"/>
              <a:t> is a hormone produced by beta cells in the pancreas. </a:t>
            </a:r>
            <a:endParaRPr lang="en-US" sz="3994" dirty="0" smtClean="0"/>
          </a:p>
          <a:p>
            <a:r>
              <a:rPr lang="en-US" sz="3994" dirty="0" smtClean="0"/>
              <a:t>It </a:t>
            </a:r>
            <a:r>
              <a:rPr lang="en-US" sz="3994" dirty="0"/>
              <a:t>regulates the metabolism of carbohydrates and fats by promoting the absorption of glucose from the blood to skeletal muscles and fat tissue and by causing fat to be stored rather than used for energy</a:t>
            </a:r>
            <a:r>
              <a:rPr lang="en-US" sz="3994" dirty="0" smtClean="0"/>
              <a:t>.</a:t>
            </a:r>
          </a:p>
          <a:p>
            <a:r>
              <a:rPr lang="en-US" sz="3994" dirty="0"/>
              <a:t>Pharmacologic insulin is administered by injection into the subcutaneous tissue using a manual injection device or an insulin pump that continuously infuses insulin</a:t>
            </a:r>
          </a:p>
          <a:p>
            <a:endParaRPr lang="en-GB" sz="3994" dirty="0"/>
          </a:p>
        </p:txBody>
      </p:sp>
    </p:spTree>
    <p:extLst>
      <p:ext uri="{BB962C8B-B14F-4D97-AF65-F5344CB8AC3E}">
        <p14:creationId xmlns:p14="http://schemas.microsoft.com/office/powerpoint/2010/main" val="8069943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 2 diabetes mellitus</a:t>
            </a:r>
            <a:endParaRPr lang="en-US" dirty="0"/>
          </a:p>
        </p:txBody>
      </p:sp>
      <p:sp>
        <p:nvSpPr>
          <p:cNvPr id="3" name="Content Placeholder 2"/>
          <p:cNvSpPr>
            <a:spLocks noGrp="1"/>
          </p:cNvSpPr>
          <p:nvPr>
            <p:ph idx="1"/>
          </p:nvPr>
        </p:nvSpPr>
        <p:spPr/>
        <p:txBody>
          <a:bodyPr>
            <a:normAutofit/>
          </a:bodyPr>
          <a:lstStyle/>
          <a:p>
            <a:r>
              <a:rPr lang="en-US" dirty="0"/>
              <a:t>Type 2 diabetes is characterized by </a:t>
            </a:r>
            <a:r>
              <a:rPr lang="en-US" b="1" dirty="0"/>
              <a:t>tissue resistance</a:t>
            </a:r>
            <a:r>
              <a:rPr lang="en-US" dirty="0"/>
              <a:t> to the </a:t>
            </a:r>
            <a:r>
              <a:rPr lang="en-US" dirty="0" smtClean="0"/>
              <a:t>action of </a:t>
            </a:r>
            <a:r>
              <a:rPr lang="en-US" dirty="0"/>
              <a:t>insulin combined with a </a:t>
            </a:r>
            <a:r>
              <a:rPr lang="en-US" b="1" u="sng" dirty="0"/>
              <a:t>relative deficiency </a:t>
            </a:r>
            <a:r>
              <a:rPr lang="en-US" dirty="0"/>
              <a:t>in insulin secretion.</a:t>
            </a:r>
          </a:p>
          <a:p>
            <a:r>
              <a:rPr lang="en-US" dirty="0"/>
              <a:t>A given individual may have more resistance or more </a:t>
            </a:r>
            <a:r>
              <a:rPr lang="en-US" dirty="0" smtClean="0"/>
              <a:t>beta-cell deficiency</a:t>
            </a:r>
            <a:r>
              <a:rPr lang="en-US" dirty="0"/>
              <a:t>, and the abnormalities may be mild or severe. </a:t>
            </a:r>
            <a:endParaRPr lang="en-US" dirty="0" smtClean="0"/>
          </a:p>
          <a:p>
            <a:r>
              <a:rPr lang="en-US" dirty="0" smtClean="0"/>
              <a:t>Although insulin </a:t>
            </a:r>
            <a:r>
              <a:rPr lang="en-US" dirty="0"/>
              <a:t>is produced by the beta cells in these patients, it is </a:t>
            </a:r>
            <a:r>
              <a:rPr lang="en-US" dirty="0">
                <a:solidFill>
                  <a:srgbClr val="FF0000"/>
                </a:solidFill>
              </a:rPr>
              <a:t>inadequate</a:t>
            </a:r>
            <a:r>
              <a:rPr lang="en-US" dirty="0"/>
              <a:t> to overcome the resistance, and the blood glucose rises. </a:t>
            </a:r>
            <a:endParaRPr lang="en-US" dirty="0" smtClean="0"/>
          </a:p>
          <a:p>
            <a:r>
              <a:rPr lang="en-US" dirty="0" smtClean="0"/>
              <a:t>The impaired </a:t>
            </a:r>
            <a:r>
              <a:rPr lang="en-US" dirty="0"/>
              <a:t>insulin action also affects fat metabolism, resulting </a:t>
            </a:r>
            <a:r>
              <a:rPr lang="en-US" dirty="0" smtClean="0"/>
              <a:t>in increased </a:t>
            </a:r>
            <a:r>
              <a:rPr lang="en-US" dirty="0"/>
              <a:t>free fatty acid flux and triglyceride levels and </a:t>
            </a:r>
            <a:r>
              <a:rPr lang="en-US" dirty="0" smtClean="0"/>
              <a:t>reciprocally low </a:t>
            </a:r>
            <a:r>
              <a:rPr lang="en-US" dirty="0"/>
              <a:t>levels of high-density lipoprotein (HDL).</a:t>
            </a:r>
          </a:p>
        </p:txBody>
      </p:sp>
    </p:spTree>
    <p:extLst>
      <p:ext uri="{BB962C8B-B14F-4D97-AF65-F5344CB8AC3E}">
        <p14:creationId xmlns:p14="http://schemas.microsoft.com/office/powerpoint/2010/main" val="27177627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p:cNvSpPr>
          <p:nvPr>
            <p:ph type="title"/>
          </p:nvPr>
        </p:nvSpPr>
        <p:spPr/>
        <p:txBody>
          <a:bodyPr/>
          <a:lstStyle/>
          <a:p>
            <a:r>
              <a:rPr lang="en-US" smtClean="0"/>
              <a:t>Antidiabetic drugs </a:t>
            </a:r>
          </a:p>
        </p:txBody>
      </p:sp>
      <p:sp>
        <p:nvSpPr>
          <p:cNvPr id="237571" name="Rectangle 3"/>
          <p:cNvSpPr>
            <a:spLocks noGrp="1"/>
          </p:cNvSpPr>
          <p:nvPr>
            <p:ph idx="1"/>
          </p:nvPr>
        </p:nvSpPr>
        <p:spPr/>
        <p:txBody>
          <a:bodyPr/>
          <a:lstStyle/>
          <a:p>
            <a:r>
              <a:rPr lang="en-US" sz="3994"/>
              <a:t>Anti-diabetics are also subdivided into the following groups: </a:t>
            </a:r>
          </a:p>
          <a:p>
            <a:pPr lvl="1"/>
            <a:r>
              <a:rPr lang="en-US" sz="3994"/>
              <a:t>Insulin </a:t>
            </a:r>
          </a:p>
          <a:p>
            <a:pPr lvl="1"/>
            <a:r>
              <a:rPr lang="en-US" sz="3994"/>
              <a:t>oral hypoglycemic agents </a:t>
            </a:r>
          </a:p>
          <a:p>
            <a:endParaRPr lang="en-US" smtClean="0"/>
          </a:p>
        </p:txBody>
      </p:sp>
    </p:spTree>
    <p:extLst>
      <p:ext uri="{BB962C8B-B14F-4D97-AF65-F5344CB8AC3E}">
        <p14:creationId xmlns:p14="http://schemas.microsoft.com/office/powerpoint/2010/main" val="24163958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p:cNvSpPr>
          <p:nvPr>
            <p:ph type="title"/>
          </p:nvPr>
        </p:nvSpPr>
        <p:spPr/>
        <p:txBody>
          <a:bodyPr/>
          <a:lstStyle/>
          <a:p>
            <a:r>
              <a:rPr lang="en-US" smtClean="0"/>
              <a:t>Insulin </a:t>
            </a:r>
          </a:p>
        </p:txBody>
      </p:sp>
      <p:sp>
        <p:nvSpPr>
          <p:cNvPr id="238595" name="Rectangle 3"/>
          <p:cNvSpPr>
            <a:spLocks noGrp="1"/>
          </p:cNvSpPr>
          <p:nvPr>
            <p:ph idx="1"/>
          </p:nvPr>
        </p:nvSpPr>
        <p:spPr/>
        <p:txBody>
          <a:bodyPr>
            <a:normAutofit/>
          </a:bodyPr>
          <a:lstStyle/>
          <a:p>
            <a:r>
              <a:rPr lang="en-US" sz="3994" b="1" dirty="0"/>
              <a:t>Insulin</a:t>
            </a:r>
            <a:r>
              <a:rPr lang="en-US" sz="3994" dirty="0"/>
              <a:t>: Lowers the blood glucose by facilitating the </a:t>
            </a:r>
            <a:r>
              <a:rPr lang="en-US" sz="3994" dirty="0">
                <a:solidFill>
                  <a:srgbClr val="FF0000"/>
                </a:solidFill>
              </a:rPr>
              <a:t>uptake and </a:t>
            </a:r>
            <a:r>
              <a:rPr lang="en-US" sz="3994" dirty="0">
                <a:solidFill>
                  <a:srgbClr val="00B050"/>
                </a:solidFill>
              </a:rPr>
              <a:t>utilization</a:t>
            </a:r>
            <a:r>
              <a:rPr lang="en-US" sz="3994" dirty="0">
                <a:solidFill>
                  <a:srgbClr val="FF0000"/>
                </a:solidFill>
              </a:rPr>
              <a:t> </a:t>
            </a:r>
            <a:r>
              <a:rPr lang="en-US" sz="3994" dirty="0"/>
              <a:t>of glucose by muscle and fat cells and by decreasing the release of glucose from the liver.</a:t>
            </a:r>
          </a:p>
          <a:p>
            <a:pPr>
              <a:buFont typeface="Wingdings 2" pitchFamily="18" charset="2"/>
              <a:buNone/>
            </a:pPr>
            <a:r>
              <a:rPr lang="en-US" sz="3994" dirty="0"/>
              <a:t/>
            </a:r>
            <a:br>
              <a:rPr lang="en-US" sz="3994" dirty="0"/>
            </a:br>
            <a:r>
              <a:rPr lang="en-US" dirty="0" smtClean="0"/>
              <a:t/>
            </a:r>
            <a:br>
              <a:rPr lang="en-US" dirty="0" smtClean="0"/>
            </a:br>
            <a:r>
              <a:rPr lang="en-US" dirty="0" smtClean="0"/>
              <a:t/>
            </a:r>
            <a:br>
              <a:rPr lang="en-US" dirty="0" smtClean="0"/>
            </a:br>
            <a:endParaRPr lang="en-US" dirty="0" smtClean="0"/>
          </a:p>
        </p:txBody>
      </p:sp>
    </p:spTree>
    <p:extLst>
      <p:ext uri="{BB962C8B-B14F-4D97-AF65-F5344CB8AC3E}">
        <p14:creationId xmlns:p14="http://schemas.microsoft.com/office/powerpoint/2010/main" val="13390808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insulins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There are four </a:t>
            </a:r>
            <a:r>
              <a:rPr lang="en-US" dirty="0"/>
              <a:t>principal types of injected insulins </a:t>
            </a:r>
            <a:r>
              <a:rPr lang="en-US" dirty="0" smtClean="0"/>
              <a:t>: </a:t>
            </a:r>
          </a:p>
          <a:p>
            <a:r>
              <a:rPr lang="en-US" dirty="0" smtClean="0"/>
              <a:t>(</a:t>
            </a:r>
            <a:r>
              <a:rPr lang="en-US" dirty="0"/>
              <a:t>1) </a:t>
            </a:r>
            <a:r>
              <a:rPr lang="en-US" dirty="0" smtClean="0"/>
              <a:t>rapid acting</a:t>
            </a:r>
            <a:r>
              <a:rPr lang="en-US" dirty="0"/>
              <a:t>, with very fast onset and short duration; </a:t>
            </a:r>
            <a:endParaRPr lang="en-US" dirty="0" smtClean="0"/>
          </a:p>
          <a:p>
            <a:r>
              <a:rPr lang="en-US" dirty="0" smtClean="0"/>
              <a:t>(</a:t>
            </a:r>
            <a:r>
              <a:rPr lang="en-US" dirty="0"/>
              <a:t>2) short-acting, </a:t>
            </a:r>
            <a:r>
              <a:rPr lang="en-US" dirty="0" smtClean="0"/>
              <a:t>with rapid </a:t>
            </a:r>
            <a:r>
              <a:rPr lang="en-US" dirty="0"/>
              <a:t>onset of action; </a:t>
            </a:r>
            <a:endParaRPr lang="en-US" dirty="0" smtClean="0"/>
          </a:p>
          <a:p>
            <a:r>
              <a:rPr lang="en-US" dirty="0" smtClean="0"/>
              <a:t>(</a:t>
            </a:r>
            <a:r>
              <a:rPr lang="en-US" dirty="0"/>
              <a:t>3) intermediate-acting; </a:t>
            </a:r>
            <a:endParaRPr lang="en-US" dirty="0" smtClean="0"/>
          </a:p>
          <a:p>
            <a:r>
              <a:rPr lang="en-US" dirty="0" smtClean="0"/>
              <a:t>(</a:t>
            </a:r>
            <a:r>
              <a:rPr lang="en-US" dirty="0"/>
              <a:t>4) </a:t>
            </a:r>
            <a:r>
              <a:rPr lang="en-US" dirty="0" smtClean="0"/>
              <a:t>long-acting, with </a:t>
            </a:r>
            <a:r>
              <a:rPr lang="en-US" dirty="0"/>
              <a:t>slow onset of action </a:t>
            </a:r>
            <a:endParaRPr lang="en-US" dirty="0" smtClean="0"/>
          </a:p>
          <a:p>
            <a:r>
              <a:rPr lang="en-US" dirty="0" smtClean="0"/>
              <a:t>NB</a:t>
            </a:r>
            <a:r>
              <a:rPr lang="en-US" i="1" dirty="0" smtClean="0"/>
              <a:t>: Injected rapid acting </a:t>
            </a:r>
            <a:r>
              <a:rPr lang="en-US" i="1" dirty="0"/>
              <a:t>and short-acting insulins are dispensed as clear solutions </a:t>
            </a:r>
            <a:r>
              <a:rPr lang="en-US" i="1" dirty="0" smtClean="0"/>
              <a:t>at neutral </a:t>
            </a:r>
            <a:r>
              <a:rPr lang="en-US" i="1" dirty="0"/>
              <a:t>pH and contain small amounts of zinc to improve </a:t>
            </a:r>
            <a:r>
              <a:rPr lang="en-US" i="1" dirty="0" smtClean="0"/>
              <a:t>their stability </a:t>
            </a:r>
            <a:r>
              <a:rPr lang="en-US" i="1" dirty="0"/>
              <a:t>and shelf life. </a:t>
            </a:r>
            <a:endParaRPr lang="en-US" i="1" dirty="0" smtClean="0"/>
          </a:p>
          <a:p>
            <a:r>
              <a:rPr lang="en-US" i="1" dirty="0" smtClean="0"/>
              <a:t>Injected </a:t>
            </a:r>
            <a:r>
              <a:rPr lang="en-US" i="1" dirty="0"/>
              <a:t>intermediate-acting NPH </a:t>
            </a:r>
            <a:r>
              <a:rPr lang="en-US" i="1" dirty="0" smtClean="0"/>
              <a:t>insulins have </a:t>
            </a:r>
            <a:r>
              <a:rPr lang="en-US" i="1" dirty="0"/>
              <a:t>been modified to provide prolonged action and are </a:t>
            </a:r>
            <a:r>
              <a:rPr lang="en-US" i="1" dirty="0" smtClean="0"/>
              <a:t>dispensed as </a:t>
            </a:r>
            <a:r>
              <a:rPr lang="en-US" i="1" dirty="0"/>
              <a:t>a turbid suspension</a:t>
            </a:r>
          </a:p>
        </p:txBody>
      </p:sp>
    </p:spTree>
    <p:extLst>
      <p:ext uri="{BB962C8B-B14F-4D97-AF65-F5344CB8AC3E}">
        <p14:creationId xmlns:p14="http://schemas.microsoft.com/office/powerpoint/2010/main" val="13505121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4528" y="0"/>
            <a:ext cx="10515600" cy="1325563"/>
          </a:xfrm>
        </p:spPr>
        <p:txBody>
          <a:bodyPr/>
          <a:lstStyle/>
          <a:p>
            <a:r>
              <a:rPr lang="en-US" dirty="0" smtClean="0"/>
              <a:t>Types of insulins</a:t>
            </a:r>
            <a:endParaRPr lang="en-US" dirty="0"/>
          </a:p>
        </p:txBody>
      </p:sp>
      <p:pic>
        <p:nvPicPr>
          <p:cNvPr id="4" name="Content Placeholder 3"/>
          <p:cNvPicPr>
            <a:picLocks noGrp="1" noChangeAspect="1"/>
          </p:cNvPicPr>
          <p:nvPr>
            <p:ph idx="1"/>
          </p:nvPr>
        </p:nvPicPr>
        <p:blipFill>
          <a:blip r:embed="rId2"/>
          <a:stretch>
            <a:fillRect/>
          </a:stretch>
        </p:blipFill>
        <p:spPr>
          <a:xfrm>
            <a:off x="1285966" y="1015999"/>
            <a:ext cx="8818616" cy="5376011"/>
          </a:xfrm>
          <a:prstGeom prst="rect">
            <a:avLst/>
          </a:prstGeom>
        </p:spPr>
      </p:pic>
    </p:spTree>
    <p:extLst>
      <p:ext uri="{BB962C8B-B14F-4D97-AF65-F5344CB8AC3E}">
        <p14:creationId xmlns:p14="http://schemas.microsoft.com/office/powerpoint/2010/main" val="9441603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TotalTime>
  <Words>1059</Words>
  <Application>Microsoft Office PowerPoint</Application>
  <PresentationFormat>Widescreen</PresentationFormat>
  <Paragraphs>124</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Calibri Light</vt:lpstr>
      <vt:lpstr>Gilroy-SemiBold</vt:lpstr>
      <vt:lpstr>Wingdings 2</vt:lpstr>
      <vt:lpstr>1_Office Theme</vt:lpstr>
      <vt:lpstr>Anti diabetic drugs </vt:lpstr>
      <vt:lpstr>Anti-diabetic drugs </vt:lpstr>
      <vt:lpstr>PowerPoint Presentation</vt:lpstr>
      <vt:lpstr>Insulin </vt:lpstr>
      <vt:lpstr>Type 2 diabetes mellitus</vt:lpstr>
      <vt:lpstr>Antidiabetic drugs </vt:lpstr>
      <vt:lpstr>Insulin </vt:lpstr>
      <vt:lpstr>Types of insulins</vt:lpstr>
      <vt:lpstr>Types of insulins</vt:lpstr>
      <vt:lpstr>Insulin </vt:lpstr>
      <vt:lpstr>Types of insulin</vt:lpstr>
      <vt:lpstr>Premixed insulins</vt:lpstr>
      <vt:lpstr>MIXTARD</vt:lpstr>
      <vt:lpstr>PowerPoint Presentation</vt:lpstr>
      <vt:lpstr>Insulin guidelines</vt:lpstr>
      <vt:lpstr>Sites of insulin injection</vt:lpstr>
      <vt:lpstr>Uses </vt:lpstr>
      <vt:lpstr>Side effects</vt:lpstr>
      <vt:lpstr>Complications of insulin therapy</vt:lpstr>
      <vt:lpstr>Contraindications </vt:lpstr>
      <vt:lpstr>Oral hypoglycemic drugs </vt:lpstr>
      <vt:lpstr>PowerPoint Presentation</vt:lpstr>
      <vt:lpstr>Oral hypoglycemic drugs</vt:lpstr>
      <vt:lpstr>Biguanides</vt:lpstr>
      <vt:lpstr>Thiazolidinediones</vt:lpstr>
      <vt:lpstr>Alpha-glucosidase inhibitors </vt:lpstr>
      <vt:lpstr>Nursing considerations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Ogera</dc:creator>
  <cp:lastModifiedBy>Ogera</cp:lastModifiedBy>
  <cp:revision>11</cp:revision>
  <dcterms:created xsi:type="dcterms:W3CDTF">2025-01-16T06:44:07Z</dcterms:created>
  <dcterms:modified xsi:type="dcterms:W3CDTF">2025-07-02T12:59:34Z</dcterms:modified>
</cp:coreProperties>
</file>