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2"/>
  </p:notesMasterIdLst>
  <p:sldIdLst>
    <p:sldId id="33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61487-4F80-4F9D-AA53-BE0D5E751890}"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1F93-7428-49AE-90D6-FDD6BFEECDA8}" type="slidenum">
              <a:rPr lang="en-US" smtClean="0"/>
              <a:t>‹#›</a:t>
            </a:fld>
            <a:endParaRPr lang="en-US"/>
          </a:p>
        </p:txBody>
      </p:sp>
    </p:spTree>
    <p:extLst>
      <p:ext uri="{BB962C8B-B14F-4D97-AF65-F5344CB8AC3E}">
        <p14:creationId xmlns:p14="http://schemas.microsoft.com/office/powerpoint/2010/main" val="212766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Opioid" TargetMode="External"/><Relationship Id="rId7" Type="http://schemas.openxmlformats.org/officeDocument/2006/relationships/hyperlink" Target="http://en.wikipedia.org/wiki/Pethidine" TargetMode="External"/><Relationship Id="rId2" Type="http://schemas.openxmlformats.org/officeDocument/2006/relationships/slide" Target="../slides/slide112.xml"/><Relationship Id="rId1" Type="http://schemas.openxmlformats.org/officeDocument/2006/relationships/notesMaster" Target="../notesMasters/notesMaster1.xml"/><Relationship Id="rId6" Type="http://schemas.openxmlformats.org/officeDocument/2006/relationships/hyperlink" Target="http://en.wikipedia.org/wiki/Prodine" TargetMode="External"/><Relationship Id="rId5" Type="http://schemas.openxmlformats.org/officeDocument/2006/relationships/hyperlink" Target="http://en.wikipedia.org/wiki/Analog_(chemistry)" TargetMode="External"/><Relationship Id="rId4" Type="http://schemas.openxmlformats.org/officeDocument/2006/relationships/hyperlink" Target="http://en.wikipedia.org/wiki/Analgesic"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Dynorphin" TargetMode="External"/><Relationship Id="rId3" Type="http://schemas.openxmlformats.org/officeDocument/2006/relationships/hyperlink" Target="http://en.wikipedia.org/wiki/G-protein_coupled_receptor" TargetMode="External"/><Relationship Id="rId7" Type="http://schemas.openxmlformats.org/officeDocument/2006/relationships/hyperlink" Target="http://en.wikipedia.org/wiki/Opioids" TargetMode="External"/><Relationship Id="rId12" Type="http://schemas.openxmlformats.org/officeDocument/2006/relationships/hyperlink" Target="http://en.wikipedia.org/wiki/Nociceptin"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en.wikipedia.org/wiki/Endogenous" TargetMode="External"/><Relationship Id="rId11" Type="http://schemas.openxmlformats.org/officeDocument/2006/relationships/hyperlink" Target="http://en.wikipedia.org/wiki/Endomorphin" TargetMode="External"/><Relationship Id="rId5" Type="http://schemas.openxmlformats.org/officeDocument/2006/relationships/hyperlink" Target="http://en.wikipedia.org/wiki/Ligand" TargetMode="External"/><Relationship Id="rId10" Type="http://schemas.openxmlformats.org/officeDocument/2006/relationships/hyperlink" Target="http://en.wikipedia.org/wiki/Endorphin" TargetMode="External"/><Relationship Id="rId4" Type="http://schemas.openxmlformats.org/officeDocument/2006/relationships/hyperlink" Target="http://en.wikipedia.org/wiki/Opioid" TargetMode="External"/><Relationship Id="rId9" Type="http://schemas.openxmlformats.org/officeDocument/2006/relationships/hyperlink" Target="http://en.wikipedia.org/wiki/Enkephali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9219"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7648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9753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05711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32771"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0285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34819"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8204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en-US" smtClean="0"/>
          </a:p>
        </p:txBody>
      </p:sp>
      <p:sp>
        <p:nvSpPr>
          <p:cNvPr id="41988"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1326C2-D087-4B0D-ACD3-06BFFFF9C18E}" type="slidenum">
              <a:rPr lang="ru-RU" altLang="en-US" smtClean="0">
                <a:ea typeface="DejaVu Sans" charset="0"/>
                <a:cs typeface="DejaVu Sans" charset="0"/>
              </a:rPr>
              <a:pPr>
                <a:spcBef>
                  <a:spcPct val="0"/>
                </a:spcBef>
              </a:pPr>
              <a:t>106</a:t>
            </a:fld>
            <a:endParaRPr lang="ru-RU" altLang="en-US" smtClean="0">
              <a:ea typeface="DejaVu Sans" charset="0"/>
              <a:cs typeface="DejaVu Sans" charset="0"/>
            </a:endParaRPr>
          </a:p>
        </p:txBody>
      </p:sp>
    </p:spTree>
    <p:extLst>
      <p:ext uri="{BB962C8B-B14F-4D97-AF65-F5344CB8AC3E}">
        <p14:creationId xmlns:p14="http://schemas.microsoft.com/office/powerpoint/2010/main" val="261652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Trimeperidine</a:t>
            </a:r>
            <a:r>
              <a:rPr lang="en-US" altLang="en-US" smtClean="0"/>
              <a:t> is an </a:t>
            </a:r>
            <a:r>
              <a:rPr lang="en-US" altLang="en-US" smtClean="0">
                <a:hlinkClick r:id="rId3" tooltip="Opioid"/>
              </a:rPr>
              <a:t>opioid</a:t>
            </a:r>
            <a:r>
              <a:rPr lang="en-US" altLang="en-US" smtClean="0"/>
              <a:t> </a:t>
            </a:r>
            <a:r>
              <a:rPr lang="en-US" altLang="en-US" smtClean="0">
                <a:hlinkClick r:id="rId4" tooltip="Analgesic"/>
              </a:rPr>
              <a:t>analgesic</a:t>
            </a:r>
            <a:r>
              <a:rPr lang="en-US" altLang="en-US" smtClean="0"/>
              <a:t> that is an </a:t>
            </a:r>
            <a:r>
              <a:rPr lang="en-US" altLang="en-US" smtClean="0">
                <a:hlinkClick r:id="rId5" tooltip="Analog (chemistry)"/>
              </a:rPr>
              <a:t>analogue</a:t>
            </a:r>
            <a:r>
              <a:rPr lang="en-US" altLang="en-US" smtClean="0"/>
              <a:t> of </a:t>
            </a:r>
            <a:r>
              <a:rPr lang="en-US" altLang="en-US" smtClean="0">
                <a:hlinkClick r:id="rId6" tooltip="Prodine"/>
              </a:rPr>
              <a:t>prodine</a:t>
            </a:r>
            <a:r>
              <a:rPr lang="en-US" altLang="en-US" smtClean="0"/>
              <a:t> (meperidine). It was developed in or around 1954 in the USSR during research into the related drug </a:t>
            </a:r>
            <a:r>
              <a:rPr lang="en-US" altLang="en-US" smtClean="0">
                <a:hlinkClick r:id="rId7" tooltip="Pethidine"/>
              </a:rPr>
              <a:t>pethidine</a:t>
            </a:r>
            <a:r>
              <a:rPr lang="en-US" altLang="en-US" smtClean="0"/>
              <a:t>.</a:t>
            </a:r>
            <a:endParaRPr lang="ru-RU" altLang="en-US" smtClean="0"/>
          </a:p>
        </p:txBody>
      </p:sp>
      <p:sp>
        <p:nvSpPr>
          <p:cNvPr id="49156"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8A763-5174-4C0B-9807-DDA30068EFE2}" type="slidenum">
              <a:rPr lang="ru-RU" altLang="en-US" smtClean="0">
                <a:ea typeface="DejaVu Sans" charset="0"/>
                <a:cs typeface="DejaVu Sans" charset="0"/>
              </a:rPr>
              <a:pPr>
                <a:spcBef>
                  <a:spcPct val="0"/>
                </a:spcBef>
              </a:pPr>
              <a:t>112</a:t>
            </a:fld>
            <a:endParaRPr lang="ru-RU" altLang="en-US" smtClean="0">
              <a:ea typeface="DejaVu Sans" charset="0"/>
              <a:cs typeface="DejaVu Sans" charset="0"/>
            </a:endParaRPr>
          </a:p>
        </p:txBody>
      </p:sp>
    </p:spTree>
    <p:extLst>
      <p:ext uri="{BB962C8B-B14F-4D97-AF65-F5344CB8AC3E}">
        <p14:creationId xmlns:p14="http://schemas.microsoft.com/office/powerpoint/2010/main" val="419907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form of analgesia achieved by the concurrent administration of a neuroleptic such as droperidol and an analgesic such as fentanyl. Anxiety, motor activity, and sensitivity to painful stimuli are reduced; the person is quiet and indifferent to surroundings</a:t>
            </a:r>
            <a:endParaRPr lang="ru-RU" altLang="en-US" smtClean="0"/>
          </a:p>
        </p:txBody>
      </p:sp>
      <p:sp>
        <p:nvSpPr>
          <p:cNvPr id="51204"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ACF81-5219-4FE5-B846-34206C8C2EAF}" type="slidenum">
              <a:rPr lang="ru-RU" altLang="en-US" smtClean="0">
                <a:ea typeface="DejaVu Sans" charset="0"/>
                <a:cs typeface="DejaVu Sans" charset="0"/>
              </a:rPr>
              <a:pPr>
                <a:spcBef>
                  <a:spcPct val="0"/>
                </a:spcBef>
              </a:pPr>
              <a:t>113</a:t>
            </a:fld>
            <a:endParaRPr lang="ru-RU" altLang="en-US" smtClean="0">
              <a:ea typeface="DejaVu Sans" charset="0"/>
              <a:cs typeface="DejaVu Sans" charset="0"/>
            </a:endParaRPr>
          </a:p>
        </p:txBody>
      </p:sp>
    </p:spTree>
    <p:extLst>
      <p:ext uri="{BB962C8B-B14F-4D97-AF65-F5344CB8AC3E}">
        <p14:creationId xmlns:p14="http://schemas.microsoft.com/office/powerpoint/2010/main" val="140736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11267"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6490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Opioid receptors</a:t>
            </a:r>
            <a:r>
              <a:rPr lang="en-US" altLang="en-US" smtClean="0"/>
              <a:t> are a group of </a:t>
            </a:r>
            <a:r>
              <a:rPr lang="en-US" altLang="en-US" smtClean="0">
                <a:hlinkClick r:id="rId3" tooltip="G-protein coupled receptor"/>
              </a:rPr>
              <a:t>G-protein coupled receptors</a:t>
            </a:r>
            <a:r>
              <a:rPr lang="en-US" altLang="en-US" smtClean="0"/>
              <a:t> with </a:t>
            </a:r>
            <a:r>
              <a:rPr lang="en-US" altLang="en-US" smtClean="0">
                <a:hlinkClick r:id="rId4" tooltip="Opioid"/>
              </a:rPr>
              <a:t>opioids</a:t>
            </a:r>
            <a:r>
              <a:rPr lang="en-US" altLang="en-US" smtClean="0"/>
              <a:t> as </a:t>
            </a:r>
            <a:r>
              <a:rPr lang="en-US" altLang="en-US" smtClean="0">
                <a:hlinkClick r:id="rId5" tooltip="Ligand"/>
              </a:rPr>
              <a:t>ligands</a:t>
            </a:r>
            <a:r>
              <a:rPr lang="en-US" altLang="en-US" smtClean="0"/>
              <a:t>. The </a:t>
            </a:r>
            <a:r>
              <a:rPr lang="en-US" altLang="en-US" smtClean="0">
                <a:hlinkClick r:id="rId6" tooltip="Endogenous"/>
              </a:rPr>
              <a:t>endogenous</a:t>
            </a:r>
            <a:r>
              <a:rPr lang="en-US" altLang="en-US" smtClean="0"/>
              <a:t> </a:t>
            </a:r>
            <a:r>
              <a:rPr lang="en-US" altLang="en-US" smtClean="0">
                <a:hlinkClick r:id="rId7" tooltip="Opioids"/>
              </a:rPr>
              <a:t>opioids</a:t>
            </a:r>
            <a:r>
              <a:rPr lang="en-US" altLang="en-US" smtClean="0"/>
              <a:t> are </a:t>
            </a:r>
            <a:r>
              <a:rPr lang="en-US" altLang="en-US" smtClean="0">
                <a:hlinkClick r:id="rId8" tooltip="Dynorphin"/>
              </a:rPr>
              <a:t>dynorphins</a:t>
            </a:r>
            <a:r>
              <a:rPr lang="en-US" altLang="en-US" smtClean="0"/>
              <a:t>, </a:t>
            </a:r>
            <a:r>
              <a:rPr lang="en-US" altLang="en-US" smtClean="0">
                <a:hlinkClick r:id="rId9" tooltip="Enkephalin"/>
              </a:rPr>
              <a:t>enkephalins</a:t>
            </a:r>
            <a:r>
              <a:rPr lang="en-US" altLang="en-US" smtClean="0"/>
              <a:t>, </a:t>
            </a:r>
            <a:r>
              <a:rPr lang="en-US" altLang="en-US" smtClean="0">
                <a:hlinkClick r:id="rId10" tooltip="Endorphin"/>
              </a:rPr>
              <a:t>endorphins</a:t>
            </a:r>
            <a:r>
              <a:rPr lang="en-US" altLang="en-US" smtClean="0"/>
              <a:t>, </a:t>
            </a:r>
            <a:r>
              <a:rPr lang="en-US" altLang="en-US" smtClean="0">
                <a:hlinkClick r:id="rId11" tooltip="Endomorphin"/>
              </a:rPr>
              <a:t>endomorphins</a:t>
            </a:r>
            <a:r>
              <a:rPr lang="en-US" altLang="en-US" smtClean="0"/>
              <a:t> and </a:t>
            </a:r>
            <a:r>
              <a:rPr lang="en-US" altLang="en-US" smtClean="0">
                <a:hlinkClick r:id="rId12" tooltip="Nociceptin"/>
              </a:rPr>
              <a:t>nociceptin</a:t>
            </a:r>
            <a:r>
              <a:rPr lang="en-US" altLang="en-US" smtClean="0"/>
              <a:t>.</a:t>
            </a:r>
            <a:endParaRPr lang="ru-RU" altLang="en-US" smtClean="0"/>
          </a:p>
        </p:txBody>
      </p:sp>
      <p:sp>
        <p:nvSpPr>
          <p:cNvPr id="13316" name="Номер слайда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D32042-623D-443A-BBB4-2955E12D0396}" type="slidenum">
              <a:rPr lang="ru-RU" altLang="en-US" smtClean="0">
                <a:ea typeface="DejaVu Sans" charset="0"/>
                <a:cs typeface="DejaVu Sans" charset="0"/>
              </a:rPr>
              <a:pPr>
                <a:spcBef>
                  <a:spcPct val="0"/>
                </a:spcBef>
              </a:pPr>
              <a:t>89</a:t>
            </a:fld>
            <a:endParaRPr lang="ru-RU" altLang="en-US" smtClean="0">
              <a:ea typeface="DejaVu Sans" charset="0"/>
              <a:cs typeface="DejaVu Sans" charset="0"/>
            </a:endParaRPr>
          </a:p>
        </p:txBody>
      </p:sp>
    </p:spTree>
    <p:extLst>
      <p:ext uri="{BB962C8B-B14F-4D97-AF65-F5344CB8AC3E}">
        <p14:creationId xmlns:p14="http://schemas.microsoft.com/office/powerpoint/2010/main" val="394258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16387"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4646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bwMode="auto">
          <a:xfrm>
            <a:off x="-17002125" y="-11796713"/>
            <a:ext cx="22205950" cy="12492038"/>
          </a:xfrm>
          <a:solidFill>
            <a:srgbClr val="FFFFFF"/>
          </a:solidFill>
          <a:ln>
            <a:solidFill>
              <a:srgbClr val="000000"/>
            </a:solidFill>
            <a:miter lim="800000"/>
            <a:headEnd/>
            <a:tailEnd/>
          </a:ln>
        </p:spPr>
      </p:sp>
      <p:sp>
        <p:nvSpPr>
          <p:cNvPr id="18435" name="Rectangle 2"/>
          <p:cNvSpPr>
            <a:spLocks noGrp="1" noChangeArrowheads="1"/>
          </p:cNvSpPr>
          <p:nvPr>
            <p:ph type="body" idx="1"/>
          </p:nvPr>
        </p:nvSpPr>
        <p:spPr bwMode="auto">
          <a:xfrm>
            <a:off x="685800" y="4343400"/>
            <a:ext cx="5484813" cy="402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096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bwMode="auto">
          <a:xfrm>
            <a:off x="-17002125" y="-11796713"/>
            <a:ext cx="22205950" cy="12492038"/>
          </a:xfrm>
          <a:solidFill>
            <a:srgbClr val="FFFFFF"/>
          </a:solidFill>
          <a:ln>
            <a:solidFill>
              <a:srgbClr val="000000"/>
            </a:solidFill>
            <a:miter lim="800000"/>
            <a:headEnd/>
            <a:tailEnd/>
          </a:ln>
        </p:spPr>
      </p:sp>
      <p:sp>
        <p:nvSpPr>
          <p:cNvPr id="20483" name="Rectangle 2"/>
          <p:cNvSpPr>
            <a:spLocks noGrp="1" noChangeArrowheads="1"/>
          </p:cNvSpPr>
          <p:nvPr>
            <p:ph type="body" idx="1"/>
          </p:nvPr>
        </p:nvSpPr>
        <p:spPr bwMode="auto">
          <a:xfrm>
            <a:off x="685800" y="4343400"/>
            <a:ext cx="5484813" cy="402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4670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5182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776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2174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B7096C2-9888-4378-91B0-A6089422147E}" type="datetimeFigureOut">
              <a:rPr lang="en-US" smtClean="0"/>
              <a:t>7/5/2025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2AE2F2C-6AE8-479B-9E94-4FA354DF5D69}"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096C2-9888-4378-91B0-A6089422147E}"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2F2C-6AE8-479B-9E94-4FA354DF5D6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096C2-9888-4378-91B0-A6089422147E}"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2F2C-6AE8-479B-9E94-4FA354DF5D6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C583F8AA-22DB-456C-B3D9-9BF483364BF9}" type="datetimeFigureOut">
              <a:rPr lang="ru-RU"/>
              <a:pPr>
                <a:defRPr/>
              </a:pPr>
              <a:t>05.07.2025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11C178-116F-4E0B-9A47-DCE5F91ABB9F}" type="slidenum">
              <a:rPr lang="ru-RU" altLang="en-US"/>
              <a:pPr>
                <a:defRPr/>
              </a:pPr>
              <a:t>‹#›</a:t>
            </a:fld>
            <a:endParaRPr lang="ru-RU" altLang="en-US"/>
          </a:p>
        </p:txBody>
      </p:sp>
    </p:spTree>
    <p:extLst>
      <p:ext uri="{BB962C8B-B14F-4D97-AF65-F5344CB8AC3E}">
        <p14:creationId xmlns:p14="http://schemas.microsoft.com/office/powerpoint/2010/main" val="26114447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B7096C2-9888-4378-91B0-A6089422147E}"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2F2C-6AE8-479B-9E94-4FA354DF5D69}"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7096C2-9888-4378-91B0-A6089422147E}" type="datetimeFigureOut">
              <a:rPr lang="en-US" smtClean="0"/>
              <a:t>7/5/2025</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2AE2F2C-6AE8-479B-9E94-4FA354DF5D6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7096C2-9888-4378-91B0-A6089422147E}"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E2F2C-6AE8-479B-9E94-4FA354DF5D69}"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B7096C2-9888-4378-91B0-A6089422147E}"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E2F2C-6AE8-479B-9E94-4FA354DF5D69}"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7096C2-9888-4378-91B0-A6089422147E}"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E2F2C-6AE8-479B-9E94-4FA354DF5D6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096C2-9888-4378-91B0-A6089422147E}"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E2F2C-6AE8-479B-9E94-4FA354DF5D6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7096C2-9888-4378-91B0-A6089422147E}"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E2F2C-6AE8-479B-9E94-4FA354DF5D69}"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7096C2-9888-4378-91B0-A6089422147E}" type="datetimeFigureOut">
              <a:rPr lang="en-US" smtClean="0"/>
              <a:t>7/5/2025</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2AE2F2C-6AE8-479B-9E94-4FA354DF5D69}"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B7096C2-9888-4378-91B0-A6089422147E}" type="datetimeFigureOut">
              <a:rPr lang="en-US" smtClean="0"/>
              <a:t>7/5/2025</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2AE2F2C-6AE8-479B-9E94-4FA354DF5D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ua/imgres?imgurl=http://www.buyemp.com/tmp_image.php?item_id=1123030&amp;width=150&amp;height=150&amp;imgrefurl=http://www.buyemp.com/product/1123030.html&amp;start=4&amp;h=150&amp;w=138&amp;sz=5&amp;tbnid=elGzSl_n7016sM:&amp;tbnh=96&amp;tbnw=88&amp;hl=ru&amp;prev=/images?q=naloxone&amp;gbv=1&amp;svnum=10&amp;hl=ru&amp;inlang=ru&amp;sa=G&amp;ie=UTF-8&amp;oe=windows-1251"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a:bodyPr>
          <a:lstStyle/>
          <a:p>
            <a:r>
              <a:rPr lang="en-US" dirty="0" smtClean="0"/>
              <a:t>CLINICAL PHARMACOLOGY CONTINUATION </a:t>
            </a:r>
            <a:endParaRPr lang="en-US" dirty="0"/>
          </a:p>
        </p:txBody>
      </p:sp>
    </p:spTree>
    <p:extLst>
      <p:ext uri="{BB962C8B-B14F-4D97-AF65-F5344CB8AC3E}">
        <p14:creationId xmlns:p14="http://schemas.microsoft.com/office/powerpoint/2010/main" val="29557857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752600" y="457201"/>
            <a:ext cx="8763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spcBef>
                <a:spcPct val="50000"/>
              </a:spcBef>
            </a:pPr>
            <a:r>
              <a:rPr lang="en-US" b="1" i="1"/>
              <a:t>Pharmacokinetics</a:t>
            </a:r>
          </a:p>
          <a:p>
            <a:pPr>
              <a:spcBef>
                <a:spcPct val="50000"/>
              </a:spcBef>
              <a:buFont typeface="Wingdings" panose="05000000000000000000" pitchFamily="2" charset="2"/>
              <a:buChar char="§"/>
            </a:pPr>
            <a:r>
              <a:rPr lang="en-US"/>
              <a:t>Doses can be given by oral, intravenous or intramuscular routes. </a:t>
            </a:r>
          </a:p>
          <a:p>
            <a:pPr>
              <a:spcBef>
                <a:spcPct val="50000"/>
              </a:spcBef>
              <a:buFont typeface="Wingdings" panose="05000000000000000000" pitchFamily="2" charset="2"/>
              <a:buChar char="§"/>
            </a:pPr>
            <a:r>
              <a:rPr lang="en-US"/>
              <a:t>The oral bioavailability of quinine </a:t>
            </a:r>
            <a:r>
              <a:rPr lang="en-US">
                <a:solidFill>
                  <a:srgbClr val="FF0000"/>
                </a:solidFill>
              </a:rPr>
              <a:t>is 76 to 88</a:t>
            </a:r>
            <a:r>
              <a:rPr lang="en-US"/>
              <a:t>% in healthy adults.</a:t>
            </a:r>
          </a:p>
          <a:p>
            <a:pPr>
              <a:spcBef>
                <a:spcPct val="50000"/>
              </a:spcBef>
              <a:buFont typeface="Wingdings" panose="05000000000000000000" pitchFamily="2" charset="2"/>
              <a:buChar char="§"/>
            </a:pPr>
            <a:r>
              <a:rPr lang="en-US"/>
              <a:t>Quinine tablets may be administered without regard to meals. </a:t>
            </a:r>
          </a:p>
          <a:p>
            <a:pPr>
              <a:spcBef>
                <a:spcPct val="50000"/>
              </a:spcBef>
              <a:buFont typeface="Wingdings" panose="05000000000000000000" pitchFamily="2" charset="2"/>
              <a:buChar char="§"/>
            </a:pPr>
            <a:r>
              <a:rPr lang="en-US"/>
              <a:t>Generally </a:t>
            </a:r>
            <a:r>
              <a:rPr lang="en-US">
                <a:solidFill>
                  <a:srgbClr val="FF0000"/>
                </a:solidFill>
              </a:rPr>
              <a:t>10mg/kg b.w per dose every 8-hours </a:t>
            </a:r>
            <a:r>
              <a:rPr lang="en-US"/>
              <a:t>is routinely given </a:t>
            </a:r>
          </a:p>
          <a:p>
            <a:pPr>
              <a:spcBef>
                <a:spcPct val="50000"/>
              </a:spcBef>
              <a:buFont typeface="Wingdings" panose="05000000000000000000" pitchFamily="2" charset="2"/>
              <a:buNone/>
            </a:pPr>
            <a:r>
              <a:rPr lang="en-US"/>
              <a:t>(both I.V &amp; oral)</a:t>
            </a:r>
          </a:p>
          <a:p>
            <a:pPr>
              <a:spcBef>
                <a:spcPct val="50000"/>
              </a:spcBef>
              <a:buFont typeface="Wingdings" panose="05000000000000000000" pitchFamily="2" charset="2"/>
              <a:buChar char="§"/>
            </a:pPr>
            <a:r>
              <a:rPr lang="en-US"/>
              <a:t>Quinine is moderately protein-bound in blood of healthy subjects, ranging from </a:t>
            </a:r>
            <a:r>
              <a:rPr lang="en-US">
                <a:solidFill>
                  <a:srgbClr val="FF0000"/>
                </a:solidFill>
              </a:rPr>
              <a:t>69</a:t>
            </a:r>
          </a:p>
          <a:p>
            <a:pPr>
              <a:spcBef>
                <a:spcPct val="50000"/>
              </a:spcBef>
              <a:buFont typeface="Wingdings" panose="05000000000000000000" pitchFamily="2" charset="2"/>
              <a:buNone/>
            </a:pPr>
            <a:r>
              <a:rPr lang="en-US">
                <a:solidFill>
                  <a:srgbClr val="FF0000"/>
                </a:solidFill>
              </a:rPr>
              <a:t>to 92%. </a:t>
            </a:r>
          </a:p>
          <a:p>
            <a:pPr>
              <a:spcBef>
                <a:spcPct val="50000"/>
              </a:spcBef>
              <a:buFont typeface="Wingdings" panose="05000000000000000000" pitchFamily="2" charset="2"/>
              <a:buChar char="§"/>
            </a:pPr>
            <a:r>
              <a:rPr lang="en-US"/>
              <a:t>Quinine is metabolized almost exclusively via </a:t>
            </a:r>
            <a:r>
              <a:rPr lang="en-US">
                <a:solidFill>
                  <a:srgbClr val="FF0000"/>
                </a:solidFill>
              </a:rPr>
              <a:t>hepatic oxidative cytochrome </a:t>
            </a:r>
          </a:p>
          <a:p>
            <a:pPr>
              <a:spcBef>
                <a:spcPct val="50000"/>
              </a:spcBef>
              <a:buFont typeface="Wingdings" panose="05000000000000000000" pitchFamily="2" charset="2"/>
              <a:buNone/>
            </a:pPr>
            <a:r>
              <a:rPr lang="en-US">
                <a:solidFill>
                  <a:srgbClr val="FF0000"/>
                </a:solidFill>
              </a:rPr>
              <a:t>P450 (CYP) pathways. </a:t>
            </a:r>
          </a:p>
          <a:p>
            <a:pPr>
              <a:spcBef>
                <a:spcPct val="50000"/>
              </a:spcBef>
              <a:buFont typeface="Wingdings" panose="05000000000000000000" pitchFamily="2" charset="2"/>
              <a:buChar char="§"/>
            </a:pPr>
            <a:r>
              <a:rPr lang="en-US"/>
              <a:t>Quinine is eliminated primarily via </a:t>
            </a:r>
            <a:r>
              <a:rPr lang="en-US">
                <a:solidFill>
                  <a:srgbClr val="FF0000"/>
                </a:solidFill>
              </a:rPr>
              <a:t>hepatic biotransformation</a:t>
            </a:r>
            <a:r>
              <a:rPr lang="en-US"/>
              <a:t>. </a:t>
            </a:r>
          </a:p>
          <a:p>
            <a:pPr>
              <a:spcBef>
                <a:spcPct val="50000"/>
              </a:spcBef>
              <a:buFont typeface="Wingdings" panose="05000000000000000000" pitchFamily="2" charset="2"/>
              <a:buChar char="§"/>
            </a:pPr>
            <a:r>
              <a:rPr lang="en-US"/>
              <a:t>Approximately 20% of quinine </a:t>
            </a:r>
            <a:r>
              <a:rPr lang="en-US">
                <a:solidFill>
                  <a:srgbClr val="FF0000"/>
                </a:solidFill>
              </a:rPr>
              <a:t>is excreted unchanged in urine</a:t>
            </a:r>
            <a:r>
              <a:rPr lang="en-US"/>
              <a:t>. Because quinine is</a:t>
            </a:r>
          </a:p>
          <a:p>
            <a:pPr>
              <a:spcBef>
                <a:spcPct val="50000"/>
              </a:spcBef>
              <a:buFont typeface="Wingdings" panose="05000000000000000000" pitchFamily="2" charset="2"/>
              <a:buNone/>
            </a:pPr>
            <a:r>
              <a:rPr lang="en-US"/>
              <a:t>reabsorbed when the urine is alkaline, renal excretion of the drug is twice as rapid</a:t>
            </a:r>
          </a:p>
          <a:p>
            <a:pPr>
              <a:spcBef>
                <a:spcPct val="50000"/>
              </a:spcBef>
              <a:buFont typeface="Wingdings" panose="05000000000000000000" pitchFamily="2" charset="2"/>
              <a:buNone/>
            </a:pPr>
            <a:r>
              <a:rPr lang="en-US"/>
              <a:t>when the urine is acidic than when it is alkaline.</a:t>
            </a:r>
          </a:p>
        </p:txBody>
      </p:sp>
    </p:spTree>
    <p:extLst>
      <p:ext uri="{BB962C8B-B14F-4D97-AF65-F5344CB8AC3E}">
        <p14:creationId xmlns:p14="http://schemas.microsoft.com/office/powerpoint/2010/main" val="6714158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t>Summary of the effects of opiates</a:t>
            </a:r>
          </a:p>
        </p:txBody>
      </p:sp>
      <p:sp>
        <p:nvSpPr>
          <p:cNvPr id="33795" name="Rectangle 2"/>
          <p:cNvSpPr>
            <a:spLocks noGrp="1"/>
          </p:cNvSpPr>
          <p:nvPr>
            <p:ph sz="quarter" idx="1"/>
          </p:nvPr>
        </p:nvSpPr>
        <p:spPr>
          <a:xfrm>
            <a:off x="1981200" y="1600201"/>
            <a:ext cx="4038600" cy="4530725"/>
          </a:xfrm>
        </p:spPr>
        <p:txBody>
          <a:bodyPr>
            <a:normAutofit/>
          </a:bodyPr>
          <a:lstStyle/>
          <a:p>
            <a:pPr marL="339725" indent="-339725" algn="ctr">
              <a:spcBef>
                <a:spcPts val="7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b="1">
                <a:solidFill>
                  <a:srgbClr val="FF950E"/>
                </a:solidFill>
              </a:rPr>
              <a:t>Short term effects</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Sedation and stupor</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Euphoria</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Reduced tension, worry and fear</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Reduced coughing reflex</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Occasional death from overdose</a:t>
            </a:r>
          </a:p>
        </p:txBody>
      </p:sp>
      <p:sp>
        <p:nvSpPr>
          <p:cNvPr id="33796" name="Rectangle 3"/>
          <p:cNvSpPr>
            <a:spLocks noGrp="1"/>
          </p:cNvSpPr>
          <p:nvPr>
            <p:ph sz="quarter" idx="2"/>
          </p:nvPr>
        </p:nvSpPr>
        <p:spPr>
          <a:xfrm>
            <a:off x="6173788" y="1600201"/>
            <a:ext cx="4037012" cy="4530725"/>
          </a:xfrm>
        </p:spPr>
        <p:txBody>
          <a:bodyPr>
            <a:normAutofit/>
          </a:bodyPr>
          <a:lstStyle/>
          <a:p>
            <a:pPr marL="339725" indent="-339725" algn="ctr">
              <a:spcBef>
                <a:spcPts val="7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b="1">
                <a:solidFill>
                  <a:srgbClr val="FF950E"/>
                </a:solidFill>
              </a:rPr>
              <a:t>Long term effects</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Loss of appetite</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Sterility</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Withdrawal illness, loss of job, crime</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Diversion of energy and money</a:t>
            </a:r>
          </a:p>
          <a:p>
            <a:pPr marL="339725" indent="-339725">
              <a:spcBef>
                <a:spcPts val="700"/>
              </a:spcBef>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t>Risk of dangerous infections due to shared needles.</a:t>
            </a:r>
          </a:p>
        </p:txBody>
      </p:sp>
    </p:spTree>
    <p:extLst>
      <p:ext uri="{BB962C8B-B14F-4D97-AF65-F5344CB8AC3E}">
        <p14:creationId xmlns:p14="http://schemas.microsoft.com/office/powerpoint/2010/main" val="35726456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152400"/>
            <a:ext cx="7772400" cy="1143000"/>
          </a:xfrm>
        </p:spPr>
        <p:txBody>
          <a:bodyPr rtlCol="0">
            <a:normAutofit/>
          </a:bodyPr>
          <a:lstStyle/>
          <a:p>
            <a:pPr>
              <a:defRPr/>
            </a:pPr>
            <a:r>
              <a:rPr lang="en-US" sz="4000" dirty="0">
                <a:solidFill>
                  <a:srgbClr val="0000CC"/>
                </a:solidFill>
                <a:effectLst>
                  <a:outerShdw blurRad="38100" dist="38100" dir="2700000" algn="tl">
                    <a:srgbClr val="000000"/>
                  </a:outerShdw>
                </a:effectLst>
              </a:rPr>
              <a:t>MORPHINE HYDROCHLORIDE</a:t>
            </a:r>
            <a:endParaRPr lang="ru-RU" sz="4000" dirty="0">
              <a:solidFill>
                <a:srgbClr val="0000CC"/>
              </a:solidFill>
              <a:effectLst>
                <a:outerShdw blurRad="38100" dist="38100" dir="2700000" algn="tl">
                  <a:srgbClr val="000000"/>
                </a:outerShdw>
              </a:effectLst>
            </a:endParaRPr>
          </a:p>
        </p:txBody>
      </p:sp>
      <p:sp>
        <p:nvSpPr>
          <p:cNvPr id="21507" name="Rectangle 3"/>
          <p:cNvSpPr>
            <a:spLocks noGrp="1" noChangeArrowheads="1"/>
          </p:cNvSpPr>
          <p:nvPr>
            <p:ph idx="4294967295"/>
          </p:nvPr>
        </p:nvSpPr>
        <p:spPr>
          <a:xfrm>
            <a:off x="4038600" y="1524000"/>
            <a:ext cx="8153400" cy="5105400"/>
          </a:xfrm>
        </p:spPr>
        <p:txBody>
          <a:bodyPr rtlCol="0">
            <a:normAutofit fontScale="85000" lnSpcReduction="20000"/>
          </a:bodyPr>
          <a:lstStyle/>
          <a:p>
            <a:pPr marL="547688" indent="-411163" algn="ctr">
              <a:lnSpc>
                <a:spcPct val="80000"/>
              </a:lnSpc>
              <a:buNone/>
              <a:defRPr/>
            </a:pPr>
            <a:r>
              <a:rPr lang="en-US" b="1" dirty="0">
                <a:solidFill>
                  <a:srgbClr val="FF0000"/>
                </a:solidFill>
                <a:effectLst>
                  <a:outerShdw blurRad="38100" dist="38100" dir="2700000" algn="tl">
                    <a:srgbClr val="000000"/>
                  </a:outerShdw>
                </a:effectLst>
                <a:latin typeface="Gill Sans MT" pitchFamily="34" charset="0"/>
              </a:rPr>
              <a:t>routes of administration</a:t>
            </a:r>
            <a:endParaRPr lang="uk-UA" b="1" dirty="0">
              <a:solidFill>
                <a:srgbClr val="FF0000"/>
              </a:solidFill>
              <a:effectLst>
                <a:outerShdw blurRad="38100" dist="38100" dir="2700000" algn="tl">
                  <a:srgbClr val="000000"/>
                </a:outerShdw>
              </a:effectLst>
            </a:endParaRPr>
          </a:p>
          <a:p>
            <a:pPr marL="547688" indent="-411163" algn="just">
              <a:lnSpc>
                <a:spcPct val="120000"/>
              </a:lnSpc>
              <a:buFont typeface="Wingdings 2" pitchFamily="18" charset="2"/>
              <a:buChar char=""/>
              <a:defRPr/>
            </a:pPr>
            <a:r>
              <a:rPr lang="en-US" b="1" dirty="0">
                <a:latin typeface="Gill Sans MT" pitchFamily="34" charset="0"/>
                <a:cs typeface="Times New Roman" pitchFamily="18" charset="0"/>
              </a:rPr>
              <a:t>subcutaneously and intramuscularly</a:t>
            </a:r>
            <a:r>
              <a:rPr lang="uk-UA" b="1" dirty="0"/>
              <a:t> </a:t>
            </a:r>
          </a:p>
          <a:p>
            <a:pPr marL="547688" indent="-411163" algn="just">
              <a:lnSpc>
                <a:spcPct val="120000"/>
              </a:lnSpc>
              <a:buNone/>
              <a:defRPr/>
            </a:pPr>
            <a:r>
              <a:rPr lang="uk-UA" b="1" dirty="0"/>
              <a:t>             (</a:t>
            </a:r>
            <a:r>
              <a:rPr lang="en-US" b="1" dirty="0">
                <a:latin typeface="Gill Sans MT" pitchFamily="34" charset="0"/>
              </a:rPr>
              <a:t>analgesic action after</a:t>
            </a:r>
            <a:r>
              <a:rPr lang="ru-RU" b="1" dirty="0">
                <a:cs typeface="Times New Roman" pitchFamily="18" charset="0"/>
              </a:rPr>
              <a:t> 10-15 </a:t>
            </a:r>
            <a:r>
              <a:rPr lang="en-US" b="1" dirty="0">
                <a:latin typeface="Gill Sans MT" pitchFamily="34" charset="0"/>
                <a:cs typeface="Times New Roman" pitchFamily="18" charset="0"/>
              </a:rPr>
              <a:t>min</a:t>
            </a:r>
            <a:r>
              <a:rPr lang="uk-UA" b="1" dirty="0"/>
              <a:t>)</a:t>
            </a:r>
          </a:p>
          <a:p>
            <a:pPr marL="547688" indent="-411163" algn="just">
              <a:lnSpc>
                <a:spcPct val="120000"/>
              </a:lnSpc>
              <a:buFont typeface="Wingdings 2" pitchFamily="18" charset="2"/>
              <a:buChar char=""/>
              <a:defRPr/>
            </a:pPr>
            <a:r>
              <a:rPr lang="en-US" b="1" dirty="0">
                <a:latin typeface="Gill Sans MT" pitchFamily="34" charset="0"/>
                <a:cs typeface="Times New Roman" pitchFamily="18" charset="0"/>
              </a:rPr>
              <a:t>oral administration </a:t>
            </a:r>
            <a:r>
              <a:rPr lang="uk-UA" b="1" dirty="0"/>
              <a:t>– </a:t>
            </a:r>
            <a:r>
              <a:rPr lang="en-US" b="1" dirty="0"/>
              <a:t>subject to </a:t>
            </a:r>
            <a:r>
              <a:rPr lang="en-US" b="1" dirty="0" err="1">
                <a:latin typeface="Gill Sans MT" pitchFamily="34" charset="0"/>
              </a:rPr>
              <a:t>presystemic</a:t>
            </a:r>
            <a:r>
              <a:rPr lang="en-US" b="1" dirty="0">
                <a:latin typeface="Gill Sans MT" pitchFamily="34" charset="0"/>
              </a:rPr>
              <a:t> elimination</a:t>
            </a:r>
            <a:r>
              <a:rPr lang="uk-UA" b="1" dirty="0"/>
              <a:t> </a:t>
            </a:r>
          </a:p>
          <a:p>
            <a:pPr marL="547688" indent="-411163" algn="just">
              <a:lnSpc>
                <a:spcPct val="120000"/>
              </a:lnSpc>
              <a:buNone/>
              <a:defRPr/>
            </a:pPr>
            <a:r>
              <a:rPr lang="uk-UA" b="1" dirty="0"/>
              <a:t>             (</a:t>
            </a:r>
            <a:r>
              <a:rPr lang="ru-RU" b="1" dirty="0">
                <a:cs typeface="Times New Roman" pitchFamily="18" charset="0"/>
              </a:rPr>
              <a:t> </a:t>
            </a:r>
            <a:r>
              <a:rPr lang="en-US" b="1" dirty="0">
                <a:cs typeface="Times New Roman" pitchFamily="18" charset="0"/>
              </a:rPr>
              <a:t>only </a:t>
            </a:r>
            <a:r>
              <a:rPr lang="ru-RU" b="1" dirty="0">
                <a:cs typeface="Times New Roman" pitchFamily="18" charset="0"/>
              </a:rPr>
              <a:t>20-60 %</a:t>
            </a:r>
            <a:r>
              <a:rPr lang="en-US" b="1" dirty="0">
                <a:latin typeface="Gill Sans MT" pitchFamily="34" charset="0"/>
                <a:cs typeface="Times New Roman" pitchFamily="18" charset="0"/>
              </a:rPr>
              <a:t> enters general blood circulation</a:t>
            </a:r>
            <a:r>
              <a:rPr lang="uk-UA" b="1" dirty="0"/>
              <a:t>)</a:t>
            </a:r>
          </a:p>
          <a:p>
            <a:pPr marL="547688" indent="-411163" algn="just">
              <a:lnSpc>
                <a:spcPct val="120000"/>
              </a:lnSpc>
              <a:buFont typeface="Wingdings 2" pitchFamily="18" charset="2"/>
              <a:buChar char=""/>
              <a:defRPr/>
            </a:pPr>
            <a:r>
              <a:rPr lang="en-US" b="1" dirty="0">
                <a:latin typeface="Gill Sans MT" pitchFamily="34" charset="0"/>
                <a:cs typeface="Times New Roman" pitchFamily="18" charset="0"/>
              </a:rPr>
              <a:t>Sublingual administration leads to quick absorption</a:t>
            </a:r>
          </a:p>
          <a:p>
            <a:pPr marL="547688" indent="-411163" algn="just">
              <a:lnSpc>
                <a:spcPct val="120000"/>
              </a:lnSpc>
              <a:buFont typeface="Wingdings 2" pitchFamily="18" charset="2"/>
              <a:buChar char=""/>
              <a:defRPr/>
            </a:pPr>
            <a:r>
              <a:rPr lang="en-US" b="1" dirty="0" err="1">
                <a:latin typeface="Gill Sans MT" pitchFamily="34" charset="0"/>
                <a:cs typeface="Times New Roman" pitchFamily="18" charset="0"/>
              </a:rPr>
              <a:t>i.v</a:t>
            </a:r>
            <a:r>
              <a:rPr lang="en-US" b="1" dirty="0">
                <a:latin typeface="Gill Sans MT" pitchFamily="34" charset="0"/>
                <a:cs typeface="Times New Roman" pitchFamily="18" charset="0"/>
              </a:rPr>
              <a:t>. is indicated  in emergencies</a:t>
            </a:r>
            <a:endParaRPr lang="uk-UA" b="1" dirty="0"/>
          </a:p>
          <a:p>
            <a:pPr marL="547688" indent="-411163" algn="just">
              <a:lnSpc>
                <a:spcPct val="120000"/>
              </a:lnSpc>
              <a:buFont typeface="Wingdings 2" pitchFamily="18" charset="2"/>
              <a:buChar char=""/>
              <a:defRPr/>
            </a:pPr>
            <a:r>
              <a:rPr lang="en-US" b="1" dirty="0">
                <a:latin typeface="Gill Sans MT" pitchFamily="34" charset="0"/>
                <a:cs typeface="Times New Roman" pitchFamily="18" charset="0"/>
              </a:rPr>
              <a:t>Epidural  or </a:t>
            </a:r>
            <a:r>
              <a:rPr lang="en-US" b="1" dirty="0" err="1">
                <a:latin typeface="Gill Sans MT" pitchFamily="34" charset="0"/>
                <a:cs typeface="Times New Roman" pitchFamily="18" charset="0"/>
              </a:rPr>
              <a:t>intrathecal</a:t>
            </a:r>
            <a:r>
              <a:rPr lang="en-US" b="1" dirty="0">
                <a:latin typeface="Gill Sans MT" pitchFamily="34" charset="0"/>
                <a:cs typeface="Times New Roman" pitchFamily="18" charset="0"/>
              </a:rPr>
              <a:t>  (</a:t>
            </a:r>
            <a:r>
              <a:rPr lang="en-US" dirty="0"/>
              <a:t> into the spinal canal ) </a:t>
            </a:r>
            <a:r>
              <a:rPr lang="en-US" b="1" dirty="0">
                <a:latin typeface="Gill Sans MT" pitchFamily="34" charset="0"/>
              </a:rPr>
              <a:t>injection produces segmental analgesia lasting  12 hours without affecting other sensory, motor or autonomic modalities</a:t>
            </a:r>
            <a:endParaRPr lang="uk-UA" b="1" dirty="0"/>
          </a:p>
          <a:p>
            <a:pPr marL="547688" indent="-411163" algn="just">
              <a:lnSpc>
                <a:spcPct val="80000"/>
              </a:lnSpc>
              <a:buFont typeface="Wingdings 2" pitchFamily="18" charset="2"/>
              <a:buChar char=""/>
              <a:defRPr/>
            </a:pPr>
            <a:endParaRPr lang="uk-UA" sz="2400" b="1" dirty="0"/>
          </a:p>
          <a:p>
            <a:pPr marL="547688" indent="-411163" algn="ctr">
              <a:lnSpc>
                <a:spcPct val="80000"/>
              </a:lnSpc>
              <a:defRPr/>
            </a:pPr>
            <a:r>
              <a:rPr lang="ru-RU" sz="2000" dirty="0">
                <a:cs typeface="Times New Roman" pitchFamily="18" charset="0"/>
              </a:rPr>
              <a:t> </a:t>
            </a:r>
            <a:r>
              <a:rPr lang="en-US" b="1" dirty="0">
                <a:solidFill>
                  <a:srgbClr val="FF0000"/>
                </a:solidFill>
                <a:latin typeface="Gill Sans MT" pitchFamily="34" charset="0"/>
                <a:cs typeface="Times New Roman" pitchFamily="18" charset="0"/>
              </a:rPr>
              <a:t>Duration of analgesic action –</a:t>
            </a:r>
            <a:r>
              <a:rPr lang="ru-RU" b="1" dirty="0">
                <a:solidFill>
                  <a:srgbClr val="FF0000"/>
                </a:solidFill>
                <a:cs typeface="Times New Roman" pitchFamily="18" charset="0"/>
              </a:rPr>
              <a:t> 4-6 </a:t>
            </a:r>
            <a:r>
              <a:rPr lang="en-US" b="1" dirty="0">
                <a:solidFill>
                  <a:srgbClr val="FF0000"/>
                </a:solidFill>
                <a:latin typeface="Gill Sans MT" pitchFamily="34" charset="0"/>
                <a:cs typeface="Times New Roman" pitchFamily="18" charset="0"/>
              </a:rPr>
              <a:t>hours</a:t>
            </a:r>
            <a:endParaRPr lang="uk-UA" b="1" dirty="0">
              <a:solidFill>
                <a:srgbClr val="FF0000"/>
              </a:solidFill>
            </a:endParaRPr>
          </a:p>
          <a:p>
            <a:pPr marL="547688" indent="-411163" algn="ctr">
              <a:lnSpc>
                <a:spcPct val="80000"/>
              </a:lnSpc>
              <a:buNone/>
              <a:defRPr/>
            </a:pPr>
            <a:r>
              <a:rPr lang="en-US" sz="2400" b="1" dirty="0">
                <a:latin typeface="Gill Sans MT" pitchFamily="34" charset="0"/>
                <a:cs typeface="Times New Roman" pitchFamily="18" charset="0"/>
              </a:rPr>
              <a:t>Maximum single dose of morphine is </a:t>
            </a:r>
            <a:r>
              <a:rPr lang="ru-RU" sz="2400" b="1" dirty="0">
                <a:cs typeface="Times New Roman" pitchFamily="18" charset="0"/>
              </a:rPr>
              <a:t>0</a:t>
            </a:r>
            <a:r>
              <a:rPr lang="en-US" sz="2400" b="1" dirty="0">
                <a:cs typeface="Times New Roman" pitchFamily="18" charset="0"/>
              </a:rPr>
              <a:t>.</a:t>
            </a:r>
            <a:r>
              <a:rPr lang="ru-RU" sz="2400" b="1" dirty="0">
                <a:cs typeface="Times New Roman" pitchFamily="18" charset="0"/>
              </a:rPr>
              <a:t>02 </a:t>
            </a:r>
            <a:r>
              <a:rPr lang="en-US" sz="2400" b="1" dirty="0">
                <a:latin typeface="Gill Sans MT" pitchFamily="34" charset="0"/>
                <a:cs typeface="Times New Roman" pitchFamily="18" charset="0"/>
              </a:rPr>
              <a:t>g</a:t>
            </a:r>
            <a:r>
              <a:rPr lang="ru-RU" sz="2400" b="1" dirty="0">
                <a:cs typeface="Times New Roman" pitchFamily="18" charset="0"/>
              </a:rPr>
              <a:t>,</a:t>
            </a:r>
            <a:r>
              <a:rPr lang="uk-UA" sz="2400" b="1" dirty="0"/>
              <a:t> </a:t>
            </a:r>
          </a:p>
          <a:p>
            <a:pPr marL="547688" indent="-411163" algn="ctr">
              <a:lnSpc>
                <a:spcPct val="80000"/>
              </a:lnSpc>
              <a:buNone/>
              <a:defRPr/>
            </a:pPr>
            <a:r>
              <a:rPr lang="ru-RU" sz="2400" b="1" dirty="0">
                <a:cs typeface="Times New Roman" pitchFamily="18" charset="0"/>
              </a:rPr>
              <a:t> </a:t>
            </a:r>
            <a:r>
              <a:rPr lang="en-US" sz="2400" b="1" dirty="0">
                <a:latin typeface="Gill Sans MT" pitchFamily="34" charset="0"/>
                <a:cs typeface="Times New Roman" pitchFamily="18" charset="0"/>
              </a:rPr>
              <a:t>maximum daily dose</a:t>
            </a:r>
            <a:r>
              <a:rPr lang="ru-RU" sz="2400" b="1" dirty="0">
                <a:cs typeface="Times New Roman" pitchFamily="18" charset="0"/>
              </a:rPr>
              <a:t> – 0</a:t>
            </a:r>
            <a:r>
              <a:rPr lang="en-US" sz="2400" b="1" dirty="0">
                <a:cs typeface="Times New Roman" pitchFamily="18" charset="0"/>
              </a:rPr>
              <a:t>.</a:t>
            </a:r>
            <a:r>
              <a:rPr lang="ru-RU" sz="2400" b="1" dirty="0">
                <a:cs typeface="Times New Roman" pitchFamily="18" charset="0"/>
              </a:rPr>
              <a:t>05 </a:t>
            </a:r>
            <a:r>
              <a:rPr lang="en-US" sz="2400" b="1" dirty="0">
                <a:latin typeface="Gill Sans MT" pitchFamily="34" charset="0"/>
                <a:cs typeface="Times New Roman" pitchFamily="18" charset="0"/>
              </a:rPr>
              <a:t>g</a:t>
            </a:r>
            <a:endParaRPr lang="ru-RU" sz="2400" b="1" dirty="0">
              <a:cs typeface="Times New Roman" pitchFamily="18" charset="0"/>
            </a:endParaRPr>
          </a:p>
        </p:txBody>
      </p:sp>
    </p:spTree>
    <p:extLst>
      <p:ext uri="{BB962C8B-B14F-4D97-AF65-F5344CB8AC3E}">
        <p14:creationId xmlns:p14="http://schemas.microsoft.com/office/powerpoint/2010/main" val="38981670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81200" y="152400"/>
            <a:ext cx="8229600" cy="1143000"/>
          </a:xfrm>
        </p:spPr>
        <p:txBody>
          <a:bodyPr/>
          <a:lstStyle/>
          <a:p>
            <a:pPr eaLnBrk="1" hangingPunct="1"/>
            <a:r>
              <a:rPr lang="en-US" altLang="en-US" b="1" smtClean="0"/>
              <a:t>Indications </a:t>
            </a:r>
          </a:p>
        </p:txBody>
      </p:sp>
      <p:sp>
        <p:nvSpPr>
          <p:cNvPr id="3" name="Content Placeholder 2"/>
          <p:cNvSpPr>
            <a:spLocks noGrp="1"/>
          </p:cNvSpPr>
          <p:nvPr>
            <p:ph sz="quarter" idx="1"/>
          </p:nvPr>
        </p:nvSpPr>
        <p:spPr>
          <a:xfrm>
            <a:off x="1981200" y="1219200"/>
            <a:ext cx="8534400" cy="5410200"/>
          </a:xfrm>
        </p:spPr>
        <p:txBody>
          <a:bodyPr rtlCol="0">
            <a:normAutofit/>
          </a:bodyPr>
          <a:lstStyle/>
          <a:p>
            <a:pPr>
              <a:defRPr/>
            </a:pPr>
            <a:r>
              <a:rPr lang="en-US" dirty="0"/>
              <a:t>Morphine is indicated for the treatment of moderate to severe and chronic pain. </a:t>
            </a:r>
          </a:p>
          <a:p>
            <a:pPr>
              <a:defRPr/>
            </a:pPr>
            <a:r>
              <a:rPr lang="en-US" dirty="0"/>
              <a:t>It is useful preoperatively for sedation, </a:t>
            </a:r>
            <a:r>
              <a:rPr lang="en-US" dirty="0" err="1">
                <a:solidFill>
                  <a:srgbClr val="FF950E"/>
                </a:solidFill>
              </a:rPr>
              <a:t>anxiolytic</a:t>
            </a:r>
            <a:r>
              <a:rPr lang="en-US" dirty="0"/>
              <a:t>(anxiety reliever) effects, and to reduce the dose of anesthetics.</a:t>
            </a:r>
          </a:p>
          <a:p>
            <a:pPr>
              <a:defRPr/>
            </a:pPr>
            <a:r>
              <a:rPr lang="en-US" dirty="0"/>
              <a:t>Morphine is the drug of choice for the treatment of myocardial infarction because of its </a:t>
            </a:r>
            <a:r>
              <a:rPr lang="en-US" dirty="0" err="1"/>
              <a:t>bradycardiac</a:t>
            </a:r>
            <a:r>
              <a:rPr lang="en-US" dirty="0"/>
              <a:t> and </a:t>
            </a:r>
            <a:r>
              <a:rPr lang="en-US" dirty="0" err="1"/>
              <a:t>vasodilatory</a:t>
            </a:r>
            <a:r>
              <a:rPr lang="en-US" dirty="0"/>
              <a:t> effects.</a:t>
            </a:r>
          </a:p>
          <a:p>
            <a:pPr>
              <a:defRPr/>
            </a:pPr>
            <a:r>
              <a:rPr lang="en-US" dirty="0"/>
              <a:t>morphine is the most commonly used drug for the treatment of </a:t>
            </a:r>
            <a:r>
              <a:rPr lang="en-US" dirty="0" err="1"/>
              <a:t>dyspnea</a:t>
            </a:r>
            <a:r>
              <a:rPr lang="en-US" dirty="0"/>
              <a:t> associated pulmonary edema. It is thought that morphine reduces the anxiety associated with shortness of breath in these patients along with the cardiac preload and </a:t>
            </a:r>
            <a:r>
              <a:rPr lang="en-US" dirty="0" err="1"/>
              <a:t>afterload</a:t>
            </a:r>
            <a:r>
              <a:rPr lang="en-US" dirty="0"/>
              <a:t>.</a:t>
            </a:r>
          </a:p>
          <a:p>
            <a:pPr>
              <a:defRPr/>
            </a:pPr>
            <a:r>
              <a:rPr lang="en-US" dirty="0"/>
              <a:t>Commonly used to relieve pain in cancer patients</a:t>
            </a:r>
          </a:p>
        </p:txBody>
      </p:sp>
    </p:spTree>
    <p:extLst>
      <p:ext uri="{BB962C8B-B14F-4D97-AF65-F5344CB8AC3E}">
        <p14:creationId xmlns:p14="http://schemas.microsoft.com/office/powerpoint/2010/main" val="13806163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28600"/>
            <a:ext cx="7772400" cy="1143000"/>
          </a:xfrm>
        </p:spPr>
        <p:txBody>
          <a:bodyPr rtlCol="0">
            <a:normAutofit/>
          </a:bodyPr>
          <a:lstStyle/>
          <a:p>
            <a:pPr>
              <a:defRPr/>
            </a:pPr>
            <a:r>
              <a:rPr lang="en-US" sz="5400" dirty="0">
                <a:solidFill>
                  <a:srgbClr val="FF0000"/>
                </a:solidFill>
                <a:effectLst>
                  <a:outerShdw blurRad="38100" dist="38100" dir="2700000" algn="tl">
                    <a:srgbClr val="000000"/>
                  </a:outerShdw>
                </a:effectLst>
                <a:latin typeface="Gill Sans MT" pitchFamily="34" charset="0"/>
              </a:rPr>
              <a:t>Side effects of morphine</a:t>
            </a:r>
            <a:endParaRPr lang="ru-RU" sz="5400" dirty="0">
              <a:solidFill>
                <a:srgbClr val="FF0000"/>
              </a:solidFill>
              <a:effectLst>
                <a:outerShdw blurRad="38100" dist="38100" dir="2700000" algn="tl">
                  <a:srgbClr val="000000"/>
                </a:outerShdw>
              </a:effectLst>
            </a:endParaRPr>
          </a:p>
        </p:txBody>
      </p:sp>
      <p:sp>
        <p:nvSpPr>
          <p:cNvPr id="37891" name="Rectangle 3"/>
          <p:cNvSpPr>
            <a:spLocks noGrp="1"/>
          </p:cNvSpPr>
          <p:nvPr>
            <p:ph idx="4294967295"/>
          </p:nvPr>
        </p:nvSpPr>
        <p:spPr>
          <a:xfrm>
            <a:off x="0" y="1752600"/>
            <a:ext cx="7772400" cy="4572000"/>
          </a:xfrm>
        </p:spPr>
        <p:txBody>
          <a:bodyPr/>
          <a:lstStyle/>
          <a:p>
            <a:pPr marL="547688" indent="-411163">
              <a:buFont typeface="Wingdings 2" panose="05020102010507070707" pitchFamily="18" charset="2"/>
              <a:buChar char=""/>
            </a:pPr>
            <a:r>
              <a:rPr lang="en-US" altLang="en-US" sz="2400" b="1">
                <a:latin typeface="Gill Sans MT" panose="020B0502020104020203" pitchFamily="34" charset="0"/>
              </a:rPr>
              <a:t>Respiratory depression</a:t>
            </a:r>
            <a:endParaRPr lang="uk-UA" altLang="en-US" sz="2400" b="1"/>
          </a:p>
          <a:p>
            <a:pPr marL="547688" indent="-411163">
              <a:buFont typeface="Wingdings 2" panose="05020102010507070707" pitchFamily="18" charset="2"/>
              <a:buChar char=""/>
            </a:pPr>
            <a:r>
              <a:rPr lang="en-US" altLang="en-US" sz="2400" b="1">
                <a:latin typeface="Gill Sans MT" panose="020B0502020104020203" pitchFamily="34" charset="0"/>
              </a:rPr>
              <a:t>Vomiting </a:t>
            </a:r>
            <a:r>
              <a:rPr lang="uk-UA" altLang="en-US" sz="2400" b="1">
                <a:cs typeface="Times New Roman" panose="02020603050405020304" pitchFamily="18" charset="0"/>
              </a:rPr>
              <a:t>(</a:t>
            </a:r>
            <a:r>
              <a:rPr lang="en-US" altLang="en-US" sz="2400" b="1">
                <a:latin typeface="Gill Sans MT" panose="020B0502020104020203" pitchFamily="34" charset="0"/>
                <a:cs typeface="Times New Roman" panose="02020603050405020304" pitchFamily="18" charset="0"/>
              </a:rPr>
              <a:t>excitation of starting zone of vomiting center</a:t>
            </a:r>
            <a:r>
              <a:rPr lang="uk-UA" altLang="en-US" sz="2400" b="1">
                <a:cs typeface="Times New Roman" panose="02020603050405020304" pitchFamily="18" charset="0"/>
              </a:rPr>
              <a:t>)</a:t>
            </a:r>
            <a:endParaRPr lang="uk-UA" altLang="en-US" sz="2400" b="1"/>
          </a:p>
          <a:p>
            <a:pPr marL="547688" indent="-411163">
              <a:buFont typeface="Wingdings 2" panose="05020102010507070707" pitchFamily="18" charset="2"/>
              <a:buChar char=""/>
            </a:pPr>
            <a:r>
              <a:rPr lang="en-US" altLang="en-US" sz="2400" b="1">
                <a:latin typeface="Gill Sans MT" panose="020B0502020104020203" pitchFamily="34" charset="0"/>
                <a:cs typeface="Times New Roman" panose="02020603050405020304" pitchFamily="18" charset="0"/>
              </a:rPr>
              <a:t>bradycardia</a:t>
            </a:r>
            <a:r>
              <a:rPr lang="uk-UA" altLang="en-US" sz="2400" b="1">
                <a:cs typeface="Times New Roman" panose="02020603050405020304" pitchFamily="18" charset="0"/>
              </a:rPr>
              <a:t> (</a:t>
            </a:r>
            <a:r>
              <a:rPr lang="en-US" altLang="en-US" sz="2400" b="1">
                <a:latin typeface="Gill Sans MT" panose="020B0502020104020203" pitchFamily="34" charset="0"/>
                <a:cs typeface="Times New Roman" panose="02020603050405020304" pitchFamily="18" charset="0"/>
              </a:rPr>
              <a:t>increasing of tone of n. vagus nuclei</a:t>
            </a:r>
            <a:r>
              <a:rPr lang="uk-UA" altLang="en-US" sz="2400" b="1">
                <a:cs typeface="Times New Roman" panose="02020603050405020304" pitchFamily="18" charset="0"/>
              </a:rPr>
              <a:t>)</a:t>
            </a:r>
            <a:endParaRPr lang="uk-UA" altLang="en-US" sz="2400" b="1"/>
          </a:p>
          <a:p>
            <a:pPr marL="547688" indent="-411163">
              <a:buFont typeface="Wingdings 2" panose="05020102010507070707" pitchFamily="18" charset="2"/>
              <a:buChar char=""/>
            </a:pPr>
            <a:r>
              <a:rPr lang="en-US" altLang="en-US" sz="2400" b="1">
                <a:latin typeface="Gill Sans MT" panose="020B0502020104020203" pitchFamily="34" charset="0"/>
                <a:cs typeface="Times New Roman" panose="02020603050405020304" pitchFamily="18" charset="0"/>
              </a:rPr>
              <a:t>spasm of sphincters</a:t>
            </a:r>
            <a:r>
              <a:rPr lang="uk-UA" altLang="en-US" sz="2400" b="1">
                <a:cs typeface="Times New Roman" panose="02020603050405020304" pitchFamily="18" charset="0"/>
              </a:rPr>
              <a:t> </a:t>
            </a:r>
            <a:r>
              <a:rPr lang="en-US" altLang="en-US" sz="2400" b="1">
                <a:latin typeface="Gill Sans MT" panose="020B0502020104020203" pitchFamily="34" charset="0"/>
                <a:cs typeface="Times New Roman" panose="02020603050405020304" pitchFamily="18" charset="0"/>
              </a:rPr>
              <a:t>of gastro-intestinal tract accompanied by constipations</a:t>
            </a:r>
            <a:endParaRPr lang="uk-UA" altLang="en-US" sz="2400" b="1"/>
          </a:p>
          <a:p>
            <a:pPr marL="547688" indent="-411163">
              <a:buFont typeface="Wingdings 2" panose="05020102010507070707" pitchFamily="18" charset="2"/>
              <a:buChar char=""/>
            </a:pPr>
            <a:r>
              <a:rPr lang="en-US" altLang="en-US" sz="2400" b="1">
                <a:latin typeface="Gill Sans MT" panose="020B0502020104020203" pitchFamily="34" charset="0"/>
                <a:cs typeface="Times New Roman" panose="02020603050405020304" pitchFamily="18" charset="0"/>
              </a:rPr>
              <a:t>increasing of tone of smooth musculature of urinary and bile-excreting tracts</a:t>
            </a:r>
            <a:r>
              <a:rPr lang="uk-UA" altLang="en-US" sz="2400" b="1">
                <a:cs typeface="Times New Roman" panose="02020603050405020304" pitchFamily="18" charset="0"/>
              </a:rPr>
              <a:t> </a:t>
            </a:r>
            <a:r>
              <a:rPr lang="uk-UA" altLang="en-US" sz="2400" b="1"/>
              <a:t> (</a:t>
            </a:r>
            <a:r>
              <a:rPr lang="en-US" altLang="en-US" sz="2400" b="1">
                <a:latin typeface="Gill Sans MT" panose="020B0502020104020203" pitchFamily="34" charset="0"/>
              </a:rPr>
              <a:t>retentions of urination, bile stasis</a:t>
            </a:r>
            <a:r>
              <a:rPr lang="uk-UA" altLang="en-US" sz="2400" b="1"/>
              <a:t>)</a:t>
            </a:r>
            <a:endParaRPr lang="en-US" altLang="en-US" sz="2400" b="1"/>
          </a:p>
          <a:p>
            <a:pPr marL="547688" indent="-411163">
              <a:buFont typeface="Wingdings 2" panose="05020102010507070707" pitchFamily="18" charset="2"/>
              <a:buChar char=""/>
            </a:pPr>
            <a:r>
              <a:rPr lang="en-US" altLang="en-US" sz="2400" b="1"/>
              <a:t>Decreasing of  BP</a:t>
            </a:r>
            <a:endParaRPr lang="uk-UA" altLang="en-US" sz="2400" b="1"/>
          </a:p>
          <a:p>
            <a:pPr marL="547688" indent="-411163">
              <a:buNone/>
            </a:pPr>
            <a:endParaRPr lang="ru-RU" altLang="en-US" sz="2400" b="1"/>
          </a:p>
        </p:txBody>
      </p:sp>
    </p:spTree>
    <p:extLst>
      <p:ext uri="{BB962C8B-B14F-4D97-AF65-F5344CB8AC3E}">
        <p14:creationId xmlns:p14="http://schemas.microsoft.com/office/powerpoint/2010/main" val="9673572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8229600" cy="990600"/>
          </a:xfrm>
        </p:spPr>
        <p:txBody>
          <a:bodyPr rtlCol="0">
            <a:normAutofit/>
          </a:bodyPr>
          <a:lstStyle/>
          <a:p>
            <a:pPr>
              <a:defRPr/>
            </a:pPr>
            <a:r>
              <a:rPr lang="en-US" sz="2800" dirty="0">
                <a:solidFill>
                  <a:srgbClr val="FF0000"/>
                </a:solidFill>
                <a:effectLst>
                  <a:outerShdw blurRad="38100" dist="38100" dir="2700000" algn="tl">
                    <a:srgbClr val="000000"/>
                  </a:outerShdw>
                </a:effectLst>
              </a:rPr>
              <a:t>CONTRAINDICATIONS -MORPHINE</a:t>
            </a:r>
            <a:endParaRPr lang="ru-RU" sz="2800" dirty="0">
              <a:solidFill>
                <a:srgbClr val="FF0000"/>
              </a:solidFill>
              <a:effectLst>
                <a:outerShdw blurRad="38100" dist="38100" dir="2700000" algn="tl">
                  <a:srgbClr val="000000"/>
                </a:outerShdw>
              </a:effectLst>
            </a:endParaRPr>
          </a:p>
        </p:txBody>
      </p:sp>
      <p:sp>
        <p:nvSpPr>
          <p:cNvPr id="24579" name="Rectangle 3"/>
          <p:cNvSpPr>
            <a:spLocks noGrp="1" noChangeArrowheads="1"/>
          </p:cNvSpPr>
          <p:nvPr>
            <p:ph idx="4294967295"/>
          </p:nvPr>
        </p:nvSpPr>
        <p:spPr>
          <a:xfrm>
            <a:off x="0" y="762000"/>
            <a:ext cx="9144000" cy="6381750"/>
          </a:xfrm>
        </p:spPr>
        <p:txBody>
          <a:bodyPr rtlCol="0">
            <a:noAutofit/>
          </a:bodyPr>
          <a:lstStyle/>
          <a:p>
            <a:pPr>
              <a:buFont typeface="Wingdings" pitchFamily="2" charset="2"/>
              <a:buChar char="ü"/>
              <a:defRPr/>
            </a:pPr>
            <a:r>
              <a:rPr lang="en-US" sz="2400" dirty="0"/>
              <a:t>acute respiratory depression/ acute bronchial asthma</a:t>
            </a:r>
          </a:p>
          <a:p>
            <a:pPr>
              <a:buFont typeface="Wingdings" pitchFamily="2" charset="2"/>
              <a:buChar char="ü"/>
              <a:defRPr/>
            </a:pPr>
            <a:r>
              <a:rPr lang="en-US" sz="2400" dirty="0"/>
              <a:t>renal failure (due to accumulation of the metabolites morphine-3-glucuronide and morphine-6-glucuronide)</a:t>
            </a:r>
          </a:p>
          <a:p>
            <a:pPr>
              <a:buFont typeface="Wingdings" pitchFamily="2" charset="2"/>
              <a:buChar char="ü"/>
              <a:defRPr/>
            </a:pPr>
            <a:r>
              <a:rPr lang="en-US" sz="2400" dirty="0"/>
              <a:t>chemical toxicity (potentially lethal in low tolerance subjects)</a:t>
            </a:r>
          </a:p>
          <a:p>
            <a:pPr>
              <a:buFont typeface="Wingdings" pitchFamily="2" charset="2"/>
              <a:buChar char="ü"/>
              <a:defRPr/>
            </a:pPr>
            <a:r>
              <a:rPr lang="en-US" sz="2400" dirty="0"/>
              <a:t>raised intracranial pressure, including head injury (risk of worsening respiratory depression)</a:t>
            </a:r>
          </a:p>
          <a:p>
            <a:pPr>
              <a:buFont typeface="Wingdings" pitchFamily="2" charset="2"/>
              <a:buChar char="ü"/>
              <a:defRPr/>
            </a:pPr>
            <a:r>
              <a:rPr lang="en-US" sz="2400" dirty="0" err="1"/>
              <a:t>Biliary</a:t>
            </a:r>
            <a:r>
              <a:rPr lang="en-US" sz="2400" dirty="0"/>
              <a:t> colic</a:t>
            </a:r>
          </a:p>
          <a:p>
            <a:pPr>
              <a:buFont typeface="Wingdings" pitchFamily="2" charset="2"/>
              <a:buChar char="ü"/>
              <a:defRPr/>
            </a:pPr>
            <a:r>
              <a:rPr lang="en-US" sz="2400" dirty="0"/>
              <a:t>hypersensitivity reactions to the </a:t>
            </a:r>
            <a:r>
              <a:rPr lang="en-US" sz="2400" dirty="0" err="1"/>
              <a:t>opioids</a:t>
            </a:r>
            <a:r>
              <a:rPr lang="en-US" sz="2400" dirty="0"/>
              <a:t>.</a:t>
            </a:r>
          </a:p>
          <a:p>
            <a:pPr algn="ctr">
              <a:buNone/>
              <a:defRPr/>
            </a:pPr>
            <a:r>
              <a:rPr lang="en-US" sz="3600" dirty="0"/>
              <a:t>Use with caution in </a:t>
            </a:r>
          </a:p>
          <a:p>
            <a:pPr>
              <a:buFont typeface="Wingdings" pitchFamily="2" charset="2"/>
              <a:buChar char="Ø"/>
              <a:defRPr/>
            </a:pPr>
            <a:r>
              <a:rPr lang="en-US" sz="2400" dirty="0">
                <a:latin typeface="Gill Sans MT" pitchFamily="34" charset="0"/>
                <a:cs typeface="Times New Roman" pitchFamily="18" charset="0"/>
              </a:rPr>
              <a:t>pain</a:t>
            </a:r>
            <a:r>
              <a:rPr lang="ru-RU" sz="2400" dirty="0">
                <a:cs typeface="Times New Roman" pitchFamily="18" charset="0"/>
              </a:rPr>
              <a:t> </a:t>
            </a:r>
            <a:r>
              <a:rPr lang="en-US" sz="2400" dirty="0">
                <a:latin typeface="Gill Sans MT" pitchFamily="34" charset="0"/>
                <a:cs typeface="Times New Roman" pitchFamily="18" charset="0"/>
              </a:rPr>
              <a:t>that accompanies </a:t>
            </a:r>
            <a:r>
              <a:rPr lang="en-US" sz="2400" b="1" dirty="0">
                <a:solidFill>
                  <a:srgbClr val="FF3300"/>
                </a:solidFill>
                <a:effectLst>
                  <a:outerShdw blurRad="38100" dist="38100" dir="2700000" algn="tl">
                    <a:srgbClr val="000000"/>
                  </a:outerShdw>
                </a:effectLst>
                <a:latin typeface="Gill Sans MT" pitchFamily="34" charset="0"/>
                <a:cs typeface="Times New Roman" pitchFamily="18" charset="0"/>
              </a:rPr>
              <a:t>chronic</a:t>
            </a:r>
            <a:r>
              <a:rPr lang="en-US" sz="2400" dirty="0">
                <a:latin typeface="Gill Sans MT" pitchFamily="34" charset="0"/>
                <a:cs typeface="Times New Roman" pitchFamily="18" charset="0"/>
              </a:rPr>
              <a:t> inflammatory pain</a:t>
            </a:r>
          </a:p>
          <a:p>
            <a:pPr>
              <a:buFont typeface="Wingdings" pitchFamily="2" charset="2"/>
              <a:buChar char="Ø"/>
              <a:defRPr/>
            </a:pPr>
            <a:r>
              <a:rPr lang="en-US" sz="2400" dirty="0">
                <a:latin typeface="Gill Sans MT" pitchFamily="34" charset="0"/>
                <a:cs typeface="Times New Roman" pitchFamily="18" charset="0"/>
              </a:rPr>
              <a:t>children</a:t>
            </a:r>
            <a:r>
              <a:rPr lang="uk-UA" sz="2400" dirty="0">
                <a:cs typeface="Times New Roman" pitchFamily="18" charset="0"/>
              </a:rPr>
              <a:t> </a:t>
            </a:r>
            <a:r>
              <a:rPr lang="en-US" sz="2400" dirty="0">
                <a:latin typeface="Gill Sans MT" pitchFamily="34" charset="0"/>
                <a:cs typeface="Times New Roman" pitchFamily="18" charset="0"/>
              </a:rPr>
              <a:t>before the age of </a:t>
            </a:r>
            <a:r>
              <a:rPr lang="uk-UA" sz="2400" dirty="0">
                <a:solidFill>
                  <a:srgbClr val="FF3300"/>
                </a:solidFill>
                <a:effectLst>
                  <a:outerShdw blurRad="38100" dist="38100" dir="2700000" algn="tl">
                    <a:srgbClr val="000000"/>
                  </a:outerShdw>
                </a:effectLst>
                <a:cs typeface="Times New Roman" pitchFamily="18" charset="0"/>
              </a:rPr>
              <a:t>2</a:t>
            </a:r>
            <a:r>
              <a:rPr lang="en-US" sz="2400" dirty="0">
                <a:solidFill>
                  <a:srgbClr val="FF3300"/>
                </a:solidFill>
                <a:effectLst>
                  <a:outerShdw blurRad="38100" dist="38100" dir="2700000" algn="tl">
                    <a:srgbClr val="000000"/>
                  </a:outerShdw>
                </a:effectLst>
                <a:latin typeface="Gill Sans MT" pitchFamily="34" charset="0"/>
                <a:cs typeface="Times New Roman" pitchFamily="18" charset="0"/>
              </a:rPr>
              <a:t> years</a:t>
            </a:r>
          </a:p>
          <a:p>
            <a:pPr>
              <a:defRPr/>
            </a:pPr>
            <a:r>
              <a:rPr lang="en-US" sz="2400" dirty="0">
                <a:effectLst>
                  <a:outerShdw blurRad="38100" dist="38100" dir="2700000" algn="tl">
                    <a:srgbClr val="000000"/>
                  </a:outerShdw>
                </a:effectLst>
                <a:latin typeface="Gill Sans MT" pitchFamily="34" charset="0"/>
                <a:cs typeface="Times New Roman" pitchFamily="18" charset="0"/>
              </a:rPr>
              <a:t>Pts on barbiturates, alcohol abusers ,</a:t>
            </a:r>
            <a:r>
              <a:rPr lang="en-US" sz="2400" dirty="0"/>
              <a:t>psychotropic drugs, such as chlorpromazine and monoamine </a:t>
            </a:r>
            <a:r>
              <a:rPr lang="en-US" sz="2400" dirty="0" err="1"/>
              <a:t>oxidase</a:t>
            </a:r>
            <a:r>
              <a:rPr lang="en-US" sz="2400" dirty="0"/>
              <a:t> inhibitors, or the </a:t>
            </a:r>
            <a:r>
              <a:rPr lang="en-US" sz="2400" dirty="0" err="1"/>
              <a:t>anxiolytics</a:t>
            </a:r>
            <a:r>
              <a:rPr lang="en-US" sz="2400" dirty="0"/>
              <a:t>, such as diazepam.</a:t>
            </a:r>
            <a:endParaRPr lang="uk-UA" sz="2400" dirty="0">
              <a:effectLst>
                <a:outerShdw blurRad="38100" dist="38100" dir="2700000" algn="tl">
                  <a:srgbClr val="000000"/>
                </a:outerShdw>
              </a:effectLst>
            </a:endParaRPr>
          </a:p>
          <a:p>
            <a:pPr>
              <a:defRPr/>
            </a:pPr>
            <a:endParaRPr lang="ru-RU" sz="2400" dirty="0">
              <a:cs typeface="Times New Roman" pitchFamily="18" charset="0"/>
            </a:endParaRPr>
          </a:p>
          <a:p>
            <a:pPr>
              <a:defRPr/>
            </a:pPr>
            <a:endParaRPr lang="en-US" sz="2400" dirty="0"/>
          </a:p>
        </p:txBody>
      </p:sp>
    </p:spTree>
    <p:extLst>
      <p:ext uri="{BB962C8B-B14F-4D97-AF65-F5344CB8AC3E}">
        <p14:creationId xmlns:p14="http://schemas.microsoft.com/office/powerpoint/2010/main" val="196141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0" y="365125"/>
            <a:ext cx="10515600" cy="1325563"/>
          </a:xfrm>
        </p:spPr>
        <p:txBody>
          <a:bodyPr/>
          <a:lstStyle/>
          <a:p>
            <a:pPr eaLnBrk="1" hangingPunct="1"/>
            <a:r>
              <a:rPr lang="en-US" altLang="en-US" b="1" smtClean="0">
                <a:latin typeface="Gill Sans MT" panose="020B0502020104020203" pitchFamily="34" charset="0"/>
              </a:rPr>
              <a:t>Tolerance </a:t>
            </a:r>
          </a:p>
        </p:txBody>
      </p:sp>
      <p:sp>
        <p:nvSpPr>
          <p:cNvPr id="39939" name="Rectangle 3"/>
          <p:cNvSpPr>
            <a:spLocks noGrp="1"/>
          </p:cNvSpPr>
          <p:nvPr>
            <p:ph idx="4294967295"/>
          </p:nvPr>
        </p:nvSpPr>
        <p:spPr>
          <a:xfrm>
            <a:off x="0" y="1825625"/>
            <a:ext cx="10515600" cy="4351338"/>
          </a:xfrm>
        </p:spPr>
        <p:txBody>
          <a:bodyPr/>
          <a:lstStyle/>
          <a:p>
            <a:pPr eaLnBrk="1" hangingPunct="1"/>
            <a:r>
              <a:rPr lang="en-US" altLang="en-US" sz="2400">
                <a:latin typeface="Gill Sans MT" panose="020B0502020104020203" pitchFamily="34" charset="0"/>
              </a:rPr>
              <a:t>Tolerance is a diminished responsiveness to the drug’s action that is seen with many compounds</a:t>
            </a:r>
          </a:p>
          <a:p>
            <a:pPr eaLnBrk="1" hangingPunct="1"/>
            <a:r>
              <a:rPr lang="en-US" altLang="en-US" sz="2400">
                <a:latin typeface="Gill Sans MT" panose="020B0502020104020203" pitchFamily="34" charset="0"/>
              </a:rPr>
              <a:t>Tolerance can be demonstrated by a decreased effect from a constant dose of drug or by an increase in the minimum drug dose required to produce a given level of effect</a:t>
            </a:r>
          </a:p>
          <a:p>
            <a:pPr eaLnBrk="1" hangingPunct="1"/>
            <a:r>
              <a:rPr lang="en-US" altLang="en-US" sz="2400">
                <a:latin typeface="Gill Sans MT" panose="020B0502020104020203" pitchFamily="34" charset="0"/>
              </a:rPr>
              <a:t>Physiological tolerance involves changes in the binding of a drug to receptors or changes in receptor transductional processes related to the drug of action</a:t>
            </a:r>
          </a:p>
          <a:p>
            <a:pPr eaLnBrk="1" hangingPunct="1"/>
            <a:r>
              <a:rPr lang="en-US" altLang="en-US" sz="2400">
                <a:latin typeface="Gill Sans MT" panose="020B0502020104020203" pitchFamily="34" charset="0"/>
              </a:rPr>
              <a:t>This type of tolerance occurs in opioids</a:t>
            </a:r>
          </a:p>
        </p:txBody>
      </p:sp>
    </p:spTree>
    <p:extLst>
      <p:ext uri="{BB962C8B-B14F-4D97-AF65-F5344CB8AC3E}">
        <p14:creationId xmlns:p14="http://schemas.microsoft.com/office/powerpoint/2010/main" val="28855471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0" y="365125"/>
            <a:ext cx="10515600" cy="1325563"/>
          </a:xfrm>
        </p:spPr>
        <p:txBody>
          <a:bodyPr/>
          <a:lstStyle/>
          <a:p>
            <a:pPr eaLnBrk="1" hangingPunct="1"/>
            <a:r>
              <a:rPr lang="en-US" altLang="en-US" smtClean="0">
                <a:latin typeface="Gill Sans MT" panose="020B0502020104020203" pitchFamily="34" charset="0"/>
              </a:rPr>
              <a:t>Addiction</a:t>
            </a:r>
          </a:p>
        </p:txBody>
      </p:sp>
      <p:sp>
        <p:nvSpPr>
          <p:cNvPr id="40963" name="Rectangle 3"/>
          <p:cNvSpPr>
            <a:spLocks noGrp="1"/>
          </p:cNvSpPr>
          <p:nvPr>
            <p:ph type="body" idx="4294967295"/>
          </p:nvPr>
        </p:nvSpPr>
        <p:spPr>
          <a:xfrm>
            <a:off x="0" y="1214438"/>
            <a:ext cx="8229600" cy="5338762"/>
          </a:xfrm>
        </p:spPr>
        <p:txBody>
          <a:bodyPr/>
          <a:lstStyle/>
          <a:p>
            <a:pPr eaLnBrk="1" hangingPunct="1"/>
            <a:r>
              <a:rPr lang="en-US" altLang="en-US">
                <a:latin typeface="Gill Sans MT" panose="020B0502020104020203" pitchFamily="34" charset="0"/>
              </a:rPr>
              <a:t>Physical dependence </a:t>
            </a:r>
          </a:p>
          <a:p>
            <a:pPr eaLnBrk="1" hangingPunct="1"/>
            <a:r>
              <a:rPr lang="en-US" altLang="en-US">
                <a:latin typeface="Gill Sans MT" panose="020B0502020104020203" pitchFamily="34" charset="0"/>
              </a:rPr>
              <a:t>Physiological dependence</a:t>
            </a:r>
          </a:p>
          <a:p>
            <a:pPr eaLnBrk="1" hangingPunct="1"/>
            <a:r>
              <a:rPr lang="en-US" altLang="en-US">
                <a:latin typeface="Gill Sans MT" panose="020B0502020104020203" pitchFamily="34" charset="0"/>
              </a:rPr>
              <a:t>Withdrawal reactions</a:t>
            </a:r>
          </a:p>
          <a:p>
            <a:pPr eaLnBrk="1" hangingPunct="1">
              <a:buFontTx/>
              <a:buNone/>
            </a:pPr>
            <a:endParaRPr lang="en-US" altLang="en-US" sz="2400">
              <a:latin typeface="Gill Sans MT" panose="020B0502020104020203" pitchFamily="34" charset="0"/>
            </a:endParaRPr>
          </a:p>
          <a:p>
            <a:pPr eaLnBrk="1" hangingPunct="1">
              <a:buFontTx/>
              <a:buNone/>
            </a:pPr>
            <a:r>
              <a:rPr lang="en-US" altLang="en-US" sz="2400">
                <a:latin typeface="Gill Sans MT" panose="020B0502020104020203" pitchFamily="34" charset="0"/>
              </a:rPr>
              <a:t> </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3143250"/>
            <a:ext cx="345281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3214688"/>
            <a:ext cx="3429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382304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title" idx="4294967295"/>
          </p:nvPr>
        </p:nvSpPr>
        <p:spPr>
          <a:xfrm>
            <a:off x="0" y="365125"/>
            <a:ext cx="10515600" cy="1325563"/>
          </a:xfrm>
        </p:spPr>
        <p:txBody>
          <a:bodyPr/>
          <a:lstStyle/>
          <a:p>
            <a:pPr eaLnBrk="1" hangingPunct="1"/>
            <a:r>
              <a:rPr lang="en-US" altLang="en-US" smtClean="0">
                <a:latin typeface="Gill Sans MT" panose="020B0502020104020203" pitchFamily="34" charset="0"/>
              </a:rPr>
              <a:t>Tolerance and Dependence</a:t>
            </a:r>
          </a:p>
        </p:txBody>
      </p:sp>
      <p:pic>
        <p:nvPicPr>
          <p:cNvPr id="43011" name="Picture 6" descr="trains0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897188"/>
            <a:ext cx="2847975" cy="1933575"/>
          </a:xfrm>
          <a:noFill/>
        </p:spPr>
      </p:pic>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008161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0" y="365125"/>
            <a:ext cx="10515600" cy="1325563"/>
          </a:xfrm>
        </p:spPr>
        <p:txBody>
          <a:bodyPr/>
          <a:lstStyle/>
          <a:p>
            <a:pPr eaLnBrk="1" hangingPunct="1"/>
            <a:r>
              <a:rPr lang="en-US" altLang="en-US" smtClean="0">
                <a:latin typeface="Gill Sans MT" panose="020B0502020104020203" pitchFamily="34" charset="0"/>
              </a:rPr>
              <a:t>Withdrawl Reactions</a:t>
            </a:r>
          </a:p>
        </p:txBody>
      </p:sp>
      <p:sp>
        <p:nvSpPr>
          <p:cNvPr id="44035" name="Rectangle 3"/>
          <p:cNvSpPr>
            <a:spLocks noGrp="1"/>
          </p:cNvSpPr>
          <p:nvPr>
            <p:ph type="body" sz="half" idx="4294967295"/>
          </p:nvPr>
        </p:nvSpPr>
        <p:spPr>
          <a:xfrm>
            <a:off x="0" y="1600200"/>
            <a:ext cx="4038600" cy="4953000"/>
          </a:xfrm>
        </p:spPr>
        <p:txBody>
          <a:bodyPr>
            <a:normAutofit lnSpcReduction="10000"/>
          </a:bodyPr>
          <a:lstStyle/>
          <a:p>
            <a:pPr algn="ctr" eaLnBrk="1" fontAlgn="t" hangingPunct="1">
              <a:buFontTx/>
              <a:buNone/>
            </a:pPr>
            <a:r>
              <a:rPr lang="en-US" altLang="en-US" u="sng">
                <a:latin typeface="Gill Sans MT" panose="020B0502020104020203" pitchFamily="34" charset="0"/>
              </a:rPr>
              <a:t>Acute Action</a:t>
            </a:r>
          </a:p>
          <a:p>
            <a:pPr eaLnBrk="1" fontAlgn="t" hangingPunct="1"/>
            <a:r>
              <a:rPr lang="en-US" altLang="en-US" sz="2000">
                <a:latin typeface="Gill Sans MT" panose="020B0502020104020203" pitchFamily="34" charset="0"/>
              </a:rPr>
              <a:t>Analgesia</a:t>
            </a:r>
          </a:p>
          <a:p>
            <a:pPr eaLnBrk="1" fontAlgn="t" hangingPunct="1"/>
            <a:r>
              <a:rPr lang="en-US" altLang="en-US" sz="2000">
                <a:latin typeface="Gill Sans MT" panose="020B0502020104020203" pitchFamily="34" charset="0"/>
              </a:rPr>
              <a:t>Respiratory Depression</a:t>
            </a:r>
          </a:p>
          <a:p>
            <a:pPr eaLnBrk="1" fontAlgn="t" hangingPunct="1"/>
            <a:r>
              <a:rPr lang="en-US" altLang="en-US" sz="2000">
                <a:latin typeface="Gill Sans MT" panose="020B0502020104020203" pitchFamily="34" charset="0"/>
              </a:rPr>
              <a:t>Euphoria</a:t>
            </a:r>
          </a:p>
          <a:p>
            <a:pPr eaLnBrk="1" fontAlgn="t" hangingPunct="1"/>
            <a:r>
              <a:rPr lang="en-US" altLang="en-US" sz="2000">
                <a:latin typeface="Gill Sans MT" panose="020B0502020104020203" pitchFamily="34" charset="0"/>
              </a:rPr>
              <a:t>Relaxation and sleep</a:t>
            </a:r>
          </a:p>
          <a:p>
            <a:pPr eaLnBrk="1" fontAlgn="t" hangingPunct="1"/>
            <a:r>
              <a:rPr lang="en-US" altLang="en-US" sz="2000">
                <a:latin typeface="Gill Sans MT" panose="020B0502020104020203" pitchFamily="34" charset="0"/>
              </a:rPr>
              <a:t>Tranquilization/calming</a:t>
            </a:r>
          </a:p>
          <a:p>
            <a:pPr eaLnBrk="1" fontAlgn="t" hangingPunct="1"/>
            <a:r>
              <a:rPr lang="en-US" altLang="en-US" sz="2000">
                <a:latin typeface="Gill Sans MT" panose="020B0502020104020203" pitchFamily="34" charset="0"/>
              </a:rPr>
              <a:t>Decreased blood pressure</a:t>
            </a:r>
          </a:p>
          <a:p>
            <a:pPr eaLnBrk="1" fontAlgn="t" hangingPunct="1"/>
            <a:r>
              <a:rPr lang="en-US" altLang="en-US" sz="2000">
                <a:latin typeface="Gill Sans MT" panose="020B0502020104020203" pitchFamily="34" charset="0"/>
              </a:rPr>
              <a:t>Constipation</a:t>
            </a:r>
          </a:p>
          <a:p>
            <a:pPr eaLnBrk="1" fontAlgn="t" hangingPunct="1"/>
            <a:r>
              <a:rPr lang="en-US" altLang="en-US" sz="2000">
                <a:latin typeface="Gill Sans MT" panose="020B0502020104020203" pitchFamily="34" charset="0"/>
              </a:rPr>
              <a:t>Pupillary constriction</a:t>
            </a:r>
          </a:p>
          <a:p>
            <a:pPr eaLnBrk="1" fontAlgn="t" hangingPunct="1"/>
            <a:r>
              <a:rPr lang="en-US" altLang="en-US" sz="2000">
                <a:latin typeface="Gill Sans MT" panose="020B0502020104020203" pitchFamily="34" charset="0"/>
              </a:rPr>
              <a:t>Hypothermia</a:t>
            </a:r>
          </a:p>
          <a:p>
            <a:pPr eaLnBrk="1" fontAlgn="t" hangingPunct="1"/>
            <a:r>
              <a:rPr lang="en-US" altLang="en-US" sz="2000">
                <a:latin typeface="Gill Sans MT" panose="020B0502020104020203" pitchFamily="34" charset="0"/>
              </a:rPr>
              <a:t>Drying of secretions</a:t>
            </a:r>
          </a:p>
          <a:p>
            <a:pPr eaLnBrk="1" fontAlgn="t" hangingPunct="1"/>
            <a:r>
              <a:rPr lang="en-US" altLang="en-US" sz="2000">
                <a:latin typeface="Gill Sans MT" panose="020B0502020104020203" pitchFamily="34" charset="0"/>
              </a:rPr>
              <a:t>Reduced sex drive</a:t>
            </a:r>
          </a:p>
          <a:p>
            <a:pPr eaLnBrk="1" fontAlgn="t" hangingPunct="1"/>
            <a:r>
              <a:rPr lang="en-US" altLang="en-US" sz="2000">
                <a:latin typeface="Gill Sans MT" panose="020B0502020104020203" pitchFamily="34" charset="0"/>
              </a:rPr>
              <a:t>Flushed and warm skin</a:t>
            </a:r>
          </a:p>
        </p:txBody>
      </p:sp>
      <p:sp>
        <p:nvSpPr>
          <p:cNvPr id="44036" name="Rectangle 4"/>
          <p:cNvSpPr>
            <a:spLocks noGrp="1"/>
          </p:cNvSpPr>
          <p:nvPr>
            <p:ph type="body" sz="half" idx="4294967295"/>
          </p:nvPr>
        </p:nvSpPr>
        <p:spPr>
          <a:xfrm>
            <a:off x="8153400" y="1600200"/>
            <a:ext cx="4038600" cy="4953000"/>
          </a:xfrm>
        </p:spPr>
        <p:txBody>
          <a:bodyPr>
            <a:normAutofit lnSpcReduction="10000"/>
          </a:bodyPr>
          <a:lstStyle/>
          <a:p>
            <a:pPr algn="ctr" eaLnBrk="1" hangingPunct="1">
              <a:buFontTx/>
              <a:buNone/>
            </a:pPr>
            <a:r>
              <a:rPr lang="en-US" altLang="en-US" u="sng">
                <a:latin typeface="Gill Sans MT" panose="020B0502020104020203" pitchFamily="34" charset="0"/>
              </a:rPr>
              <a:t>Withdrawl Sign</a:t>
            </a:r>
          </a:p>
          <a:p>
            <a:pPr eaLnBrk="1" hangingPunct="1"/>
            <a:r>
              <a:rPr lang="en-US" altLang="en-US" sz="2000">
                <a:latin typeface="Gill Sans MT" panose="020B0502020104020203" pitchFamily="34" charset="0"/>
              </a:rPr>
              <a:t>Pain and irritability</a:t>
            </a:r>
          </a:p>
          <a:p>
            <a:pPr eaLnBrk="1" hangingPunct="1"/>
            <a:r>
              <a:rPr lang="en-US" altLang="en-US" sz="2000">
                <a:latin typeface="Gill Sans MT" panose="020B0502020104020203" pitchFamily="34" charset="0"/>
              </a:rPr>
              <a:t>Hyperventilation</a:t>
            </a:r>
          </a:p>
          <a:p>
            <a:pPr eaLnBrk="1" hangingPunct="1"/>
            <a:r>
              <a:rPr lang="en-US" altLang="en-US" sz="2000">
                <a:latin typeface="Gill Sans MT" panose="020B0502020104020203" pitchFamily="34" charset="0"/>
              </a:rPr>
              <a:t>Dysphoria and depression</a:t>
            </a:r>
          </a:p>
          <a:p>
            <a:pPr eaLnBrk="1" hangingPunct="1"/>
            <a:r>
              <a:rPr lang="en-US" altLang="en-US" sz="2000">
                <a:latin typeface="Gill Sans MT" panose="020B0502020104020203" pitchFamily="34" charset="0"/>
              </a:rPr>
              <a:t>Restlessness and insomnia</a:t>
            </a:r>
          </a:p>
          <a:p>
            <a:pPr eaLnBrk="1" hangingPunct="1"/>
            <a:r>
              <a:rPr lang="en-US" altLang="en-US" sz="2000">
                <a:latin typeface="Gill Sans MT" panose="020B0502020104020203" pitchFamily="34" charset="0"/>
              </a:rPr>
              <a:t>Fearfulness and hostility</a:t>
            </a:r>
          </a:p>
          <a:p>
            <a:pPr eaLnBrk="1" hangingPunct="1"/>
            <a:r>
              <a:rPr lang="en-US" altLang="en-US" sz="2000">
                <a:latin typeface="Gill Sans MT" panose="020B0502020104020203" pitchFamily="34" charset="0"/>
              </a:rPr>
              <a:t>Increased blood pressure</a:t>
            </a:r>
          </a:p>
          <a:p>
            <a:pPr eaLnBrk="1" hangingPunct="1"/>
            <a:r>
              <a:rPr lang="en-US" altLang="en-US" sz="2000">
                <a:latin typeface="Gill Sans MT" panose="020B0502020104020203" pitchFamily="34" charset="0"/>
              </a:rPr>
              <a:t>Diarrhea</a:t>
            </a:r>
          </a:p>
          <a:p>
            <a:pPr eaLnBrk="1" hangingPunct="1"/>
            <a:r>
              <a:rPr lang="en-US" altLang="en-US" sz="2000">
                <a:latin typeface="Gill Sans MT" panose="020B0502020104020203" pitchFamily="34" charset="0"/>
              </a:rPr>
              <a:t>Pupillary dilation</a:t>
            </a:r>
          </a:p>
          <a:p>
            <a:pPr eaLnBrk="1" hangingPunct="1"/>
            <a:r>
              <a:rPr lang="en-US" altLang="en-US" sz="2000">
                <a:latin typeface="Gill Sans MT" panose="020B0502020104020203" pitchFamily="34" charset="0"/>
              </a:rPr>
              <a:t>Hyperthermia</a:t>
            </a:r>
          </a:p>
          <a:p>
            <a:pPr eaLnBrk="1" hangingPunct="1"/>
            <a:r>
              <a:rPr lang="en-US" altLang="en-US" sz="2000">
                <a:latin typeface="Gill Sans MT" panose="020B0502020104020203" pitchFamily="34" charset="0"/>
              </a:rPr>
              <a:t>Lacrimation, runny nose</a:t>
            </a:r>
          </a:p>
          <a:p>
            <a:pPr eaLnBrk="1" hangingPunct="1"/>
            <a:r>
              <a:rPr lang="en-US" altLang="en-US" sz="2000">
                <a:latin typeface="Gill Sans MT" panose="020B0502020104020203" pitchFamily="34" charset="0"/>
              </a:rPr>
              <a:t>Spontaneous ejaculation</a:t>
            </a:r>
          </a:p>
          <a:p>
            <a:pPr eaLnBrk="1" hangingPunct="1"/>
            <a:r>
              <a:rPr lang="en-US" altLang="en-US" sz="2000">
                <a:latin typeface="Gill Sans MT" panose="020B0502020104020203" pitchFamily="34" charset="0"/>
              </a:rPr>
              <a:t>Chilliness and “gooseflesh”</a:t>
            </a:r>
          </a:p>
          <a:p>
            <a:pPr eaLnBrk="1" hangingPunct="1"/>
            <a:endParaRPr lang="en-US" altLang="en-US" sz="2000">
              <a:latin typeface="Gill Sans MT" panose="020B0502020104020203" pitchFamily="34" charset="0"/>
            </a:endParaRPr>
          </a:p>
          <a:p>
            <a:pPr eaLnBrk="1" hangingPunct="1"/>
            <a:endParaRPr lang="en-US" altLang="en-US" sz="2000">
              <a:latin typeface="Gill Sans MT" panose="020B0502020104020203" pitchFamily="34" charset="0"/>
            </a:endParaRPr>
          </a:p>
          <a:p>
            <a:pPr eaLnBrk="1" hangingPunct="1"/>
            <a:endParaRPr lang="en-US" altLang="en-US" sz="2000">
              <a:latin typeface="Gill Sans MT" panose="020B0502020104020203" pitchFamily="34" charset="0"/>
            </a:endParaRPr>
          </a:p>
        </p:txBody>
      </p:sp>
    </p:spTree>
    <p:extLst>
      <p:ext uri="{BB962C8B-B14F-4D97-AF65-F5344CB8AC3E}">
        <p14:creationId xmlns:p14="http://schemas.microsoft.com/office/powerpoint/2010/main" val="22208239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365125"/>
            <a:ext cx="10515600" cy="1325563"/>
          </a:xfrm>
        </p:spPr>
        <p:txBody>
          <a:bodyPr rtlCol="0">
            <a:normAutofit/>
          </a:bodyPr>
          <a:lstStyle/>
          <a:p>
            <a:pPr>
              <a:defRPr/>
            </a:pPr>
            <a:r>
              <a:rPr lang="en-US" sz="4800" dirty="0">
                <a:solidFill>
                  <a:srgbClr val="FF0000"/>
                </a:solidFill>
                <a:effectLst>
                  <a:outerShdw blurRad="38100" dist="38100" dir="2700000" algn="tl">
                    <a:srgbClr val="000000"/>
                  </a:outerShdw>
                </a:effectLst>
                <a:latin typeface="Verdana" pitchFamily="34" charset="0"/>
              </a:rPr>
              <a:t>OMNOPON</a:t>
            </a:r>
            <a:endParaRPr lang="ru-RU" sz="4800" dirty="0">
              <a:solidFill>
                <a:srgbClr val="FF0000"/>
              </a:solidFill>
              <a:effectLst>
                <a:outerShdw blurRad="38100" dist="38100" dir="2700000" algn="tl">
                  <a:srgbClr val="000000"/>
                </a:outerShdw>
              </a:effectLst>
              <a:latin typeface="Verdana" pitchFamily="34" charset="0"/>
            </a:endParaRPr>
          </a:p>
        </p:txBody>
      </p:sp>
      <p:sp>
        <p:nvSpPr>
          <p:cNvPr id="45059" name="Rectangle 3"/>
          <p:cNvSpPr>
            <a:spLocks noGrp="1"/>
          </p:cNvSpPr>
          <p:nvPr>
            <p:ph idx="4294967295"/>
          </p:nvPr>
        </p:nvSpPr>
        <p:spPr>
          <a:xfrm>
            <a:off x="0" y="1825625"/>
            <a:ext cx="10515600" cy="4351338"/>
          </a:xfrm>
        </p:spPr>
        <p:txBody>
          <a:bodyPr/>
          <a:lstStyle/>
          <a:p>
            <a:pPr algn="just" eaLnBrk="1" hangingPunct="1">
              <a:lnSpc>
                <a:spcPct val="90000"/>
              </a:lnSpc>
            </a:pPr>
            <a:r>
              <a:rPr lang="en-US" altLang="en-US" smtClean="0">
                <a:latin typeface="Gill Sans MT" panose="020B0502020104020203" pitchFamily="34" charset="0"/>
                <a:cs typeface="Times New Roman" panose="02020603050405020304" pitchFamily="18" charset="0"/>
              </a:rPr>
              <a:t>contains</a:t>
            </a:r>
            <a:r>
              <a:rPr lang="ru-RU" altLang="en-US" smtClean="0">
                <a:cs typeface="Times New Roman" panose="02020603050405020304" pitchFamily="18" charset="0"/>
              </a:rPr>
              <a:t> </a:t>
            </a:r>
            <a:r>
              <a:rPr lang="en-US" altLang="en-US" smtClean="0">
                <a:latin typeface="Gill Sans MT" panose="020B0502020104020203" pitchFamily="34" charset="0"/>
                <a:cs typeface="Times New Roman" panose="02020603050405020304" pitchFamily="18" charset="0"/>
              </a:rPr>
              <a:t>mixture of opium alkaloids</a:t>
            </a:r>
            <a:r>
              <a:rPr lang="ru-RU" altLang="en-US" smtClean="0">
                <a:cs typeface="Times New Roman" panose="02020603050405020304" pitchFamily="18" charset="0"/>
              </a:rPr>
              <a:t> </a:t>
            </a:r>
            <a:endParaRPr lang="en-US" altLang="en-US" smtClean="0">
              <a:latin typeface="Gill Sans MT" panose="020B0502020104020203" pitchFamily="34" charset="0"/>
              <a:cs typeface="Times New Roman" panose="02020603050405020304" pitchFamily="18" charset="0"/>
            </a:endParaRPr>
          </a:p>
          <a:p>
            <a:pPr algn="just" eaLnBrk="1" hangingPunct="1">
              <a:lnSpc>
                <a:spcPct val="90000"/>
              </a:lnSpc>
              <a:buFontTx/>
              <a:buNone/>
            </a:pPr>
            <a:r>
              <a:rPr lang="en-US" altLang="en-US" smtClean="0">
                <a:latin typeface="Gill Sans MT" panose="020B0502020104020203" pitchFamily="34" charset="0"/>
                <a:cs typeface="Times New Roman" panose="02020603050405020304" pitchFamily="18" charset="0"/>
              </a:rPr>
              <a:t>	</a:t>
            </a:r>
            <a:r>
              <a:rPr lang="ru-RU" altLang="en-US" smtClean="0">
                <a:cs typeface="Times New Roman" panose="02020603050405020304" pitchFamily="18" charset="0"/>
              </a:rPr>
              <a:t>(48-</a:t>
            </a:r>
            <a:r>
              <a:rPr lang="uk-UA" altLang="en-US" smtClean="0">
                <a:cs typeface="Times New Roman" panose="02020603050405020304" pitchFamily="18" charset="0"/>
              </a:rPr>
              <a:t>50%</a:t>
            </a:r>
            <a:r>
              <a:rPr lang="en-US" altLang="en-US" smtClean="0">
                <a:latin typeface="Gill Sans MT" panose="020B0502020104020203" pitchFamily="34" charset="0"/>
                <a:cs typeface="Times New Roman" panose="02020603050405020304" pitchFamily="18" charset="0"/>
              </a:rPr>
              <a:t> morphine</a:t>
            </a:r>
            <a:r>
              <a:rPr lang="uk-UA" altLang="en-US" smtClean="0">
                <a:cs typeface="Times New Roman" panose="02020603050405020304" pitchFamily="18" charset="0"/>
              </a:rPr>
              <a:t>)</a:t>
            </a:r>
            <a:endParaRPr lang="uk-UA" altLang="en-US" smtClean="0"/>
          </a:p>
          <a:p>
            <a:pPr algn="just" eaLnBrk="1" hangingPunct="1">
              <a:lnSpc>
                <a:spcPct val="90000"/>
              </a:lnSpc>
            </a:pPr>
            <a:r>
              <a:rPr lang="en-US" altLang="en-US" smtClean="0">
                <a:latin typeface="Gill Sans MT" panose="020B0502020104020203" pitchFamily="34" charset="0"/>
                <a:cs typeface="Times New Roman" panose="02020603050405020304" pitchFamily="18" charset="0"/>
              </a:rPr>
              <a:t>does not cause spasms of smooth musculature, as it contains alkaloids of isoquinoline raw</a:t>
            </a:r>
            <a:endParaRPr lang="uk-UA" altLang="en-US" smtClean="0"/>
          </a:p>
          <a:p>
            <a:pPr algn="just" eaLnBrk="1" hangingPunct="1">
              <a:lnSpc>
                <a:spcPct val="90000"/>
              </a:lnSpc>
            </a:pPr>
            <a:r>
              <a:rPr lang="en-US" altLang="en-US" smtClean="0">
                <a:latin typeface="Gill Sans MT" panose="020B0502020104020203" pitchFamily="34" charset="0"/>
                <a:cs typeface="Times New Roman" panose="02020603050405020304" pitchFamily="18" charset="0"/>
              </a:rPr>
              <a:t>is</a:t>
            </a:r>
            <a:r>
              <a:rPr lang="uk-UA" altLang="en-US" smtClean="0">
                <a:cs typeface="Times New Roman" panose="02020603050405020304" pitchFamily="18" charset="0"/>
              </a:rPr>
              <a:t> </a:t>
            </a:r>
            <a:r>
              <a:rPr lang="en-US" altLang="en-US" smtClean="0">
                <a:latin typeface="Gill Sans MT" panose="020B0502020104020203" pitchFamily="34" charset="0"/>
                <a:cs typeface="Times New Roman" panose="02020603050405020304" pitchFamily="18" charset="0"/>
              </a:rPr>
              <a:t>used for analgesia according to all the indications of morphine hydrochloride, for example, colics</a:t>
            </a:r>
            <a:r>
              <a:rPr lang="ru-RU" altLang="en-US" smtClean="0"/>
              <a:t> </a:t>
            </a:r>
          </a:p>
        </p:txBody>
      </p:sp>
    </p:spTree>
    <p:extLst>
      <p:ext uri="{BB962C8B-B14F-4D97-AF65-F5344CB8AC3E}">
        <p14:creationId xmlns:p14="http://schemas.microsoft.com/office/powerpoint/2010/main" val="12144492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981200" y="304800"/>
            <a:ext cx="83058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78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80000"/>
              </a:lnSpc>
            </a:pPr>
            <a:r>
              <a:rPr lang="en-US" sz="2000" b="1" i="1"/>
              <a:t>Adverse effects</a:t>
            </a:r>
          </a:p>
          <a:p>
            <a:pPr>
              <a:lnSpc>
                <a:spcPct val="180000"/>
              </a:lnSpc>
              <a:buFont typeface="Wingdings" panose="05000000000000000000" pitchFamily="2" charset="2"/>
              <a:buChar char="§"/>
            </a:pPr>
            <a:r>
              <a:rPr lang="en-US"/>
              <a:t>Quinine can adversely affect almost every body system. </a:t>
            </a:r>
          </a:p>
          <a:p>
            <a:pPr>
              <a:lnSpc>
                <a:spcPct val="180000"/>
              </a:lnSpc>
              <a:buFont typeface="Wingdings" panose="05000000000000000000" pitchFamily="2" charset="2"/>
              <a:buChar char="§"/>
            </a:pPr>
            <a:r>
              <a:rPr lang="en-US"/>
              <a:t>The most common adverse events associated with quinine use are a cluster of</a:t>
            </a:r>
          </a:p>
          <a:p>
            <a:pPr>
              <a:lnSpc>
                <a:spcPct val="180000"/>
              </a:lnSpc>
              <a:buFont typeface="Wingdings" panose="05000000000000000000" pitchFamily="2" charset="2"/>
              <a:buNone/>
            </a:pPr>
            <a:r>
              <a:rPr lang="en-US"/>
              <a:t>symptoms called “</a:t>
            </a:r>
            <a:r>
              <a:rPr lang="en-US">
                <a:solidFill>
                  <a:srgbClr val="FF0000"/>
                </a:solidFill>
              </a:rPr>
              <a:t>cinchonism</a:t>
            </a:r>
            <a:r>
              <a:rPr lang="en-US"/>
              <a:t>”, which occurs to some degree in almost all</a:t>
            </a:r>
          </a:p>
          <a:p>
            <a:pPr>
              <a:lnSpc>
                <a:spcPct val="180000"/>
              </a:lnSpc>
              <a:buFont typeface="Wingdings" panose="05000000000000000000" pitchFamily="2" charset="2"/>
              <a:buNone/>
            </a:pPr>
            <a:r>
              <a:rPr lang="en-US"/>
              <a:t>patients taking quinine. </a:t>
            </a:r>
          </a:p>
          <a:p>
            <a:pPr>
              <a:lnSpc>
                <a:spcPct val="180000"/>
              </a:lnSpc>
              <a:buFont typeface="Wingdings" panose="05000000000000000000" pitchFamily="2" charset="2"/>
              <a:buChar char="§"/>
            </a:pPr>
            <a:r>
              <a:rPr lang="en-US"/>
              <a:t>Symptoms of mild cinchonism include headache, vasodilation and sweating,</a:t>
            </a:r>
          </a:p>
          <a:p>
            <a:pPr>
              <a:lnSpc>
                <a:spcPct val="180000"/>
              </a:lnSpc>
              <a:buFont typeface="Wingdings" panose="05000000000000000000" pitchFamily="2" charset="2"/>
              <a:buNone/>
            </a:pPr>
            <a:r>
              <a:rPr lang="en-US"/>
              <a:t>nausea, tinnitus, hearing impairment, vertigo or dizziness, blurred vision, and</a:t>
            </a:r>
          </a:p>
          <a:p>
            <a:pPr>
              <a:lnSpc>
                <a:spcPct val="180000"/>
              </a:lnSpc>
              <a:buFont typeface="Wingdings" panose="05000000000000000000" pitchFamily="2" charset="2"/>
              <a:buNone/>
            </a:pPr>
            <a:r>
              <a:rPr lang="en-US"/>
              <a:t>disturbance in color perception. </a:t>
            </a:r>
          </a:p>
          <a:p>
            <a:pPr>
              <a:lnSpc>
                <a:spcPct val="180000"/>
              </a:lnSpc>
              <a:buFont typeface="Wingdings" panose="05000000000000000000" pitchFamily="2" charset="2"/>
              <a:buChar char="§"/>
            </a:pPr>
            <a:r>
              <a:rPr lang="en-US"/>
              <a:t>More severe symptoms of cinchonism are vomiting, diarrhea, abdominal pain,</a:t>
            </a:r>
          </a:p>
          <a:p>
            <a:pPr>
              <a:lnSpc>
                <a:spcPct val="180000"/>
              </a:lnSpc>
              <a:buFont typeface="Wingdings" panose="05000000000000000000" pitchFamily="2" charset="2"/>
              <a:buNone/>
            </a:pPr>
            <a:r>
              <a:rPr lang="en-US"/>
              <a:t>deafness, blindness, and disturbances in cardiac rhythm or conduction. </a:t>
            </a:r>
          </a:p>
          <a:p>
            <a:pPr>
              <a:lnSpc>
                <a:spcPct val="180000"/>
              </a:lnSpc>
              <a:buFont typeface="Wingdings" panose="05000000000000000000" pitchFamily="2" charset="2"/>
              <a:buChar char="§"/>
            </a:pPr>
            <a:r>
              <a:rPr lang="en-US"/>
              <a:t>Most symptoms of cinchonism are reversible and resolve with discontinuation</a:t>
            </a:r>
          </a:p>
          <a:p>
            <a:pPr>
              <a:lnSpc>
                <a:spcPct val="180000"/>
              </a:lnSpc>
              <a:buFont typeface="Wingdings" panose="05000000000000000000" pitchFamily="2" charset="2"/>
              <a:buNone/>
            </a:pPr>
            <a:r>
              <a:rPr lang="en-US"/>
              <a:t>of quinine.</a:t>
            </a:r>
          </a:p>
        </p:txBody>
      </p:sp>
    </p:spTree>
    <p:extLst>
      <p:ext uri="{BB962C8B-B14F-4D97-AF65-F5344CB8AC3E}">
        <p14:creationId xmlns:p14="http://schemas.microsoft.com/office/powerpoint/2010/main" val="3353921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05000" y="0"/>
            <a:ext cx="8229600" cy="1143000"/>
          </a:xfrm>
        </p:spPr>
        <p:txBody>
          <a:bodyPr/>
          <a:lstStyle/>
          <a:p>
            <a:pPr eaLnBrk="1" hangingPunct="1"/>
            <a:r>
              <a:rPr lang="en-US" altLang="en-US" b="1" i="1" smtClean="0"/>
              <a:t>Levorphanol</a:t>
            </a:r>
            <a:endParaRPr lang="en-US" altLang="en-US" b="1" smtClean="0"/>
          </a:p>
        </p:txBody>
      </p:sp>
      <p:sp>
        <p:nvSpPr>
          <p:cNvPr id="3" name="Content Placeholder 2"/>
          <p:cNvSpPr>
            <a:spLocks noGrp="1"/>
          </p:cNvSpPr>
          <p:nvPr>
            <p:ph sz="quarter" idx="1"/>
          </p:nvPr>
        </p:nvSpPr>
        <p:spPr>
          <a:xfrm>
            <a:off x="1752600" y="1295400"/>
            <a:ext cx="8763000" cy="5334000"/>
          </a:xfrm>
        </p:spPr>
        <p:txBody>
          <a:bodyPr rtlCol="0">
            <a:normAutofit/>
          </a:bodyPr>
          <a:lstStyle/>
          <a:p>
            <a:pPr>
              <a:defRPr/>
            </a:pPr>
            <a:r>
              <a:rPr lang="en-US" dirty="0"/>
              <a:t>an L-isomer </a:t>
            </a:r>
            <a:r>
              <a:rPr lang="en-US" dirty="0" err="1"/>
              <a:t>morphinan</a:t>
            </a:r>
            <a:r>
              <a:rPr lang="en-US" dirty="0"/>
              <a:t> derivative of morphine that is five to seven times more potent than morphine.</a:t>
            </a:r>
          </a:p>
          <a:p>
            <a:pPr>
              <a:defRPr/>
            </a:pPr>
            <a:r>
              <a:rPr lang="en-US" dirty="0"/>
              <a:t>It produces all of the side effects associated with morphine </a:t>
            </a:r>
            <a:r>
              <a:rPr lang="en-US" dirty="0">
                <a:solidFill>
                  <a:srgbClr val="FF950E"/>
                </a:solidFill>
              </a:rPr>
              <a:t>but less nausea</a:t>
            </a:r>
          </a:p>
          <a:p>
            <a:pPr>
              <a:defRPr/>
            </a:pPr>
            <a:r>
              <a:rPr lang="en-US" dirty="0"/>
              <a:t>It is indicated for moderate to severe pain as a preoperative </a:t>
            </a:r>
            <a:r>
              <a:rPr lang="en-US" dirty="0" err="1"/>
              <a:t>anxiolytic</a:t>
            </a:r>
            <a:r>
              <a:rPr lang="en-US" dirty="0"/>
              <a:t>(relieves anxiety).</a:t>
            </a:r>
          </a:p>
          <a:p>
            <a:pPr>
              <a:defRPr/>
            </a:pPr>
            <a:r>
              <a:rPr lang="en-US" dirty="0"/>
              <a:t>It is often used in combination with thiopental to reduce the latter drug’s anesthetic dose and to decrease postoperative recovery time</a:t>
            </a:r>
          </a:p>
          <a:p>
            <a:pPr>
              <a:defRPr/>
            </a:pPr>
            <a:r>
              <a:rPr lang="en-US" dirty="0"/>
              <a:t>The </a:t>
            </a:r>
            <a:r>
              <a:rPr lang="en-US" dirty="0">
                <a:solidFill>
                  <a:srgbClr val="FF0000"/>
                </a:solidFill>
              </a:rPr>
              <a:t>D-isomer</a:t>
            </a:r>
            <a:r>
              <a:rPr lang="en-US" dirty="0"/>
              <a:t> of </a:t>
            </a:r>
            <a:r>
              <a:rPr lang="en-US" dirty="0" err="1"/>
              <a:t>levorphanol</a:t>
            </a:r>
            <a:r>
              <a:rPr lang="en-US" dirty="0"/>
              <a:t> (</a:t>
            </a:r>
            <a:r>
              <a:rPr lang="en-US" dirty="0" err="1"/>
              <a:t>Dextromethorphan</a:t>
            </a:r>
            <a:r>
              <a:rPr lang="en-US" dirty="0"/>
              <a:t>), does not possess </a:t>
            </a:r>
            <a:r>
              <a:rPr lang="en-US" dirty="0" err="1"/>
              <a:t>opioid</a:t>
            </a:r>
            <a:r>
              <a:rPr lang="en-US" dirty="0"/>
              <a:t> analgesic activity but is a useful </a:t>
            </a:r>
            <a:r>
              <a:rPr lang="en-US" dirty="0" err="1">
                <a:solidFill>
                  <a:srgbClr val="FF0000"/>
                </a:solidFill>
              </a:rPr>
              <a:t>antitussive</a:t>
            </a:r>
            <a:r>
              <a:rPr lang="en-US" dirty="0"/>
              <a:t>(relieves cough).</a:t>
            </a:r>
          </a:p>
        </p:txBody>
      </p:sp>
    </p:spTree>
    <p:extLst>
      <p:ext uri="{BB962C8B-B14F-4D97-AF65-F5344CB8AC3E}">
        <p14:creationId xmlns:p14="http://schemas.microsoft.com/office/powerpoint/2010/main" val="35458001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i="1" smtClean="0"/>
              <a:t>Methadone</a:t>
            </a:r>
            <a:endParaRPr lang="en-US" altLang="en-US" b="1" smtClean="0"/>
          </a:p>
        </p:txBody>
      </p:sp>
      <p:sp>
        <p:nvSpPr>
          <p:cNvPr id="3" name="Content Placeholder 2"/>
          <p:cNvSpPr>
            <a:spLocks noGrp="1"/>
          </p:cNvSpPr>
          <p:nvPr>
            <p:ph sz="quarter" idx="1"/>
          </p:nvPr>
        </p:nvSpPr>
        <p:spPr>
          <a:xfrm>
            <a:off x="1981200" y="1295400"/>
            <a:ext cx="8229600" cy="5562600"/>
          </a:xfrm>
        </p:spPr>
        <p:txBody>
          <a:bodyPr rtlCol="0">
            <a:normAutofit/>
          </a:bodyPr>
          <a:lstStyle/>
          <a:p>
            <a:pPr>
              <a:defRPr/>
            </a:pPr>
            <a:r>
              <a:rPr lang="en-US" dirty="0"/>
              <a:t>has an analgesic profile and potency similar to that of morphine but </a:t>
            </a:r>
            <a:r>
              <a:rPr lang="en-US" dirty="0">
                <a:solidFill>
                  <a:srgbClr val="FF950E"/>
                </a:solidFill>
              </a:rPr>
              <a:t>a longer duration of action and better oral bioavailability</a:t>
            </a:r>
            <a:r>
              <a:rPr lang="en-US" dirty="0"/>
              <a:t>.</a:t>
            </a:r>
          </a:p>
          <a:p>
            <a:pPr>
              <a:defRPr/>
            </a:pPr>
            <a:r>
              <a:rPr lang="en-US" dirty="0"/>
              <a:t>Methadone is a useful analgesic drug for the treatment of moderate to severe pain.</a:t>
            </a:r>
          </a:p>
          <a:p>
            <a:pPr>
              <a:defRPr/>
            </a:pPr>
            <a:r>
              <a:rPr lang="en-US" dirty="0"/>
              <a:t>Also useful in </a:t>
            </a:r>
            <a:r>
              <a:rPr lang="en-US" dirty="0">
                <a:solidFill>
                  <a:srgbClr val="FF950E"/>
                </a:solidFill>
              </a:rPr>
              <a:t>the treatment of </a:t>
            </a:r>
            <a:r>
              <a:rPr lang="en-US" dirty="0" err="1">
                <a:solidFill>
                  <a:srgbClr val="FF950E"/>
                </a:solidFill>
              </a:rPr>
              <a:t>opioid</a:t>
            </a:r>
            <a:r>
              <a:rPr lang="en-US" dirty="0">
                <a:solidFill>
                  <a:srgbClr val="FF950E"/>
                </a:solidFill>
              </a:rPr>
              <a:t> addiction</a:t>
            </a:r>
            <a:r>
              <a:rPr lang="en-US" dirty="0"/>
              <a:t>, </a:t>
            </a:r>
          </a:p>
          <a:p>
            <a:pPr>
              <a:defRPr/>
            </a:pPr>
            <a:r>
              <a:rPr lang="en-US" dirty="0"/>
              <a:t>Unlike morphine, it is generally not used </a:t>
            </a:r>
            <a:r>
              <a:rPr lang="en-US" dirty="0" err="1"/>
              <a:t>epidurally</a:t>
            </a:r>
            <a:r>
              <a:rPr lang="en-US" dirty="0"/>
              <a:t> because of its long duration of action</a:t>
            </a:r>
          </a:p>
          <a:p>
            <a:pPr>
              <a:defRPr/>
            </a:pPr>
            <a:r>
              <a:rPr lang="en-US" dirty="0"/>
              <a:t>Overdose is treated with </a:t>
            </a:r>
            <a:r>
              <a:rPr lang="en-US" dirty="0" err="1">
                <a:solidFill>
                  <a:srgbClr val="FF950E"/>
                </a:solidFill>
              </a:rPr>
              <a:t>naloxone</a:t>
            </a:r>
            <a:r>
              <a:rPr lang="en-US" dirty="0"/>
              <a:t>. </a:t>
            </a:r>
          </a:p>
          <a:p>
            <a:pPr>
              <a:defRPr/>
            </a:pPr>
            <a:r>
              <a:rPr lang="en-US" dirty="0"/>
              <a:t>Clearance of methadone is via the urine and bile as the cyclic </a:t>
            </a:r>
            <a:r>
              <a:rPr lang="en-US" i="1" dirty="0" err="1"/>
              <a:t>Ndemethylated</a:t>
            </a:r>
            <a:r>
              <a:rPr lang="en-US" i="1" dirty="0"/>
              <a:t> </a:t>
            </a:r>
            <a:r>
              <a:rPr lang="en-US" dirty="0"/>
              <a:t>drug.</a:t>
            </a:r>
          </a:p>
          <a:p>
            <a:pPr>
              <a:defRPr/>
            </a:pPr>
            <a:r>
              <a:rPr lang="en-US" dirty="0"/>
              <a:t>Alkalization of the urine or renal insufficiency decreases excretion of the drug.</a:t>
            </a:r>
          </a:p>
          <a:p>
            <a:pPr>
              <a:defRPr/>
            </a:pPr>
            <a:endParaRPr lang="en-US" dirty="0"/>
          </a:p>
        </p:txBody>
      </p:sp>
    </p:spTree>
    <p:extLst>
      <p:ext uri="{BB962C8B-B14F-4D97-AF65-F5344CB8AC3E}">
        <p14:creationId xmlns:p14="http://schemas.microsoft.com/office/powerpoint/2010/main" val="76430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8229600" cy="1143000"/>
          </a:xfrm>
        </p:spPr>
        <p:txBody>
          <a:bodyPr rtlCol="0">
            <a:normAutofit/>
          </a:bodyPr>
          <a:lstStyle/>
          <a:p>
            <a:pPr>
              <a:defRPr/>
            </a:pPr>
            <a:r>
              <a:rPr lang="en-US" sz="4800" dirty="0" err="1">
                <a:solidFill>
                  <a:srgbClr val="FF0000"/>
                </a:solidFill>
                <a:effectLst>
                  <a:outerShdw blurRad="38100" dist="38100" dir="2700000" algn="tl">
                    <a:srgbClr val="000000"/>
                  </a:outerShdw>
                </a:effectLst>
                <a:cs typeface="Times New Roman" pitchFamily="18" charset="0"/>
              </a:rPr>
              <a:t>Promedol</a:t>
            </a:r>
            <a:r>
              <a:rPr lang="en-US" sz="4800" dirty="0">
                <a:solidFill>
                  <a:srgbClr val="FF0000"/>
                </a:solidFill>
                <a:effectLst>
                  <a:outerShdw blurRad="38100" dist="38100" dir="2700000" algn="tl">
                    <a:srgbClr val="000000"/>
                  </a:outerShdw>
                </a:effectLst>
                <a:cs typeface="Times New Roman" pitchFamily="18" charset="0"/>
              </a:rPr>
              <a:t> (</a:t>
            </a:r>
            <a:r>
              <a:rPr lang="en-US" sz="4800" dirty="0" err="1">
                <a:solidFill>
                  <a:srgbClr val="FF0000"/>
                </a:solidFill>
                <a:effectLst>
                  <a:outerShdw blurRad="38100" dist="38100" dir="2700000" algn="tl">
                    <a:srgbClr val="000000"/>
                  </a:outerShdw>
                </a:effectLst>
                <a:cs typeface="Times New Roman" pitchFamily="18" charset="0"/>
              </a:rPr>
              <a:t>trimeperidine</a:t>
            </a:r>
            <a:r>
              <a:rPr lang="en-US" sz="4800" dirty="0">
                <a:solidFill>
                  <a:srgbClr val="FF0000"/>
                </a:solidFill>
                <a:effectLst>
                  <a:outerShdw blurRad="38100" dist="38100" dir="2700000" algn="tl">
                    <a:srgbClr val="000000"/>
                  </a:outerShdw>
                </a:effectLst>
                <a:cs typeface="Times New Roman" pitchFamily="18" charset="0"/>
              </a:rPr>
              <a:t>)  </a:t>
            </a:r>
            <a:endParaRPr lang="ru-RU" sz="4800" dirty="0">
              <a:solidFill>
                <a:srgbClr val="FF0000"/>
              </a:solidFill>
              <a:effectLst>
                <a:outerShdw blurRad="38100" dist="38100" dir="2700000" algn="tl">
                  <a:srgbClr val="000000"/>
                </a:outerShdw>
              </a:effectLst>
              <a:cs typeface="Times New Roman" pitchFamily="18" charset="0"/>
            </a:endParaRPr>
          </a:p>
        </p:txBody>
      </p:sp>
      <p:sp>
        <p:nvSpPr>
          <p:cNvPr id="66563" name="Rectangle 3"/>
          <p:cNvSpPr>
            <a:spLocks noGrp="1" noChangeArrowheads="1"/>
          </p:cNvSpPr>
          <p:nvPr>
            <p:ph idx="4294967295"/>
          </p:nvPr>
        </p:nvSpPr>
        <p:spPr>
          <a:xfrm>
            <a:off x="0" y="1071563"/>
            <a:ext cx="8229600" cy="5054600"/>
          </a:xfrm>
        </p:spPr>
        <p:txBody>
          <a:bodyPr rtlCol="0">
            <a:normAutofit/>
          </a:bodyPr>
          <a:lstStyle/>
          <a:p>
            <a:pPr algn="just">
              <a:lnSpc>
                <a:spcPct val="80000"/>
              </a:lnSpc>
              <a:defRPr/>
            </a:pPr>
            <a:r>
              <a:rPr lang="en-US" dirty="0"/>
              <a:t>produces similar effects to other </a:t>
            </a:r>
            <a:r>
              <a:rPr lang="en-US" dirty="0" err="1"/>
              <a:t>opioids</a:t>
            </a:r>
            <a:r>
              <a:rPr lang="en-US" dirty="0"/>
              <a:t>, such as analgesia and sedation, along with side effects such as nausea, itching, vomiting and respiratory depression which may be harmful or fatal.</a:t>
            </a:r>
          </a:p>
          <a:p>
            <a:pPr algn="just">
              <a:lnSpc>
                <a:spcPct val="80000"/>
              </a:lnSpc>
              <a:defRPr/>
            </a:pPr>
            <a:r>
              <a:rPr lang="en-US" dirty="0">
                <a:cs typeface="Times New Roman" pitchFamily="18" charset="0"/>
              </a:rPr>
              <a:t>duration of analgesic action</a:t>
            </a:r>
            <a:r>
              <a:rPr lang="ru-RU" dirty="0">
                <a:cs typeface="Times New Roman" pitchFamily="18" charset="0"/>
              </a:rPr>
              <a:t> </a:t>
            </a:r>
            <a:r>
              <a:rPr lang="uk-UA" dirty="0"/>
              <a:t>- </a:t>
            </a:r>
            <a:r>
              <a:rPr lang="ru-RU" dirty="0">
                <a:cs typeface="Times New Roman" pitchFamily="18" charset="0"/>
              </a:rPr>
              <a:t>3-4 </a:t>
            </a:r>
            <a:r>
              <a:rPr lang="en-US" dirty="0">
                <a:cs typeface="Times New Roman" pitchFamily="18" charset="0"/>
              </a:rPr>
              <a:t>hours</a:t>
            </a:r>
            <a:endParaRPr lang="uk-UA" dirty="0"/>
          </a:p>
          <a:p>
            <a:pPr algn="just">
              <a:lnSpc>
                <a:spcPct val="80000"/>
              </a:lnSpc>
              <a:defRPr/>
            </a:pPr>
            <a:r>
              <a:rPr lang="en-US" dirty="0">
                <a:cs typeface="Times New Roman" pitchFamily="18" charset="0"/>
              </a:rPr>
              <a:t>moderate</a:t>
            </a:r>
            <a:r>
              <a:rPr lang="ru-RU" dirty="0">
                <a:cs typeface="Times New Roman" pitchFamily="18" charset="0"/>
              </a:rPr>
              <a:t> </a:t>
            </a:r>
            <a:r>
              <a:rPr lang="en-US" dirty="0" err="1">
                <a:cs typeface="Times New Roman" pitchFamily="18" charset="0"/>
              </a:rPr>
              <a:t>spasmolytic</a:t>
            </a:r>
            <a:r>
              <a:rPr lang="en-US" dirty="0">
                <a:cs typeface="Times New Roman" pitchFamily="18" charset="0"/>
              </a:rPr>
              <a:t> influence on smooth musculature of internal organs</a:t>
            </a:r>
            <a:endParaRPr lang="uk-UA" dirty="0"/>
          </a:p>
          <a:p>
            <a:pPr algn="just">
              <a:lnSpc>
                <a:spcPct val="80000"/>
              </a:lnSpc>
              <a:defRPr/>
            </a:pPr>
            <a:r>
              <a:rPr lang="en-US" dirty="0">
                <a:cs typeface="Times New Roman" pitchFamily="18" charset="0"/>
              </a:rPr>
              <a:t>stimulation</a:t>
            </a:r>
            <a:r>
              <a:rPr lang="ru-RU" dirty="0">
                <a:cs typeface="Times New Roman" pitchFamily="18" charset="0"/>
              </a:rPr>
              <a:t> </a:t>
            </a:r>
            <a:r>
              <a:rPr lang="en-US" dirty="0">
                <a:cs typeface="Times New Roman" pitchFamily="18" charset="0"/>
              </a:rPr>
              <a:t>of rhythmic contractions of uterus</a:t>
            </a:r>
            <a:r>
              <a:rPr lang="ru-RU" dirty="0">
                <a:cs typeface="Times New Roman" pitchFamily="18" charset="0"/>
              </a:rPr>
              <a:t> </a:t>
            </a:r>
            <a:endParaRPr lang="uk-UA" dirty="0"/>
          </a:p>
          <a:p>
            <a:pPr algn="just">
              <a:lnSpc>
                <a:spcPct val="80000"/>
              </a:lnSpc>
              <a:defRPr/>
            </a:pPr>
            <a:r>
              <a:rPr lang="en-US" dirty="0">
                <a:cs typeface="Times New Roman" pitchFamily="18" charset="0"/>
              </a:rPr>
              <a:t>can be used for analgesia in case of pain syndrome connected with spasms of smooth musculature</a:t>
            </a:r>
            <a:endParaRPr lang="ru-RU" dirty="0"/>
          </a:p>
        </p:txBody>
      </p:sp>
    </p:spTree>
    <p:extLst>
      <p:ext uri="{BB962C8B-B14F-4D97-AF65-F5344CB8AC3E}">
        <p14:creationId xmlns:p14="http://schemas.microsoft.com/office/powerpoint/2010/main" val="23465173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0"/>
            <a:ext cx="8029575" cy="1752600"/>
          </a:xfrm>
        </p:spPr>
        <p:txBody>
          <a:bodyPr rtlCol="0">
            <a:normAutofit fontScale="90000"/>
          </a:bodyPr>
          <a:lstStyle/>
          <a:p>
            <a:pPr>
              <a:defRPr/>
            </a:pPr>
            <a:r>
              <a:rPr lang="en-US" sz="6600" dirty="0" err="1">
                <a:solidFill>
                  <a:srgbClr val="FF0000"/>
                </a:solidFill>
                <a:effectLst>
                  <a:outerShdw blurRad="38100" dist="38100" dir="2700000" algn="tl">
                    <a:srgbClr val="000000"/>
                  </a:outerShdw>
                </a:effectLst>
                <a:latin typeface="Verdana" pitchFamily="34" charset="0"/>
                <a:cs typeface="Times New Roman" pitchFamily="18" charset="0"/>
              </a:rPr>
              <a:t>Fentanyl</a:t>
            </a:r>
            <a:r>
              <a:rPr lang="en-US" sz="6600" dirty="0">
                <a:solidFill>
                  <a:srgbClr val="FF0000"/>
                </a:solidFill>
                <a:effectLst>
                  <a:outerShdw blurRad="38100" dist="38100" dir="2700000" algn="tl">
                    <a:srgbClr val="000000"/>
                  </a:outerShdw>
                </a:effectLst>
                <a:latin typeface="Verdana" pitchFamily="34" charset="0"/>
                <a:cs typeface="Times New Roman" pitchFamily="18" charset="0"/>
              </a:rPr>
              <a:t>,</a:t>
            </a:r>
            <a:r>
              <a:rPr lang="en-US" sz="6600" i="1" dirty="0"/>
              <a:t> </a:t>
            </a:r>
            <a:r>
              <a:rPr lang="en-US" sz="6600" i="1" dirty="0" err="1">
                <a:solidFill>
                  <a:srgbClr val="FF0000"/>
                </a:solidFill>
              </a:rPr>
              <a:t>Sufentanil</a:t>
            </a:r>
            <a:r>
              <a:rPr lang="en-US" sz="6600" i="1" dirty="0">
                <a:solidFill>
                  <a:srgbClr val="FF0000"/>
                </a:solidFill>
              </a:rPr>
              <a:t>, and </a:t>
            </a:r>
            <a:r>
              <a:rPr lang="en-US" sz="6600" i="1" dirty="0" err="1">
                <a:solidFill>
                  <a:srgbClr val="FF0000"/>
                </a:solidFill>
              </a:rPr>
              <a:t>Alfentanil</a:t>
            </a:r>
            <a:r>
              <a:rPr lang="en-US" sz="6600" dirty="0">
                <a:solidFill>
                  <a:srgbClr val="FF0000"/>
                </a:solidFill>
                <a:effectLst>
                  <a:outerShdw blurRad="38100" dist="38100" dir="2700000" algn="tl">
                    <a:srgbClr val="000000"/>
                  </a:outerShdw>
                </a:effectLst>
                <a:latin typeface="Verdana" pitchFamily="34" charset="0"/>
                <a:cs typeface="Times New Roman" pitchFamily="18" charset="0"/>
              </a:rPr>
              <a:t> </a:t>
            </a:r>
            <a:endParaRPr lang="ru-RU" sz="6600" dirty="0">
              <a:solidFill>
                <a:srgbClr val="FF0000"/>
              </a:solidFill>
              <a:effectLst>
                <a:outerShdw blurRad="38100" dist="38100" dir="2700000" algn="tl">
                  <a:srgbClr val="000000"/>
                </a:outerShdw>
              </a:effectLst>
              <a:latin typeface="Verdana" pitchFamily="34" charset="0"/>
              <a:cs typeface="Times New Roman" pitchFamily="18" charset="0"/>
            </a:endParaRPr>
          </a:p>
        </p:txBody>
      </p:sp>
      <p:sp>
        <p:nvSpPr>
          <p:cNvPr id="50179" name="Rectangle 3"/>
          <p:cNvSpPr>
            <a:spLocks noGrp="1"/>
          </p:cNvSpPr>
          <p:nvPr>
            <p:ph idx="4294967295"/>
          </p:nvPr>
        </p:nvSpPr>
        <p:spPr>
          <a:xfrm>
            <a:off x="3886200" y="1785938"/>
            <a:ext cx="8305800" cy="4843462"/>
          </a:xfrm>
        </p:spPr>
        <p:txBody>
          <a:bodyPr/>
          <a:lstStyle/>
          <a:p>
            <a:pPr algn="just" eaLnBrk="1" hangingPunct="1">
              <a:lnSpc>
                <a:spcPct val="90000"/>
              </a:lnSpc>
            </a:pPr>
            <a:r>
              <a:rPr lang="en-US" altLang="en-US" b="1" smtClean="0">
                <a:latin typeface="Gill Sans MT" panose="020B0502020104020203" pitchFamily="34" charset="0"/>
                <a:cs typeface="Times New Roman" panose="02020603050405020304" pitchFamily="18" charset="0"/>
              </a:rPr>
              <a:t>synthetic opioid analgesics of short action</a:t>
            </a:r>
            <a:endParaRPr lang="uk-UA" altLang="en-US" b="1" smtClean="0"/>
          </a:p>
          <a:p>
            <a:pPr algn="just" eaLnBrk="1" hangingPunct="1">
              <a:lnSpc>
                <a:spcPct val="90000"/>
              </a:lnSpc>
            </a:pPr>
            <a:r>
              <a:rPr lang="en-US" altLang="en-US" b="1" smtClean="0">
                <a:latin typeface="Gill Sans MT" panose="020B0502020104020203" pitchFamily="34" charset="0"/>
                <a:cs typeface="Times New Roman" panose="02020603050405020304" pitchFamily="18" charset="0"/>
              </a:rPr>
              <a:t>analgesic activity is 300 times higher than of morphine</a:t>
            </a:r>
            <a:endParaRPr lang="uk-UA" altLang="en-US" b="1" smtClean="0"/>
          </a:p>
          <a:p>
            <a:pPr algn="just" eaLnBrk="1" hangingPunct="1">
              <a:lnSpc>
                <a:spcPct val="90000"/>
              </a:lnSpc>
            </a:pPr>
            <a:r>
              <a:rPr lang="en-US" altLang="en-US" b="1" smtClean="0">
                <a:latin typeface="Gill Sans MT" panose="020B0502020104020203" pitchFamily="34" charset="0"/>
                <a:cs typeface="Times New Roman" panose="02020603050405020304" pitchFamily="18" charset="0"/>
              </a:rPr>
              <a:t>analgesic</a:t>
            </a:r>
            <a:r>
              <a:rPr lang="ru-RU" altLang="en-US" b="1" smtClean="0">
                <a:cs typeface="Times New Roman" panose="02020603050405020304" pitchFamily="18" charset="0"/>
              </a:rPr>
              <a:t> </a:t>
            </a:r>
            <a:r>
              <a:rPr lang="en-US" altLang="en-US" b="1" smtClean="0">
                <a:latin typeface="Gill Sans MT" panose="020B0502020104020203" pitchFamily="34" charset="0"/>
                <a:cs typeface="Times New Roman" panose="02020603050405020304" pitchFamily="18" charset="0"/>
              </a:rPr>
              <a:t>effects after intravenous introduction</a:t>
            </a:r>
            <a:r>
              <a:rPr lang="ru-RU" altLang="en-US" b="1" smtClean="0">
                <a:cs typeface="Times New Roman" panose="02020603050405020304" pitchFamily="18" charset="0"/>
              </a:rPr>
              <a:t> </a:t>
            </a:r>
            <a:r>
              <a:rPr lang="uk-UA" altLang="en-US" b="1" smtClean="0"/>
              <a:t>– </a:t>
            </a:r>
            <a:r>
              <a:rPr lang="en-US" altLang="en-US" b="1" smtClean="0">
                <a:latin typeface="Gill Sans MT" panose="020B0502020104020203" pitchFamily="34" charset="0"/>
              </a:rPr>
              <a:t>after</a:t>
            </a:r>
            <a:r>
              <a:rPr lang="ru-RU" altLang="en-US" b="1" smtClean="0">
                <a:cs typeface="Times New Roman" panose="02020603050405020304" pitchFamily="18" charset="0"/>
              </a:rPr>
              <a:t> 1-3</a:t>
            </a:r>
            <a:r>
              <a:rPr lang="en-US" altLang="en-US" b="1" smtClean="0">
                <a:latin typeface="Gill Sans MT" panose="020B0502020104020203" pitchFamily="34" charset="0"/>
                <a:cs typeface="Times New Roman" panose="02020603050405020304" pitchFamily="18" charset="0"/>
              </a:rPr>
              <a:t> min</a:t>
            </a:r>
            <a:r>
              <a:rPr lang="uk-UA" altLang="en-US" b="1" smtClean="0"/>
              <a:t>,</a:t>
            </a:r>
            <a:r>
              <a:rPr lang="ru-RU" altLang="en-US" b="1" smtClean="0">
                <a:cs typeface="Times New Roman" panose="02020603050405020304" pitchFamily="18" charset="0"/>
              </a:rPr>
              <a:t> </a:t>
            </a:r>
            <a:r>
              <a:rPr lang="en-US" altLang="en-US" b="1" smtClean="0">
                <a:latin typeface="Gill Sans MT" panose="020B0502020104020203" pitchFamily="34" charset="0"/>
                <a:cs typeface="Times New Roman" panose="02020603050405020304" pitchFamily="18" charset="0"/>
              </a:rPr>
              <a:t>lasts for</a:t>
            </a:r>
            <a:r>
              <a:rPr lang="ru-RU" altLang="en-US" b="1" smtClean="0">
                <a:cs typeface="Times New Roman" panose="02020603050405020304" pitchFamily="18" charset="0"/>
              </a:rPr>
              <a:t> </a:t>
            </a:r>
            <a:r>
              <a:rPr lang="en-US" altLang="en-US" b="1" smtClean="0">
                <a:latin typeface="Gill Sans MT" panose="020B0502020104020203" pitchFamily="34" charset="0"/>
                <a:cs typeface="Times New Roman" panose="02020603050405020304" pitchFamily="18" charset="0"/>
              </a:rPr>
              <a:t>                 </a:t>
            </a:r>
            <a:r>
              <a:rPr lang="ru-RU" altLang="en-US" b="1" smtClean="0">
                <a:cs typeface="Times New Roman" panose="02020603050405020304" pitchFamily="18" charset="0"/>
              </a:rPr>
              <a:t>15-30</a:t>
            </a:r>
            <a:r>
              <a:rPr lang="en-US" altLang="en-US" b="1" smtClean="0">
                <a:latin typeface="Gill Sans MT" panose="020B0502020104020203" pitchFamily="34" charset="0"/>
                <a:cs typeface="Times New Roman" panose="02020603050405020304" pitchFamily="18" charset="0"/>
              </a:rPr>
              <a:t> min</a:t>
            </a:r>
            <a:endParaRPr lang="uk-UA" altLang="en-US" b="1" smtClean="0"/>
          </a:p>
          <a:p>
            <a:pPr algn="just" eaLnBrk="1" hangingPunct="1">
              <a:lnSpc>
                <a:spcPct val="90000"/>
              </a:lnSpc>
            </a:pPr>
            <a:r>
              <a:rPr lang="en-US" altLang="en-US" b="1" smtClean="0">
                <a:latin typeface="Gill Sans MT" panose="020B0502020104020203" pitchFamily="34" charset="0"/>
                <a:cs typeface="Times New Roman" panose="02020603050405020304" pitchFamily="18" charset="0"/>
              </a:rPr>
              <a:t>used with neuroleptic droperidol</a:t>
            </a:r>
            <a:r>
              <a:rPr lang="uk-UA" altLang="en-US" b="1" smtClean="0">
                <a:cs typeface="Times New Roman" panose="02020603050405020304" pitchFamily="18" charset="0"/>
              </a:rPr>
              <a:t> (</a:t>
            </a:r>
            <a:r>
              <a:rPr lang="en-US" altLang="en-US" b="1" smtClean="0">
                <a:latin typeface="Gill Sans MT" panose="020B0502020104020203" pitchFamily="34" charset="0"/>
                <a:cs typeface="Times New Roman" panose="02020603050405020304" pitchFamily="18" charset="0"/>
              </a:rPr>
              <a:t>complex drug</a:t>
            </a:r>
            <a:r>
              <a:rPr lang="uk-UA" altLang="en-US" b="1" smtClean="0">
                <a:cs typeface="Times New Roman" panose="02020603050405020304" pitchFamily="18" charset="0"/>
              </a:rPr>
              <a:t> </a:t>
            </a:r>
            <a:r>
              <a:rPr lang="uk-UA" altLang="en-US" b="1" smtClean="0"/>
              <a:t>– </a:t>
            </a:r>
            <a:r>
              <a:rPr lang="uk-UA" altLang="en-US" b="1" smtClean="0">
                <a:cs typeface="Times New Roman" panose="02020603050405020304" pitchFamily="18" charset="0"/>
              </a:rPr>
              <a:t>“</a:t>
            </a:r>
            <a:r>
              <a:rPr lang="en-US" altLang="en-US" b="1" smtClean="0">
                <a:latin typeface="Gill Sans MT" panose="020B0502020104020203" pitchFamily="34" charset="0"/>
                <a:cs typeface="Times New Roman" panose="02020603050405020304" pitchFamily="18" charset="0"/>
              </a:rPr>
              <a:t>talamonal</a:t>
            </a:r>
            <a:r>
              <a:rPr lang="uk-UA" altLang="en-US" b="1" smtClean="0">
                <a:cs typeface="Times New Roman" panose="02020603050405020304" pitchFamily="18" charset="0"/>
              </a:rPr>
              <a:t>”) </a:t>
            </a:r>
            <a:r>
              <a:rPr lang="en-US" altLang="en-US" b="1" smtClean="0">
                <a:latin typeface="Gill Sans MT" panose="020B0502020104020203" pitchFamily="34" charset="0"/>
                <a:cs typeface="Times New Roman" panose="02020603050405020304" pitchFamily="18" charset="0"/>
              </a:rPr>
              <a:t>for neuroleptanalgesia</a:t>
            </a:r>
            <a:r>
              <a:rPr lang="uk-UA" altLang="en-US" b="1" smtClean="0">
                <a:cs typeface="Times New Roman" panose="02020603050405020304" pitchFamily="18" charset="0"/>
              </a:rPr>
              <a:t> </a:t>
            </a:r>
            <a:endParaRPr lang="ru-RU" altLang="en-US" sz="4000" b="1">
              <a:cs typeface="Times New Roman" panose="02020603050405020304" pitchFamily="18" charset="0"/>
            </a:endParaRPr>
          </a:p>
        </p:txBody>
      </p:sp>
    </p:spTree>
    <p:extLst>
      <p:ext uri="{BB962C8B-B14F-4D97-AF65-F5344CB8AC3E}">
        <p14:creationId xmlns:p14="http://schemas.microsoft.com/office/powerpoint/2010/main" val="29549881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81200" y="274639"/>
            <a:ext cx="8229600" cy="1011237"/>
          </a:xfrm>
        </p:spPr>
        <p:txBody>
          <a:bodyPr rtlCol="0">
            <a:normAutofit/>
          </a:bodyPr>
          <a:lstStyle/>
          <a:p>
            <a:pPr>
              <a:defRPr/>
            </a:pPr>
            <a:r>
              <a:rPr lang="en-US" sz="4800" i="1" dirty="0" err="1"/>
              <a:t>fentanyl</a:t>
            </a:r>
            <a:r>
              <a:rPr lang="en-US" sz="4800" i="1" dirty="0"/>
              <a:t> </a:t>
            </a:r>
            <a:r>
              <a:rPr lang="en-US" sz="4800" i="1" dirty="0" err="1"/>
              <a:t>transdermal</a:t>
            </a:r>
            <a:r>
              <a:rPr lang="en-US" sz="4800" i="1" dirty="0"/>
              <a:t> system</a:t>
            </a:r>
            <a:endParaRPr lang="ru-RU" sz="4800" i="1" dirty="0">
              <a:solidFill>
                <a:srgbClr val="0000D2"/>
              </a:solidFill>
              <a:effectLst>
                <a:outerShdw blurRad="38100" dist="38100" dir="2700000" algn="tl">
                  <a:srgbClr val="000000"/>
                </a:outerShdw>
              </a:effectLst>
              <a:cs typeface="Times New Roman" pitchFamily="18" charset="0"/>
            </a:endParaRPr>
          </a:p>
        </p:txBody>
      </p:sp>
      <p:sp>
        <p:nvSpPr>
          <p:cNvPr id="68611" name="Текст 7"/>
          <p:cNvSpPr>
            <a:spLocks noGrp="1"/>
          </p:cNvSpPr>
          <p:nvPr>
            <p:ph type="body" sz="half" idx="1"/>
          </p:nvPr>
        </p:nvSpPr>
        <p:spPr>
          <a:xfrm>
            <a:off x="1524001" y="1600201"/>
            <a:ext cx="4786313" cy="4525963"/>
          </a:xfrm>
        </p:spPr>
        <p:txBody>
          <a:bodyPr rtlCol="0">
            <a:normAutofit/>
          </a:bodyPr>
          <a:lstStyle/>
          <a:p>
            <a:pPr>
              <a:defRPr/>
            </a:pPr>
            <a:r>
              <a:rPr lang="en-US"/>
              <a:t>should be used for long-term (chronic) pain requiring continuous narcotic pain</a:t>
            </a:r>
          </a:p>
          <a:p>
            <a:pPr>
              <a:defRPr/>
            </a:pPr>
            <a:r>
              <a:rPr lang="en-US"/>
              <a:t>Is designed to release the drug into the skin at a constant rate ranging from 25 to 100 micrograms/h,</a:t>
            </a:r>
          </a:p>
          <a:p>
            <a:pPr>
              <a:defRPr/>
            </a:pPr>
            <a:endParaRPr lang="ru-RU"/>
          </a:p>
        </p:txBody>
      </p:sp>
      <p:pic>
        <p:nvPicPr>
          <p:cNvPr id="5222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10313" y="1500189"/>
            <a:ext cx="4038600" cy="4029075"/>
          </a:xfrm>
          <a:noFill/>
        </p:spPr>
      </p:pic>
    </p:spTree>
    <p:extLst>
      <p:ext uri="{BB962C8B-B14F-4D97-AF65-F5344CB8AC3E}">
        <p14:creationId xmlns:p14="http://schemas.microsoft.com/office/powerpoint/2010/main" val="29794664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85750"/>
            <a:ext cx="8229600" cy="1143000"/>
          </a:xfrm>
        </p:spPr>
        <p:txBody>
          <a:bodyPr rtlCol="0">
            <a:normAutofit/>
          </a:bodyPr>
          <a:lstStyle/>
          <a:p>
            <a:pPr>
              <a:defRPr/>
            </a:pPr>
            <a:r>
              <a:rPr lang="en-US" sz="6600" dirty="0">
                <a:solidFill>
                  <a:srgbClr val="FF0000"/>
                </a:solidFill>
                <a:effectLst>
                  <a:outerShdw blurRad="38100" dist="38100" dir="2700000" algn="tl">
                    <a:srgbClr val="000000"/>
                  </a:outerShdw>
                </a:effectLst>
                <a:cs typeface="Times New Roman" pitchFamily="18" charset="0"/>
              </a:rPr>
              <a:t>Codeine </a:t>
            </a:r>
            <a:endParaRPr lang="ru-RU" sz="6600" dirty="0">
              <a:solidFill>
                <a:srgbClr val="FF0000"/>
              </a:solidFill>
              <a:effectLst>
                <a:outerShdw blurRad="38100" dist="38100" dir="2700000" algn="tl">
                  <a:srgbClr val="000000"/>
                </a:outerShdw>
              </a:effectLst>
              <a:cs typeface="Times New Roman" pitchFamily="18" charset="0"/>
            </a:endParaRPr>
          </a:p>
        </p:txBody>
      </p:sp>
      <p:sp>
        <p:nvSpPr>
          <p:cNvPr id="69635" name="Rectangle 3"/>
          <p:cNvSpPr>
            <a:spLocks noGrp="1" noChangeArrowheads="1"/>
          </p:cNvSpPr>
          <p:nvPr>
            <p:ph idx="4294967295"/>
          </p:nvPr>
        </p:nvSpPr>
        <p:spPr>
          <a:xfrm>
            <a:off x="0" y="1214438"/>
            <a:ext cx="8229600" cy="4911725"/>
          </a:xfrm>
        </p:spPr>
        <p:txBody>
          <a:bodyPr rtlCol="0">
            <a:normAutofit/>
          </a:bodyPr>
          <a:lstStyle/>
          <a:p>
            <a:pPr marL="547688" indent="-411163" algn="just">
              <a:buFont typeface="Wingdings 2" pitchFamily="18" charset="2"/>
              <a:buChar char=""/>
              <a:defRPr/>
            </a:pPr>
            <a:r>
              <a:rPr lang="en-US" b="1" dirty="0">
                <a:solidFill>
                  <a:srgbClr val="0D0D0D"/>
                </a:solidFill>
                <a:latin typeface="Gill Sans MT" pitchFamily="34" charset="0"/>
                <a:cs typeface="Times New Roman" pitchFamily="18" charset="0"/>
              </a:rPr>
              <a:t>opium alkaloid</a:t>
            </a:r>
            <a:endParaRPr lang="uk-UA" b="1" dirty="0">
              <a:solidFill>
                <a:srgbClr val="0D0D0D"/>
              </a:solidFill>
            </a:endParaRPr>
          </a:p>
          <a:p>
            <a:pPr marL="547688" indent="-411163" algn="just">
              <a:buFont typeface="Wingdings 2" pitchFamily="18" charset="2"/>
              <a:buChar char=""/>
              <a:defRPr/>
            </a:pPr>
            <a:r>
              <a:rPr lang="en-US" b="1" dirty="0">
                <a:solidFill>
                  <a:srgbClr val="0D0D0D"/>
                </a:solidFill>
                <a:latin typeface="Gill Sans MT" pitchFamily="34" charset="0"/>
                <a:cs typeface="Times New Roman" pitchFamily="18" charset="0"/>
              </a:rPr>
              <a:t>analgesic action is not strong, but </a:t>
            </a:r>
            <a:r>
              <a:rPr lang="en-US" b="1" dirty="0" err="1">
                <a:solidFill>
                  <a:srgbClr val="0D0D0D"/>
                </a:solidFill>
                <a:latin typeface="Gill Sans MT" pitchFamily="34" charset="0"/>
                <a:cs typeface="Times New Roman" pitchFamily="18" charset="0"/>
              </a:rPr>
              <a:t>anticough</a:t>
            </a:r>
            <a:r>
              <a:rPr lang="en-US" b="1" dirty="0">
                <a:solidFill>
                  <a:srgbClr val="0D0D0D"/>
                </a:solidFill>
                <a:latin typeface="Gill Sans MT" pitchFamily="34" charset="0"/>
                <a:cs typeface="Times New Roman" pitchFamily="18" charset="0"/>
              </a:rPr>
              <a:t> effect is considerable</a:t>
            </a:r>
            <a:endParaRPr lang="uk-UA" b="1" dirty="0">
              <a:solidFill>
                <a:srgbClr val="0D0D0D"/>
              </a:solidFill>
            </a:endParaRPr>
          </a:p>
          <a:p>
            <a:pPr marL="547688" indent="-411163" algn="just">
              <a:buFont typeface="Wingdings 2" pitchFamily="18" charset="2"/>
              <a:buChar char=""/>
              <a:defRPr/>
            </a:pPr>
            <a:r>
              <a:rPr lang="en-US" b="1" dirty="0">
                <a:solidFill>
                  <a:srgbClr val="0D0D0D"/>
                </a:solidFill>
                <a:latin typeface="Gill Sans MT" pitchFamily="34" charset="0"/>
                <a:cs typeface="Times New Roman" pitchFamily="18" charset="0"/>
              </a:rPr>
              <a:t>administered as an </a:t>
            </a:r>
            <a:r>
              <a:rPr lang="en-US" b="1" dirty="0" err="1">
                <a:solidFill>
                  <a:srgbClr val="0D0D0D"/>
                </a:solidFill>
                <a:latin typeface="Gill Sans MT" pitchFamily="34" charset="0"/>
                <a:cs typeface="Times New Roman" pitchFamily="18" charset="0"/>
              </a:rPr>
              <a:t>anticough</a:t>
            </a:r>
            <a:r>
              <a:rPr lang="en-US" b="1" dirty="0">
                <a:solidFill>
                  <a:srgbClr val="0D0D0D"/>
                </a:solidFill>
                <a:latin typeface="Gill Sans MT" pitchFamily="34" charset="0"/>
                <a:cs typeface="Times New Roman" pitchFamily="18" charset="0"/>
              </a:rPr>
              <a:t> drug of central action</a:t>
            </a:r>
          </a:p>
          <a:p>
            <a:pPr>
              <a:buFont typeface="Wingdings" pitchFamily="2" charset="2"/>
              <a:buChar char="q"/>
              <a:defRPr/>
            </a:pPr>
            <a:r>
              <a:rPr lang="en-US" b="1" i="1" dirty="0"/>
              <a:t>Codeine is metabolized in part to morphine, which is believed to account for its analgesic effect.</a:t>
            </a:r>
            <a:endParaRPr lang="uk-UA" b="1" dirty="0">
              <a:solidFill>
                <a:srgbClr val="0D0D0D"/>
              </a:solidFill>
            </a:endParaRPr>
          </a:p>
          <a:p>
            <a:pPr marL="547688" indent="-411163" algn="just">
              <a:buFont typeface="Wingdings 2" pitchFamily="18" charset="2"/>
              <a:buChar char=""/>
              <a:defRPr/>
            </a:pPr>
            <a:r>
              <a:rPr lang="en-US" b="1" dirty="0">
                <a:solidFill>
                  <a:srgbClr val="0D0D0D"/>
                </a:solidFill>
              </a:rPr>
              <a:t> combination with non </a:t>
            </a:r>
            <a:r>
              <a:rPr lang="en-US" b="1" dirty="0" err="1">
                <a:solidFill>
                  <a:srgbClr val="0D0D0D"/>
                </a:solidFill>
              </a:rPr>
              <a:t>opiod</a:t>
            </a:r>
            <a:r>
              <a:rPr lang="en-US" b="1" dirty="0">
                <a:solidFill>
                  <a:srgbClr val="0D0D0D"/>
                </a:solidFill>
              </a:rPr>
              <a:t> analgesics </a:t>
            </a:r>
          </a:p>
          <a:p>
            <a:pPr marL="547688" indent="-411163" algn="just">
              <a:buNone/>
              <a:defRPr/>
            </a:pPr>
            <a:r>
              <a:rPr lang="en-US" b="1" dirty="0">
                <a:solidFill>
                  <a:srgbClr val="0D0D0D"/>
                </a:solidFill>
              </a:rPr>
              <a:t>(</a:t>
            </a:r>
            <a:r>
              <a:rPr lang="en-US" b="1" dirty="0" err="1">
                <a:solidFill>
                  <a:srgbClr val="0D0D0D"/>
                </a:solidFill>
              </a:rPr>
              <a:t>eg</a:t>
            </a:r>
            <a:r>
              <a:rPr lang="en-US" b="1" dirty="0">
                <a:solidFill>
                  <a:srgbClr val="0D0D0D"/>
                </a:solidFill>
              </a:rPr>
              <a:t>. </a:t>
            </a:r>
            <a:r>
              <a:rPr lang="en-US" b="1" dirty="0" err="1">
                <a:solidFill>
                  <a:srgbClr val="0D0D0D"/>
                </a:solidFill>
              </a:rPr>
              <a:t>Paracetamol</a:t>
            </a:r>
            <a:r>
              <a:rPr lang="en-US" b="1" dirty="0">
                <a:solidFill>
                  <a:srgbClr val="0D0D0D"/>
                </a:solidFill>
              </a:rPr>
              <a:t>) </a:t>
            </a:r>
            <a:r>
              <a:rPr lang="en-US" b="1" dirty="0">
                <a:solidFill>
                  <a:srgbClr val="0D0D0D"/>
                </a:solidFill>
                <a:latin typeface="Gill Sans MT" pitchFamily="34" charset="0"/>
              </a:rPr>
              <a:t>is  supra-additive  </a:t>
            </a:r>
            <a:endParaRPr lang="ru-RU" b="1" dirty="0">
              <a:solidFill>
                <a:srgbClr val="0D0D0D"/>
              </a:solidFill>
              <a:cs typeface="Times New Roman" pitchFamily="18" charset="0"/>
            </a:endParaRPr>
          </a:p>
          <a:p>
            <a:pPr marL="547688" indent="-411163">
              <a:buFont typeface="Wingdings 2" pitchFamily="18" charset="2"/>
              <a:buChar char=""/>
              <a:defRPr/>
            </a:pPr>
            <a:endParaRPr lang="ru-RU" b="1" dirty="0"/>
          </a:p>
        </p:txBody>
      </p:sp>
    </p:spTree>
    <p:extLst>
      <p:ext uri="{BB962C8B-B14F-4D97-AF65-F5344CB8AC3E}">
        <p14:creationId xmlns:p14="http://schemas.microsoft.com/office/powerpoint/2010/main" val="30873276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7772400" cy="1143000"/>
          </a:xfrm>
        </p:spPr>
        <p:txBody>
          <a:bodyPr rtlCol="0">
            <a:normAutofit/>
          </a:bodyPr>
          <a:lstStyle/>
          <a:p>
            <a:pPr>
              <a:defRPr/>
            </a:pPr>
            <a:r>
              <a:rPr lang="en-US" sz="6000" dirty="0" err="1">
                <a:solidFill>
                  <a:srgbClr val="0000FF"/>
                </a:solidFill>
                <a:effectLst>
                  <a:outerShdw blurRad="38100" dist="38100" dir="2700000" algn="tl">
                    <a:srgbClr val="000000"/>
                  </a:outerShdw>
                </a:effectLst>
                <a:cs typeface="Times New Roman" pitchFamily="18" charset="0"/>
              </a:rPr>
              <a:t>Pentazocin</a:t>
            </a:r>
            <a:r>
              <a:rPr lang="en-US" sz="6000" dirty="0">
                <a:solidFill>
                  <a:srgbClr val="0000FF"/>
                </a:solidFill>
                <a:effectLst>
                  <a:outerShdw blurRad="38100" dist="38100" dir="2700000" algn="tl">
                    <a:srgbClr val="000000"/>
                  </a:outerShdw>
                </a:effectLst>
                <a:cs typeface="Times New Roman" pitchFamily="18" charset="0"/>
              </a:rPr>
              <a:t> </a:t>
            </a:r>
            <a:endParaRPr lang="ru-RU" sz="6000" dirty="0">
              <a:solidFill>
                <a:srgbClr val="0000FF"/>
              </a:solidFill>
              <a:effectLst>
                <a:outerShdw blurRad="38100" dist="38100" dir="2700000" algn="tl">
                  <a:srgbClr val="000000"/>
                </a:outerShdw>
              </a:effectLst>
              <a:cs typeface="Times New Roman" pitchFamily="18" charset="0"/>
            </a:endParaRPr>
          </a:p>
        </p:txBody>
      </p:sp>
      <p:sp>
        <p:nvSpPr>
          <p:cNvPr id="54275" name="Rectangle 3"/>
          <p:cNvSpPr>
            <a:spLocks noGrp="1"/>
          </p:cNvSpPr>
          <p:nvPr>
            <p:ph idx="4294967295"/>
          </p:nvPr>
        </p:nvSpPr>
        <p:spPr>
          <a:xfrm>
            <a:off x="0" y="1066800"/>
            <a:ext cx="7772400" cy="5486400"/>
          </a:xfrm>
        </p:spPr>
        <p:txBody>
          <a:bodyPr/>
          <a:lstStyle/>
          <a:p>
            <a:pPr marL="547688" indent="-411163" algn="just">
              <a:buFont typeface="Wingdings 2" panose="05020102010507070707" pitchFamily="18" charset="2"/>
              <a:buChar char=""/>
            </a:pPr>
            <a:r>
              <a:rPr lang="en-US" altLang="en-US" sz="2400">
                <a:solidFill>
                  <a:srgbClr val="0D0D0D"/>
                </a:solidFill>
                <a:latin typeface="Gill Sans MT" panose="020B0502020104020203" pitchFamily="34" charset="0"/>
                <a:cs typeface="Times New Roman" panose="02020603050405020304" pitchFamily="18" charset="0"/>
              </a:rPr>
              <a:t>agonist-antagonist of opioid receptors</a:t>
            </a:r>
            <a:endParaRPr lang="uk-UA" altLang="en-US" sz="2400">
              <a:solidFill>
                <a:srgbClr val="0D0D0D"/>
              </a:solidFill>
            </a:endParaRPr>
          </a:p>
          <a:p>
            <a:pPr marL="547688" indent="-411163" algn="just">
              <a:buFont typeface="Wingdings 2" panose="05020102010507070707" pitchFamily="18" charset="2"/>
              <a:buChar char=""/>
            </a:pPr>
            <a:r>
              <a:rPr lang="en-US" altLang="en-US" sz="2400">
                <a:solidFill>
                  <a:srgbClr val="0D0D0D"/>
                </a:solidFill>
                <a:latin typeface="Gill Sans MT" panose="020B0502020104020203" pitchFamily="34" charset="0"/>
                <a:cs typeface="Times New Roman" panose="02020603050405020304" pitchFamily="18" charset="0"/>
              </a:rPr>
              <a:t>comparatively with morphine, it is a </a:t>
            </a:r>
            <a:r>
              <a:rPr lang="en-US" altLang="en-US" sz="2400">
                <a:solidFill>
                  <a:srgbClr val="FF950E"/>
                </a:solidFill>
                <a:latin typeface="Gill Sans MT" panose="020B0502020104020203" pitchFamily="34" charset="0"/>
                <a:cs typeface="Times New Roman" panose="02020603050405020304" pitchFamily="18" charset="0"/>
              </a:rPr>
              <a:t>bit less dangerous in the aspect of addiction development</a:t>
            </a:r>
            <a:endParaRPr lang="uk-UA" altLang="en-US" sz="2400">
              <a:solidFill>
                <a:srgbClr val="FF950E"/>
              </a:solidFill>
            </a:endParaRPr>
          </a:p>
          <a:p>
            <a:pPr marL="547688" indent="-411163" algn="just">
              <a:buFont typeface="Wingdings 2" panose="05020102010507070707" pitchFamily="18" charset="2"/>
              <a:buChar char=""/>
            </a:pPr>
            <a:r>
              <a:rPr lang="en-US" altLang="en-US" sz="2400">
                <a:solidFill>
                  <a:srgbClr val="0D0D0D"/>
                </a:solidFill>
                <a:latin typeface="Gill Sans MT" panose="020B0502020104020203" pitchFamily="34" charset="0"/>
                <a:cs typeface="Times New Roman" panose="02020603050405020304" pitchFamily="18" charset="0"/>
              </a:rPr>
              <a:t>indicated in case of pain of medium intensity in such conditions</a:t>
            </a:r>
            <a:r>
              <a:rPr lang="uk-UA" altLang="en-US" sz="2400">
                <a:solidFill>
                  <a:srgbClr val="0D0D0D"/>
                </a:solidFill>
                <a:cs typeface="Times New Roman" panose="02020603050405020304" pitchFamily="18" charset="0"/>
              </a:rPr>
              <a:t> </a:t>
            </a:r>
            <a:r>
              <a:rPr lang="en-US" altLang="en-US" sz="2400">
                <a:solidFill>
                  <a:srgbClr val="0D0D0D"/>
                </a:solidFill>
                <a:latin typeface="Gill Sans MT" panose="020B0502020104020203" pitchFamily="34" charset="0"/>
                <a:cs typeface="Times New Roman" panose="02020603050405020304" pitchFamily="18" charset="0"/>
              </a:rPr>
              <a:t>like other opioid analgesics</a:t>
            </a:r>
            <a:r>
              <a:rPr lang="uk-UA" altLang="en-US" sz="2400">
                <a:solidFill>
                  <a:srgbClr val="0D0D0D"/>
                </a:solidFill>
                <a:cs typeface="Times New Roman" panose="02020603050405020304" pitchFamily="18" charset="0"/>
              </a:rPr>
              <a:t>. </a:t>
            </a:r>
            <a:r>
              <a:rPr lang="en-US" altLang="en-US" sz="2400">
                <a:solidFill>
                  <a:srgbClr val="0D0D0D"/>
                </a:solidFill>
                <a:latin typeface="Gill Sans MT" panose="020B0502020104020203" pitchFamily="34" charset="0"/>
                <a:cs typeface="Times New Roman" panose="02020603050405020304" pitchFamily="18" charset="0"/>
              </a:rPr>
              <a:t>In case of strong pain its administration is limited as in case of increasing of dose of the drug  excitation appears</a:t>
            </a:r>
            <a:endParaRPr lang="uk-UA" altLang="en-US" sz="2400">
              <a:solidFill>
                <a:srgbClr val="0D0D0D"/>
              </a:solidFill>
            </a:endParaRPr>
          </a:p>
          <a:p>
            <a:pPr marL="547688" indent="-411163" algn="just">
              <a:buFont typeface="Wingdings 2" panose="05020102010507070707" pitchFamily="18" charset="2"/>
              <a:buChar char=""/>
            </a:pPr>
            <a:r>
              <a:rPr lang="en-US" altLang="en-US" sz="2400">
                <a:solidFill>
                  <a:srgbClr val="0D0D0D"/>
                </a:solidFill>
                <a:latin typeface="Gill Sans MT" panose="020B0502020104020203" pitchFamily="34" charset="0"/>
                <a:cs typeface="Times New Roman" panose="02020603050405020304" pitchFamily="18" charset="0"/>
              </a:rPr>
              <a:t>it</a:t>
            </a:r>
            <a:r>
              <a:rPr lang="uk-UA" altLang="en-US" sz="2400">
                <a:solidFill>
                  <a:srgbClr val="0D0D0D"/>
                </a:solidFill>
                <a:cs typeface="Times New Roman" panose="02020603050405020304" pitchFamily="18" charset="0"/>
              </a:rPr>
              <a:t> </a:t>
            </a:r>
            <a:r>
              <a:rPr lang="en-US" altLang="en-US" sz="2400">
                <a:solidFill>
                  <a:srgbClr val="0D0D0D"/>
                </a:solidFill>
                <a:latin typeface="Gill Sans MT" panose="020B0502020104020203" pitchFamily="34" charset="0"/>
                <a:cs typeface="Times New Roman" panose="02020603050405020304" pitchFamily="18" charset="0"/>
              </a:rPr>
              <a:t>can cause </a:t>
            </a:r>
            <a:r>
              <a:rPr lang="en-US" altLang="en-US" sz="2400">
                <a:solidFill>
                  <a:srgbClr val="FF950E"/>
                </a:solidFill>
                <a:latin typeface="Gill Sans MT" panose="020B0502020104020203" pitchFamily="34" charset="0"/>
                <a:cs typeface="Times New Roman" panose="02020603050405020304" pitchFamily="18" charset="0"/>
              </a:rPr>
              <a:t>increasing of blood pressure and tachycardia </a:t>
            </a:r>
            <a:r>
              <a:rPr lang="en-US" altLang="en-US" sz="2400">
                <a:solidFill>
                  <a:srgbClr val="0D0D0D"/>
                </a:solidFill>
                <a:latin typeface="Gill Sans MT" panose="020B0502020104020203" pitchFamily="34" charset="0"/>
                <a:cs typeface="Times New Roman" panose="02020603050405020304" pitchFamily="18" charset="0"/>
              </a:rPr>
              <a:t>that’s why it’s not advised to use in case of acute myocardium infarction</a:t>
            </a:r>
            <a:endParaRPr lang="uk-UA" altLang="en-US" sz="2400">
              <a:solidFill>
                <a:srgbClr val="0D0D0D"/>
              </a:solidFill>
            </a:endParaRPr>
          </a:p>
          <a:p>
            <a:pPr marL="547688" indent="-411163" algn="just">
              <a:buFont typeface="Wingdings 2" panose="05020102010507070707" pitchFamily="18" charset="2"/>
              <a:buChar char=""/>
            </a:pPr>
            <a:r>
              <a:rPr lang="en-US" altLang="en-US" sz="2400">
                <a:solidFill>
                  <a:srgbClr val="0D0D0D"/>
                </a:solidFill>
                <a:latin typeface="Gill Sans MT" panose="020B0502020104020203" pitchFamily="34" charset="0"/>
              </a:rPr>
              <a:t>if it is administered for people with narcotic addiction manifestations of abstinence develop</a:t>
            </a:r>
            <a:endParaRPr lang="ru-RU" altLang="en-US" sz="2400">
              <a:solidFill>
                <a:srgbClr val="0D0D0D"/>
              </a:solidFill>
            </a:endParaRPr>
          </a:p>
        </p:txBody>
      </p:sp>
    </p:spTree>
    <p:extLst>
      <p:ext uri="{BB962C8B-B14F-4D97-AF65-F5344CB8AC3E}">
        <p14:creationId xmlns:p14="http://schemas.microsoft.com/office/powerpoint/2010/main" val="28334069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8686800" cy="1143000"/>
          </a:xfrm>
        </p:spPr>
        <p:txBody>
          <a:bodyPr rtlCol="0">
            <a:normAutofit/>
          </a:bodyPr>
          <a:lstStyle/>
          <a:p>
            <a:pPr>
              <a:defRPr/>
            </a:pPr>
            <a:r>
              <a:rPr lang="en-US" sz="6600" dirty="0" err="1">
                <a:solidFill>
                  <a:srgbClr val="0000FF"/>
                </a:solidFill>
                <a:effectLst>
                  <a:outerShdw blurRad="38100" dist="38100" dir="2700000" algn="tl">
                    <a:srgbClr val="000000"/>
                  </a:outerShdw>
                </a:effectLst>
                <a:latin typeface="Verdana" pitchFamily="34" charset="0"/>
                <a:cs typeface="Times New Roman" pitchFamily="18" charset="0"/>
              </a:rPr>
              <a:t>Buprenorphine</a:t>
            </a:r>
            <a:r>
              <a:rPr lang="en-US" sz="6600" dirty="0">
                <a:solidFill>
                  <a:srgbClr val="0000FF"/>
                </a:solidFill>
                <a:effectLst>
                  <a:outerShdw blurRad="38100" dist="38100" dir="2700000" algn="tl">
                    <a:srgbClr val="000000"/>
                  </a:outerShdw>
                </a:effectLst>
                <a:latin typeface="Verdana" pitchFamily="34" charset="0"/>
                <a:cs typeface="Times New Roman" pitchFamily="18" charset="0"/>
              </a:rPr>
              <a:t> </a:t>
            </a:r>
            <a:endParaRPr lang="ru-RU" sz="6600" dirty="0">
              <a:solidFill>
                <a:srgbClr val="0000FF"/>
              </a:solidFill>
              <a:effectLst>
                <a:outerShdw blurRad="38100" dist="38100" dir="2700000" algn="tl">
                  <a:srgbClr val="000000"/>
                </a:outerShdw>
              </a:effectLst>
              <a:latin typeface="Verdana" pitchFamily="34" charset="0"/>
              <a:cs typeface="Times New Roman" pitchFamily="18" charset="0"/>
            </a:endParaRPr>
          </a:p>
        </p:txBody>
      </p:sp>
      <p:sp>
        <p:nvSpPr>
          <p:cNvPr id="55299" name="Rectangle 3"/>
          <p:cNvSpPr>
            <a:spLocks noGrp="1"/>
          </p:cNvSpPr>
          <p:nvPr>
            <p:ph idx="4294967295"/>
          </p:nvPr>
        </p:nvSpPr>
        <p:spPr>
          <a:xfrm>
            <a:off x="0" y="1825625"/>
            <a:ext cx="10515600" cy="4351338"/>
          </a:xfrm>
        </p:spPr>
        <p:txBody>
          <a:bodyPr/>
          <a:lstStyle/>
          <a:p>
            <a:pPr algn="just" eaLnBrk="1" hangingPunct="1">
              <a:lnSpc>
                <a:spcPct val="90000"/>
              </a:lnSpc>
            </a:pPr>
            <a:r>
              <a:rPr lang="en-US" altLang="en-US" sz="2400">
                <a:latin typeface="Gill Sans MT" panose="020B0502020104020203" pitchFamily="34" charset="0"/>
                <a:cs typeface="Times New Roman" panose="02020603050405020304" pitchFamily="18" charset="0"/>
              </a:rPr>
              <a:t>Partly agonist of mu-opioid receptors</a:t>
            </a:r>
            <a:r>
              <a:rPr lang="uk-UA" altLang="en-US" sz="2400">
                <a:cs typeface="Times New Roman" panose="02020603050405020304" pitchFamily="18" charset="0"/>
              </a:rPr>
              <a:t> </a:t>
            </a:r>
            <a:endParaRPr lang="uk-UA" altLang="en-US" sz="2400"/>
          </a:p>
          <a:p>
            <a:pPr algn="just" eaLnBrk="1" hangingPunct="1">
              <a:lnSpc>
                <a:spcPct val="90000"/>
              </a:lnSpc>
            </a:pPr>
            <a:r>
              <a:rPr lang="en-US" altLang="en-US" sz="2400">
                <a:latin typeface="Gill Sans MT" panose="020B0502020104020203" pitchFamily="34" charset="0"/>
                <a:cs typeface="Times New Roman" panose="02020603050405020304" pitchFamily="18" charset="0"/>
              </a:rPr>
              <a:t>Acts longer than morphine</a:t>
            </a:r>
            <a:r>
              <a:rPr lang="uk-UA" altLang="en-US" sz="2400">
                <a:cs typeface="Times New Roman" panose="02020603050405020304" pitchFamily="18" charset="0"/>
              </a:rPr>
              <a:t> (</a:t>
            </a:r>
            <a:r>
              <a:rPr lang="en-US" altLang="en-US" sz="2400">
                <a:latin typeface="Gill Sans MT" panose="020B0502020104020203" pitchFamily="34" charset="0"/>
                <a:cs typeface="Times New Roman" panose="02020603050405020304" pitchFamily="18" charset="0"/>
              </a:rPr>
              <a:t>approximately</a:t>
            </a:r>
            <a:r>
              <a:rPr lang="uk-UA" altLang="en-US" sz="2400">
                <a:cs typeface="Times New Roman" panose="02020603050405020304" pitchFamily="18" charset="0"/>
              </a:rPr>
              <a:t> 6 </a:t>
            </a:r>
            <a:r>
              <a:rPr lang="en-US" altLang="en-US" sz="2400">
                <a:latin typeface="Gill Sans MT" panose="020B0502020104020203" pitchFamily="34" charset="0"/>
                <a:cs typeface="Times New Roman" panose="02020603050405020304" pitchFamily="18" charset="0"/>
              </a:rPr>
              <a:t>hours</a:t>
            </a:r>
            <a:r>
              <a:rPr lang="uk-UA" altLang="en-US" sz="2400">
                <a:cs typeface="Times New Roman" panose="02020603050405020304" pitchFamily="18" charset="0"/>
              </a:rPr>
              <a:t>)  </a:t>
            </a:r>
            <a:endParaRPr lang="uk-UA" altLang="en-US" sz="2400"/>
          </a:p>
          <a:p>
            <a:pPr algn="just" eaLnBrk="1" hangingPunct="1">
              <a:lnSpc>
                <a:spcPct val="90000"/>
              </a:lnSpc>
            </a:pPr>
            <a:r>
              <a:rPr lang="en-US" altLang="en-US" sz="2400">
                <a:latin typeface="Gill Sans MT" panose="020B0502020104020203" pitchFamily="34" charset="0"/>
              </a:rPr>
              <a:t>Analgesic activity is </a:t>
            </a:r>
            <a:r>
              <a:rPr lang="en-US" altLang="en-US" sz="2400">
                <a:solidFill>
                  <a:srgbClr val="FF950E"/>
                </a:solidFill>
                <a:latin typeface="Gill Sans MT" panose="020B0502020104020203" pitchFamily="34" charset="0"/>
              </a:rPr>
              <a:t>higher than of morphine</a:t>
            </a:r>
            <a:r>
              <a:rPr lang="en-US" altLang="en-US" sz="2400">
                <a:latin typeface="Gill Sans MT" panose="020B0502020104020203" pitchFamily="34" charset="0"/>
              </a:rPr>
              <a:t>, that’s why it’s used in doses of</a:t>
            </a:r>
            <a:r>
              <a:rPr lang="uk-UA" altLang="en-US" sz="2400">
                <a:cs typeface="Times New Roman" panose="02020603050405020304" pitchFamily="18" charset="0"/>
              </a:rPr>
              <a:t> 0,3-0,6 </a:t>
            </a:r>
            <a:r>
              <a:rPr lang="en-US" altLang="en-US" sz="2400">
                <a:latin typeface="Gill Sans MT" panose="020B0502020104020203" pitchFamily="34" charset="0"/>
                <a:cs typeface="Times New Roman" panose="02020603050405020304" pitchFamily="18" charset="0"/>
              </a:rPr>
              <a:t>mg</a:t>
            </a:r>
            <a:endParaRPr lang="uk-UA" altLang="en-US" sz="2400"/>
          </a:p>
          <a:p>
            <a:pPr algn="just" eaLnBrk="1" hangingPunct="1">
              <a:lnSpc>
                <a:spcPct val="90000"/>
              </a:lnSpc>
            </a:pPr>
            <a:r>
              <a:rPr lang="en-US" altLang="en-US" sz="2400">
                <a:latin typeface="Gill Sans MT" panose="020B0502020104020203" pitchFamily="34" charset="0"/>
              </a:rPr>
              <a:t>In case of breathing depression</a:t>
            </a:r>
            <a:r>
              <a:rPr lang="uk-UA" altLang="en-US" sz="2400">
                <a:cs typeface="Times New Roman" panose="02020603050405020304" pitchFamily="18" charset="0"/>
              </a:rPr>
              <a:t>, </a:t>
            </a:r>
            <a:r>
              <a:rPr lang="en-US" altLang="en-US" sz="2400">
                <a:latin typeface="Gill Sans MT" panose="020B0502020104020203" pitchFamily="34" charset="0"/>
                <a:cs typeface="Times New Roman" panose="02020603050405020304" pitchFamily="18" charset="0"/>
              </a:rPr>
              <a:t>which it causes, naloxon is less effective since buprenorphine is slowly released from the connection with mu-receptors</a:t>
            </a:r>
            <a:endParaRPr lang="uk-UA" altLang="en-US" sz="2400"/>
          </a:p>
          <a:p>
            <a:pPr algn="just" eaLnBrk="1" hangingPunct="1">
              <a:lnSpc>
                <a:spcPct val="90000"/>
              </a:lnSpc>
            </a:pPr>
            <a:r>
              <a:rPr lang="en-US" altLang="en-US" sz="2400">
                <a:latin typeface="Gill Sans MT" panose="020B0502020104020203" pitchFamily="34" charset="0"/>
              </a:rPr>
              <a:t>Indicated for pain decreasing in the same situations as other narcotic analgesics</a:t>
            </a:r>
            <a:endParaRPr lang="uk-UA" altLang="en-US" sz="2400"/>
          </a:p>
          <a:p>
            <a:pPr algn="just" eaLnBrk="1" hangingPunct="1">
              <a:lnSpc>
                <a:spcPct val="90000"/>
              </a:lnSpc>
            </a:pPr>
            <a:r>
              <a:rPr lang="en-US" altLang="en-US" sz="2400">
                <a:latin typeface="Gill Sans MT" panose="020B0502020104020203" pitchFamily="34" charset="0"/>
              </a:rPr>
              <a:t>May be used for detoxication and supporting treatment of individuals who is addicted to heroine</a:t>
            </a:r>
            <a:endParaRPr lang="ru-RU" altLang="en-US" sz="2400"/>
          </a:p>
        </p:txBody>
      </p:sp>
    </p:spTree>
    <p:extLst>
      <p:ext uri="{BB962C8B-B14F-4D97-AF65-F5344CB8AC3E}">
        <p14:creationId xmlns:p14="http://schemas.microsoft.com/office/powerpoint/2010/main" val="9811480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a:xfrm>
            <a:off x="0" y="0"/>
            <a:ext cx="7772400" cy="1143000"/>
          </a:xfrm>
        </p:spPr>
        <p:txBody>
          <a:bodyPr>
            <a:normAutofit/>
          </a:bodyPr>
          <a:lstStyle/>
          <a:p>
            <a:pPr eaLnBrk="1" hangingPunct="1"/>
            <a:r>
              <a:rPr lang="en-US" altLang="en-US" sz="3600">
                <a:solidFill>
                  <a:srgbClr val="FF0000"/>
                </a:solidFill>
                <a:latin typeface="Gill Sans MT" panose="020B0502020104020203" pitchFamily="34" charset="0"/>
                <a:cs typeface="Times New Roman" panose="02020603050405020304" pitchFamily="18" charset="0"/>
              </a:rPr>
              <a:t>Acute poisoning with opioid analgesics</a:t>
            </a:r>
            <a:endParaRPr lang="ru-RU" altLang="en-US" sz="3600">
              <a:solidFill>
                <a:srgbClr val="FF0000"/>
              </a:solidFill>
              <a:cs typeface="Times New Roman" panose="02020603050405020304" pitchFamily="18" charset="0"/>
            </a:endParaRPr>
          </a:p>
        </p:txBody>
      </p:sp>
      <p:sp>
        <p:nvSpPr>
          <p:cNvPr id="56323" name="Rectangle 3"/>
          <p:cNvSpPr>
            <a:spLocks noGrp="1"/>
          </p:cNvSpPr>
          <p:nvPr>
            <p:ph idx="4294967295"/>
          </p:nvPr>
        </p:nvSpPr>
        <p:spPr>
          <a:xfrm>
            <a:off x="0" y="1071563"/>
            <a:ext cx="8534400" cy="5786437"/>
          </a:xfrm>
        </p:spPr>
        <p:txBody>
          <a:bodyPr/>
          <a:lstStyle/>
          <a:p>
            <a:pPr eaLnBrk="1" fontAlgn="t" hangingPunct="1"/>
            <a:r>
              <a:rPr lang="en-US" altLang="en-US" i="1">
                <a:latin typeface="Gill Sans MT" panose="020B0502020104020203" pitchFamily="34" charset="0"/>
              </a:rPr>
              <a:t>Respiratory Depression</a:t>
            </a:r>
          </a:p>
          <a:p>
            <a:pPr eaLnBrk="1" fontAlgn="t" hangingPunct="1"/>
            <a:r>
              <a:rPr lang="en-US" altLang="en-US" i="1">
                <a:latin typeface="Gill Sans MT" panose="020B0502020104020203" pitchFamily="34" charset="0"/>
              </a:rPr>
              <a:t>Euphoria</a:t>
            </a:r>
          </a:p>
          <a:p>
            <a:pPr eaLnBrk="1" fontAlgn="t" hangingPunct="1"/>
            <a:r>
              <a:rPr lang="en-US" altLang="en-US" i="1">
                <a:latin typeface="Gill Sans MT" panose="020B0502020104020203" pitchFamily="34" charset="0"/>
              </a:rPr>
              <a:t>Relaxation and sleep</a:t>
            </a:r>
          </a:p>
          <a:p>
            <a:pPr eaLnBrk="1" fontAlgn="t" hangingPunct="1"/>
            <a:r>
              <a:rPr lang="en-US" altLang="en-US" i="1">
                <a:latin typeface="Gill Sans MT" panose="020B0502020104020203" pitchFamily="34" charset="0"/>
              </a:rPr>
              <a:t>Tranquilization</a:t>
            </a:r>
          </a:p>
          <a:p>
            <a:pPr eaLnBrk="1" fontAlgn="t" hangingPunct="1"/>
            <a:r>
              <a:rPr lang="en-US" altLang="en-US" i="1">
                <a:latin typeface="Gill Sans MT" panose="020B0502020104020203" pitchFamily="34" charset="0"/>
              </a:rPr>
              <a:t>Decreased blood pressure</a:t>
            </a:r>
          </a:p>
          <a:p>
            <a:pPr eaLnBrk="1" fontAlgn="t" hangingPunct="1"/>
            <a:r>
              <a:rPr lang="en-US" altLang="en-US" i="1">
                <a:latin typeface="Gill Sans MT" panose="020B0502020104020203" pitchFamily="34" charset="0"/>
              </a:rPr>
              <a:t>Constipation</a:t>
            </a:r>
          </a:p>
          <a:p>
            <a:pPr eaLnBrk="1" fontAlgn="t" hangingPunct="1"/>
            <a:r>
              <a:rPr lang="en-US" altLang="en-US" i="1">
                <a:latin typeface="Gill Sans MT" panose="020B0502020104020203" pitchFamily="34" charset="0"/>
              </a:rPr>
              <a:t>Pupillary constriction</a:t>
            </a:r>
          </a:p>
          <a:p>
            <a:pPr eaLnBrk="1" fontAlgn="t" hangingPunct="1"/>
            <a:r>
              <a:rPr lang="en-US" altLang="en-US" i="1">
                <a:latin typeface="Gill Sans MT" panose="020B0502020104020203" pitchFamily="34" charset="0"/>
              </a:rPr>
              <a:t>Hypothermia</a:t>
            </a:r>
          </a:p>
          <a:p>
            <a:pPr eaLnBrk="1" fontAlgn="t" hangingPunct="1"/>
            <a:r>
              <a:rPr lang="en-US" altLang="en-US" i="1">
                <a:latin typeface="Gill Sans MT" panose="020B0502020104020203" pitchFamily="34" charset="0"/>
              </a:rPr>
              <a:t>Drying of secretions</a:t>
            </a:r>
          </a:p>
          <a:p>
            <a:pPr eaLnBrk="1" fontAlgn="t" hangingPunct="1"/>
            <a:r>
              <a:rPr lang="en-US" altLang="en-US" i="1">
                <a:latin typeface="Gill Sans MT" panose="020B0502020104020203" pitchFamily="34" charset="0"/>
              </a:rPr>
              <a:t>Flushed and warm skin</a:t>
            </a:r>
          </a:p>
        </p:txBody>
      </p:sp>
    </p:spTree>
    <p:extLst>
      <p:ext uri="{BB962C8B-B14F-4D97-AF65-F5344CB8AC3E}">
        <p14:creationId xmlns:p14="http://schemas.microsoft.com/office/powerpoint/2010/main" val="19955089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a:xfrm>
            <a:off x="1524000" y="0"/>
            <a:ext cx="4357688" cy="1785938"/>
          </a:xfrm>
        </p:spPr>
        <p:txBody>
          <a:bodyPr rtlCol="0">
            <a:normAutofit fontScale="90000"/>
          </a:bodyPr>
          <a:lstStyle/>
          <a:p>
            <a:pPr marL="547688" indent="-411163" algn="ctr">
              <a:defRPr/>
            </a:pPr>
            <a:r>
              <a:rPr lang="uk-UA" sz="1800"/>
              <a:t/>
            </a:r>
            <a:br>
              <a:rPr lang="uk-UA" sz="1800"/>
            </a:br>
            <a:r>
              <a:rPr lang="en-US">
                <a:solidFill>
                  <a:srgbClr val="0000FF"/>
                </a:solidFill>
                <a:latin typeface="Gill Sans MT" pitchFamily="34" charset="0"/>
              </a:rPr>
              <a:t>Triad in case poisoning with morphine</a:t>
            </a:r>
            <a:r>
              <a:rPr lang="ru-RU">
                <a:solidFill>
                  <a:srgbClr val="0000FF"/>
                </a:solidFill>
                <a:cs typeface="Times New Roman" pitchFamily="18" charset="0"/>
              </a:rPr>
              <a:t> </a:t>
            </a:r>
            <a:r>
              <a:rPr lang="uk-UA">
                <a:solidFill>
                  <a:srgbClr val="0000FF"/>
                </a:solidFill>
              </a:rPr>
              <a:t/>
            </a:r>
            <a:br>
              <a:rPr lang="uk-UA">
                <a:solidFill>
                  <a:srgbClr val="0000FF"/>
                </a:solidFill>
              </a:rPr>
            </a:br>
            <a:endParaRPr lang="ru-RU"/>
          </a:p>
        </p:txBody>
      </p:sp>
      <p:sp>
        <p:nvSpPr>
          <p:cNvPr id="4" name="Текст 3"/>
          <p:cNvSpPr>
            <a:spLocks noGrp="1"/>
          </p:cNvSpPr>
          <p:nvPr>
            <p:ph type="body" idx="2"/>
          </p:nvPr>
        </p:nvSpPr>
        <p:spPr>
          <a:xfrm>
            <a:off x="1981201" y="1714501"/>
            <a:ext cx="3008313" cy="4411663"/>
          </a:xfrm>
        </p:spPr>
        <p:txBody>
          <a:bodyPr rtlCol="0">
            <a:normAutofit/>
          </a:bodyPr>
          <a:lstStyle/>
          <a:p>
            <a:pPr marL="547688" indent="-411163" algn="ctr">
              <a:defRPr/>
            </a:pPr>
            <a:r>
              <a:rPr lang="en-US" sz="2800" b="1" dirty="0">
                <a:latin typeface="Gill Sans MT" pitchFamily="34" charset="0"/>
                <a:cs typeface="Times New Roman" pitchFamily="18" charset="0"/>
              </a:rPr>
              <a:t>Acute </a:t>
            </a:r>
            <a:r>
              <a:rPr lang="en-US" sz="2800" b="1" dirty="0" err="1">
                <a:latin typeface="Gill Sans MT" pitchFamily="34" charset="0"/>
                <a:cs typeface="Times New Roman" pitchFamily="18" charset="0"/>
              </a:rPr>
              <a:t>miosis</a:t>
            </a:r>
            <a:r>
              <a:rPr lang="ru-RU" sz="2800" b="1" dirty="0">
                <a:cs typeface="Times New Roman" pitchFamily="18" charset="0"/>
              </a:rPr>
              <a:t> </a:t>
            </a:r>
            <a:r>
              <a:rPr lang="en-US" sz="2800" b="1" dirty="0">
                <a:cs typeface="Times New Roman" pitchFamily="18" charset="0"/>
              </a:rPr>
              <a:t> </a:t>
            </a:r>
            <a:r>
              <a:rPr lang="en-US" sz="2800" b="1" dirty="0">
                <a:solidFill>
                  <a:schemeClr val="tx1">
                    <a:lumMod val="95000"/>
                    <a:lumOff val="5000"/>
                  </a:schemeClr>
                </a:solidFill>
                <a:cs typeface="Times New Roman" pitchFamily="18" charset="0"/>
              </a:rPr>
              <a:t>(</a:t>
            </a:r>
            <a:r>
              <a:rPr lang="en-US" sz="2800" dirty="0">
                <a:solidFill>
                  <a:schemeClr val="tx1">
                    <a:lumMod val="95000"/>
                    <a:lumOff val="5000"/>
                  </a:schemeClr>
                </a:solidFill>
              </a:rPr>
              <a:t>Pinpoint </a:t>
            </a:r>
            <a:r>
              <a:rPr lang="en-US" sz="2800" dirty="0"/>
              <a:t>pupils)</a:t>
            </a:r>
          </a:p>
          <a:p>
            <a:pPr marL="547688" indent="-411163" algn="ctr">
              <a:defRPr/>
            </a:pPr>
            <a:endParaRPr lang="uk-UA" sz="2800" b="1" dirty="0">
              <a:solidFill>
                <a:srgbClr val="FF0000"/>
              </a:solidFill>
            </a:endParaRPr>
          </a:p>
          <a:p>
            <a:pPr marL="547688" indent="-411163" algn="ctr">
              <a:defRPr/>
            </a:pPr>
            <a:r>
              <a:rPr lang="ru-RU" sz="2800" b="1" dirty="0">
                <a:solidFill>
                  <a:srgbClr val="FFFF00"/>
                </a:solidFill>
                <a:cs typeface="Times New Roman" pitchFamily="18" charset="0"/>
              </a:rPr>
              <a:t> </a:t>
            </a:r>
            <a:r>
              <a:rPr lang="en-US" sz="2800" b="1" dirty="0" err="1">
                <a:latin typeface="Gill Sans MT" pitchFamily="34" charset="0"/>
                <a:cs typeface="Times New Roman" pitchFamily="18" charset="0"/>
              </a:rPr>
              <a:t>Cheyne</a:t>
            </a:r>
            <a:r>
              <a:rPr lang="en-US" sz="2800" b="1" dirty="0">
                <a:latin typeface="Gill Sans MT" pitchFamily="34" charset="0"/>
                <a:cs typeface="Times New Roman" pitchFamily="18" charset="0"/>
              </a:rPr>
              <a:t> Stokes respiration</a:t>
            </a:r>
          </a:p>
          <a:p>
            <a:pPr marL="547688" indent="-411163" algn="ctr">
              <a:defRPr/>
            </a:pPr>
            <a:endParaRPr lang="uk-UA" sz="2800" b="1" dirty="0">
              <a:solidFill>
                <a:srgbClr val="FF0000"/>
              </a:solidFill>
            </a:endParaRPr>
          </a:p>
          <a:p>
            <a:pPr marL="547688" indent="-411163" algn="ctr">
              <a:defRPr/>
            </a:pPr>
            <a:r>
              <a:rPr lang="en-US" sz="2800" dirty="0"/>
              <a:t>deep </a:t>
            </a:r>
            <a:r>
              <a:rPr lang="en-US" sz="2800" i="1" dirty="0"/>
              <a:t>tendon reflexes increased</a:t>
            </a:r>
            <a:endParaRPr lang="ru-RU" dirty="0"/>
          </a:p>
        </p:txBody>
      </p:sp>
      <p:pic>
        <p:nvPicPr>
          <p:cNvPr id="5734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5086350" y="2519362"/>
            <a:ext cx="5372100" cy="2657475"/>
          </a:xfrm>
          <a:noFill/>
        </p:spPr>
      </p:pic>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4" y="0"/>
            <a:ext cx="46434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6" y="4357689"/>
            <a:ext cx="18383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646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057400" y="304800"/>
            <a:ext cx="80772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ct val="50000"/>
              </a:spcBef>
              <a:buFont typeface="Wingdings" panose="05000000000000000000" pitchFamily="2" charset="2"/>
              <a:buChar char="§"/>
            </a:pPr>
            <a:r>
              <a:rPr lang="en-US"/>
              <a:t>Hematologic:  hypoprothrombinemia, hemolytic uremic syndrome (HUS),</a:t>
            </a:r>
          </a:p>
          <a:p>
            <a:pPr>
              <a:lnSpc>
                <a:spcPct val="150000"/>
              </a:lnSpc>
              <a:spcBef>
                <a:spcPct val="50000"/>
              </a:spcBef>
              <a:buFont typeface="Wingdings" panose="05000000000000000000" pitchFamily="2" charset="2"/>
              <a:buChar char="§"/>
            </a:pPr>
            <a:r>
              <a:rPr lang="en-US"/>
              <a:t>thrombotic thrombocytopenic purpura, blackwater fever, aplastic anemia,</a:t>
            </a:r>
          </a:p>
          <a:p>
            <a:pPr>
              <a:lnSpc>
                <a:spcPct val="150000"/>
              </a:lnSpc>
              <a:spcBef>
                <a:spcPct val="50000"/>
              </a:spcBef>
              <a:buFont typeface="Wingdings" panose="05000000000000000000" pitchFamily="2" charset="2"/>
              <a:buNone/>
            </a:pPr>
            <a:r>
              <a:rPr lang="en-US"/>
              <a:t>and lupus anticoagulant.</a:t>
            </a:r>
          </a:p>
          <a:p>
            <a:pPr>
              <a:lnSpc>
                <a:spcPct val="150000"/>
              </a:lnSpc>
              <a:spcBef>
                <a:spcPct val="50000"/>
              </a:spcBef>
              <a:buFont typeface="Wingdings" panose="05000000000000000000" pitchFamily="2" charset="2"/>
              <a:buChar char="§"/>
            </a:pPr>
            <a:r>
              <a:rPr lang="en-US"/>
              <a:t>Neuropsychiatric: headache, diplopia, confusion, altered mental status,</a:t>
            </a:r>
          </a:p>
          <a:p>
            <a:pPr>
              <a:lnSpc>
                <a:spcPct val="150000"/>
              </a:lnSpc>
              <a:spcBef>
                <a:spcPct val="50000"/>
              </a:spcBef>
              <a:buFont typeface="Wingdings" panose="05000000000000000000" pitchFamily="2" charset="2"/>
              <a:buNone/>
            </a:pPr>
            <a:r>
              <a:rPr lang="en-US"/>
              <a:t>seizures, coma, </a:t>
            </a:r>
          </a:p>
          <a:p>
            <a:pPr>
              <a:lnSpc>
                <a:spcPct val="150000"/>
              </a:lnSpc>
              <a:spcBef>
                <a:spcPct val="50000"/>
              </a:spcBef>
              <a:buFont typeface="Wingdings" panose="05000000000000000000" pitchFamily="2" charset="2"/>
              <a:buChar char="§"/>
            </a:pPr>
            <a:r>
              <a:rPr lang="en-US"/>
              <a:t>Dermatologic: cutaneous rashes, </a:t>
            </a:r>
          </a:p>
          <a:p>
            <a:pPr>
              <a:lnSpc>
                <a:spcPct val="150000"/>
              </a:lnSpc>
              <a:spcBef>
                <a:spcPct val="50000"/>
              </a:spcBef>
              <a:buFont typeface="Wingdings" panose="05000000000000000000" pitchFamily="2" charset="2"/>
              <a:buChar char="§"/>
            </a:pPr>
            <a:r>
              <a:rPr lang="en-US"/>
              <a:t>Respiratory: asthma, dyspnea, pulmonary edema.</a:t>
            </a:r>
          </a:p>
          <a:p>
            <a:pPr>
              <a:lnSpc>
                <a:spcPct val="150000"/>
              </a:lnSpc>
              <a:spcBef>
                <a:spcPct val="50000"/>
              </a:spcBef>
              <a:buFont typeface="Wingdings" panose="05000000000000000000" pitchFamily="2" charset="2"/>
              <a:buChar char="§"/>
            </a:pPr>
            <a:r>
              <a:rPr lang="en-US"/>
              <a:t>Cardiovascular: atrioventricular block, irregular rhythm, QT prolongation</a:t>
            </a:r>
          </a:p>
          <a:p>
            <a:pPr>
              <a:lnSpc>
                <a:spcPct val="150000"/>
              </a:lnSpc>
              <a:spcBef>
                <a:spcPct val="50000"/>
              </a:spcBef>
              <a:buFont typeface="Wingdings" panose="05000000000000000000" pitchFamily="2" charset="2"/>
              <a:buChar char="§"/>
            </a:pPr>
            <a:r>
              <a:rPr lang="en-US"/>
              <a:t>Gastrointestinal: nausea, vomiting, diarrhea, abdominal pain, gastric</a:t>
            </a:r>
          </a:p>
          <a:p>
            <a:pPr>
              <a:lnSpc>
                <a:spcPct val="150000"/>
              </a:lnSpc>
              <a:spcBef>
                <a:spcPct val="50000"/>
              </a:spcBef>
              <a:buFont typeface="Wingdings" panose="05000000000000000000" pitchFamily="2" charset="2"/>
              <a:buNone/>
            </a:pPr>
            <a:r>
              <a:rPr lang="en-US"/>
              <a:t>irritation</a:t>
            </a:r>
          </a:p>
        </p:txBody>
      </p:sp>
    </p:spTree>
    <p:extLst>
      <p:ext uri="{BB962C8B-B14F-4D97-AF65-F5344CB8AC3E}">
        <p14:creationId xmlns:p14="http://schemas.microsoft.com/office/powerpoint/2010/main" val="25234223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0" y="152400"/>
            <a:ext cx="7772400" cy="1143000"/>
          </a:xfrm>
        </p:spPr>
        <p:txBody>
          <a:bodyPr/>
          <a:lstStyle/>
          <a:p>
            <a:pPr eaLnBrk="1" hangingPunct="1"/>
            <a:r>
              <a:rPr lang="en-US" altLang="en-US" smtClean="0">
                <a:solidFill>
                  <a:srgbClr val="0000FF"/>
                </a:solidFill>
                <a:latin typeface="Gill Sans MT" panose="020B0502020104020203" pitchFamily="34" charset="0"/>
              </a:rPr>
              <a:t>Treatment of acute poisoning</a:t>
            </a:r>
            <a:endParaRPr lang="ru-RU" altLang="en-US" smtClean="0">
              <a:solidFill>
                <a:srgbClr val="0000FF"/>
              </a:solidFill>
            </a:endParaRPr>
          </a:p>
        </p:txBody>
      </p:sp>
      <p:sp>
        <p:nvSpPr>
          <p:cNvPr id="32771" name="Rectangle 3"/>
          <p:cNvSpPr>
            <a:spLocks noGrp="1" noChangeArrowheads="1"/>
          </p:cNvSpPr>
          <p:nvPr>
            <p:ph idx="4294967295"/>
          </p:nvPr>
        </p:nvSpPr>
        <p:spPr>
          <a:xfrm>
            <a:off x="0" y="1295400"/>
            <a:ext cx="7772400" cy="5105400"/>
          </a:xfrm>
        </p:spPr>
        <p:txBody>
          <a:bodyPr rtlCol="0">
            <a:normAutofit lnSpcReduction="10000"/>
          </a:bodyPr>
          <a:lstStyle/>
          <a:p>
            <a:pPr marL="547688" indent="-411163" algn="ctr">
              <a:buFont typeface="Wingdings 2" pitchFamily="18" charset="2"/>
              <a:buChar char=""/>
              <a:defRPr/>
            </a:pPr>
            <a:r>
              <a:rPr lang="ru-RU" sz="2400" dirty="0">
                <a:solidFill>
                  <a:srgbClr val="FF0000"/>
                </a:solidFill>
                <a:effectLst>
                  <a:outerShdw blurRad="38100" dist="38100" dir="2700000" algn="tl">
                    <a:srgbClr val="C0C0C0"/>
                  </a:outerShdw>
                </a:effectLst>
                <a:latin typeface="Verdana" pitchFamily="34" charset="0"/>
                <a:cs typeface="Times New Roman" pitchFamily="18" charset="0"/>
              </a:rPr>
              <a:t> </a:t>
            </a:r>
            <a:r>
              <a:rPr lang="en-US" sz="3600" b="1" dirty="0" err="1">
                <a:solidFill>
                  <a:srgbClr val="FF0000"/>
                </a:solidFill>
                <a:effectLst>
                  <a:outerShdw blurRad="38100" dist="38100" dir="2700000" algn="tl">
                    <a:srgbClr val="C0C0C0"/>
                  </a:outerShdw>
                </a:effectLst>
                <a:latin typeface="Verdana" pitchFamily="34" charset="0"/>
                <a:cs typeface="Times New Roman" pitchFamily="18" charset="0"/>
              </a:rPr>
              <a:t>Naloxone</a:t>
            </a:r>
            <a:r>
              <a:rPr lang="uk-UA" sz="3600" b="1" dirty="0"/>
              <a:t> </a:t>
            </a:r>
            <a:r>
              <a:rPr lang="uk-UA" sz="2400" dirty="0">
                <a:cs typeface="Times New Roman" pitchFamily="18" charset="0"/>
              </a:rPr>
              <a:t> </a:t>
            </a:r>
            <a:r>
              <a:rPr lang="uk-UA" sz="2400" dirty="0">
                <a:solidFill>
                  <a:srgbClr val="0D0D0D"/>
                </a:solidFill>
              </a:rPr>
              <a:t>(</a:t>
            </a:r>
            <a:r>
              <a:rPr lang="en-US" sz="2400" dirty="0">
                <a:solidFill>
                  <a:srgbClr val="0D0D0D"/>
                </a:solidFill>
                <a:latin typeface="Gill Sans MT" pitchFamily="34" charset="0"/>
              </a:rPr>
              <a:t>antagonist of </a:t>
            </a:r>
            <a:r>
              <a:rPr lang="en-US" sz="2400" dirty="0" err="1">
                <a:solidFill>
                  <a:srgbClr val="0D0D0D"/>
                </a:solidFill>
                <a:latin typeface="Gill Sans MT" pitchFamily="34" charset="0"/>
              </a:rPr>
              <a:t>opioid</a:t>
            </a:r>
            <a:r>
              <a:rPr lang="en-US" sz="2400" dirty="0">
                <a:solidFill>
                  <a:srgbClr val="0D0D0D"/>
                </a:solidFill>
                <a:latin typeface="Gill Sans MT" pitchFamily="34" charset="0"/>
              </a:rPr>
              <a:t> receptors</a:t>
            </a:r>
            <a:r>
              <a:rPr lang="uk-UA" sz="2400" dirty="0">
                <a:solidFill>
                  <a:srgbClr val="0D0D0D"/>
                </a:solidFill>
              </a:rPr>
              <a:t>)</a:t>
            </a:r>
          </a:p>
          <a:p>
            <a:pPr marL="547688" indent="-411163" algn="ctr">
              <a:buNone/>
              <a:defRPr/>
            </a:pPr>
            <a:r>
              <a:rPr lang="uk-UA" sz="2400" dirty="0">
                <a:solidFill>
                  <a:srgbClr val="0D0D0D"/>
                </a:solidFill>
              </a:rPr>
              <a:t> </a:t>
            </a:r>
            <a:r>
              <a:rPr lang="en-US" sz="2400" dirty="0">
                <a:solidFill>
                  <a:srgbClr val="0D0D0D"/>
                </a:solidFill>
                <a:latin typeface="Gill Sans MT" pitchFamily="34" charset="0"/>
              </a:rPr>
              <a:t>intravenously -</a:t>
            </a:r>
            <a:r>
              <a:rPr lang="uk-UA" sz="2400" dirty="0">
                <a:solidFill>
                  <a:srgbClr val="0D0D0D"/>
                </a:solidFill>
                <a:cs typeface="Times New Roman" pitchFamily="18" charset="0"/>
              </a:rPr>
              <a:t> 0,4-1,2 </a:t>
            </a:r>
            <a:r>
              <a:rPr lang="en-US" sz="2400" dirty="0">
                <a:solidFill>
                  <a:srgbClr val="0D0D0D"/>
                </a:solidFill>
                <a:latin typeface="Gill Sans MT" pitchFamily="34" charset="0"/>
                <a:cs typeface="Times New Roman" pitchFamily="18" charset="0"/>
              </a:rPr>
              <a:t>mg</a:t>
            </a:r>
            <a:endParaRPr lang="uk-UA" sz="2400" dirty="0">
              <a:solidFill>
                <a:srgbClr val="0D0D0D"/>
              </a:solidFill>
            </a:endParaRPr>
          </a:p>
          <a:p>
            <a:pPr marL="547688" indent="-411163" algn="ctr">
              <a:buNone/>
              <a:defRPr/>
            </a:pPr>
            <a:r>
              <a:rPr lang="uk-UA" sz="2400" dirty="0">
                <a:solidFill>
                  <a:srgbClr val="215968"/>
                </a:solidFill>
                <a:cs typeface="Times New Roman" pitchFamily="18" charset="0"/>
              </a:rPr>
              <a:t> </a:t>
            </a:r>
            <a:r>
              <a:rPr lang="en-US" sz="2400" dirty="0">
                <a:solidFill>
                  <a:srgbClr val="0D0D0D"/>
                </a:solidFill>
                <a:latin typeface="Gill Sans MT" pitchFamily="34" charset="0"/>
                <a:cs typeface="Times New Roman" pitchFamily="18" charset="0"/>
              </a:rPr>
              <a:t>general dose of </a:t>
            </a:r>
            <a:r>
              <a:rPr lang="en-US" sz="2400" dirty="0" err="1">
                <a:solidFill>
                  <a:srgbClr val="0D0D0D"/>
                </a:solidFill>
                <a:latin typeface="Gill Sans MT" pitchFamily="34" charset="0"/>
                <a:cs typeface="Times New Roman" pitchFamily="18" charset="0"/>
              </a:rPr>
              <a:t>naloxon</a:t>
            </a:r>
            <a:r>
              <a:rPr lang="en-US" sz="2400" dirty="0">
                <a:solidFill>
                  <a:srgbClr val="0D0D0D"/>
                </a:solidFill>
                <a:latin typeface="Gill Sans MT" pitchFamily="34" charset="0"/>
                <a:cs typeface="Times New Roman" pitchFamily="18" charset="0"/>
              </a:rPr>
              <a:t> should not overcome</a:t>
            </a:r>
            <a:r>
              <a:rPr lang="uk-UA" sz="2400" dirty="0">
                <a:solidFill>
                  <a:srgbClr val="0D0D0D"/>
                </a:solidFill>
              </a:rPr>
              <a:t> </a:t>
            </a:r>
            <a:r>
              <a:rPr lang="uk-UA" sz="2400" dirty="0">
                <a:solidFill>
                  <a:srgbClr val="0D0D0D"/>
                </a:solidFill>
                <a:cs typeface="Times New Roman" pitchFamily="18" charset="0"/>
              </a:rPr>
              <a:t>10 </a:t>
            </a:r>
            <a:r>
              <a:rPr lang="en-US" sz="2400" dirty="0">
                <a:solidFill>
                  <a:srgbClr val="0D0D0D"/>
                </a:solidFill>
                <a:latin typeface="Gill Sans MT" pitchFamily="34" charset="0"/>
                <a:cs typeface="Times New Roman" pitchFamily="18" charset="0"/>
              </a:rPr>
              <a:t>mg</a:t>
            </a:r>
            <a:endParaRPr lang="ru-RU" sz="2400" dirty="0">
              <a:solidFill>
                <a:srgbClr val="0D0D0D"/>
              </a:solidFill>
              <a:cs typeface="Times New Roman" pitchFamily="18" charset="0"/>
            </a:endParaRPr>
          </a:p>
          <a:p>
            <a:pPr marL="547688" indent="-411163" algn="just">
              <a:buFont typeface="Wingdings 2" pitchFamily="18" charset="2"/>
              <a:buChar char=""/>
              <a:defRPr/>
            </a:pPr>
            <a:r>
              <a:rPr lang="en-US" sz="2400" dirty="0">
                <a:solidFill>
                  <a:srgbClr val="0D0D0D"/>
                </a:solidFill>
                <a:latin typeface="Gill Sans MT" pitchFamily="34" charset="0"/>
              </a:rPr>
              <a:t>stomach </a:t>
            </a:r>
            <a:r>
              <a:rPr lang="en-US" sz="2400" dirty="0" err="1">
                <a:solidFill>
                  <a:srgbClr val="0D0D0D"/>
                </a:solidFill>
                <a:latin typeface="Gill Sans MT" pitchFamily="34" charset="0"/>
              </a:rPr>
              <a:t>lavage</a:t>
            </a:r>
            <a:r>
              <a:rPr lang="en-US" sz="2400" dirty="0">
                <a:solidFill>
                  <a:srgbClr val="0D0D0D"/>
                </a:solidFill>
                <a:latin typeface="Gill Sans MT" pitchFamily="34" charset="0"/>
              </a:rPr>
              <a:t>(flush with water)</a:t>
            </a:r>
            <a:r>
              <a:rPr lang="ru-RU" sz="2400" dirty="0">
                <a:solidFill>
                  <a:srgbClr val="0D0D0D"/>
                </a:solidFill>
                <a:cs typeface="Times New Roman" pitchFamily="18" charset="0"/>
              </a:rPr>
              <a:t> (</a:t>
            </a:r>
            <a:r>
              <a:rPr lang="en-US" sz="2400" dirty="0">
                <a:solidFill>
                  <a:srgbClr val="0D0D0D"/>
                </a:solidFill>
                <a:latin typeface="Gill Sans MT" pitchFamily="34" charset="0"/>
                <a:cs typeface="Times New Roman" pitchFamily="18" charset="0"/>
              </a:rPr>
              <a:t>for morphine </a:t>
            </a:r>
            <a:r>
              <a:rPr lang="en-US" sz="2400" dirty="0" err="1">
                <a:solidFill>
                  <a:srgbClr val="0D0D0D"/>
                </a:solidFill>
                <a:latin typeface="Gill Sans MT" pitchFamily="34" charset="0"/>
                <a:cs typeface="Times New Roman" pitchFamily="18" charset="0"/>
              </a:rPr>
              <a:t>enterohepatic</a:t>
            </a:r>
            <a:r>
              <a:rPr lang="en-US" sz="2400" dirty="0">
                <a:solidFill>
                  <a:srgbClr val="0D0D0D"/>
                </a:solidFill>
                <a:latin typeface="Gill Sans MT" pitchFamily="34" charset="0"/>
                <a:cs typeface="Times New Roman" pitchFamily="18" charset="0"/>
              </a:rPr>
              <a:t> circulation is typical</a:t>
            </a:r>
            <a:r>
              <a:rPr lang="ru-RU" sz="2400" dirty="0">
                <a:solidFill>
                  <a:srgbClr val="0D0D0D"/>
                </a:solidFill>
                <a:cs typeface="Times New Roman" pitchFamily="18" charset="0"/>
              </a:rPr>
              <a:t>)</a:t>
            </a:r>
            <a:r>
              <a:rPr lang="en-US" sz="2400" dirty="0">
                <a:solidFill>
                  <a:srgbClr val="0D0D0D"/>
                </a:solidFill>
                <a:latin typeface="Gill Sans MT" pitchFamily="34" charset="0"/>
                <a:cs typeface="Times New Roman" pitchFamily="18" charset="0"/>
              </a:rPr>
              <a:t> with </a:t>
            </a:r>
            <a:r>
              <a:rPr lang="ru-RU" sz="2400" dirty="0">
                <a:solidFill>
                  <a:srgbClr val="0D0D0D"/>
                </a:solidFill>
                <a:cs typeface="Times New Roman" pitchFamily="18" charset="0"/>
              </a:rPr>
              <a:t>0,05-0,1% </a:t>
            </a:r>
            <a:r>
              <a:rPr lang="en-US" sz="2400" dirty="0">
                <a:solidFill>
                  <a:srgbClr val="0D0D0D"/>
                </a:solidFill>
                <a:latin typeface="Gill Sans MT" pitchFamily="34" charset="0"/>
                <a:cs typeface="Times New Roman" pitchFamily="18" charset="0"/>
              </a:rPr>
              <a:t>solution of potassium permanganate and</a:t>
            </a:r>
            <a:r>
              <a:rPr lang="ru-RU" sz="2400" dirty="0">
                <a:solidFill>
                  <a:srgbClr val="0D0D0D"/>
                </a:solidFill>
                <a:cs typeface="Times New Roman" pitchFamily="18" charset="0"/>
              </a:rPr>
              <a:t> 0,5 % </a:t>
            </a:r>
            <a:r>
              <a:rPr lang="en-US" sz="2400" dirty="0">
                <a:solidFill>
                  <a:srgbClr val="0D0D0D"/>
                </a:solidFill>
                <a:latin typeface="Gill Sans MT" pitchFamily="34" charset="0"/>
                <a:cs typeface="Times New Roman" pitchFamily="18" charset="0"/>
              </a:rPr>
              <a:t>tannin solution</a:t>
            </a:r>
          </a:p>
          <a:p>
            <a:pPr marL="547688" indent="-411163" algn="just">
              <a:buFont typeface="Wingdings 2" pitchFamily="18" charset="2"/>
              <a:buChar char=""/>
              <a:defRPr/>
            </a:pPr>
            <a:r>
              <a:rPr lang="en-US" sz="2400" dirty="0">
                <a:solidFill>
                  <a:srgbClr val="0D0D0D"/>
                </a:solidFill>
                <a:latin typeface="Gill Sans MT" pitchFamily="34" charset="0"/>
                <a:cs typeface="Times New Roman" pitchFamily="18" charset="0"/>
              </a:rPr>
              <a:t>suspension of</a:t>
            </a:r>
            <a:r>
              <a:rPr lang="ru-RU" sz="2400" dirty="0">
                <a:solidFill>
                  <a:srgbClr val="0D0D0D"/>
                </a:solidFill>
                <a:cs typeface="Times New Roman" pitchFamily="18" charset="0"/>
              </a:rPr>
              <a:t> 20-30 </a:t>
            </a:r>
            <a:r>
              <a:rPr lang="en-US" sz="2400" dirty="0">
                <a:solidFill>
                  <a:srgbClr val="0D0D0D"/>
                </a:solidFill>
                <a:latin typeface="Gill Sans MT" pitchFamily="34" charset="0"/>
                <a:cs typeface="Times New Roman" pitchFamily="18" charset="0"/>
              </a:rPr>
              <a:t>g of activated charcoal</a:t>
            </a:r>
            <a:endParaRPr lang="uk-UA" sz="2400" dirty="0">
              <a:solidFill>
                <a:srgbClr val="0D0D0D"/>
              </a:solidFill>
            </a:endParaRPr>
          </a:p>
          <a:p>
            <a:pPr marL="547688" indent="-411163" algn="just">
              <a:buFont typeface="Wingdings 2" pitchFamily="18" charset="2"/>
              <a:buChar char=""/>
              <a:defRPr/>
            </a:pPr>
            <a:r>
              <a:rPr lang="en-US" sz="2400" dirty="0">
                <a:solidFill>
                  <a:srgbClr val="0D0D0D"/>
                </a:solidFill>
                <a:latin typeface="Gill Sans MT" pitchFamily="34" charset="0"/>
                <a:cs typeface="Times New Roman" pitchFamily="18" charset="0"/>
              </a:rPr>
              <a:t>salt</a:t>
            </a:r>
            <a:r>
              <a:rPr lang="ru-RU" sz="2400" dirty="0">
                <a:solidFill>
                  <a:srgbClr val="0D0D0D"/>
                </a:solidFill>
                <a:cs typeface="Times New Roman" pitchFamily="18" charset="0"/>
              </a:rPr>
              <a:t> </a:t>
            </a:r>
            <a:r>
              <a:rPr lang="en-US" sz="2400" dirty="0">
                <a:solidFill>
                  <a:srgbClr val="0D0D0D"/>
                </a:solidFill>
                <a:latin typeface="Gill Sans MT" pitchFamily="34" charset="0"/>
                <a:cs typeface="Times New Roman" pitchFamily="18" charset="0"/>
              </a:rPr>
              <a:t>laxative agents</a:t>
            </a:r>
            <a:r>
              <a:rPr lang="ru-RU" sz="2400" dirty="0">
                <a:solidFill>
                  <a:srgbClr val="0D0D0D"/>
                </a:solidFill>
                <a:cs typeface="Times New Roman" pitchFamily="18" charset="0"/>
              </a:rPr>
              <a:t> (</a:t>
            </a:r>
            <a:r>
              <a:rPr lang="en-US" sz="2400" dirty="0">
                <a:solidFill>
                  <a:srgbClr val="0D0D0D"/>
                </a:solidFill>
                <a:latin typeface="Gill Sans MT" pitchFamily="34" charset="0"/>
                <a:cs typeface="Times New Roman" pitchFamily="18" charset="0"/>
              </a:rPr>
              <a:t>sodium sulfate</a:t>
            </a:r>
            <a:r>
              <a:rPr lang="ru-RU" sz="2400" dirty="0">
                <a:solidFill>
                  <a:srgbClr val="0D0D0D"/>
                </a:solidFill>
                <a:cs typeface="Times New Roman" pitchFamily="18" charset="0"/>
              </a:rPr>
              <a:t>) </a:t>
            </a:r>
            <a:endParaRPr lang="uk-UA" sz="2400" dirty="0">
              <a:solidFill>
                <a:srgbClr val="0D0D0D"/>
              </a:solidFill>
            </a:endParaRPr>
          </a:p>
          <a:p>
            <a:pPr marL="547688" indent="-411163" algn="just">
              <a:buFont typeface="Wingdings 2" pitchFamily="18" charset="2"/>
              <a:buChar char=""/>
              <a:defRPr/>
            </a:pPr>
            <a:r>
              <a:rPr lang="en-US" sz="2400" dirty="0">
                <a:solidFill>
                  <a:srgbClr val="0D0D0D"/>
                </a:solidFill>
                <a:latin typeface="Gill Sans MT" pitchFamily="34" charset="0"/>
                <a:cs typeface="Times New Roman" pitchFamily="18" charset="0"/>
              </a:rPr>
              <a:t>forced</a:t>
            </a:r>
            <a:r>
              <a:rPr lang="ru-RU" sz="2400" dirty="0">
                <a:solidFill>
                  <a:srgbClr val="0D0D0D"/>
                </a:solidFill>
                <a:cs typeface="Times New Roman" pitchFamily="18" charset="0"/>
              </a:rPr>
              <a:t> </a:t>
            </a:r>
            <a:r>
              <a:rPr lang="en-US" sz="2400" dirty="0" err="1">
                <a:solidFill>
                  <a:srgbClr val="0D0D0D"/>
                </a:solidFill>
                <a:latin typeface="Gill Sans MT" pitchFamily="34" charset="0"/>
                <a:cs typeface="Times New Roman" pitchFamily="18" charset="0"/>
              </a:rPr>
              <a:t>diuresis</a:t>
            </a:r>
            <a:r>
              <a:rPr lang="ru-RU" sz="2400" dirty="0">
                <a:solidFill>
                  <a:srgbClr val="0D0D0D"/>
                </a:solidFill>
                <a:cs typeface="Times New Roman" pitchFamily="18" charset="0"/>
              </a:rPr>
              <a:t> </a:t>
            </a:r>
            <a:endParaRPr lang="uk-UA" sz="2400" dirty="0">
              <a:solidFill>
                <a:srgbClr val="0D0D0D"/>
              </a:solidFill>
            </a:endParaRPr>
          </a:p>
          <a:p>
            <a:pPr marL="547688" indent="-411163" algn="just">
              <a:buFont typeface="Wingdings 2" pitchFamily="18" charset="2"/>
              <a:buChar char=""/>
              <a:defRPr/>
            </a:pPr>
            <a:r>
              <a:rPr lang="en-US" sz="2400" dirty="0">
                <a:solidFill>
                  <a:srgbClr val="0D0D0D"/>
                </a:solidFill>
                <a:latin typeface="Gill Sans MT" pitchFamily="34" charset="0"/>
              </a:rPr>
              <a:t>atropine sulfate</a:t>
            </a:r>
            <a:endParaRPr lang="uk-UA" sz="2400" dirty="0">
              <a:solidFill>
                <a:srgbClr val="0D0D0D"/>
              </a:solidFill>
            </a:endParaRPr>
          </a:p>
          <a:p>
            <a:pPr marL="547688" indent="-411163" algn="just">
              <a:buFont typeface="Wingdings 2" pitchFamily="18" charset="2"/>
              <a:buChar char=""/>
              <a:defRPr/>
            </a:pPr>
            <a:r>
              <a:rPr lang="en-US" sz="2400" dirty="0">
                <a:solidFill>
                  <a:srgbClr val="0D0D0D"/>
                </a:solidFill>
                <a:latin typeface="Gill Sans MT" pitchFamily="34" charset="0"/>
              </a:rPr>
              <a:t>inhalation of </a:t>
            </a:r>
            <a:r>
              <a:rPr lang="en-US" sz="2400" dirty="0" err="1">
                <a:solidFill>
                  <a:srgbClr val="0D0D0D"/>
                </a:solidFill>
                <a:latin typeface="Gill Sans MT" pitchFamily="34" charset="0"/>
              </a:rPr>
              <a:t>carbogen</a:t>
            </a:r>
            <a:r>
              <a:rPr lang="en-US" sz="2400" dirty="0">
                <a:solidFill>
                  <a:srgbClr val="0D0D0D"/>
                </a:solidFill>
                <a:latin typeface="Gill Sans MT" pitchFamily="34" charset="0"/>
              </a:rPr>
              <a:t> </a:t>
            </a:r>
            <a:r>
              <a:rPr lang="ru-RU" sz="2400" dirty="0">
                <a:solidFill>
                  <a:srgbClr val="0D0D0D"/>
                </a:solidFill>
                <a:cs typeface="Times New Roman" pitchFamily="18" charset="0"/>
              </a:rPr>
              <a:t>(5-7 % СО</a:t>
            </a:r>
            <a:r>
              <a:rPr lang="ru-RU" sz="2400" baseline="-25000" dirty="0">
                <a:solidFill>
                  <a:srgbClr val="0D0D0D"/>
                </a:solidFill>
                <a:cs typeface="Times New Roman" pitchFamily="18" charset="0"/>
              </a:rPr>
              <a:t>2</a:t>
            </a:r>
            <a:r>
              <a:rPr lang="ru-RU" sz="2400" dirty="0">
                <a:solidFill>
                  <a:srgbClr val="0D0D0D"/>
                </a:solidFill>
                <a:cs typeface="Times New Roman" pitchFamily="18" charset="0"/>
              </a:rPr>
              <a:t> </a:t>
            </a:r>
            <a:r>
              <a:rPr lang="en-US" sz="2400" dirty="0">
                <a:solidFill>
                  <a:srgbClr val="0D0D0D"/>
                </a:solidFill>
                <a:latin typeface="Gill Sans MT" pitchFamily="34" charset="0"/>
                <a:cs typeface="Times New Roman" pitchFamily="18" charset="0"/>
              </a:rPr>
              <a:t>and</a:t>
            </a:r>
            <a:r>
              <a:rPr lang="ru-RU" sz="2400" dirty="0">
                <a:solidFill>
                  <a:srgbClr val="0D0D0D"/>
                </a:solidFill>
                <a:cs typeface="Times New Roman" pitchFamily="18" charset="0"/>
              </a:rPr>
              <a:t> 93-95 % </a:t>
            </a:r>
            <a:r>
              <a:rPr lang="en-US" sz="2400" dirty="0">
                <a:solidFill>
                  <a:srgbClr val="0D0D0D"/>
                </a:solidFill>
                <a:latin typeface="Gill Sans MT" pitchFamily="34" charset="0"/>
                <a:cs typeface="Times New Roman" pitchFamily="18" charset="0"/>
              </a:rPr>
              <a:t>O</a:t>
            </a:r>
            <a:r>
              <a:rPr lang="en-US" sz="2400" baseline="-25000" dirty="0">
                <a:solidFill>
                  <a:srgbClr val="0D0D0D"/>
                </a:solidFill>
                <a:latin typeface="Gill Sans MT" pitchFamily="34" charset="0"/>
                <a:cs typeface="Times New Roman" pitchFamily="18" charset="0"/>
              </a:rPr>
              <a:t>2</a:t>
            </a:r>
            <a:r>
              <a:rPr lang="en-US" sz="2400" dirty="0">
                <a:solidFill>
                  <a:srgbClr val="0D0D0D"/>
                </a:solidFill>
                <a:latin typeface="Gill Sans MT" pitchFamily="34" charset="0"/>
                <a:cs typeface="Times New Roman" pitchFamily="18" charset="0"/>
              </a:rPr>
              <a:t>)</a:t>
            </a:r>
            <a:endParaRPr lang="ru-RU" sz="2400" dirty="0">
              <a:solidFill>
                <a:srgbClr val="0D0D0D"/>
              </a:solidFill>
            </a:endParaRPr>
          </a:p>
        </p:txBody>
      </p:sp>
      <p:pic>
        <p:nvPicPr>
          <p:cNvPr id="58372" name="Picture 4" descr="tmp_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25" y="3857626"/>
            <a:ext cx="14922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6305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solidFill>
                  <a:srgbClr val="0000FF"/>
                </a:solidFill>
                <a:latin typeface="Gill Sans MT" panose="020B0502020104020203" pitchFamily="34" charset="0"/>
              </a:rPr>
              <a:t>Treatment of acute poisoning</a:t>
            </a:r>
            <a:endParaRPr lang="en-US" altLang="en-US" smtClean="0"/>
          </a:p>
        </p:txBody>
      </p:sp>
      <p:sp>
        <p:nvSpPr>
          <p:cNvPr id="59395" name="Content Placeholder 2"/>
          <p:cNvSpPr>
            <a:spLocks noGrp="1"/>
          </p:cNvSpPr>
          <p:nvPr>
            <p:ph sz="quarter" idx="1"/>
          </p:nvPr>
        </p:nvSpPr>
        <p:spPr/>
        <p:txBody>
          <a:bodyPr/>
          <a:lstStyle/>
          <a:p>
            <a:pPr eaLnBrk="1" hangingPunct="1"/>
            <a:r>
              <a:rPr lang="en-US" altLang="en-US" smtClean="0"/>
              <a:t>Respiratory depression, miosis, hypotension, and coma are signs of morphine overdose.</a:t>
            </a:r>
          </a:p>
          <a:p>
            <a:pPr eaLnBrk="1" hangingPunct="1"/>
            <a:r>
              <a:rPr lang="en-US" altLang="en-US" smtClean="0"/>
              <a:t>While the IV administration of naloxone reverses the toxic effects of morphine, naloxone has a short duration of action and must be administered repeatedly at 30- to 45minute intervals until morphine is cleared from the body.</a:t>
            </a:r>
          </a:p>
        </p:txBody>
      </p:sp>
    </p:spTree>
    <p:extLst>
      <p:ext uri="{BB962C8B-B14F-4D97-AF65-F5344CB8AC3E}">
        <p14:creationId xmlns:p14="http://schemas.microsoft.com/office/powerpoint/2010/main" val="21624650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b="1" smtClean="0"/>
              <a:t>Naltrexone</a:t>
            </a:r>
          </a:p>
        </p:txBody>
      </p:sp>
      <p:sp>
        <p:nvSpPr>
          <p:cNvPr id="3" name="Content Placeholder 2"/>
          <p:cNvSpPr>
            <a:spLocks noGrp="1"/>
          </p:cNvSpPr>
          <p:nvPr>
            <p:ph sz="quarter" idx="1"/>
          </p:nvPr>
        </p:nvSpPr>
        <p:spPr>
          <a:xfrm>
            <a:off x="1981200" y="1600200"/>
            <a:ext cx="8229600" cy="5029200"/>
          </a:xfrm>
        </p:spPr>
        <p:txBody>
          <a:bodyPr rtlCol="0">
            <a:normAutofit fontScale="92500"/>
          </a:bodyPr>
          <a:lstStyle/>
          <a:p>
            <a:pPr>
              <a:defRPr/>
            </a:pPr>
            <a:r>
              <a:rPr lang="en-US" dirty="0" err="1"/>
              <a:t>Naltrexone</a:t>
            </a:r>
            <a:r>
              <a:rPr lang="en-US" dirty="0"/>
              <a:t> (</a:t>
            </a:r>
            <a:r>
              <a:rPr lang="en-US" i="1" dirty="0" err="1"/>
              <a:t>Trexan</a:t>
            </a:r>
            <a:r>
              <a:rPr lang="en-US" i="1" dirty="0"/>
              <a:t>) is three to five times as potent as </a:t>
            </a:r>
            <a:r>
              <a:rPr lang="en-US" dirty="0" err="1"/>
              <a:t>naloxone</a:t>
            </a:r>
            <a:r>
              <a:rPr lang="en-US" dirty="0"/>
              <a:t> and has a duration of action of 24 to 72 hours, depending on the dose.</a:t>
            </a:r>
          </a:p>
          <a:p>
            <a:pPr>
              <a:defRPr/>
            </a:pPr>
            <a:r>
              <a:rPr lang="en-US" dirty="0"/>
              <a:t> It is used orally in the </a:t>
            </a:r>
            <a:r>
              <a:rPr lang="en-US" dirty="0">
                <a:solidFill>
                  <a:srgbClr val="FF0000"/>
                </a:solidFill>
              </a:rPr>
              <a:t>treatment of </a:t>
            </a:r>
            <a:r>
              <a:rPr lang="en-US" dirty="0" err="1">
                <a:solidFill>
                  <a:srgbClr val="FF0000"/>
                </a:solidFill>
              </a:rPr>
              <a:t>opioid</a:t>
            </a:r>
            <a:r>
              <a:rPr lang="en-US" dirty="0">
                <a:solidFill>
                  <a:srgbClr val="FF0000"/>
                </a:solidFill>
              </a:rPr>
              <a:t> abstinence</a:t>
            </a:r>
            <a:r>
              <a:rPr lang="en-US" dirty="0"/>
              <a:t>.</a:t>
            </a:r>
          </a:p>
          <a:p>
            <a:pPr>
              <a:defRPr/>
            </a:pPr>
            <a:r>
              <a:rPr lang="en-US" dirty="0" err="1"/>
              <a:t>Naltrexone</a:t>
            </a:r>
            <a:r>
              <a:rPr lang="en-US" dirty="0"/>
              <a:t> exhibits a large first pass effect in the liver. However, the major metabolite, 6--</a:t>
            </a:r>
            <a:r>
              <a:rPr lang="en-US" dirty="0" err="1"/>
              <a:t>naltrexol</a:t>
            </a:r>
            <a:r>
              <a:rPr lang="en-US" dirty="0"/>
              <a:t>, is also a pure </a:t>
            </a:r>
            <a:r>
              <a:rPr lang="en-US" dirty="0" err="1"/>
              <a:t>opioid</a:t>
            </a:r>
            <a:r>
              <a:rPr lang="en-US" dirty="0"/>
              <a:t> antagonist and contributes to the potency and duration of action of </a:t>
            </a:r>
            <a:r>
              <a:rPr lang="en-US" dirty="0" err="1"/>
              <a:t>naltrexone</a:t>
            </a:r>
            <a:r>
              <a:rPr lang="en-US" dirty="0"/>
              <a:t>.</a:t>
            </a:r>
          </a:p>
          <a:p>
            <a:pPr>
              <a:defRPr/>
            </a:pPr>
            <a:r>
              <a:rPr lang="en-US" dirty="0"/>
              <a:t>Administration of </a:t>
            </a:r>
            <a:r>
              <a:rPr lang="en-US" dirty="0" err="1"/>
              <a:t>naltrexone</a:t>
            </a:r>
            <a:r>
              <a:rPr lang="en-US" dirty="0"/>
              <a:t> orally blocks the subjective effects of abused </a:t>
            </a:r>
            <a:r>
              <a:rPr lang="en-US" dirty="0" err="1"/>
              <a:t>opioids</a:t>
            </a:r>
            <a:r>
              <a:rPr lang="en-US" dirty="0"/>
              <a:t> and is used to decrease the craving for </a:t>
            </a:r>
            <a:r>
              <a:rPr lang="en-US" dirty="0" err="1"/>
              <a:t>opioids</a:t>
            </a:r>
            <a:r>
              <a:rPr lang="en-US" dirty="0"/>
              <a:t> in highly motivated recovering addicts.</a:t>
            </a:r>
          </a:p>
          <a:p>
            <a:pPr>
              <a:defRPr/>
            </a:pPr>
            <a:r>
              <a:rPr lang="en-US" dirty="0" err="1"/>
              <a:t>Naltrexone</a:t>
            </a:r>
            <a:r>
              <a:rPr lang="en-US" dirty="0"/>
              <a:t> also has been used with success </a:t>
            </a:r>
            <a:r>
              <a:rPr lang="en-US" dirty="0">
                <a:solidFill>
                  <a:srgbClr val="FF0000"/>
                </a:solidFill>
              </a:rPr>
              <a:t>in treating </a:t>
            </a:r>
            <a:r>
              <a:rPr lang="en-US" dirty="0" err="1">
                <a:solidFill>
                  <a:srgbClr val="FF0000"/>
                </a:solidFill>
              </a:rPr>
              <a:t>apneic</a:t>
            </a:r>
            <a:r>
              <a:rPr lang="en-US" dirty="0">
                <a:solidFill>
                  <a:srgbClr val="FF0000"/>
                </a:solidFill>
              </a:rPr>
              <a:t> episodes</a:t>
            </a:r>
            <a:r>
              <a:rPr lang="en-US" dirty="0"/>
              <a:t> in children, an effect hypothesized to be due to blockade of -endorphin–induced respiratory depression.</a:t>
            </a:r>
          </a:p>
        </p:txBody>
      </p:sp>
    </p:spTree>
    <p:extLst>
      <p:ext uri="{BB962C8B-B14F-4D97-AF65-F5344CB8AC3E}">
        <p14:creationId xmlns:p14="http://schemas.microsoft.com/office/powerpoint/2010/main" val="182196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066800"/>
            <a:ext cx="7772400" cy="2533650"/>
          </a:xfrm>
        </p:spPr>
        <p:txBody>
          <a:bodyPr>
            <a:normAutofit/>
          </a:bodyPr>
          <a:lstStyle/>
          <a:p>
            <a:pPr eaLnBrk="1" hangingPunct="1"/>
            <a:r>
              <a:rPr lang="en-US" smtClean="0"/>
              <a:t>Analgesic–Antipyretic–</a:t>
            </a:r>
            <a:br>
              <a:rPr lang="en-US" smtClean="0"/>
            </a:br>
            <a:r>
              <a:rPr lang="en-US" smtClean="0"/>
              <a:t>Anti-inflammatory and Related Drugs</a:t>
            </a:r>
          </a:p>
        </p:txBody>
      </p:sp>
    </p:spTree>
    <p:extLst>
      <p:ext uri="{BB962C8B-B14F-4D97-AF65-F5344CB8AC3E}">
        <p14:creationId xmlns:p14="http://schemas.microsoft.com/office/powerpoint/2010/main" val="11588489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OBJECTIVES</a:t>
            </a:r>
          </a:p>
        </p:txBody>
      </p:sp>
      <p:sp>
        <p:nvSpPr>
          <p:cNvPr id="3" name="Content Placeholder 2"/>
          <p:cNvSpPr>
            <a:spLocks noGrp="1"/>
          </p:cNvSpPr>
          <p:nvPr>
            <p:ph sz="quarter" idx="1"/>
          </p:nvPr>
        </p:nvSpPr>
        <p:spPr/>
        <p:txBody>
          <a:bodyPr rtlCol="0">
            <a:normAutofit/>
          </a:bodyPr>
          <a:lstStyle/>
          <a:p>
            <a:pPr>
              <a:defRPr/>
            </a:pPr>
            <a:r>
              <a:rPr lang="en-US" dirty="0" smtClean="0"/>
              <a:t>Discuss the role of prostaglandins in the etiology of pain, fever/</a:t>
            </a:r>
            <a:r>
              <a:rPr lang="en-US" dirty="0" err="1" smtClean="0"/>
              <a:t>pyresis</a:t>
            </a:r>
            <a:r>
              <a:rPr lang="en-US" dirty="0" smtClean="0"/>
              <a:t>, and inflammation.</a:t>
            </a:r>
          </a:p>
          <a:p>
            <a:pPr>
              <a:defRPr/>
            </a:pPr>
            <a:r>
              <a:rPr lang="en-US" dirty="0" smtClean="0"/>
              <a:t>Discuss aspirin and other </a:t>
            </a:r>
            <a:r>
              <a:rPr lang="en-US" dirty="0" err="1" smtClean="0"/>
              <a:t>nonsteroidal</a:t>
            </a:r>
            <a:r>
              <a:rPr lang="en-US" dirty="0" smtClean="0"/>
              <a:t> </a:t>
            </a:r>
            <a:r>
              <a:rPr lang="en-US" dirty="0" err="1" smtClean="0"/>
              <a:t>antiinflammatory</a:t>
            </a:r>
            <a:r>
              <a:rPr lang="en-US" dirty="0" smtClean="0"/>
              <a:t> drugs (NSAIDs) in terms of mechanism of action, indications for use, contraindications to use, nursing process, and principles of therapy.</a:t>
            </a:r>
          </a:p>
          <a:p>
            <a:pPr>
              <a:defRPr/>
            </a:pPr>
            <a:r>
              <a:rPr lang="en-US" dirty="0" smtClean="0"/>
              <a:t>Compare and contrast aspirin, other NSAIDs, and acetaminophen in terms of indications for use and adverse effects.</a:t>
            </a:r>
          </a:p>
          <a:p>
            <a:pPr>
              <a:defRPr/>
            </a:pPr>
            <a:r>
              <a:rPr lang="en-US" dirty="0" smtClean="0"/>
              <a:t>Differentiate among antiplatelet, analgesic, and anti inflammatory doses of aspirin.</a:t>
            </a:r>
          </a:p>
        </p:txBody>
      </p:sp>
    </p:spTree>
    <p:extLst>
      <p:ext uri="{BB962C8B-B14F-4D97-AF65-F5344CB8AC3E}">
        <p14:creationId xmlns:p14="http://schemas.microsoft.com/office/powerpoint/2010/main" val="29855950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OBJECTIVES-Ct</a:t>
            </a:r>
          </a:p>
        </p:txBody>
      </p:sp>
      <p:sp>
        <p:nvSpPr>
          <p:cNvPr id="3" name="Content Placeholder 2"/>
          <p:cNvSpPr>
            <a:spLocks noGrp="1"/>
          </p:cNvSpPr>
          <p:nvPr>
            <p:ph sz="quarter" idx="1"/>
          </p:nvPr>
        </p:nvSpPr>
        <p:spPr/>
        <p:txBody>
          <a:bodyPr rtlCol="0">
            <a:normAutofit/>
          </a:bodyPr>
          <a:lstStyle/>
          <a:p>
            <a:pPr>
              <a:defRPr/>
            </a:pPr>
            <a:r>
              <a:rPr lang="en-US" dirty="0" smtClean="0"/>
              <a:t>Differentiate between traditional NSAIDs and cyclooxygenase-2 inhibitors.</a:t>
            </a:r>
          </a:p>
          <a:p>
            <a:pPr>
              <a:defRPr/>
            </a:pPr>
            <a:r>
              <a:rPr lang="en-US" dirty="0" smtClean="0"/>
              <a:t>Teach clients interventions to prevent or decrease adverse effects of aspirin, other NSAIDs, and acetaminophen.</a:t>
            </a:r>
          </a:p>
          <a:p>
            <a:pPr>
              <a:defRPr/>
            </a:pPr>
            <a:r>
              <a:rPr lang="en-US" dirty="0" smtClean="0"/>
              <a:t>Identify factors influencing the use of aspirin, NSAIDs, and acetaminophen in special populations.</a:t>
            </a:r>
          </a:p>
          <a:p>
            <a:pPr>
              <a:defRPr/>
            </a:pPr>
            <a:r>
              <a:rPr lang="en-US" dirty="0" smtClean="0"/>
              <a:t>Discuss recognition and management of acetaminophen toxicity.</a:t>
            </a:r>
          </a:p>
          <a:p>
            <a:pPr>
              <a:defRPr/>
            </a:pPr>
            <a:r>
              <a:rPr lang="en-US" dirty="0" smtClean="0"/>
              <a:t>Discuss the use of NSAIDs and </a:t>
            </a:r>
            <a:r>
              <a:rPr lang="en-US" dirty="0" err="1" smtClean="0"/>
              <a:t>antigout</a:t>
            </a:r>
            <a:r>
              <a:rPr lang="en-US" dirty="0" smtClean="0"/>
              <a:t> drugs.</a:t>
            </a:r>
          </a:p>
          <a:p>
            <a:pPr>
              <a:defRPr/>
            </a:pPr>
            <a:r>
              <a:rPr lang="en-US" dirty="0" smtClean="0"/>
              <a:t>Discuss the use of NSAIDs, </a:t>
            </a:r>
            <a:r>
              <a:rPr lang="en-US" dirty="0" err="1" smtClean="0"/>
              <a:t>triptans</a:t>
            </a:r>
            <a:r>
              <a:rPr lang="en-US" dirty="0" smtClean="0"/>
              <a:t>, and ergot </a:t>
            </a:r>
            <a:r>
              <a:rPr lang="en-US" dirty="0" err="1" smtClean="0"/>
              <a:t>antimigraine</a:t>
            </a:r>
            <a:r>
              <a:rPr lang="en-US" dirty="0" smtClean="0"/>
              <a:t> drugs.</a:t>
            </a:r>
          </a:p>
          <a:p>
            <a:pPr>
              <a:defRPr/>
            </a:pPr>
            <a:endParaRPr lang="en-US" dirty="0" smtClean="0"/>
          </a:p>
        </p:txBody>
      </p:sp>
    </p:spTree>
    <p:extLst>
      <p:ext uri="{BB962C8B-B14F-4D97-AF65-F5344CB8AC3E}">
        <p14:creationId xmlns:p14="http://schemas.microsoft.com/office/powerpoint/2010/main" val="16716527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sz="quarter" idx="1"/>
          </p:nvPr>
        </p:nvSpPr>
        <p:spPr>
          <a:xfrm>
            <a:off x="1981200" y="808038"/>
            <a:ext cx="8229600" cy="5135562"/>
          </a:xfrm>
        </p:spPr>
        <p:txBody>
          <a:bodyPr/>
          <a:lstStyle/>
          <a:p>
            <a:pPr eaLnBrk="1" hangingPunct="1"/>
            <a:r>
              <a:rPr lang="en-US" smtClean="0"/>
              <a:t>The analgesic–antipyretic–anti-inflammatory drug group includes chemically and pharmacologically diverse drugs that share the ability to relieve pain, fever, and/or inflammation, symptoms associated with many injuries and illnesses.</a:t>
            </a:r>
          </a:p>
        </p:txBody>
      </p:sp>
    </p:spTree>
    <p:extLst>
      <p:ext uri="{BB962C8B-B14F-4D97-AF65-F5344CB8AC3E}">
        <p14:creationId xmlns:p14="http://schemas.microsoft.com/office/powerpoint/2010/main" val="33517661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Introductions</a:t>
            </a:r>
          </a:p>
        </p:txBody>
      </p:sp>
      <p:sp>
        <p:nvSpPr>
          <p:cNvPr id="3" name="Content Placeholder 2"/>
          <p:cNvSpPr>
            <a:spLocks noGrp="1"/>
          </p:cNvSpPr>
          <p:nvPr>
            <p:ph sz="quarter" idx="1"/>
          </p:nvPr>
        </p:nvSpPr>
        <p:spPr/>
        <p:txBody>
          <a:bodyPr rtlCol="0">
            <a:normAutofit/>
          </a:bodyPr>
          <a:lstStyle/>
          <a:p>
            <a:pPr>
              <a:defRPr/>
            </a:pPr>
            <a:r>
              <a:rPr lang="en-US" dirty="0" smtClean="0"/>
              <a:t>These drugs include </a:t>
            </a:r>
            <a:r>
              <a:rPr lang="en-US" b="1" dirty="0" smtClean="0"/>
              <a:t>aspirin (acetylsalicylic </a:t>
            </a:r>
            <a:r>
              <a:rPr lang="en-US" dirty="0" smtClean="0"/>
              <a:t>acid or ASA); the prototype, aspirin-related drugs that are often called </a:t>
            </a:r>
            <a:r>
              <a:rPr lang="en-US" dirty="0" err="1" smtClean="0"/>
              <a:t>nonsteroidal</a:t>
            </a:r>
            <a:r>
              <a:rPr lang="en-US" dirty="0" smtClean="0"/>
              <a:t> anti-inflammatory drugs (NSAIDs, </a:t>
            </a:r>
            <a:r>
              <a:rPr lang="en-US" dirty="0" err="1" smtClean="0"/>
              <a:t>eg</a:t>
            </a:r>
            <a:r>
              <a:rPr lang="en-US" dirty="0" smtClean="0"/>
              <a:t>, ibuprofen); acetaminophen; and drugs used to prevent or treat gout and migraine.</a:t>
            </a:r>
          </a:p>
          <a:p>
            <a:pPr>
              <a:defRPr/>
            </a:pPr>
            <a:r>
              <a:rPr lang="en-US" dirty="0" smtClean="0"/>
              <a:t>Aspirin, NSAIDs, and acetaminophen can also be called </a:t>
            </a:r>
            <a:r>
              <a:rPr lang="en-US" dirty="0" err="1" smtClean="0"/>
              <a:t>antiprostaglandin</a:t>
            </a:r>
            <a:r>
              <a:rPr lang="en-US" dirty="0" smtClean="0"/>
              <a:t> drugs, because they inhibit the synthesis of prostaglandins.</a:t>
            </a:r>
          </a:p>
        </p:txBody>
      </p:sp>
    </p:spTree>
    <p:extLst>
      <p:ext uri="{BB962C8B-B14F-4D97-AF65-F5344CB8AC3E}">
        <p14:creationId xmlns:p14="http://schemas.microsoft.com/office/powerpoint/2010/main" val="2139435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Prostaglandins</a:t>
            </a:r>
          </a:p>
        </p:txBody>
      </p:sp>
      <p:sp>
        <p:nvSpPr>
          <p:cNvPr id="3" name="Content Placeholder 2"/>
          <p:cNvSpPr>
            <a:spLocks noGrp="1"/>
          </p:cNvSpPr>
          <p:nvPr>
            <p:ph sz="quarter" idx="1"/>
          </p:nvPr>
        </p:nvSpPr>
        <p:spPr/>
        <p:txBody>
          <a:bodyPr rtlCol="0">
            <a:normAutofit/>
          </a:bodyPr>
          <a:lstStyle/>
          <a:p>
            <a:pPr algn="just">
              <a:defRPr/>
            </a:pPr>
            <a:r>
              <a:rPr lang="en-US" dirty="0" smtClean="0"/>
              <a:t>Prostaglandins are chemical mediators found in most body tissues; they help </a:t>
            </a:r>
            <a:r>
              <a:rPr lang="en-US" dirty="0" smtClean="0">
                <a:solidFill>
                  <a:srgbClr val="FF0000"/>
                </a:solidFill>
              </a:rPr>
              <a:t>regulate many cell functions and participate in the inflammatory response.</a:t>
            </a:r>
          </a:p>
          <a:p>
            <a:pPr>
              <a:defRPr/>
            </a:pPr>
            <a:r>
              <a:rPr lang="en-US" dirty="0" smtClean="0"/>
              <a:t>They are formed when cellular injury occurs and phospholipids in cell membranes release </a:t>
            </a:r>
            <a:r>
              <a:rPr lang="en-US" dirty="0" err="1" smtClean="0"/>
              <a:t>arachidonic</a:t>
            </a:r>
            <a:r>
              <a:rPr lang="en-US" dirty="0" smtClean="0"/>
              <a:t> acid. </a:t>
            </a:r>
          </a:p>
          <a:p>
            <a:pPr>
              <a:defRPr/>
            </a:pPr>
            <a:r>
              <a:rPr lang="en-US" dirty="0" err="1" smtClean="0"/>
              <a:t>Arachidonic</a:t>
            </a:r>
            <a:r>
              <a:rPr lang="en-US" dirty="0" smtClean="0"/>
              <a:t> acid is then metabolized by </a:t>
            </a:r>
            <a:r>
              <a:rPr lang="en-US" dirty="0" err="1" smtClean="0"/>
              <a:t>cyclooxygenase</a:t>
            </a:r>
            <a:r>
              <a:rPr lang="en-US" dirty="0" smtClean="0"/>
              <a:t> enzymes to produce prostaglandins, which act briefly in the area where they are produced and are then inactivated.</a:t>
            </a:r>
          </a:p>
        </p:txBody>
      </p:sp>
    </p:spTree>
    <p:extLst>
      <p:ext uri="{BB962C8B-B14F-4D97-AF65-F5344CB8AC3E}">
        <p14:creationId xmlns:p14="http://schemas.microsoft.com/office/powerpoint/2010/main" val="11592906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effects of prostaglandins </a:t>
            </a:r>
          </a:p>
        </p:txBody>
      </p:sp>
      <p:sp>
        <p:nvSpPr>
          <p:cNvPr id="3" name="Content Placeholder 2"/>
          <p:cNvSpPr>
            <a:spLocks noGrp="1"/>
          </p:cNvSpPr>
          <p:nvPr>
            <p:ph sz="quarter" idx="1"/>
          </p:nvPr>
        </p:nvSpPr>
        <p:spPr/>
        <p:txBody>
          <a:bodyPr rtlCol="0">
            <a:normAutofit/>
          </a:bodyPr>
          <a:lstStyle/>
          <a:p>
            <a:pPr marL="606425" indent="-606425">
              <a:spcBef>
                <a:spcPts val="700"/>
              </a:spcBef>
              <a:buClr>
                <a:srgbClr val="CCCCFF"/>
              </a:buClr>
              <a:buSzPct val="80000"/>
              <a:buFont typeface="Wingdings" pitchFamily="2" charset="2"/>
              <a:buChar cha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defRPr/>
            </a:pPr>
            <a:r>
              <a:rPr lang="en-US" dirty="0" smtClean="0"/>
              <a:t>The main effects of prostaglandins are:</a:t>
            </a:r>
          </a:p>
          <a:p>
            <a:pPr marL="606425" indent="-606425">
              <a:buClr>
                <a:srgbClr val="CCCCFF"/>
              </a:buClr>
              <a:buSzPct val="80000"/>
              <a:buFont typeface="Arial" charset="0"/>
              <a:buAutoNum type="arabi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defRPr/>
            </a:pPr>
            <a:r>
              <a:rPr lang="en-US" dirty="0" smtClean="0"/>
              <a:t>The constriction of blood vessels, which helps increase the body temperature.</a:t>
            </a:r>
          </a:p>
          <a:p>
            <a:pPr marL="606425" indent="-606425">
              <a:spcBef>
                <a:spcPts val="700"/>
              </a:spcBef>
              <a:buClr>
                <a:srgbClr val="CCCCFF"/>
              </a:buClr>
              <a:buSzPct val="80000"/>
              <a:buFont typeface="Arial" charset="0"/>
              <a:buAutoNum type="arabi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defRPr/>
            </a:pPr>
            <a:r>
              <a:rPr lang="en-US" dirty="0" smtClean="0"/>
              <a:t>Direct effect on the body’s heat regulating centre, hypothalamus, which produces fever.</a:t>
            </a:r>
          </a:p>
          <a:p>
            <a:pPr marL="606425" indent="-606425">
              <a:spcBef>
                <a:spcPts val="700"/>
              </a:spcBef>
              <a:buClr>
                <a:srgbClr val="CCCCFF"/>
              </a:buClr>
              <a:buSzPct val="80000"/>
              <a:buFont typeface="Arial" charset="0"/>
              <a:buAutoNum type="arabi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defRPr/>
            </a:pPr>
            <a:r>
              <a:rPr lang="en-US" dirty="0" smtClean="0"/>
              <a:t>Increase of the permeability of capillaries which allows water to pass to the tissue and cause pain and swelling.</a:t>
            </a:r>
          </a:p>
          <a:p>
            <a:pPr>
              <a:defRPr/>
            </a:pPr>
            <a:endParaRPr lang="en-US" dirty="0" smtClean="0"/>
          </a:p>
        </p:txBody>
      </p:sp>
    </p:spTree>
    <p:extLst>
      <p:ext uri="{BB962C8B-B14F-4D97-AF65-F5344CB8AC3E}">
        <p14:creationId xmlns:p14="http://schemas.microsoft.com/office/powerpoint/2010/main" val="29103773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905000" y="457201"/>
            <a:ext cx="8382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ct val="50000"/>
              </a:spcBef>
              <a:buFont typeface="Wingdings" panose="05000000000000000000" pitchFamily="2" charset="2"/>
              <a:buChar char="§"/>
            </a:pPr>
            <a:r>
              <a:rPr lang="en-US"/>
              <a:t>Hepatobiliary: granulomatous hepatitis, hepatitis, jaundice, and abnormal</a:t>
            </a:r>
          </a:p>
          <a:p>
            <a:pPr>
              <a:lnSpc>
                <a:spcPct val="150000"/>
              </a:lnSpc>
              <a:spcBef>
                <a:spcPct val="50000"/>
              </a:spcBef>
              <a:buFont typeface="Wingdings" panose="05000000000000000000" pitchFamily="2" charset="2"/>
              <a:buNone/>
            </a:pPr>
            <a:r>
              <a:rPr lang="en-US"/>
              <a:t>liver function tests.</a:t>
            </a:r>
          </a:p>
          <a:p>
            <a:pPr>
              <a:lnSpc>
                <a:spcPct val="150000"/>
              </a:lnSpc>
              <a:buFont typeface="Wingdings" panose="05000000000000000000" pitchFamily="2" charset="2"/>
              <a:buChar char="§"/>
            </a:pPr>
            <a:r>
              <a:rPr lang="en-US"/>
              <a:t>Metabolic: Quinine can cause hypoglycaemia through its action of </a:t>
            </a:r>
          </a:p>
          <a:p>
            <a:pPr>
              <a:lnSpc>
                <a:spcPct val="150000"/>
              </a:lnSpc>
              <a:buFont typeface="Wingdings" panose="05000000000000000000" pitchFamily="2" charset="2"/>
              <a:buNone/>
            </a:pPr>
            <a:r>
              <a:rPr lang="en-US"/>
              <a:t>stimulating insulin secretion</a:t>
            </a:r>
          </a:p>
          <a:p>
            <a:pPr>
              <a:lnSpc>
                <a:spcPct val="150000"/>
              </a:lnSpc>
              <a:spcBef>
                <a:spcPct val="50000"/>
              </a:spcBef>
              <a:buFont typeface="Wingdings" panose="05000000000000000000" pitchFamily="2" charset="2"/>
              <a:buChar char="§"/>
            </a:pPr>
            <a:r>
              <a:rPr lang="en-US"/>
              <a:t>Musculoskeletal: myalgias and muscle weakness.</a:t>
            </a:r>
          </a:p>
          <a:p>
            <a:pPr>
              <a:lnSpc>
                <a:spcPct val="150000"/>
              </a:lnSpc>
              <a:spcBef>
                <a:spcPct val="50000"/>
              </a:spcBef>
              <a:buFont typeface="Wingdings" panose="05000000000000000000" pitchFamily="2" charset="2"/>
              <a:buChar char="§"/>
            </a:pPr>
            <a:r>
              <a:rPr lang="en-US"/>
              <a:t>Renal: hemoglobinuria, renal failure, renal impairment, and acute interstitial</a:t>
            </a:r>
          </a:p>
          <a:p>
            <a:pPr>
              <a:lnSpc>
                <a:spcPct val="150000"/>
              </a:lnSpc>
              <a:spcBef>
                <a:spcPct val="50000"/>
              </a:spcBef>
              <a:buFont typeface="Wingdings" panose="05000000000000000000" pitchFamily="2" charset="2"/>
              <a:buNone/>
            </a:pPr>
            <a:r>
              <a:rPr lang="en-US"/>
              <a:t>nephritis.</a:t>
            </a:r>
          </a:p>
        </p:txBody>
      </p:sp>
    </p:spTree>
    <p:extLst>
      <p:ext uri="{BB962C8B-B14F-4D97-AF65-F5344CB8AC3E}">
        <p14:creationId xmlns:p14="http://schemas.microsoft.com/office/powerpoint/2010/main" val="38396667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rtlCol="0">
            <a:normAutofit/>
          </a:bodyPr>
          <a:lstStyle/>
          <a:p>
            <a:pPr>
              <a:buNone/>
              <a:defRPr/>
            </a:pPr>
            <a:r>
              <a:rPr lang="en-US" dirty="0" smtClean="0"/>
              <a:t>What is </a:t>
            </a:r>
          </a:p>
          <a:p>
            <a:pPr>
              <a:defRPr/>
            </a:pPr>
            <a:r>
              <a:rPr lang="en-US" dirty="0" smtClean="0"/>
              <a:t>Pain?</a:t>
            </a:r>
          </a:p>
          <a:p>
            <a:pPr>
              <a:defRPr/>
            </a:pPr>
            <a:r>
              <a:rPr lang="en-US" dirty="0" smtClean="0"/>
              <a:t>Fever?</a:t>
            </a:r>
          </a:p>
          <a:p>
            <a:pPr>
              <a:defRPr/>
            </a:pPr>
            <a:r>
              <a:rPr lang="en-US" dirty="0" smtClean="0"/>
              <a:t>Inflammation?</a:t>
            </a:r>
          </a:p>
          <a:p>
            <a:pPr>
              <a:buNone/>
              <a:defRPr/>
            </a:pPr>
            <a:r>
              <a:rPr lang="en-US" b="1" i="1" dirty="0" smtClean="0"/>
              <a:t>Cardinal signs of inflammation include: </a:t>
            </a:r>
          </a:p>
          <a:p>
            <a:pPr>
              <a:buNone/>
              <a:defRPr/>
            </a:pPr>
            <a:r>
              <a:rPr lang="en-US" dirty="0" smtClean="0"/>
              <a:t>-</a:t>
            </a:r>
            <a:r>
              <a:rPr lang="en-US" b="1" dirty="0" smtClean="0"/>
              <a:t>Redness</a:t>
            </a:r>
            <a:r>
              <a:rPr lang="en-US" dirty="0" smtClean="0"/>
              <a:t> and </a:t>
            </a:r>
            <a:r>
              <a:rPr lang="en-US" b="1" dirty="0" smtClean="0"/>
              <a:t>heat</a:t>
            </a:r>
            <a:r>
              <a:rPr lang="en-US" dirty="0" smtClean="0"/>
              <a:t> result from </a:t>
            </a:r>
            <a:r>
              <a:rPr lang="en-US" dirty="0" err="1" smtClean="0"/>
              <a:t>vasodilation</a:t>
            </a:r>
            <a:r>
              <a:rPr lang="en-US" dirty="0" smtClean="0"/>
              <a:t> and increased blood supply;</a:t>
            </a:r>
          </a:p>
          <a:p>
            <a:pPr>
              <a:buFontTx/>
              <a:buChar char="-"/>
              <a:defRPr/>
            </a:pPr>
            <a:r>
              <a:rPr lang="en-US" b="1" dirty="0" smtClean="0"/>
              <a:t>edema</a:t>
            </a:r>
            <a:r>
              <a:rPr lang="en-US" dirty="0" smtClean="0"/>
              <a:t> results from leakage of blood plasma into the area; and </a:t>
            </a:r>
          </a:p>
          <a:p>
            <a:pPr>
              <a:buFontTx/>
              <a:buChar char="-"/>
              <a:defRPr/>
            </a:pPr>
            <a:r>
              <a:rPr lang="en-US" b="1" dirty="0" smtClean="0"/>
              <a:t>pain</a:t>
            </a:r>
            <a:r>
              <a:rPr lang="en-US" dirty="0" smtClean="0"/>
              <a:t> occurs when pain receptors on nerve endings are stimulated by heat, edema, pressure, chemicals released by the damaged cells, and prostaglandins.</a:t>
            </a:r>
          </a:p>
        </p:txBody>
      </p:sp>
    </p:spTree>
    <p:extLst>
      <p:ext uri="{BB962C8B-B14F-4D97-AF65-F5344CB8AC3E}">
        <p14:creationId xmlns:p14="http://schemas.microsoft.com/office/powerpoint/2010/main" val="11151941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MECHANISM OF ACTION</a:t>
            </a:r>
          </a:p>
        </p:txBody>
      </p:sp>
      <p:sp>
        <p:nvSpPr>
          <p:cNvPr id="10243" name="Content Placeholder 2"/>
          <p:cNvSpPr>
            <a:spLocks noGrp="1"/>
          </p:cNvSpPr>
          <p:nvPr>
            <p:ph sz="quarter" idx="1"/>
          </p:nvPr>
        </p:nvSpPr>
        <p:spPr/>
        <p:txBody>
          <a:bodyPr/>
          <a:lstStyle/>
          <a:p>
            <a:pPr eaLnBrk="1" hangingPunct="1"/>
            <a:r>
              <a:rPr lang="en-US" smtClean="0"/>
              <a:t>Aspirin, NSAIDs, and acetaminophen inactivate cyclooxygenases, the enzymes required for prostaglandin formation</a:t>
            </a:r>
          </a:p>
          <a:p>
            <a:pPr eaLnBrk="1" hangingPunct="1"/>
            <a:r>
              <a:rPr lang="en-US" smtClean="0"/>
              <a:t>Two forms of cyclooxygenase, called COX-1 and COX-2, have been identified. Aspirin and traditional NSAIDs inhibit both COX-1 and COX-2 enzymes.</a:t>
            </a:r>
          </a:p>
        </p:txBody>
      </p:sp>
    </p:spTree>
    <p:extLst>
      <p:ext uri="{BB962C8B-B14F-4D97-AF65-F5344CB8AC3E}">
        <p14:creationId xmlns:p14="http://schemas.microsoft.com/office/powerpoint/2010/main" val="33492610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COX-1</a:t>
            </a:r>
          </a:p>
        </p:txBody>
      </p:sp>
      <p:sp>
        <p:nvSpPr>
          <p:cNvPr id="11267" name="Content Placeholder 2"/>
          <p:cNvSpPr>
            <a:spLocks noGrp="1"/>
          </p:cNvSpPr>
          <p:nvPr>
            <p:ph sz="quarter" idx="1"/>
          </p:nvPr>
        </p:nvSpPr>
        <p:spPr/>
        <p:txBody>
          <a:bodyPr/>
          <a:lstStyle/>
          <a:p>
            <a:pPr eaLnBrk="1" hangingPunct="1"/>
            <a:r>
              <a:rPr lang="en-US" smtClean="0"/>
              <a:t>COX-1 is normally synthesized continuously and present in all tissues and cell types, especially </a:t>
            </a:r>
            <a:r>
              <a:rPr lang="en-US" smtClean="0">
                <a:solidFill>
                  <a:srgbClr val="FF0000"/>
                </a:solidFill>
              </a:rPr>
              <a:t>platelets, endothelial cells, the gastrointestinal (GI) tract, and the kidneys.</a:t>
            </a:r>
            <a:r>
              <a:rPr lang="en-US" smtClean="0"/>
              <a:t> </a:t>
            </a:r>
          </a:p>
          <a:p>
            <a:pPr eaLnBrk="1" hangingPunct="1"/>
            <a:r>
              <a:rPr lang="en-US" smtClean="0"/>
              <a:t>Prostaglandins produced by COX-1 are important in numerous homeostatic functions and are associated with protective effects on the stomach and kidneys.</a:t>
            </a:r>
          </a:p>
        </p:txBody>
      </p:sp>
    </p:spTree>
    <p:extLst>
      <p:ext uri="{BB962C8B-B14F-4D97-AF65-F5344CB8AC3E}">
        <p14:creationId xmlns:p14="http://schemas.microsoft.com/office/powerpoint/2010/main" val="16501400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COX-1</a:t>
            </a:r>
          </a:p>
        </p:txBody>
      </p:sp>
      <p:sp>
        <p:nvSpPr>
          <p:cNvPr id="3" name="Content Placeholder 2"/>
          <p:cNvSpPr>
            <a:spLocks noGrp="1"/>
          </p:cNvSpPr>
          <p:nvPr>
            <p:ph sz="quarter" idx="1"/>
          </p:nvPr>
        </p:nvSpPr>
        <p:spPr/>
        <p:txBody>
          <a:bodyPr rtlCol="0">
            <a:normAutofit/>
          </a:bodyPr>
          <a:lstStyle/>
          <a:p>
            <a:pPr>
              <a:defRPr/>
            </a:pPr>
            <a:r>
              <a:rPr lang="en-US" dirty="0" smtClean="0"/>
              <a:t>In the stomach, they decrease gastric acid secretion, increase mucus secretion, and regulate blood circulation. </a:t>
            </a:r>
          </a:p>
          <a:p>
            <a:pPr>
              <a:defRPr/>
            </a:pPr>
            <a:r>
              <a:rPr lang="en-US" dirty="0" smtClean="0"/>
              <a:t>In the kidneys, these prostaglandins help to maintain adequate blood flow and function</a:t>
            </a:r>
          </a:p>
          <a:p>
            <a:pPr>
              <a:defRPr/>
            </a:pPr>
            <a:r>
              <a:rPr lang="en-US" dirty="0" smtClean="0"/>
              <a:t>In the cardiovascular system, the prostaglandins help regulate vascular tone (</a:t>
            </a:r>
            <a:r>
              <a:rPr lang="en-US" dirty="0" err="1" smtClean="0"/>
              <a:t>ie</a:t>
            </a:r>
            <a:r>
              <a:rPr lang="en-US" dirty="0" smtClean="0"/>
              <a:t>, vasoconstriction and </a:t>
            </a:r>
            <a:r>
              <a:rPr lang="en-US" dirty="0" err="1" smtClean="0"/>
              <a:t>vasodilation</a:t>
            </a:r>
            <a:r>
              <a:rPr lang="en-US" dirty="0" smtClean="0"/>
              <a:t>) and </a:t>
            </a:r>
          </a:p>
          <a:p>
            <a:pPr>
              <a:defRPr/>
            </a:pPr>
            <a:r>
              <a:rPr lang="en-US" dirty="0" smtClean="0"/>
              <a:t>Platelet function.</a:t>
            </a:r>
          </a:p>
        </p:txBody>
      </p:sp>
    </p:spTree>
    <p:extLst>
      <p:ext uri="{BB962C8B-B14F-4D97-AF65-F5344CB8AC3E}">
        <p14:creationId xmlns:p14="http://schemas.microsoft.com/office/powerpoint/2010/main" val="7625426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COX-1 inhibition</a:t>
            </a:r>
          </a:p>
        </p:txBody>
      </p:sp>
      <p:sp>
        <p:nvSpPr>
          <p:cNvPr id="13315" name="Content Placeholder 2"/>
          <p:cNvSpPr>
            <a:spLocks noGrp="1"/>
          </p:cNvSpPr>
          <p:nvPr>
            <p:ph sz="quarter" idx="1"/>
          </p:nvPr>
        </p:nvSpPr>
        <p:spPr/>
        <p:txBody>
          <a:bodyPr/>
          <a:lstStyle/>
          <a:p>
            <a:pPr eaLnBrk="1" hangingPunct="1"/>
            <a:r>
              <a:rPr lang="en-US" smtClean="0"/>
              <a:t>Drug-induced inhibition of these prostaglandins results in the adverse effects associated with aspirin and related drugs, especially </a:t>
            </a:r>
            <a:r>
              <a:rPr lang="en-US" smtClean="0">
                <a:solidFill>
                  <a:srgbClr val="FF0000"/>
                </a:solidFill>
              </a:rPr>
              <a:t>gastric irritation, ulceration, and bleeding.</a:t>
            </a:r>
            <a:r>
              <a:rPr lang="en-US" smtClean="0"/>
              <a:t> </a:t>
            </a:r>
          </a:p>
          <a:p>
            <a:pPr eaLnBrk="1" hangingPunct="1"/>
            <a:r>
              <a:rPr lang="en-US" smtClean="0"/>
              <a:t>Inhibition of COX-1 activity in platelets may be more responsible for GI bleeding than inhibition in gastric mucosa.</a:t>
            </a:r>
          </a:p>
        </p:txBody>
      </p:sp>
    </p:spTree>
    <p:extLst>
      <p:ext uri="{BB962C8B-B14F-4D97-AF65-F5344CB8AC3E}">
        <p14:creationId xmlns:p14="http://schemas.microsoft.com/office/powerpoint/2010/main" val="7171836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COX-2</a:t>
            </a:r>
          </a:p>
        </p:txBody>
      </p:sp>
      <p:sp>
        <p:nvSpPr>
          <p:cNvPr id="3" name="Content Placeholder 2"/>
          <p:cNvSpPr>
            <a:spLocks noGrp="1"/>
          </p:cNvSpPr>
          <p:nvPr>
            <p:ph sz="quarter" idx="1"/>
          </p:nvPr>
        </p:nvSpPr>
        <p:spPr>
          <a:xfrm>
            <a:off x="1981200" y="1295400"/>
            <a:ext cx="8229600" cy="5181600"/>
          </a:xfrm>
        </p:spPr>
        <p:txBody>
          <a:bodyPr rtlCol="0">
            <a:normAutofit/>
          </a:bodyPr>
          <a:lstStyle/>
          <a:p>
            <a:pPr>
              <a:defRPr/>
            </a:pPr>
            <a:r>
              <a:rPr lang="en-US" dirty="0" smtClean="0"/>
              <a:t>COX-2 is also normally present in several tissues (</a:t>
            </a:r>
            <a:r>
              <a:rPr lang="en-US" dirty="0" err="1" smtClean="0"/>
              <a:t>eg</a:t>
            </a:r>
            <a:r>
              <a:rPr lang="en-US" dirty="0" smtClean="0"/>
              <a:t>, brain, bone, kidneys, GI tract, and the female reproductive system).</a:t>
            </a:r>
          </a:p>
          <a:p>
            <a:pPr>
              <a:defRPr/>
            </a:pPr>
            <a:r>
              <a:rPr lang="en-US" dirty="0" smtClean="0"/>
              <a:t>However, it is thought to occur in small amounts or to be in- active until stimulated by pain and inflammation. </a:t>
            </a:r>
          </a:p>
          <a:p>
            <a:pPr>
              <a:defRPr/>
            </a:pPr>
            <a:r>
              <a:rPr lang="en-US" dirty="0" smtClean="0"/>
              <a:t>In inflamed tissues, COX-2 is induced by inflammatory chemical mediators such as interleukin-1 (IL-1) and tumor necrosis factor, alpha (TNF alpha). </a:t>
            </a:r>
          </a:p>
          <a:p>
            <a:pPr>
              <a:defRPr/>
            </a:pPr>
            <a:r>
              <a:rPr lang="en-US" dirty="0" smtClean="0"/>
              <a:t>In the GI tract, COX-2 is also induced by trauma and </a:t>
            </a:r>
            <a:r>
              <a:rPr lang="en-US" i="1" dirty="0" smtClean="0"/>
              <a:t>Helicobacter pylori infection, a common cause of </a:t>
            </a:r>
            <a:r>
              <a:rPr lang="en-US" dirty="0" smtClean="0"/>
              <a:t>peptic ulcer disease. </a:t>
            </a:r>
          </a:p>
          <a:p>
            <a:pPr>
              <a:defRPr/>
            </a:pPr>
            <a:r>
              <a:rPr lang="en-US" dirty="0" smtClean="0"/>
              <a:t>Overall, prostaglandins produced by COX-2 are associated with pain and other signs of inflammation.</a:t>
            </a:r>
          </a:p>
        </p:txBody>
      </p:sp>
    </p:spTree>
    <p:extLst>
      <p:ext uri="{BB962C8B-B14F-4D97-AF65-F5344CB8AC3E}">
        <p14:creationId xmlns:p14="http://schemas.microsoft.com/office/powerpoint/2010/main" val="1683281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COX-2 inhibition</a:t>
            </a:r>
          </a:p>
        </p:txBody>
      </p:sp>
      <p:sp>
        <p:nvSpPr>
          <p:cNvPr id="15363" name="Content Placeholder 2"/>
          <p:cNvSpPr>
            <a:spLocks noGrp="1"/>
          </p:cNvSpPr>
          <p:nvPr>
            <p:ph sz="quarter" idx="1"/>
          </p:nvPr>
        </p:nvSpPr>
        <p:spPr>
          <a:xfrm>
            <a:off x="1981200" y="1447801"/>
            <a:ext cx="8229600" cy="4678363"/>
          </a:xfrm>
        </p:spPr>
        <p:txBody>
          <a:bodyPr/>
          <a:lstStyle/>
          <a:p>
            <a:pPr eaLnBrk="1" hangingPunct="1"/>
            <a:r>
              <a:rPr lang="en-US" smtClean="0"/>
              <a:t>Inhibition of COX-2 results in the therapeutic effects of analgesia and anti-inflammatory activity.</a:t>
            </a:r>
          </a:p>
          <a:p>
            <a:pPr eaLnBrk="1" hangingPunct="1"/>
            <a:r>
              <a:rPr lang="en-US" smtClean="0"/>
              <a:t>The COX-2 inhibitor drugs are NSAIDs designed to selectively inhibit COX-2 and relieve pain and inflammation with fewer adverse effects, especially stomach damage.</a:t>
            </a:r>
          </a:p>
        </p:txBody>
      </p:sp>
    </p:spTree>
    <p:extLst>
      <p:ext uri="{BB962C8B-B14F-4D97-AF65-F5344CB8AC3E}">
        <p14:creationId xmlns:p14="http://schemas.microsoft.com/office/powerpoint/2010/main" val="4165560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05000" y="0"/>
            <a:ext cx="8229600" cy="1143000"/>
          </a:xfrm>
        </p:spPr>
        <p:txBody>
          <a:bodyPr/>
          <a:lstStyle/>
          <a:p>
            <a:pPr eaLnBrk="1" hangingPunct="1"/>
            <a:r>
              <a:rPr lang="en-US" smtClean="0"/>
              <a:t>INDICATIONS FOR USE</a:t>
            </a:r>
          </a:p>
        </p:txBody>
      </p:sp>
      <p:sp>
        <p:nvSpPr>
          <p:cNvPr id="16387" name="Content Placeholder 2"/>
          <p:cNvSpPr>
            <a:spLocks noGrp="1"/>
          </p:cNvSpPr>
          <p:nvPr>
            <p:ph sz="quarter" idx="1"/>
          </p:nvPr>
        </p:nvSpPr>
        <p:spPr>
          <a:xfrm>
            <a:off x="1752600" y="1219200"/>
            <a:ext cx="8915400" cy="5638800"/>
          </a:xfrm>
        </p:spPr>
        <p:txBody>
          <a:bodyPr/>
          <a:lstStyle/>
          <a:p>
            <a:pPr eaLnBrk="1" hangingPunct="1"/>
            <a:r>
              <a:rPr lang="en-US" smtClean="0"/>
              <a:t>These drugs are widely used to prevent and treat mild to moderate pain and/or inflammation associated with musculoskeletal disorders (eg, osteoarthritis, tendinitis, gout),</a:t>
            </a:r>
          </a:p>
          <a:p>
            <a:pPr eaLnBrk="1" hangingPunct="1"/>
            <a:r>
              <a:rPr lang="en-US" smtClean="0"/>
              <a:t>Headache</a:t>
            </a:r>
          </a:p>
          <a:p>
            <a:pPr eaLnBrk="1" hangingPunct="1"/>
            <a:r>
              <a:rPr lang="en-US" smtClean="0"/>
              <a:t>Dysmenorrhea/painful menstruation, </a:t>
            </a:r>
          </a:p>
          <a:p>
            <a:pPr eaLnBrk="1" hangingPunct="1"/>
            <a:r>
              <a:rPr lang="en-US" smtClean="0"/>
              <a:t>Minor trauma (eg, athletic injuries such as sprains), </a:t>
            </a:r>
          </a:p>
          <a:p>
            <a:pPr eaLnBrk="1" hangingPunct="1"/>
            <a:r>
              <a:rPr lang="en-US" smtClean="0"/>
              <a:t>Minor surgery (eg, dental extraction, episiotomy),and other acute and chronic conditions</a:t>
            </a:r>
          </a:p>
        </p:txBody>
      </p:sp>
    </p:spTree>
    <p:extLst>
      <p:ext uri="{BB962C8B-B14F-4D97-AF65-F5344CB8AC3E}">
        <p14:creationId xmlns:p14="http://schemas.microsoft.com/office/powerpoint/2010/main" val="3328556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0"/>
            <a:ext cx="8229600" cy="838200"/>
          </a:xfrm>
        </p:spPr>
        <p:txBody>
          <a:bodyPr/>
          <a:lstStyle/>
          <a:p>
            <a:pPr eaLnBrk="1" hangingPunct="1"/>
            <a:r>
              <a:rPr lang="en-US" smtClean="0"/>
              <a:t>INDICATIONS FOR USE-Ct</a:t>
            </a:r>
          </a:p>
        </p:txBody>
      </p:sp>
      <p:sp>
        <p:nvSpPr>
          <p:cNvPr id="17411" name="Content Placeholder 2"/>
          <p:cNvSpPr>
            <a:spLocks noGrp="1"/>
          </p:cNvSpPr>
          <p:nvPr>
            <p:ph sz="quarter" idx="1"/>
          </p:nvPr>
        </p:nvSpPr>
        <p:spPr>
          <a:xfrm>
            <a:off x="1524000" y="1066800"/>
            <a:ext cx="8915400" cy="5791200"/>
          </a:xfrm>
        </p:spPr>
        <p:txBody>
          <a:bodyPr/>
          <a:lstStyle/>
          <a:p>
            <a:pPr eaLnBrk="1" hangingPunct="1"/>
            <a:r>
              <a:rPr lang="en-US" smtClean="0"/>
              <a:t>Low dose aspirin is increasingly prescribed for </a:t>
            </a:r>
            <a:r>
              <a:rPr lang="en-US" smtClean="0">
                <a:solidFill>
                  <a:srgbClr val="FF0000"/>
                </a:solidFill>
              </a:rPr>
              <a:t>clients at risk of myocardial infarction </a:t>
            </a:r>
            <a:r>
              <a:rPr lang="en-US" smtClean="0"/>
              <a:t>or stroke from thrombosis. </a:t>
            </a:r>
          </a:p>
          <a:p>
            <a:pPr eaLnBrk="1" hangingPunct="1"/>
            <a:r>
              <a:rPr lang="en-US" smtClean="0"/>
              <a:t>This indication stems from its antiplatelet activity and resultant effects on blood coagulation (ie, decreased clot formation).</a:t>
            </a:r>
          </a:p>
          <a:p>
            <a:pPr eaLnBrk="1" hangingPunct="1"/>
            <a:r>
              <a:rPr lang="en-US" smtClean="0"/>
              <a:t>NSAIDs such as ibuprofen (Motrin) and related drugs are widely used as anti-inflammatory agents and analgesics</a:t>
            </a:r>
          </a:p>
          <a:p>
            <a:pPr eaLnBrk="1" hangingPunct="1"/>
            <a:r>
              <a:rPr lang="en-US" smtClean="0"/>
              <a:t>Also used in rheumatoid arthritis and other musculoskeletal disorders</a:t>
            </a:r>
          </a:p>
          <a:p>
            <a:pPr eaLnBrk="1" hangingPunct="1"/>
            <a:endParaRPr lang="en-US" smtClean="0"/>
          </a:p>
        </p:txBody>
      </p:sp>
    </p:spTree>
    <p:extLst>
      <p:ext uri="{BB962C8B-B14F-4D97-AF65-F5344CB8AC3E}">
        <p14:creationId xmlns:p14="http://schemas.microsoft.com/office/powerpoint/2010/main" val="41280717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sp>
        <p:nvSpPr>
          <p:cNvPr id="18435" name="Content Placeholder 2"/>
          <p:cNvSpPr>
            <a:spLocks noGrp="1"/>
          </p:cNvSpPr>
          <p:nvPr>
            <p:ph sz="quarter" idx="1"/>
          </p:nvPr>
        </p:nvSpPr>
        <p:spPr/>
        <p:txBody>
          <a:bodyPr/>
          <a:lstStyle/>
          <a:p>
            <a:pPr eaLnBrk="1" hangingPunct="1"/>
            <a:r>
              <a:rPr lang="en-US" smtClean="0"/>
              <a:t>Acetaminophen, which differs chemically from aspirin and other NSAIDs, is commonly used as an aspirin substitute for </a:t>
            </a:r>
            <a:r>
              <a:rPr lang="en-US" smtClean="0">
                <a:solidFill>
                  <a:srgbClr val="FF0000"/>
                </a:solidFill>
              </a:rPr>
              <a:t>pain and fever</a:t>
            </a:r>
            <a:r>
              <a:rPr lang="en-US" smtClean="0"/>
              <a:t>, but it lacks anti-inflammatory and antiplatelet effects.</a:t>
            </a:r>
          </a:p>
        </p:txBody>
      </p:sp>
    </p:spTree>
    <p:extLst>
      <p:ext uri="{BB962C8B-B14F-4D97-AF65-F5344CB8AC3E}">
        <p14:creationId xmlns:p14="http://schemas.microsoft.com/office/powerpoint/2010/main" val="22723042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752600" y="65089"/>
            <a:ext cx="86106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4">
              <a:lnSpc>
                <a:spcPct val="180000"/>
              </a:lnSpc>
              <a:buFontTx/>
              <a:buAutoNum type="arabicParenR" startAt="2"/>
            </a:pPr>
            <a:r>
              <a:rPr lang="en-US" sz="2400" b="1">
                <a:solidFill>
                  <a:srgbClr val="FF0000"/>
                </a:solidFill>
              </a:rPr>
              <a:t>CHLOROQUINE</a:t>
            </a:r>
          </a:p>
          <a:p>
            <a:pPr>
              <a:lnSpc>
                <a:spcPct val="180000"/>
              </a:lnSpc>
            </a:pPr>
            <a:r>
              <a:rPr lang="en-US" sz="2000" b="1" i="1"/>
              <a:t>Mechanism of action</a:t>
            </a:r>
          </a:p>
          <a:p>
            <a:pPr>
              <a:lnSpc>
                <a:spcPct val="180000"/>
              </a:lnSpc>
              <a:buFont typeface="Wingdings" panose="05000000000000000000" pitchFamily="2" charset="2"/>
              <a:buChar char="§"/>
            </a:pPr>
            <a:r>
              <a:rPr lang="en-US"/>
              <a:t>Chloroquine is a </a:t>
            </a:r>
            <a:r>
              <a:rPr lang="en-US">
                <a:solidFill>
                  <a:srgbClr val="FF0066"/>
                </a:solidFill>
              </a:rPr>
              <a:t>4-aminoquinoline</a:t>
            </a:r>
            <a:r>
              <a:rPr lang="en-US"/>
              <a:t> compound with a complicated and still unclear mechanism of action. </a:t>
            </a:r>
          </a:p>
          <a:p>
            <a:pPr>
              <a:lnSpc>
                <a:spcPct val="180000"/>
              </a:lnSpc>
              <a:buFont typeface="Wingdings" panose="05000000000000000000" pitchFamily="2" charset="2"/>
              <a:buChar char="§"/>
            </a:pPr>
            <a:r>
              <a:rPr lang="en-US"/>
              <a:t>Chloroquine is used in malaria treatment and prophylaxis where resistance is not encountered.</a:t>
            </a:r>
          </a:p>
          <a:p>
            <a:pPr>
              <a:lnSpc>
                <a:spcPct val="180000"/>
              </a:lnSpc>
              <a:buFont typeface="Wingdings" panose="05000000000000000000" pitchFamily="2" charset="2"/>
              <a:buChar char="§"/>
            </a:pPr>
            <a:r>
              <a:rPr lang="en-US"/>
              <a:t>It is believed to reach </a:t>
            </a:r>
            <a:r>
              <a:rPr lang="en-US">
                <a:solidFill>
                  <a:srgbClr val="FF0000"/>
                </a:solidFill>
              </a:rPr>
              <a:t>high concentrations in the vacuoles of the parasite</a:t>
            </a:r>
            <a:r>
              <a:rPr lang="en-US"/>
              <a:t>, which, due to its alkaline nature, </a:t>
            </a:r>
            <a:r>
              <a:rPr lang="en-US">
                <a:solidFill>
                  <a:srgbClr val="FF0000"/>
                </a:solidFill>
              </a:rPr>
              <a:t>raises the internal pH</a:t>
            </a:r>
            <a:r>
              <a:rPr lang="en-US"/>
              <a:t>. </a:t>
            </a:r>
          </a:p>
          <a:p>
            <a:pPr>
              <a:lnSpc>
                <a:spcPct val="180000"/>
              </a:lnSpc>
              <a:buFont typeface="Wingdings" panose="05000000000000000000" pitchFamily="2" charset="2"/>
              <a:buChar char="§"/>
            </a:pPr>
            <a:r>
              <a:rPr lang="en-US"/>
              <a:t>It </a:t>
            </a:r>
            <a:r>
              <a:rPr lang="en-US">
                <a:solidFill>
                  <a:srgbClr val="FF00FF"/>
                </a:solidFill>
              </a:rPr>
              <a:t>controls the conversion of toxic heme to hemozoin </a:t>
            </a:r>
            <a:r>
              <a:rPr lang="en-US"/>
              <a:t>by inhibiting the </a:t>
            </a:r>
            <a:r>
              <a:rPr lang="en-US">
                <a:solidFill>
                  <a:srgbClr val="FF00FF"/>
                </a:solidFill>
              </a:rPr>
              <a:t>biocrystallization of hemozoin</a:t>
            </a:r>
            <a:r>
              <a:rPr lang="en-US"/>
              <a:t>, thus poisoning the parasite through </a:t>
            </a:r>
            <a:r>
              <a:rPr lang="en-US">
                <a:solidFill>
                  <a:srgbClr val="FF00FF"/>
                </a:solidFill>
              </a:rPr>
              <a:t>excess levels of toxicity. </a:t>
            </a:r>
          </a:p>
        </p:txBody>
      </p:sp>
    </p:spTree>
    <p:extLst>
      <p:ext uri="{BB962C8B-B14F-4D97-AF65-F5344CB8AC3E}">
        <p14:creationId xmlns:p14="http://schemas.microsoft.com/office/powerpoint/2010/main" val="942055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CONTRAINDICATIONS TO USE</a:t>
            </a:r>
          </a:p>
        </p:txBody>
      </p:sp>
      <p:sp>
        <p:nvSpPr>
          <p:cNvPr id="19459" name="Content Placeholder 2"/>
          <p:cNvSpPr>
            <a:spLocks noGrp="1"/>
          </p:cNvSpPr>
          <p:nvPr>
            <p:ph sz="quarter" idx="1"/>
          </p:nvPr>
        </p:nvSpPr>
        <p:spPr/>
        <p:txBody>
          <a:bodyPr/>
          <a:lstStyle/>
          <a:p>
            <a:pPr eaLnBrk="1" hangingPunct="1">
              <a:buFont typeface="Arial" panose="020B0604020202020204" pitchFamily="34" charset="0"/>
              <a:buNone/>
            </a:pPr>
            <a:r>
              <a:rPr lang="en-US" smtClean="0"/>
              <a:t>Contraindications to aspirin and nonselective NSAIDs include </a:t>
            </a:r>
          </a:p>
          <a:p>
            <a:pPr eaLnBrk="1" hangingPunct="1"/>
            <a:r>
              <a:rPr lang="en-US" smtClean="0"/>
              <a:t>peptic ulcer disease, </a:t>
            </a:r>
          </a:p>
          <a:p>
            <a:pPr eaLnBrk="1" hangingPunct="1"/>
            <a:r>
              <a:rPr lang="en-US" smtClean="0"/>
              <a:t>gastrointestinal (GI) or other bleeding disorders, </a:t>
            </a:r>
          </a:p>
          <a:p>
            <a:pPr eaLnBrk="1" hangingPunct="1"/>
            <a:r>
              <a:rPr lang="en-US" smtClean="0"/>
              <a:t>history of hypersensitivity reactions, </a:t>
            </a:r>
          </a:p>
          <a:p>
            <a:pPr eaLnBrk="1" hangingPunct="1"/>
            <a:r>
              <a:rPr lang="en-US" smtClean="0"/>
              <a:t>and impaired renal function</a:t>
            </a:r>
          </a:p>
        </p:txBody>
      </p:sp>
    </p:spTree>
    <p:extLst>
      <p:ext uri="{BB962C8B-B14F-4D97-AF65-F5344CB8AC3E}">
        <p14:creationId xmlns:p14="http://schemas.microsoft.com/office/powerpoint/2010/main" val="27290718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sz="quarter" idx="1"/>
          </p:nvPr>
        </p:nvSpPr>
        <p:spPr/>
        <p:txBody>
          <a:bodyPr/>
          <a:lstStyle/>
          <a:p>
            <a:pPr eaLnBrk="1" hangingPunct="1"/>
            <a:r>
              <a:rPr lang="en-US" smtClean="0"/>
              <a:t>In children and adolescents, aspirin is contraindicated in the presence of viral infections such as influenza or chickenpox because of its association with </a:t>
            </a:r>
            <a:r>
              <a:rPr lang="en-US" smtClean="0">
                <a:solidFill>
                  <a:srgbClr val="FF0000"/>
                </a:solidFill>
              </a:rPr>
              <a:t>Reye’s syndrome</a:t>
            </a:r>
          </a:p>
        </p:txBody>
      </p:sp>
    </p:spTree>
    <p:extLst>
      <p:ext uri="{BB962C8B-B14F-4D97-AF65-F5344CB8AC3E}">
        <p14:creationId xmlns:p14="http://schemas.microsoft.com/office/powerpoint/2010/main" val="13171727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t>Aspirin</a:t>
            </a:r>
            <a:endParaRPr lang="en-US" smtClean="0"/>
          </a:p>
        </p:txBody>
      </p:sp>
      <p:sp>
        <p:nvSpPr>
          <p:cNvPr id="21507" name="Content Placeholder 2"/>
          <p:cNvSpPr>
            <a:spLocks noGrp="1"/>
          </p:cNvSpPr>
          <p:nvPr>
            <p:ph sz="quarter" idx="1"/>
          </p:nvPr>
        </p:nvSpPr>
        <p:spPr>
          <a:xfrm>
            <a:off x="1981200" y="1600200"/>
            <a:ext cx="8229600" cy="5029200"/>
          </a:xfrm>
        </p:spPr>
        <p:txBody>
          <a:bodyPr/>
          <a:lstStyle/>
          <a:p>
            <a:pPr eaLnBrk="1" hangingPunct="1"/>
            <a:r>
              <a:rPr lang="en-US" smtClean="0"/>
              <a:t>is the prototype of the analgesic–antipyretic– anti-inflammatory drugs and the most commonly used salicylate.</a:t>
            </a:r>
          </a:p>
          <a:p>
            <a:pPr eaLnBrk="1" hangingPunct="1"/>
            <a:r>
              <a:rPr lang="en-US" smtClean="0"/>
              <a:t>It is effective in pain of low to moderate intensity, especially that involving the skin, muscles, joints, and other connective tissue.</a:t>
            </a:r>
          </a:p>
          <a:p>
            <a:pPr eaLnBrk="1" hangingPunct="1"/>
            <a:r>
              <a:rPr lang="en-US" smtClean="0"/>
              <a:t>It is useful in inflammatory disorders, such as arthritis, but many people prefer drugs that cause less gastric irritation</a:t>
            </a:r>
          </a:p>
        </p:txBody>
      </p:sp>
    </p:spTree>
    <p:extLst>
      <p:ext uri="{BB962C8B-B14F-4D97-AF65-F5344CB8AC3E}">
        <p14:creationId xmlns:p14="http://schemas.microsoft.com/office/powerpoint/2010/main" val="38955092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smtClean="0"/>
              <a:t>Aspirin</a:t>
            </a:r>
            <a:endParaRPr lang="en-US" smtClean="0"/>
          </a:p>
        </p:txBody>
      </p:sp>
      <p:sp>
        <p:nvSpPr>
          <p:cNvPr id="22531" name="Content Placeholder 2"/>
          <p:cNvSpPr>
            <a:spLocks noGrp="1"/>
          </p:cNvSpPr>
          <p:nvPr>
            <p:ph sz="quarter" idx="1"/>
          </p:nvPr>
        </p:nvSpPr>
        <p:spPr>
          <a:xfrm>
            <a:off x="1981200" y="1600200"/>
            <a:ext cx="8229600" cy="4953000"/>
          </a:xfrm>
        </p:spPr>
        <p:txBody>
          <a:bodyPr/>
          <a:lstStyle/>
          <a:p>
            <a:pPr eaLnBrk="1" hangingPunct="1"/>
            <a:r>
              <a:rPr lang="en-US" smtClean="0"/>
              <a:t>Regular aspirin tablets are well absorbed after oral administration; their action starts within 15 to 30 minutes, peaks in 1 to 2 hours, and lasts 4 to 6 hours</a:t>
            </a:r>
          </a:p>
          <a:p>
            <a:pPr eaLnBrk="1" hangingPunct="1"/>
            <a:r>
              <a:rPr lang="en-US" smtClean="0"/>
              <a:t>Taking </a:t>
            </a:r>
            <a:r>
              <a:rPr lang="en-US" smtClean="0">
                <a:solidFill>
                  <a:srgbClr val="FF0000"/>
                </a:solidFill>
              </a:rPr>
              <a:t>aspirin with food slows absorption</a:t>
            </a:r>
            <a:r>
              <a:rPr lang="en-US" smtClean="0"/>
              <a:t>, but also decreases gastric irritation.</a:t>
            </a:r>
          </a:p>
          <a:p>
            <a:pPr eaLnBrk="1" hangingPunct="1"/>
            <a:r>
              <a:rPr lang="en-US" smtClean="0"/>
              <a:t>Absorption of enteric-coated aspirin and rectal suppositories is slower and less complete.</a:t>
            </a:r>
          </a:p>
        </p:txBody>
      </p:sp>
    </p:spTree>
    <p:extLst>
      <p:ext uri="{BB962C8B-B14F-4D97-AF65-F5344CB8AC3E}">
        <p14:creationId xmlns:p14="http://schemas.microsoft.com/office/powerpoint/2010/main" val="3546087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t>Aspirin</a:t>
            </a:r>
            <a:endParaRPr lang="en-US" smtClean="0"/>
          </a:p>
        </p:txBody>
      </p:sp>
      <p:sp>
        <p:nvSpPr>
          <p:cNvPr id="23555" name="Content Placeholder 2"/>
          <p:cNvSpPr>
            <a:spLocks noGrp="1"/>
          </p:cNvSpPr>
          <p:nvPr>
            <p:ph sz="quarter" idx="1"/>
          </p:nvPr>
        </p:nvSpPr>
        <p:spPr>
          <a:xfrm>
            <a:off x="1981200" y="1600200"/>
            <a:ext cx="8534400" cy="5257800"/>
          </a:xfrm>
        </p:spPr>
        <p:txBody>
          <a:bodyPr/>
          <a:lstStyle/>
          <a:p>
            <a:pPr eaLnBrk="1" hangingPunct="1"/>
            <a:r>
              <a:rPr lang="en-US" smtClean="0"/>
              <a:t>Aspirin is distributed to all body tissues and fluids, including fetal tissues, breast milk, and the central nervous system (CNS). </a:t>
            </a:r>
          </a:p>
          <a:p>
            <a:pPr eaLnBrk="1" hangingPunct="1"/>
            <a:r>
              <a:rPr lang="en-US" smtClean="0"/>
              <a:t>The highest concentrations are found in the plasma, liver, heart, and lungs. </a:t>
            </a:r>
          </a:p>
          <a:p>
            <a:pPr eaLnBrk="1" hangingPunct="1"/>
            <a:r>
              <a:rPr lang="en-US" smtClean="0"/>
              <a:t>In plasma, aspirin binds to salbumin (75 to 90%). </a:t>
            </a:r>
          </a:p>
          <a:p>
            <a:pPr eaLnBrk="1" hangingPunct="1"/>
            <a:r>
              <a:rPr lang="en-US" smtClean="0"/>
              <a:t>Aspirin has a short half-life of 15–20 minutes because it is rapidly converted to salicylic acid, an active metabolite.</a:t>
            </a:r>
          </a:p>
        </p:txBody>
      </p:sp>
    </p:spTree>
    <p:extLst>
      <p:ext uri="{BB962C8B-B14F-4D97-AF65-F5344CB8AC3E}">
        <p14:creationId xmlns:p14="http://schemas.microsoft.com/office/powerpoint/2010/main" val="18829467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t>Aspirin</a:t>
            </a:r>
            <a:endParaRPr lang="en-US" smtClean="0"/>
          </a:p>
        </p:txBody>
      </p:sp>
      <p:sp>
        <p:nvSpPr>
          <p:cNvPr id="24579" name="Content Placeholder 2"/>
          <p:cNvSpPr>
            <a:spLocks noGrp="1"/>
          </p:cNvSpPr>
          <p:nvPr>
            <p:ph sz="quarter" idx="1"/>
          </p:nvPr>
        </p:nvSpPr>
        <p:spPr/>
        <p:txBody>
          <a:bodyPr/>
          <a:lstStyle/>
          <a:p>
            <a:pPr eaLnBrk="1" hangingPunct="1"/>
            <a:r>
              <a:rPr lang="en-US" smtClean="0"/>
              <a:t>Salicylic acid has a half-life of 2 to 3 hours at low doses and 6 to 12 hours at therapeutic anti inflammatory doses. </a:t>
            </a:r>
          </a:p>
          <a:p>
            <a:pPr eaLnBrk="1" hangingPunct="1"/>
            <a:r>
              <a:rPr lang="en-US" smtClean="0"/>
              <a:t>It undergoes </a:t>
            </a:r>
            <a:r>
              <a:rPr lang="en-US" smtClean="0">
                <a:solidFill>
                  <a:srgbClr val="00B0F0"/>
                </a:solidFill>
              </a:rPr>
              <a:t>oxidation and conjugation  </a:t>
            </a:r>
            <a:r>
              <a:rPr lang="en-US" smtClean="0"/>
              <a:t>in the liver and its metabolites are excreted through the kidneys.</a:t>
            </a:r>
          </a:p>
          <a:p>
            <a:pPr eaLnBrk="1" hangingPunct="1"/>
            <a:r>
              <a:rPr lang="en-US" smtClean="0"/>
              <a:t>In alkaline urine (eg, pH of 8), renal excretion of salicylate is greatly increased.</a:t>
            </a:r>
          </a:p>
        </p:txBody>
      </p:sp>
    </p:spTree>
    <p:extLst>
      <p:ext uri="{BB962C8B-B14F-4D97-AF65-F5344CB8AC3E}">
        <p14:creationId xmlns:p14="http://schemas.microsoft.com/office/powerpoint/2010/main" val="27670885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t>Aspirin-</a:t>
            </a:r>
            <a:r>
              <a:rPr lang="en-US" smtClean="0"/>
              <a:t>Indications </a:t>
            </a:r>
          </a:p>
        </p:txBody>
      </p:sp>
      <p:sp>
        <p:nvSpPr>
          <p:cNvPr id="25603" name="Content Placeholder 2"/>
          <p:cNvSpPr>
            <a:spLocks noGrp="1"/>
          </p:cNvSpPr>
          <p:nvPr>
            <p:ph sz="quarter" idx="1"/>
          </p:nvPr>
        </p:nvSpPr>
        <p:spPr/>
        <p:txBody>
          <a:bodyPr/>
          <a:lstStyle/>
          <a:p>
            <a:pPr eaLnBrk="1" hangingPunct="1"/>
            <a:r>
              <a:rPr lang="en-US" smtClean="0"/>
              <a:t>Aspirin is a home remedy for headaches, colds, influenza and other respiratory infections, muscular aches, and fever. </a:t>
            </a:r>
          </a:p>
          <a:p>
            <a:pPr eaLnBrk="1" hangingPunct="1"/>
            <a:r>
              <a:rPr lang="en-US" smtClean="0"/>
              <a:t>It can be purchased in plain, chewable, enteric-coated, and effervescent tablets and rectal suppositories. </a:t>
            </a:r>
          </a:p>
          <a:p>
            <a:pPr eaLnBrk="1" hangingPunct="1"/>
            <a:r>
              <a:rPr lang="en-US" smtClean="0"/>
              <a:t>It is not marketed in liquid form because it is unstable in solution</a:t>
            </a:r>
          </a:p>
        </p:txBody>
      </p:sp>
    </p:spTree>
    <p:extLst>
      <p:ext uri="{BB962C8B-B14F-4D97-AF65-F5344CB8AC3E}">
        <p14:creationId xmlns:p14="http://schemas.microsoft.com/office/powerpoint/2010/main" val="38284878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274638"/>
            <a:ext cx="8229600" cy="1096962"/>
          </a:xfrm>
        </p:spPr>
        <p:txBody>
          <a:bodyPr>
            <a:normAutofit fontScale="90000"/>
          </a:bodyPr>
          <a:lstStyle/>
          <a:p>
            <a:r>
              <a:rPr lang="en-US" i="1" smtClean="0"/>
              <a:t/>
            </a:r>
            <a:br>
              <a:rPr lang="en-US" i="1" smtClean="0"/>
            </a:br>
            <a:r>
              <a:rPr lang="en-US" i="1" smtClean="0"/>
              <a:t>Toxicity: Salicylate Poisoning</a:t>
            </a:r>
            <a:br>
              <a:rPr lang="en-US" i="1" smtClean="0"/>
            </a:br>
            <a:endParaRPr lang="en-US" smtClean="0"/>
          </a:p>
        </p:txBody>
      </p:sp>
      <p:sp>
        <p:nvSpPr>
          <p:cNvPr id="26627" name="Content Placeholder 2"/>
          <p:cNvSpPr>
            <a:spLocks noGrp="1"/>
          </p:cNvSpPr>
          <p:nvPr>
            <p:ph sz="quarter" idx="1"/>
          </p:nvPr>
        </p:nvSpPr>
        <p:spPr/>
        <p:txBody>
          <a:bodyPr/>
          <a:lstStyle/>
          <a:p>
            <a:r>
              <a:rPr lang="en-US" smtClean="0"/>
              <a:t>Salicylate intoxication (salicylism) may occur with an acute overdose or chronic use of therapeutic doses, especially the higher doses taken for anti-inflammatory effects. </a:t>
            </a:r>
          </a:p>
          <a:p>
            <a:r>
              <a:rPr lang="en-US" smtClean="0"/>
              <a:t>Chronic ingestion of large doses saturates a major metabolic pathway</a:t>
            </a:r>
            <a:r>
              <a:rPr lang="en-US" smtClean="0">
                <a:solidFill>
                  <a:srgbClr val="00B0F0"/>
                </a:solidFill>
              </a:rPr>
              <a:t>, thereby slowing drug elimination, prolonging the serum halflife</a:t>
            </a:r>
            <a:r>
              <a:rPr lang="en-US" smtClean="0"/>
              <a:t>, and causing drug accumulation.</a:t>
            </a:r>
          </a:p>
        </p:txBody>
      </p:sp>
    </p:spTree>
    <p:extLst>
      <p:ext uri="{BB962C8B-B14F-4D97-AF65-F5344CB8AC3E}">
        <p14:creationId xmlns:p14="http://schemas.microsoft.com/office/powerpoint/2010/main" val="37338455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i="1" smtClean="0"/>
              <a:t>Treatment of Salicylate Poisoning</a:t>
            </a:r>
            <a:endParaRPr lang="en-US" smtClean="0"/>
          </a:p>
        </p:txBody>
      </p:sp>
      <p:sp>
        <p:nvSpPr>
          <p:cNvPr id="27651" name="Content Placeholder 2"/>
          <p:cNvSpPr>
            <a:spLocks noGrp="1"/>
          </p:cNvSpPr>
          <p:nvPr>
            <p:ph sz="quarter" idx="1"/>
          </p:nvPr>
        </p:nvSpPr>
        <p:spPr>
          <a:xfrm>
            <a:off x="1752600" y="1219200"/>
            <a:ext cx="8686800" cy="5638800"/>
          </a:xfrm>
        </p:spPr>
        <p:txBody>
          <a:bodyPr/>
          <a:lstStyle/>
          <a:p>
            <a:r>
              <a:rPr lang="en-US" smtClean="0"/>
              <a:t>In mild salicylism, stopping the drug or reducing the dose is usually sufficient. </a:t>
            </a:r>
          </a:p>
          <a:p>
            <a:r>
              <a:rPr lang="en-US" smtClean="0"/>
              <a:t>In severe salicylate overdose, </a:t>
            </a:r>
            <a:r>
              <a:rPr lang="en-US" smtClean="0">
                <a:solidFill>
                  <a:srgbClr val="00B0F0"/>
                </a:solidFill>
              </a:rPr>
              <a:t>treatment is symptomatic</a:t>
            </a:r>
            <a:r>
              <a:rPr lang="en-US" smtClean="0"/>
              <a:t> and aimed at preventing further absorption from the GI tract; increasing urinary excretion; and correcting fluid, electrolyte, and acid–base imbalances. </a:t>
            </a:r>
          </a:p>
          <a:p>
            <a:r>
              <a:rPr lang="en-US" smtClean="0"/>
              <a:t>When the drug may still be in the </a:t>
            </a:r>
            <a:r>
              <a:rPr lang="en-US" smtClean="0">
                <a:solidFill>
                  <a:srgbClr val="00B0F0"/>
                </a:solidFill>
              </a:rPr>
              <a:t>GI tract gastric lavage/irrigation  and activated charcoal </a:t>
            </a:r>
            <a:r>
              <a:rPr lang="en-US" smtClean="0"/>
              <a:t>help reduce absorption.</a:t>
            </a:r>
          </a:p>
        </p:txBody>
      </p:sp>
    </p:spTree>
    <p:extLst>
      <p:ext uri="{BB962C8B-B14F-4D97-AF65-F5344CB8AC3E}">
        <p14:creationId xmlns:p14="http://schemas.microsoft.com/office/powerpoint/2010/main" val="21843861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i="1" smtClean="0"/>
              <a:t>Treatment of Salicylate Poisoning-ct</a:t>
            </a:r>
            <a:endParaRPr lang="en-US" smtClean="0"/>
          </a:p>
        </p:txBody>
      </p:sp>
      <p:sp>
        <p:nvSpPr>
          <p:cNvPr id="28675" name="Content Placeholder 2"/>
          <p:cNvSpPr>
            <a:spLocks noGrp="1"/>
          </p:cNvSpPr>
          <p:nvPr>
            <p:ph sz="quarter" idx="1"/>
          </p:nvPr>
        </p:nvSpPr>
        <p:spPr/>
        <p:txBody>
          <a:bodyPr/>
          <a:lstStyle/>
          <a:p>
            <a:r>
              <a:rPr lang="en-US" smtClean="0">
                <a:solidFill>
                  <a:srgbClr val="00B0F0"/>
                </a:solidFill>
              </a:rPr>
              <a:t>Intravenous (IV) sodium bicarbonate </a:t>
            </a:r>
            <a:r>
              <a:rPr lang="en-US" smtClean="0"/>
              <a:t>produces an alkaline urine in which salicylates are more rapidly excreted, </a:t>
            </a:r>
            <a:r>
              <a:rPr lang="en-US" smtClean="0">
                <a:solidFill>
                  <a:srgbClr val="00B0F0"/>
                </a:solidFill>
              </a:rPr>
              <a:t>and hemodialysis </a:t>
            </a:r>
            <a:r>
              <a:rPr lang="en-US" smtClean="0"/>
              <a:t>effectively removes salicylates from the blood. </a:t>
            </a:r>
          </a:p>
          <a:p>
            <a:r>
              <a:rPr lang="en-US" smtClean="0">
                <a:solidFill>
                  <a:srgbClr val="00B0F0"/>
                </a:solidFill>
              </a:rPr>
              <a:t>IV fluids are indicated when high fever or dehydration is present</a:t>
            </a:r>
            <a:r>
              <a:rPr lang="en-US" smtClean="0"/>
              <a:t>. The specific content of IV fluids depends on the serum electrolyte and acid–base status.</a:t>
            </a:r>
          </a:p>
        </p:txBody>
      </p:sp>
    </p:spTree>
    <p:extLst>
      <p:ext uri="{BB962C8B-B14F-4D97-AF65-F5344CB8AC3E}">
        <p14:creationId xmlns:p14="http://schemas.microsoft.com/office/powerpoint/2010/main" val="41378334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828800" y="693739"/>
            <a:ext cx="8610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buFont typeface="Wingdings" panose="05000000000000000000" pitchFamily="2" charset="2"/>
              <a:buChar char="§"/>
            </a:pPr>
            <a:r>
              <a:rPr lang="en-US"/>
              <a:t>Other potential mechanisms through which it may act include interfering with the</a:t>
            </a:r>
          </a:p>
          <a:p>
            <a:pPr>
              <a:lnSpc>
                <a:spcPct val="180000"/>
              </a:lnSpc>
              <a:buFont typeface="Wingdings" panose="05000000000000000000" pitchFamily="2" charset="2"/>
              <a:buNone/>
            </a:pPr>
            <a:r>
              <a:rPr lang="en-US"/>
              <a:t>biosynthesis of parasitic nucleic acids and the formation of a chloroquine-haem</a:t>
            </a:r>
          </a:p>
          <a:p>
            <a:pPr>
              <a:lnSpc>
                <a:spcPct val="180000"/>
              </a:lnSpc>
              <a:buFont typeface="Wingdings" panose="05000000000000000000" pitchFamily="2" charset="2"/>
              <a:buNone/>
            </a:pPr>
            <a:r>
              <a:rPr lang="en-US"/>
              <a:t>or chloroquine-DNA complex. </a:t>
            </a:r>
          </a:p>
          <a:p>
            <a:pPr>
              <a:lnSpc>
                <a:spcPct val="180000"/>
              </a:lnSpc>
              <a:buFont typeface="Wingdings" panose="05000000000000000000" pitchFamily="2" charset="2"/>
              <a:buChar char="§"/>
            </a:pPr>
            <a:r>
              <a:rPr lang="en-US"/>
              <a:t>The most significant level of activity found is against all forms of the schizonts</a:t>
            </a:r>
          </a:p>
          <a:p>
            <a:pPr>
              <a:lnSpc>
                <a:spcPct val="180000"/>
              </a:lnSpc>
              <a:buFont typeface="Wingdings" panose="05000000000000000000" pitchFamily="2" charset="2"/>
              <a:buNone/>
            </a:pPr>
            <a:r>
              <a:rPr lang="en-US"/>
              <a:t>(with the obvious exception of chloroquine-resistant P. falciparum and P. vivax</a:t>
            </a:r>
          </a:p>
          <a:p>
            <a:pPr>
              <a:lnSpc>
                <a:spcPct val="180000"/>
              </a:lnSpc>
              <a:buFont typeface="Wingdings" panose="05000000000000000000" pitchFamily="2" charset="2"/>
              <a:buNone/>
            </a:pPr>
            <a:r>
              <a:rPr lang="en-US"/>
              <a:t>strains) </a:t>
            </a:r>
          </a:p>
          <a:p>
            <a:pPr>
              <a:lnSpc>
                <a:spcPct val="180000"/>
              </a:lnSpc>
              <a:buFont typeface="Wingdings" panose="05000000000000000000" pitchFamily="2" charset="2"/>
              <a:buChar char="§"/>
            </a:pPr>
            <a:r>
              <a:rPr lang="en-US"/>
              <a:t>Chloroquine also has a significant anti-pyretic and anti-inflammatory effect when</a:t>
            </a:r>
          </a:p>
          <a:p>
            <a:pPr>
              <a:lnSpc>
                <a:spcPct val="180000"/>
              </a:lnSpc>
              <a:buFont typeface="Wingdings" panose="05000000000000000000" pitchFamily="2" charset="2"/>
              <a:buNone/>
            </a:pPr>
            <a:r>
              <a:rPr lang="en-US"/>
              <a:t>used to treat P. vivax infections. </a:t>
            </a:r>
          </a:p>
        </p:txBody>
      </p:sp>
    </p:spTree>
    <p:extLst>
      <p:ext uri="{BB962C8B-B14F-4D97-AF65-F5344CB8AC3E}">
        <p14:creationId xmlns:p14="http://schemas.microsoft.com/office/powerpoint/2010/main" val="38038121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smtClean="0"/>
              <a:t>Diflunisal (Dolobid)</a:t>
            </a:r>
            <a:endParaRPr lang="en-US" smtClean="0"/>
          </a:p>
        </p:txBody>
      </p:sp>
      <p:sp>
        <p:nvSpPr>
          <p:cNvPr id="29699" name="Content Placeholder 2"/>
          <p:cNvSpPr>
            <a:spLocks noGrp="1"/>
          </p:cNvSpPr>
          <p:nvPr>
            <p:ph sz="quarter" idx="1"/>
          </p:nvPr>
        </p:nvSpPr>
        <p:spPr/>
        <p:txBody>
          <a:bodyPr/>
          <a:lstStyle/>
          <a:p>
            <a:pPr eaLnBrk="1" hangingPunct="1"/>
            <a:r>
              <a:rPr lang="en-US" smtClean="0"/>
              <a:t>is a salicylic acid derivative that differs chemically from aspirin. </a:t>
            </a:r>
          </a:p>
          <a:p>
            <a:pPr eaLnBrk="1" hangingPunct="1"/>
            <a:r>
              <a:rPr lang="en-US" smtClean="0"/>
              <a:t>It is reportedly equal or superior to aspirin in mild to moderate pain, rheumatoid arthritis and osteoarthritis. </a:t>
            </a:r>
          </a:p>
          <a:p>
            <a:pPr eaLnBrk="1" hangingPunct="1"/>
            <a:r>
              <a:rPr lang="en-US" smtClean="0"/>
              <a:t>Compared with aspirin, it has </a:t>
            </a:r>
            <a:r>
              <a:rPr lang="en-US" smtClean="0">
                <a:solidFill>
                  <a:srgbClr val="00B0F0"/>
                </a:solidFill>
              </a:rPr>
              <a:t>less antipyretic effect, causes less gastric irritation, and has a longer duration of action.</a:t>
            </a:r>
          </a:p>
        </p:txBody>
      </p:sp>
    </p:spTree>
    <p:extLst>
      <p:ext uri="{BB962C8B-B14F-4D97-AF65-F5344CB8AC3E}">
        <p14:creationId xmlns:p14="http://schemas.microsoft.com/office/powerpoint/2010/main" val="1420355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57400" y="152400"/>
            <a:ext cx="8229600" cy="762000"/>
          </a:xfrm>
        </p:spPr>
        <p:txBody>
          <a:bodyPr/>
          <a:lstStyle/>
          <a:p>
            <a:pPr eaLnBrk="1" hangingPunct="1"/>
            <a:r>
              <a:rPr lang="en-US" b="1" smtClean="0"/>
              <a:t>NSAIDs</a:t>
            </a:r>
          </a:p>
        </p:txBody>
      </p:sp>
      <p:sp>
        <p:nvSpPr>
          <p:cNvPr id="30723" name="Content Placeholder 2"/>
          <p:cNvSpPr>
            <a:spLocks noGrp="1"/>
          </p:cNvSpPr>
          <p:nvPr>
            <p:ph sz="quarter" idx="1"/>
          </p:nvPr>
        </p:nvSpPr>
        <p:spPr>
          <a:xfrm>
            <a:off x="1905000" y="762000"/>
            <a:ext cx="8229600" cy="5791200"/>
          </a:xfrm>
        </p:spPr>
        <p:txBody>
          <a:bodyPr/>
          <a:lstStyle/>
          <a:p>
            <a:pPr eaLnBrk="1" hangingPunct="1">
              <a:buFont typeface="Arial" panose="020B0604020202020204" pitchFamily="34" charset="0"/>
              <a:buNone/>
            </a:pPr>
            <a:r>
              <a:rPr lang="en-US"/>
              <a:t>These include:</a:t>
            </a:r>
          </a:p>
          <a:p>
            <a:pPr eaLnBrk="1" hangingPunct="1"/>
            <a:r>
              <a:rPr lang="en-US" b="1"/>
              <a:t>Propionic acid derivatives eg </a:t>
            </a:r>
            <a:r>
              <a:rPr lang="en-US"/>
              <a:t> fenoprofen (Nalfon), flurbiprofen (Ansaid), </a:t>
            </a:r>
            <a:r>
              <a:rPr lang="en-US">
                <a:solidFill>
                  <a:srgbClr val="FF0000"/>
                </a:solidFill>
              </a:rPr>
              <a:t>ibuprofen</a:t>
            </a:r>
            <a:r>
              <a:rPr lang="en-US"/>
              <a:t> (Motrin, Advil), ketoprofen (Orudis), naproxen (Naprosyn), and oxaprozin (Daypro).</a:t>
            </a:r>
            <a:endParaRPr lang="en-US" b="1"/>
          </a:p>
          <a:p>
            <a:pPr eaLnBrk="1" hangingPunct="1"/>
            <a:r>
              <a:rPr lang="en-US" b="1"/>
              <a:t>Acetic acid derivatives eg </a:t>
            </a:r>
            <a:r>
              <a:rPr lang="en-US">
                <a:solidFill>
                  <a:srgbClr val="FF0000"/>
                </a:solidFill>
              </a:rPr>
              <a:t>indomethacin </a:t>
            </a:r>
            <a:r>
              <a:rPr lang="en-US"/>
              <a:t>(Indocin),sulindac (Clinoril), and tolmetin (Tolectin).</a:t>
            </a:r>
          </a:p>
          <a:p>
            <a:pPr eaLnBrk="1" hangingPunct="1"/>
            <a:r>
              <a:rPr lang="en-US" b="1"/>
              <a:t>Oxicam eg </a:t>
            </a:r>
            <a:r>
              <a:rPr lang="en-US"/>
              <a:t>meloxicam and piroxicam</a:t>
            </a:r>
            <a:endParaRPr lang="en-US" b="1"/>
          </a:p>
          <a:p>
            <a:pPr eaLnBrk="1" hangingPunct="1"/>
            <a:r>
              <a:rPr lang="en-US" b="1"/>
              <a:t>Diclofenac, </a:t>
            </a:r>
          </a:p>
          <a:p>
            <a:pPr eaLnBrk="1" hangingPunct="1"/>
            <a:r>
              <a:rPr lang="en-US" b="1"/>
              <a:t>Cyclooxygenase-2 inhibitors </a:t>
            </a:r>
            <a:r>
              <a:rPr lang="en-US"/>
              <a:t>eg Celecoxib (Celebrex)</a:t>
            </a:r>
          </a:p>
        </p:txBody>
      </p:sp>
    </p:spTree>
    <p:extLst>
      <p:ext uri="{BB962C8B-B14F-4D97-AF65-F5344CB8AC3E}">
        <p14:creationId xmlns:p14="http://schemas.microsoft.com/office/powerpoint/2010/main" val="18147426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05000" y="0"/>
            <a:ext cx="8229600" cy="533400"/>
          </a:xfrm>
        </p:spPr>
        <p:txBody>
          <a:bodyPr>
            <a:normAutofit fontScale="90000"/>
          </a:bodyPr>
          <a:lstStyle/>
          <a:p>
            <a:pPr eaLnBrk="1" hangingPunct="1"/>
            <a:r>
              <a:rPr lang="en-US" b="1" smtClean="0"/>
              <a:t>Ibuprofen,</a:t>
            </a:r>
            <a:endParaRPr lang="en-US" smtClean="0"/>
          </a:p>
        </p:txBody>
      </p:sp>
      <p:sp>
        <p:nvSpPr>
          <p:cNvPr id="31747" name="Content Placeholder 2"/>
          <p:cNvSpPr>
            <a:spLocks noGrp="1"/>
          </p:cNvSpPr>
          <p:nvPr>
            <p:ph sz="quarter" idx="1"/>
          </p:nvPr>
        </p:nvSpPr>
        <p:spPr>
          <a:xfrm>
            <a:off x="1905000" y="609600"/>
            <a:ext cx="8534400" cy="6400800"/>
          </a:xfrm>
        </p:spPr>
        <p:txBody>
          <a:bodyPr/>
          <a:lstStyle/>
          <a:p>
            <a:pPr eaLnBrk="1" hangingPunct="1"/>
            <a:r>
              <a:rPr lang="en-US" smtClean="0"/>
              <a:t>a commonly used drug, is well absorbed with oral administration. </a:t>
            </a:r>
          </a:p>
          <a:p>
            <a:pPr eaLnBrk="1" hangingPunct="1"/>
            <a:r>
              <a:rPr lang="en-US" smtClean="0"/>
              <a:t>Its action starts in about 30 minutes,peaks in 1 to 2 hours, and lasts 4 to 6 hours.</a:t>
            </a:r>
          </a:p>
          <a:p>
            <a:pPr eaLnBrk="1" hangingPunct="1"/>
            <a:r>
              <a:rPr lang="en-US" smtClean="0"/>
              <a:t> The drug is highly bound (about 99%) to plasma proteins and has a half-life of about 2 hours. </a:t>
            </a:r>
          </a:p>
          <a:p>
            <a:pPr eaLnBrk="1" hangingPunct="1"/>
            <a:r>
              <a:rPr lang="en-US" smtClean="0"/>
              <a:t>It is metabolized in the liver and excreted through the kidneys. </a:t>
            </a:r>
          </a:p>
          <a:p>
            <a:pPr eaLnBrk="1" hangingPunct="1"/>
            <a:r>
              <a:rPr lang="en-US" smtClean="0"/>
              <a:t>It is available by prescription and OTC, in tablets, chewable tablets, capsules, oral suspension, and oral drops, for use by adults and children</a:t>
            </a:r>
          </a:p>
        </p:txBody>
      </p:sp>
    </p:spTree>
    <p:extLst>
      <p:ext uri="{BB962C8B-B14F-4D97-AF65-F5344CB8AC3E}">
        <p14:creationId xmlns:p14="http://schemas.microsoft.com/office/powerpoint/2010/main" val="35251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t>Acetic acid derivatives</a:t>
            </a:r>
            <a:endParaRPr lang="en-US" smtClean="0"/>
          </a:p>
        </p:txBody>
      </p:sp>
      <p:sp>
        <p:nvSpPr>
          <p:cNvPr id="32771" name="Content Placeholder 2"/>
          <p:cNvSpPr>
            <a:spLocks noGrp="1"/>
          </p:cNvSpPr>
          <p:nvPr>
            <p:ph sz="quarter" idx="1"/>
          </p:nvPr>
        </p:nvSpPr>
        <p:spPr/>
        <p:txBody>
          <a:bodyPr/>
          <a:lstStyle/>
          <a:p>
            <a:pPr eaLnBrk="1" hangingPunct="1"/>
            <a:r>
              <a:rPr lang="en-US" smtClean="0"/>
              <a:t>These drugs have strong anti-inflammatory effects and more severe adverse effects than the propionic acid derivatives</a:t>
            </a:r>
          </a:p>
          <a:p>
            <a:pPr eaLnBrk="1" hangingPunct="1"/>
            <a:r>
              <a:rPr lang="en-US" smtClean="0"/>
              <a:t>Potentially serious adverse effects include GI ulceration, bone marrow depression, hemolytic anemia, mental confusion, depression, and psychosis.</a:t>
            </a:r>
          </a:p>
        </p:txBody>
      </p:sp>
    </p:spTree>
    <p:extLst>
      <p:ext uri="{BB962C8B-B14F-4D97-AF65-F5344CB8AC3E}">
        <p14:creationId xmlns:p14="http://schemas.microsoft.com/office/powerpoint/2010/main" val="21257023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t>Oxicam</a:t>
            </a:r>
            <a:endParaRPr lang="en-US" smtClean="0"/>
          </a:p>
        </p:txBody>
      </p:sp>
      <p:sp>
        <p:nvSpPr>
          <p:cNvPr id="33795" name="Content Placeholder 2"/>
          <p:cNvSpPr>
            <a:spLocks noGrp="1"/>
          </p:cNvSpPr>
          <p:nvPr>
            <p:ph sz="quarter" idx="1"/>
          </p:nvPr>
        </p:nvSpPr>
        <p:spPr/>
        <p:txBody>
          <a:bodyPr/>
          <a:lstStyle/>
          <a:p>
            <a:pPr eaLnBrk="1" hangingPunct="1"/>
            <a:r>
              <a:rPr lang="en-US" smtClean="0"/>
              <a:t>Meloxicam has a serum half-life of 15 to 20 hours and is excreted about equally through urine and feces. </a:t>
            </a:r>
          </a:p>
          <a:p>
            <a:pPr eaLnBrk="1" hangingPunct="1"/>
            <a:r>
              <a:rPr lang="en-US" smtClean="0"/>
              <a:t>Piroxicam has a half-life of about 50 hours.</a:t>
            </a:r>
          </a:p>
          <a:p>
            <a:pPr eaLnBrk="1" hangingPunct="1"/>
            <a:r>
              <a:rPr lang="en-US" smtClean="0"/>
              <a:t> The long half-lives allow the drugs to be given once daily, but optimal efficacy may not occur for 1 to 2 weeks.</a:t>
            </a:r>
          </a:p>
        </p:txBody>
      </p:sp>
    </p:spTree>
    <p:extLst>
      <p:ext uri="{BB962C8B-B14F-4D97-AF65-F5344CB8AC3E}">
        <p14:creationId xmlns:p14="http://schemas.microsoft.com/office/powerpoint/2010/main" val="17600420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152401"/>
            <a:ext cx="8229600" cy="868363"/>
          </a:xfrm>
        </p:spPr>
        <p:txBody>
          <a:bodyPr/>
          <a:lstStyle/>
          <a:p>
            <a:pPr eaLnBrk="1" hangingPunct="1"/>
            <a:r>
              <a:rPr lang="en-US" b="1" smtClean="0"/>
              <a:t>Diclofenac</a:t>
            </a:r>
            <a:endParaRPr lang="en-US" smtClean="0"/>
          </a:p>
        </p:txBody>
      </p:sp>
      <p:sp>
        <p:nvSpPr>
          <p:cNvPr id="34819" name="Content Placeholder 2"/>
          <p:cNvSpPr>
            <a:spLocks noGrp="1"/>
          </p:cNvSpPr>
          <p:nvPr>
            <p:ph sz="quarter" idx="1"/>
          </p:nvPr>
        </p:nvSpPr>
        <p:spPr>
          <a:xfrm>
            <a:off x="1676400" y="1066800"/>
            <a:ext cx="8763000" cy="5791200"/>
          </a:xfrm>
        </p:spPr>
        <p:txBody>
          <a:bodyPr/>
          <a:lstStyle/>
          <a:p>
            <a:pPr eaLnBrk="1" hangingPunct="1"/>
            <a:r>
              <a:rPr lang="en-US" smtClean="0"/>
              <a:t>Diclofenac sodium (Voltaren) is chemically different from but pharmacologically similar to other NSAIDs</a:t>
            </a:r>
          </a:p>
          <a:p>
            <a:pPr eaLnBrk="1" hangingPunct="1"/>
            <a:r>
              <a:rPr lang="en-US" smtClean="0"/>
              <a:t>Formulations are delayed or extended-release and onset of action is therefore delayed.</a:t>
            </a:r>
          </a:p>
          <a:p>
            <a:pPr eaLnBrk="1" hangingPunct="1"/>
            <a:r>
              <a:rPr lang="en-US" smtClean="0"/>
              <a:t> Peak action occurs in about 2 hours and effects last 12 to 15 hours.</a:t>
            </a:r>
          </a:p>
        </p:txBody>
      </p:sp>
    </p:spTree>
    <p:extLst>
      <p:ext uri="{BB962C8B-B14F-4D97-AF65-F5344CB8AC3E}">
        <p14:creationId xmlns:p14="http://schemas.microsoft.com/office/powerpoint/2010/main" val="22176970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t>Diclofenac</a:t>
            </a:r>
            <a:endParaRPr lang="en-US" smtClean="0"/>
          </a:p>
        </p:txBody>
      </p:sp>
      <p:sp>
        <p:nvSpPr>
          <p:cNvPr id="35843" name="Content Placeholder 2"/>
          <p:cNvSpPr>
            <a:spLocks noGrp="1"/>
          </p:cNvSpPr>
          <p:nvPr>
            <p:ph sz="quarter" idx="1"/>
          </p:nvPr>
        </p:nvSpPr>
        <p:spPr>
          <a:xfrm>
            <a:off x="1981200" y="1600200"/>
            <a:ext cx="8229600" cy="5029200"/>
          </a:xfrm>
        </p:spPr>
        <p:txBody>
          <a:bodyPr/>
          <a:lstStyle/>
          <a:p>
            <a:pPr eaLnBrk="1" hangingPunct="1"/>
            <a:r>
              <a:rPr lang="en-US" smtClean="0"/>
              <a:t>The formulation of diclofenac potassium (Cataflam) is immediate-release; action starts quickly, peaks in about 20 minutes to 2 hours, and also lasts 12 to 15 hours</a:t>
            </a:r>
          </a:p>
          <a:p>
            <a:pPr eaLnBrk="1" hangingPunct="1"/>
            <a:r>
              <a:rPr lang="en-US" smtClean="0"/>
              <a:t>As a result, the potassium salt may be given for rapid relief of pain and primary dysmenorrhea. </a:t>
            </a:r>
          </a:p>
          <a:p>
            <a:pPr eaLnBrk="1" hangingPunct="1"/>
            <a:r>
              <a:rPr lang="en-US" smtClean="0"/>
              <a:t>Diclofenac has a serum half life of about 2 hours and is excreted mainly in the urine.</a:t>
            </a:r>
          </a:p>
        </p:txBody>
      </p:sp>
    </p:spTree>
    <p:extLst>
      <p:ext uri="{BB962C8B-B14F-4D97-AF65-F5344CB8AC3E}">
        <p14:creationId xmlns:p14="http://schemas.microsoft.com/office/powerpoint/2010/main" val="5921632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smtClean="0"/>
              <a:t>Cyclooxygenase-2 inhibitors</a:t>
            </a:r>
            <a:endParaRPr lang="en-US" smtClean="0"/>
          </a:p>
        </p:txBody>
      </p:sp>
      <p:sp>
        <p:nvSpPr>
          <p:cNvPr id="36867" name="Content Placeholder 2"/>
          <p:cNvSpPr>
            <a:spLocks noGrp="1"/>
          </p:cNvSpPr>
          <p:nvPr>
            <p:ph sz="quarter" idx="1"/>
          </p:nvPr>
        </p:nvSpPr>
        <p:spPr>
          <a:xfrm>
            <a:off x="1981200" y="1371600"/>
            <a:ext cx="8229600" cy="5486400"/>
          </a:xfrm>
        </p:spPr>
        <p:txBody>
          <a:bodyPr/>
          <a:lstStyle/>
          <a:p>
            <a:pPr eaLnBrk="1" hangingPunct="1"/>
            <a:r>
              <a:rPr lang="en-US" smtClean="0"/>
              <a:t>block production of prostaglandins associated with pain and inflammation without blocking those associated with protective effects on gastric mucosa.</a:t>
            </a:r>
          </a:p>
          <a:p>
            <a:pPr eaLnBrk="1" hangingPunct="1"/>
            <a:r>
              <a:rPr lang="en-US" smtClean="0"/>
              <a:t>Thus, they produce less gastric irritation than aspirin and other NSAIDs</a:t>
            </a:r>
          </a:p>
          <a:p>
            <a:pPr eaLnBrk="1" hangingPunct="1"/>
            <a:r>
              <a:rPr lang="en-US" smtClean="0"/>
              <a:t>In addition, they are not associated with increased risks of bleeding because they do not have the antiplatelet effects of aspirin and other NSAIDs.</a:t>
            </a:r>
          </a:p>
        </p:txBody>
      </p:sp>
    </p:spTree>
    <p:extLst>
      <p:ext uri="{BB962C8B-B14F-4D97-AF65-F5344CB8AC3E}">
        <p14:creationId xmlns:p14="http://schemas.microsoft.com/office/powerpoint/2010/main" val="26279273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b="1" smtClean="0"/>
              <a:t>Celecoxib (Celebrex)</a:t>
            </a:r>
            <a:endParaRPr lang="en-US" smtClean="0"/>
          </a:p>
        </p:txBody>
      </p:sp>
      <p:sp>
        <p:nvSpPr>
          <p:cNvPr id="37891" name="Content Placeholder 2"/>
          <p:cNvSpPr>
            <a:spLocks noGrp="1"/>
          </p:cNvSpPr>
          <p:nvPr>
            <p:ph sz="quarter" idx="1"/>
          </p:nvPr>
        </p:nvSpPr>
        <p:spPr>
          <a:xfrm>
            <a:off x="1981200" y="1371600"/>
            <a:ext cx="8229600" cy="5257800"/>
          </a:xfrm>
        </p:spPr>
        <p:txBody>
          <a:bodyPr/>
          <a:lstStyle/>
          <a:p>
            <a:pPr eaLnBrk="1" hangingPunct="1"/>
            <a:r>
              <a:rPr lang="en-US" smtClean="0"/>
              <a:t>is well absorbed with oral administration; peak plasma levels and peak action occur approximately 3 hours after an oral dose. </a:t>
            </a:r>
          </a:p>
          <a:p>
            <a:pPr eaLnBrk="1" hangingPunct="1"/>
            <a:r>
              <a:rPr lang="en-US" smtClean="0"/>
              <a:t>It is highly protein bound (97%) and its serum half-life is about 11 hours.</a:t>
            </a:r>
          </a:p>
          <a:p>
            <a:pPr eaLnBrk="1" hangingPunct="1"/>
            <a:r>
              <a:rPr lang="en-US" smtClean="0"/>
              <a:t> It is metabolized by the cytochrome P450 enzymes in the liver to inactive metabolites that are then excreted in the urine.</a:t>
            </a:r>
          </a:p>
          <a:p>
            <a:pPr eaLnBrk="1" hangingPunct="1"/>
            <a:r>
              <a:rPr lang="en-US" smtClean="0"/>
              <a:t> A small amount is excreted unchanged in the urine</a:t>
            </a:r>
          </a:p>
        </p:txBody>
      </p:sp>
    </p:spTree>
    <p:extLst>
      <p:ext uri="{BB962C8B-B14F-4D97-AF65-F5344CB8AC3E}">
        <p14:creationId xmlns:p14="http://schemas.microsoft.com/office/powerpoint/2010/main" val="12180183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b="1" smtClean="0"/>
              <a:t>Rofecoxib</a:t>
            </a:r>
            <a:br>
              <a:rPr lang="en-US" b="1" smtClean="0"/>
            </a:br>
            <a:endParaRPr lang="en-US" smtClean="0"/>
          </a:p>
        </p:txBody>
      </p:sp>
      <p:sp>
        <p:nvSpPr>
          <p:cNvPr id="38915" name="Content Placeholder 2"/>
          <p:cNvSpPr>
            <a:spLocks noGrp="1"/>
          </p:cNvSpPr>
          <p:nvPr>
            <p:ph sz="quarter" idx="1"/>
          </p:nvPr>
        </p:nvSpPr>
        <p:spPr/>
        <p:txBody>
          <a:bodyPr/>
          <a:lstStyle/>
          <a:p>
            <a:pPr eaLnBrk="1" hangingPunct="1"/>
            <a:r>
              <a:rPr lang="en-US" smtClean="0"/>
              <a:t>acts within 45 minutes and peaks in 2 to 3 hours. </a:t>
            </a:r>
          </a:p>
          <a:p>
            <a:pPr eaLnBrk="1" hangingPunct="1"/>
            <a:r>
              <a:rPr lang="en-US" smtClean="0"/>
              <a:t>It is 87% protein bound and has a half-life of 17 hours. </a:t>
            </a:r>
          </a:p>
          <a:p>
            <a:pPr eaLnBrk="1" hangingPunct="1"/>
            <a:r>
              <a:rPr lang="en-US" smtClean="0"/>
              <a:t>It is metabolized in the liver and excreted in urine and feces.</a:t>
            </a:r>
          </a:p>
        </p:txBody>
      </p:sp>
    </p:spTree>
    <p:extLst>
      <p:ext uri="{BB962C8B-B14F-4D97-AF65-F5344CB8AC3E}">
        <p14:creationId xmlns:p14="http://schemas.microsoft.com/office/powerpoint/2010/main" val="41802118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676400" y="457201"/>
            <a:ext cx="8763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pPr>
            <a:r>
              <a:rPr lang="en-US" sz="2000" b="1" i="1"/>
              <a:t>Pharmacokinetics</a:t>
            </a:r>
          </a:p>
          <a:p>
            <a:pPr>
              <a:lnSpc>
                <a:spcPct val="180000"/>
              </a:lnSpc>
              <a:buFont typeface="Wingdings" panose="05000000000000000000" pitchFamily="2" charset="2"/>
              <a:buChar char="§"/>
            </a:pPr>
            <a:r>
              <a:rPr lang="en-US"/>
              <a:t>Recommendation by the WHO, involves giving an initial dose of 10 mg/kg</a:t>
            </a:r>
          </a:p>
          <a:p>
            <a:pPr>
              <a:lnSpc>
                <a:spcPct val="180000"/>
              </a:lnSpc>
              <a:buFont typeface="Wingdings" panose="05000000000000000000" pitchFamily="2" charset="2"/>
              <a:buNone/>
            </a:pPr>
            <a:r>
              <a:rPr lang="en-US"/>
              <a:t>followed 6–8 hours later by 5 mg/kg, then 5 mg/kg on the following 2 days. </a:t>
            </a:r>
          </a:p>
          <a:p>
            <a:pPr>
              <a:lnSpc>
                <a:spcPct val="180000"/>
              </a:lnSpc>
              <a:buFont typeface="Wingdings" panose="05000000000000000000" pitchFamily="2" charset="2"/>
              <a:buChar char="§"/>
            </a:pPr>
            <a:r>
              <a:rPr lang="en-US"/>
              <a:t>For chemoprophylaxis: 5 mg/kg/week (single dose) or 10 mg/kg/week divided</a:t>
            </a:r>
          </a:p>
          <a:p>
            <a:pPr>
              <a:lnSpc>
                <a:spcPct val="180000"/>
              </a:lnSpc>
              <a:buFont typeface="Wingdings" panose="05000000000000000000" pitchFamily="2" charset="2"/>
              <a:buNone/>
            </a:pPr>
            <a:r>
              <a:rPr lang="en-US"/>
              <a:t>into 6 daily doses is advised. Chloroquine is only recommended as a prophylactic</a:t>
            </a:r>
          </a:p>
          <a:p>
            <a:pPr>
              <a:lnSpc>
                <a:spcPct val="180000"/>
              </a:lnSpc>
              <a:buFont typeface="Wingdings" panose="05000000000000000000" pitchFamily="2" charset="2"/>
              <a:buNone/>
            </a:pPr>
            <a:r>
              <a:rPr lang="en-US"/>
              <a:t>Drug in regions only affected by P. vivax and sensitive P. falciparum strains. </a:t>
            </a:r>
          </a:p>
          <a:p>
            <a:pPr>
              <a:lnSpc>
                <a:spcPct val="180000"/>
              </a:lnSpc>
              <a:buFont typeface="Wingdings" panose="05000000000000000000" pitchFamily="2" charset="2"/>
              <a:buChar char="§"/>
            </a:pPr>
            <a:r>
              <a:rPr lang="en-US"/>
              <a:t>It is considered very safe to use during pregnancy. </a:t>
            </a:r>
          </a:p>
        </p:txBody>
      </p:sp>
    </p:spTree>
    <p:extLst>
      <p:ext uri="{BB962C8B-B14F-4D97-AF65-F5344CB8AC3E}">
        <p14:creationId xmlns:p14="http://schemas.microsoft.com/office/powerpoint/2010/main" val="2299819189"/>
      </p:ext>
    </p:extLst>
  </p:cSld>
  <p:clrMapOvr>
    <a:masterClrMapping/>
  </p:clrMapOvr>
  <p:transition spd="slow">
    <p:wheel spokes="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t>Valdecoxib</a:t>
            </a:r>
            <a:endParaRPr lang="en-US" smtClean="0"/>
          </a:p>
        </p:txBody>
      </p:sp>
      <p:sp>
        <p:nvSpPr>
          <p:cNvPr id="39939" name="Content Placeholder 2"/>
          <p:cNvSpPr>
            <a:spLocks noGrp="1"/>
          </p:cNvSpPr>
          <p:nvPr>
            <p:ph sz="quarter" idx="1"/>
          </p:nvPr>
        </p:nvSpPr>
        <p:spPr/>
        <p:txBody>
          <a:bodyPr/>
          <a:lstStyle/>
          <a:p>
            <a:pPr eaLnBrk="1" hangingPunct="1"/>
            <a:r>
              <a:rPr lang="en-US" smtClean="0"/>
              <a:t>is a newer COX-2 inhibitor; others are being developed.</a:t>
            </a:r>
          </a:p>
        </p:txBody>
      </p:sp>
    </p:spTree>
    <p:extLst>
      <p:ext uri="{BB962C8B-B14F-4D97-AF65-F5344CB8AC3E}">
        <p14:creationId xmlns:p14="http://schemas.microsoft.com/office/powerpoint/2010/main" val="22986280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t>Acetaminophen</a:t>
            </a:r>
            <a:endParaRPr lang="en-US" smtClean="0"/>
          </a:p>
        </p:txBody>
      </p:sp>
      <p:sp>
        <p:nvSpPr>
          <p:cNvPr id="40963" name="Content Placeholder 2"/>
          <p:cNvSpPr>
            <a:spLocks noGrp="1"/>
          </p:cNvSpPr>
          <p:nvPr>
            <p:ph sz="quarter" idx="1"/>
          </p:nvPr>
        </p:nvSpPr>
        <p:spPr>
          <a:xfrm>
            <a:off x="1981200" y="1600200"/>
            <a:ext cx="8229600" cy="5029200"/>
          </a:xfrm>
        </p:spPr>
        <p:txBody>
          <a:bodyPr/>
          <a:lstStyle/>
          <a:p>
            <a:pPr eaLnBrk="1" hangingPunct="1"/>
            <a:r>
              <a:rPr lang="en-US" smtClean="0"/>
              <a:t>(also called APAP, an abbreviation for N-Acetyl-P-Aminophenol) or paracetamol</a:t>
            </a:r>
          </a:p>
          <a:p>
            <a:pPr eaLnBrk="1" hangingPunct="1"/>
            <a:r>
              <a:rPr lang="en-US" smtClean="0"/>
              <a:t>Commonly used as an aspirin substitute because </a:t>
            </a:r>
            <a:r>
              <a:rPr lang="en-US" smtClean="0">
                <a:solidFill>
                  <a:srgbClr val="00B0F0"/>
                </a:solidFill>
              </a:rPr>
              <a:t>it does not cause nausea, vomiting, or GI bleeding, and it does not interfere with blood clotting</a:t>
            </a:r>
            <a:r>
              <a:rPr lang="en-US" smtClean="0"/>
              <a:t>.</a:t>
            </a:r>
          </a:p>
          <a:p>
            <a:pPr eaLnBrk="1" hangingPunct="1"/>
            <a:r>
              <a:rPr lang="en-US" smtClean="0"/>
              <a:t>It is equal to aspirin in analgesic and antipyretic effects, but it lacks anti-inflammatory activity.</a:t>
            </a:r>
          </a:p>
        </p:txBody>
      </p:sp>
    </p:spTree>
    <p:extLst>
      <p:ext uri="{BB962C8B-B14F-4D97-AF65-F5344CB8AC3E}">
        <p14:creationId xmlns:p14="http://schemas.microsoft.com/office/powerpoint/2010/main" val="9687849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t>Acetaminophen</a:t>
            </a:r>
            <a:endParaRPr lang="en-US" smtClean="0"/>
          </a:p>
        </p:txBody>
      </p:sp>
      <p:sp>
        <p:nvSpPr>
          <p:cNvPr id="41987" name="Content Placeholder 2"/>
          <p:cNvSpPr>
            <a:spLocks noGrp="1"/>
          </p:cNvSpPr>
          <p:nvPr>
            <p:ph sz="quarter" idx="1"/>
          </p:nvPr>
        </p:nvSpPr>
        <p:spPr>
          <a:xfrm>
            <a:off x="1752600" y="1219200"/>
            <a:ext cx="8763000" cy="5638800"/>
          </a:xfrm>
        </p:spPr>
        <p:txBody>
          <a:bodyPr/>
          <a:lstStyle/>
          <a:p>
            <a:pPr eaLnBrk="1" hangingPunct="1"/>
            <a:r>
              <a:rPr lang="en-US" smtClean="0"/>
              <a:t>Acetaminophen is well absorbed with oral administration and peak plasma concentrations are reached within 30 to 120 minutes. </a:t>
            </a:r>
          </a:p>
          <a:p>
            <a:pPr eaLnBrk="1" hangingPunct="1"/>
            <a:r>
              <a:rPr lang="en-US" smtClean="0"/>
              <a:t>Duration of action is 3 to 4 hours.</a:t>
            </a:r>
          </a:p>
          <a:p>
            <a:pPr eaLnBrk="1" hangingPunct="1"/>
            <a:r>
              <a:rPr lang="en-US" smtClean="0"/>
              <a:t>Is metabolized in the liver; approximately 94% is excreted in the urine as inactive glucuronate and sulfate conjugates. </a:t>
            </a:r>
          </a:p>
          <a:p>
            <a:pPr eaLnBrk="1" hangingPunct="1"/>
            <a:r>
              <a:rPr lang="en-US" smtClean="0"/>
              <a:t>Approximately 4% is metabolized to a toxic metabolite, </a:t>
            </a:r>
            <a:r>
              <a:rPr lang="en-US" smtClean="0">
                <a:solidFill>
                  <a:srgbClr val="00B0F0"/>
                </a:solidFill>
              </a:rPr>
              <a:t>which is normally inactivated by conjugation with glutathione and excreted in urine</a:t>
            </a:r>
          </a:p>
        </p:txBody>
      </p:sp>
    </p:spTree>
    <p:extLst>
      <p:ext uri="{BB962C8B-B14F-4D97-AF65-F5344CB8AC3E}">
        <p14:creationId xmlns:p14="http://schemas.microsoft.com/office/powerpoint/2010/main" val="19280966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smtClean="0"/>
              <a:t>Acetaminophen</a:t>
            </a:r>
            <a:endParaRPr lang="en-US" smtClean="0"/>
          </a:p>
        </p:txBody>
      </p:sp>
      <p:sp>
        <p:nvSpPr>
          <p:cNvPr id="43011" name="Content Placeholder 2"/>
          <p:cNvSpPr>
            <a:spLocks noGrp="1"/>
          </p:cNvSpPr>
          <p:nvPr>
            <p:ph sz="quarter" idx="1"/>
          </p:nvPr>
        </p:nvSpPr>
        <p:spPr>
          <a:xfrm>
            <a:off x="1981200" y="1143000"/>
            <a:ext cx="8458200" cy="5715000"/>
          </a:xfrm>
        </p:spPr>
        <p:txBody>
          <a:bodyPr/>
          <a:lstStyle/>
          <a:p>
            <a:pPr eaLnBrk="1" hangingPunct="1">
              <a:buFont typeface="Arial" charset="0"/>
              <a:buChar char="•"/>
              <a:defRPr/>
            </a:pPr>
            <a:r>
              <a:rPr lang="en-US" dirty="0" smtClean="0"/>
              <a:t>With usual therapeutic doses, a sufficient amount of glutathione is available in the liver to detoxify acetaminophen</a:t>
            </a:r>
          </a:p>
          <a:p>
            <a:pPr eaLnBrk="1" hangingPunct="1">
              <a:buFont typeface="Arial" charset="0"/>
              <a:buChar char="•"/>
              <a:defRPr/>
            </a:pPr>
            <a:r>
              <a:rPr lang="en-US" dirty="0" smtClean="0"/>
              <a:t>In acute or chronic overdose situations, however, the supply of glutathione may become depleted.</a:t>
            </a:r>
          </a:p>
          <a:p>
            <a:pPr eaLnBrk="1" hangingPunct="1">
              <a:buFont typeface="Arial" charset="0"/>
              <a:buChar char="•"/>
              <a:defRPr/>
            </a:pPr>
            <a:r>
              <a:rPr lang="en-US" dirty="0" smtClean="0"/>
              <a:t>In the absence of glutathione</a:t>
            </a:r>
            <a:r>
              <a:rPr lang="en-US" dirty="0" smtClean="0">
                <a:solidFill>
                  <a:srgbClr val="00B0F0"/>
                </a:solidFill>
              </a:rPr>
              <a:t>, the toxic metabolite combines with liver cells and causes damage or </a:t>
            </a:r>
            <a:r>
              <a:rPr lang="en-US" dirty="0" smtClean="0">
                <a:solidFill>
                  <a:schemeClr val="accent6">
                    <a:lumMod val="50000"/>
                  </a:schemeClr>
                </a:solidFill>
              </a:rPr>
              <a:t>fatal liver necrosis.</a:t>
            </a:r>
          </a:p>
        </p:txBody>
      </p:sp>
    </p:spTree>
    <p:extLst>
      <p:ext uri="{BB962C8B-B14F-4D97-AF65-F5344CB8AC3E}">
        <p14:creationId xmlns:p14="http://schemas.microsoft.com/office/powerpoint/2010/main" val="31487499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smtClean="0"/>
              <a:t>Acetaminophen</a:t>
            </a:r>
            <a:endParaRPr lang="en-US" smtClean="0"/>
          </a:p>
        </p:txBody>
      </p:sp>
      <p:sp>
        <p:nvSpPr>
          <p:cNvPr id="44035" name="Content Placeholder 2"/>
          <p:cNvSpPr>
            <a:spLocks noGrp="1"/>
          </p:cNvSpPr>
          <p:nvPr>
            <p:ph sz="quarter" idx="1"/>
          </p:nvPr>
        </p:nvSpPr>
        <p:spPr>
          <a:xfrm>
            <a:off x="1981200" y="1600200"/>
            <a:ext cx="8229600" cy="5257800"/>
          </a:xfrm>
        </p:spPr>
        <p:txBody>
          <a:bodyPr/>
          <a:lstStyle/>
          <a:p>
            <a:pPr eaLnBrk="1" hangingPunct="1">
              <a:buFont typeface="Arial" charset="0"/>
              <a:buChar char="•"/>
              <a:defRPr/>
            </a:pPr>
            <a:r>
              <a:rPr lang="en-US" dirty="0" smtClean="0"/>
              <a:t>In people who abuse alcohol, usual therapeutic doses may cause or increase liver damage</a:t>
            </a:r>
          </a:p>
          <a:p>
            <a:pPr eaLnBrk="1" hangingPunct="1">
              <a:buFont typeface="Arial" charset="0"/>
              <a:buChar char="•"/>
              <a:defRPr/>
            </a:pPr>
            <a:r>
              <a:rPr lang="en-US" dirty="0" smtClean="0"/>
              <a:t>The probable mechanism for increased risk of </a:t>
            </a:r>
            <a:r>
              <a:rPr lang="en-US" dirty="0" err="1" smtClean="0">
                <a:solidFill>
                  <a:schemeClr val="accent6">
                    <a:lumMod val="50000"/>
                  </a:schemeClr>
                </a:solidFill>
              </a:rPr>
              <a:t>h</a:t>
            </a:r>
            <a:r>
              <a:rPr lang="en-US" dirty="0" err="1" smtClean="0">
                <a:solidFill>
                  <a:srgbClr val="984807"/>
                </a:solidFill>
              </a:rPr>
              <a:t>epatotoxicity</a:t>
            </a:r>
            <a:r>
              <a:rPr lang="en-US" dirty="0" smtClean="0"/>
              <a:t> in this population is that </a:t>
            </a:r>
            <a:r>
              <a:rPr lang="en-US" dirty="0" smtClean="0">
                <a:solidFill>
                  <a:srgbClr val="984807"/>
                </a:solidFill>
              </a:rPr>
              <a:t>ethanol induces drug-metabolizing enzymes in the liver. </a:t>
            </a:r>
          </a:p>
          <a:p>
            <a:pPr eaLnBrk="1" hangingPunct="1">
              <a:buFont typeface="Arial" charset="0"/>
              <a:buChar char="•"/>
              <a:defRPr/>
            </a:pPr>
            <a:r>
              <a:rPr lang="en-US" dirty="0" smtClean="0"/>
              <a:t>The resulting rapid metabolism of acetaminophen produces enough toxic metabolite to exceed the available glutathione</a:t>
            </a:r>
          </a:p>
        </p:txBody>
      </p:sp>
    </p:spTree>
    <p:extLst>
      <p:ext uri="{BB962C8B-B14F-4D97-AF65-F5344CB8AC3E}">
        <p14:creationId xmlns:p14="http://schemas.microsoft.com/office/powerpoint/2010/main" val="41124766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b="1" smtClean="0"/>
              <a:t>Acetaminophen</a:t>
            </a:r>
            <a:endParaRPr lang="en-US" smtClean="0"/>
          </a:p>
        </p:txBody>
      </p:sp>
      <p:sp>
        <p:nvSpPr>
          <p:cNvPr id="45059" name="Content Placeholder 2"/>
          <p:cNvSpPr>
            <a:spLocks noGrp="1"/>
          </p:cNvSpPr>
          <p:nvPr>
            <p:ph sz="quarter" idx="1"/>
          </p:nvPr>
        </p:nvSpPr>
        <p:spPr/>
        <p:txBody>
          <a:bodyPr/>
          <a:lstStyle/>
          <a:p>
            <a:pPr eaLnBrk="1" hangingPunct="1"/>
            <a:r>
              <a:rPr lang="en-US" smtClean="0"/>
              <a:t>Acetaminophen is available in tablet, liquid, and rectal suppository forms and is in numerous combination products marketed as analgesics and cold remedies. </a:t>
            </a:r>
          </a:p>
          <a:p>
            <a:pPr eaLnBrk="1" hangingPunct="1"/>
            <a:r>
              <a:rPr lang="en-US" smtClean="0"/>
              <a:t>It is often prescribed with codeine, hydrocodone, or oxycodone for added analgesic effects</a:t>
            </a:r>
          </a:p>
        </p:txBody>
      </p:sp>
    </p:spTree>
    <p:extLst>
      <p:ext uri="{BB962C8B-B14F-4D97-AF65-F5344CB8AC3E}">
        <p14:creationId xmlns:p14="http://schemas.microsoft.com/office/powerpoint/2010/main" val="23622667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i="1" smtClean="0"/>
              <a:t>Acetaminophen Poisoning</a:t>
            </a:r>
            <a:endParaRPr lang="en-US" smtClean="0"/>
          </a:p>
        </p:txBody>
      </p:sp>
      <p:sp>
        <p:nvSpPr>
          <p:cNvPr id="46083" name="Content Placeholder 2"/>
          <p:cNvSpPr>
            <a:spLocks noGrp="1"/>
          </p:cNvSpPr>
          <p:nvPr>
            <p:ph sz="quarter" idx="1"/>
          </p:nvPr>
        </p:nvSpPr>
        <p:spPr/>
        <p:txBody>
          <a:bodyPr/>
          <a:lstStyle/>
          <a:p>
            <a:r>
              <a:rPr lang="en-US" smtClean="0"/>
              <a:t>Poisoning may occur with a single large dose (possibly as little as 6 g, but usually 10–15 g), or chronic ingestion of excessive doses (5 to 8 g/day for several weeks or 3 to 4 g/day for 1 year). </a:t>
            </a:r>
          </a:p>
          <a:p>
            <a:r>
              <a:rPr lang="en-US" smtClean="0"/>
              <a:t>Potentially fatal hepatotoxicity is the main concern and is most likely to occur with doses of 20 g or more.</a:t>
            </a:r>
          </a:p>
        </p:txBody>
      </p:sp>
    </p:spTree>
    <p:extLst>
      <p:ext uri="{BB962C8B-B14F-4D97-AF65-F5344CB8AC3E}">
        <p14:creationId xmlns:p14="http://schemas.microsoft.com/office/powerpoint/2010/main" val="32447803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i="1" smtClean="0"/>
              <a:t>Acetaminophen Poisoning</a:t>
            </a:r>
            <a:endParaRPr lang="en-US" smtClean="0"/>
          </a:p>
        </p:txBody>
      </p:sp>
      <p:sp>
        <p:nvSpPr>
          <p:cNvPr id="47107" name="Content Placeholder 2"/>
          <p:cNvSpPr>
            <a:spLocks noGrp="1"/>
          </p:cNvSpPr>
          <p:nvPr>
            <p:ph sz="quarter" idx="1"/>
          </p:nvPr>
        </p:nvSpPr>
        <p:spPr/>
        <p:txBody>
          <a:bodyPr/>
          <a:lstStyle/>
          <a:p>
            <a:r>
              <a:rPr lang="en-US" smtClean="0"/>
              <a:t>Metabolism of acetaminophen produces a toxic metabolite that is normally inactivated by combining with glutathione.</a:t>
            </a:r>
          </a:p>
          <a:p>
            <a:r>
              <a:rPr lang="en-US" smtClean="0"/>
              <a:t>In overdose situations, the supply of glutathione is depleted and the toxic metabolite accumulates and directly damages liver cells. </a:t>
            </a:r>
          </a:p>
          <a:p>
            <a:r>
              <a:rPr lang="en-US" smtClean="0"/>
              <a:t>Acute renal failure may also occur.</a:t>
            </a:r>
          </a:p>
          <a:p>
            <a:endParaRPr lang="en-US" smtClean="0"/>
          </a:p>
        </p:txBody>
      </p:sp>
    </p:spTree>
    <p:extLst>
      <p:ext uri="{BB962C8B-B14F-4D97-AF65-F5344CB8AC3E}">
        <p14:creationId xmlns:p14="http://schemas.microsoft.com/office/powerpoint/2010/main" val="13754786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Prevention of </a:t>
            </a:r>
            <a:r>
              <a:rPr lang="en-US" i="1" smtClean="0"/>
              <a:t>Acetaminophen Poisoning</a:t>
            </a:r>
            <a:endParaRPr lang="en-US" smtClean="0"/>
          </a:p>
        </p:txBody>
      </p:sp>
      <p:sp>
        <p:nvSpPr>
          <p:cNvPr id="48131" name="Content Placeholder 2"/>
          <p:cNvSpPr>
            <a:spLocks noGrp="1"/>
          </p:cNvSpPr>
          <p:nvPr>
            <p:ph sz="quarter" idx="1"/>
          </p:nvPr>
        </p:nvSpPr>
        <p:spPr/>
        <p:txBody>
          <a:bodyPr/>
          <a:lstStyle/>
          <a:p>
            <a:r>
              <a:rPr lang="en-US" smtClean="0"/>
              <a:t>Avoid concurrent </a:t>
            </a:r>
            <a:r>
              <a:rPr lang="en-US" smtClean="0">
                <a:solidFill>
                  <a:srgbClr val="FF0000"/>
                </a:solidFill>
              </a:rPr>
              <a:t>intake of different brands </a:t>
            </a:r>
            <a:r>
              <a:rPr lang="en-US" smtClean="0"/>
              <a:t>with acetaminophen as the active ingredient</a:t>
            </a:r>
          </a:p>
          <a:p>
            <a:r>
              <a:rPr lang="en-US" smtClean="0"/>
              <a:t>Avoid alcohol during acetaminophen treatment</a:t>
            </a:r>
          </a:p>
          <a:p>
            <a:r>
              <a:rPr lang="en-US" smtClean="0"/>
              <a:t>Limit use to 5 days</a:t>
            </a:r>
          </a:p>
        </p:txBody>
      </p:sp>
    </p:spTree>
    <p:extLst>
      <p:ext uri="{BB962C8B-B14F-4D97-AF65-F5344CB8AC3E}">
        <p14:creationId xmlns:p14="http://schemas.microsoft.com/office/powerpoint/2010/main" val="21479361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smtClean="0"/>
              <a:t/>
            </a:r>
            <a:br>
              <a:rPr lang="en-US" smtClean="0"/>
            </a:br>
            <a:r>
              <a:rPr lang="en-US" smtClean="0"/>
              <a:t>Treatment of </a:t>
            </a:r>
            <a:r>
              <a:rPr lang="en-US" i="1" smtClean="0"/>
              <a:t>Acetaminophen Poisoning </a:t>
            </a:r>
            <a:r>
              <a:rPr lang="en-US" smtClean="0"/>
              <a:t/>
            </a:r>
            <a:br>
              <a:rPr lang="en-US" smtClean="0"/>
            </a:br>
            <a:endParaRPr lang="en-US" smtClean="0"/>
          </a:p>
        </p:txBody>
      </p:sp>
      <p:sp>
        <p:nvSpPr>
          <p:cNvPr id="49155" name="Content Placeholder 2"/>
          <p:cNvSpPr>
            <a:spLocks noGrp="1"/>
          </p:cNvSpPr>
          <p:nvPr>
            <p:ph sz="quarter" idx="1"/>
          </p:nvPr>
        </p:nvSpPr>
        <p:spPr>
          <a:xfrm>
            <a:off x="1981200" y="1600200"/>
            <a:ext cx="8229600" cy="4876800"/>
          </a:xfrm>
        </p:spPr>
        <p:txBody>
          <a:bodyPr/>
          <a:lstStyle/>
          <a:p>
            <a:r>
              <a:rPr lang="en-US" smtClean="0">
                <a:solidFill>
                  <a:srgbClr val="92D050"/>
                </a:solidFill>
              </a:rPr>
              <a:t>Gastric lavage </a:t>
            </a:r>
            <a:r>
              <a:rPr lang="en-US" smtClean="0"/>
              <a:t>is recommended if overdose is detected within 4 hours after ingestion and </a:t>
            </a:r>
            <a:r>
              <a:rPr lang="en-US" smtClean="0">
                <a:solidFill>
                  <a:srgbClr val="00B050"/>
                </a:solidFill>
              </a:rPr>
              <a:t>activated charcoal </a:t>
            </a:r>
            <a:r>
              <a:rPr lang="en-US" smtClean="0"/>
              <a:t>can be given to inhibit absorption. </a:t>
            </a:r>
          </a:p>
          <a:p>
            <a:r>
              <a:rPr lang="en-US" smtClean="0"/>
              <a:t>In addition, the specific antidote is </a:t>
            </a:r>
            <a:r>
              <a:rPr lang="en-US" smtClean="0">
                <a:solidFill>
                  <a:srgbClr val="92D050"/>
                </a:solidFill>
              </a:rPr>
              <a:t>acetylcysteine</a:t>
            </a:r>
            <a:r>
              <a:rPr lang="en-US" smtClean="0"/>
              <a:t> (Mucomyst), a mucolytic agent given by inhalation in respiratory disorders.</a:t>
            </a:r>
          </a:p>
          <a:p>
            <a:r>
              <a:rPr lang="en-US" smtClean="0"/>
              <a:t> For acetaminophen poisoning, it is usually given orally</a:t>
            </a:r>
          </a:p>
        </p:txBody>
      </p:sp>
    </p:spTree>
    <p:extLst>
      <p:ext uri="{BB962C8B-B14F-4D97-AF65-F5344CB8AC3E}">
        <p14:creationId xmlns:p14="http://schemas.microsoft.com/office/powerpoint/2010/main" val="34910224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828800" y="620714"/>
            <a:ext cx="83058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indent="2921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pPr>
            <a:r>
              <a:rPr lang="en-US" sz="2000" b="1" i="1"/>
              <a:t>Adverse effects</a:t>
            </a:r>
          </a:p>
          <a:p>
            <a:pPr lvl="2">
              <a:lnSpc>
                <a:spcPct val="160000"/>
              </a:lnSpc>
              <a:buFontTx/>
              <a:buChar char="o"/>
            </a:pPr>
            <a:r>
              <a:rPr lang="en-US" sz="2000"/>
              <a:t> </a:t>
            </a:r>
            <a:r>
              <a:rPr lang="en-US"/>
              <a:t>gastrointestinal disturbances</a:t>
            </a:r>
          </a:p>
          <a:p>
            <a:pPr lvl="2">
              <a:lnSpc>
                <a:spcPct val="160000"/>
              </a:lnSpc>
              <a:buFontTx/>
              <a:buChar char="o"/>
            </a:pPr>
            <a:r>
              <a:rPr lang="en-US"/>
              <a:t> skin eruptions</a:t>
            </a:r>
          </a:p>
          <a:p>
            <a:pPr lvl="2">
              <a:lnSpc>
                <a:spcPct val="160000"/>
              </a:lnSpc>
              <a:buFontTx/>
              <a:buChar char="o"/>
            </a:pPr>
            <a:r>
              <a:rPr lang="en-US"/>
              <a:t> headache with visual disturbances</a:t>
            </a:r>
          </a:p>
          <a:p>
            <a:pPr lvl="2">
              <a:lnSpc>
                <a:spcPct val="160000"/>
              </a:lnSpc>
              <a:buFontTx/>
              <a:buChar char="o"/>
            </a:pPr>
            <a:r>
              <a:rPr lang="en-US"/>
              <a:t> hearing disorders / tinnitus</a:t>
            </a:r>
          </a:p>
          <a:p>
            <a:pPr lvl="2">
              <a:lnSpc>
                <a:spcPct val="160000"/>
              </a:lnSpc>
              <a:buFontTx/>
              <a:buChar char="o"/>
            </a:pPr>
            <a:r>
              <a:rPr lang="en-US"/>
              <a:t> blood dyscrasias</a:t>
            </a:r>
          </a:p>
          <a:p>
            <a:pPr lvl="2">
              <a:lnSpc>
                <a:spcPct val="160000"/>
              </a:lnSpc>
              <a:buFontTx/>
              <a:buChar char="o"/>
            </a:pPr>
            <a:r>
              <a:rPr lang="en-US"/>
              <a:t> skin photosensitivity</a:t>
            </a:r>
          </a:p>
          <a:p>
            <a:pPr lvl="2">
              <a:lnSpc>
                <a:spcPct val="160000"/>
              </a:lnSpc>
              <a:buFontTx/>
              <a:buChar char="o"/>
            </a:pPr>
            <a:r>
              <a:rPr lang="en-US"/>
              <a:t> myopathy</a:t>
            </a:r>
          </a:p>
          <a:p>
            <a:pPr lvl="2">
              <a:lnSpc>
                <a:spcPct val="160000"/>
              </a:lnSpc>
              <a:buFontTx/>
              <a:buChar char="o"/>
            </a:pPr>
            <a:r>
              <a:rPr lang="en-US"/>
              <a:t>Neuropathy</a:t>
            </a:r>
          </a:p>
          <a:p>
            <a:pPr lvl="2">
              <a:lnSpc>
                <a:spcPct val="160000"/>
              </a:lnSpc>
              <a:buFontTx/>
              <a:buChar char="o"/>
            </a:pPr>
            <a:r>
              <a:rPr lang="en-US"/>
              <a:t>Hypotension </a:t>
            </a:r>
          </a:p>
          <a:p>
            <a:pPr lvl="2">
              <a:lnSpc>
                <a:spcPct val="160000"/>
              </a:lnSpc>
              <a:buFontTx/>
              <a:buChar char="o"/>
            </a:pPr>
            <a:r>
              <a:rPr lang="en-US"/>
              <a:t>ECG changes</a:t>
            </a:r>
          </a:p>
        </p:txBody>
      </p:sp>
    </p:spTree>
    <p:extLst>
      <p:ext uri="{BB962C8B-B14F-4D97-AF65-F5344CB8AC3E}">
        <p14:creationId xmlns:p14="http://schemas.microsoft.com/office/powerpoint/2010/main" val="37708043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smtClean="0"/>
              <a:t>Treatment of </a:t>
            </a:r>
            <a:r>
              <a:rPr lang="en-US" i="1" smtClean="0"/>
              <a:t>Acetaminophen Poisoning-ct</a:t>
            </a:r>
            <a:endParaRPr lang="en-US" smtClean="0"/>
          </a:p>
        </p:txBody>
      </p:sp>
      <p:sp>
        <p:nvSpPr>
          <p:cNvPr id="50179" name="Content Placeholder 2"/>
          <p:cNvSpPr>
            <a:spLocks noGrp="1"/>
          </p:cNvSpPr>
          <p:nvPr>
            <p:ph sz="quarter" idx="1"/>
          </p:nvPr>
        </p:nvSpPr>
        <p:spPr/>
        <p:txBody>
          <a:bodyPr/>
          <a:lstStyle/>
          <a:p>
            <a:r>
              <a:rPr lang="en-US" smtClean="0"/>
              <a:t>The drug provides cysteine, a precursor substance required for the synthesis of glutathione</a:t>
            </a:r>
          </a:p>
          <a:p>
            <a:r>
              <a:rPr lang="en-US" smtClean="0"/>
              <a:t>Acetylcysteine is most beneficial if given </a:t>
            </a:r>
            <a:r>
              <a:rPr lang="en-US" smtClean="0">
                <a:solidFill>
                  <a:srgbClr val="92D050"/>
                </a:solidFill>
              </a:rPr>
              <a:t>within 8 to 10 hours </a:t>
            </a:r>
            <a:r>
              <a:rPr lang="en-US" smtClean="0"/>
              <a:t>of acetaminophen ingestion, but may be helpful up to 36 hours.</a:t>
            </a:r>
          </a:p>
          <a:p>
            <a:r>
              <a:rPr lang="en-US" smtClean="0"/>
              <a:t> It does not reverse damage that has already occurred.</a:t>
            </a:r>
          </a:p>
        </p:txBody>
      </p:sp>
    </p:spTree>
    <p:extLst>
      <p:ext uri="{BB962C8B-B14F-4D97-AF65-F5344CB8AC3E}">
        <p14:creationId xmlns:p14="http://schemas.microsoft.com/office/powerpoint/2010/main" val="31942629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828800" y="228600"/>
            <a:ext cx="86106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4">
              <a:lnSpc>
                <a:spcPct val="180000"/>
              </a:lnSpc>
              <a:spcBef>
                <a:spcPct val="50000"/>
              </a:spcBef>
              <a:buFontTx/>
              <a:buAutoNum type="arabicParenR" startAt="3"/>
            </a:pPr>
            <a:r>
              <a:rPr lang="en-US" sz="2400" b="1">
                <a:solidFill>
                  <a:srgbClr val="FF0000"/>
                </a:solidFill>
              </a:rPr>
              <a:t>AMODIAQUINE</a:t>
            </a:r>
          </a:p>
          <a:p>
            <a:pPr>
              <a:lnSpc>
                <a:spcPct val="180000"/>
              </a:lnSpc>
              <a:spcBef>
                <a:spcPct val="50000"/>
              </a:spcBef>
              <a:buFont typeface="Wingdings" panose="05000000000000000000" pitchFamily="2" charset="2"/>
              <a:buChar char="§"/>
            </a:pPr>
            <a:r>
              <a:rPr lang="en-US"/>
              <a:t>Amodiaquine is a 4-aminoquinoline anti-malarial drug similar in structure and</a:t>
            </a:r>
          </a:p>
          <a:p>
            <a:pPr>
              <a:lnSpc>
                <a:spcPct val="180000"/>
              </a:lnSpc>
              <a:spcBef>
                <a:spcPct val="50000"/>
              </a:spcBef>
              <a:buFont typeface="Wingdings" panose="05000000000000000000" pitchFamily="2" charset="2"/>
              <a:buNone/>
            </a:pPr>
            <a:r>
              <a:rPr lang="en-US"/>
              <a:t>mechanism of action to Chloroquine. </a:t>
            </a:r>
          </a:p>
          <a:p>
            <a:pPr>
              <a:lnSpc>
                <a:spcPct val="180000"/>
              </a:lnSpc>
              <a:spcBef>
                <a:spcPct val="50000"/>
              </a:spcBef>
              <a:buFont typeface="Wingdings" panose="05000000000000000000" pitchFamily="2" charset="2"/>
              <a:buChar char="§"/>
            </a:pPr>
            <a:r>
              <a:rPr lang="en-US"/>
              <a:t>It is thought to be more effective in clearing parasites in uncomplicated malaria</a:t>
            </a:r>
          </a:p>
          <a:p>
            <a:pPr>
              <a:lnSpc>
                <a:spcPct val="180000"/>
              </a:lnSpc>
              <a:spcBef>
                <a:spcPct val="50000"/>
              </a:spcBef>
              <a:buFont typeface="Wingdings" panose="05000000000000000000" pitchFamily="2" charset="2"/>
              <a:buNone/>
            </a:pPr>
            <a:r>
              <a:rPr lang="en-US"/>
              <a:t>than Chloroquine, thus leading to a faster rate of recovery. </a:t>
            </a:r>
          </a:p>
          <a:p>
            <a:pPr>
              <a:lnSpc>
                <a:spcPct val="180000"/>
              </a:lnSpc>
              <a:spcBef>
                <a:spcPct val="50000"/>
              </a:spcBef>
              <a:buFont typeface="Wingdings" panose="05000000000000000000" pitchFamily="2" charset="2"/>
              <a:buChar char="§"/>
            </a:pPr>
            <a:r>
              <a:rPr lang="en-US"/>
              <a:t>The drug should be given orally in doses between 25 mg/kg and 35 mg/kg </a:t>
            </a:r>
          </a:p>
          <a:p>
            <a:pPr>
              <a:lnSpc>
                <a:spcPct val="180000"/>
              </a:lnSpc>
              <a:spcBef>
                <a:spcPct val="50000"/>
              </a:spcBef>
              <a:buFont typeface="Wingdings" panose="05000000000000000000" pitchFamily="2" charset="2"/>
              <a:buNone/>
            </a:pPr>
            <a:r>
              <a:rPr lang="en-US"/>
              <a:t>over 3 days in a similar method to that used in Chloroquine administration. </a:t>
            </a:r>
          </a:p>
        </p:txBody>
      </p:sp>
    </p:spTree>
    <p:extLst>
      <p:ext uri="{BB962C8B-B14F-4D97-AF65-F5344CB8AC3E}">
        <p14:creationId xmlns:p14="http://schemas.microsoft.com/office/powerpoint/2010/main" val="17999751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676400" y="152400"/>
            <a:ext cx="87630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spcBef>
                <a:spcPct val="50000"/>
              </a:spcBef>
              <a:buFont typeface="Wingdings" panose="05000000000000000000" pitchFamily="2" charset="2"/>
              <a:buNone/>
            </a:pPr>
            <a:r>
              <a:rPr lang="en-US" sz="2000" b="1" i="1"/>
              <a:t> Adverse effects</a:t>
            </a:r>
          </a:p>
          <a:p>
            <a:pPr>
              <a:lnSpc>
                <a:spcPct val="160000"/>
              </a:lnSpc>
              <a:spcBef>
                <a:spcPct val="50000"/>
              </a:spcBef>
              <a:buFont typeface="Wingdings" panose="05000000000000000000" pitchFamily="2" charset="2"/>
              <a:buChar char="§"/>
            </a:pPr>
            <a:r>
              <a:rPr lang="en-US"/>
              <a:t>Adverse reactions are generally similar in severity and type to that seen in</a:t>
            </a:r>
          </a:p>
          <a:p>
            <a:pPr>
              <a:lnSpc>
                <a:spcPct val="160000"/>
              </a:lnSpc>
              <a:spcBef>
                <a:spcPct val="50000"/>
              </a:spcBef>
              <a:buFont typeface="Wingdings" panose="05000000000000000000" pitchFamily="2" charset="2"/>
              <a:buNone/>
            </a:pPr>
            <a:r>
              <a:rPr lang="en-US"/>
              <a:t>Chloroquine treatment. </a:t>
            </a:r>
          </a:p>
          <a:p>
            <a:pPr>
              <a:lnSpc>
                <a:spcPct val="160000"/>
              </a:lnSpc>
              <a:spcBef>
                <a:spcPct val="50000"/>
              </a:spcBef>
              <a:buFont typeface="Wingdings" panose="05000000000000000000" pitchFamily="2" charset="2"/>
              <a:buChar char="§"/>
            </a:pPr>
            <a:r>
              <a:rPr lang="en-US"/>
              <a:t>However, some fatal adverse effects of the drug were noted during the 1980s, </a:t>
            </a:r>
          </a:p>
          <a:p>
            <a:pPr>
              <a:lnSpc>
                <a:spcPct val="160000"/>
              </a:lnSpc>
              <a:spcBef>
                <a:spcPct val="50000"/>
              </a:spcBef>
              <a:buFont typeface="Wingdings" panose="05000000000000000000" pitchFamily="2" charset="2"/>
              <a:buNone/>
            </a:pPr>
            <a:r>
              <a:rPr lang="en-US"/>
              <a:t>thus reducing its usage in chemoprophylaxis. The WHO's most recent advice on</a:t>
            </a:r>
          </a:p>
          <a:p>
            <a:pPr>
              <a:lnSpc>
                <a:spcPct val="160000"/>
              </a:lnSpc>
              <a:spcBef>
                <a:spcPct val="50000"/>
              </a:spcBef>
              <a:buFont typeface="Wingdings" panose="05000000000000000000" pitchFamily="2" charset="2"/>
              <a:buNone/>
            </a:pPr>
            <a:r>
              <a:rPr lang="en-US"/>
              <a:t>the subject still maintains that the drug should be used when the potential risk of</a:t>
            </a:r>
          </a:p>
          <a:p>
            <a:pPr>
              <a:lnSpc>
                <a:spcPct val="160000"/>
              </a:lnSpc>
              <a:spcBef>
                <a:spcPct val="50000"/>
              </a:spcBef>
              <a:buFont typeface="Wingdings" panose="05000000000000000000" pitchFamily="2" charset="2"/>
              <a:buNone/>
            </a:pPr>
            <a:r>
              <a:rPr lang="en-US"/>
              <a:t>not treating an infection outweighs the risk of developing side effects. </a:t>
            </a:r>
          </a:p>
          <a:p>
            <a:pPr>
              <a:lnSpc>
                <a:spcPct val="160000"/>
              </a:lnSpc>
              <a:spcBef>
                <a:spcPct val="50000"/>
              </a:spcBef>
              <a:buFont typeface="Wingdings" panose="05000000000000000000" pitchFamily="2" charset="2"/>
              <a:buChar char="§"/>
            </a:pPr>
            <a:r>
              <a:rPr lang="en-US"/>
              <a:t>In addition, bradycardia, itching, nausea, vomiting, abdominal pain, blood and</a:t>
            </a:r>
          </a:p>
          <a:p>
            <a:pPr>
              <a:lnSpc>
                <a:spcPct val="160000"/>
              </a:lnSpc>
              <a:spcBef>
                <a:spcPct val="50000"/>
              </a:spcBef>
              <a:buFont typeface="Wingdings" panose="05000000000000000000" pitchFamily="2" charset="2"/>
              <a:buNone/>
            </a:pPr>
            <a:r>
              <a:rPr lang="en-US"/>
              <a:t>hepatic disorders have been recorded. </a:t>
            </a:r>
          </a:p>
        </p:txBody>
      </p:sp>
    </p:spTree>
    <p:extLst>
      <p:ext uri="{BB962C8B-B14F-4D97-AF65-F5344CB8AC3E}">
        <p14:creationId xmlns:p14="http://schemas.microsoft.com/office/powerpoint/2010/main" val="5712201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ANTI-PROTOZOANS</a:t>
            </a:r>
            <a:endParaRPr lang="en-US" dirty="0"/>
          </a:p>
        </p:txBody>
      </p:sp>
    </p:spTree>
    <p:extLst>
      <p:ext uri="{BB962C8B-B14F-4D97-AF65-F5344CB8AC3E}">
        <p14:creationId xmlns:p14="http://schemas.microsoft.com/office/powerpoint/2010/main" val="34418924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7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676400" y="152401"/>
            <a:ext cx="868680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50000"/>
              </a:lnSpc>
              <a:buFont typeface="Wingdings" panose="05000000000000000000" pitchFamily="2" charset="2"/>
              <a:buAutoNum type="arabicParenR" startAt="4"/>
            </a:pPr>
            <a:r>
              <a:rPr lang="en-US" sz="2400" b="1">
                <a:solidFill>
                  <a:srgbClr val="FF0000"/>
                </a:solidFill>
              </a:rPr>
              <a:t>PYRIMETHAMINE</a:t>
            </a:r>
          </a:p>
          <a:p>
            <a:pPr lvl="1">
              <a:lnSpc>
                <a:spcPct val="150000"/>
              </a:lnSpc>
              <a:buFont typeface="Wingdings" panose="05000000000000000000" pitchFamily="2" charset="2"/>
              <a:buNone/>
            </a:pPr>
            <a:r>
              <a:rPr lang="en-US" sz="2000" b="1" i="1"/>
              <a:t>Indications</a:t>
            </a:r>
            <a:endParaRPr lang="en-US"/>
          </a:p>
          <a:p>
            <a:pPr>
              <a:lnSpc>
                <a:spcPct val="150000"/>
              </a:lnSpc>
              <a:buFont typeface="Wingdings" panose="05000000000000000000" pitchFamily="2" charset="2"/>
              <a:buAutoNum type="arabicParenR"/>
            </a:pPr>
            <a:r>
              <a:rPr lang="en-US"/>
              <a:t>Treatment of Acute Malaria: </a:t>
            </a:r>
          </a:p>
          <a:p>
            <a:pPr lvl="1">
              <a:lnSpc>
                <a:spcPct val="150000"/>
              </a:lnSpc>
              <a:buFont typeface="Wingdings" panose="05000000000000000000" pitchFamily="2" charset="2"/>
              <a:buChar char="§"/>
            </a:pPr>
            <a:r>
              <a:rPr lang="en-US"/>
              <a:t>It should not be used alone to treat acute malaria. </a:t>
            </a:r>
          </a:p>
          <a:p>
            <a:pPr lvl="1">
              <a:lnSpc>
                <a:spcPct val="150000"/>
              </a:lnSpc>
              <a:buFont typeface="Wingdings" panose="05000000000000000000" pitchFamily="2" charset="2"/>
              <a:buChar char="§"/>
            </a:pPr>
            <a:r>
              <a:rPr lang="en-US"/>
              <a:t>Conjoint use of pyrimethamine with a sulfonamide (e.g. with sulfadoxine &amp; sulphamethoxypyridazine to give </a:t>
            </a:r>
            <a:r>
              <a:rPr lang="en-US" i="1"/>
              <a:t>fansidar</a:t>
            </a:r>
            <a:r>
              <a:rPr lang="en-US"/>
              <a:t> &amp; </a:t>
            </a:r>
            <a:r>
              <a:rPr lang="en-US" i="1"/>
              <a:t>metakelfin</a:t>
            </a:r>
            <a:r>
              <a:rPr lang="en-US"/>
              <a:t> respectively)</a:t>
            </a:r>
          </a:p>
          <a:p>
            <a:pPr>
              <a:lnSpc>
                <a:spcPct val="150000"/>
              </a:lnSpc>
              <a:buFont typeface="Wingdings" panose="05000000000000000000" pitchFamily="2" charset="2"/>
              <a:buAutoNum type="arabicParenR" startAt="2"/>
            </a:pPr>
            <a:r>
              <a:rPr lang="en-US"/>
              <a:t>Chemoprophylaxis of Malaria: </a:t>
            </a:r>
          </a:p>
          <a:p>
            <a:pPr lvl="1">
              <a:lnSpc>
                <a:spcPct val="150000"/>
              </a:lnSpc>
              <a:buFont typeface="Wingdings" panose="05000000000000000000" pitchFamily="2" charset="2"/>
              <a:buChar char="§"/>
            </a:pPr>
            <a:r>
              <a:rPr lang="en-US"/>
              <a:t>Indicated for the chemoprophylaxis of malaria due to susceptible strains of plasmodia.</a:t>
            </a:r>
          </a:p>
          <a:p>
            <a:pPr lvl="1">
              <a:lnSpc>
                <a:spcPct val="150000"/>
              </a:lnSpc>
              <a:buFont typeface="Wingdings" panose="05000000000000000000" pitchFamily="2" charset="2"/>
              <a:buChar char="§"/>
            </a:pPr>
            <a:r>
              <a:rPr lang="en-US"/>
              <a:t>Resistance to pyrimethamine is however prevalent worldwide. It is not suitable as a prophylactic agent for travelers to most areas.</a:t>
            </a:r>
          </a:p>
          <a:p>
            <a:pPr>
              <a:lnSpc>
                <a:spcPct val="150000"/>
              </a:lnSpc>
              <a:buFont typeface="Wingdings" panose="05000000000000000000" pitchFamily="2" charset="2"/>
              <a:buAutoNum type="arabicParenR" startAt="3"/>
            </a:pPr>
            <a:r>
              <a:rPr lang="en-US"/>
              <a:t>Treatment of Toxoplasmosis: </a:t>
            </a:r>
          </a:p>
          <a:p>
            <a:pPr>
              <a:lnSpc>
                <a:spcPct val="150000"/>
              </a:lnSpc>
              <a:buFont typeface="Wingdings" panose="05000000000000000000" pitchFamily="2" charset="2"/>
              <a:buNone/>
            </a:pPr>
            <a:r>
              <a:rPr lang="en-US"/>
              <a:t>Used conjointly with a sulfonamide, since synergism exists with this combination.</a:t>
            </a:r>
          </a:p>
        </p:txBody>
      </p:sp>
    </p:spTree>
    <p:extLst>
      <p:ext uri="{BB962C8B-B14F-4D97-AF65-F5344CB8AC3E}">
        <p14:creationId xmlns:p14="http://schemas.microsoft.com/office/powerpoint/2010/main" val="7413090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752600" y="609601"/>
            <a:ext cx="84582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pPr>
            <a:r>
              <a:rPr lang="en-US" sz="2000" b="1" i="1"/>
              <a:t>Mechanism of Action</a:t>
            </a:r>
          </a:p>
          <a:p>
            <a:pPr>
              <a:lnSpc>
                <a:spcPct val="180000"/>
              </a:lnSpc>
              <a:buFont typeface="Wingdings" panose="05000000000000000000" pitchFamily="2" charset="2"/>
              <a:buChar char="§"/>
            </a:pPr>
            <a:r>
              <a:rPr lang="en-US"/>
              <a:t>Pyrimethamine acts by inhibiting dihydrofolate reductase in the parasite thus</a:t>
            </a:r>
          </a:p>
          <a:p>
            <a:pPr>
              <a:lnSpc>
                <a:spcPct val="180000"/>
              </a:lnSpc>
              <a:buFont typeface="Wingdings" panose="05000000000000000000" pitchFamily="2" charset="2"/>
              <a:buNone/>
            </a:pPr>
            <a:r>
              <a:rPr lang="en-US"/>
              <a:t>preventing the biosynthesis of purines and pyrimidines. It therefore halts the</a:t>
            </a:r>
          </a:p>
          <a:p>
            <a:pPr>
              <a:lnSpc>
                <a:spcPct val="180000"/>
              </a:lnSpc>
              <a:buFont typeface="Wingdings" panose="05000000000000000000" pitchFamily="2" charset="2"/>
              <a:buNone/>
            </a:pPr>
            <a:r>
              <a:rPr lang="en-US"/>
              <a:t>processes of DNA synthesis, cell division and reproduction. This activity is</a:t>
            </a:r>
          </a:p>
          <a:p>
            <a:pPr>
              <a:lnSpc>
                <a:spcPct val="180000"/>
              </a:lnSpc>
              <a:buFont typeface="Wingdings" panose="05000000000000000000" pitchFamily="2" charset="2"/>
              <a:buNone/>
            </a:pPr>
            <a:r>
              <a:rPr lang="en-US"/>
              <a:t>primarily directed on the schizonts during the hepatic and erythrocytic phases.</a:t>
            </a:r>
          </a:p>
          <a:p>
            <a:pPr>
              <a:lnSpc>
                <a:spcPct val="180000"/>
              </a:lnSpc>
              <a:buFont typeface="Wingdings" panose="05000000000000000000" pitchFamily="2" charset="2"/>
              <a:buChar char="§"/>
            </a:pPr>
            <a:r>
              <a:rPr lang="en-US"/>
              <a:t>It does not destroy gametocytes and is highly selective against plasmodia. It is</a:t>
            </a:r>
          </a:p>
          <a:p>
            <a:pPr>
              <a:lnSpc>
                <a:spcPct val="180000"/>
              </a:lnSpc>
              <a:buFont typeface="Wingdings" panose="05000000000000000000" pitchFamily="2" charset="2"/>
              <a:buNone/>
            </a:pPr>
            <a:r>
              <a:rPr lang="en-US"/>
              <a:t>also active against Toxoplasma gondii.</a:t>
            </a:r>
          </a:p>
          <a:p>
            <a:pPr>
              <a:lnSpc>
                <a:spcPct val="180000"/>
              </a:lnSpc>
              <a:buFont typeface="Wingdings" panose="05000000000000000000" pitchFamily="2" charset="2"/>
              <a:buChar char="§"/>
            </a:pPr>
            <a:r>
              <a:rPr lang="en-US"/>
              <a:t>Pyrimethamine possesses blood schizonticidal and some tissue schizonticidal</a:t>
            </a:r>
          </a:p>
          <a:p>
            <a:pPr>
              <a:lnSpc>
                <a:spcPct val="180000"/>
              </a:lnSpc>
              <a:buFont typeface="Wingdings" panose="05000000000000000000" pitchFamily="2" charset="2"/>
              <a:buNone/>
            </a:pPr>
            <a:r>
              <a:rPr lang="en-US"/>
              <a:t>activity against malaria parasites of humans. However, the 4-amino-quinoline</a:t>
            </a:r>
          </a:p>
          <a:p>
            <a:pPr>
              <a:lnSpc>
                <a:spcPct val="180000"/>
              </a:lnSpc>
              <a:buFont typeface="Wingdings" panose="05000000000000000000" pitchFamily="2" charset="2"/>
              <a:buNone/>
            </a:pPr>
            <a:r>
              <a:rPr lang="en-US"/>
              <a:t>compounds are more effective against the erythrocytic schizonts. </a:t>
            </a:r>
          </a:p>
        </p:txBody>
      </p:sp>
    </p:spTree>
    <p:extLst>
      <p:ext uri="{BB962C8B-B14F-4D97-AF65-F5344CB8AC3E}">
        <p14:creationId xmlns:p14="http://schemas.microsoft.com/office/powerpoint/2010/main" val="1499078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752600" y="533401"/>
            <a:ext cx="86868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buFont typeface="Wingdings" panose="05000000000000000000" pitchFamily="2" charset="2"/>
              <a:buNone/>
            </a:pPr>
            <a:r>
              <a:rPr lang="en-US" sz="2000" b="1" i="1"/>
              <a:t>Pharmacokinetics</a:t>
            </a:r>
          </a:p>
          <a:p>
            <a:pPr>
              <a:lnSpc>
                <a:spcPct val="180000"/>
              </a:lnSpc>
              <a:buFont typeface="Wingdings" panose="05000000000000000000" pitchFamily="2" charset="2"/>
              <a:buChar char="§"/>
            </a:pPr>
            <a:r>
              <a:rPr lang="en-US"/>
              <a:t>Pyrimethamine (Daraprim) is an antiparasitic compound available in tablet form</a:t>
            </a:r>
          </a:p>
          <a:p>
            <a:pPr>
              <a:lnSpc>
                <a:spcPct val="180000"/>
              </a:lnSpc>
              <a:buFont typeface="Wingdings" panose="05000000000000000000" pitchFamily="2" charset="2"/>
              <a:buNone/>
            </a:pPr>
            <a:r>
              <a:rPr lang="en-US"/>
              <a:t>(25mg) for oral administration. </a:t>
            </a:r>
          </a:p>
          <a:p>
            <a:pPr>
              <a:lnSpc>
                <a:spcPct val="180000"/>
              </a:lnSpc>
              <a:buFont typeface="Wingdings" panose="05000000000000000000" pitchFamily="2" charset="2"/>
              <a:buChar char="§"/>
            </a:pPr>
            <a:r>
              <a:rPr lang="en-US"/>
              <a:t>Pyrimethamine is well absorbed with peak levels occurring between 2 to 6 hours</a:t>
            </a:r>
          </a:p>
          <a:p>
            <a:pPr>
              <a:lnSpc>
                <a:spcPct val="180000"/>
              </a:lnSpc>
              <a:buFont typeface="Wingdings" panose="05000000000000000000" pitchFamily="2" charset="2"/>
              <a:buNone/>
            </a:pPr>
            <a:r>
              <a:rPr lang="en-US"/>
              <a:t>following administration. </a:t>
            </a:r>
          </a:p>
          <a:p>
            <a:pPr>
              <a:lnSpc>
                <a:spcPct val="180000"/>
              </a:lnSpc>
              <a:buFont typeface="Wingdings" panose="05000000000000000000" pitchFamily="2" charset="2"/>
              <a:buChar char="§"/>
            </a:pPr>
            <a:r>
              <a:rPr lang="en-US"/>
              <a:t>Pyrimethamine is 87% bound to human plasma proteins.</a:t>
            </a:r>
          </a:p>
          <a:p>
            <a:pPr>
              <a:lnSpc>
                <a:spcPct val="180000"/>
              </a:lnSpc>
              <a:buFont typeface="Wingdings" panose="05000000000000000000" pitchFamily="2" charset="2"/>
              <a:buChar char="§"/>
            </a:pPr>
            <a:r>
              <a:rPr lang="en-US"/>
              <a:t>It is eliminated slowly and has a plasma half-life of approximately 96 hours. </a:t>
            </a:r>
          </a:p>
        </p:txBody>
      </p:sp>
    </p:spTree>
    <p:extLst>
      <p:ext uri="{BB962C8B-B14F-4D97-AF65-F5344CB8AC3E}">
        <p14:creationId xmlns:p14="http://schemas.microsoft.com/office/powerpoint/2010/main" val="25471483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1676400" y="457200"/>
            <a:ext cx="8763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pPr>
            <a:r>
              <a:rPr lang="en-US" sz="2000" b="1" i="1"/>
              <a:t>Dose and Administration</a:t>
            </a:r>
          </a:p>
          <a:p>
            <a:pPr>
              <a:lnSpc>
                <a:spcPct val="160000"/>
              </a:lnSpc>
              <a:buFont typeface="Wingdings" panose="05000000000000000000" pitchFamily="2" charset="2"/>
              <a:buAutoNum type="arabicParenR"/>
            </a:pPr>
            <a:r>
              <a:rPr lang="en-US"/>
              <a:t> Treatment of malaria</a:t>
            </a:r>
          </a:p>
          <a:p>
            <a:pPr lvl="1">
              <a:lnSpc>
                <a:spcPct val="160000"/>
              </a:lnSpc>
              <a:buFont typeface="Wingdings" panose="05000000000000000000" pitchFamily="2" charset="2"/>
              <a:buChar char="§"/>
            </a:pPr>
            <a:r>
              <a:rPr lang="en-US"/>
              <a:t>Dosage of 25 mg daily for 2 days with a sulfonamide will initiate transmission control and suppression of non-falciparum malaria. </a:t>
            </a:r>
          </a:p>
          <a:p>
            <a:pPr lvl="1">
              <a:lnSpc>
                <a:spcPct val="160000"/>
              </a:lnSpc>
              <a:buFont typeface="Wingdings" panose="05000000000000000000" pitchFamily="2" charset="2"/>
              <a:buChar char="§"/>
            </a:pPr>
            <a:r>
              <a:rPr lang="en-US"/>
              <a:t>25mg pyrimethamine + 500mg sulphadoxine = </a:t>
            </a:r>
            <a:r>
              <a:rPr lang="en-US" i="1"/>
              <a:t>Fansidar</a:t>
            </a:r>
          </a:p>
          <a:p>
            <a:pPr lvl="1">
              <a:lnSpc>
                <a:spcPct val="160000"/>
              </a:lnSpc>
              <a:buFont typeface="Wingdings" panose="05000000000000000000" pitchFamily="2" charset="2"/>
              <a:buChar char="§"/>
            </a:pPr>
            <a:r>
              <a:rPr lang="en-US"/>
              <a:t>25mg pyrimethamine + 500mg sulphamethoxypyridazine = </a:t>
            </a:r>
            <a:r>
              <a:rPr lang="en-US" i="1"/>
              <a:t>Metakelfin</a:t>
            </a:r>
            <a:r>
              <a:rPr lang="en-US"/>
              <a:t> </a:t>
            </a:r>
          </a:p>
          <a:p>
            <a:pPr lvl="1">
              <a:lnSpc>
                <a:spcPct val="160000"/>
              </a:lnSpc>
              <a:buFont typeface="Wingdings" panose="05000000000000000000" pitchFamily="2" charset="2"/>
              <a:buChar char="§"/>
            </a:pPr>
            <a:r>
              <a:rPr lang="en-US"/>
              <a:t> For Chemoprophylaxis of Malaria:</a:t>
            </a:r>
          </a:p>
          <a:p>
            <a:pPr lvl="3">
              <a:lnSpc>
                <a:spcPct val="160000"/>
              </a:lnSpc>
              <a:buFontTx/>
              <a:buChar char="o"/>
            </a:pPr>
            <a:r>
              <a:rPr lang="en-US"/>
              <a:t>Adults and pediatric patients over 10 years — 25 mg (1 tablet) once weekly</a:t>
            </a:r>
          </a:p>
          <a:p>
            <a:pPr lvl="3">
              <a:lnSpc>
                <a:spcPct val="160000"/>
              </a:lnSpc>
              <a:buFontTx/>
              <a:buChar char="o"/>
            </a:pPr>
            <a:r>
              <a:rPr lang="en-US"/>
              <a:t>Children 4 through 10 years — 12.5 mg (1/2 tablet) once weekly</a:t>
            </a:r>
          </a:p>
          <a:p>
            <a:pPr lvl="3">
              <a:lnSpc>
                <a:spcPct val="160000"/>
              </a:lnSpc>
              <a:buFontTx/>
              <a:buChar char="o"/>
            </a:pPr>
            <a:r>
              <a:rPr lang="en-US"/>
              <a:t>Infants and children under 4 years — 6.25 mg (1/4 tablet) once weekly.</a:t>
            </a:r>
          </a:p>
        </p:txBody>
      </p:sp>
    </p:spTree>
    <p:extLst>
      <p:ext uri="{BB962C8B-B14F-4D97-AF65-F5344CB8AC3E}">
        <p14:creationId xmlns:p14="http://schemas.microsoft.com/office/powerpoint/2010/main" val="41789824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1828800" y="609601"/>
            <a:ext cx="85344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buFont typeface="Wingdings" panose="05000000000000000000" pitchFamily="2" charset="2"/>
              <a:buAutoNum type="arabicParenR" startAt="2"/>
            </a:pPr>
            <a:r>
              <a:rPr lang="en-US"/>
              <a:t>Treatment of Toxoplasmosis: </a:t>
            </a:r>
          </a:p>
          <a:p>
            <a:pPr lvl="1">
              <a:lnSpc>
                <a:spcPct val="180000"/>
              </a:lnSpc>
              <a:buFont typeface="Wingdings" panose="05000000000000000000" pitchFamily="2" charset="2"/>
              <a:buChar char="§"/>
            </a:pPr>
            <a:r>
              <a:rPr lang="en-US"/>
              <a:t>The adult starting dose is 50 to 75 mg of the drug daily, together with 1 to 4 g daily of a sulfonamide of the sulfapyrimidine type, e.g., sulfadoxine for 1 to 3 weeks, depending on the response of the patient and tolerance to therapy. </a:t>
            </a:r>
          </a:p>
          <a:p>
            <a:pPr lvl="1">
              <a:lnSpc>
                <a:spcPct val="180000"/>
              </a:lnSpc>
              <a:buFont typeface="Wingdings" panose="05000000000000000000" pitchFamily="2" charset="2"/>
              <a:buChar char="§"/>
            </a:pPr>
            <a:r>
              <a:rPr lang="en-US"/>
              <a:t>Concurrent administration of folinic acid is strongly recommended in all patients (folinic acid dose 10mg OD)</a:t>
            </a:r>
          </a:p>
        </p:txBody>
      </p:sp>
    </p:spTree>
    <p:extLst>
      <p:ext uri="{BB962C8B-B14F-4D97-AF65-F5344CB8AC3E}">
        <p14:creationId xmlns:p14="http://schemas.microsoft.com/office/powerpoint/2010/main" val="4210361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1752600" y="381000"/>
            <a:ext cx="86868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nSpc>
                <a:spcPct val="160000"/>
              </a:lnSpc>
              <a:spcBef>
                <a:spcPct val="50000"/>
              </a:spcBef>
            </a:pPr>
            <a:r>
              <a:rPr lang="en-US" sz="2000" b="1" i="1"/>
              <a:t>Adverse effects;</a:t>
            </a:r>
          </a:p>
          <a:p>
            <a:pPr>
              <a:lnSpc>
                <a:spcPct val="160000"/>
              </a:lnSpc>
              <a:spcBef>
                <a:spcPct val="50000"/>
              </a:spcBef>
              <a:buFont typeface="Wingdings" panose="05000000000000000000" pitchFamily="2" charset="2"/>
              <a:buChar char="§"/>
            </a:pPr>
            <a:r>
              <a:rPr lang="en-US"/>
              <a:t>Mainly hypersensitivity reactions including;</a:t>
            </a:r>
          </a:p>
          <a:p>
            <a:pPr lvl="2">
              <a:lnSpc>
                <a:spcPct val="160000"/>
              </a:lnSpc>
              <a:spcBef>
                <a:spcPct val="50000"/>
              </a:spcBef>
              <a:buFontTx/>
              <a:buChar char="o"/>
            </a:pPr>
            <a:r>
              <a:rPr lang="en-US"/>
              <a:t>Stevens-Johnson syndrome</a:t>
            </a:r>
          </a:p>
          <a:p>
            <a:pPr lvl="2">
              <a:lnSpc>
                <a:spcPct val="160000"/>
              </a:lnSpc>
              <a:spcBef>
                <a:spcPct val="50000"/>
              </a:spcBef>
              <a:buFontTx/>
              <a:buChar char="o"/>
            </a:pPr>
            <a:r>
              <a:rPr lang="en-US"/>
              <a:t>Toxic epidermal necrolysis (TEN)</a:t>
            </a:r>
          </a:p>
          <a:p>
            <a:pPr lvl="2">
              <a:lnSpc>
                <a:spcPct val="160000"/>
              </a:lnSpc>
              <a:spcBef>
                <a:spcPct val="50000"/>
              </a:spcBef>
              <a:buFontTx/>
              <a:buChar char="o"/>
            </a:pPr>
            <a:r>
              <a:rPr lang="en-US"/>
              <a:t>Erythema multiforme</a:t>
            </a:r>
          </a:p>
          <a:p>
            <a:pPr lvl="2">
              <a:lnSpc>
                <a:spcPct val="160000"/>
              </a:lnSpc>
              <a:spcBef>
                <a:spcPct val="50000"/>
              </a:spcBef>
              <a:buFontTx/>
              <a:buChar char="o"/>
            </a:pPr>
            <a:r>
              <a:rPr lang="en-US"/>
              <a:t>Anaphylaxis</a:t>
            </a:r>
          </a:p>
          <a:p>
            <a:pPr>
              <a:lnSpc>
                <a:spcPct val="160000"/>
              </a:lnSpc>
              <a:spcBef>
                <a:spcPct val="50000"/>
              </a:spcBef>
              <a:buFont typeface="Wingdings" panose="05000000000000000000" pitchFamily="2" charset="2"/>
              <a:buChar char="§"/>
            </a:pPr>
            <a:r>
              <a:rPr lang="en-US"/>
              <a:t>Hyperphenylalaninemia, can occur particularly when pyrimethamine is</a:t>
            </a:r>
          </a:p>
          <a:p>
            <a:pPr>
              <a:lnSpc>
                <a:spcPct val="160000"/>
              </a:lnSpc>
              <a:spcBef>
                <a:spcPct val="50000"/>
              </a:spcBef>
              <a:buFont typeface="Wingdings" panose="05000000000000000000" pitchFamily="2" charset="2"/>
              <a:buNone/>
            </a:pPr>
            <a:r>
              <a:rPr lang="en-US"/>
              <a:t>administered concomitantly with a sulfonamide.</a:t>
            </a:r>
          </a:p>
        </p:txBody>
      </p:sp>
    </p:spTree>
    <p:extLst>
      <p:ext uri="{BB962C8B-B14F-4D97-AF65-F5344CB8AC3E}">
        <p14:creationId xmlns:p14="http://schemas.microsoft.com/office/powerpoint/2010/main" val="5648758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752600" y="381000"/>
            <a:ext cx="86868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80000"/>
              </a:lnSpc>
              <a:buFontTx/>
              <a:buAutoNum type="arabicParenR" startAt="6"/>
            </a:pPr>
            <a:r>
              <a:rPr lang="en-US" sz="2800" b="1">
                <a:solidFill>
                  <a:srgbClr val="FF0000"/>
                </a:solidFill>
              </a:rPr>
              <a:t>Artemesinin and derivatives </a:t>
            </a:r>
          </a:p>
          <a:p>
            <a:pPr>
              <a:lnSpc>
                <a:spcPct val="180000"/>
              </a:lnSpc>
              <a:buFont typeface="Wingdings" panose="05000000000000000000" pitchFamily="2" charset="2"/>
              <a:buChar char="§"/>
            </a:pPr>
            <a:r>
              <a:rPr lang="en-US"/>
              <a:t>Artemisinin is an antimalarial agent extracted from the dry leaves of the Chinese</a:t>
            </a:r>
          </a:p>
          <a:p>
            <a:pPr>
              <a:lnSpc>
                <a:spcPct val="180000"/>
              </a:lnSpc>
              <a:buFont typeface="Wingdings" panose="05000000000000000000" pitchFamily="2" charset="2"/>
              <a:buNone/>
            </a:pPr>
            <a:r>
              <a:rPr lang="en-US"/>
              <a:t>herb Artemisia annua (qinghaosu or sweet wormwood). </a:t>
            </a:r>
          </a:p>
          <a:p>
            <a:pPr>
              <a:lnSpc>
                <a:spcPct val="180000"/>
              </a:lnSpc>
              <a:buFont typeface="Wingdings" panose="05000000000000000000" pitchFamily="2" charset="2"/>
              <a:buChar char="§"/>
            </a:pPr>
            <a:r>
              <a:rPr lang="en-US"/>
              <a:t>Artemisinin has a very rapid action and the vast majority of acute patients </a:t>
            </a:r>
          </a:p>
          <a:p>
            <a:pPr>
              <a:lnSpc>
                <a:spcPct val="180000"/>
              </a:lnSpc>
              <a:buFont typeface="Wingdings" panose="05000000000000000000" pitchFamily="2" charset="2"/>
              <a:buNone/>
            </a:pPr>
            <a:r>
              <a:rPr lang="en-US"/>
              <a:t>treated show significant improvement within 1–3 days of receiving treatment. </a:t>
            </a:r>
          </a:p>
          <a:p>
            <a:pPr>
              <a:lnSpc>
                <a:spcPct val="180000"/>
              </a:lnSpc>
              <a:buFont typeface="Wingdings" panose="05000000000000000000" pitchFamily="2" charset="2"/>
              <a:buChar char="§"/>
            </a:pPr>
            <a:r>
              <a:rPr lang="en-US"/>
              <a:t>It has demonstrated the fastest clearance of all anti-malarials currently used and</a:t>
            </a:r>
          </a:p>
          <a:p>
            <a:pPr>
              <a:lnSpc>
                <a:spcPct val="180000"/>
              </a:lnSpc>
              <a:buFont typeface="Wingdings" panose="05000000000000000000" pitchFamily="2" charset="2"/>
              <a:buNone/>
            </a:pPr>
            <a:r>
              <a:rPr lang="en-US"/>
              <a:t>acts primarily on the trophozite phase, thus preventing progression of the</a:t>
            </a:r>
          </a:p>
          <a:p>
            <a:pPr>
              <a:lnSpc>
                <a:spcPct val="180000"/>
              </a:lnSpc>
              <a:buFont typeface="Wingdings" panose="05000000000000000000" pitchFamily="2" charset="2"/>
              <a:buNone/>
            </a:pPr>
            <a:r>
              <a:rPr lang="en-US"/>
              <a:t>disease.</a:t>
            </a:r>
          </a:p>
          <a:p>
            <a:pPr>
              <a:lnSpc>
                <a:spcPct val="180000"/>
              </a:lnSpc>
              <a:buFont typeface="Wingdings" panose="05000000000000000000" pitchFamily="2" charset="2"/>
              <a:buChar char="§"/>
            </a:pPr>
            <a:r>
              <a:rPr lang="en-US"/>
              <a:t>Semi-synthetic artemisinin derivatives (e.g. artesunate, artemether) are easier to</a:t>
            </a:r>
          </a:p>
          <a:p>
            <a:pPr>
              <a:lnSpc>
                <a:spcPct val="180000"/>
              </a:lnSpc>
              <a:buFont typeface="Wingdings" panose="05000000000000000000" pitchFamily="2" charset="2"/>
              <a:buNone/>
            </a:pPr>
            <a:r>
              <a:rPr lang="en-US"/>
              <a:t>use than the parent compound and are converted rapidly once in the body to the</a:t>
            </a:r>
          </a:p>
          <a:p>
            <a:pPr>
              <a:lnSpc>
                <a:spcPct val="180000"/>
              </a:lnSpc>
              <a:buFont typeface="Wingdings" panose="05000000000000000000" pitchFamily="2" charset="2"/>
              <a:buNone/>
            </a:pPr>
            <a:r>
              <a:rPr lang="en-US"/>
              <a:t>active compound </a:t>
            </a:r>
            <a:r>
              <a:rPr lang="en-US" i="1">
                <a:solidFill>
                  <a:srgbClr val="FF00FF"/>
                </a:solidFill>
              </a:rPr>
              <a:t>dihydroartemesinin</a:t>
            </a:r>
            <a:r>
              <a:rPr lang="en-US"/>
              <a:t>. </a:t>
            </a:r>
          </a:p>
        </p:txBody>
      </p:sp>
    </p:spTree>
    <p:extLst>
      <p:ext uri="{BB962C8B-B14F-4D97-AF65-F5344CB8AC3E}">
        <p14:creationId xmlns:p14="http://schemas.microsoft.com/office/powerpoint/2010/main" val="2791454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828800" y="838201"/>
            <a:ext cx="86868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200000"/>
              </a:lnSpc>
            </a:pPr>
            <a:r>
              <a:rPr lang="en-US" sz="2000" b="1" i="1"/>
              <a:t>Pharmacokinetics</a:t>
            </a:r>
          </a:p>
          <a:p>
            <a:pPr>
              <a:lnSpc>
                <a:spcPct val="200000"/>
              </a:lnSpc>
              <a:buFont typeface="Wingdings" panose="05000000000000000000" pitchFamily="2" charset="2"/>
              <a:buChar char="§"/>
            </a:pPr>
            <a:r>
              <a:rPr lang="en-US"/>
              <a:t>It is only used in combination therapy to prevent the development of resistance</a:t>
            </a:r>
          </a:p>
          <a:p>
            <a:pPr>
              <a:lnSpc>
                <a:spcPct val="200000"/>
              </a:lnSpc>
              <a:buFont typeface="Wingdings" panose="05000000000000000000" pitchFamily="2" charset="2"/>
              <a:buNone/>
            </a:pPr>
            <a:r>
              <a:rPr lang="en-US"/>
              <a:t>for severe acute cases of drug-resistant P. falciparum. </a:t>
            </a:r>
          </a:p>
          <a:p>
            <a:pPr>
              <a:lnSpc>
                <a:spcPct val="200000"/>
              </a:lnSpc>
              <a:buFont typeface="Wingdings" panose="05000000000000000000" pitchFamily="2" charset="2"/>
              <a:buChar char="§"/>
            </a:pPr>
            <a:r>
              <a:rPr lang="en-US"/>
              <a:t>On the first day of treatment 20 mg/kg should be given, this dose is then reduced</a:t>
            </a:r>
          </a:p>
          <a:p>
            <a:pPr>
              <a:lnSpc>
                <a:spcPct val="200000"/>
              </a:lnSpc>
              <a:buFont typeface="Wingdings" panose="05000000000000000000" pitchFamily="2" charset="2"/>
              <a:buNone/>
            </a:pPr>
            <a:r>
              <a:rPr lang="en-US"/>
              <a:t>to 10 mg/kg per day for the 6 following days.</a:t>
            </a:r>
          </a:p>
        </p:txBody>
      </p:sp>
    </p:spTree>
    <p:extLst>
      <p:ext uri="{BB962C8B-B14F-4D97-AF65-F5344CB8AC3E}">
        <p14:creationId xmlns:p14="http://schemas.microsoft.com/office/powerpoint/2010/main" val="967982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752600" y="304800"/>
            <a:ext cx="87630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indent="29210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80000"/>
              </a:lnSpc>
              <a:buFont typeface="Wingdings" panose="05000000000000000000" pitchFamily="2" charset="2"/>
              <a:buNone/>
            </a:pPr>
            <a:r>
              <a:rPr lang="en-US" sz="2000" b="1" i="1"/>
              <a:t>Adverse effects</a:t>
            </a:r>
          </a:p>
          <a:p>
            <a:pPr>
              <a:lnSpc>
                <a:spcPct val="180000"/>
              </a:lnSpc>
              <a:buFont typeface="Wingdings" panose="05000000000000000000" pitchFamily="2" charset="2"/>
              <a:buChar char="§"/>
            </a:pPr>
            <a:r>
              <a:rPr lang="en-US"/>
              <a:t>Few side effects are associated with artemesinin use.</a:t>
            </a:r>
          </a:p>
          <a:p>
            <a:pPr>
              <a:lnSpc>
                <a:spcPct val="180000"/>
              </a:lnSpc>
              <a:buFont typeface="Wingdings" panose="05000000000000000000" pitchFamily="2" charset="2"/>
              <a:buChar char="§"/>
            </a:pPr>
            <a:r>
              <a:rPr lang="en-US"/>
              <a:t> Common adverse effects include;</a:t>
            </a:r>
          </a:p>
          <a:p>
            <a:pPr lvl="1">
              <a:lnSpc>
                <a:spcPct val="180000"/>
              </a:lnSpc>
              <a:buFontTx/>
              <a:buChar char="o"/>
            </a:pPr>
            <a:r>
              <a:rPr lang="en-US"/>
              <a:t>Headaches</a:t>
            </a:r>
          </a:p>
          <a:p>
            <a:pPr lvl="1">
              <a:lnSpc>
                <a:spcPct val="180000"/>
              </a:lnSpc>
              <a:buFontTx/>
              <a:buChar char="o"/>
            </a:pPr>
            <a:r>
              <a:rPr lang="en-US"/>
              <a:t>Nausea / vomiting</a:t>
            </a:r>
          </a:p>
          <a:p>
            <a:pPr lvl="1">
              <a:lnSpc>
                <a:spcPct val="180000"/>
              </a:lnSpc>
              <a:buFontTx/>
              <a:buChar char="o"/>
            </a:pPr>
            <a:r>
              <a:rPr lang="en-US"/>
              <a:t>Abnormal bleeding</a:t>
            </a:r>
          </a:p>
          <a:p>
            <a:pPr lvl="1">
              <a:lnSpc>
                <a:spcPct val="180000"/>
              </a:lnSpc>
              <a:buFontTx/>
              <a:buChar char="o"/>
            </a:pPr>
            <a:r>
              <a:rPr lang="en-US"/>
              <a:t>Dark urine </a:t>
            </a:r>
          </a:p>
          <a:p>
            <a:pPr lvl="1">
              <a:lnSpc>
                <a:spcPct val="180000"/>
              </a:lnSpc>
              <a:buFontTx/>
              <a:buChar char="o"/>
            </a:pPr>
            <a:r>
              <a:rPr lang="en-US"/>
              <a:t>Itching  </a:t>
            </a:r>
          </a:p>
          <a:p>
            <a:pPr lvl="1">
              <a:lnSpc>
                <a:spcPct val="180000"/>
              </a:lnSpc>
              <a:buFontTx/>
              <a:buChar char="o"/>
            </a:pPr>
            <a:r>
              <a:rPr lang="en-US"/>
              <a:t>Drug fever</a:t>
            </a:r>
          </a:p>
        </p:txBody>
      </p:sp>
    </p:spTree>
    <p:extLst>
      <p:ext uri="{BB962C8B-B14F-4D97-AF65-F5344CB8AC3E}">
        <p14:creationId xmlns:p14="http://schemas.microsoft.com/office/powerpoint/2010/main" val="4137990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1828800" y="457201"/>
            <a:ext cx="83820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50000"/>
              </a:lnSpc>
              <a:spcBef>
                <a:spcPct val="50000"/>
              </a:spcBef>
            </a:pPr>
            <a:r>
              <a:rPr lang="en-US" sz="2400" b="1" i="1">
                <a:solidFill>
                  <a:srgbClr val="FF00FF"/>
                </a:solidFill>
              </a:rPr>
              <a:t>Artemisinin Derivatives</a:t>
            </a:r>
          </a:p>
          <a:p>
            <a:pPr>
              <a:lnSpc>
                <a:spcPct val="150000"/>
              </a:lnSpc>
              <a:spcBef>
                <a:spcPct val="50000"/>
              </a:spcBef>
              <a:buFontTx/>
              <a:buAutoNum type="arabicParenR"/>
            </a:pPr>
            <a:r>
              <a:rPr lang="en-US" b="1">
                <a:solidFill>
                  <a:srgbClr val="FF0000"/>
                </a:solidFill>
              </a:rPr>
              <a:t>Artemether;</a:t>
            </a:r>
          </a:p>
          <a:p>
            <a:pPr>
              <a:lnSpc>
                <a:spcPct val="150000"/>
              </a:lnSpc>
              <a:spcBef>
                <a:spcPct val="50000"/>
              </a:spcBef>
              <a:buFont typeface="Wingdings" panose="05000000000000000000" pitchFamily="2" charset="2"/>
              <a:buChar char="§"/>
            </a:pPr>
            <a:r>
              <a:rPr lang="en-US"/>
              <a:t>Artemether is a methyl ether derivative of Dihydroartemesinin. </a:t>
            </a:r>
          </a:p>
          <a:p>
            <a:pPr>
              <a:lnSpc>
                <a:spcPct val="150000"/>
              </a:lnSpc>
              <a:spcBef>
                <a:spcPct val="50000"/>
              </a:spcBef>
              <a:buFont typeface="Wingdings" panose="05000000000000000000" pitchFamily="2" charset="2"/>
              <a:buChar char="§"/>
            </a:pPr>
            <a:r>
              <a:rPr lang="en-US"/>
              <a:t>It is similar to Artemesinin in mode of action but demonstrates a reduced ability as a hypnozoiticidal compound, instead acting more significantly to decrease gametocyte carriage. </a:t>
            </a:r>
          </a:p>
          <a:p>
            <a:pPr>
              <a:lnSpc>
                <a:spcPct val="150000"/>
              </a:lnSpc>
              <a:spcBef>
                <a:spcPct val="50000"/>
              </a:spcBef>
              <a:buFont typeface="Wingdings" panose="05000000000000000000" pitchFamily="2" charset="2"/>
              <a:buChar char="§"/>
            </a:pPr>
            <a:r>
              <a:rPr lang="en-US"/>
              <a:t>Similar restrictions are in place, as with Artemesinin, to prevent the development of resistance, therefore it is only used in combination therapy for severe acute cases of drug-resistant P. falciparum. </a:t>
            </a:r>
          </a:p>
          <a:p>
            <a:pPr>
              <a:lnSpc>
                <a:spcPct val="150000"/>
              </a:lnSpc>
              <a:spcBef>
                <a:spcPct val="50000"/>
              </a:spcBef>
              <a:buFont typeface="Wingdings" panose="05000000000000000000" pitchFamily="2" charset="2"/>
              <a:buChar char="§"/>
            </a:pPr>
            <a:r>
              <a:rPr lang="en-US"/>
              <a:t>It should be administered in a 7 day course with 4 mg/kg given per day for 3 days, followed by 1.6 mg/kg for 3 days. Side effects of the drug are few but include potential neurotoxicity developing if high doses are given. </a:t>
            </a:r>
          </a:p>
        </p:txBody>
      </p:sp>
    </p:spTree>
    <p:extLst>
      <p:ext uri="{BB962C8B-B14F-4D97-AF65-F5344CB8AC3E}">
        <p14:creationId xmlns:p14="http://schemas.microsoft.com/office/powerpoint/2010/main" val="21432110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63501"/>
            <a:ext cx="89154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marL="342900" indent="-342900" eaLnBrk="0" hangingPunct="0">
              <a:tabLst>
                <a:tab pos="914400" algn="l"/>
              </a:tabLst>
              <a:defRPr>
                <a:solidFill>
                  <a:schemeClr val="tx1"/>
                </a:solidFill>
                <a:latin typeface="Arial" panose="020B0604020202020204" pitchFamily="34" charset="0"/>
              </a:defRPr>
            </a:lvl1pPr>
            <a:lvl2pPr marL="800100" indent="-342900" eaLnBrk="0" hangingPunct="0">
              <a:tabLst>
                <a:tab pos="914400" algn="l"/>
              </a:tabLst>
              <a:defRPr>
                <a:solidFill>
                  <a:schemeClr val="tx1"/>
                </a:solidFill>
                <a:latin typeface="Arial" panose="020B0604020202020204" pitchFamily="34" charset="0"/>
              </a:defRPr>
            </a:lvl2pPr>
            <a:lvl3pPr marL="1257300" indent="-342900" eaLnBrk="0" hangingPunct="0">
              <a:tabLst>
                <a:tab pos="914400" algn="l"/>
              </a:tabLst>
              <a:defRPr>
                <a:solidFill>
                  <a:schemeClr val="tx1"/>
                </a:solidFill>
                <a:latin typeface="Arial" panose="020B0604020202020204" pitchFamily="34" charset="0"/>
              </a:defRPr>
            </a:lvl3pPr>
            <a:lvl4pPr marL="1714500" indent="-342900" eaLnBrk="0" hangingPunct="0">
              <a:tabLst>
                <a:tab pos="914400" algn="l"/>
              </a:tabLst>
              <a:defRPr>
                <a:solidFill>
                  <a:schemeClr val="tx1"/>
                </a:solidFill>
                <a:latin typeface="Arial" panose="020B0604020202020204" pitchFamily="34" charset="0"/>
              </a:defRPr>
            </a:lvl4pPr>
            <a:lvl5pPr marL="2171700" indent="-342900" eaLnBrk="0" hangingPunct="0">
              <a:tabLst>
                <a:tab pos="914400" algn="l"/>
              </a:tabLst>
              <a:defRPr>
                <a:solidFill>
                  <a:schemeClr val="tx1"/>
                </a:solidFill>
                <a:latin typeface="Arial" panose="020B0604020202020204" pitchFamily="34" charset="0"/>
              </a:defRPr>
            </a:lvl5pPr>
            <a:lvl6pPr marL="2628900" indent="-3429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3086100" indent="-3429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543300" indent="-3429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4000500" indent="-3429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lvl="4" eaLnBrk="1" hangingPunct="1"/>
            <a:r>
              <a:rPr lang="en-US" sz="2800" b="1" u="sng" dirty="0">
                <a:solidFill>
                  <a:srgbClr val="FF0000"/>
                </a:solidFill>
                <a:cs typeface="Times New Roman" panose="02020603050405020304" pitchFamily="18" charset="0"/>
              </a:rPr>
              <a:t>TREATMENT OF MALARIA:</a:t>
            </a:r>
          </a:p>
          <a:p>
            <a:pPr eaLnBrk="1" hangingPunct="1"/>
            <a:endParaRPr lang="en-US" sz="2400" dirty="0">
              <a:solidFill>
                <a:srgbClr val="FF0000"/>
              </a:solidFill>
            </a:endParaRPr>
          </a:p>
          <a:p>
            <a:pPr>
              <a:buFont typeface="Symbol" panose="05050102010706020507" pitchFamily="18" charset="2"/>
              <a:buNone/>
            </a:pPr>
            <a:r>
              <a:rPr lang="en-US" b="1" dirty="0">
                <a:cs typeface="Times New Roman" panose="02020603050405020304" pitchFamily="18" charset="0"/>
              </a:rPr>
              <a:t>Antimalarial drugs;</a:t>
            </a:r>
          </a:p>
          <a:p>
            <a:pPr>
              <a:buFont typeface="Symbol" panose="05050102010706020507" pitchFamily="18" charset="2"/>
              <a:buAutoNum type="arabicParenR"/>
            </a:pPr>
            <a:endParaRPr lang="en-US" b="1" dirty="0">
              <a:cs typeface="Times New Roman" panose="02020603050405020304" pitchFamily="18" charset="0"/>
            </a:endParaRPr>
          </a:p>
          <a:p>
            <a:pPr lvl="1">
              <a:buFont typeface="Wingdings" panose="05000000000000000000" pitchFamily="2" charset="2"/>
              <a:buAutoNum type="arabicParenR"/>
            </a:pPr>
            <a:r>
              <a:rPr lang="en-US" dirty="0">
                <a:solidFill>
                  <a:srgbClr val="FF00FF"/>
                </a:solidFill>
                <a:cs typeface="Times New Roman" panose="02020603050405020304" pitchFamily="18" charset="0"/>
              </a:rPr>
              <a:t>4 – </a:t>
            </a:r>
            <a:r>
              <a:rPr lang="en-US" dirty="0" err="1">
                <a:solidFill>
                  <a:srgbClr val="FF00FF"/>
                </a:solidFill>
                <a:cs typeface="Times New Roman" panose="02020603050405020304" pitchFamily="18" charset="0"/>
              </a:rPr>
              <a:t>Methoxyquinolines</a:t>
            </a:r>
            <a:r>
              <a:rPr lang="en-US" dirty="0">
                <a:solidFill>
                  <a:srgbClr val="FF00FF"/>
                </a:solidFill>
                <a:cs typeface="Times New Roman" panose="02020603050405020304" pitchFamily="18" charset="0"/>
              </a:rPr>
              <a:t>;</a:t>
            </a:r>
          </a:p>
          <a:p>
            <a:pPr lvl="2">
              <a:buFont typeface="Wingdings" panose="05000000000000000000" pitchFamily="2" charset="2"/>
              <a:buChar char="§"/>
            </a:pPr>
            <a:r>
              <a:rPr lang="en-US" dirty="0">
                <a:cs typeface="Times New Roman" panose="02020603050405020304" pitchFamily="18" charset="0"/>
              </a:rPr>
              <a:t>  Quinine: 10mg / kg </a:t>
            </a:r>
            <a:r>
              <a:rPr lang="en-US" dirty="0" err="1">
                <a:cs typeface="Times New Roman" panose="02020603050405020304" pitchFamily="18" charset="0"/>
              </a:rPr>
              <a:t>b.w</a:t>
            </a:r>
            <a:r>
              <a:rPr lang="en-US" dirty="0">
                <a:cs typeface="Times New Roman" panose="02020603050405020304" pitchFamily="18" charset="0"/>
              </a:rPr>
              <a:t> per dose 8 hourly I.V or oral); </a:t>
            </a:r>
            <a:r>
              <a:rPr lang="en-US" dirty="0"/>
              <a:t>severe infection</a:t>
            </a:r>
            <a:endParaRPr lang="en-US" dirty="0">
              <a:cs typeface="Times New Roman" panose="02020603050405020304" pitchFamily="18" charset="0"/>
            </a:endParaRPr>
          </a:p>
          <a:p>
            <a:pPr lvl="4">
              <a:buFont typeface="Wingdings" panose="05000000000000000000" pitchFamily="2" charset="2"/>
              <a:buChar char="§"/>
            </a:pPr>
            <a:r>
              <a:rPr lang="en-US" dirty="0"/>
              <a:t>Quinine + Clindamycin </a:t>
            </a:r>
          </a:p>
          <a:p>
            <a:pPr lvl="4">
              <a:buFont typeface="Wingdings" panose="05000000000000000000" pitchFamily="2" charset="2"/>
              <a:buChar char="§"/>
            </a:pPr>
            <a:r>
              <a:rPr lang="en-US" dirty="0"/>
              <a:t>Quinine + Tetracycline </a:t>
            </a:r>
          </a:p>
          <a:p>
            <a:pPr lvl="2">
              <a:buFont typeface="Wingdings" panose="05000000000000000000" pitchFamily="2" charset="2"/>
              <a:buChar char="§"/>
            </a:pPr>
            <a:r>
              <a:rPr lang="en-US" dirty="0"/>
              <a:t> </a:t>
            </a:r>
            <a:r>
              <a:rPr lang="en-US" dirty="0" err="1"/>
              <a:t>Mefloquine</a:t>
            </a:r>
            <a:r>
              <a:rPr lang="en-US" dirty="0"/>
              <a:t> + Artemisinin</a:t>
            </a:r>
          </a:p>
          <a:p>
            <a:pPr lvl="4">
              <a:buFont typeface="Wingdings" panose="05000000000000000000" pitchFamily="2" charset="2"/>
              <a:buChar char="§"/>
            </a:pPr>
            <a:r>
              <a:rPr lang="en-US" dirty="0" err="1">
                <a:cs typeface="Times New Roman" panose="02020603050405020304" pitchFamily="18" charset="0"/>
              </a:rPr>
              <a:t>Mefloquine</a:t>
            </a:r>
            <a:r>
              <a:rPr lang="en-US" dirty="0">
                <a:cs typeface="Times New Roman" panose="02020603050405020304" pitchFamily="18" charset="0"/>
              </a:rPr>
              <a:t>; used alone for prophylaxis</a:t>
            </a:r>
          </a:p>
          <a:p>
            <a:pPr lvl="4">
              <a:buFont typeface="Wingdings" panose="05000000000000000000" pitchFamily="2" charset="2"/>
              <a:buNone/>
            </a:pPr>
            <a:endParaRPr lang="en-US" dirty="0">
              <a:cs typeface="Times New Roman" panose="02020603050405020304" pitchFamily="18" charset="0"/>
            </a:endParaRPr>
          </a:p>
          <a:p>
            <a:pPr lvl="1">
              <a:buFont typeface="Wingdings" panose="05000000000000000000" pitchFamily="2" charset="2"/>
              <a:buAutoNum type="arabicParenR"/>
            </a:pPr>
            <a:r>
              <a:rPr lang="en-US" dirty="0"/>
              <a:t> </a:t>
            </a:r>
            <a:r>
              <a:rPr lang="en-US" dirty="0">
                <a:solidFill>
                  <a:srgbClr val="FF00FF"/>
                </a:solidFill>
              </a:rPr>
              <a:t>4 – </a:t>
            </a:r>
            <a:r>
              <a:rPr lang="en-US" dirty="0" err="1">
                <a:solidFill>
                  <a:srgbClr val="FF00FF"/>
                </a:solidFill>
              </a:rPr>
              <a:t>Aminoquinolines</a:t>
            </a:r>
            <a:r>
              <a:rPr lang="en-US" dirty="0">
                <a:solidFill>
                  <a:srgbClr val="FF00FF"/>
                </a:solidFill>
              </a:rPr>
              <a:t>;</a:t>
            </a:r>
          </a:p>
          <a:p>
            <a:pPr lvl="3">
              <a:buFont typeface="Wingdings" panose="05000000000000000000" pitchFamily="2" charset="2"/>
              <a:buChar char="§"/>
            </a:pPr>
            <a:r>
              <a:rPr lang="en-US" dirty="0">
                <a:cs typeface="Times New Roman" panose="02020603050405020304" pitchFamily="18" charset="0"/>
              </a:rPr>
              <a:t> Chloroquine</a:t>
            </a:r>
          </a:p>
          <a:p>
            <a:pPr lvl="3">
              <a:buFont typeface="Wingdings" panose="05000000000000000000" pitchFamily="2" charset="2"/>
              <a:buChar char="§"/>
            </a:pPr>
            <a:r>
              <a:rPr lang="en-US" dirty="0">
                <a:cs typeface="Times New Roman" panose="02020603050405020304" pitchFamily="18" charset="0"/>
              </a:rPr>
              <a:t> </a:t>
            </a:r>
            <a:r>
              <a:rPr lang="en-US" dirty="0" err="1">
                <a:cs typeface="Times New Roman" panose="02020603050405020304" pitchFamily="18" charset="0"/>
              </a:rPr>
              <a:t>Amodiaquine</a:t>
            </a:r>
            <a:r>
              <a:rPr lang="en-US" dirty="0">
                <a:cs typeface="Times New Roman" panose="02020603050405020304" pitchFamily="18" charset="0"/>
              </a:rPr>
              <a:t>       </a:t>
            </a:r>
          </a:p>
          <a:p>
            <a:pPr lvl="3">
              <a:buFont typeface="Wingdings" panose="05000000000000000000" pitchFamily="2" charset="2"/>
              <a:buNone/>
            </a:pPr>
            <a:endParaRPr lang="en-US" dirty="0">
              <a:cs typeface="Times New Roman" panose="02020603050405020304" pitchFamily="18" charset="0"/>
            </a:endParaRPr>
          </a:p>
          <a:p>
            <a:pPr lvl="1">
              <a:buFont typeface="Wingdings" panose="05000000000000000000" pitchFamily="2" charset="2"/>
              <a:buAutoNum type="arabicParenR" startAt="3"/>
            </a:pPr>
            <a:r>
              <a:rPr lang="en-US" dirty="0">
                <a:cs typeface="Times New Roman" panose="02020603050405020304" pitchFamily="18" charset="0"/>
              </a:rPr>
              <a:t> </a:t>
            </a:r>
            <a:r>
              <a:rPr lang="en-US" dirty="0">
                <a:solidFill>
                  <a:srgbClr val="FF00FF"/>
                </a:solidFill>
                <a:cs typeface="Times New Roman" panose="02020603050405020304" pitchFamily="18" charset="0"/>
              </a:rPr>
              <a:t>8 – </a:t>
            </a:r>
            <a:r>
              <a:rPr lang="en-US" dirty="0" err="1">
                <a:solidFill>
                  <a:srgbClr val="FF00FF"/>
                </a:solidFill>
                <a:cs typeface="Times New Roman" panose="02020603050405020304" pitchFamily="18" charset="0"/>
              </a:rPr>
              <a:t>Aminoquinolines</a:t>
            </a:r>
            <a:r>
              <a:rPr lang="en-US" dirty="0">
                <a:solidFill>
                  <a:srgbClr val="FF00FF"/>
                </a:solidFill>
                <a:cs typeface="Times New Roman" panose="02020603050405020304" pitchFamily="18" charset="0"/>
              </a:rPr>
              <a:t>; </a:t>
            </a:r>
          </a:p>
          <a:p>
            <a:pPr lvl="3">
              <a:buFont typeface="Wingdings" panose="05000000000000000000" pitchFamily="2" charset="2"/>
              <a:buChar char="§"/>
            </a:pPr>
            <a:r>
              <a:rPr lang="en-US" dirty="0">
                <a:latin typeface="Tahoma" panose="020B0604030504040204" pitchFamily="34" charset="0"/>
              </a:rPr>
              <a:t> </a:t>
            </a:r>
            <a:r>
              <a:rPr lang="en-US" dirty="0" err="1">
                <a:latin typeface="Tahoma" panose="020B0604030504040204" pitchFamily="34" charset="0"/>
              </a:rPr>
              <a:t>Primaquine</a:t>
            </a:r>
            <a:r>
              <a:rPr lang="en-US" dirty="0">
                <a:latin typeface="Tahoma" panose="020B0604030504040204" pitchFamily="34" charset="0"/>
              </a:rPr>
              <a:t> – for eradication of exoerythrocytic forms of P. Vivax, </a:t>
            </a:r>
          </a:p>
          <a:p>
            <a:pPr lvl="3">
              <a:buFont typeface="Wingdings" panose="05000000000000000000" pitchFamily="2" charset="2"/>
              <a:buNone/>
            </a:pPr>
            <a:r>
              <a:rPr lang="en-US" dirty="0">
                <a:latin typeface="Tahoma" panose="020B0604030504040204" pitchFamily="34" charset="0"/>
              </a:rPr>
              <a:t>      P. </a:t>
            </a:r>
            <a:r>
              <a:rPr lang="en-US" dirty="0" err="1">
                <a:latin typeface="Tahoma" panose="020B0604030504040204" pitchFamily="34" charset="0"/>
              </a:rPr>
              <a:t>Ovale</a:t>
            </a:r>
            <a:r>
              <a:rPr lang="en-US" dirty="0">
                <a:latin typeface="Tahoma" panose="020B0604030504040204" pitchFamily="34" charset="0"/>
              </a:rPr>
              <a:t> and </a:t>
            </a:r>
            <a:r>
              <a:rPr lang="en-US" dirty="0" err="1">
                <a:latin typeface="Tahoma" panose="020B0604030504040204" pitchFamily="34" charset="0"/>
              </a:rPr>
              <a:t>gametocidal</a:t>
            </a:r>
            <a:r>
              <a:rPr lang="en-US" dirty="0">
                <a:latin typeface="Tahoma" panose="020B0604030504040204" pitchFamily="34" charset="0"/>
              </a:rPr>
              <a:t> against P. Falciparum. </a:t>
            </a:r>
          </a:p>
          <a:p>
            <a:r>
              <a:rPr lang="en-US" dirty="0">
                <a:latin typeface="Tahoma" panose="020B0604030504040204" pitchFamily="34" charset="0"/>
              </a:rPr>
              <a:t>                        (ADR:  causes massive </a:t>
            </a:r>
            <a:r>
              <a:rPr lang="en-US" dirty="0" err="1">
                <a:latin typeface="Tahoma" panose="020B0604030504040204" pitchFamily="34" charset="0"/>
              </a:rPr>
              <a:t>haemolysis</a:t>
            </a:r>
            <a:r>
              <a:rPr lang="en-US" dirty="0">
                <a:latin typeface="Tahoma" panose="020B0604030504040204" pitchFamily="34" charset="0"/>
              </a:rPr>
              <a:t> in G 6PD – def.)</a:t>
            </a:r>
          </a:p>
          <a:p>
            <a:r>
              <a:rPr lang="en-US" dirty="0">
                <a:latin typeface="Tahoma" panose="020B0604030504040204" pitchFamily="34" charset="0"/>
              </a:rPr>
              <a:t>      </a:t>
            </a:r>
          </a:p>
          <a:p>
            <a:endParaRPr lang="en-US" dirty="0">
              <a:cs typeface="Times New Roman" panose="02020603050405020304" pitchFamily="18" charset="0"/>
            </a:endParaRPr>
          </a:p>
        </p:txBody>
      </p:sp>
    </p:spTree>
    <p:extLst>
      <p:ext uri="{BB962C8B-B14F-4D97-AF65-F5344CB8AC3E}">
        <p14:creationId xmlns:p14="http://schemas.microsoft.com/office/powerpoint/2010/main" val="16174628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499"/>
                                          </p:stCondLst>
                                        </p:cTn>
                                        <p:tgtEl>
                                          <p:spTgt spid="20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499"/>
                                          </p:stCondLst>
                                        </p:cTn>
                                        <p:tgtEl>
                                          <p:spTgt spid="205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499"/>
                                          </p:stCondLst>
                                        </p:cTn>
                                        <p:tgtEl>
                                          <p:spTgt spid="205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499"/>
                                          </p:stCondLst>
                                        </p:cTn>
                                        <p:tgtEl>
                                          <p:spTgt spid="20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499"/>
                                          </p:stCondLst>
                                        </p:cTn>
                                        <p:tgtEl>
                                          <p:spTgt spid="205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499"/>
                                          </p:stCondLst>
                                        </p:cTn>
                                        <p:tgtEl>
                                          <p:spTgt spid="205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50"/>
                                  </p:iterate>
                                  <p:childTnLst>
                                    <p:set>
                                      <p:cBhvr>
                                        <p:cTn id="30" dur="1" fill="hold">
                                          <p:stCondLst>
                                            <p:cond delay="499"/>
                                          </p:stCondLst>
                                        </p:cTn>
                                        <p:tgtEl>
                                          <p:spTgt spid="205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50"/>
                                  </p:iterate>
                                  <p:childTnLst>
                                    <p:set>
                                      <p:cBhvr>
                                        <p:cTn id="34" dur="1" fill="hold">
                                          <p:stCondLst>
                                            <p:cond delay="499"/>
                                          </p:stCondLst>
                                        </p:cTn>
                                        <p:tgtEl>
                                          <p:spTgt spid="2050">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50"/>
                                  </p:iterate>
                                  <p:childTnLst>
                                    <p:set>
                                      <p:cBhvr>
                                        <p:cTn id="38" dur="1" fill="hold">
                                          <p:stCondLst>
                                            <p:cond delay="499"/>
                                          </p:stCondLst>
                                        </p:cTn>
                                        <p:tgtEl>
                                          <p:spTgt spid="2050">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lt">
                                    <p:tmAbs val="50"/>
                                  </p:iterate>
                                  <p:childTnLst>
                                    <p:set>
                                      <p:cBhvr>
                                        <p:cTn id="42" dur="1" fill="hold">
                                          <p:stCondLst>
                                            <p:cond delay="499"/>
                                          </p:stCondLst>
                                        </p:cTn>
                                        <p:tgtEl>
                                          <p:spTgt spid="2050">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lt">
                                    <p:tmAbs val="50"/>
                                  </p:iterate>
                                  <p:childTnLst>
                                    <p:set>
                                      <p:cBhvr>
                                        <p:cTn id="46" dur="1" fill="hold">
                                          <p:stCondLst>
                                            <p:cond delay="499"/>
                                          </p:stCondLst>
                                        </p:cTn>
                                        <p:tgtEl>
                                          <p:spTgt spid="2050">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lt">
                                    <p:tmAbs val="50"/>
                                  </p:iterate>
                                  <p:childTnLst>
                                    <p:set>
                                      <p:cBhvr>
                                        <p:cTn id="50" dur="1" fill="hold">
                                          <p:stCondLst>
                                            <p:cond delay="499"/>
                                          </p:stCondLst>
                                        </p:cTn>
                                        <p:tgtEl>
                                          <p:spTgt spid="2050">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iterate type="lt">
                                    <p:tmAbs val="50"/>
                                  </p:iterate>
                                  <p:childTnLst>
                                    <p:set>
                                      <p:cBhvr>
                                        <p:cTn id="54" dur="1" fill="hold">
                                          <p:stCondLst>
                                            <p:cond delay="499"/>
                                          </p:stCondLst>
                                        </p:cTn>
                                        <p:tgtEl>
                                          <p:spTgt spid="2050">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iterate type="lt">
                                    <p:tmAbs val="50"/>
                                  </p:iterate>
                                  <p:childTnLst>
                                    <p:set>
                                      <p:cBhvr>
                                        <p:cTn id="58" dur="1" fill="hold">
                                          <p:stCondLst>
                                            <p:cond delay="499"/>
                                          </p:stCondLst>
                                        </p:cTn>
                                        <p:tgtEl>
                                          <p:spTgt spid="2050">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iterate type="lt">
                                    <p:tmAbs val="50"/>
                                  </p:iterate>
                                  <p:childTnLst>
                                    <p:set>
                                      <p:cBhvr>
                                        <p:cTn id="62" dur="1" fill="hold">
                                          <p:stCondLst>
                                            <p:cond delay="499"/>
                                          </p:stCondLst>
                                        </p:cTn>
                                        <p:tgtEl>
                                          <p:spTgt spid="205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1752600" y="228600"/>
            <a:ext cx="84582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spcBef>
                <a:spcPct val="50000"/>
              </a:spcBef>
              <a:buFontTx/>
              <a:buAutoNum type="arabicParenR" startAt="2"/>
            </a:pPr>
            <a:r>
              <a:rPr lang="en-US" b="1">
                <a:solidFill>
                  <a:srgbClr val="FF0000"/>
                </a:solidFill>
              </a:rPr>
              <a:t>Artesunate;</a:t>
            </a:r>
            <a:r>
              <a:rPr lang="en-US"/>
              <a:t> </a:t>
            </a:r>
          </a:p>
          <a:p>
            <a:pPr>
              <a:lnSpc>
                <a:spcPct val="160000"/>
              </a:lnSpc>
              <a:spcBef>
                <a:spcPct val="50000"/>
              </a:spcBef>
              <a:buFont typeface="Wingdings" panose="05000000000000000000" pitchFamily="2" charset="2"/>
              <a:buChar char="§"/>
            </a:pPr>
            <a:r>
              <a:rPr lang="en-US"/>
              <a:t>Artesunate is a hemisuccinate derivative of the active metabolite Dihydroartemisin. </a:t>
            </a:r>
          </a:p>
          <a:p>
            <a:pPr>
              <a:lnSpc>
                <a:spcPct val="160000"/>
              </a:lnSpc>
              <a:spcBef>
                <a:spcPct val="50000"/>
              </a:spcBef>
              <a:buFont typeface="Wingdings" panose="05000000000000000000" pitchFamily="2" charset="2"/>
              <a:buChar char="§"/>
            </a:pPr>
            <a:r>
              <a:rPr lang="en-US"/>
              <a:t>Currently it is the most frequently used of all the Artemesinin-type drugs. </a:t>
            </a:r>
          </a:p>
          <a:p>
            <a:pPr>
              <a:lnSpc>
                <a:spcPct val="160000"/>
              </a:lnSpc>
              <a:spcBef>
                <a:spcPct val="50000"/>
              </a:spcBef>
              <a:buFont typeface="Wingdings" panose="05000000000000000000" pitchFamily="2" charset="2"/>
              <a:buChar char="§"/>
            </a:pPr>
            <a:r>
              <a:rPr lang="en-US"/>
              <a:t>Its only effect is mediated through a reduction in the gametocyte transmission.</a:t>
            </a:r>
          </a:p>
          <a:p>
            <a:pPr>
              <a:lnSpc>
                <a:spcPct val="160000"/>
              </a:lnSpc>
              <a:spcBef>
                <a:spcPct val="50000"/>
              </a:spcBef>
              <a:buFont typeface="Wingdings" panose="05000000000000000000" pitchFamily="2" charset="2"/>
              <a:buChar char="§"/>
            </a:pPr>
            <a:r>
              <a:rPr lang="en-US"/>
              <a:t>It is used in combination therapy and is effective in cases of uncomplicated P. falciparum. </a:t>
            </a:r>
          </a:p>
          <a:p>
            <a:pPr>
              <a:lnSpc>
                <a:spcPct val="160000"/>
              </a:lnSpc>
              <a:spcBef>
                <a:spcPct val="50000"/>
              </a:spcBef>
              <a:buFont typeface="Wingdings" panose="05000000000000000000" pitchFamily="2" charset="2"/>
              <a:buChar char="§"/>
            </a:pPr>
            <a:r>
              <a:rPr lang="en-US"/>
              <a:t>The dosage recommended by the WHO is a 5 or 7 day course (depending on the predicted adherence level) of 4 mg/kg for 3 days (usually given in combination with Mefloquine) followed by 2 mg/kg for the remaining 2 or 4 days. In large studies carried out on over 10,000 patients in Thailand no adverse effects have been shown. </a:t>
            </a:r>
          </a:p>
        </p:txBody>
      </p:sp>
    </p:spTree>
    <p:extLst>
      <p:ext uri="{BB962C8B-B14F-4D97-AF65-F5344CB8AC3E}">
        <p14:creationId xmlns:p14="http://schemas.microsoft.com/office/powerpoint/2010/main" val="35691555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828800" y="361951"/>
            <a:ext cx="8382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buFontTx/>
              <a:buAutoNum type="arabicParenR" startAt="3"/>
            </a:pPr>
            <a:r>
              <a:rPr lang="en-US" b="1">
                <a:solidFill>
                  <a:srgbClr val="FF0000"/>
                </a:solidFill>
              </a:rPr>
              <a:t>Dihydroartemisinin;</a:t>
            </a:r>
          </a:p>
          <a:p>
            <a:pPr>
              <a:lnSpc>
                <a:spcPct val="180000"/>
              </a:lnSpc>
              <a:buFont typeface="Wingdings" panose="05000000000000000000" pitchFamily="2" charset="2"/>
              <a:buChar char="§"/>
            </a:pPr>
            <a:r>
              <a:rPr lang="en-US"/>
              <a:t>Dihydroartemisinin is the active metabolite to which Artemesinin is reduced. </a:t>
            </a:r>
          </a:p>
          <a:p>
            <a:pPr>
              <a:lnSpc>
                <a:spcPct val="180000"/>
              </a:lnSpc>
              <a:buFont typeface="Wingdings" panose="05000000000000000000" pitchFamily="2" charset="2"/>
              <a:buChar char="§"/>
            </a:pPr>
            <a:r>
              <a:rPr lang="en-US"/>
              <a:t>It is the most effective Artemesinin compound and the least stable. </a:t>
            </a:r>
          </a:p>
          <a:p>
            <a:pPr>
              <a:lnSpc>
                <a:spcPct val="180000"/>
              </a:lnSpc>
              <a:buFont typeface="Wingdings" panose="05000000000000000000" pitchFamily="2" charset="2"/>
              <a:buChar char="§"/>
            </a:pPr>
            <a:r>
              <a:rPr lang="en-US"/>
              <a:t>It has a strong blood schizonticidal action and reduces gametocyte transmission. </a:t>
            </a:r>
          </a:p>
          <a:p>
            <a:pPr>
              <a:lnSpc>
                <a:spcPct val="180000"/>
              </a:lnSpc>
              <a:buFont typeface="Wingdings" panose="05000000000000000000" pitchFamily="2" charset="2"/>
              <a:buChar char="§"/>
            </a:pPr>
            <a:r>
              <a:rPr lang="en-US"/>
              <a:t>It is used for therapeutic treatment of cases of resistant and uncomplicated P. falciparum. 4 mg/kg doses are recommended on the first day of therapy followed by 2 mg/kg for 6 days. </a:t>
            </a:r>
          </a:p>
          <a:p>
            <a:pPr>
              <a:lnSpc>
                <a:spcPct val="180000"/>
              </a:lnSpc>
              <a:buFont typeface="Wingdings" panose="05000000000000000000" pitchFamily="2" charset="2"/>
              <a:buChar char="§"/>
            </a:pPr>
            <a:r>
              <a:rPr lang="en-US"/>
              <a:t>As with Artesunate, no side effects to treatment have thus far been recorded. </a:t>
            </a:r>
          </a:p>
          <a:p>
            <a:pPr>
              <a:buFont typeface="Wingdings" panose="05000000000000000000" pitchFamily="2" charset="2"/>
              <a:buNone/>
            </a:pPr>
            <a:endParaRPr lang="en-US"/>
          </a:p>
        </p:txBody>
      </p:sp>
    </p:spTree>
    <p:extLst>
      <p:ext uri="{BB962C8B-B14F-4D97-AF65-F5344CB8AC3E}">
        <p14:creationId xmlns:p14="http://schemas.microsoft.com/office/powerpoint/2010/main" val="2872684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676400" y="533401"/>
            <a:ext cx="87630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buFontTx/>
              <a:buAutoNum type="arabicParenR" startAt="4"/>
            </a:pPr>
            <a:r>
              <a:rPr lang="en-US" b="1">
                <a:solidFill>
                  <a:srgbClr val="FF0000"/>
                </a:solidFill>
              </a:rPr>
              <a:t>Arteether;</a:t>
            </a:r>
          </a:p>
          <a:p>
            <a:pPr>
              <a:lnSpc>
                <a:spcPct val="180000"/>
              </a:lnSpc>
              <a:buFont typeface="Wingdings" panose="05000000000000000000" pitchFamily="2" charset="2"/>
              <a:buChar char="§"/>
            </a:pPr>
            <a:r>
              <a:rPr lang="en-US"/>
              <a:t>Arteether is an ethyl ether derivative of Dihydroartemesinin. </a:t>
            </a:r>
          </a:p>
          <a:p>
            <a:pPr>
              <a:lnSpc>
                <a:spcPct val="180000"/>
              </a:lnSpc>
              <a:buFont typeface="Wingdings" panose="05000000000000000000" pitchFamily="2" charset="2"/>
              <a:buChar char="§"/>
            </a:pPr>
            <a:r>
              <a:rPr lang="en-US"/>
              <a:t>It is used in combination therapy for cases of uncomplicated resistant </a:t>
            </a:r>
          </a:p>
          <a:p>
            <a:pPr>
              <a:lnSpc>
                <a:spcPct val="180000"/>
              </a:lnSpc>
              <a:buFont typeface="Wingdings" panose="05000000000000000000" pitchFamily="2" charset="2"/>
              <a:buNone/>
            </a:pPr>
            <a:r>
              <a:rPr lang="en-US"/>
              <a:t>     P. falciparum. </a:t>
            </a:r>
          </a:p>
          <a:p>
            <a:pPr>
              <a:lnSpc>
                <a:spcPct val="180000"/>
              </a:lnSpc>
              <a:buFont typeface="Wingdings" panose="05000000000000000000" pitchFamily="2" charset="2"/>
              <a:buChar char="§"/>
            </a:pPr>
            <a:r>
              <a:rPr lang="en-US"/>
              <a:t>The recommended dosage is 150 mg/kg per day for 3 days given by IM injections. </a:t>
            </a:r>
          </a:p>
          <a:p>
            <a:pPr>
              <a:lnSpc>
                <a:spcPct val="180000"/>
              </a:lnSpc>
              <a:buFont typeface="Wingdings" panose="05000000000000000000" pitchFamily="2" charset="2"/>
              <a:buChar char="§"/>
            </a:pPr>
            <a:r>
              <a:rPr lang="en-US"/>
              <a:t>With the exception of a small number of cases demonstrating neurotoxicity following parenteral administration no side effects have been recorded.</a:t>
            </a:r>
          </a:p>
        </p:txBody>
      </p:sp>
    </p:spTree>
    <p:extLst>
      <p:ext uri="{BB962C8B-B14F-4D97-AF65-F5344CB8AC3E}">
        <p14:creationId xmlns:p14="http://schemas.microsoft.com/office/powerpoint/2010/main" val="13232576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1752600" y="457200"/>
            <a:ext cx="86106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60000"/>
              </a:lnSpc>
              <a:spcBef>
                <a:spcPct val="50000"/>
              </a:spcBef>
              <a:buFontTx/>
              <a:buAutoNum type="arabicParenR" startAt="7"/>
            </a:pPr>
            <a:r>
              <a:rPr lang="en-US" sz="2800" b="1">
                <a:solidFill>
                  <a:srgbClr val="FF0000"/>
                </a:solidFill>
                <a:latin typeface="Tahoma" panose="020B0604030504040204" pitchFamily="34" charset="0"/>
              </a:rPr>
              <a:t>Mefloquine</a:t>
            </a:r>
          </a:p>
          <a:p>
            <a:pPr>
              <a:lnSpc>
                <a:spcPct val="160000"/>
              </a:lnSpc>
              <a:spcBef>
                <a:spcPct val="50000"/>
              </a:spcBef>
              <a:buFont typeface="Wingdings" panose="05000000000000000000" pitchFamily="2" charset="2"/>
              <a:buChar char="§"/>
            </a:pPr>
            <a:r>
              <a:rPr lang="en-US">
                <a:latin typeface="Tahoma" panose="020B0604030504040204" pitchFamily="34" charset="0"/>
              </a:rPr>
              <a:t>Mefloquine was developed during the Vietnam War and is chemically related to</a:t>
            </a:r>
          </a:p>
          <a:p>
            <a:pPr>
              <a:lnSpc>
                <a:spcPct val="160000"/>
              </a:lnSpc>
              <a:spcBef>
                <a:spcPct val="50000"/>
              </a:spcBef>
              <a:buFont typeface="Wingdings" panose="05000000000000000000" pitchFamily="2" charset="2"/>
              <a:buNone/>
            </a:pPr>
            <a:r>
              <a:rPr lang="en-US">
                <a:latin typeface="Tahoma" panose="020B0604030504040204" pitchFamily="34" charset="0"/>
              </a:rPr>
              <a:t>quinine. It was developed to protect American troops against multi-drug </a:t>
            </a:r>
          </a:p>
          <a:p>
            <a:pPr>
              <a:lnSpc>
                <a:spcPct val="160000"/>
              </a:lnSpc>
              <a:spcBef>
                <a:spcPct val="50000"/>
              </a:spcBef>
              <a:buFont typeface="Wingdings" panose="05000000000000000000" pitchFamily="2" charset="2"/>
              <a:buNone/>
            </a:pPr>
            <a:r>
              <a:rPr lang="en-US">
                <a:latin typeface="Tahoma" panose="020B0604030504040204" pitchFamily="34" charset="0"/>
              </a:rPr>
              <a:t>resistant P. falciparum. </a:t>
            </a:r>
          </a:p>
          <a:p>
            <a:pPr>
              <a:lnSpc>
                <a:spcPct val="160000"/>
              </a:lnSpc>
              <a:spcBef>
                <a:spcPct val="50000"/>
              </a:spcBef>
              <a:buFont typeface="Wingdings" panose="05000000000000000000" pitchFamily="2" charset="2"/>
              <a:buChar char="§"/>
            </a:pPr>
            <a:r>
              <a:rPr lang="en-US">
                <a:latin typeface="Tahoma" panose="020B0604030504040204" pitchFamily="34" charset="0"/>
              </a:rPr>
              <a:t>It is a very potent blood schizonticide with a long half-life and thought to act by</a:t>
            </a:r>
          </a:p>
          <a:p>
            <a:pPr>
              <a:lnSpc>
                <a:spcPct val="160000"/>
              </a:lnSpc>
              <a:spcBef>
                <a:spcPct val="50000"/>
              </a:spcBef>
              <a:buFont typeface="Wingdings" panose="05000000000000000000" pitchFamily="2" charset="2"/>
              <a:buNone/>
            </a:pPr>
            <a:r>
              <a:rPr lang="en-US">
                <a:latin typeface="Tahoma" panose="020B0604030504040204" pitchFamily="34" charset="0"/>
              </a:rPr>
              <a:t>forming toxic heme complexes that damage parasitic food vacuoles. </a:t>
            </a:r>
          </a:p>
        </p:txBody>
      </p:sp>
    </p:spTree>
    <p:extLst>
      <p:ext uri="{BB962C8B-B14F-4D97-AF65-F5344CB8AC3E}">
        <p14:creationId xmlns:p14="http://schemas.microsoft.com/office/powerpoint/2010/main" val="29726801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1828800" y="304801"/>
            <a:ext cx="8534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spcBef>
                <a:spcPct val="50000"/>
              </a:spcBef>
              <a:buFont typeface="Wingdings" panose="05000000000000000000" pitchFamily="2" charset="2"/>
              <a:buNone/>
            </a:pPr>
            <a:r>
              <a:rPr lang="en-US" sz="2000" b="1" i="1">
                <a:latin typeface="Tahoma" panose="020B0604030504040204" pitchFamily="34" charset="0"/>
              </a:rPr>
              <a:t>I</a:t>
            </a:r>
            <a:r>
              <a:rPr lang="en-US" sz="2400" b="1" i="1">
                <a:latin typeface="Tahoma" panose="020B0604030504040204" pitchFamily="34" charset="0"/>
              </a:rPr>
              <a:t>ndication &amp; Dosing</a:t>
            </a:r>
          </a:p>
          <a:p>
            <a:pPr>
              <a:lnSpc>
                <a:spcPct val="160000"/>
              </a:lnSpc>
              <a:spcBef>
                <a:spcPct val="50000"/>
              </a:spcBef>
              <a:buFont typeface="Wingdings" panose="05000000000000000000" pitchFamily="2" charset="2"/>
              <a:buChar char="§"/>
            </a:pPr>
            <a:r>
              <a:rPr lang="en-US">
                <a:latin typeface="Tahoma" panose="020B0604030504040204" pitchFamily="34" charset="0"/>
              </a:rPr>
              <a:t>Mefloquine is effective in </a:t>
            </a:r>
            <a:r>
              <a:rPr lang="en-US" i="1">
                <a:solidFill>
                  <a:srgbClr val="FF00FF"/>
                </a:solidFill>
                <a:latin typeface="Tahoma" panose="020B0604030504040204" pitchFamily="34" charset="0"/>
              </a:rPr>
              <a:t>prophylaxis</a:t>
            </a:r>
            <a:r>
              <a:rPr lang="en-US">
                <a:latin typeface="Tahoma" panose="020B0604030504040204" pitchFamily="34" charset="0"/>
              </a:rPr>
              <a:t> and for </a:t>
            </a:r>
            <a:r>
              <a:rPr lang="en-US" i="1">
                <a:solidFill>
                  <a:srgbClr val="FF00FF"/>
                </a:solidFill>
                <a:latin typeface="Tahoma" panose="020B0604030504040204" pitchFamily="34" charset="0"/>
              </a:rPr>
              <a:t>acute therapy</a:t>
            </a:r>
            <a:r>
              <a:rPr lang="en-US">
                <a:latin typeface="Tahoma" panose="020B0604030504040204" pitchFamily="34" charset="0"/>
              </a:rPr>
              <a:t>. It is now strictly</a:t>
            </a:r>
          </a:p>
          <a:p>
            <a:pPr>
              <a:lnSpc>
                <a:spcPct val="160000"/>
              </a:lnSpc>
              <a:spcBef>
                <a:spcPct val="50000"/>
              </a:spcBef>
              <a:buFont typeface="Wingdings" panose="05000000000000000000" pitchFamily="2" charset="2"/>
              <a:buNone/>
            </a:pPr>
            <a:r>
              <a:rPr lang="en-US">
                <a:latin typeface="Tahoma" panose="020B0604030504040204" pitchFamily="34" charset="0"/>
              </a:rPr>
              <a:t>used for resistant strains (and is usually combined with Artesunate). </a:t>
            </a:r>
          </a:p>
          <a:p>
            <a:pPr>
              <a:lnSpc>
                <a:spcPct val="160000"/>
              </a:lnSpc>
              <a:spcBef>
                <a:spcPct val="50000"/>
              </a:spcBef>
              <a:buFont typeface="Wingdings" panose="05000000000000000000" pitchFamily="2" charset="2"/>
              <a:buChar char="§"/>
            </a:pPr>
            <a:r>
              <a:rPr lang="en-US">
                <a:latin typeface="Tahoma" panose="020B0604030504040204" pitchFamily="34" charset="0"/>
              </a:rPr>
              <a:t>A dose of 15–25 mg/kg is recommended, depending on the prevalence of</a:t>
            </a:r>
          </a:p>
          <a:p>
            <a:pPr>
              <a:lnSpc>
                <a:spcPct val="160000"/>
              </a:lnSpc>
              <a:spcBef>
                <a:spcPct val="50000"/>
              </a:spcBef>
              <a:buFont typeface="Wingdings" panose="05000000000000000000" pitchFamily="2" charset="2"/>
              <a:buNone/>
            </a:pPr>
            <a:r>
              <a:rPr lang="en-US">
                <a:latin typeface="Tahoma" panose="020B0604030504040204" pitchFamily="34" charset="0"/>
              </a:rPr>
              <a:t>Mefloquine resistance. </a:t>
            </a:r>
          </a:p>
          <a:p>
            <a:pPr>
              <a:lnSpc>
                <a:spcPct val="160000"/>
              </a:lnSpc>
              <a:spcBef>
                <a:spcPct val="50000"/>
              </a:spcBef>
              <a:buFont typeface="Wingdings" panose="05000000000000000000" pitchFamily="2" charset="2"/>
              <a:buChar char="§"/>
            </a:pPr>
            <a:r>
              <a:rPr lang="en-US">
                <a:latin typeface="Tahoma" panose="020B0604030504040204" pitchFamily="34" charset="0"/>
              </a:rPr>
              <a:t>The effects during pregnancy are unknown. It is not recommended for use</a:t>
            </a:r>
          </a:p>
          <a:p>
            <a:pPr>
              <a:lnSpc>
                <a:spcPct val="160000"/>
              </a:lnSpc>
              <a:spcBef>
                <a:spcPct val="50000"/>
              </a:spcBef>
              <a:buFont typeface="Wingdings" panose="05000000000000000000" pitchFamily="2" charset="2"/>
              <a:buNone/>
            </a:pPr>
            <a:r>
              <a:rPr lang="en-US">
                <a:latin typeface="Tahoma" panose="020B0604030504040204" pitchFamily="34" charset="0"/>
              </a:rPr>
              <a:t>during the first trimester, although considered safe during the second and</a:t>
            </a:r>
          </a:p>
          <a:p>
            <a:pPr>
              <a:lnSpc>
                <a:spcPct val="160000"/>
              </a:lnSpc>
              <a:spcBef>
                <a:spcPct val="50000"/>
              </a:spcBef>
              <a:buFont typeface="Wingdings" panose="05000000000000000000" pitchFamily="2" charset="2"/>
              <a:buNone/>
            </a:pPr>
            <a:r>
              <a:rPr lang="en-US">
                <a:latin typeface="Tahoma" panose="020B0604030504040204" pitchFamily="34" charset="0"/>
              </a:rPr>
              <a:t>third trimesters.</a:t>
            </a:r>
          </a:p>
          <a:p>
            <a:pPr>
              <a:lnSpc>
                <a:spcPct val="160000"/>
              </a:lnSpc>
              <a:spcBef>
                <a:spcPct val="50000"/>
              </a:spcBef>
              <a:buFont typeface="Wingdings" panose="05000000000000000000" pitchFamily="2" charset="2"/>
              <a:buChar char="§"/>
            </a:pPr>
            <a:r>
              <a:rPr lang="en-US">
                <a:latin typeface="Tahoma" panose="020B0604030504040204" pitchFamily="34" charset="0"/>
              </a:rPr>
              <a:t>Mefloquine can only be taken for a period up to 6 months (due to side effects)</a:t>
            </a:r>
          </a:p>
          <a:p>
            <a:pPr>
              <a:lnSpc>
                <a:spcPct val="160000"/>
              </a:lnSpc>
              <a:spcBef>
                <a:spcPct val="50000"/>
              </a:spcBef>
              <a:buFont typeface="Wingdings" panose="05000000000000000000" pitchFamily="2" charset="2"/>
              <a:buNone/>
            </a:pPr>
            <a:r>
              <a:rPr lang="en-US">
                <a:latin typeface="Tahoma" panose="020B0604030504040204" pitchFamily="34" charset="0"/>
              </a:rPr>
              <a:t>following which other drugs again need to be taken.</a:t>
            </a:r>
          </a:p>
        </p:txBody>
      </p:sp>
    </p:spTree>
    <p:extLst>
      <p:ext uri="{BB962C8B-B14F-4D97-AF65-F5344CB8AC3E}">
        <p14:creationId xmlns:p14="http://schemas.microsoft.com/office/powerpoint/2010/main" val="15819348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676400" y="239713"/>
            <a:ext cx="8305800" cy="654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indent="29210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20000"/>
              </a:lnSpc>
              <a:spcBef>
                <a:spcPct val="50000"/>
              </a:spcBef>
              <a:buFont typeface="Wingdings" panose="05000000000000000000" pitchFamily="2" charset="2"/>
              <a:buNone/>
            </a:pPr>
            <a:r>
              <a:rPr lang="en-US" sz="2000" b="1" i="1">
                <a:latin typeface="Tahoma" panose="020B0604030504040204" pitchFamily="34" charset="0"/>
              </a:rPr>
              <a:t>Adverse effects</a:t>
            </a:r>
          </a:p>
          <a:p>
            <a:pPr>
              <a:lnSpc>
                <a:spcPct val="120000"/>
              </a:lnSpc>
              <a:spcBef>
                <a:spcPct val="50000"/>
              </a:spcBef>
              <a:buFont typeface="Wingdings" panose="05000000000000000000" pitchFamily="2" charset="2"/>
              <a:buNone/>
            </a:pPr>
            <a:r>
              <a:rPr lang="en-US">
                <a:latin typeface="Tahoma" panose="020B0604030504040204" pitchFamily="34" charset="0"/>
              </a:rPr>
              <a:t>Mefloquine frequently produces side effects, including;</a:t>
            </a:r>
          </a:p>
          <a:p>
            <a:pPr lvl="1">
              <a:lnSpc>
                <a:spcPct val="120000"/>
              </a:lnSpc>
              <a:spcBef>
                <a:spcPct val="50000"/>
              </a:spcBef>
              <a:buFontTx/>
              <a:buChar char="o"/>
            </a:pPr>
            <a:r>
              <a:rPr lang="en-US">
                <a:latin typeface="Tahoma" panose="020B0604030504040204" pitchFamily="34" charset="0"/>
              </a:rPr>
              <a:t>GIT effects; </a:t>
            </a:r>
          </a:p>
          <a:p>
            <a:pPr lvl="3">
              <a:lnSpc>
                <a:spcPct val="120000"/>
              </a:lnSpc>
              <a:spcBef>
                <a:spcPct val="50000"/>
              </a:spcBef>
              <a:buFontTx/>
              <a:buChar char="•"/>
            </a:pPr>
            <a:r>
              <a:rPr lang="en-US">
                <a:latin typeface="Tahoma" panose="020B0604030504040204" pitchFamily="34" charset="0"/>
              </a:rPr>
              <a:t>nausea &amp; vomiting</a:t>
            </a:r>
          </a:p>
          <a:p>
            <a:pPr lvl="3">
              <a:lnSpc>
                <a:spcPct val="120000"/>
              </a:lnSpc>
              <a:spcBef>
                <a:spcPct val="50000"/>
              </a:spcBef>
              <a:buFontTx/>
              <a:buChar char="•"/>
            </a:pPr>
            <a:r>
              <a:rPr lang="en-US">
                <a:latin typeface="Tahoma" panose="020B0604030504040204" pitchFamily="34" charset="0"/>
              </a:rPr>
              <a:t>Diarrhea / abdominal pain</a:t>
            </a:r>
          </a:p>
          <a:p>
            <a:pPr lvl="1">
              <a:lnSpc>
                <a:spcPct val="120000"/>
              </a:lnSpc>
              <a:spcBef>
                <a:spcPct val="50000"/>
              </a:spcBef>
              <a:buFontTx/>
              <a:buChar char="o"/>
            </a:pPr>
            <a:r>
              <a:rPr lang="en-US">
                <a:latin typeface="Tahoma" panose="020B0604030504040204" pitchFamily="34" charset="0"/>
              </a:rPr>
              <a:t>CNS effects;</a:t>
            </a:r>
          </a:p>
          <a:p>
            <a:pPr lvl="3">
              <a:lnSpc>
                <a:spcPct val="120000"/>
              </a:lnSpc>
              <a:spcBef>
                <a:spcPct val="50000"/>
              </a:spcBef>
              <a:buFontTx/>
              <a:buChar char="•"/>
            </a:pPr>
            <a:r>
              <a:rPr lang="en-US">
                <a:latin typeface="Tahoma" panose="020B0604030504040204" pitchFamily="34" charset="0"/>
              </a:rPr>
              <a:t>affective and anxiety disorders</a:t>
            </a:r>
          </a:p>
          <a:p>
            <a:pPr lvl="3">
              <a:lnSpc>
                <a:spcPct val="120000"/>
              </a:lnSpc>
              <a:spcBef>
                <a:spcPct val="50000"/>
              </a:spcBef>
              <a:buFontTx/>
              <a:buChar char="•"/>
            </a:pPr>
            <a:r>
              <a:rPr lang="en-US">
                <a:latin typeface="Tahoma" panose="020B0604030504040204" pitchFamily="34" charset="0"/>
              </a:rPr>
              <a:t>Hallucinations / dizziness</a:t>
            </a:r>
          </a:p>
          <a:p>
            <a:pPr lvl="3">
              <a:lnSpc>
                <a:spcPct val="120000"/>
              </a:lnSpc>
              <a:spcBef>
                <a:spcPct val="50000"/>
              </a:spcBef>
              <a:buFontTx/>
              <a:buChar char="•"/>
            </a:pPr>
            <a:r>
              <a:rPr lang="en-US">
                <a:latin typeface="Tahoma" panose="020B0604030504040204" pitchFamily="34" charset="0"/>
              </a:rPr>
              <a:t>sleep disturbances</a:t>
            </a:r>
          </a:p>
          <a:p>
            <a:pPr lvl="3">
              <a:lnSpc>
                <a:spcPct val="120000"/>
              </a:lnSpc>
              <a:spcBef>
                <a:spcPct val="50000"/>
              </a:spcBef>
              <a:buFontTx/>
              <a:buChar char="•"/>
            </a:pPr>
            <a:r>
              <a:rPr lang="en-US">
                <a:latin typeface="Tahoma" panose="020B0604030504040204" pitchFamily="34" charset="0"/>
              </a:rPr>
              <a:t>Psychosis</a:t>
            </a:r>
          </a:p>
          <a:p>
            <a:pPr lvl="3">
              <a:lnSpc>
                <a:spcPct val="120000"/>
              </a:lnSpc>
              <a:spcBef>
                <a:spcPct val="50000"/>
              </a:spcBef>
              <a:buFontTx/>
              <a:buChar char="•"/>
            </a:pPr>
            <a:r>
              <a:rPr lang="en-US">
                <a:latin typeface="Tahoma" panose="020B0604030504040204" pitchFamily="34" charset="0"/>
              </a:rPr>
              <a:t>toxic encephalopathy</a:t>
            </a:r>
          </a:p>
          <a:p>
            <a:pPr lvl="3">
              <a:lnSpc>
                <a:spcPct val="120000"/>
              </a:lnSpc>
              <a:spcBef>
                <a:spcPct val="50000"/>
              </a:spcBef>
              <a:buFontTx/>
              <a:buChar char="•"/>
            </a:pPr>
            <a:r>
              <a:rPr lang="en-US">
                <a:latin typeface="Tahoma" panose="020B0604030504040204" pitchFamily="34" charset="0"/>
              </a:rPr>
              <a:t>convulsions and delirium</a:t>
            </a:r>
          </a:p>
          <a:p>
            <a:pPr lvl="1">
              <a:lnSpc>
                <a:spcPct val="120000"/>
              </a:lnSpc>
              <a:spcBef>
                <a:spcPct val="50000"/>
              </a:spcBef>
              <a:buFontTx/>
              <a:buChar char="o"/>
            </a:pPr>
            <a:r>
              <a:rPr lang="en-US">
                <a:latin typeface="Tahoma" panose="020B0604030504040204" pitchFamily="34" charset="0"/>
              </a:rPr>
              <a:t>Cardiovascular effects;</a:t>
            </a:r>
          </a:p>
          <a:p>
            <a:pPr lvl="3">
              <a:lnSpc>
                <a:spcPct val="120000"/>
              </a:lnSpc>
              <a:spcBef>
                <a:spcPct val="50000"/>
              </a:spcBef>
              <a:buFontTx/>
              <a:buChar char="•"/>
            </a:pPr>
            <a:r>
              <a:rPr lang="en-US">
                <a:latin typeface="Tahoma" panose="020B0604030504040204" pitchFamily="34" charset="0"/>
              </a:rPr>
              <a:t>bradycardia and sinus arrhythmia</a:t>
            </a:r>
          </a:p>
        </p:txBody>
      </p:sp>
    </p:spTree>
    <p:extLst>
      <p:ext uri="{BB962C8B-B14F-4D97-AF65-F5344CB8AC3E}">
        <p14:creationId xmlns:p14="http://schemas.microsoft.com/office/powerpoint/2010/main" val="5773917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1828800" y="228600"/>
            <a:ext cx="86868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200000"/>
              </a:lnSpc>
            </a:pPr>
            <a:r>
              <a:rPr lang="en-US" sz="2000" b="1" i="1">
                <a:latin typeface="Tahoma" panose="020B0604030504040204" pitchFamily="34" charset="0"/>
              </a:rPr>
              <a:t>Drug Interaction;</a:t>
            </a:r>
          </a:p>
          <a:p>
            <a:pPr>
              <a:lnSpc>
                <a:spcPct val="200000"/>
              </a:lnSpc>
              <a:buFont typeface="Wingdings" panose="05000000000000000000" pitchFamily="2" charset="2"/>
              <a:buChar char="§"/>
            </a:pPr>
            <a:r>
              <a:rPr lang="en-US">
                <a:latin typeface="Tahoma" panose="020B0604030504040204" pitchFamily="34" charset="0"/>
              </a:rPr>
              <a:t>Concomitant administration of Mefloquine (</a:t>
            </a:r>
            <a:r>
              <a:rPr lang="en-US" i="1">
                <a:latin typeface="Tahoma" panose="020B0604030504040204" pitchFamily="34" charset="0"/>
              </a:rPr>
              <a:t>Lariam</a:t>
            </a:r>
            <a:r>
              <a:rPr lang="en-US">
                <a:latin typeface="Tahoma" panose="020B0604030504040204" pitchFamily="34" charset="0"/>
              </a:rPr>
              <a:t>) and other related compounds </a:t>
            </a:r>
          </a:p>
          <a:p>
            <a:pPr>
              <a:lnSpc>
                <a:spcPct val="200000"/>
              </a:lnSpc>
              <a:buFont typeface="Wingdings" panose="05000000000000000000" pitchFamily="2" charset="2"/>
              <a:buNone/>
            </a:pPr>
            <a:r>
              <a:rPr lang="en-US">
                <a:latin typeface="Tahoma" panose="020B0604030504040204" pitchFamily="34" charset="0"/>
              </a:rPr>
              <a:t>(e.g., quinine, quinidine and chloroquine) may produce electrocardiographic</a:t>
            </a:r>
          </a:p>
          <a:p>
            <a:pPr>
              <a:lnSpc>
                <a:spcPct val="200000"/>
              </a:lnSpc>
              <a:buFont typeface="Wingdings" panose="05000000000000000000" pitchFamily="2" charset="2"/>
              <a:buNone/>
            </a:pPr>
            <a:r>
              <a:rPr lang="en-US">
                <a:latin typeface="Tahoma" panose="020B0604030504040204" pitchFamily="34" charset="0"/>
              </a:rPr>
              <a:t>abnormalities and increase the risk of convulsions. </a:t>
            </a:r>
          </a:p>
          <a:p>
            <a:pPr>
              <a:lnSpc>
                <a:spcPct val="200000"/>
              </a:lnSpc>
              <a:buFont typeface="Wingdings" panose="05000000000000000000" pitchFamily="2" charset="2"/>
              <a:buChar char="§"/>
            </a:pPr>
            <a:r>
              <a:rPr lang="en-US">
                <a:latin typeface="Tahoma" panose="020B0604030504040204" pitchFamily="34" charset="0"/>
              </a:rPr>
              <a:t>If these drugs are to be used in the initial treatment of severe malaria, Lariam</a:t>
            </a:r>
          </a:p>
          <a:p>
            <a:pPr>
              <a:lnSpc>
                <a:spcPct val="200000"/>
              </a:lnSpc>
              <a:buFont typeface="Wingdings" panose="05000000000000000000" pitchFamily="2" charset="2"/>
              <a:buNone/>
            </a:pPr>
            <a:r>
              <a:rPr lang="en-US">
                <a:latin typeface="Tahoma" panose="020B0604030504040204" pitchFamily="34" charset="0"/>
              </a:rPr>
              <a:t>administration should be delayed at least 12 hours after the last dose. </a:t>
            </a:r>
          </a:p>
          <a:p>
            <a:pPr>
              <a:lnSpc>
                <a:spcPct val="200000"/>
              </a:lnSpc>
              <a:buFont typeface="Wingdings" panose="05000000000000000000" pitchFamily="2" charset="2"/>
              <a:buChar char="§"/>
            </a:pPr>
            <a:r>
              <a:rPr lang="en-US">
                <a:latin typeface="Tahoma" panose="020B0604030504040204" pitchFamily="34" charset="0"/>
              </a:rPr>
              <a:t>There is evidence that the use of halofantrine after mefloquine causes a</a:t>
            </a:r>
          </a:p>
          <a:p>
            <a:pPr>
              <a:lnSpc>
                <a:spcPct val="200000"/>
              </a:lnSpc>
              <a:buFont typeface="Wingdings" panose="05000000000000000000" pitchFamily="2" charset="2"/>
              <a:buNone/>
            </a:pPr>
            <a:r>
              <a:rPr lang="en-US">
                <a:latin typeface="Tahoma" panose="020B0604030504040204" pitchFamily="34" charset="0"/>
              </a:rPr>
              <a:t>significant lengthening of the QTc interval. </a:t>
            </a:r>
          </a:p>
        </p:txBody>
      </p:sp>
    </p:spTree>
    <p:extLst>
      <p:ext uri="{BB962C8B-B14F-4D97-AF65-F5344CB8AC3E}">
        <p14:creationId xmlns:p14="http://schemas.microsoft.com/office/powerpoint/2010/main" val="36898822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1828800" y="304800"/>
            <a:ext cx="86106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40000"/>
              </a:lnSpc>
              <a:spcBef>
                <a:spcPct val="50000"/>
              </a:spcBef>
              <a:buFontTx/>
              <a:buAutoNum type="arabicParenR" startAt="8"/>
            </a:pPr>
            <a:r>
              <a:rPr lang="en-US" sz="2800" b="1">
                <a:solidFill>
                  <a:srgbClr val="FF0000"/>
                </a:solidFill>
                <a:latin typeface="Tahoma" panose="020B0604030504040204" pitchFamily="34" charset="0"/>
              </a:rPr>
              <a:t>Primaquine</a:t>
            </a:r>
          </a:p>
          <a:p>
            <a:pPr>
              <a:lnSpc>
                <a:spcPct val="140000"/>
              </a:lnSpc>
              <a:spcBef>
                <a:spcPct val="50000"/>
              </a:spcBef>
              <a:buFont typeface="Wingdings" panose="05000000000000000000" pitchFamily="2" charset="2"/>
              <a:buChar char="§"/>
            </a:pPr>
            <a:r>
              <a:rPr lang="en-US">
                <a:latin typeface="Tahoma" panose="020B0604030504040204" pitchFamily="34" charset="0"/>
              </a:rPr>
              <a:t>Primaquine is a highly active 8-aminoquinoline that is used in treating all types</a:t>
            </a:r>
          </a:p>
          <a:p>
            <a:pPr>
              <a:lnSpc>
                <a:spcPct val="140000"/>
              </a:lnSpc>
              <a:spcBef>
                <a:spcPct val="50000"/>
              </a:spcBef>
              <a:buFont typeface="Wingdings" panose="05000000000000000000" pitchFamily="2" charset="2"/>
              <a:buNone/>
            </a:pPr>
            <a:r>
              <a:rPr lang="en-US">
                <a:latin typeface="Tahoma" panose="020B0604030504040204" pitchFamily="34" charset="0"/>
              </a:rPr>
              <a:t>of malaria infection. </a:t>
            </a:r>
          </a:p>
          <a:p>
            <a:pPr>
              <a:lnSpc>
                <a:spcPct val="140000"/>
              </a:lnSpc>
              <a:spcBef>
                <a:spcPct val="50000"/>
              </a:spcBef>
              <a:buFont typeface="Wingdings" panose="05000000000000000000" pitchFamily="2" charset="2"/>
              <a:buChar char="§"/>
            </a:pPr>
            <a:r>
              <a:rPr lang="en-US">
                <a:latin typeface="Tahoma" panose="020B0604030504040204" pitchFamily="34" charset="0"/>
              </a:rPr>
              <a:t>It is most effective against </a:t>
            </a:r>
            <a:r>
              <a:rPr lang="en-US" i="1">
                <a:solidFill>
                  <a:srgbClr val="FF00FF"/>
                </a:solidFill>
                <a:latin typeface="Tahoma" panose="020B0604030504040204" pitchFamily="34" charset="0"/>
              </a:rPr>
              <a:t>gametocytes</a:t>
            </a:r>
            <a:r>
              <a:rPr lang="en-US">
                <a:latin typeface="Tahoma" panose="020B0604030504040204" pitchFamily="34" charset="0"/>
              </a:rPr>
              <a:t> but also acts on </a:t>
            </a:r>
            <a:r>
              <a:rPr lang="en-US" i="1">
                <a:solidFill>
                  <a:srgbClr val="FF00FF"/>
                </a:solidFill>
                <a:latin typeface="Tahoma" panose="020B0604030504040204" pitchFamily="34" charset="0"/>
              </a:rPr>
              <a:t>hypnozoites</a:t>
            </a:r>
            <a:r>
              <a:rPr lang="en-US">
                <a:latin typeface="Tahoma" panose="020B0604030504040204" pitchFamily="34" charset="0"/>
              </a:rPr>
              <a:t>, blood</a:t>
            </a:r>
          </a:p>
          <a:p>
            <a:pPr>
              <a:lnSpc>
                <a:spcPct val="140000"/>
              </a:lnSpc>
              <a:spcBef>
                <a:spcPct val="50000"/>
              </a:spcBef>
              <a:buFont typeface="Wingdings" panose="05000000000000000000" pitchFamily="2" charset="2"/>
              <a:buNone/>
            </a:pPr>
            <a:r>
              <a:rPr lang="en-US">
                <a:latin typeface="Tahoma" panose="020B0604030504040204" pitchFamily="34" charset="0"/>
              </a:rPr>
              <a:t>schizonticytes and the dormant plasmodia in P. vivax and P. ovale. </a:t>
            </a:r>
          </a:p>
          <a:p>
            <a:pPr>
              <a:lnSpc>
                <a:spcPct val="140000"/>
              </a:lnSpc>
              <a:spcBef>
                <a:spcPct val="50000"/>
              </a:spcBef>
              <a:buFont typeface="Wingdings" panose="05000000000000000000" pitchFamily="2" charset="2"/>
              <a:buChar char="§"/>
            </a:pPr>
            <a:r>
              <a:rPr lang="en-US">
                <a:latin typeface="Tahoma" panose="020B0604030504040204" pitchFamily="34" charset="0"/>
              </a:rPr>
              <a:t>It is the only known drug to cure both </a:t>
            </a:r>
            <a:r>
              <a:rPr lang="en-US" i="1">
                <a:solidFill>
                  <a:srgbClr val="FF00FF"/>
                </a:solidFill>
                <a:latin typeface="Tahoma" panose="020B0604030504040204" pitchFamily="34" charset="0"/>
              </a:rPr>
              <a:t>relapsing malaria</a:t>
            </a:r>
            <a:r>
              <a:rPr lang="en-US">
                <a:latin typeface="Tahoma" panose="020B0604030504040204" pitchFamily="34" charset="0"/>
              </a:rPr>
              <a:t> infections and </a:t>
            </a:r>
            <a:r>
              <a:rPr lang="en-US" i="1">
                <a:solidFill>
                  <a:srgbClr val="FF00FF"/>
                </a:solidFill>
                <a:latin typeface="Tahoma" panose="020B0604030504040204" pitchFamily="34" charset="0"/>
              </a:rPr>
              <a:t>acute</a:t>
            </a:r>
          </a:p>
          <a:p>
            <a:pPr>
              <a:lnSpc>
                <a:spcPct val="140000"/>
              </a:lnSpc>
              <a:spcBef>
                <a:spcPct val="50000"/>
              </a:spcBef>
              <a:buFont typeface="Wingdings" panose="05000000000000000000" pitchFamily="2" charset="2"/>
              <a:buNone/>
            </a:pPr>
            <a:r>
              <a:rPr lang="en-US">
                <a:latin typeface="Tahoma" panose="020B0604030504040204" pitchFamily="34" charset="0"/>
              </a:rPr>
              <a:t>cases. </a:t>
            </a:r>
          </a:p>
          <a:p>
            <a:pPr lvl="3">
              <a:lnSpc>
                <a:spcPct val="140000"/>
              </a:lnSpc>
              <a:spcBef>
                <a:spcPct val="50000"/>
              </a:spcBef>
              <a:buFont typeface="Wingdings" panose="05000000000000000000" pitchFamily="2" charset="2"/>
              <a:buNone/>
            </a:pPr>
            <a:r>
              <a:rPr lang="en-US" sz="2000" b="1" i="1">
                <a:latin typeface="Tahoma" panose="020B0604030504040204" pitchFamily="34" charset="0"/>
              </a:rPr>
              <a:t>Mechanism of Action;</a:t>
            </a:r>
          </a:p>
          <a:p>
            <a:pPr>
              <a:lnSpc>
                <a:spcPct val="140000"/>
              </a:lnSpc>
              <a:spcBef>
                <a:spcPct val="50000"/>
              </a:spcBef>
              <a:buFont typeface="Wingdings" panose="05000000000000000000" pitchFamily="2" charset="2"/>
              <a:buChar char="§"/>
            </a:pPr>
            <a:r>
              <a:rPr lang="en-US">
                <a:latin typeface="Tahoma" panose="020B0604030504040204" pitchFamily="34" charset="0"/>
              </a:rPr>
              <a:t>The mechanism of action is not fully understood but it is thought to mediate</a:t>
            </a:r>
          </a:p>
          <a:p>
            <a:pPr>
              <a:lnSpc>
                <a:spcPct val="140000"/>
              </a:lnSpc>
              <a:spcBef>
                <a:spcPct val="50000"/>
              </a:spcBef>
              <a:buFont typeface="Wingdings" panose="05000000000000000000" pitchFamily="2" charset="2"/>
              <a:buNone/>
            </a:pPr>
            <a:r>
              <a:rPr lang="en-US">
                <a:latin typeface="Tahoma" panose="020B0604030504040204" pitchFamily="34" charset="0"/>
              </a:rPr>
              <a:t>some effect through creating oxygen free radicals that interfere with the</a:t>
            </a:r>
          </a:p>
          <a:p>
            <a:pPr>
              <a:lnSpc>
                <a:spcPct val="140000"/>
              </a:lnSpc>
              <a:spcBef>
                <a:spcPct val="50000"/>
              </a:spcBef>
              <a:buFont typeface="Wingdings" panose="05000000000000000000" pitchFamily="2" charset="2"/>
              <a:buNone/>
            </a:pPr>
            <a:r>
              <a:rPr lang="en-US">
                <a:latin typeface="Tahoma" panose="020B0604030504040204" pitchFamily="34" charset="0"/>
              </a:rPr>
              <a:t>plasmodial electron transport chain during respiration.</a:t>
            </a:r>
          </a:p>
        </p:txBody>
      </p:sp>
    </p:spTree>
    <p:extLst>
      <p:ext uri="{BB962C8B-B14F-4D97-AF65-F5344CB8AC3E}">
        <p14:creationId xmlns:p14="http://schemas.microsoft.com/office/powerpoint/2010/main" val="7534803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1828800" y="228600"/>
            <a:ext cx="86868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4">
              <a:lnSpc>
                <a:spcPct val="160000"/>
              </a:lnSpc>
              <a:spcBef>
                <a:spcPct val="50000"/>
              </a:spcBef>
              <a:buFont typeface="Wingdings" panose="05000000000000000000" pitchFamily="2" charset="2"/>
              <a:buNone/>
            </a:pPr>
            <a:r>
              <a:rPr lang="en-US" sz="2000" b="1" i="1">
                <a:latin typeface="Tahoma" panose="020B0604030504040204" pitchFamily="34" charset="0"/>
              </a:rPr>
              <a:t>Adverse effects</a:t>
            </a:r>
          </a:p>
          <a:p>
            <a:pPr>
              <a:lnSpc>
                <a:spcPct val="160000"/>
              </a:lnSpc>
              <a:spcBef>
                <a:spcPct val="50000"/>
              </a:spcBef>
              <a:buFont typeface="Wingdings" panose="05000000000000000000" pitchFamily="2" charset="2"/>
              <a:buNone/>
            </a:pPr>
            <a:r>
              <a:rPr lang="en-US">
                <a:latin typeface="Tahoma" panose="020B0604030504040204" pitchFamily="34" charset="0"/>
              </a:rPr>
              <a:t>There are few significant side effects including;</a:t>
            </a:r>
          </a:p>
          <a:p>
            <a:pPr lvl="1">
              <a:lnSpc>
                <a:spcPct val="160000"/>
              </a:lnSpc>
              <a:spcBef>
                <a:spcPct val="50000"/>
              </a:spcBef>
              <a:buFontTx/>
              <a:buChar char="o"/>
            </a:pPr>
            <a:r>
              <a:rPr lang="en-US">
                <a:latin typeface="Tahoma" panose="020B0604030504040204" pitchFamily="34" charset="0"/>
              </a:rPr>
              <a:t>Dizziness &amp; syncope</a:t>
            </a:r>
          </a:p>
          <a:p>
            <a:pPr lvl="1">
              <a:lnSpc>
                <a:spcPct val="160000"/>
              </a:lnSpc>
              <a:spcBef>
                <a:spcPct val="50000"/>
              </a:spcBef>
              <a:buFontTx/>
              <a:buChar char="o"/>
            </a:pPr>
            <a:r>
              <a:rPr lang="en-US">
                <a:latin typeface="Tahoma" panose="020B0604030504040204" pitchFamily="34" charset="0"/>
              </a:rPr>
              <a:t>Abdominal cramps</a:t>
            </a:r>
          </a:p>
          <a:p>
            <a:pPr lvl="1">
              <a:lnSpc>
                <a:spcPct val="160000"/>
              </a:lnSpc>
              <a:spcBef>
                <a:spcPct val="50000"/>
              </a:spcBef>
              <a:buFontTx/>
              <a:buChar char="o"/>
            </a:pPr>
            <a:r>
              <a:rPr lang="en-US">
                <a:latin typeface="Tahoma" panose="020B0604030504040204" pitchFamily="34" charset="0"/>
              </a:rPr>
              <a:t>Chest tightness</a:t>
            </a:r>
          </a:p>
          <a:p>
            <a:pPr lvl="1">
              <a:lnSpc>
                <a:spcPct val="160000"/>
              </a:lnSpc>
              <a:spcBef>
                <a:spcPct val="50000"/>
              </a:spcBef>
              <a:buFontTx/>
              <a:buChar char="o"/>
            </a:pPr>
            <a:r>
              <a:rPr lang="en-US">
                <a:latin typeface="Tahoma" panose="020B0604030504040204" pitchFamily="34" charset="0"/>
              </a:rPr>
              <a:t>Haemolysis in G6PD-deficiency</a:t>
            </a:r>
          </a:p>
          <a:p>
            <a:pPr lvl="1">
              <a:lnSpc>
                <a:spcPct val="160000"/>
              </a:lnSpc>
              <a:spcBef>
                <a:spcPct val="50000"/>
              </a:spcBef>
              <a:buFontTx/>
              <a:buChar char="o"/>
            </a:pPr>
            <a:r>
              <a:rPr lang="en-US">
                <a:latin typeface="Tahoma" panose="020B0604030504040204" pitchFamily="34" charset="0"/>
              </a:rPr>
              <a:t>Anaemia</a:t>
            </a:r>
          </a:p>
          <a:p>
            <a:pPr lvl="1">
              <a:lnSpc>
                <a:spcPct val="160000"/>
              </a:lnSpc>
              <a:spcBef>
                <a:spcPct val="50000"/>
              </a:spcBef>
              <a:buFontTx/>
              <a:buChar char="o"/>
            </a:pPr>
            <a:r>
              <a:rPr lang="en-US">
                <a:latin typeface="Tahoma" panose="020B0604030504040204" pitchFamily="34" charset="0"/>
              </a:rPr>
              <a:t>Suppression of myeloid activity</a:t>
            </a:r>
          </a:p>
          <a:p>
            <a:pPr lvl="1">
              <a:lnSpc>
                <a:spcPct val="160000"/>
              </a:lnSpc>
              <a:spcBef>
                <a:spcPct val="50000"/>
              </a:spcBef>
              <a:buFontTx/>
              <a:buChar char="o"/>
            </a:pPr>
            <a:r>
              <a:rPr lang="en-US">
                <a:latin typeface="Tahoma" panose="020B0604030504040204" pitchFamily="34" charset="0"/>
              </a:rPr>
              <a:t>Erythema multiforme &amp; Steven Johnson syndrome</a:t>
            </a:r>
            <a:endParaRPr lang="en-US"/>
          </a:p>
        </p:txBody>
      </p:sp>
    </p:spTree>
    <p:extLst>
      <p:ext uri="{BB962C8B-B14F-4D97-AF65-F5344CB8AC3E}">
        <p14:creationId xmlns:p14="http://schemas.microsoft.com/office/powerpoint/2010/main" val="6327560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1828800" y="304800"/>
            <a:ext cx="8382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30000"/>
              </a:lnSpc>
              <a:spcBef>
                <a:spcPct val="50000"/>
              </a:spcBef>
              <a:buFontTx/>
              <a:buAutoNum type="arabicParenR" startAt="9"/>
            </a:pPr>
            <a:r>
              <a:rPr lang="en-US" sz="2800" b="1">
                <a:solidFill>
                  <a:srgbClr val="FF0000"/>
                </a:solidFill>
                <a:latin typeface="Tahoma" panose="020B0604030504040204" pitchFamily="34" charset="0"/>
              </a:rPr>
              <a:t>Halofantrine</a:t>
            </a:r>
          </a:p>
          <a:p>
            <a:pPr>
              <a:lnSpc>
                <a:spcPct val="130000"/>
              </a:lnSpc>
              <a:spcBef>
                <a:spcPct val="50000"/>
              </a:spcBef>
              <a:buFont typeface="Wingdings" panose="05000000000000000000" pitchFamily="2" charset="2"/>
              <a:buChar char="§"/>
            </a:pPr>
            <a:r>
              <a:rPr lang="en-US">
                <a:latin typeface="Tahoma" panose="020B0604030504040204" pitchFamily="34" charset="0"/>
              </a:rPr>
              <a:t>Halofantrine is a relatively new drug developed by the Walter Reed Army</a:t>
            </a:r>
          </a:p>
          <a:p>
            <a:pPr>
              <a:lnSpc>
                <a:spcPct val="130000"/>
              </a:lnSpc>
              <a:spcBef>
                <a:spcPct val="50000"/>
              </a:spcBef>
              <a:buFont typeface="Wingdings" panose="05000000000000000000" pitchFamily="2" charset="2"/>
              <a:buNone/>
            </a:pPr>
            <a:r>
              <a:rPr lang="en-US">
                <a:latin typeface="Tahoma" panose="020B0604030504040204" pitchFamily="34" charset="0"/>
              </a:rPr>
              <a:t>Institute of Research in the 1960s. It is a phenanthrene methanol.</a:t>
            </a:r>
          </a:p>
          <a:p>
            <a:pPr>
              <a:lnSpc>
                <a:spcPct val="130000"/>
              </a:lnSpc>
              <a:spcBef>
                <a:spcPct val="50000"/>
              </a:spcBef>
              <a:buFont typeface="Wingdings" panose="05000000000000000000" pitchFamily="2" charset="2"/>
              <a:buChar char="§"/>
            </a:pPr>
            <a:r>
              <a:rPr lang="en-US">
                <a:latin typeface="Tahoma" panose="020B0604030504040204" pitchFamily="34" charset="0"/>
              </a:rPr>
              <a:t>It is chemically related to Quinine and acts as a blood schizonticide</a:t>
            </a:r>
          </a:p>
          <a:p>
            <a:pPr>
              <a:lnSpc>
                <a:spcPct val="130000"/>
              </a:lnSpc>
              <a:spcBef>
                <a:spcPct val="50000"/>
              </a:spcBef>
              <a:buFont typeface="Wingdings" panose="05000000000000000000" pitchFamily="2" charset="2"/>
              <a:buNone/>
            </a:pPr>
            <a:r>
              <a:rPr lang="en-US">
                <a:latin typeface="Tahoma" panose="020B0604030504040204" pitchFamily="34" charset="0"/>
              </a:rPr>
              <a:t>effective against all plasmodium parasites. </a:t>
            </a:r>
          </a:p>
        </p:txBody>
      </p:sp>
    </p:spTree>
    <p:extLst>
      <p:ext uri="{BB962C8B-B14F-4D97-AF65-F5344CB8AC3E}">
        <p14:creationId xmlns:p14="http://schemas.microsoft.com/office/powerpoint/2010/main" val="9788152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76400" y="228601"/>
            <a:ext cx="8763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endParaRPr lang="en-US" dirty="0">
              <a:latin typeface="Tahoma" panose="020B0604030504040204" pitchFamily="34" charset="0"/>
            </a:endParaRPr>
          </a:p>
          <a:p>
            <a:pPr>
              <a:buFont typeface="Wingdings" panose="05000000000000000000" pitchFamily="2" charset="2"/>
              <a:buAutoNum type="arabicParenR" startAt="4"/>
            </a:pPr>
            <a:r>
              <a:rPr lang="en-US" dirty="0" smtClean="0">
                <a:latin typeface="Tahoma" panose="020B0604030504040204" pitchFamily="34" charset="0"/>
              </a:rPr>
              <a:t>  </a:t>
            </a:r>
            <a:r>
              <a:rPr lang="en-US" dirty="0" err="1" smtClean="0">
                <a:solidFill>
                  <a:srgbClr val="FF00FF"/>
                </a:solidFill>
                <a:latin typeface="Tahoma" panose="020B0604030504040204" pitchFamily="34" charset="0"/>
              </a:rPr>
              <a:t>Sulphonamides</a:t>
            </a:r>
            <a:r>
              <a:rPr lang="en-US" dirty="0" smtClean="0">
                <a:solidFill>
                  <a:srgbClr val="FF00FF"/>
                </a:solidFill>
                <a:latin typeface="Tahoma" panose="020B0604030504040204" pitchFamily="34" charset="0"/>
              </a:rPr>
              <a:t> combination;</a:t>
            </a:r>
          </a:p>
          <a:p>
            <a:pPr lvl="1">
              <a:buFont typeface="Wingdings" panose="05000000000000000000" pitchFamily="2" charset="2"/>
              <a:buNone/>
            </a:pPr>
            <a:r>
              <a:rPr lang="en-US" dirty="0" smtClean="0">
                <a:latin typeface="Tahoma" panose="020B0604030504040204" pitchFamily="34" charset="0"/>
              </a:rPr>
              <a:t>             </a:t>
            </a:r>
            <a:r>
              <a:rPr lang="en-US" dirty="0" err="1" smtClean="0">
                <a:latin typeface="Tahoma" panose="020B0604030504040204" pitchFamily="34" charset="0"/>
              </a:rPr>
              <a:t>Sulfadoxine</a:t>
            </a:r>
            <a:r>
              <a:rPr lang="en-US" dirty="0" smtClean="0">
                <a:latin typeface="Tahoma" panose="020B0604030504040204" pitchFamily="34" charset="0"/>
              </a:rPr>
              <a:t> / </a:t>
            </a:r>
            <a:r>
              <a:rPr lang="en-US" dirty="0" err="1" smtClean="0">
                <a:latin typeface="Tahoma" panose="020B0604030504040204" pitchFamily="34" charset="0"/>
              </a:rPr>
              <a:t>Pyrimethamine</a:t>
            </a:r>
            <a:r>
              <a:rPr lang="en-US" dirty="0" smtClean="0">
                <a:latin typeface="Tahoma" panose="020B0604030504040204" pitchFamily="34" charset="0"/>
              </a:rPr>
              <a:t> e.g. </a:t>
            </a:r>
            <a:r>
              <a:rPr lang="en-US" i="1" dirty="0" err="1" smtClean="0">
                <a:latin typeface="Tahoma" panose="020B0604030504040204" pitchFamily="34" charset="0"/>
              </a:rPr>
              <a:t>Fansidar</a:t>
            </a:r>
            <a:endParaRPr lang="en-US" i="1" dirty="0" smtClean="0">
              <a:latin typeface="Tahoma" panose="020B0604030504040204" pitchFamily="34" charset="0"/>
            </a:endParaRPr>
          </a:p>
          <a:p>
            <a:pPr lvl="1">
              <a:buFont typeface="Wingdings" panose="05000000000000000000" pitchFamily="2" charset="2"/>
              <a:buNone/>
            </a:pPr>
            <a:r>
              <a:rPr lang="en-US" i="1" dirty="0" smtClean="0">
                <a:latin typeface="Tahoma" panose="020B0604030504040204" pitchFamily="34" charset="0"/>
              </a:rPr>
              <a:t>             </a:t>
            </a:r>
            <a:r>
              <a:rPr lang="en-US" dirty="0" err="1" smtClean="0">
                <a:latin typeface="Tahoma" panose="020B0604030504040204" pitchFamily="34" charset="0"/>
              </a:rPr>
              <a:t>Sulphamethoxypyridazine</a:t>
            </a:r>
            <a:r>
              <a:rPr lang="en-US" dirty="0" smtClean="0">
                <a:latin typeface="Tahoma" panose="020B0604030504040204" pitchFamily="34" charset="0"/>
              </a:rPr>
              <a:t> / </a:t>
            </a:r>
            <a:r>
              <a:rPr lang="en-US" dirty="0" err="1" smtClean="0">
                <a:latin typeface="Tahoma" panose="020B0604030504040204" pitchFamily="34" charset="0"/>
              </a:rPr>
              <a:t>pyrimethamine</a:t>
            </a:r>
            <a:r>
              <a:rPr lang="en-US" dirty="0" smtClean="0">
                <a:latin typeface="Tahoma" panose="020B0604030504040204" pitchFamily="34" charset="0"/>
              </a:rPr>
              <a:t> e.g. </a:t>
            </a:r>
          </a:p>
          <a:p>
            <a:pPr lvl="1">
              <a:buFont typeface="Wingdings" panose="05000000000000000000" pitchFamily="2" charset="2"/>
              <a:buNone/>
            </a:pPr>
            <a:r>
              <a:rPr lang="en-US" dirty="0" smtClean="0">
                <a:latin typeface="Tahoma" panose="020B0604030504040204" pitchFamily="34" charset="0"/>
              </a:rPr>
              <a:t>             </a:t>
            </a:r>
            <a:r>
              <a:rPr lang="en-US" i="1" dirty="0" err="1" smtClean="0">
                <a:latin typeface="Tahoma" panose="020B0604030504040204" pitchFamily="34" charset="0"/>
              </a:rPr>
              <a:t>Metakelfin</a:t>
            </a:r>
            <a:endParaRPr lang="en-US" i="1" dirty="0" smtClean="0">
              <a:latin typeface="Tahoma" panose="020B0604030504040204" pitchFamily="34" charset="0"/>
            </a:endParaRPr>
          </a:p>
          <a:p>
            <a:pPr>
              <a:buFont typeface="Wingdings" panose="05000000000000000000" pitchFamily="2" charset="2"/>
              <a:buNone/>
            </a:pPr>
            <a:endParaRPr lang="en-US" dirty="0">
              <a:latin typeface="Tahoma" panose="020B0604030504040204" pitchFamily="34" charset="0"/>
            </a:endParaRPr>
          </a:p>
          <a:p>
            <a:pPr>
              <a:buFont typeface="Wingdings" panose="05000000000000000000" pitchFamily="2" charset="2"/>
              <a:buNone/>
            </a:pPr>
            <a:endParaRPr lang="en-US" dirty="0">
              <a:latin typeface="Tahoma" panose="020B0604030504040204" pitchFamily="34" charset="0"/>
            </a:endParaRPr>
          </a:p>
          <a:p>
            <a:pPr>
              <a:buFont typeface="Wingdings" panose="05000000000000000000" pitchFamily="2" charset="2"/>
              <a:buAutoNum type="arabicParenR" startAt="5"/>
            </a:pPr>
            <a:r>
              <a:rPr lang="en-US" dirty="0">
                <a:latin typeface="Tahoma" panose="020B0604030504040204" pitchFamily="34" charset="0"/>
              </a:rPr>
              <a:t> </a:t>
            </a:r>
            <a:r>
              <a:rPr lang="en-US" dirty="0">
                <a:solidFill>
                  <a:srgbClr val="FF00FF"/>
                </a:solidFill>
                <a:latin typeface="Tahoma" panose="020B0604030504040204" pitchFamily="34" charset="0"/>
              </a:rPr>
              <a:t>Artemisinin derivatives</a:t>
            </a:r>
            <a:r>
              <a:rPr lang="en-US" dirty="0">
                <a:latin typeface="Tahoma" panose="020B0604030504040204" pitchFamily="34" charset="0"/>
              </a:rPr>
              <a:t> – from Artemisia </a:t>
            </a:r>
            <a:r>
              <a:rPr lang="en-US" dirty="0" err="1">
                <a:latin typeface="Tahoma" panose="020B0604030504040204" pitchFamily="34" charset="0"/>
              </a:rPr>
              <a:t>annua</a:t>
            </a:r>
            <a:r>
              <a:rPr lang="en-US" dirty="0">
                <a:latin typeface="Tahoma" panose="020B0604030504040204" pitchFamily="34" charset="0"/>
              </a:rPr>
              <a:t>;</a:t>
            </a:r>
          </a:p>
          <a:p>
            <a:pPr lvl="3">
              <a:buFont typeface="Wingdings" panose="05000000000000000000" pitchFamily="2" charset="2"/>
              <a:buChar char="§"/>
            </a:pPr>
            <a:r>
              <a:rPr lang="en-US" dirty="0">
                <a:latin typeface="Tahoma" panose="020B0604030504040204" pitchFamily="34" charset="0"/>
              </a:rPr>
              <a:t>  </a:t>
            </a:r>
            <a:r>
              <a:rPr lang="en-US" dirty="0" err="1">
                <a:latin typeface="Tahoma" panose="020B0604030504040204" pitchFamily="34" charset="0"/>
              </a:rPr>
              <a:t>Artemether</a:t>
            </a:r>
            <a:r>
              <a:rPr lang="en-US" dirty="0">
                <a:latin typeface="Tahoma" panose="020B0604030504040204" pitchFamily="34" charset="0"/>
              </a:rPr>
              <a:t> e.g. </a:t>
            </a:r>
            <a:r>
              <a:rPr lang="en-US" i="1" dirty="0" err="1">
                <a:latin typeface="Tahoma" panose="020B0604030504040204" pitchFamily="34" charset="0"/>
              </a:rPr>
              <a:t>Paluther</a:t>
            </a:r>
            <a:endParaRPr lang="en-US" dirty="0">
              <a:latin typeface="Tahoma" panose="020B0604030504040204" pitchFamily="34" charset="0"/>
            </a:endParaRPr>
          </a:p>
          <a:p>
            <a:pPr lvl="3">
              <a:buFont typeface="Wingdings" panose="05000000000000000000" pitchFamily="2" charset="2"/>
              <a:buChar char="§"/>
            </a:pPr>
            <a:r>
              <a:rPr lang="en-US" dirty="0">
                <a:latin typeface="Tahoma" panose="020B0604030504040204" pitchFamily="34" charset="0"/>
              </a:rPr>
              <a:t>  </a:t>
            </a:r>
            <a:r>
              <a:rPr lang="en-US" dirty="0" err="1">
                <a:latin typeface="Tahoma" panose="020B0604030504040204" pitchFamily="34" charset="0"/>
              </a:rPr>
              <a:t>Artesunate</a:t>
            </a:r>
            <a:r>
              <a:rPr lang="en-US" dirty="0">
                <a:latin typeface="Tahoma" panose="020B0604030504040204" pitchFamily="34" charset="0"/>
              </a:rPr>
              <a:t>; a semi-synthetic artemisinin e.g. </a:t>
            </a:r>
            <a:r>
              <a:rPr lang="en-US" i="1" dirty="0" err="1">
                <a:latin typeface="Tahoma" panose="020B0604030504040204" pitchFamily="34" charset="0"/>
              </a:rPr>
              <a:t>arsumax</a:t>
            </a:r>
            <a:r>
              <a:rPr lang="en-US" dirty="0">
                <a:latin typeface="Tahoma" panose="020B0604030504040204" pitchFamily="34" charset="0"/>
              </a:rPr>
              <a:t>  </a:t>
            </a:r>
            <a:endParaRPr lang="en-US" i="1" dirty="0">
              <a:latin typeface="Tahoma" panose="020B0604030504040204" pitchFamily="34" charset="0"/>
            </a:endParaRPr>
          </a:p>
          <a:p>
            <a:pPr lvl="3">
              <a:buFont typeface="Wingdings" panose="05000000000000000000" pitchFamily="2" charset="2"/>
              <a:buChar char="§"/>
            </a:pPr>
            <a:r>
              <a:rPr lang="en-US" i="1" dirty="0" smtClean="0">
                <a:latin typeface="Tahoma" panose="020B0604030504040204" pitchFamily="34" charset="0"/>
              </a:rPr>
              <a:t>  </a:t>
            </a:r>
            <a:r>
              <a:rPr lang="en-US" dirty="0" err="1" smtClean="0">
                <a:latin typeface="Tahoma" panose="020B0604030504040204" pitchFamily="34" charset="0"/>
              </a:rPr>
              <a:t>Dihydroartemisinin</a:t>
            </a:r>
            <a:r>
              <a:rPr lang="en-US" dirty="0" smtClean="0">
                <a:latin typeface="Tahoma" panose="020B0604030504040204" pitchFamily="34" charset="0"/>
              </a:rPr>
              <a:t>; the active metabolite of artemisinin</a:t>
            </a:r>
          </a:p>
          <a:p>
            <a:pPr lvl="3">
              <a:buFont typeface="Wingdings" panose="05000000000000000000" pitchFamily="2" charset="2"/>
              <a:buNone/>
            </a:pPr>
            <a:r>
              <a:rPr lang="en-US" dirty="0" smtClean="0">
                <a:latin typeface="Tahoma" panose="020B0604030504040204" pitchFamily="34" charset="0"/>
              </a:rPr>
              <a:t>       </a:t>
            </a:r>
            <a:r>
              <a:rPr lang="en-US" dirty="0">
                <a:latin typeface="Tahoma" panose="020B0604030504040204" pitchFamily="34" charset="0"/>
              </a:rPr>
              <a:t>e.g. </a:t>
            </a:r>
            <a:r>
              <a:rPr lang="en-US" i="1" dirty="0" err="1">
                <a:latin typeface="Tahoma" panose="020B0604030504040204" pitchFamily="34" charset="0"/>
              </a:rPr>
              <a:t>cotecxin</a:t>
            </a:r>
            <a:endParaRPr lang="en-US" i="1" dirty="0">
              <a:latin typeface="Tahoma" panose="020B0604030504040204" pitchFamily="34" charset="0"/>
            </a:endParaRPr>
          </a:p>
          <a:p>
            <a:pPr lvl="2">
              <a:buFont typeface="Wingdings" panose="05000000000000000000" pitchFamily="2" charset="2"/>
              <a:buNone/>
            </a:pPr>
            <a:r>
              <a:rPr lang="en-US" dirty="0">
                <a:latin typeface="Tahoma" panose="020B0604030504040204" pitchFamily="34" charset="0"/>
              </a:rPr>
              <a:t> </a:t>
            </a:r>
          </a:p>
          <a:p>
            <a:pPr lvl="1"/>
            <a:r>
              <a:rPr lang="en-US" dirty="0">
                <a:latin typeface="Tahoma" panose="020B0604030504040204" pitchFamily="34" charset="0"/>
              </a:rPr>
              <a:t> </a:t>
            </a:r>
            <a:r>
              <a:rPr lang="en-US" dirty="0" err="1">
                <a:latin typeface="Tahoma" panose="020B0604030504040204" pitchFamily="34" charset="0"/>
              </a:rPr>
              <a:t>Artemether</a:t>
            </a:r>
            <a:r>
              <a:rPr lang="en-US" dirty="0">
                <a:latin typeface="Tahoma" panose="020B0604030504040204" pitchFamily="34" charset="0"/>
              </a:rPr>
              <a:t> + </a:t>
            </a:r>
            <a:r>
              <a:rPr lang="en-US" dirty="0" err="1">
                <a:latin typeface="Tahoma" panose="020B0604030504040204" pitchFamily="34" charset="0"/>
              </a:rPr>
              <a:t>lumefantrin</a:t>
            </a:r>
            <a:r>
              <a:rPr lang="en-US" dirty="0">
                <a:latin typeface="Tahoma" panose="020B0604030504040204" pitchFamily="34" charset="0"/>
              </a:rPr>
              <a:t> = </a:t>
            </a:r>
            <a:r>
              <a:rPr lang="en-US" i="1" dirty="0" err="1">
                <a:latin typeface="Tahoma" panose="020B0604030504040204" pitchFamily="34" charset="0"/>
              </a:rPr>
              <a:t>Coartem</a:t>
            </a:r>
            <a:r>
              <a:rPr lang="en-US" i="1" dirty="0">
                <a:latin typeface="Tahoma" panose="020B0604030504040204" pitchFamily="34" charset="0"/>
              </a:rPr>
              <a:t>*</a:t>
            </a:r>
          </a:p>
          <a:p>
            <a:pPr lvl="1"/>
            <a:r>
              <a:rPr lang="en-US" dirty="0">
                <a:latin typeface="Tahoma" panose="020B0604030504040204" pitchFamily="34" charset="0"/>
              </a:rPr>
              <a:t> </a:t>
            </a:r>
            <a:r>
              <a:rPr lang="en-US" dirty="0" err="1">
                <a:latin typeface="Tahoma" panose="020B0604030504040204" pitchFamily="34" charset="0"/>
              </a:rPr>
              <a:t>Artesunate</a:t>
            </a:r>
            <a:r>
              <a:rPr lang="en-US" dirty="0">
                <a:latin typeface="Tahoma" panose="020B0604030504040204" pitchFamily="34" charset="0"/>
              </a:rPr>
              <a:t>  + </a:t>
            </a:r>
            <a:r>
              <a:rPr lang="en-US" dirty="0" err="1">
                <a:latin typeface="Tahoma" panose="020B0604030504040204" pitchFamily="34" charset="0"/>
              </a:rPr>
              <a:t>Mefloquine</a:t>
            </a:r>
            <a:r>
              <a:rPr lang="en-US" dirty="0">
                <a:latin typeface="Tahoma" panose="020B0604030504040204" pitchFamily="34" charset="0"/>
              </a:rPr>
              <a:t> = </a:t>
            </a:r>
            <a:r>
              <a:rPr lang="en-US" i="1" dirty="0" err="1">
                <a:latin typeface="Tahoma" panose="020B0604030504040204" pitchFamily="34" charset="0"/>
              </a:rPr>
              <a:t>Arteqiun</a:t>
            </a:r>
            <a:endParaRPr lang="en-US" i="1" dirty="0">
              <a:latin typeface="Tahoma" panose="020B0604030504040204" pitchFamily="34" charset="0"/>
            </a:endParaRPr>
          </a:p>
          <a:p>
            <a:pPr lvl="1"/>
            <a:r>
              <a:rPr lang="en-US" i="1" dirty="0">
                <a:latin typeface="Tahoma" panose="020B0604030504040204" pitchFamily="34" charset="0"/>
              </a:rPr>
              <a:t> </a:t>
            </a:r>
            <a:r>
              <a:rPr lang="en-US" dirty="0" err="1">
                <a:latin typeface="Tahoma" panose="020B0604030504040204" pitchFamily="34" charset="0"/>
              </a:rPr>
              <a:t>Artesunate</a:t>
            </a:r>
            <a:r>
              <a:rPr lang="en-US" dirty="0">
                <a:latin typeface="Tahoma" panose="020B0604030504040204" pitchFamily="34" charset="0"/>
              </a:rPr>
              <a:t>  + </a:t>
            </a:r>
            <a:r>
              <a:rPr lang="en-US" dirty="0" err="1">
                <a:latin typeface="Tahoma" panose="020B0604030504040204" pitchFamily="34" charset="0"/>
              </a:rPr>
              <a:t>Amodiaquine</a:t>
            </a:r>
            <a:r>
              <a:rPr lang="en-US" dirty="0">
                <a:latin typeface="Tahoma" panose="020B0604030504040204" pitchFamily="34" charset="0"/>
              </a:rPr>
              <a:t> = </a:t>
            </a:r>
            <a:r>
              <a:rPr lang="en-US" i="1" dirty="0" err="1">
                <a:latin typeface="Tahoma" panose="020B0604030504040204" pitchFamily="34" charset="0"/>
              </a:rPr>
              <a:t>Larimal</a:t>
            </a:r>
            <a:endParaRPr lang="en-US" i="1" dirty="0">
              <a:latin typeface="Tahoma" panose="020B0604030504040204" pitchFamily="34" charset="0"/>
            </a:endParaRPr>
          </a:p>
          <a:p>
            <a:pPr lvl="1"/>
            <a:r>
              <a:rPr lang="en-US" dirty="0">
                <a:latin typeface="Tahoma" panose="020B0604030504040204" pitchFamily="34" charset="0"/>
              </a:rPr>
              <a:t> </a:t>
            </a:r>
            <a:r>
              <a:rPr lang="en-US" dirty="0" err="1">
                <a:latin typeface="Tahoma" panose="020B0604030504040204" pitchFamily="34" charset="0"/>
              </a:rPr>
              <a:t>Artesunate</a:t>
            </a:r>
            <a:r>
              <a:rPr lang="en-US" dirty="0">
                <a:latin typeface="Tahoma" panose="020B0604030504040204" pitchFamily="34" charset="0"/>
              </a:rPr>
              <a:t> + </a:t>
            </a:r>
            <a:r>
              <a:rPr lang="en-US" dirty="0" err="1">
                <a:latin typeface="Tahoma" panose="020B0604030504040204" pitchFamily="34" charset="0"/>
              </a:rPr>
              <a:t>Sulphamethoxypyridazine</a:t>
            </a:r>
            <a:r>
              <a:rPr lang="en-US" dirty="0">
                <a:latin typeface="Tahoma" panose="020B0604030504040204" pitchFamily="34" charset="0"/>
              </a:rPr>
              <a:t> + </a:t>
            </a:r>
            <a:r>
              <a:rPr lang="en-US" dirty="0" err="1">
                <a:latin typeface="Tahoma" panose="020B0604030504040204" pitchFamily="34" charset="0"/>
              </a:rPr>
              <a:t>Pyrimethamine</a:t>
            </a:r>
            <a:r>
              <a:rPr lang="en-US" dirty="0">
                <a:latin typeface="Tahoma" panose="020B0604030504040204" pitchFamily="34" charset="0"/>
              </a:rPr>
              <a:t> = </a:t>
            </a:r>
            <a:r>
              <a:rPr lang="en-US" i="1" dirty="0">
                <a:latin typeface="Tahoma" panose="020B0604030504040204" pitchFamily="34" charset="0"/>
              </a:rPr>
              <a:t>Co-</a:t>
            </a:r>
            <a:r>
              <a:rPr lang="en-US" i="1" dirty="0" err="1">
                <a:latin typeface="Tahoma" panose="020B0604030504040204" pitchFamily="34" charset="0"/>
              </a:rPr>
              <a:t>Arinate</a:t>
            </a:r>
            <a:endParaRPr lang="en-US" i="1" dirty="0">
              <a:latin typeface="Tahoma" panose="020B0604030504040204" pitchFamily="34" charset="0"/>
            </a:endParaRPr>
          </a:p>
          <a:p>
            <a:pPr lvl="1"/>
            <a:r>
              <a:rPr lang="en-US" dirty="0">
                <a:latin typeface="Tahoma" panose="020B0604030504040204" pitchFamily="34" charset="0"/>
              </a:rPr>
              <a:t> </a:t>
            </a:r>
            <a:r>
              <a:rPr lang="en-US" dirty="0" err="1">
                <a:latin typeface="Tahoma" panose="020B0604030504040204" pitchFamily="34" charset="0"/>
              </a:rPr>
              <a:t>Dihydroartemisinin</a:t>
            </a:r>
            <a:r>
              <a:rPr lang="en-US" dirty="0">
                <a:latin typeface="Tahoma" panose="020B0604030504040204" pitchFamily="34" charset="0"/>
              </a:rPr>
              <a:t> + </a:t>
            </a:r>
            <a:r>
              <a:rPr lang="en-US" dirty="0" err="1">
                <a:latin typeface="Tahoma" panose="020B0604030504040204" pitchFamily="34" charset="0"/>
              </a:rPr>
              <a:t>Piperaquine</a:t>
            </a:r>
            <a:r>
              <a:rPr lang="en-US" dirty="0">
                <a:latin typeface="Tahoma" panose="020B0604030504040204" pitchFamily="34" charset="0"/>
              </a:rPr>
              <a:t> = </a:t>
            </a:r>
            <a:r>
              <a:rPr lang="en-US" i="1" dirty="0">
                <a:latin typeface="Tahoma" panose="020B0604030504040204" pitchFamily="34" charset="0"/>
              </a:rPr>
              <a:t>Duo-</a:t>
            </a:r>
            <a:r>
              <a:rPr lang="en-US" i="1" dirty="0" err="1">
                <a:latin typeface="Tahoma" panose="020B0604030504040204" pitchFamily="34" charset="0"/>
              </a:rPr>
              <a:t>cotecxin</a:t>
            </a:r>
            <a:endParaRPr lang="en-US" i="1" dirty="0">
              <a:latin typeface="Tahoma" panose="020B0604030504040204" pitchFamily="34" charset="0"/>
            </a:endParaRPr>
          </a:p>
          <a:p>
            <a:pPr lvl="1"/>
            <a:r>
              <a:rPr lang="en-US" dirty="0">
                <a:latin typeface="Tahoma" panose="020B0604030504040204" pitchFamily="34" charset="0"/>
              </a:rPr>
              <a:t> Artemisinin 62.5mg + </a:t>
            </a:r>
            <a:r>
              <a:rPr lang="en-US" dirty="0" err="1">
                <a:latin typeface="Tahoma" panose="020B0604030504040204" pitchFamily="34" charset="0"/>
              </a:rPr>
              <a:t>Piperaquine</a:t>
            </a:r>
            <a:r>
              <a:rPr lang="en-US" dirty="0">
                <a:latin typeface="Tahoma" panose="020B0604030504040204" pitchFamily="34" charset="0"/>
              </a:rPr>
              <a:t> 375mg = </a:t>
            </a:r>
            <a:r>
              <a:rPr lang="en-US" i="1" dirty="0" err="1">
                <a:latin typeface="Tahoma" panose="020B0604030504040204" pitchFamily="34" charset="0"/>
              </a:rPr>
              <a:t>Artequick</a:t>
            </a:r>
            <a:endParaRPr lang="en-US" dirty="0">
              <a:latin typeface="Tahoma" panose="020B0604030504040204" pitchFamily="34" charset="0"/>
            </a:endParaRPr>
          </a:p>
          <a:p>
            <a:r>
              <a:rPr lang="en-US" dirty="0">
                <a:latin typeface="Tahoma" panose="020B0604030504040204" pitchFamily="34" charset="0"/>
              </a:rPr>
              <a:t> </a:t>
            </a:r>
          </a:p>
        </p:txBody>
      </p:sp>
    </p:spTree>
    <p:extLst>
      <p:ext uri="{BB962C8B-B14F-4D97-AF65-F5344CB8AC3E}">
        <p14:creationId xmlns:p14="http://schemas.microsoft.com/office/powerpoint/2010/main" val="31940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499"/>
                                          </p:stCondLst>
                                        </p:cTn>
                                        <p:tgtEl>
                                          <p:spTgt spid="30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499"/>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499"/>
                                          </p:stCondLst>
                                        </p:cTn>
                                        <p:tgtEl>
                                          <p:spTgt spid="30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499"/>
                                          </p:stCondLst>
                                        </p:cTn>
                                        <p:tgtEl>
                                          <p:spTgt spid="307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499"/>
                                          </p:stCondLst>
                                        </p:cTn>
                                        <p:tgtEl>
                                          <p:spTgt spid="307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499"/>
                                          </p:stCondLst>
                                        </p:cTn>
                                        <p:tgtEl>
                                          <p:spTgt spid="307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50"/>
                                  </p:iterate>
                                  <p:childTnLst>
                                    <p:set>
                                      <p:cBhvr>
                                        <p:cTn id="30" dur="1" fill="hold">
                                          <p:stCondLst>
                                            <p:cond delay="499"/>
                                          </p:stCondLst>
                                        </p:cTn>
                                        <p:tgtEl>
                                          <p:spTgt spid="307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50"/>
                                  </p:iterate>
                                  <p:childTnLst>
                                    <p:set>
                                      <p:cBhvr>
                                        <p:cTn id="34" dur="1" fill="hold">
                                          <p:stCondLst>
                                            <p:cond delay="499"/>
                                          </p:stCondLst>
                                        </p:cTn>
                                        <p:tgtEl>
                                          <p:spTgt spid="307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50"/>
                                  </p:iterate>
                                  <p:childTnLst>
                                    <p:set>
                                      <p:cBhvr>
                                        <p:cTn id="38" dur="1" fill="hold">
                                          <p:stCondLst>
                                            <p:cond delay="499"/>
                                          </p:stCondLst>
                                        </p:cTn>
                                        <p:tgtEl>
                                          <p:spTgt spid="307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lt">
                                    <p:tmAbs val="50"/>
                                  </p:iterate>
                                  <p:childTnLst>
                                    <p:set>
                                      <p:cBhvr>
                                        <p:cTn id="42" dur="1" fill="hold">
                                          <p:stCondLst>
                                            <p:cond delay="499"/>
                                          </p:stCondLst>
                                        </p:cTn>
                                        <p:tgtEl>
                                          <p:spTgt spid="307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lt">
                                    <p:tmAbs val="50"/>
                                  </p:iterate>
                                  <p:childTnLst>
                                    <p:set>
                                      <p:cBhvr>
                                        <p:cTn id="46" dur="1" fill="hold">
                                          <p:stCondLst>
                                            <p:cond delay="499"/>
                                          </p:stCondLst>
                                        </p:cTn>
                                        <p:tgtEl>
                                          <p:spTgt spid="3074">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lt">
                                    <p:tmAbs val="50"/>
                                  </p:iterate>
                                  <p:childTnLst>
                                    <p:set>
                                      <p:cBhvr>
                                        <p:cTn id="50" dur="1" fill="hold">
                                          <p:stCondLst>
                                            <p:cond delay="499"/>
                                          </p:stCondLst>
                                        </p:cTn>
                                        <p:tgtEl>
                                          <p:spTgt spid="307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iterate type="lt">
                                    <p:tmAbs val="50"/>
                                  </p:iterate>
                                  <p:childTnLst>
                                    <p:set>
                                      <p:cBhvr>
                                        <p:cTn id="54" dur="1" fill="hold">
                                          <p:stCondLst>
                                            <p:cond delay="499"/>
                                          </p:stCondLst>
                                        </p:cTn>
                                        <p:tgtEl>
                                          <p:spTgt spid="3074">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iterate type="lt">
                                    <p:tmAbs val="50"/>
                                  </p:iterate>
                                  <p:childTnLst>
                                    <p:set>
                                      <p:cBhvr>
                                        <p:cTn id="58" dur="1" fill="hold">
                                          <p:stCondLst>
                                            <p:cond delay="499"/>
                                          </p:stCondLst>
                                        </p:cTn>
                                        <p:tgtEl>
                                          <p:spTgt spid="3074">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iterate type="lt">
                                    <p:tmAbs val="50"/>
                                  </p:iterate>
                                  <p:childTnLst>
                                    <p:set>
                                      <p:cBhvr>
                                        <p:cTn id="62" dur="1" fill="hold">
                                          <p:stCondLst>
                                            <p:cond delay="499"/>
                                          </p:stCondLst>
                                        </p:cTn>
                                        <p:tgtEl>
                                          <p:spTgt spid="3074">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iterate type="lt">
                                    <p:tmAbs val="50"/>
                                  </p:iterate>
                                  <p:childTnLst>
                                    <p:set>
                                      <p:cBhvr>
                                        <p:cTn id="66" dur="1" fill="hold">
                                          <p:stCondLst>
                                            <p:cond delay="499"/>
                                          </p:stCondLst>
                                        </p:cTn>
                                        <p:tgtEl>
                                          <p:spTgt spid="3074">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iterate type="lt">
                                    <p:tmAbs val="50"/>
                                  </p:iterate>
                                  <p:childTnLst>
                                    <p:set>
                                      <p:cBhvr>
                                        <p:cTn id="70" dur="1" fill="hold">
                                          <p:stCondLst>
                                            <p:cond delay="499"/>
                                          </p:stCondLst>
                                        </p:cTn>
                                        <p:tgtEl>
                                          <p:spTgt spid="307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752600" y="304801"/>
            <a:ext cx="86868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80000"/>
              </a:lnSpc>
              <a:buFont typeface="Wingdings" panose="05000000000000000000" pitchFamily="2" charset="2"/>
              <a:buNone/>
            </a:pPr>
            <a:r>
              <a:rPr lang="en-US" sz="2000" b="1" i="1">
                <a:latin typeface="Tahoma" panose="020B0604030504040204" pitchFamily="34" charset="0"/>
              </a:rPr>
              <a:t>Mechanism of Action</a:t>
            </a:r>
          </a:p>
          <a:p>
            <a:pPr>
              <a:lnSpc>
                <a:spcPct val="180000"/>
              </a:lnSpc>
              <a:buFont typeface="Wingdings" panose="05000000000000000000" pitchFamily="2" charset="2"/>
              <a:buChar char="§"/>
            </a:pPr>
            <a:r>
              <a:rPr lang="en-US">
                <a:latin typeface="Tahoma" panose="020B0604030504040204" pitchFamily="34" charset="0"/>
              </a:rPr>
              <a:t>The mechanism of action is similar to other anti-malarials i.e. Cytotoxic </a:t>
            </a:r>
          </a:p>
          <a:p>
            <a:pPr>
              <a:lnSpc>
                <a:spcPct val="180000"/>
              </a:lnSpc>
            </a:pPr>
            <a:r>
              <a:rPr lang="en-US">
                <a:latin typeface="Tahoma" panose="020B0604030504040204" pitchFamily="34" charset="0"/>
              </a:rPr>
              <a:t>complexes are formed with ferritoporphyrin XI that cause plasmodial</a:t>
            </a:r>
          </a:p>
          <a:p>
            <a:pPr>
              <a:lnSpc>
                <a:spcPct val="180000"/>
              </a:lnSpc>
            </a:pPr>
            <a:r>
              <a:rPr lang="en-US">
                <a:latin typeface="Tahoma" panose="020B0604030504040204" pitchFamily="34" charset="0"/>
              </a:rPr>
              <a:t>membrane damage. </a:t>
            </a:r>
          </a:p>
          <a:p>
            <a:pPr>
              <a:lnSpc>
                <a:spcPct val="180000"/>
              </a:lnSpc>
              <a:buFont typeface="Wingdings" panose="05000000000000000000" pitchFamily="2" charset="2"/>
              <a:buChar char="§"/>
            </a:pPr>
            <a:r>
              <a:rPr lang="en-US">
                <a:latin typeface="Tahoma" panose="020B0604030504040204" pitchFamily="34" charset="0"/>
              </a:rPr>
              <a:t>A dose of 8 mg/kg of Halofantrine is advised to be given in three doses at six</a:t>
            </a:r>
          </a:p>
          <a:p>
            <a:pPr>
              <a:lnSpc>
                <a:spcPct val="180000"/>
              </a:lnSpc>
              <a:buFont typeface="Wingdings" panose="05000000000000000000" pitchFamily="2" charset="2"/>
              <a:buNone/>
            </a:pPr>
            <a:r>
              <a:rPr lang="en-US">
                <a:latin typeface="Tahoma" panose="020B0604030504040204" pitchFamily="34" charset="0"/>
              </a:rPr>
              <a:t>hour intervals for the duration of the clinical episode. </a:t>
            </a:r>
          </a:p>
          <a:p>
            <a:pPr>
              <a:lnSpc>
                <a:spcPct val="180000"/>
              </a:lnSpc>
              <a:buFont typeface="Wingdings" panose="05000000000000000000" pitchFamily="2" charset="2"/>
              <a:buChar char="§"/>
            </a:pPr>
            <a:r>
              <a:rPr lang="en-US">
                <a:latin typeface="Tahoma" panose="020B0604030504040204" pitchFamily="34" charset="0"/>
              </a:rPr>
              <a:t>It has very variable bioavailability and has been shown to have potentially</a:t>
            </a:r>
          </a:p>
          <a:p>
            <a:pPr>
              <a:lnSpc>
                <a:spcPct val="180000"/>
              </a:lnSpc>
            </a:pPr>
            <a:r>
              <a:rPr lang="en-US">
                <a:latin typeface="Tahoma" panose="020B0604030504040204" pitchFamily="34" charset="0"/>
              </a:rPr>
              <a:t>high levels of cardiotoxicity. </a:t>
            </a:r>
          </a:p>
          <a:p>
            <a:pPr>
              <a:lnSpc>
                <a:spcPct val="180000"/>
              </a:lnSpc>
              <a:buFont typeface="Wingdings" panose="05000000000000000000" pitchFamily="2" charset="2"/>
              <a:buChar char="§"/>
            </a:pPr>
            <a:r>
              <a:rPr lang="en-US">
                <a:latin typeface="Tahoma" panose="020B0604030504040204" pitchFamily="34" charset="0"/>
              </a:rPr>
              <a:t>It is not recommended for children under 10 kg despite data supporting the use</a:t>
            </a:r>
          </a:p>
          <a:p>
            <a:pPr>
              <a:lnSpc>
                <a:spcPct val="180000"/>
              </a:lnSpc>
              <a:buFont typeface="Wingdings" panose="05000000000000000000" pitchFamily="2" charset="2"/>
              <a:buNone/>
            </a:pPr>
            <a:r>
              <a:rPr lang="en-US">
                <a:latin typeface="Tahoma" panose="020B0604030504040204" pitchFamily="34" charset="0"/>
              </a:rPr>
              <a:t>and demonstrating that it is well tolerated. </a:t>
            </a:r>
          </a:p>
        </p:txBody>
      </p:sp>
    </p:spTree>
    <p:extLst>
      <p:ext uri="{BB962C8B-B14F-4D97-AF65-F5344CB8AC3E}">
        <p14:creationId xmlns:p14="http://schemas.microsoft.com/office/powerpoint/2010/main" val="21125901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752600" y="381001"/>
            <a:ext cx="86868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lnSpc>
                <a:spcPct val="140000"/>
              </a:lnSpc>
              <a:spcBef>
                <a:spcPct val="50000"/>
              </a:spcBef>
              <a:buFont typeface="Wingdings" panose="05000000000000000000" pitchFamily="2" charset="2"/>
              <a:buNone/>
            </a:pPr>
            <a:r>
              <a:rPr lang="en-US" sz="2000" b="1" i="1">
                <a:latin typeface="Tahoma" panose="020B0604030504040204" pitchFamily="34" charset="0"/>
              </a:rPr>
              <a:t>Adverse effects</a:t>
            </a:r>
          </a:p>
          <a:p>
            <a:pPr>
              <a:lnSpc>
                <a:spcPct val="140000"/>
              </a:lnSpc>
              <a:spcBef>
                <a:spcPct val="50000"/>
              </a:spcBef>
              <a:buFont typeface="Wingdings" panose="05000000000000000000" pitchFamily="2" charset="2"/>
              <a:buChar char="§"/>
            </a:pPr>
            <a:r>
              <a:rPr lang="en-US">
                <a:latin typeface="Tahoma" panose="020B0604030504040204" pitchFamily="34" charset="0"/>
              </a:rPr>
              <a:t>The most frequently experienced side-effects include;</a:t>
            </a:r>
          </a:p>
          <a:p>
            <a:pPr lvl="1">
              <a:lnSpc>
                <a:spcPct val="140000"/>
              </a:lnSpc>
              <a:spcBef>
                <a:spcPct val="50000"/>
              </a:spcBef>
              <a:buFontTx/>
              <a:buChar char="•"/>
            </a:pPr>
            <a:r>
              <a:rPr lang="en-US">
                <a:latin typeface="Tahoma" panose="020B0604030504040204" pitchFamily="34" charset="0"/>
              </a:rPr>
              <a:t> Nausea</a:t>
            </a:r>
          </a:p>
          <a:p>
            <a:pPr lvl="1">
              <a:lnSpc>
                <a:spcPct val="140000"/>
              </a:lnSpc>
              <a:spcBef>
                <a:spcPct val="50000"/>
              </a:spcBef>
              <a:buFontTx/>
              <a:buChar char="•"/>
            </a:pPr>
            <a:r>
              <a:rPr lang="en-US">
                <a:latin typeface="Tahoma" panose="020B0604030504040204" pitchFamily="34" charset="0"/>
              </a:rPr>
              <a:t>Abdominal pain &amp; diarrhoea</a:t>
            </a:r>
          </a:p>
          <a:p>
            <a:pPr lvl="1">
              <a:lnSpc>
                <a:spcPct val="140000"/>
              </a:lnSpc>
              <a:spcBef>
                <a:spcPct val="50000"/>
              </a:spcBef>
              <a:buFontTx/>
              <a:buChar char="•"/>
            </a:pPr>
            <a:r>
              <a:rPr lang="en-US">
                <a:latin typeface="Tahoma" panose="020B0604030504040204" pitchFamily="34" charset="0"/>
              </a:rPr>
              <a:t>Pruritus </a:t>
            </a:r>
          </a:p>
          <a:p>
            <a:pPr lvl="1">
              <a:lnSpc>
                <a:spcPct val="140000"/>
              </a:lnSpc>
              <a:spcBef>
                <a:spcPct val="50000"/>
              </a:spcBef>
              <a:buFontTx/>
              <a:buChar char="•"/>
            </a:pPr>
            <a:r>
              <a:rPr lang="en-US">
                <a:latin typeface="Tahoma" panose="020B0604030504040204" pitchFamily="34" charset="0"/>
              </a:rPr>
              <a:t>Severe ventricular dysrhythmias due to prolongation of the QTc interval. </a:t>
            </a:r>
          </a:p>
          <a:p>
            <a:pPr>
              <a:lnSpc>
                <a:spcPct val="140000"/>
              </a:lnSpc>
              <a:spcBef>
                <a:spcPct val="50000"/>
              </a:spcBef>
              <a:buFont typeface="Wingdings" panose="05000000000000000000" pitchFamily="2" charset="2"/>
              <a:buChar char="§"/>
            </a:pPr>
            <a:r>
              <a:rPr lang="en-US">
                <a:latin typeface="Tahoma" panose="020B0604030504040204" pitchFamily="34" charset="0"/>
              </a:rPr>
              <a:t>Halofantrine is not recommended for use in pregnancy and lactation, in small</a:t>
            </a:r>
          </a:p>
          <a:p>
            <a:pPr>
              <a:lnSpc>
                <a:spcPct val="140000"/>
              </a:lnSpc>
              <a:spcBef>
                <a:spcPct val="50000"/>
              </a:spcBef>
              <a:buFont typeface="Wingdings" panose="05000000000000000000" pitchFamily="2" charset="2"/>
              <a:buNone/>
            </a:pPr>
            <a:r>
              <a:rPr lang="en-US">
                <a:latin typeface="Tahoma" panose="020B0604030504040204" pitchFamily="34" charset="0"/>
              </a:rPr>
              <a:t>children, or in patients who have taken Mefloquine previously. </a:t>
            </a:r>
          </a:p>
        </p:txBody>
      </p:sp>
    </p:spTree>
    <p:extLst>
      <p:ext uri="{BB962C8B-B14F-4D97-AF65-F5344CB8AC3E}">
        <p14:creationId xmlns:p14="http://schemas.microsoft.com/office/powerpoint/2010/main" val="3611124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1828800" y="228601"/>
            <a:ext cx="83058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4">
              <a:spcBef>
                <a:spcPct val="50000"/>
              </a:spcBef>
              <a:buFontTx/>
              <a:buAutoNum type="arabicParenR" startAt="10"/>
            </a:pPr>
            <a:r>
              <a:rPr lang="en-US" sz="2800" b="1">
                <a:solidFill>
                  <a:srgbClr val="FF0000"/>
                </a:solidFill>
                <a:latin typeface="Tahoma" panose="020B0604030504040204" pitchFamily="34" charset="0"/>
              </a:rPr>
              <a:t>Proguanil</a:t>
            </a:r>
          </a:p>
          <a:p>
            <a:pPr>
              <a:spcBef>
                <a:spcPct val="50000"/>
              </a:spcBef>
              <a:buFont typeface="Wingdings" panose="05000000000000000000" pitchFamily="2" charset="2"/>
              <a:buChar char="§"/>
            </a:pPr>
            <a:r>
              <a:rPr lang="en-US">
                <a:latin typeface="Tahoma" panose="020B0604030504040204" pitchFamily="34" charset="0"/>
              </a:rPr>
              <a:t>Proguanil (Chloroguanadine) is a biguanide; a synthetic derivative of</a:t>
            </a:r>
          </a:p>
          <a:p>
            <a:pPr>
              <a:spcBef>
                <a:spcPct val="50000"/>
              </a:spcBef>
              <a:buFont typeface="Wingdings" panose="05000000000000000000" pitchFamily="2" charset="2"/>
              <a:buNone/>
            </a:pPr>
            <a:r>
              <a:rPr lang="en-US">
                <a:latin typeface="Tahoma" panose="020B0604030504040204" pitchFamily="34" charset="0"/>
              </a:rPr>
              <a:t>pyrimidine. </a:t>
            </a:r>
          </a:p>
          <a:p>
            <a:pPr>
              <a:spcBef>
                <a:spcPct val="50000"/>
              </a:spcBef>
              <a:buFont typeface="Wingdings" panose="05000000000000000000" pitchFamily="2" charset="2"/>
              <a:buChar char="§"/>
            </a:pPr>
            <a:r>
              <a:rPr lang="en-US">
                <a:latin typeface="Tahoma" panose="020B0604030504040204" pitchFamily="34" charset="0"/>
              </a:rPr>
              <a:t>It was developed in 1945 by a British Antimalarial research group. </a:t>
            </a:r>
          </a:p>
          <a:p>
            <a:pPr>
              <a:spcBef>
                <a:spcPct val="50000"/>
              </a:spcBef>
              <a:buFont typeface="Wingdings" panose="05000000000000000000" pitchFamily="2" charset="2"/>
              <a:buChar char="§"/>
            </a:pPr>
            <a:r>
              <a:rPr lang="en-US">
                <a:latin typeface="Tahoma" panose="020B0604030504040204" pitchFamily="34" charset="0"/>
              </a:rPr>
              <a:t>It has no known effect against hypnozoites therefore is not used in the</a:t>
            </a:r>
          </a:p>
          <a:p>
            <a:pPr>
              <a:spcBef>
                <a:spcPct val="50000"/>
              </a:spcBef>
              <a:buFont typeface="Wingdings" panose="05000000000000000000" pitchFamily="2" charset="2"/>
              <a:buNone/>
            </a:pPr>
            <a:r>
              <a:rPr lang="en-US">
                <a:latin typeface="Tahoma" panose="020B0604030504040204" pitchFamily="34" charset="0"/>
              </a:rPr>
              <a:t>prevention of relapse. </a:t>
            </a:r>
          </a:p>
          <a:p>
            <a:pPr>
              <a:spcBef>
                <a:spcPct val="50000"/>
              </a:spcBef>
              <a:buFont typeface="Wingdings" panose="05000000000000000000" pitchFamily="2" charset="2"/>
              <a:buChar char="§"/>
            </a:pPr>
            <a:r>
              <a:rPr lang="en-US">
                <a:latin typeface="Tahoma" panose="020B0604030504040204" pitchFamily="34" charset="0"/>
              </a:rPr>
              <a:t>It has a weak blood schizonticidal activity and is not recommended for</a:t>
            </a:r>
          </a:p>
          <a:p>
            <a:pPr>
              <a:spcBef>
                <a:spcPct val="50000"/>
              </a:spcBef>
              <a:buFont typeface="Wingdings" panose="05000000000000000000" pitchFamily="2" charset="2"/>
              <a:buNone/>
            </a:pPr>
            <a:r>
              <a:rPr lang="en-US">
                <a:latin typeface="Tahoma" panose="020B0604030504040204" pitchFamily="34" charset="0"/>
              </a:rPr>
              <a:t>therapy of acute infection. </a:t>
            </a:r>
          </a:p>
          <a:p>
            <a:pPr>
              <a:lnSpc>
                <a:spcPct val="130000"/>
              </a:lnSpc>
              <a:spcBef>
                <a:spcPct val="50000"/>
              </a:spcBef>
              <a:buFont typeface="Wingdings" panose="05000000000000000000" pitchFamily="2" charset="2"/>
              <a:buChar char="§"/>
            </a:pPr>
            <a:r>
              <a:rPr lang="en-US">
                <a:latin typeface="Tahoma" panose="020B0604030504040204" pitchFamily="34" charset="0"/>
              </a:rPr>
              <a:t>However it is useful in prophylaxis when combined with Atovaquone i.e. </a:t>
            </a:r>
          </a:p>
          <a:p>
            <a:pPr>
              <a:lnSpc>
                <a:spcPct val="130000"/>
              </a:lnSpc>
              <a:spcBef>
                <a:spcPct val="50000"/>
              </a:spcBef>
              <a:buFont typeface="Wingdings" panose="05000000000000000000" pitchFamily="2" charset="2"/>
              <a:buNone/>
            </a:pPr>
            <a:r>
              <a:rPr lang="en-US">
                <a:latin typeface="Tahoma" panose="020B0604030504040204" pitchFamily="34" charset="0"/>
              </a:rPr>
              <a:t>Malarone.</a:t>
            </a:r>
          </a:p>
          <a:p>
            <a:pPr>
              <a:lnSpc>
                <a:spcPct val="130000"/>
              </a:lnSpc>
              <a:spcBef>
                <a:spcPct val="50000"/>
              </a:spcBef>
              <a:buFont typeface="Wingdings" panose="05000000000000000000" pitchFamily="2" charset="2"/>
              <a:buChar char="§"/>
            </a:pPr>
            <a:r>
              <a:rPr lang="en-US">
                <a:latin typeface="Tahoma" panose="020B0604030504040204" pitchFamily="34" charset="0"/>
              </a:rPr>
              <a:t>The Proguanil- Chloroquine combination does not provide effective protection</a:t>
            </a:r>
          </a:p>
          <a:p>
            <a:pPr>
              <a:lnSpc>
                <a:spcPct val="130000"/>
              </a:lnSpc>
              <a:spcBef>
                <a:spcPct val="50000"/>
              </a:spcBef>
              <a:buFont typeface="Wingdings" panose="05000000000000000000" pitchFamily="2" charset="2"/>
              <a:buNone/>
            </a:pPr>
            <a:r>
              <a:rPr lang="en-US">
                <a:latin typeface="Tahoma" panose="020B0604030504040204" pitchFamily="34" charset="0"/>
              </a:rPr>
              <a:t>against resistant strains of P. falciparum.</a:t>
            </a:r>
          </a:p>
        </p:txBody>
      </p:sp>
    </p:spTree>
    <p:extLst>
      <p:ext uri="{BB962C8B-B14F-4D97-AF65-F5344CB8AC3E}">
        <p14:creationId xmlns:p14="http://schemas.microsoft.com/office/powerpoint/2010/main" val="24964540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752600" y="152400"/>
            <a:ext cx="8763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spcBef>
                <a:spcPct val="50000"/>
              </a:spcBef>
              <a:buFont typeface="Wingdings" panose="05000000000000000000" pitchFamily="2" charset="2"/>
              <a:buNone/>
            </a:pPr>
            <a:r>
              <a:rPr lang="en-US" sz="2000" b="1" i="1">
                <a:latin typeface="Tahoma" panose="020B0604030504040204" pitchFamily="34" charset="0"/>
              </a:rPr>
              <a:t>Mechanism of Action &amp; Pharmacokinetics / Adverse effects;</a:t>
            </a:r>
          </a:p>
          <a:p>
            <a:pPr>
              <a:lnSpc>
                <a:spcPct val="130000"/>
              </a:lnSpc>
              <a:spcBef>
                <a:spcPct val="50000"/>
              </a:spcBef>
              <a:buFont typeface="Wingdings" panose="05000000000000000000" pitchFamily="2" charset="2"/>
              <a:buChar char="§"/>
            </a:pPr>
            <a:r>
              <a:rPr lang="en-US">
                <a:latin typeface="Tahoma" panose="020B0604030504040204" pitchFamily="34" charset="0"/>
              </a:rPr>
              <a:t>Proguanil has many mechanisms of action but primarily is mediated through </a:t>
            </a:r>
          </a:p>
          <a:p>
            <a:pPr>
              <a:lnSpc>
                <a:spcPct val="130000"/>
              </a:lnSpc>
              <a:spcBef>
                <a:spcPct val="50000"/>
              </a:spcBef>
              <a:buFont typeface="Wingdings" panose="05000000000000000000" pitchFamily="2" charset="2"/>
              <a:buNone/>
            </a:pPr>
            <a:r>
              <a:rPr lang="en-US">
                <a:latin typeface="Tahoma" panose="020B0604030504040204" pitchFamily="34" charset="0"/>
              </a:rPr>
              <a:t>conversion to the active metabolite cycloguanil pamoate. This inhibits the malarial</a:t>
            </a:r>
          </a:p>
          <a:p>
            <a:pPr>
              <a:lnSpc>
                <a:spcPct val="130000"/>
              </a:lnSpc>
              <a:spcBef>
                <a:spcPct val="50000"/>
              </a:spcBef>
              <a:buFont typeface="Wingdings" panose="05000000000000000000" pitchFamily="2" charset="2"/>
              <a:buNone/>
            </a:pPr>
            <a:r>
              <a:rPr lang="en-US">
                <a:latin typeface="Tahoma" panose="020B0604030504040204" pitchFamily="34" charset="0"/>
              </a:rPr>
              <a:t>dihydrofolate reductase enzyme. </a:t>
            </a:r>
          </a:p>
          <a:p>
            <a:pPr>
              <a:lnSpc>
                <a:spcPct val="130000"/>
              </a:lnSpc>
              <a:spcBef>
                <a:spcPct val="50000"/>
              </a:spcBef>
              <a:buFont typeface="Wingdings" panose="05000000000000000000" pitchFamily="2" charset="2"/>
              <a:buChar char="§"/>
            </a:pPr>
            <a:r>
              <a:rPr lang="en-US">
                <a:latin typeface="Tahoma" panose="020B0604030504040204" pitchFamily="34" charset="0"/>
              </a:rPr>
              <a:t>3 mg/kg is the advised dosage per day, (hence approximate adult dosage is </a:t>
            </a:r>
          </a:p>
          <a:p>
            <a:pPr>
              <a:lnSpc>
                <a:spcPct val="130000"/>
              </a:lnSpc>
              <a:spcBef>
                <a:spcPct val="50000"/>
              </a:spcBef>
              <a:buFont typeface="Wingdings" panose="05000000000000000000" pitchFamily="2" charset="2"/>
              <a:buNone/>
            </a:pPr>
            <a:r>
              <a:rPr lang="en-US">
                <a:latin typeface="Tahoma" panose="020B0604030504040204" pitchFamily="34" charset="0"/>
              </a:rPr>
              <a:t>200 mg). </a:t>
            </a:r>
          </a:p>
          <a:p>
            <a:pPr>
              <a:lnSpc>
                <a:spcPct val="130000"/>
              </a:lnSpc>
              <a:spcBef>
                <a:spcPct val="50000"/>
              </a:spcBef>
              <a:buFont typeface="Wingdings" panose="05000000000000000000" pitchFamily="2" charset="2"/>
              <a:buChar char="§"/>
            </a:pPr>
            <a:r>
              <a:rPr lang="en-US">
                <a:latin typeface="Tahoma" panose="020B0604030504040204" pitchFamily="34" charset="0"/>
              </a:rPr>
              <a:t>The pharmacokinetic profile of the drugs indicates that a half dose, twice daily</a:t>
            </a:r>
          </a:p>
          <a:p>
            <a:pPr>
              <a:lnSpc>
                <a:spcPct val="130000"/>
              </a:lnSpc>
              <a:spcBef>
                <a:spcPct val="50000"/>
              </a:spcBef>
              <a:buFont typeface="Wingdings" panose="05000000000000000000" pitchFamily="2" charset="2"/>
              <a:buNone/>
            </a:pPr>
            <a:r>
              <a:rPr lang="en-US">
                <a:latin typeface="Tahoma" panose="020B0604030504040204" pitchFamily="34" charset="0"/>
              </a:rPr>
              <a:t>maintains the plasma levels with a greater level of consistency, thus giving a</a:t>
            </a:r>
          </a:p>
          <a:p>
            <a:pPr>
              <a:lnSpc>
                <a:spcPct val="130000"/>
              </a:lnSpc>
              <a:spcBef>
                <a:spcPct val="50000"/>
              </a:spcBef>
              <a:buFont typeface="Wingdings" panose="05000000000000000000" pitchFamily="2" charset="2"/>
              <a:buNone/>
            </a:pPr>
            <a:r>
              <a:rPr lang="en-US">
                <a:latin typeface="Tahoma" panose="020B0604030504040204" pitchFamily="34" charset="0"/>
              </a:rPr>
              <a:t>greater level of protection. </a:t>
            </a:r>
          </a:p>
          <a:p>
            <a:pPr>
              <a:lnSpc>
                <a:spcPct val="130000"/>
              </a:lnSpc>
              <a:spcBef>
                <a:spcPct val="50000"/>
              </a:spcBef>
              <a:buFont typeface="Wingdings" panose="05000000000000000000" pitchFamily="2" charset="2"/>
              <a:buChar char="§"/>
            </a:pPr>
            <a:r>
              <a:rPr lang="en-US">
                <a:latin typeface="Tahoma" panose="020B0604030504040204" pitchFamily="34" charset="0"/>
              </a:rPr>
              <a:t>There are very few side effects to Proguanil, with slight hair loss and mouth</a:t>
            </a:r>
          </a:p>
          <a:p>
            <a:pPr>
              <a:lnSpc>
                <a:spcPct val="130000"/>
              </a:lnSpc>
              <a:spcBef>
                <a:spcPct val="50000"/>
              </a:spcBef>
              <a:buFont typeface="Wingdings" panose="05000000000000000000" pitchFamily="2" charset="2"/>
              <a:buNone/>
            </a:pPr>
            <a:r>
              <a:rPr lang="en-US">
                <a:latin typeface="Tahoma" panose="020B0604030504040204" pitchFamily="34" charset="0"/>
              </a:rPr>
              <a:t>ulcers being occasionally reported following prophylactic use.</a:t>
            </a:r>
          </a:p>
        </p:txBody>
      </p:sp>
    </p:spTree>
    <p:extLst>
      <p:ext uri="{BB962C8B-B14F-4D97-AF65-F5344CB8AC3E}">
        <p14:creationId xmlns:p14="http://schemas.microsoft.com/office/powerpoint/2010/main" val="17637008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752600" y="152401"/>
            <a:ext cx="85344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40000"/>
              </a:lnSpc>
              <a:spcBef>
                <a:spcPct val="50000"/>
              </a:spcBef>
              <a:buFontTx/>
              <a:buAutoNum type="arabicParenR" startAt="11"/>
            </a:pPr>
            <a:r>
              <a:rPr lang="en-US" sz="2800" b="1">
                <a:solidFill>
                  <a:srgbClr val="FF0000"/>
                </a:solidFill>
                <a:latin typeface="Tahoma" panose="020B0604030504040204" pitchFamily="34" charset="0"/>
              </a:rPr>
              <a:t>Doxycycline</a:t>
            </a:r>
          </a:p>
          <a:p>
            <a:pPr>
              <a:lnSpc>
                <a:spcPct val="140000"/>
              </a:lnSpc>
              <a:spcBef>
                <a:spcPct val="50000"/>
              </a:spcBef>
              <a:buFont typeface="Wingdings" panose="05000000000000000000" pitchFamily="2" charset="2"/>
              <a:buChar char="§"/>
            </a:pPr>
            <a:r>
              <a:rPr lang="en-US">
                <a:latin typeface="Tahoma" panose="020B0604030504040204" pitchFamily="34" charset="0"/>
              </a:rPr>
              <a:t>Probably one of the more prevalent antimalarial drugs prescribed, due to its</a:t>
            </a:r>
          </a:p>
          <a:p>
            <a:pPr>
              <a:lnSpc>
                <a:spcPct val="140000"/>
              </a:lnSpc>
              <a:spcBef>
                <a:spcPct val="50000"/>
              </a:spcBef>
              <a:buFont typeface="Wingdings" panose="05000000000000000000" pitchFamily="2" charset="2"/>
              <a:buNone/>
            </a:pPr>
            <a:r>
              <a:rPr lang="en-US">
                <a:latin typeface="Tahoma" panose="020B0604030504040204" pitchFamily="34" charset="0"/>
              </a:rPr>
              <a:t>relative effectiveness and cheapness, doxycycline is a tetracycline compound</a:t>
            </a:r>
          </a:p>
          <a:p>
            <a:pPr>
              <a:lnSpc>
                <a:spcPct val="140000"/>
              </a:lnSpc>
              <a:spcBef>
                <a:spcPct val="50000"/>
              </a:spcBef>
              <a:buFont typeface="Wingdings" panose="05000000000000000000" pitchFamily="2" charset="2"/>
              <a:buNone/>
            </a:pPr>
            <a:r>
              <a:rPr lang="en-US">
                <a:latin typeface="Tahoma" panose="020B0604030504040204" pitchFamily="34" charset="0"/>
              </a:rPr>
              <a:t>derived from oxytetracycline. </a:t>
            </a:r>
          </a:p>
          <a:p>
            <a:pPr>
              <a:lnSpc>
                <a:spcPct val="140000"/>
              </a:lnSpc>
              <a:spcBef>
                <a:spcPct val="50000"/>
              </a:spcBef>
              <a:buFont typeface="Wingdings" panose="05000000000000000000" pitchFamily="2" charset="2"/>
              <a:buChar char="§"/>
            </a:pPr>
            <a:r>
              <a:rPr lang="en-US">
                <a:latin typeface="Tahoma" panose="020B0604030504040204" pitchFamily="34" charset="0"/>
              </a:rPr>
              <a:t>Doxycycline is used primarily for </a:t>
            </a:r>
            <a:r>
              <a:rPr lang="en-US" i="1">
                <a:solidFill>
                  <a:srgbClr val="FF00FF"/>
                </a:solidFill>
                <a:latin typeface="Tahoma" panose="020B0604030504040204" pitchFamily="34" charset="0"/>
              </a:rPr>
              <a:t>chemoprophylaxis</a:t>
            </a:r>
            <a:r>
              <a:rPr lang="en-US">
                <a:latin typeface="Tahoma" panose="020B0604030504040204" pitchFamily="34" charset="0"/>
              </a:rPr>
              <a:t> in areas where chloroquine</a:t>
            </a:r>
          </a:p>
          <a:p>
            <a:pPr>
              <a:lnSpc>
                <a:spcPct val="140000"/>
              </a:lnSpc>
              <a:spcBef>
                <a:spcPct val="50000"/>
              </a:spcBef>
              <a:buFont typeface="Wingdings" panose="05000000000000000000" pitchFamily="2" charset="2"/>
              <a:buNone/>
            </a:pPr>
            <a:r>
              <a:rPr lang="en-US">
                <a:latin typeface="Tahoma" panose="020B0604030504040204" pitchFamily="34" charset="0"/>
              </a:rPr>
              <a:t>resistance exists. </a:t>
            </a:r>
          </a:p>
          <a:p>
            <a:pPr>
              <a:lnSpc>
                <a:spcPct val="140000"/>
              </a:lnSpc>
              <a:spcBef>
                <a:spcPct val="50000"/>
              </a:spcBef>
              <a:buFont typeface="Wingdings" panose="05000000000000000000" pitchFamily="2" charset="2"/>
              <a:buChar char="§"/>
            </a:pPr>
            <a:r>
              <a:rPr lang="en-US">
                <a:latin typeface="Tahoma" panose="020B0604030504040204" pitchFamily="34" charset="0"/>
              </a:rPr>
              <a:t>It can also be used in combination </a:t>
            </a:r>
            <a:r>
              <a:rPr lang="en-US" i="1">
                <a:solidFill>
                  <a:srgbClr val="FF00FF"/>
                </a:solidFill>
                <a:latin typeface="Tahoma" panose="020B0604030504040204" pitchFamily="34" charset="0"/>
              </a:rPr>
              <a:t>with quinine to treat resistant cases of </a:t>
            </a:r>
          </a:p>
          <a:p>
            <a:pPr>
              <a:lnSpc>
                <a:spcPct val="140000"/>
              </a:lnSpc>
              <a:spcBef>
                <a:spcPct val="50000"/>
              </a:spcBef>
              <a:buFont typeface="Wingdings" panose="05000000000000000000" pitchFamily="2" charset="2"/>
              <a:buNone/>
            </a:pPr>
            <a:r>
              <a:rPr lang="en-US" i="1">
                <a:solidFill>
                  <a:srgbClr val="FF00FF"/>
                </a:solidFill>
                <a:latin typeface="Tahoma" panose="020B0604030504040204" pitchFamily="34" charset="0"/>
              </a:rPr>
              <a:t>P. falciparum</a:t>
            </a:r>
            <a:r>
              <a:rPr lang="en-US">
                <a:latin typeface="Tahoma" panose="020B0604030504040204" pitchFamily="34" charset="0"/>
              </a:rPr>
              <a:t> but has a very slow action in acute malaria, and should not be</a:t>
            </a:r>
          </a:p>
          <a:p>
            <a:pPr>
              <a:lnSpc>
                <a:spcPct val="140000"/>
              </a:lnSpc>
              <a:spcBef>
                <a:spcPct val="50000"/>
              </a:spcBef>
              <a:buFont typeface="Wingdings" panose="05000000000000000000" pitchFamily="2" charset="2"/>
              <a:buNone/>
            </a:pPr>
            <a:r>
              <a:rPr lang="en-US">
                <a:latin typeface="Tahoma" panose="020B0604030504040204" pitchFamily="34" charset="0"/>
              </a:rPr>
              <a:t>used as monotherapy.</a:t>
            </a:r>
          </a:p>
        </p:txBody>
      </p:sp>
    </p:spTree>
    <p:extLst>
      <p:ext uri="{BB962C8B-B14F-4D97-AF65-F5344CB8AC3E}">
        <p14:creationId xmlns:p14="http://schemas.microsoft.com/office/powerpoint/2010/main" val="403547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676400" y="228601"/>
            <a:ext cx="8763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nSpc>
                <a:spcPct val="180000"/>
              </a:lnSpc>
              <a:spcBef>
                <a:spcPct val="50000"/>
              </a:spcBef>
            </a:pPr>
            <a:r>
              <a:rPr lang="en-US" sz="2000" b="1" i="1">
                <a:latin typeface="Tahoma" panose="020B0604030504040204" pitchFamily="34" charset="0"/>
              </a:rPr>
              <a:t>Mechanism of Action;</a:t>
            </a:r>
          </a:p>
          <a:p>
            <a:pPr>
              <a:lnSpc>
                <a:spcPct val="140000"/>
              </a:lnSpc>
              <a:spcBef>
                <a:spcPct val="50000"/>
              </a:spcBef>
              <a:buFont typeface="Wingdings" panose="05000000000000000000" pitchFamily="2" charset="2"/>
              <a:buChar char="§"/>
            </a:pPr>
            <a:r>
              <a:rPr lang="en-US">
                <a:latin typeface="Tahoma" panose="020B0604030504040204" pitchFamily="34" charset="0"/>
              </a:rPr>
              <a:t>Doxycycline is a bacteriostatic agent that acts to inhibit the process of protein</a:t>
            </a:r>
          </a:p>
          <a:p>
            <a:pPr>
              <a:lnSpc>
                <a:spcPct val="140000"/>
              </a:lnSpc>
              <a:spcBef>
                <a:spcPct val="50000"/>
              </a:spcBef>
              <a:buFont typeface="Wingdings" panose="05000000000000000000" pitchFamily="2" charset="2"/>
              <a:buNone/>
            </a:pPr>
            <a:r>
              <a:rPr lang="en-US">
                <a:latin typeface="Tahoma" panose="020B0604030504040204" pitchFamily="34" charset="0"/>
              </a:rPr>
              <a:t>synthesis by binding to the 30S ribosomal subunit thus preventing the 50s and </a:t>
            </a:r>
          </a:p>
          <a:p>
            <a:pPr>
              <a:lnSpc>
                <a:spcPct val="140000"/>
              </a:lnSpc>
              <a:spcBef>
                <a:spcPct val="50000"/>
              </a:spcBef>
              <a:buFont typeface="Wingdings" panose="05000000000000000000" pitchFamily="2" charset="2"/>
              <a:buNone/>
            </a:pPr>
            <a:r>
              <a:rPr lang="en-US">
                <a:latin typeface="Tahoma" panose="020B0604030504040204" pitchFamily="34" charset="0"/>
              </a:rPr>
              <a:t>30s units from bonding. </a:t>
            </a:r>
            <a:endParaRPr lang="en-US" sz="2000">
              <a:latin typeface="Tahoma" panose="020B0604030504040204" pitchFamily="34" charset="0"/>
            </a:endParaRPr>
          </a:p>
          <a:p>
            <a:pPr lvl="1">
              <a:lnSpc>
                <a:spcPct val="180000"/>
              </a:lnSpc>
              <a:spcBef>
                <a:spcPct val="50000"/>
              </a:spcBef>
            </a:pPr>
            <a:r>
              <a:rPr lang="en-US" sz="2000" b="1" i="1">
                <a:latin typeface="Tahoma" panose="020B0604030504040204" pitchFamily="34" charset="0"/>
              </a:rPr>
              <a:t>Indication &amp; Dosing;</a:t>
            </a:r>
          </a:p>
          <a:p>
            <a:pPr>
              <a:lnSpc>
                <a:spcPct val="180000"/>
              </a:lnSpc>
              <a:spcBef>
                <a:spcPct val="50000"/>
              </a:spcBef>
              <a:buFont typeface="Wingdings" panose="05000000000000000000" pitchFamily="2" charset="2"/>
              <a:buChar char="§"/>
            </a:pPr>
            <a:r>
              <a:rPr lang="en-US">
                <a:latin typeface="Tahoma" panose="020B0604030504040204" pitchFamily="34" charset="0"/>
              </a:rPr>
              <a:t>When treating acute cases and given in combination with quinine; 100 mg of </a:t>
            </a:r>
          </a:p>
          <a:p>
            <a:pPr>
              <a:lnSpc>
                <a:spcPct val="180000"/>
              </a:lnSpc>
              <a:spcBef>
                <a:spcPct val="50000"/>
              </a:spcBef>
              <a:buFont typeface="Wingdings" panose="05000000000000000000" pitchFamily="2" charset="2"/>
              <a:buNone/>
            </a:pPr>
            <a:r>
              <a:rPr lang="en-US">
                <a:latin typeface="Tahoma" panose="020B0604030504040204" pitchFamily="34" charset="0"/>
              </a:rPr>
              <a:t>doxycycline should be given per day for 7 days. </a:t>
            </a:r>
          </a:p>
          <a:p>
            <a:pPr>
              <a:lnSpc>
                <a:spcPct val="180000"/>
              </a:lnSpc>
              <a:spcBef>
                <a:spcPct val="50000"/>
              </a:spcBef>
              <a:buFont typeface="Wingdings" panose="05000000000000000000" pitchFamily="2" charset="2"/>
              <a:buChar char="§"/>
            </a:pPr>
            <a:r>
              <a:rPr lang="en-US">
                <a:latin typeface="Tahoma" panose="020B0604030504040204" pitchFamily="34" charset="0"/>
              </a:rPr>
              <a:t>In prophylactic therapy, 100 mg (adult dose) of doxycycline should be given every</a:t>
            </a:r>
          </a:p>
          <a:p>
            <a:pPr>
              <a:lnSpc>
                <a:spcPct val="180000"/>
              </a:lnSpc>
              <a:spcBef>
                <a:spcPct val="50000"/>
              </a:spcBef>
              <a:buFont typeface="Wingdings" panose="05000000000000000000" pitchFamily="2" charset="2"/>
              <a:buNone/>
            </a:pPr>
            <a:r>
              <a:rPr lang="en-US">
                <a:latin typeface="Tahoma" panose="020B0604030504040204" pitchFamily="34" charset="0"/>
              </a:rPr>
              <a:t>day; 1-week before exposure, during exposure and 1-week after exposure to</a:t>
            </a:r>
          </a:p>
          <a:p>
            <a:pPr>
              <a:lnSpc>
                <a:spcPct val="180000"/>
              </a:lnSpc>
              <a:spcBef>
                <a:spcPct val="50000"/>
              </a:spcBef>
              <a:buFont typeface="Wingdings" panose="05000000000000000000" pitchFamily="2" charset="2"/>
              <a:buNone/>
            </a:pPr>
            <a:r>
              <a:rPr lang="en-US">
                <a:latin typeface="Tahoma" panose="020B0604030504040204" pitchFamily="34" charset="0"/>
              </a:rPr>
              <a:t>malaria.</a:t>
            </a:r>
          </a:p>
        </p:txBody>
      </p:sp>
    </p:spTree>
    <p:extLst>
      <p:ext uri="{BB962C8B-B14F-4D97-AF65-F5344CB8AC3E}">
        <p14:creationId xmlns:p14="http://schemas.microsoft.com/office/powerpoint/2010/main" val="34060870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828800" y="304800"/>
            <a:ext cx="85344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indent="228600"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60000"/>
              </a:lnSpc>
              <a:spcBef>
                <a:spcPct val="50000"/>
              </a:spcBef>
            </a:pPr>
            <a:r>
              <a:rPr lang="en-US" sz="2000" b="1" i="1">
                <a:latin typeface="Tahoma" panose="020B0604030504040204" pitchFamily="34" charset="0"/>
              </a:rPr>
              <a:t>Adverse effects</a:t>
            </a:r>
          </a:p>
          <a:p>
            <a:pPr>
              <a:lnSpc>
                <a:spcPct val="160000"/>
              </a:lnSpc>
              <a:spcBef>
                <a:spcPct val="50000"/>
              </a:spcBef>
              <a:buFont typeface="Wingdings" panose="05000000000000000000" pitchFamily="2" charset="2"/>
              <a:buChar char="§"/>
            </a:pPr>
            <a:r>
              <a:rPr lang="en-US">
                <a:latin typeface="Tahoma" panose="020B0604030504040204" pitchFamily="34" charset="0"/>
              </a:rPr>
              <a:t>The most commonly experienced side effects are;</a:t>
            </a:r>
          </a:p>
          <a:p>
            <a:pPr lvl="2">
              <a:lnSpc>
                <a:spcPct val="160000"/>
              </a:lnSpc>
              <a:spcBef>
                <a:spcPct val="50000"/>
              </a:spcBef>
              <a:buFontTx/>
              <a:buChar char="•"/>
            </a:pPr>
            <a:r>
              <a:rPr lang="en-US">
                <a:latin typeface="Tahoma" panose="020B0604030504040204" pitchFamily="34" charset="0"/>
              </a:rPr>
              <a:t> permanent enamel hypoplasia</a:t>
            </a:r>
          </a:p>
          <a:p>
            <a:pPr lvl="2">
              <a:lnSpc>
                <a:spcPct val="160000"/>
              </a:lnSpc>
              <a:spcBef>
                <a:spcPct val="50000"/>
              </a:spcBef>
              <a:buFontTx/>
              <a:buChar char="•"/>
            </a:pPr>
            <a:r>
              <a:rPr lang="en-US">
                <a:latin typeface="Tahoma" panose="020B0604030504040204" pitchFamily="34" charset="0"/>
              </a:rPr>
              <a:t> transient depression of bone growth</a:t>
            </a:r>
          </a:p>
          <a:p>
            <a:pPr lvl="2">
              <a:lnSpc>
                <a:spcPct val="160000"/>
              </a:lnSpc>
              <a:spcBef>
                <a:spcPct val="50000"/>
              </a:spcBef>
              <a:buFontTx/>
              <a:buChar char="•"/>
            </a:pPr>
            <a:r>
              <a:rPr lang="en-US">
                <a:latin typeface="Tahoma" panose="020B0604030504040204" pitchFamily="34" charset="0"/>
              </a:rPr>
              <a:t> gastrointestinal disturbances</a:t>
            </a:r>
          </a:p>
          <a:p>
            <a:pPr lvl="2">
              <a:lnSpc>
                <a:spcPct val="160000"/>
              </a:lnSpc>
              <a:spcBef>
                <a:spcPct val="50000"/>
              </a:spcBef>
              <a:buFontTx/>
              <a:buChar char="•"/>
            </a:pPr>
            <a:r>
              <a:rPr lang="en-US">
                <a:latin typeface="Tahoma" panose="020B0604030504040204" pitchFamily="34" charset="0"/>
              </a:rPr>
              <a:t> photosensitivity. </a:t>
            </a:r>
          </a:p>
          <a:p>
            <a:pPr>
              <a:lnSpc>
                <a:spcPct val="160000"/>
              </a:lnSpc>
              <a:spcBef>
                <a:spcPct val="50000"/>
              </a:spcBef>
              <a:buFont typeface="Wingdings" panose="05000000000000000000" pitchFamily="2" charset="2"/>
              <a:buChar char="§"/>
            </a:pPr>
            <a:r>
              <a:rPr lang="en-US">
                <a:latin typeface="Tahoma" panose="020B0604030504040204" pitchFamily="34" charset="0"/>
              </a:rPr>
              <a:t>Due to its effect of bone and tooth growth it is not used in children under 8,</a:t>
            </a:r>
          </a:p>
          <a:p>
            <a:pPr>
              <a:lnSpc>
                <a:spcPct val="160000"/>
              </a:lnSpc>
              <a:spcBef>
                <a:spcPct val="50000"/>
              </a:spcBef>
              <a:buFont typeface="Wingdings" panose="05000000000000000000" pitchFamily="2" charset="2"/>
              <a:buNone/>
            </a:pPr>
            <a:r>
              <a:rPr lang="en-US">
                <a:latin typeface="Tahoma" panose="020B0604030504040204" pitchFamily="34" charset="0"/>
              </a:rPr>
              <a:t>pregnant or lactating women and those with a known hepatic dysfunction.</a:t>
            </a:r>
          </a:p>
        </p:txBody>
      </p:sp>
    </p:spTree>
    <p:extLst>
      <p:ext uri="{BB962C8B-B14F-4D97-AF65-F5344CB8AC3E}">
        <p14:creationId xmlns:p14="http://schemas.microsoft.com/office/powerpoint/2010/main" val="12127910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1752600" y="381000"/>
            <a:ext cx="8458200"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50000"/>
              </a:lnSpc>
              <a:spcBef>
                <a:spcPct val="50000"/>
              </a:spcBef>
              <a:buFontTx/>
              <a:buAutoNum type="arabicParenR" startAt="12"/>
            </a:pPr>
            <a:r>
              <a:rPr lang="en-US" sz="2800" b="1">
                <a:solidFill>
                  <a:srgbClr val="FF0000"/>
                </a:solidFill>
                <a:latin typeface="Tahoma" panose="020B0604030504040204" pitchFamily="34" charset="0"/>
              </a:rPr>
              <a:t>Clindamycin</a:t>
            </a:r>
          </a:p>
          <a:p>
            <a:pPr>
              <a:lnSpc>
                <a:spcPct val="150000"/>
              </a:lnSpc>
              <a:spcBef>
                <a:spcPct val="50000"/>
              </a:spcBef>
              <a:buFont typeface="Wingdings" panose="05000000000000000000" pitchFamily="2" charset="2"/>
              <a:buChar char="§"/>
            </a:pPr>
            <a:r>
              <a:rPr lang="en-US">
                <a:latin typeface="Tahoma" panose="020B0604030504040204" pitchFamily="34" charset="0"/>
              </a:rPr>
              <a:t>Clindamycin is a derivative of Lincomycin, with a slow action against blood</a:t>
            </a:r>
          </a:p>
          <a:p>
            <a:pPr>
              <a:lnSpc>
                <a:spcPct val="150000"/>
              </a:lnSpc>
              <a:spcBef>
                <a:spcPct val="50000"/>
              </a:spcBef>
              <a:buFont typeface="Wingdings" panose="05000000000000000000" pitchFamily="2" charset="2"/>
              <a:buNone/>
            </a:pPr>
            <a:r>
              <a:rPr lang="en-US">
                <a:latin typeface="Tahoma" panose="020B0604030504040204" pitchFamily="34" charset="0"/>
              </a:rPr>
              <a:t>schizonticides. </a:t>
            </a:r>
          </a:p>
          <a:p>
            <a:pPr>
              <a:lnSpc>
                <a:spcPct val="150000"/>
              </a:lnSpc>
              <a:spcBef>
                <a:spcPct val="50000"/>
              </a:spcBef>
              <a:buFont typeface="Wingdings" panose="05000000000000000000" pitchFamily="2" charset="2"/>
              <a:buChar char="§"/>
            </a:pPr>
            <a:r>
              <a:rPr lang="en-US">
                <a:latin typeface="Tahoma" panose="020B0604030504040204" pitchFamily="34" charset="0"/>
              </a:rPr>
              <a:t>It is only used in combination with Quinine in the treatment of acute cases of</a:t>
            </a:r>
          </a:p>
          <a:p>
            <a:pPr>
              <a:lnSpc>
                <a:spcPct val="150000"/>
              </a:lnSpc>
              <a:spcBef>
                <a:spcPct val="50000"/>
              </a:spcBef>
              <a:buFont typeface="Wingdings" panose="05000000000000000000" pitchFamily="2" charset="2"/>
              <a:buNone/>
            </a:pPr>
            <a:r>
              <a:rPr lang="en-US">
                <a:latin typeface="Tahoma" panose="020B0604030504040204" pitchFamily="34" charset="0"/>
              </a:rPr>
              <a:t>resistant P. falciparum infections and not as a prophylactic. </a:t>
            </a:r>
          </a:p>
          <a:p>
            <a:pPr>
              <a:lnSpc>
                <a:spcPct val="150000"/>
              </a:lnSpc>
              <a:spcBef>
                <a:spcPct val="50000"/>
              </a:spcBef>
              <a:buFont typeface="Wingdings" panose="05000000000000000000" pitchFamily="2" charset="2"/>
              <a:buChar char="§"/>
            </a:pPr>
            <a:r>
              <a:rPr lang="en-US">
                <a:latin typeface="Tahoma" panose="020B0604030504040204" pitchFamily="34" charset="0"/>
              </a:rPr>
              <a:t>Being more expensive and toxic than the other antibiotic alternatives, it is used</a:t>
            </a:r>
          </a:p>
          <a:p>
            <a:pPr>
              <a:lnSpc>
                <a:spcPct val="150000"/>
              </a:lnSpc>
              <a:spcBef>
                <a:spcPct val="50000"/>
              </a:spcBef>
              <a:buFont typeface="Wingdings" panose="05000000000000000000" pitchFamily="2" charset="2"/>
              <a:buNone/>
            </a:pPr>
            <a:r>
              <a:rPr lang="en-US">
                <a:latin typeface="Tahoma" panose="020B0604030504040204" pitchFamily="34" charset="0"/>
              </a:rPr>
              <a:t>only in cases where the Tetracyclines are contraindicated (for example in</a:t>
            </a:r>
          </a:p>
          <a:p>
            <a:pPr>
              <a:lnSpc>
                <a:spcPct val="150000"/>
              </a:lnSpc>
              <a:spcBef>
                <a:spcPct val="50000"/>
              </a:spcBef>
              <a:buFont typeface="Wingdings" panose="05000000000000000000" pitchFamily="2" charset="2"/>
              <a:buNone/>
            </a:pPr>
            <a:r>
              <a:rPr lang="en-US">
                <a:latin typeface="Tahoma" panose="020B0604030504040204" pitchFamily="34" charset="0"/>
              </a:rPr>
              <a:t>children).</a:t>
            </a:r>
          </a:p>
          <a:p>
            <a:pPr>
              <a:lnSpc>
                <a:spcPct val="150000"/>
              </a:lnSpc>
              <a:spcBef>
                <a:spcPct val="50000"/>
              </a:spcBef>
              <a:buFont typeface="Wingdings" panose="05000000000000000000" pitchFamily="2" charset="2"/>
              <a:buChar char="§"/>
            </a:pPr>
            <a:r>
              <a:rPr lang="en-US">
                <a:latin typeface="Tahoma" panose="020B0604030504040204" pitchFamily="34" charset="0"/>
              </a:rPr>
              <a:t>Clindamycin should be given in conjunction with Quinine as a 300 mg dose (in</a:t>
            </a:r>
          </a:p>
          <a:p>
            <a:pPr>
              <a:lnSpc>
                <a:spcPct val="150000"/>
              </a:lnSpc>
              <a:spcBef>
                <a:spcPct val="50000"/>
              </a:spcBef>
              <a:buFont typeface="Wingdings" panose="05000000000000000000" pitchFamily="2" charset="2"/>
              <a:buNone/>
            </a:pPr>
            <a:r>
              <a:rPr lang="en-US">
                <a:latin typeface="Tahoma" panose="020B0604030504040204" pitchFamily="34" charset="0"/>
              </a:rPr>
              <a:t>adults) four times a day for 5 days. </a:t>
            </a:r>
          </a:p>
        </p:txBody>
      </p:sp>
    </p:spTree>
    <p:extLst>
      <p:ext uri="{BB962C8B-B14F-4D97-AF65-F5344CB8AC3E}">
        <p14:creationId xmlns:p14="http://schemas.microsoft.com/office/powerpoint/2010/main" val="42567303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752600" y="381000"/>
            <a:ext cx="8686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indent="228600"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40000"/>
              </a:lnSpc>
              <a:spcBef>
                <a:spcPct val="50000"/>
              </a:spcBef>
              <a:buFont typeface="Wingdings" panose="05000000000000000000" pitchFamily="2" charset="2"/>
              <a:buNone/>
            </a:pPr>
            <a:r>
              <a:rPr lang="en-US" sz="2000" b="1" i="1">
                <a:latin typeface="Tahoma" panose="020B0604030504040204" pitchFamily="34" charset="0"/>
              </a:rPr>
              <a:t>Adverse Effects</a:t>
            </a:r>
          </a:p>
          <a:p>
            <a:pPr>
              <a:lnSpc>
                <a:spcPct val="140000"/>
              </a:lnSpc>
              <a:spcBef>
                <a:spcPct val="50000"/>
              </a:spcBef>
              <a:buFont typeface="Wingdings" panose="05000000000000000000" pitchFamily="2" charset="2"/>
              <a:buChar char="§"/>
            </a:pPr>
            <a:r>
              <a:rPr lang="en-US">
                <a:latin typeface="Tahoma" panose="020B0604030504040204" pitchFamily="34" charset="0"/>
              </a:rPr>
              <a:t>The side effects recorded in patients taking Clindamycin are;</a:t>
            </a:r>
          </a:p>
          <a:p>
            <a:pPr lvl="2">
              <a:lnSpc>
                <a:spcPct val="140000"/>
              </a:lnSpc>
              <a:spcBef>
                <a:spcPct val="50000"/>
              </a:spcBef>
              <a:buFontTx/>
              <a:buChar char="•"/>
            </a:pPr>
            <a:r>
              <a:rPr lang="en-US">
                <a:latin typeface="Tahoma" panose="020B0604030504040204" pitchFamily="34" charset="0"/>
              </a:rPr>
              <a:t> nausea </a:t>
            </a:r>
          </a:p>
          <a:p>
            <a:pPr lvl="2">
              <a:lnSpc>
                <a:spcPct val="140000"/>
              </a:lnSpc>
              <a:spcBef>
                <a:spcPct val="50000"/>
              </a:spcBef>
              <a:buFontTx/>
              <a:buChar char="•"/>
            </a:pPr>
            <a:r>
              <a:rPr lang="en-US">
                <a:latin typeface="Tahoma" panose="020B0604030504040204" pitchFamily="34" charset="0"/>
              </a:rPr>
              <a:t>vomiting </a:t>
            </a:r>
          </a:p>
          <a:p>
            <a:pPr lvl="2">
              <a:lnSpc>
                <a:spcPct val="140000"/>
              </a:lnSpc>
              <a:spcBef>
                <a:spcPct val="50000"/>
              </a:spcBef>
              <a:buFontTx/>
              <a:buChar char="•"/>
            </a:pPr>
            <a:r>
              <a:rPr lang="en-US">
                <a:latin typeface="Tahoma" panose="020B0604030504040204" pitchFamily="34" charset="0"/>
              </a:rPr>
              <a:t>abdominal pains and cramps. </a:t>
            </a:r>
          </a:p>
          <a:p>
            <a:pPr lvl="2">
              <a:lnSpc>
                <a:spcPct val="140000"/>
              </a:lnSpc>
              <a:spcBef>
                <a:spcPct val="50000"/>
              </a:spcBef>
              <a:buFontTx/>
              <a:buChar char="•"/>
            </a:pPr>
            <a:r>
              <a:rPr lang="en-US">
                <a:latin typeface="Tahoma" panose="020B0604030504040204" pitchFamily="34" charset="0"/>
              </a:rPr>
              <a:t>Pseudomembranous colitis (caused by Clostridium difficile)</a:t>
            </a:r>
          </a:p>
          <a:p>
            <a:pPr>
              <a:lnSpc>
                <a:spcPct val="140000"/>
              </a:lnSpc>
              <a:spcBef>
                <a:spcPct val="50000"/>
              </a:spcBef>
              <a:buFont typeface="Wingdings" panose="05000000000000000000" pitchFamily="2" charset="2"/>
              <a:buChar char="§"/>
            </a:pPr>
            <a:r>
              <a:rPr lang="en-US">
                <a:latin typeface="Tahoma" panose="020B0604030504040204" pitchFamily="34" charset="0"/>
              </a:rPr>
              <a:t>These adverse effects can however be alleviated by consuming large quantities</a:t>
            </a:r>
          </a:p>
          <a:p>
            <a:pPr>
              <a:lnSpc>
                <a:spcPct val="140000"/>
              </a:lnSpc>
              <a:spcBef>
                <a:spcPct val="50000"/>
              </a:spcBef>
              <a:buFont typeface="Wingdings" panose="05000000000000000000" pitchFamily="2" charset="2"/>
              <a:buNone/>
            </a:pPr>
            <a:r>
              <a:rPr lang="en-US">
                <a:latin typeface="Tahoma" panose="020B0604030504040204" pitchFamily="34" charset="0"/>
              </a:rPr>
              <a:t>of water and food when taking the drug. </a:t>
            </a:r>
          </a:p>
          <a:p>
            <a:pPr>
              <a:lnSpc>
                <a:spcPct val="140000"/>
              </a:lnSpc>
              <a:spcBef>
                <a:spcPct val="50000"/>
              </a:spcBef>
              <a:buFont typeface="Wingdings" panose="05000000000000000000" pitchFamily="2" charset="2"/>
              <a:buChar char="§"/>
            </a:pPr>
            <a:r>
              <a:rPr lang="en-US">
                <a:latin typeface="Tahoma" panose="020B0604030504040204" pitchFamily="34" charset="0"/>
              </a:rPr>
              <a:t>Pseudomembranous colitis also develops in some patients; this condition may be</a:t>
            </a:r>
          </a:p>
          <a:p>
            <a:pPr>
              <a:lnSpc>
                <a:spcPct val="140000"/>
              </a:lnSpc>
              <a:spcBef>
                <a:spcPct val="50000"/>
              </a:spcBef>
              <a:buFont typeface="Wingdings" panose="05000000000000000000" pitchFamily="2" charset="2"/>
              <a:buNone/>
            </a:pPr>
            <a:r>
              <a:rPr lang="en-US">
                <a:latin typeface="Tahoma" panose="020B0604030504040204" pitchFamily="34" charset="0"/>
              </a:rPr>
              <a:t>fatal in a small number of cases.</a:t>
            </a:r>
          </a:p>
        </p:txBody>
      </p:sp>
    </p:spTree>
    <p:extLst>
      <p:ext uri="{BB962C8B-B14F-4D97-AF65-F5344CB8AC3E}">
        <p14:creationId xmlns:p14="http://schemas.microsoft.com/office/powerpoint/2010/main" val="15796937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1752600" y="533400"/>
            <a:ext cx="87630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60000"/>
              </a:lnSpc>
              <a:spcBef>
                <a:spcPct val="50000"/>
              </a:spcBef>
              <a:buFontTx/>
              <a:buAutoNum type="arabicParenR" startAt="13"/>
            </a:pPr>
            <a:r>
              <a:rPr lang="en-US" sz="2800" b="1">
                <a:solidFill>
                  <a:srgbClr val="FF0000"/>
                </a:solidFill>
                <a:latin typeface="Tahoma" panose="020B0604030504040204" pitchFamily="34" charset="0"/>
              </a:rPr>
              <a:t>Atovaquone</a:t>
            </a:r>
          </a:p>
          <a:p>
            <a:pPr>
              <a:lnSpc>
                <a:spcPct val="160000"/>
              </a:lnSpc>
              <a:spcBef>
                <a:spcPct val="50000"/>
              </a:spcBef>
              <a:buFont typeface="Wingdings" panose="05000000000000000000" pitchFamily="2" charset="2"/>
              <a:buChar char="§"/>
            </a:pPr>
            <a:r>
              <a:rPr lang="en-US">
                <a:latin typeface="Tahoma" panose="020B0604030504040204" pitchFamily="34" charset="0"/>
              </a:rPr>
              <a:t>Atovaquone is only available in combination with Proguanil under the name</a:t>
            </a:r>
          </a:p>
          <a:p>
            <a:pPr>
              <a:lnSpc>
                <a:spcPct val="160000"/>
              </a:lnSpc>
              <a:spcBef>
                <a:spcPct val="50000"/>
              </a:spcBef>
              <a:buFont typeface="Wingdings" panose="05000000000000000000" pitchFamily="2" charset="2"/>
              <a:buNone/>
            </a:pPr>
            <a:r>
              <a:rPr lang="en-US">
                <a:latin typeface="Tahoma" panose="020B0604030504040204" pitchFamily="34" charset="0"/>
              </a:rPr>
              <a:t>Malarone.</a:t>
            </a:r>
          </a:p>
          <a:p>
            <a:pPr>
              <a:lnSpc>
                <a:spcPct val="160000"/>
              </a:lnSpc>
              <a:spcBef>
                <a:spcPct val="50000"/>
              </a:spcBef>
              <a:buFont typeface="Wingdings" panose="05000000000000000000" pitchFamily="2" charset="2"/>
              <a:buChar char="§"/>
            </a:pPr>
            <a:r>
              <a:rPr lang="en-US">
                <a:latin typeface="Tahoma" panose="020B0604030504040204" pitchFamily="34" charset="0"/>
              </a:rPr>
              <a:t>It is most commonly used as prophylaxis by travelers; also used for treatment of acute attack of malaria.</a:t>
            </a:r>
          </a:p>
          <a:p>
            <a:pPr>
              <a:spcBef>
                <a:spcPct val="50000"/>
              </a:spcBef>
            </a:pPr>
            <a:endParaRPr lang="en-US">
              <a:latin typeface="Tahoma" panose="020B0604030504040204" pitchFamily="34" charset="0"/>
            </a:endParaRPr>
          </a:p>
        </p:txBody>
      </p:sp>
    </p:spTree>
    <p:extLst>
      <p:ext uri="{BB962C8B-B14F-4D97-AF65-F5344CB8AC3E}">
        <p14:creationId xmlns:p14="http://schemas.microsoft.com/office/powerpoint/2010/main" val="9535619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05000" y="1066800"/>
            <a:ext cx="8458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buFont typeface="Wingdings" panose="05000000000000000000" pitchFamily="2" charset="2"/>
              <a:buAutoNum type="arabicParenR" startAt="6"/>
            </a:pPr>
            <a:r>
              <a:rPr lang="en-US">
                <a:latin typeface="Tahoma" panose="020B0604030504040204" pitchFamily="34" charset="0"/>
              </a:rPr>
              <a:t> </a:t>
            </a:r>
            <a:r>
              <a:rPr lang="en-US">
                <a:solidFill>
                  <a:srgbClr val="FF00FF"/>
                </a:solidFill>
                <a:latin typeface="Tahoma" panose="020B0604030504040204" pitchFamily="34" charset="0"/>
              </a:rPr>
              <a:t>Biguanides</a:t>
            </a:r>
            <a:r>
              <a:rPr lang="en-US">
                <a:latin typeface="Tahoma" panose="020B0604030504040204" pitchFamily="34" charset="0"/>
              </a:rPr>
              <a:t> &amp; other combinations;</a:t>
            </a:r>
          </a:p>
          <a:p>
            <a:pPr lvl="2">
              <a:lnSpc>
                <a:spcPct val="160000"/>
              </a:lnSpc>
              <a:buFont typeface="Wingdings" panose="05000000000000000000" pitchFamily="2" charset="2"/>
              <a:buChar char="§"/>
            </a:pPr>
            <a:r>
              <a:rPr lang="en-US">
                <a:latin typeface="Tahoma" panose="020B0604030504040204" pitchFamily="34" charset="0"/>
              </a:rPr>
              <a:t> Proguanil 100mg + Atovaquone 250mg = </a:t>
            </a:r>
            <a:r>
              <a:rPr lang="en-US" i="1">
                <a:latin typeface="Tahoma" panose="020B0604030504040204" pitchFamily="34" charset="0"/>
              </a:rPr>
              <a:t>malarone</a:t>
            </a:r>
            <a:r>
              <a:rPr lang="en-US">
                <a:latin typeface="Tahoma" panose="020B0604030504040204" pitchFamily="34" charset="0"/>
              </a:rPr>
              <a:t> </a:t>
            </a:r>
          </a:p>
          <a:p>
            <a:pPr lvl="2">
              <a:lnSpc>
                <a:spcPct val="160000"/>
              </a:lnSpc>
              <a:buFont typeface="Wingdings" panose="05000000000000000000" pitchFamily="2" charset="2"/>
              <a:buChar char="§"/>
            </a:pPr>
            <a:r>
              <a:rPr lang="en-US">
                <a:latin typeface="Tahoma" panose="020B0604030504040204" pitchFamily="34" charset="0"/>
              </a:rPr>
              <a:t> Proguanil alone used only in prophylaxis</a:t>
            </a:r>
          </a:p>
          <a:p>
            <a:pPr lvl="2">
              <a:lnSpc>
                <a:spcPct val="160000"/>
              </a:lnSpc>
              <a:buFont typeface="Wingdings" panose="05000000000000000000" pitchFamily="2" charset="2"/>
              <a:buChar char="§"/>
            </a:pPr>
            <a:endParaRPr lang="en-US">
              <a:latin typeface="Tahoma" panose="020B0604030504040204" pitchFamily="34" charset="0"/>
            </a:endParaRPr>
          </a:p>
          <a:p>
            <a:pPr>
              <a:lnSpc>
                <a:spcPct val="160000"/>
              </a:lnSpc>
              <a:buFont typeface="Wingdings" panose="05000000000000000000" pitchFamily="2" charset="2"/>
              <a:buAutoNum type="arabicParenR" startAt="7"/>
            </a:pPr>
            <a:r>
              <a:rPr lang="en-US">
                <a:latin typeface="Tahoma" panose="020B0604030504040204" pitchFamily="34" charset="0"/>
              </a:rPr>
              <a:t> </a:t>
            </a:r>
            <a:r>
              <a:rPr lang="en-US">
                <a:solidFill>
                  <a:srgbClr val="FF00FF"/>
                </a:solidFill>
                <a:latin typeface="Tahoma" panose="020B0604030504040204" pitchFamily="34" charset="0"/>
              </a:rPr>
              <a:t>9 – Phenanthrenemethanols;</a:t>
            </a:r>
          </a:p>
          <a:p>
            <a:pPr lvl="2">
              <a:lnSpc>
                <a:spcPct val="160000"/>
              </a:lnSpc>
              <a:buFont typeface="Wingdings" panose="05000000000000000000" pitchFamily="2" charset="2"/>
              <a:buChar char="§"/>
            </a:pPr>
            <a:r>
              <a:rPr lang="en-US">
                <a:latin typeface="Tahoma" panose="020B0604030504040204" pitchFamily="34" charset="0"/>
              </a:rPr>
              <a:t> Halofantrine ( </a:t>
            </a:r>
            <a:r>
              <a:rPr lang="en-US" i="1">
                <a:latin typeface="Tahoma" panose="020B0604030504040204" pitchFamily="34" charset="0"/>
              </a:rPr>
              <a:t>Halfan</a:t>
            </a:r>
            <a:r>
              <a:rPr lang="en-US">
                <a:latin typeface="Tahoma" panose="020B0604030504040204" pitchFamily="34" charset="0"/>
              </a:rPr>
              <a:t>)</a:t>
            </a:r>
          </a:p>
          <a:p>
            <a:pPr lvl="2">
              <a:lnSpc>
                <a:spcPct val="160000"/>
              </a:lnSpc>
              <a:buFont typeface="Wingdings" panose="05000000000000000000" pitchFamily="2" charset="2"/>
              <a:buChar char="§"/>
            </a:pPr>
            <a:r>
              <a:rPr lang="en-US">
                <a:latin typeface="Tahoma" panose="020B0604030504040204" pitchFamily="34" charset="0"/>
              </a:rPr>
              <a:t> lumefantrine; used only in combinations</a:t>
            </a:r>
          </a:p>
        </p:txBody>
      </p:sp>
    </p:spTree>
    <p:extLst>
      <p:ext uri="{BB962C8B-B14F-4D97-AF65-F5344CB8AC3E}">
        <p14:creationId xmlns:p14="http://schemas.microsoft.com/office/powerpoint/2010/main" val="25901329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828800" y="350838"/>
            <a:ext cx="85344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indent="292100" eaLnBrk="0" hangingPunct="0">
              <a:tabLst>
                <a:tab pos="685800" algn="l"/>
              </a:tabLst>
              <a:defRPr>
                <a:solidFill>
                  <a:schemeClr val="tx1"/>
                </a:solidFill>
                <a:latin typeface="Arial" panose="020B0604020202020204" pitchFamily="34" charset="0"/>
              </a:defRPr>
            </a:lvl1pPr>
            <a:lvl2pPr marL="742950" indent="-285750" eaLnBrk="0" hangingPunct="0">
              <a:tabLst>
                <a:tab pos="685800" algn="l"/>
              </a:tabLst>
              <a:defRPr>
                <a:solidFill>
                  <a:schemeClr val="tx1"/>
                </a:solidFill>
                <a:latin typeface="Arial" panose="020B0604020202020204" pitchFamily="34" charset="0"/>
              </a:defRPr>
            </a:lvl2pPr>
            <a:lvl3pPr marL="1143000" indent="-228600" eaLnBrk="0" hangingPunct="0">
              <a:tabLst>
                <a:tab pos="685800" algn="l"/>
              </a:tabLst>
              <a:defRPr>
                <a:solidFill>
                  <a:schemeClr val="tx1"/>
                </a:solidFill>
                <a:latin typeface="Arial" panose="020B0604020202020204" pitchFamily="34" charset="0"/>
              </a:defRPr>
            </a:lvl3pPr>
            <a:lvl4pPr marL="1600200" indent="-228600" eaLnBrk="0" hangingPunct="0">
              <a:tabLst>
                <a:tab pos="685800" algn="l"/>
              </a:tabLst>
              <a:defRPr>
                <a:solidFill>
                  <a:schemeClr val="tx1"/>
                </a:solidFill>
                <a:latin typeface="Arial" panose="020B0604020202020204" pitchFamily="34" charset="0"/>
              </a:defRPr>
            </a:lvl4pPr>
            <a:lvl5pPr marL="2057400" indent="-228600" eaLnBrk="0" hangingPunct="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eaLnBrk="1" hangingPunct="1"/>
            <a:r>
              <a:rPr lang="en-US" sz="2000" b="1">
                <a:cs typeface="Times New Roman" panose="02020603050405020304" pitchFamily="18" charset="0"/>
              </a:rPr>
              <a:t>Chemoprophylaxis drugs:</a:t>
            </a:r>
          </a:p>
          <a:p>
            <a:pPr eaLnBrk="1" hangingPunct="1">
              <a:buFontTx/>
              <a:buAutoNum type="arabicPeriod"/>
            </a:pPr>
            <a:endParaRPr lang="en-US" sz="2000"/>
          </a:p>
          <a:p>
            <a:pPr>
              <a:buFont typeface="Symbol" panose="05050102010706020507" pitchFamily="18" charset="2"/>
              <a:buChar char=""/>
            </a:pPr>
            <a:r>
              <a:rPr lang="en-US">
                <a:cs typeface="Times New Roman" panose="02020603050405020304" pitchFamily="18" charset="0"/>
              </a:rPr>
              <a:t> Proguanil (</a:t>
            </a:r>
            <a:r>
              <a:rPr lang="en-US" i="1">
                <a:cs typeface="Times New Roman" panose="02020603050405020304" pitchFamily="18" charset="0"/>
              </a:rPr>
              <a:t>paludrine</a:t>
            </a:r>
            <a:r>
              <a:rPr lang="en-US">
                <a:cs typeface="Times New Roman" panose="02020603050405020304" pitchFamily="18" charset="0"/>
              </a:rPr>
              <a:t>) 200mg daily for 1 – 2 days before exposure, then daily</a:t>
            </a:r>
          </a:p>
          <a:p>
            <a:pPr>
              <a:buFont typeface="Symbol" panose="05050102010706020507" pitchFamily="18" charset="2"/>
              <a:buNone/>
            </a:pPr>
            <a:r>
              <a:rPr lang="en-US">
                <a:cs typeface="Times New Roman" panose="02020603050405020304" pitchFamily="18" charset="0"/>
              </a:rPr>
              <a:t> during exposure and 4 weeks after exposure.</a:t>
            </a:r>
          </a:p>
          <a:p>
            <a:pPr>
              <a:buFont typeface="Symbol" panose="05050102010706020507" pitchFamily="18" charset="2"/>
              <a:buNone/>
            </a:pPr>
            <a:endParaRPr lang="en-US">
              <a:cs typeface="Times New Roman" panose="02020603050405020304" pitchFamily="18" charset="0"/>
            </a:endParaRPr>
          </a:p>
          <a:p>
            <a:pPr>
              <a:buFont typeface="Symbol" panose="05050102010706020507" pitchFamily="18" charset="2"/>
              <a:buChar char=""/>
            </a:pPr>
            <a:r>
              <a:rPr lang="en-US">
                <a:cs typeface="Times New Roman" panose="02020603050405020304" pitchFamily="18" charset="0"/>
              </a:rPr>
              <a:t> Mefloquine ( </a:t>
            </a:r>
            <a:r>
              <a:rPr lang="en-US" i="1">
                <a:cs typeface="Times New Roman" panose="02020603050405020304" pitchFamily="18" charset="0"/>
              </a:rPr>
              <a:t>larium</a:t>
            </a:r>
            <a:r>
              <a:rPr lang="en-US">
                <a:cs typeface="Times New Roman" panose="02020603050405020304" pitchFamily="18" charset="0"/>
              </a:rPr>
              <a:t>): 250mg once weekly </a:t>
            </a:r>
            <a:r>
              <a:rPr lang="en-US" baseline="30000">
                <a:cs typeface="Times New Roman" panose="02020603050405020304" pitchFamily="18" charset="0"/>
              </a:rPr>
              <a:t>1</a:t>
            </a:r>
            <a:r>
              <a:rPr lang="en-US">
                <a:cs typeface="Times New Roman" panose="02020603050405020304" pitchFamily="18" charset="0"/>
              </a:rPr>
              <a:t>/</a:t>
            </a:r>
            <a:r>
              <a:rPr lang="en-US" baseline="-30000">
                <a:cs typeface="Times New Roman" panose="02020603050405020304" pitchFamily="18" charset="0"/>
              </a:rPr>
              <a:t>52</a:t>
            </a:r>
            <a:r>
              <a:rPr lang="en-US">
                <a:cs typeface="Times New Roman" panose="02020603050405020304" pitchFamily="18" charset="0"/>
              </a:rPr>
              <a:t> before exposure , during</a:t>
            </a:r>
          </a:p>
          <a:p>
            <a:pPr>
              <a:buFont typeface="Symbol" panose="05050102010706020507" pitchFamily="18" charset="2"/>
              <a:buNone/>
            </a:pPr>
            <a:r>
              <a:rPr lang="en-US">
                <a:cs typeface="Times New Roman" panose="02020603050405020304" pitchFamily="18" charset="0"/>
              </a:rPr>
              <a:t> exposure and </a:t>
            </a:r>
            <a:r>
              <a:rPr lang="en-US" baseline="30000">
                <a:cs typeface="Times New Roman" panose="02020603050405020304" pitchFamily="18" charset="0"/>
              </a:rPr>
              <a:t>4</a:t>
            </a:r>
            <a:r>
              <a:rPr lang="en-US">
                <a:cs typeface="Times New Roman" panose="02020603050405020304" pitchFamily="18" charset="0"/>
              </a:rPr>
              <a:t>/</a:t>
            </a:r>
            <a:r>
              <a:rPr lang="en-US" baseline="-30000">
                <a:cs typeface="Times New Roman" panose="02020603050405020304" pitchFamily="18" charset="0"/>
              </a:rPr>
              <a:t>52</a:t>
            </a:r>
            <a:r>
              <a:rPr lang="en-US">
                <a:cs typeface="Times New Roman" panose="02020603050405020304" pitchFamily="18" charset="0"/>
              </a:rPr>
              <a:t>  post exposure.</a:t>
            </a:r>
            <a:r>
              <a:rPr lang="en-US" baseline="30000">
                <a:cs typeface="Times New Roman" panose="02020603050405020304" pitchFamily="18" charset="0"/>
              </a:rPr>
              <a:t> </a:t>
            </a:r>
          </a:p>
          <a:p>
            <a:pPr>
              <a:buFont typeface="Symbol" panose="05050102010706020507" pitchFamily="18" charset="2"/>
              <a:buNone/>
            </a:pPr>
            <a:endParaRPr lang="en-US">
              <a:cs typeface="Times New Roman" panose="02020603050405020304" pitchFamily="18" charset="0"/>
            </a:endParaRPr>
          </a:p>
          <a:p>
            <a:pPr>
              <a:buFont typeface="Symbol" panose="05050102010706020507" pitchFamily="18" charset="2"/>
              <a:buChar char=""/>
            </a:pPr>
            <a:r>
              <a:rPr lang="en-US">
                <a:cs typeface="Times New Roman" panose="02020603050405020304" pitchFamily="18" charset="0"/>
              </a:rPr>
              <a:t> Chloroquine (In sensitive areas): 300mg once weekly for </a:t>
            </a:r>
            <a:r>
              <a:rPr lang="en-US" baseline="30000">
                <a:cs typeface="Times New Roman" panose="02020603050405020304" pitchFamily="18" charset="0"/>
              </a:rPr>
              <a:t>1</a:t>
            </a:r>
            <a:r>
              <a:rPr lang="en-US">
                <a:cs typeface="Times New Roman" panose="02020603050405020304" pitchFamily="18" charset="0"/>
              </a:rPr>
              <a:t>/</a:t>
            </a:r>
            <a:r>
              <a:rPr lang="en-US" baseline="-30000">
                <a:cs typeface="Times New Roman" panose="02020603050405020304" pitchFamily="18" charset="0"/>
              </a:rPr>
              <a:t>52 </a:t>
            </a:r>
            <a:r>
              <a:rPr lang="en-US">
                <a:cs typeface="Times New Roman" panose="02020603050405020304" pitchFamily="18" charset="0"/>
              </a:rPr>
              <a:t>before exposure,</a:t>
            </a:r>
          </a:p>
          <a:p>
            <a:pPr>
              <a:buFont typeface="Symbol" panose="05050102010706020507" pitchFamily="18" charset="2"/>
              <a:buNone/>
            </a:pPr>
            <a:r>
              <a:rPr lang="en-US">
                <a:cs typeface="Times New Roman" panose="02020603050405020304" pitchFamily="18" charset="0"/>
              </a:rPr>
              <a:t> during exposure and </a:t>
            </a:r>
            <a:r>
              <a:rPr lang="en-US" baseline="30000">
                <a:cs typeface="Times New Roman" panose="02020603050405020304" pitchFamily="18" charset="0"/>
              </a:rPr>
              <a:t>4</a:t>
            </a:r>
            <a:r>
              <a:rPr lang="en-US">
                <a:cs typeface="Times New Roman" panose="02020603050405020304" pitchFamily="18" charset="0"/>
              </a:rPr>
              <a:t>/</a:t>
            </a:r>
            <a:r>
              <a:rPr lang="en-US" baseline="-30000">
                <a:cs typeface="Times New Roman" panose="02020603050405020304" pitchFamily="18" charset="0"/>
              </a:rPr>
              <a:t>52</a:t>
            </a:r>
            <a:r>
              <a:rPr lang="en-US">
                <a:cs typeface="Times New Roman" panose="02020603050405020304" pitchFamily="18" charset="0"/>
              </a:rPr>
              <a:t> after exposure </a:t>
            </a:r>
          </a:p>
          <a:p>
            <a:pPr>
              <a:buFont typeface="Symbol" panose="05050102010706020507" pitchFamily="18" charset="2"/>
              <a:buNone/>
            </a:pPr>
            <a:endParaRPr lang="en-US">
              <a:cs typeface="Times New Roman" panose="02020603050405020304" pitchFamily="18" charset="0"/>
            </a:endParaRPr>
          </a:p>
          <a:p>
            <a:pPr>
              <a:buFont typeface="Symbol" panose="05050102010706020507" pitchFamily="18" charset="2"/>
              <a:buChar char=""/>
            </a:pPr>
            <a:r>
              <a:rPr lang="en-US">
                <a:cs typeface="Times New Roman" panose="02020603050405020304" pitchFamily="18" charset="0"/>
              </a:rPr>
              <a:t> Doxycline 100mg daily for </a:t>
            </a:r>
            <a:r>
              <a:rPr lang="en-US" baseline="30000">
                <a:cs typeface="Times New Roman" panose="02020603050405020304" pitchFamily="18" charset="0"/>
              </a:rPr>
              <a:t>1</a:t>
            </a:r>
            <a:r>
              <a:rPr lang="en-US">
                <a:cs typeface="Times New Roman" panose="02020603050405020304" pitchFamily="18" charset="0"/>
              </a:rPr>
              <a:t>/</a:t>
            </a:r>
            <a:r>
              <a:rPr lang="en-US" baseline="-30000">
                <a:cs typeface="Times New Roman" panose="02020603050405020304" pitchFamily="18" charset="0"/>
              </a:rPr>
              <a:t>52</a:t>
            </a:r>
            <a:r>
              <a:rPr lang="en-US">
                <a:cs typeface="Times New Roman" panose="02020603050405020304" pitchFamily="18" charset="0"/>
              </a:rPr>
              <a:t>   before exposure, during exposure and 4 weeks</a:t>
            </a:r>
          </a:p>
          <a:p>
            <a:pPr>
              <a:buFont typeface="Symbol" panose="05050102010706020507" pitchFamily="18" charset="2"/>
              <a:buNone/>
            </a:pPr>
            <a:r>
              <a:rPr lang="en-US">
                <a:cs typeface="Times New Roman" panose="02020603050405020304" pitchFamily="18" charset="0"/>
              </a:rPr>
              <a:t> after exposure.</a:t>
            </a:r>
          </a:p>
          <a:p>
            <a:pPr>
              <a:buFont typeface="Symbol" panose="05050102010706020507" pitchFamily="18" charset="2"/>
              <a:buNone/>
            </a:pPr>
            <a:endParaRPr lang="en-US"/>
          </a:p>
          <a:p>
            <a:pPr>
              <a:buFont typeface="Symbol" panose="05050102010706020507" pitchFamily="18" charset="2"/>
              <a:buChar char=""/>
            </a:pPr>
            <a:r>
              <a:rPr lang="en-US">
                <a:cs typeface="Times New Roman" panose="02020603050405020304" pitchFamily="18" charset="0"/>
              </a:rPr>
              <a:t> </a:t>
            </a:r>
            <a:r>
              <a:rPr lang="en-US">
                <a:latin typeface="Tahoma" panose="020B0604030504040204" pitchFamily="34" charset="0"/>
              </a:rPr>
              <a:t>Malarone (proguanil + atovaquone); 1-tab OD 1-2 days before exposure,</a:t>
            </a:r>
          </a:p>
          <a:p>
            <a:pPr>
              <a:buFont typeface="Symbol" panose="05050102010706020507" pitchFamily="18" charset="2"/>
              <a:buNone/>
            </a:pPr>
            <a:r>
              <a:rPr lang="en-US">
                <a:latin typeface="Tahoma" panose="020B0604030504040204" pitchFamily="34" charset="0"/>
              </a:rPr>
              <a:t> during exposure and 4-weeks after exposure.</a:t>
            </a:r>
            <a:endParaRPr lang="en-US">
              <a:cs typeface="Times New Roman" panose="02020603050405020304" pitchFamily="18" charset="0"/>
            </a:endParaRPr>
          </a:p>
          <a:p>
            <a:pPr>
              <a:buFont typeface="Symbol" panose="05050102010706020507" pitchFamily="18" charset="2"/>
              <a:buChar char=""/>
            </a:pPr>
            <a:endParaRPr lang="en-US">
              <a:cs typeface="Times New Roman" panose="02020603050405020304" pitchFamily="18" charset="0"/>
            </a:endParaRPr>
          </a:p>
          <a:p>
            <a:endParaRPr lang="en-US"/>
          </a:p>
        </p:txBody>
      </p:sp>
    </p:spTree>
    <p:extLst>
      <p:ext uri="{BB962C8B-B14F-4D97-AF65-F5344CB8AC3E}">
        <p14:creationId xmlns:p14="http://schemas.microsoft.com/office/powerpoint/2010/main" val="40709128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5000" y="1371600"/>
          <a:ext cx="8534400" cy="4038599"/>
        </p:xfrm>
        <a:graphic>
          <a:graphicData uri="http://schemas.openxmlformats.org/drawingml/2006/table">
            <a:tbl>
              <a:tblPr/>
              <a:tblGrid>
                <a:gridCol w="1690777">
                  <a:extLst>
                    <a:ext uri="{9D8B030D-6E8A-4147-A177-3AD203B41FA5}">
                      <a16:colId xmlns:a16="http://schemas.microsoft.com/office/drawing/2014/main" val="20000"/>
                    </a:ext>
                  </a:extLst>
                </a:gridCol>
                <a:gridCol w="3998823">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490049">
                <a:tc>
                  <a:txBody>
                    <a:bodyPr/>
                    <a:lstStyle/>
                    <a:p>
                      <a:pPr>
                        <a:lnSpc>
                          <a:spcPct val="150000"/>
                        </a:lnSpc>
                        <a:spcAft>
                          <a:spcPts val="0"/>
                        </a:spcAft>
                      </a:pPr>
                      <a:r>
                        <a:rPr lang="en-GB" sz="1400" b="1" dirty="0">
                          <a:latin typeface="+mn-lt"/>
                          <a:ea typeface="Times New Roman"/>
                          <a:cs typeface="Times New Roman"/>
                        </a:rPr>
                        <a:t>Drug</a:t>
                      </a:r>
                      <a:endParaRPr lang="en-GB" sz="1400" dirty="0">
                        <a:latin typeface="+mn-lt"/>
                        <a:ea typeface="Calibri"/>
                        <a:cs typeface="Times New Roman"/>
                      </a:endParaRPr>
                    </a:p>
                  </a:txBody>
                  <a:tcPr marL="28575" marR="28575" marT="28575" marB="28575">
                    <a:lnL>
                      <a:noFill/>
                    </a:lnL>
                    <a:lnR>
                      <a:noFill/>
                    </a:lnR>
                    <a:lnT w="12700" cap="flat" cmpd="sng" algn="ctr">
                      <a:solidFill>
                        <a:srgbClr val="666666"/>
                      </a:solidFill>
                      <a:prstDash val="solid"/>
                      <a:round/>
                      <a:headEnd type="none" w="med" len="med"/>
                      <a:tailEnd type="none" w="med" len="med"/>
                    </a:lnT>
                    <a:lnB>
                      <a:noFill/>
                    </a:lnB>
                    <a:solidFill>
                      <a:srgbClr val="FFFFFF"/>
                    </a:solidFill>
                  </a:tcPr>
                </a:tc>
                <a:tc>
                  <a:txBody>
                    <a:bodyPr/>
                    <a:lstStyle/>
                    <a:p>
                      <a:pPr>
                        <a:lnSpc>
                          <a:spcPct val="150000"/>
                        </a:lnSpc>
                        <a:spcAft>
                          <a:spcPts val="0"/>
                        </a:spcAft>
                      </a:pPr>
                      <a:r>
                        <a:rPr lang="en-GB" sz="1400" b="1" dirty="0" smtClean="0">
                          <a:latin typeface="+mn-lt"/>
                          <a:ea typeface="Times New Roman"/>
                          <a:cs typeface="Times New Roman"/>
                        </a:rPr>
                        <a:t>Use</a:t>
                      </a:r>
                      <a:endParaRPr lang="en-GB" sz="1400" dirty="0">
                        <a:latin typeface="+mn-lt"/>
                        <a:ea typeface="Calibri"/>
                        <a:cs typeface="Times New Roman"/>
                      </a:endParaRPr>
                    </a:p>
                  </a:txBody>
                  <a:tcPr marL="28575" marR="28575" marT="28575" marB="28575">
                    <a:lnL>
                      <a:noFill/>
                    </a:lnL>
                    <a:lnR>
                      <a:noFill/>
                    </a:lnR>
                    <a:lnB>
                      <a:noFill/>
                    </a:lnB>
                    <a:solidFill>
                      <a:srgbClr val="FFFFFF"/>
                    </a:solidFill>
                  </a:tcPr>
                </a:tc>
                <a:tc>
                  <a:txBody>
                    <a:bodyPr/>
                    <a:lstStyle/>
                    <a:p>
                      <a:pPr>
                        <a:lnSpc>
                          <a:spcPct val="150000"/>
                        </a:lnSpc>
                        <a:spcAft>
                          <a:spcPts val="0"/>
                        </a:spcAft>
                      </a:pPr>
                      <a:r>
                        <a:rPr lang="en-GB" sz="1400" b="1" dirty="0">
                          <a:latin typeface="+mn-lt"/>
                          <a:ea typeface="Times New Roman"/>
                          <a:cs typeface="Times New Roman"/>
                        </a:rPr>
                        <a:t>Adult </a:t>
                      </a:r>
                      <a:r>
                        <a:rPr lang="en-GB" sz="1400" b="1" dirty="0" smtClean="0">
                          <a:latin typeface="+mn-lt"/>
                          <a:ea typeface="Times New Roman"/>
                          <a:cs typeface="Times New Roman"/>
                        </a:rPr>
                        <a:t>Dosage</a:t>
                      </a:r>
                      <a:endParaRPr lang="en-GB" sz="1400" dirty="0">
                        <a:latin typeface="+mn-lt"/>
                        <a:ea typeface="Calibri"/>
                        <a:cs typeface="Times New Roman"/>
                      </a:endParaRPr>
                    </a:p>
                  </a:txBody>
                  <a:tcPr marL="28575" marR="28575" marT="28575" marB="28575">
                    <a:lnL>
                      <a:noFill/>
                    </a:lnL>
                    <a:lnR>
                      <a:noFill/>
                    </a:lnR>
                    <a:lnB>
                      <a:noFill/>
                    </a:lnB>
                    <a:solidFill>
                      <a:srgbClr val="FFFFFF"/>
                    </a:solidFill>
                  </a:tcPr>
                </a:tc>
                <a:extLst>
                  <a:ext uri="{0D108BD9-81ED-4DB2-BD59-A6C34878D82A}">
                    <a16:rowId xmlns:a16="http://schemas.microsoft.com/office/drawing/2014/main" val="10000"/>
                  </a:ext>
                </a:extLst>
              </a:tr>
              <a:tr h="709710">
                <a:tc>
                  <a:txBody>
                    <a:bodyPr/>
                    <a:lstStyle/>
                    <a:p>
                      <a:pPr>
                        <a:lnSpc>
                          <a:spcPct val="150000"/>
                        </a:lnSpc>
                        <a:spcAft>
                          <a:spcPts val="675"/>
                        </a:spcAft>
                      </a:pPr>
                      <a:r>
                        <a:rPr lang="en-GB" sz="1400" dirty="0">
                          <a:solidFill>
                            <a:srgbClr val="333333"/>
                          </a:solidFill>
                          <a:latin typeface="+mn-lt"/>
                          <a:ea typeface="Times New Roman"/>
                          <a:cs typeface="Times New Roman"/>
                        </a:rPr>
                        <a:t>Chloroquine</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Areas without resistant </a:t>
                      </a:r>
                      <a:r>
                        <a:rPr lang="en-GB" sz="1400" i="1" dirty="0">
                          <a:solidFill>
                            <a:srgbClr val="333333"/>
                          </a:solidFill>
                          <a:latin typeface="+mn-lt"/>
                          <a:ea typeface="Times New Roman"/>
                          <a:cs typeface="Times New Roman"/>
                        </a:rPr>
                        <a:t>P falciparum</a:t>
                      </a:r>
                      <a:r>
                        <a:rPr lang="en-GB" sz="1400" dirty="0">
                          <a:solidFill>
                            <a:srgbClr val="333333"/>
                          </a:solidFill>
                          <a:latin typeface="+mn-lt"/>
                          <a:ea typeface="Times New Roman"/>
                          <a:cs typeface="Times New Roman"/>
                        </a:rPr>
                        <a:t>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500 mg weekly</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10001"/>
                  </a:ext>
                </a:extLst>
              </a:tr>
              <a:tr h="709710">
                <a:tc>
                  <a:txBody>
                    <a:bodyPr/>
                    <a:lstStyle/>
                    <a:p>
                      <a:pPr>
                        <a:lnSpc>
                          <a:spcPct val="150000"/>
                        </a:lnSpc>
                        <a:spcAft>
                          <a:spcPts val="675"/>
                        </a:spcAft>
                      </a:pPr>
                      <a:r>
                        <a:rPr lang="en-GB" sz="1400" dirty="0">
                          <a:solidFill>
                            <a:srgbClr val="333333"/>
                          </a:solidFill>
                          <a:latin typeface="+mn-lt"/>
                          <a:ea typeface="Times New Roman"/>
                          <a:cs typeface="Times New Roman"/>
                        </a:rPr>
                        <a:t>Malarone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Areas with multidrug-resistant</a:t>
                      </a:r>
                      <a:r>
                        <a:rPr lang="en-GB" sz="1400" i="1" dirty="0">
                          <a:solidFill>
                            <a:srgbClr val="333333"/>
                          </a:solidFill>
                          <a:latin typeface="+mn-lt"/>
                          <a:ea typeface="Times New Roman"/>
                          <a:cs typeface="Times New Roman"/>
                        </a:rPr>
                        <a:t> P falciparum</a:t>
                      </a:r>
                      <a:r>
                        <a:rPr lang="en-GB" sz="1400" dirty="0">
                          <a:solidFill>
                            <a:srgbClr val="333333"/>
                          </a:solidFill>
                          <a:latin typeface="+mn-lt"/>
                          <a:ea typeface="Times New Roman"/>
                          <a:cs typeface="Times New Roman"/>
                        </a:rPr>
                        <a:t>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1 tablet (250 mg atovaquone/100 mg proguanil) daily</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10002"/>
                  </a:ext>
                </a:extLst>
              </a:tr>
              <a:tr h="709710">
                <a:tc>
                  <a:txBody>
                    <a:bodyPr/>
                    <a:lstStyle/>
                    <a:p>
                      <a:pPr>
                        <a:lnSpc>
                          <a:spcPct val="150000"/>
                        </a:lnSpc>
                        <a:spcAft>
                          <a:spcPts val="675"/>
                        </a:spcAft>
                      </a:pPr>
                      <a:r>
                        <a:rPr lang="en-GB" sz="1400" dirty="0">
                          <a:solidFill>
                            <a:srgbClr val="333333"/>
                          </a:solidFill>
                          <a:latin typeface="+mn-lt"/>
                          <a:ea typeface="Times New Roman"/>
                          <a:cs typeface="Times New Roman"/>
                        </a:rPr>
                        <a:t>Mefloquine</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Areas with chloroquine-resistant </a:t>
                      </a:r>
                      <a:r>
                        <a:rPr lang="en-GB" sz="1400" i="1" dirty="0">
                          <a:solidFill>
                            <a:srgbClr val="333333"/>
                          </a:solidFill>
                          <a:latin typeface="+mn-lt"/>
                          <a:ea typeface="Times New Roman"/>
                          <a:cs typeface="Times New Roman"/>
                        </a:rPr>
                        <a:t>P falciparum</a:t>
                      </a:r>
                      <a:r>
                        <a:rPr lang="en-GB" sz="1400" dirty="0">
                          <a:solidFill>
                            <a:srgbClr val="333333"/>
                          </a:solidFill>
                          <a:latin typeface="+mn-lt"/>
                          <a:ea typeface="Times New Roman"/>
                          <a:cs typeface="Times New Roman"/>
                        </a:rPr>
                        <a:t>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250 mg weekly</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10003"/>
                  </a:ext>
                </a:extLst>
              </a:tr>
              <a:tr h="709710">
                <a:tc>
                  <a:txBody>
                    <a:bodyPr/>
                    <a:lstStyle/>
                    <a:p>
                      <a:pPr>
                        <a:lnSpc>
                          <a:spcPct val="150000"/>
                        </a:lnSpc>
                        <a:spcAft>
                          <a:spcPts val="675"/>
                        </a:spcAft>
                      </a:pPr>
                      <a:r>
                        <a:rPr lang="en-GB" sz="1400" dirty="0">
                          <a:solidFill>
                            <a:srgbClr val="333333"/>
                          </a:solidFill>
                          <a:latin typeface="+mn-lt"/>
                          <a:ea typeface="Times New Roman"/>
                          <a:cs typeface="Times New Roman"/>
                        </a:rPr>
                        <a:t>Doxycycline</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Areas with multidrug-resistant </a:t>
                      </a:r>
                      <a:r>
                        <a:rPr lang="en-GB" sz="1400" i="1" dirty="0">
                          <a:solidFill>
                            <a:srgbClr val="333333"/>
                          </a:solidFill>
                          <a:latin typeface="+mn-lt"/>
                          <a:ea typeface="Times New Roman"/>
                          <a:cs typeface="Times New Roman"/>
                        </a:rPr>
                        <a:t>P falciparum</a:t>
                      </a:r>
                      <a:r>
                        <a:rPr lang="en-GB" sz="1400" dirty="0">
                          <a:solidFill>
                            <a:srgbClr val="333333"/>
                          </a:solidFill>
                          <a:latin typeface="+mn-lt"/>
                          <a:ea typeface="Times New Roman"/>
                          <a:cs typeface="Times New Roman"/>
                        </a:rPr>
                        <a:t>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100 mg daily</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10004"/>
                  </a:ext>
                </a:extLst>
              </a:tr>
              <a:tr h="709710">
                <a:tc>
                  <a:txBody>
                    <a:bodyPr/>
                    <a:lstStyle/>
                    <a:p>
                      <a:pPr>
                        <a:lnSpc>
                          <a:spcPct val="150000"/>
                        </a:lnSpc>
                        <a:spcAft>
                          <a:spcPts val="675"/>
                        </a:spcAft>
                      </a:pPr>
                      <a:r>
                        <a:rPr lang="en-GB" sz="1400" dirty="0" smtClean="0">
                          <a:solidFill>
                            <a:srgbClr val="333333"/>
                          </a:solidFill>
                          <a:latin typeface="+mn-lt"/>
                          <a:ea typeface="Times New Roman"/>
                          <a:cs typeface="Times New Roman"/>
                        </a:rPr>
                        <a:t>Primaquine</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Terminal prophylaxis of </a:t>
                      </a:r>
                      <a:r>
                        <a:rPr lang="en-GB" sz="1400" i="1" dirty="0">
                          <a:solidFill>
                            <a:srgbClr val="333333"/>
                          </a:solidFill>
                          <a:latin typeface="+mn-lt"/>
                          <a:ea typeface="Times New Roman"/>
                          <a:cs typeface="Times New Roman"/>
                        </a:rPr>
                        <a:t>P vivax </a:t>
                      </a:r>
                      <a:r>
                        <a:rPr lang="en-GB" sz="1400" dirty="0">
                          <a:solidFill>
                            <a:srgbClr val="333333"/>
                          </a:solidFill>
                          <a:latin typeface="+mn-lt"/>
                          <a:ea typeface="Times New Roman"/>
                          <a:cs typeface="Times New Roman"/>
                        </a:rPr>
                        <a:t>and </a:t>
                      </a:r>
                      <a:r>
                        <a:rPr lang="en-GB" sz="1400" i="1" dirty="0">
                          <a:solidFill>
                            <a:srgbClr val="333333"/>
                          </a:solidFill>
                          <a:latin typeface="+mn-lt"/>
                          <a:ea typeface="Times New Roman"/>
                          <a:cs typeface="Times New Roman"/>
                        </a:rPr>
                        <a:t>P ovale</a:t>
                      </a:r>
                      <a:r>
                        <a:rPr lang="en-GB" sz="1400" dirty="0">
                          <a:solidFill>
                            <a:srgbClr val="333333"/>
                          </a:solidFill>
                          <a:latin typeface="+mn-lt"/>
                          <a:ea typeface="Times New Roman"/>
                          <a:cs typeface="Times New Roman"/>
                        </a:rPr>
                        <a:t> infections </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tc>
                  <a:txBody>
                    <a:bodyPr/>
                    <a:lstStyle/>
                    <a:p>
                      <a:pPr>
                        <a:lnSpc>
                          <a:spcPct val="150000"/>
                        </a:lnSpc>
                        <a:spcAft>
                          <a:spcPts val="675"/>
                        </a:spcAft>
                      </a:pPr>
                      <a:r>
                        <a:rPr lang="en-GB" sz="1400" dirty="0">
                          <a:solidFill>
                            <a:srgbClr val="333333"/>
                          </a:solidFill>
                          <a:latin typeface="+mn-lt"/>
                          <a:ea typeface="Times New Roman"/>
                          <a:cs typeface="Times New Roman"/>
                        </a:rPr>
                        <a:t>26.3 mg (15 mg base) daily for 14 days after travel</a:t>
                      </a:r>
                      <a:endParaRPr lang="en-GB" sz="1400" dirty="0">
                        <a:latin typeface="+mn-lt"/>
                        <a:ea typeface="Calibri"/>
                        <a:cs typeface="Times New Roman"/>
                      </a:endParaRP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51223" name="Rectangle 1"/>
          <p:cNvSpPr>
            <a:spLocks noChangeArrowheads="1"/>
          </p:cNvSpPr>
          <p:nvPr/>
        </p:nvSpPr>
        <p:spPr bwMode="auto">
          <a:xfrm>
            <a:off x="2362200" y="6096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b="1">
                <a:solidFill>
                  <a:srgbClr val="990000"/>
                </a:solidFill>
                <a:latin typeface="Verdana" panose="020B0604030504040204" pitchFamily="34" charset="0"/>
                <a:cs typeface="Times New Roman" panose="02020603050405020304" pitchFamily="18" charset="0"/>
              </a:rPr>
              <a:t>Drugs used for the Prevention of Malaria in Travellers</a:t>
            </a:r>
            <a:endParaRPr lang="en-GB"/>
          </a:p>
        </p:txBody>
      </p:sp>
    </p:spTree>
    <p:extLst>
      <p:ext uri="{BB962C8B-B14F-4D97-AF65-F5344CB8AC3E}">
        <p14:creationId xmlns:p14="http://schemas.microsoft.com/office/powerpoint/2010/main" val="37758613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2EFE19-FFBD-447F-8C0E-FDDCE0FFA64B}"/>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6E6EBB07-47C3-4AE2-B5D1-2CF85022025F}"/>
              </a:ext>
            </a:extLst>
          </p:cNvPr>
          <p:cNvSpPr>
            <a:spLocks noGrp="1"/>
          </p:cNvSpPr>
          <p:nvPr>
            <p:ph type="ctrTitle"/>
          </p:nvPr>
        </p:nvSpPr>
        <p:spPr/>
        <p:txBody>
          <a:bodyPr/>
          <a:lstStyle/>
          <a:p>
            <a:r>
              <a:rPr lang="en-US"/>
              <a:t>Antiprotozoal drugs</a:t>
            </a:r>
          </a:p>
        </p:txBody>
      </p:sp>
    </p:spTree>
    <p:extLst>
      <p:ext uri="{BB962C8B-B14F-4D97-AF65-F5344CB8AC3E}">
        <p14:creationId xmlns:p14="http://schemas.microsoft.com/office/powerpoint/2010/main" val="7361962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751DE863-4790-4296-88AF-56AF8B74CAF8}"/>
              </a:ext>
            </a:extLst>
          </p:cNvPr>
          <p:cNvSpPr>
            <a:spLocks noChangeArrowheads="1"/>
          </p:cNvSpPr>
          <p:nvPr/>
        </p:nvSpPr>
        <p:spPr bwMode="auto">
          <a:xfrm>
            <a:off x="1828800" y="304801"/>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AMPHOTERICIN</a:t>
            </a:r>
          </a:p>
          <a:p>
            <a:pPr eaLnBrk="1" hangingPunct="1">
              <a:lnSpc>
                <a:spcPct val="150000"/>
              </a:lnSpc>
              <a:buFont typeface="Wingdings" panose="05000000000000000000" pitchFamily="2" charset="2"/>
              <a:buChar char="§"/>
            </a:pPr>
            <a:r>
              <a:rPr lang="en-GB" altLang="en-US"/>
              <a:t>Liposomal amphotericin B (AMBISOME) cures nearly 100% of cases of visceral leishmaniasis and has become the drug of choice for antimonial-resistant disease.</a:t>
            </a:r>
          </a:p>
          <a:p>
            <a:pPr eaLnBrk="1" hangingPunct="1">
              <a:lnSpc>
                <a:spcPct val="150000"/>
              </a:lnSpc>
              <a:buFont typeface="Wingdings" panose="05000000000000000000" pitchFamily="2" charset="2"/>
              <a:buChar char="§"/>
            </a:pPr>
            <a:r>
              <a:rPr lang="en-GB" altLang="en-US"/>
              <a:t> Likely due to pharmacokinetic considerations, it is not useful against cutaneous or mucosal leishmaniasis. </a:t>
            </a:r>
          </a:p>
          <a:p>
            <a:pPr eaLnBrk="1" hangingPunct="1">
              <a:lnSpc>
                <a:spcPct val="150000"/>
              </a:lnSpc>
              <a:buFont typeface="Wingdings" panose="05000000000000000000" pitchFamily="2" charset="2"/>
              <a:buChar char="§"/>
            </a:pPr>
            <a:r>
              <a:rPr lang="en-GB" altLang="en-US"/>
              <a:t>The recommended dose for the treatment of visceral leishmaniasis is 3 mg/kg/day intravenously for days 1–5, 14, and 21, with the dose being increased to 4 mg/kg and extended to days 1–5, 10, 17, 24, 31, and 38 for immunosuppressed patients. </a:t>
            </a:r>
          </a:p>
          <a:p>
            <a:pPr eaLnBrk="1" hangingPunct="1">
              <a:lnSpc>
                <a:spcPct val="150000"/>
              </a:lnSpc>
              <a:buFont typeface="Wingdings" panose="05000000000000000000" pitchFamily="2" charset="2"/>
              <a:buChar char="§"/>
            </a:pPr>
            <a:r>
              <a:rPr lang="en-GB" altLang="en-US"/>
              <a:t>Shorter courses of the drug provide a lower-cost alternative.</a:t>
            </a:r>
          </a:p>
          <a:p>
            <a:pPr eaLnBrk="1" hangingPunct="1">
              <a:lnSpc>
                <a:spcPct val="150000"/>
              </a:lnSpc>
              <a:buFont typeface="Wingdings" panose="05000000000000000000" pitchFamily="2" charset="2"/>
              <a:buChar char="§"/>
            </a:pPr>
            <a:r>
              <a:rPr lang="en-GB" altLang="en-US"/>
              <a:t> Cure rates are ~90% with either regimen.</a:t>
            </a:r>
          </a:p>
        </p:txBody>
      </p:sp>
      <p:sp>
        <p:nvSpPr>
          <p:cNvPr id="3" name="Slide Number Placeholder 2">
            <a:extLst>
              <a:ext uri="{FF2B5EF4-FFF2-40B4-BE49-F238E27FC236}">
                <a16:creationId xmlns:a16="http://schemas.microsoft.com/office/drawing/2014/main" id="{E7D8554F-C04E-42C7-BCEB-E640E3DC24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46FE12-CD05-4CF1-968F-EDFF51246374}" type="slidenum">
              <a:rPr lang="en-US" altLang="en-US">
                <a:solidFill>
                  <a:srgbClr val="898989"/>
                </a:solidFill>
                <a:latin typeface="Calibri" panose="020F0502020204030204" pitchFamily="34" charset="0"/>
              </a:rPr>
              <a:pPr eaLnBrk="1" hangingPunct="1"/>
              <a:t>53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6674389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7C172EFF-4BA0-4BE7-8E6B-1D204EB2B112}"/>
              </a:ext>
            </a:extLst>
          </p:cNvPr>
          <p:cNvSpPr>
            <a:spLocks noChangeArrowheads="1"/>
          </p:cNvSpPr>
          <p:nvPr/>
        </p:nvSpPr>
        <p:spPr bwMode="auto">
          <a:xfrm>
            <a:off x="1752600" y="304801"/>
            <a:ext cx="8458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CHLOROQUINE</a:t>
            </a:r>
          </a:p>
          <a:p>
            <a:pPr eaLnBrk="1" hangingPunct="1">
              <a:lnSpc>
                <a:spcPct val="150000"/>
              </a:lnSpc>
              <a:buFont typeface="Wingdings" panose="05000000000000000000" pitchFamily="2" charset="2"/>
              <a:buChar char="§"/>
            </a:pPr>
            <a:r>
              <a:rPr lang="en-GB" altLang="en-US"/>
              <a:t>Chloroquine is directly toxic to E. histolytica trophozoites and is highly concentrated within the liver, making it effective for amebic liver abscess.</a:t>
            </a:r>
          </a:p>
          <a:p>
            <a:pPr eaLnBrk="1" hangingPunct="1">
              <a:lnSpc>
                <a:spcPct val="150000"/>
              </a:lnSpc>
              <a:buFont typeface="Wingdings" panose="05000000000000000000" pitchFamily="2" charset="2"/>
              <a:buChar char="§"/>
            </a:pPr>
            <a:r>
              <a:rPr lang="en-GB" altLang="en-US"/>
              <a:t> It is used only when metronidazole or another nitroimidazole is either contraindicated or unavailable. </a:t>
            </a:r>
          </a:p>
          <a:p>
            <a:pPr eaLnBrk="1" hangingPunct="1">
              <a:lnSpc>
                <a:spcPct val="150000"/>
              </a:lnSpc>
              <a:buFont typeface="Wingdings" panose="05000000000000000000" pitchFamily="2" charset="2"/>
              <a:buChar char="§"/>
            </a:pPr>
            <a:r>
              <a:rPr lang="en-GB" altLang="en-US"/>
              <a:t>Chloroquine is not effective against intestinal amebiasis because it only attains low concentrations in the colon; patients receiving chloroquine for amebic liver abscess also should receive paromomycin or iodoquinol to eliminate intestinal colonization. </a:t>
            </a:r>
          </a:p>
          <a:p>
            <a:pPr eaLnBrk="1" hangingPunct="1">
              <a:lnSpc>
                <a:spcPct val="150000"/>
              </a:lnSpc>
              <a:buFont typeface="Wingdings" panose="05000000000000000000" pitchFamily="2" charset="2"/>
              <a:buChar char="§"/>
            </a:pPr>
            <a:r>
              <a:rPr lang="en-GB" altLang="en-US"/>
              <a:t>The conventional course of treatment with chloroquine for extraintestinal amebiasis in adults is 1 g/day for 2 days, followed by 500 mg/day for at least 2–3 weeks. </a:t>
            </a:r>
          </a:p>
          <a:p>
            <a:pPr eaLnBrk="1" hangingPunct="1">
              <a:lnSpc>
                <a:spcPct val="150000"/>
              </a:lnSpc>
              <a:buFont typeface="Wingdings" panose="05000000000000000000" pitchFamily="2" charset="2"/>
              <a:buChar char="§"/>
            </a:pPr>
            <a:r>
              <a:rPr lang="en-GB" altLang="en-US"/>
              <a:t>Because of its low toxicity, this dose can be increased or the schedule can be repeated if necessary.</a:t>
            </a:r>
          </a:p>
        </p:txBody>
      </p:sp>
      <p:sp>
        <p:nvSpPr>
          <p:cNvPr id="3" name="Slide Number Placeholder 2">
            <a:extLst>
              <a:ext uri="{FF2B5EF4-FFF2-40B4-BE49-F238E27FC236}">
                <a16:creationId xmlns:a16="http://schemas.microsoft.com/office/drawing/2014/main" id="{E37C3626-8D5F-4BD0-824E-4BAFD3A152E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381CEC-FD53-477A-BEAB-7880E2BB03A1}" type="slidenum">
              <a:rPr lang="en-US" altLang="en-US">
                <a:solidFill>
                  <a:srgbClr val="898989"/>
                </a:solidFill>
                <a:latin typeface="Calibri" panose="020F0502020204030204" pitchFamily="34" charset="0"/>
              </a:rPr>
              <a:pPr eaLnBrk="1" hangingPunct="1"/>
              <a:t>54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6757306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59092D4-9805-47E5-8A74-98B5050FAE66}"/>
              </a:ext>
            </a:extLst>
          </p:cNvPr>
          <p:cNvSpPr>
            <a:spLocks noChangeArrowheads="1"/>
          </p:cNvSpPr>
          <p:nvPr/>
        </p:nvSpPr>
        <p:spPr bwMode="auto">
          <a:xfrm>
            <a:off x="1905000" y="336550"/>
            <a:ext cx="84582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METRONIDAZOLE</a:t>
            </a:r>
          </a:p>
          <a:p>
            <a:pPr eaLnBrk="1" hangingPunct="1">
              <a:lnSpc>
                <a:spcPct val="150000"/>
              </a:lnSpc>
            </a:pPr>
            <a:r>
              <a:rPr lang="en-GB" altLang="en-US" b="1"/>
              <a:t>Antiparasitic and antimicrobial effects of metronidazole and other related</a:t>
            </a:r>
          </a:p>
          <a:p>
            <a:pPr eaLnBrk="1" hangingPunct="1">
              <a:lnSpc>
                <a:spcPct val="150000"/>
              </a:lnSpc>
            </a:pPr>
            <a:r>
              <a:rPr lang="en-GB" altLang="en-US" b="1"/>
              <a:t>Nitroimidazoles; </a:t>
            </a:r>
          </a:p>
          <a:p>
            <a:pPr eaLnBrk="1" hangingPunct="1">
              <a:lnSpc>
                <a:spcPct val="150000"/>
              </a:lnSpc>
              <a:buFont typeface="Wingdings" panose="05000000000000000000" pitchFamily="2" charset="2"/>
              <a:buChar char="§"/>
            </a:pPr>
            <a:r>
              <a:rPr lang="en-GB" altLang="en-US"/>
              <a:t>These are active in vitro against a wide variety of anaerobic protozoal parasites and anaerobic bacteria. </a:t>
            </a:r>
          </a:p>
          <a:p>
            <a:pPr eaLnBrk="1" hangingPunct="1">
              <a:lnSpc>
                <a:spcPct val="150000"/>
              </a:lnSpc>
              <a:buFont typeface="Wingdings" panose="05000000000000000000" pitchFamily="2" charset="2"/>
              <a:buChar char="§"/>
            </a:pPr>
            <a:r>
              <a:rPr lang="en-GB" altLang="en-US"/>
              <a:t>The drug also has potent amebicidal activity against E. histolytica.</a:t>
            </a:r>
          </a:p>
          <a:p>
            <a:pPr eaLnBrk="1" hangingPunct="1">
              <a:lnSpc>
                <a:spcPct val="150000"/>
              </a:lnSpc>
              <a:buFont typeface="Wingdings" panose="05000000000000000000" pitchFamily="2" charset="2"/>
              <a:buChar char="§"/>
            </a:pPr>
            <a:r>
              <a:rPr lang="en-GB" altLang="en-US"/>
              <a:t> Metronidazole has antibacterial activity against all anaerobic cocci and both anaerobic gram negative bacilli, including Bacteroides spp., and anaerobic spore-forming gram-positive bacilli.</a:t>
            </a:r>
          </a:p>
          <a:p>
            <a:pPr eaLnBrk="1" hangingPunct="1">
              <a:lnSpc>
                <a:spcPct val="150000"/>
              </a:lnSpc>
              <a:buFont typeface="Wingdings" panose="05000000000000000000" pitchFamily="2" charset="2"/>
              <a:buChar char="§"/>
            </a:pPr>
            <a:r>
              <a:rPr lang="en-GB" altLang="en-US"/>
              <a:t> Metronidazole is clinically effective in trichomoniasis, amebiasis, and giardiasis, and in a variety of infections caused by obligate anaerobic bacteria, including Bacteroides, Clostridium, and microaerophilic bacteria such as Helicobacter and Campylobacter spp.</a:t>
            </a:r>
          </a:p>
        </p:txBody>
      </p:sp>
      <p:sp>
        <p:nvSpPr>
          <p:cNvPr id="3" name="Slide Number Placeholder 2">
            <a:extLst>
              <a:ext uri="{FF2B5EF4-FFF2-40B4-BE49-F238E27FC236}">
                <a16:creationId xmlns:a16="http://schemas.microsoft.com/office/drawing/2014/main" id="{2DC51553-F835-4D46-A7AD-642F28246FB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3B6D65-D5FE-41D2-9D06-126AAC68858D}" type="slidenum">
              <a:rPr lang="en-US" altLang="en-US">
                <a:solidFill>
                  <a:srgbClr val="898989"/>
                </a:solidFill>
                <a:latin typeface="Calibri" panose="020F0502020204030204" pitchFamily="34" charset="0"/>
              </a:rPr>
              <a:pPr eaLnBrk="1" hangingPunct="1"/>
              <a:t>55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3406816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6EC355B9-80C8-4D82-A909-5C730A298EEA}"/>
              </a:ext>
            </a:extLst>
          </p:cNvPr>
          <p:cNvSpPr>
            <a:spLocks noChangeArrowheads="1"/>
          </p:cNvSpPr>
          <p:nvPr/>
        </p:nvSpPr>
        <p:spPr bwMode="auto">
          <a:xfrm>
            <a:off x="1752600" y="750889"/>
            <a:ext cx="86106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Mechanism of action metronidazole;</a:t>
            </a:r>
          </a:p>
          <a:p>
            <a:pPr eaLnBrk="1" hangingPunct="1">
              <a:lnSpc>
                <a:spcPct val="150000"/>
              </a:lnSpc>
              <a:buFont typeface="Wingdings" panose="05000000000000000000" pitchFamily="2" charset="2"/>
              <a:buChar char="§"/>
            </a:pPr>
            <a:r>
              <a:rPr lang="en-GB" altLang="en-US"/>
              <a:t>Metronidazole is a prodrug that is activated by reduction of the nitro group by susceptible organisms.</a:t>
            </a:r>
          </a:p>
          <a:p>
            <a:pPr eaLnBrk="1" hangingPunct="1">
              <a:lnSpc>
                <a:spcPct val="150000"/>
              </a:lnSpc>
              <a:buFont typeface="Wingdings" panose="05000000000000000000" pitchFamily="2" charset="2"/>
              <a:buChar char="§"/>
            </a:pPr>
            <a:r>
              <a:rPr lang="en-GB" altLang="en-US"/>
              <a:t> Unlike their aerobic counterparts, anaerobic and microaerophilic pathogens such as T. vaginalis, E. histolytica, and G. lamblia and anaerobic bacteria contain electron transport components that have a sufficiently negative redox potential to donate electrons to metronidazole.</a:t>
            </a:r>
          </a:p>
          <a:p>
            <a:pPr eaLnBrk="1" hangingPunct="1">
              <a:lnSpc>
                <a:spcPct val="150000"/>
              </a:lnSpc>
              <a:buFont typeface="Wingdings" panose="05000000000000000000" pitchFamily="2" charset="2"/>
              <a:buChar char="§"/>
            </a:pPr>
            <a:r>
              <a:rPr lang="en-GB" altLang="en-US"/>
              <a:t> Electron transfer forms a highly reactive nitro radical anion that kills susceptible organisms by radical-mediated mechanisms that target DNA. Metronidazole is catalytically recycled; loss of the active metabolite’s electron regenerates the parent compound.</a:t>
            </a:r>
          </a:p>
        </p:txBody>
      </p:sp>
      <p:sp>
        <p:nvSpPr>
          <p:cNvPr id="3" name="Slide Number Placeholder 2">
            <a:extLst>
              <a:ext uri="{FF2B5EF4-FFF2-40B4-BE49-F238E27FC236}">
                <a16:creationId xmlns:a16="http://schemas.microsoft.com/office/drawing/2014/main" id="{5CF8B4D0-7092-483A-815E-F968C35ED2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38AE73-B053-4257-AC1A-197DD6FF6214}" type="slidenum">
              <a:rPr lang="en-US" altLang="en-US">
                <a:solidFill>
                  <a:srgbClr val="898989"/>
                </a:solidFill>
                <a:latin typeface="Calibri" panose="020F0502020204030204" pitchFamily="34" charset="0"/>
              </a:rPr>
              <a:pPr eaLnBrk="1" hangingPunct="1"/>
              <a:t>56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4126002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51386440-8893-4472-8272-0008C0F2B343}"/>
              </a:ext>
            </a:extLst>
          </p:cNvPr>
          <p:cNvSpPr>
            <a:spLocks noChangeArrowheads="1"/>
          </p:cNvSpPr>
          <p:nvPr/>
        </p:nvSpPr>
        <p:spPr bwMode="auto">
          <a:xfrm>
            <a:off x="1828800" y="381001"/>
            <a:ext cx="86868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
            </a:pPr>
            <a:r>
              <a:rPr lang="en-GB" altLang="en-US"/>
              <a:t>Increasing levels of O</a:t>
            </a:r>
            <a:r>
              <a:rPr lang="en-GB" altLang="en-US" baseline="-25000"/>
              <a:t>2</a:t>
            </a:r>
            <a:r>
              <a:rPr lang="en-GB" altLang="en-US"/>
              <a:t> inhibit metronidazole-induced cytotoxicity because O</a:t>
            </a:r>
            <a:r>
              <a:rPr lang="en-GB" altLang="en-US" baseline="-25000"/>
              <a:t>2</a:t>
            </a:r>
            <a:r>
              <a:rPr lang="en-GB" altLang="en-US"/>
              <a:t> competes with metronidazole for electrons generated by energy metabolism. Thus, O</a:t>
            </a:r>
            <a:r>
              <a:rPr lang="en-GB" altLang="en-US" baseline="-25000"/>
              <a:t>2 </a:t>
            </a:r>
            <a:r>
              <a:rPr lang="en-GB" altLang="en-US"/>
              <a:t>can both decrease reductive activation of metronidazole and increase recycling of activated drug.</a:t>
            </a:r>
          </a:p>
          <a:p>
            <a:pPr eaLnBrk="1" hangingPunct="1">
              <a:lnSpc>
                <a:spcPct val="150000"/>
              </a:lnSpc>
              <a:buFont typeface="Wingdings" panose="05000000000000000000" pitchFamily="2" charset="2"/>
              <a:buChar char="§"/>
            </a:pPr>
            <a:r>
              <a:rPr lang="en-GB" altLang="en-US"/>
              <a:t> In susceptible organisms, pyruvate decarboxylation, catalyzed by pyruvate:ferredoxin oxidoreductase (PFOR), produces electrons that reduce ferredoxin, which then catalytically donates electrons to biological electron acceptors or to metronidazole.</a:t>
            </a:r>
          </a:p>
        </p:txBody>
      </p:sp>
      <p:sp>
        <p:nvSpPr>
          <p:cNvPr id="3" name="Slide Number Placeholder 2">
            <a:extLst>
              <a:ext uri="{FF2B5EF4-FFF2-40B4-BE49-F238E27FC236}">
                <a16:creationId xmlns:a16="http://schemas.microsoft.com/office/drawing/2014/main" id="{DF60C745-DBED-4DD9-AC02-2660800707F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07C46B-D57E-4811-8703-D4AC4008C06A}" type="slidenum">
              <a:rPr lang="en-US" altLang="en-US">
                <a:solidFill>
                  <a:srgbClr val="898989"/>
                </a:solidFill>
                <a:latin typeface="Calibri" panose="020F0502020204030204" pitchFamily="34" charset="0"/>
              </a:rPr>
              <a:pPr eaLnBrk="1" hangingPunct="1"/>
              <a:t>57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7464810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F0824ABD-8240-42C8-A6D6-9822A7892235}"/>
              </a:ext>
            </a:extLst>
          </p:cNvPr>
          <p:cNvSpPr>
            <a:spLocks noChangeArrowheads="1"/>
          </p:cNvSpPr>
          <p:nvPr/>
        </p:nvSpPr>
        <p:spPr bwMode="auto">
          <a:xfrm>
            <a:off x="1752600" y="228601"/>
            <a:ext cx="8534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Absorption, fate, and excretion</a:t>
            </a:r>
          </a:p>
          <a:p>
            <a:pPr eaLnBrk="1" hangingPunct="1">
              <a:lnSpc>
                <a:spcPct val="150000"/>
              </a:lnSpc>
              <a:buFont typeface="Wingdings" panose="05000000000000000000" pitchFamily="2" charset="2"/>
              <a:buChar char="§"/>
            </a:pPr>
            <a:r>
              <a:rPr lang="en-GB" altLang="en-US"/>
              <a:t>Metronidazole is supplied for oral, intravenous, intravaginal, and topical administration. It usually is absorbed completely after oral intake. </a:t>
            </a:r>
          </a:p>
          <a:p>
            <a:pPr eaLnBrk="1" hangingPunct="1">
              <a:lnSpc>
                <a:spcPct val="150000"/>
              </a:lnSpc>
              <a:buFont typeface="Wingdings" panose="05000000000000000000" pitchFamily="2" charset="2"/>
              <a:buChar char="§"/>
            </a:pPr>
            <a:r>
              <a:rPr lang="en-GB" altLang="en-US"/>
              <a:t>The t</a:t>
            </a:r>
            <a:r>
              <a:rPr lang="en-GB" altLang="en-US" baseline="-25000"/>
              <a:t>1/2</a:t>
            </a:r>
            <a:r>
              <a:rPr lang="en-GB" altLang="en-US"/>
              <a:t> of metronidazole in plasma is ~8 hours, and its volume of distribution is approximately that of total-body water.</a:t>
            </a:r>
          </a:p>
          <a:p>
            <a:pPr eaLnBrk="1" hangingPunct="1">
              <a:lnSpc>
                <a:spcPct val="150000"/>
              </a:lnSpc>
              <a:buFont typeface="Wingdings" panose="05000000000000000000" pitchFamily="2" charset="2"/>
              <a:buChar char="§"/>
            </a:pPr>
            <a:r>
              <a:rPr lang="en-GB" altLang="en-US"/>
              <a:t> Less than 20% of the drug is bound to plasma proteins. </a:t>
            </a:r>
          </a:p>
          <a:p>
            <a:pPr eaLnBrk="1" hangingPunct="1">
              <a:lnSpc>
                <a:spcPct val="150000"/>
              </a:lnSpc>
              <a:buFont typeface="Wingdings" panose="05000000000000000000" pitchFamily="2" charset="2"/>
              <a:buChar char="§"/>
            </a:pPr>
            <a:r>
              <a:rPr lang="en-GB" altLang="en-US"/>
              <a:t>With the exception of the placenta, metronidazole penetrates well into body tissues and fluids, including vaginal secretions, seminal fluid, saliva, and breast milk. Therapeutic concentrations also are achieved in CSF. </a:t>
            </a:r>
          </a:p>
          <a:p>
            <a:pPr eaLnBrk="1" hangingPunct="1">
              <a:lnSpc>
                <a:spcPct val="150000"/>
              </a:lnSpc>
              <a:buFont typeface="Wingdings" panose="05000000000000000000" pitchFamily="2" charset="2"/>
              <a:buChar char="§"/>
            </a:pPr>
            <a:r>
              <a:rPr lang="en-GB" altLang="en-US"/>
              <a:t>The liver accounts for &gt;50% of the systemic clearance of metronidazole.</a:t>
            </a:r>
          </a:p>
          <a:p>
            <a:pPr eaLnBrk="1" hangingPunct="1">
              <a:lnSpc>
                <a:spcPct val="150000"/>
              </a:lnSpc>
              <a:buFont typeface="Wingdings" panose="05000000000000000000" pitchFamily="2" charset="2"/>
              <a:buChar char="§"/>
            </a:pPr>
            <a:r>
              <a:rPr lang="en-GB" altLang="en-US"/>
              <a:t> After an oral dose, &gt;75% of metronidazole is eliminated in the urine largely as metabolites; only ~10% is recovered as unchanged drug.</a:t>
            </a:r>
          </a:p>
        </p:txBody>
      </p:sp>
      <p:sp>
        <p:nvSpPr>
          <p:cNvPr id="3" name="Slide Number Placeholder 2">
            <a:extLst>
              <a:ext uri="{FF2B5EF4-FFF2-40B4-BE49-F238E27FC236}">
                <a16:creationId xmlns:a16="http://schemas.microsoft.com/office/drawing/2014/main" id="{0CE251DE-79BE-4E1B-8459-A7BA0535CDB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1979BA-D587-46EA-9748-EF340094A996}" type="slidenum">
              <a:rPr lang="en-US" altLang="en-US">
                <a:solidFill>
                  <a:srgbClr val="898989"/>
                </a:solidFill>
                <a:latin typeface="Calibri" panose="020F0502020204030204" pitchFamily="34" charset="0"/>
              </a:rPr>
              <a:pPr eaLnBrk="1" hangingPunct="1"/>
              <a:t>58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85849952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EF44FDBD-0BE6-4B63-8340-456D47343C21}"/>
              </a:ext>
            </a:extLst>
          </p:cNvPr>
          <p:cNvSpPr>
            <a:spLocks noChangeArrowheads="1"/>
          </p:cNvSpPr>
          <p:nvPr/>
        </p:nvSpPr>
        <p:spPr bwMode="auto">
          <a:xfrm>
            <a:off x="1828800" y="381001"/>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Wingdings" panose="05000000000000000000" pitchFamily="2" charset="2"/>
              <a:buChar char="§"/>
            </a:pPr>
            <a:r>
              <a:rPr lang="en-GB" altLang="en-US"/>
              <a:t>The urine of some patients may be reddish brown due to pigments derived from the drug.</a:t>
            </a:r>
          </a:p>
          <a:p>
            <a:pPr eaLnBrk="1" hangingPunct="1">
              <a:lnSpc>
                <a:spcPct val="200000"/>
              </a:lnSpc>
              <a:buFont typeface="Wingdings" panose="05000000000000000000" pitchFamily="2" charset="2"/>
              <a:buChar char="§"/>
            </a:pPr>
            <a:r>
              <a:rPr lang="en-GB" altLang="en-US"/>
              <a:t>Oxidative metabolism of metronidazole is induced by phenobarbital, prednisone, rifampin, and possibly ethanol and is inhibited by cimetidine.</a:t>
            </a:r>
          </a:p>
        </p:txBody>
      </p:sp>
      <p:sp>
        <p:nvSpPr>
          <p:cNvPr id="3" name="Slide Number Placeholder 2">
            <a:extLst>
              <a:ext uri="{FF2B5EF4-FFF2-40B4-BE49-F238E27FC236}">
                <a16:creationId xmlns:a16="http://schemas.microsoft.com/office/drawing/2014/main" id="{3B2D9729-186E-49BE-B0BA-F36A81CA09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1E2BB6-2A59-480E-B55E-A8CD848B48FA}" type="slidenum">
              <a:rPr lang="en-US" altLang="en-US">
                <a:solidFill>
                  <a:srgbClr val="898989"/>
                </a:solidFill>
                <a:latin typeface="Calibri" panose="020F0502020204030204" pitchFamily="34" charset="0"/>
              </a:rPr>
              <a:pPr eaLnBrk="1" hangingPunct="1"/>
              <a:t>59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1359956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752600" y="228601"/>
            <a:ext cx="86106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i="1"/>
              <a:t>Antimalarial drugs include;</a:t>
            </a:r>
          </a:p>
          <a:p>
            <a:pPr>
              <a:spcBef>
                <a:spcPct val="50000"/>
              </a:spcBef>
              <a:buFontTx/>
              <a:buAutoNum type="arabicParenR"/>
            </a:pPr>
            <a:r>
              <a:rPr lang="en-US"/>
              <a:t>Quinine and related agents </a:t>
            </a:r>
          </a:p>
          <a:p>
            <a:pPr>
              <a:spcBef>
                <a:spcPct val="50000"/>
              </a:spcBef>
              <a:buFontTx/>
              <a:buAutoNum type="arabicParenR"/>
            </a:pPr>
            <a:r>
              <a:rPr lang="en-US"/>
              <a:t>Chloroquine </a:t>
            </a:r>
          </a:p>
          <a:p>
            <a:pPr>
              <a:spcBef>
                <a:spcPct val="50000"/>
              </a:spcBef>
              <a:buFontTx/>
              <a:buAutoNum type="arabicParenR"/>
            </a:pPr>
            <a:r>
              <a:rPr lang="en-US"/>
              <a:t>Amodiaquine </a:t>
            </a:r>
          </a:p>
          <a:p>
            <a:pPr>
              <a:spcBef>
                <a:spcPct val="50000"/>
              </a:spcBef>
              <a:buFontTx/>
              <a:buAutoNum type="arabicParenR"/>
            </a:pPr>
            <a:r>
              <a:rPr lang="en-US"/>
              <a:t>Pyrimethamine </a:t>
            </a:r>
          </a:p>
          <a:p>
            <a:pPr>
              <a:spcBef>
                <a:spcPct val="50000"/>
              </a:spcBef>
              <a:buFontTx/>
              <a:buAutoNum type="arabicParenR"/>
            </a:pPr>
            <a:r>
              <a:rPr lang="en-US"/>
              <a:t>Sulphadoxine </a:t>
            </a:r>
          </a:p>
          <a:p>
            <a:pPr>
              <a:spcBef>
                <a:spcPct val="50000"/>
              </a:spcBef>
              <a:buFontTx/>
              <a:buAutoNum type="arabicParenR"/>
            </a:pPr>
            <a:r>
              <a:rPr lang="en-US"/>
              <a:t>Proguanil </a:t>
            </a:r>
          </a:p>
          <a:p>
            <a:pPr>
              <a:spcBef>
                <a:spcPct val="50000"/>
              </a:spcBef>
              <a:buFontTx/>
              <a:buAutoNum type="arabicParenR"/>
            </a:pPr>
            <a:r>
              <a:rPr lang="en-US"/>
              <a:t>Mefloquine </a:t>
            </a:r>
          </a:p>
          <a:p>
            <a:pPr>
              <a:spcBef>
                <a:spcPct val="50000"/>
              </a:spcBef>
              <a:buFontTx/>
              <a:buAutoNum type="arabicParenR"/>
            </a:pPr>
            <a:r>
              <a:rPr lang="en-US"/>
              <a:t>Atovaquone </a:t>
            </a:r>
          </a:p>
          <a:p>
            <a:pPr>
              <a:spcBef>
                <a:spcPct val="50000"/>
              </a:spcBef>
              <a:buFontTx/>
              <a:buAutoNum type="arabicParenR"/>
            </a:pPr>
            <a:r>
              <a:rPr lang="en-US"/>
              <a:t>Primaquine </a:t>
            </a:r>
          </a:p>
          <a:p>
            <a:pPr>
              <a:spcBef>
                <a:spcPct val="50000"/>
              </a:spcBef>
              <a:buFontTx/>
              <a:buAutoNum type="arabicParenR"/>
            </a:pPr>
            <a:r>
              <a:rPr lang="en-US"/>
              <a:t>Artemisinin and derivatives </a:t>
            </a:r>
          </a:p>
          <a:p>
            <a:pPr>
              <a:spcBef>
                <a:spcPct val="50000"/>
              </a:spcBef>
              <a:buFontTx/>
              <a:buAutoNum type="arabicParenR"/>
            </a:pPr>
            <a:r>
              <a:rPr lang="en-US"/>
              <a:t>Halofantrine </a:t>
            </a:r>
          </a:p>
          <a:p>
            <a:pPr>
              <a:spcBef>
                <a:spcPct val="50000"/>
              </a:spcBef>
              <a:buFontTx/>
              <a:buAutoNum type="arabicParenR"/>
            </a:pPr>
            <a:r>
              <a:rPr lang="en-US"/>
              <a:t>Doxycycline </a:t>
            </a:r>
          </a:p>
          <a:p>
            <a:pPr>
              <a:spcBef>
                <a:spcPct val="50000"/>
              </a:spcBef>
              <a:buFontTx/>
              <a:buAutoNum type="arabicParenR"/>
            </a:pPr>
            <a:r>
              <a:rPr lang="en-US"/>
              <a:t>Clindamycin </a:t>
            </a:r>
          </a:p>
        </p:txBody>
      </p:sp>
    </p:spTree>
    <p:extLst>
      <p:ext uri="{BB962C8B-B14F-4D97-AF65-F5344CB8AC3E}">
        <p14:creationId xmlns:p14="http://schemas.microsoft.com/office/powerpoint/2010/main" val="29190251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A610E-A66E-4BA3-8258-E59F21760394}"/>
              </a:ext>
            </a:extLst>
          </p:cNvPr>
          <p:cNvSpPr/>
          <p:nvPr/>
        </p:nvSpPr>
        <p:spPr>
          <a:xfrm>
            <a:off x="1676400" y="381001"/>
            <a:ext cx="8763000" cy="5457825"/>
          </a:xfrm>
          <a:prstGeom prst="rect">
            <a:avLst/>
          </a:prstGeom>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Therapeutic uses metronidazole</a:t>
            </a:r>
            <a:r>
              <a:rPr lang="en-GB" altLang="en-US"/>
              <a:t> </a:t>
            </a:r>
          </a:p>
          <a:p>
            <a:pPr eaLnBrk="1" hangingPunct="1">
              <a:lnSpc>
                <a:spcPct val="150000"/>
              </a:lnSpc>
              <a:buFont typeface="Calibri" panose="020F0502020204030204" pitchFamily="34" charset="0"/>
              <a:buAutoNum type="arabicParenR"/>
            </a:pPr>
            <a:r>
              <a:rPr lang="en-GB" altLang="en-US"/>
              <a:t>T. Vaginalis; The preferred regimen is 2 g metronidazole as a single oral dose.</a:t>
            </a:r>
          </a:p>
          <a:p>
            <a:pPr eaLnBrk="1" hangingPunct="1">
              <a:lnSpc>
                <a:spcPct val="150000"/>
              </a:lnSpc>
              <a:buFont typeface="Calibri" panose="020F0502020204030204" pitchFamily="34" charset="0"/>
              <a:buAutoNum type="arabicParenR"/>
            </a:pPr>
            <a:r>
              <a:rPr lang="en-GB" altLang="en-US"/>
              <a:t>Amebiasis; metronidazole is the agent of choice for all symptomatic forms including colitis and liver abscess. The recommended dose is 500–750 mg metronidazole taken orally three times daily for 7–10 days. The daily dose for children is 35–50 mg/kg, given in three divided doses, for 7–10 days.</a:t>
            </a:r>
          </a:p>
          <a:p>
            <a:pPr eaLnBrk="1" hangingPunct="1">
              <a:lnSpc>
                <a:spcPct val="150000"/>
              </a:lnSpc>
              <a:buFont typeface="Calibri" panose="020F0502020204030204" pitchFamily="34" charset="0"/>
              <a:buAutoNum type="arabicParenR"/>
            </a:pPr>
            <a:r>
              <a:rPr lang="en-GB" altLang="en-US"/>
              <a:t> Giardiasis; usual regimen is 250 mg given three times daily for 5 days for adults and 15 mg/kg given three times a day for 5 days for children. A daily dose of 2 g for 3 days also has been used successfully. </a:t>
            </a:r>
          </a:p>
          <a:p>
            <a:pPr eaLnBrk="1" hangingPunct="1">
              <a:lnSpc>
                <a:spcPct val="150000"/>
              </a:lnSpc>
              <a:buFont typeface="Calibri" panose="020F0502020204030204" pitchFamily="34" charset="0"/>
              <a:buAutoNum type="arabicParenR"/>
            </a:pPr>
            <a:r>
              <a:rPr lang="en-GB" altLang="en-US"/>
              <a:t>Anaerobic bacteria;  metronidazole is used for the treatment of serious infections owing to, including Bacteroides, Clostridium, Fusobacterium, Peptococcus, Peptostreptococcus, Eubacterium, and Helicobacter.</a:t>
            </a:r>
          </a:p>
          <a:p>
            <a:pPr eaLnBrk="1" hangingPunct="1">
              <a:lnSpc>
                <a:spcPct val="150000"/>
              </a:lnSpc>
              <a:buFont typeface="Calibri" panose="020F0502020204030204" pitchFamily="34" charset="0"/>
              <a:buAutoNum type="arabicParenR"/>
            </a:pPr>
            <a:r>
              <a:rPr lang="en-GB" altLang="en-US"/>
              <a:t>Pseudomembranous colitis due to Clostridium difficile infection.</a:t>
            </a:r>
          </a:p>
        </p:txBody>
      </p:sp>
      <p:sp>
        <p:nvSpPr>
          <p:cNvPr id="3" name="Slide Number Placeholder 2">
            <a:extLst>
              <a:ext uri="{FF2B5EF4-FFF2-40B4-BE49-F238E27FC236}">
                <a16:creationId xmlns:a16="http://schemas.microsoft.com/office/drawing/2014/main" id="{F56E2E5B-B7FA-4E4F-A537-AB5745E105C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3AEEA0-805E-4172-94FA-8B0D043DE91C}" type="slidenum">
              <a:rPr lang="en-US" altLang="en-US">
                <a:solidFill>
                  <a:srgbClr val="898989"/>
                </a:solidFill>
                <a:latin typeface="Calibri" panose="020F0502020204030204" pitchFamily="34" charset="0"/>
              </a:rPr>
              <a:pPr eaLnBrk="1" hangingPunct="1"/>
              <a:t>60</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5073578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80054A0A-C3A0-45D8-8069-F5AB0381D93A}"/>
              </a:ext>
            </a:extLst>
          </p:cNvPr>
          <p:cNvSpPr>
            <a:spLocks noChangeArrowheads="1"/>
          </p:cNvSpPr>
          <p:nvPr/>
        </p:nvSpPr>
        <p:spPr bwMode="auto">
          <a:xfrm>
            <a:off x="1752600" y="228601"/>
            <a:ext cx="86106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Toxicity, contraindications, and drug interactions side effects</a:t>
            </a:r>
          </a:p>
          <a:p>
            <a:pPr eaLnBrk="1" hangingPunct="1">
              <a:lnSpc>
                <a:spcPct val="150000"/>
              </a:lnSpc>
              <a:buFont typeface="Wingdings" panose="05000000000000000000" pitchFamily="2" charset="2"/>
              <a:buChar char="§"/>
            </a:pPr>
            <a:r>
              <a:rPr lang="en-GB" altLang="en-US"/>
              <a:t>These are rarely are severe enough to discontinue therapy.</a:t>
            </a:r>
          </a:p>
          <a:p>
            <a:pPr eaLnBrk="1" hangingPunct="1">
              <a:lnSpc>
                <a:spcPct val="150000"/>
              </a:lnSpc>
              <a:buFont typeface="Wingdings" panose="05000000000000000000" pitchFamily="2" charset="2"/>
              <a:buChar char="§"/>
            </a:pPr>
            <a:r>
              <a:rPr lang="en-GB" altLang="en-US"/>
              <a:t>The most common are headache, nausea, dry mouth, metallic taste, vomiting, diarrhea, and abdominal distress.</a:t>
            </a:r>
          </a:p>
          <a:p>
            <a:pPr eaLnBrk="1" hangingPunct="1">
              <a:lnSpc>
                <a:spcPct val="150000"/>
              </a:lnSpc>
              <a:buFont typeface="Wingdings" panose="05000000000000000000" pitchFamily="2" charset="2"/>
              <a:buChar char="§"/>
            </a:pPr>
            <a:r>
              <a:rPr lang="en-GB" altLang="en-US"/>
              <a:t>Neurotoxic side effects e.g., numbness or paresthesias, dizziness, vertigo, and very rarely, encephalopathy, convulsions, incoordination, and ataxia mandate metronidazole discontinuation.. </a:t>
            </a:r>
          </a:p>
          <a:p>
            <a:pPr eaLnBrk="1" hangingPunct="1">
              <a:lnSpc>
                <a:spcPct val="150000"/>
              </a:lnSpc>
              <a:buFont typeface="Wingdings" panose="05000000000000000000" pitchFamily="2" charset="2"/>
              <a:buChar char="§"/>
            </a:pPr>
            <a:r>
              <a:rPr lang="en-GB" altLang="en-US"/>
              <a:t>Urticaria, flushing, and pruritus are indications of drug sensitivity. </a:t>
            </a:r>
          </a:p>
          <a:p>
            <a:pPr eaLnBrk="1" hangingPunct="1">
              <a:lnSpc>
                <a:spcPct val="150000"/>
              </a:lnSpc>
              <a:buFont typeface="Wingdings" panose="05000000000000000000" pitchFamily="2" charset="2"/>
              <a:buChar char="§"/>
            </a:pPr>
            <a:r>
              <a:rPr lang="en-GB" altLang="en-US"/>
              <a:t>Metronidazole rarely causes toxic epidermal necrolysis.</a:t>
            </a:r>
          </a:p>
          <a:p>
            <a:pPr eaLnBrk="1" hangingPunct="1">
              <a:lnSpc>
                <a:spcPct val="150000"/>
              </a:lnSpc>
              <a:buFont typeface="Wingdings" panose="05000000000000000000" pitchFamily="2" charset="2"/>
              <a:buChar char="§"/>
            </a:pPr>
            <a:r>
              <a:rPr lang="en-GB" altLang="en-US"/>
              <a:t>Metronidazole has a disulfiramlike effect, and some patients will experience abdominal distress, vomiting, flushing, or headache if  they drink alcoholic beverages during or within 3 days of therapy.</a:t>
            </a:r>
          </a:p>
          <a:p>
            <a:pPr eaLnBrk="1" hangingPunct="1">
              <a:lnSpc>
                <a:spcPct val="150000"/>
              </a:lnSpc>
              <a:buFont typeface="Wingdings" panose="05000000000000000000" pitchFamily="2" charset="2"/>
              <a:buChar char="§"/>
            </a:pPr>
            <a:r>
              <a:rPr lang="en-GB" altLang="en-US"/>
              <a:t> Metronidazole and disulfiram or any disulfiram-like drug should not be taken together because confusional and psychotic states may occur.</a:t>
            </a:r>
          </a:p>
        </p:txBody>
      </p:sp>
      <p:sp>
        <p:nvSpPr>
          <p:cNvPr id="3" name="Slide Number Placeholder 2">
            <a:extLst>
              <a:ext uri="{FF2B5EF4-FFF2-40B4-BE49-F238E27FC236}">
                <a16:creationId xmlns:a16="http://schemas.microsoft.com/office/drawing/2014/main" id="{8D4D48AE-1B4C-4B60-B431-251FECB4F7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FB7503-F0F5-473C-8122-A9A65CA7A47B}" type="slidenum">
              <a:rPr lang="en-US" altLang="en-US">
                <a:solidFill>
                  <a:srgbClr val="898989"/>
                </a:solidFill>
                <a:latin typeface="Calibri" panose="020F0502020204030204" pitchFamily="34" charset="0"/>
              </a:rPr>
              <a:pPr eaLnBrk="1" hangingPunct="1"/>
              <a:t>61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4727803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A7AC2BD2-B31D-4342-9CB2-A707664825BD}"/>
              </a:ext>
            </a:extLst>
          </p:cNvPr>
          <p:cNvSpPr>
            <a:spLocks noChangeArrowheads="1"/>
          </p:cNvSpPr>
          <p:nvPr/>
        </p:nvSpPr>
        <p:spPr bwMode="auto">
          <a:xfrm>
            <a:off x="1828800" y="533401"/>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Wingdings" panose="05000000000000000000" pitchFamily="2" charset="2"/>
              <a:buChar char="§"/>
            </a:pPr>
            <a:r>
              <a:rPr lang="en-GB" altLang="en-US"/>
              <a:t>There are conflicting data about the teratogenicity of metronidazole in animals. </a:t>
            </a:r>
          </a:p>
          <a:p>
            <a:pPr eaLnBrk="1" hangingPunct="1">
              <a:lnSpc>
                <a:spcPct val="200000"/>
              </a:lnSpc>
              <a:buFont typeface="Wingdings" panose="05000000000000000000" pitchFamily="2" charset="2"/>
              <a:buChar char="§"/>
            </a:pPr>
            <a:r>
              <a:rPr lang="en-GB" altLang="en-US"/>
              <a:t>While metronidazole has been taken during all stages of pregnancy with no apparent adverse effects, its use during the first trimester generally is not advised.</a:t>
            </a:r>
          </a:p>
        </p:txBody>
      </p:sp>
      <p:sp>
        <p:nvSpPr>
          <p:cNvPr id="3" name="Slide Number Placeholder 2">
            <a:extLst>
              <a:ext uri="{FF2B5EF4-FFF2-40B4-BE49-F238E27FC236}">
                <a16:creationId xmlns:a16="http://schemas.microsoft.com/office/drawing/2014/main" id="{D2529EC7-3F69-435B-A2D5-98743BE9780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79FBEE-1588-481E-B48A-9D39401F4859}" type="slidenum">
              <a:rPr lang="en-US" altLang="en-US">
                <a:solidFill>
                  <a:srgbClr val="898989"/>
                </a:solidFill>
                <a:latin typeface="Calibri" panose="020F0502020204030204" pitchFamily="34" charset="0"/>
              </a:rPr>
              <a:pPr eaLnBrk="1" hangingPunct="1"/>
              <a:t>62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048844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4B9992AA-5642-499C-B0AA-C50BEB9790DD}"/>
              </a:ext>
            </a:extLst>
          </p:cNvPr>
          <p:cNvSpPr>
            <a:spLocks noChangeArrowheads="1"/>
          </p:cNvSpPr>
          <p:nvPr/>
        </p:nvSpPr>
        <p:spPr bwMode="auto">
          <a:xfrm>
            <a:off x="1828800" y="609600"/>
            <a:ext cx="85344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MELARSOPROL</a:t>
            </a:r>
          </a:p>
          <a:p>
            <a:pPr eaLnBrk="1" hangingPunct="1">
              <a:lnSpc>
                <a:spcPct val="150000"/>
              </a:lnSpc>
            </a:pPr>
            <a:r>
              <a:rPr lang="en-GB" altLang="en-US"/>
              <a:t>Melarsoprol (Mel B) is supplied as a 3.6% (w/v) solution in propylene</a:t>
            </a:r>
          </a:p>
          <a:p>
            <a:pPr eaLnBrk="1" hangingPunct="1">
              <a:lnSpc>
                <a:spcPct val="150000"/>
              </a:lnSpc>
            </a:pPr>
            <a:r>
              <a:rPr lang="en-GB" altLang="en-US"/>
              <a:t>glycol for intravenous administration. </a:t>
            </a:r>
            <a:endParaRPr lang="en-GB" altLang="en-US" b="1"/>
          </a:p>
          <a:p>
            <a:pPr eaLnBrk="1" hangingPunct="1">
              <a:lnSpc>
                <a:spcPct val="150000"/>
              </a:lnSpc>
            </a:pPr>
            <a:r>
              <a:rPr lang="en-GB" altLang="en-US" b="1"/>
              <a:t>Antiprotozoal effects</a:t>
            </a:r>
          </a:p>
          <a:p>
            <a:pPr eaLnBrk="1" hangingPunct="1">
              <a:lnSpc>
                <a:spcPct val="150000"/>
              </a:lnSpc>
              <a:buFont typeface="Wingdings" panose="05000000000000000000" pitchFamily="2" charset="2"/>
              <a:buChar char="§"/>
            </a:pPr>
            <a:r>
              <a:rPr lang="en-GB" altLang="en-US" b="1"/>
              <a:t> </a:t>
            </a:r>
            <a:r>
              <a:rPr lang="en-GB" altLang="en-US"/>
              <a:t>Melarsoprol is a prodrug that is metabolized rapidly (t1/2 of 30 minutes) to melarsen oxide, the active form. Arsenoxides react avidly and reversibly with sulfhydryl groups and thereby inactivate many enzymes. </a:t>
            </a:r>
          </a:p>
          <a:p>
            <a:pPr eaLnBrk="1" hangingPunct="1">
              <a:lnSpc>
                <a:spcPct val="150000"/>
              </a:lnSpc>
              <a:buFont typeface="Wingdings" panose="05000000000000000000" pitchFamily="2" charset="2"/>
              <a:buChar char="§"/>
            </a:pPr>
            <a:r>
              <a:rPr lang="en-GB" altLang="en-US"/>
              <a:t>Melarsoprol reacts with trypanothione to form melarsen oxide–trypanothione  which inhibits trypanothione reductase. </a:t>
            </a:r>
          </a:p>
          <a:p>
            <a:pPr eaLnBrk="1" hangingPunct="1">
              <a:lnSpc>
                <a:spcPct val="150000"/>
              </a:lnSpc>
              <a:buFont typeface="Wingdings" panose="05000000000000000000" pitchFamily="2" charset="2"/>
              <a:buChar char="§"/>
            </a:pPr>
            <a:r>
              <a:rPr lang="en-GB" altLang="en-US"/>
              <a:t>Both the sequestering of trypanothione and the inhibition of trypanothione reductase are thought to have lethal consequences to the cell.</a:t>
            </a:r>
          </a:p>
        </p:txBody>
      </p:sp>
      <p:sp>
        <p:nvSpPr>
          <p:cNvPr id="3" name="Slide Number Placeholder 2">
            <a:extLst>
              <a:ext uri="{FF2B5EF4-FFF2-40B4-BE49-F238E27FC236}">
                <a16:creationId xmlns:a16="http://schemas.microsoft.com/office/drawing/2014/main" id="{1E0B105F-A1E0-42DF-982F-8A5D526C39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787D10-1650-40D7-AE22-48B0F3F4A1B8}" type="slidenum">
              <a:rPr lang="en-US" altLang="en-US">
                <a:solidFill>
                  <a:srgbClr val="898989"/>
                </a:solidFill>
                <a:latin typeface="Calibri" panose="020F0502020204030204" pitchFamily="34" charset="0"/>
              </a:rPr>
              <a:pPr eaLnBrk="1" hangingPunct="1"/>
              <a:t>63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2303776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47DD3EC1-78BD-41CB-9954-4B1528A5BC42}"/>
              </a:ext>
            </a:extLst>
          </p:cNvPr>
          <p:cNvSpPr>
            <a:spLocks noChangeArrowheads="1"/>
          </p:cNvSpPr>
          <p:nvPr/>
        </p:nvSpPr>
        <p:spPr bwMode="auto">
          <a:xfrm>
            <a:off x="1828800" y="457201"/>
            <a:ext cx="8382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Absorption, fate, and excretion</a:t>
            </a:r>
          </a:p>
          <a:p>
            <a:pPr eaLnBrk="1" hangingPunct="1">
              <a:lnSpc>
                <a:spcPct val="150000"/>
              </a:lnSpc>
              <a:buFont typeface="Wingdings" panose="05000000000000000000" pitchFamily="2" charset="2"/>
              <a:buChar char="§"/>
            </a:pPr>
            <a:r>
              <a:rPr lang="en-GB" altLang="en-US"/>
              <a:t>Melarsoprol is always administered intravenously with care to avoid tissuing </a:t>
            </a:r>
          </a:p>
          <a:p>
            <a:pPr eaLnBrk="1" hangingPunct="1">
              <a:lnSpc>
                <a:spcPct val="150000"/>
              </a:lnSpc>
              <a:buFont typeface="Wingdings" panose="05000000000000000000" pitchFamily="2" charset="2"/>
              <a:buChar char="§"/>
            </a:pPr>
            <a:r>
              <a:rPr lang="en-GB" altLang="en-US"/>
              <a:t>. A small but therapeutically significant amount of the drug enters the CSF and has a lethal effect on CNS trypanosomes. </a:t>
            </a:r>
          </a:p>
          <a:p>
            <a:pPr eaLnBrk="1" hangingPunct="1">
              <a:lnSpc>
                <a:spcPct val="150000"/>
              </a:lnSpc>
              <a:buFont typeface="Wingdings" panose="05000000000000000000" pitchFamily="2" charset="2"/>
              <a:buChar char="§"/>
            </a:pPr>
            <a:r>
              <a:rPr lang="en-GB" altLang="en-US"/>
              <a:t> A typical course of treatment is three 3- to 4-day courses of 2–3.6 mg/kg with 7-day intervals between courses.</a:t>
            </a:r>
          </a:p>
          <a:p>
            <a:pPr eaLnBrk="1" hangingPunct="1">
              <a:lnSpc>
                <a:spcPct val="150000"/>
              </a:lnSpc>
              <a:buFont typeface="Wingdings" panose="05000000000000000000" pitchFamily="2" charset="2"/>
              <a:buChar char="§"/>
            </a:pPr>
            <a:r>
              <a:rPr lang="en-GB" altLang="en-US"/>
              <a:t> Lesser doses should be given to children and debilitated patients. A continuous 10-day course of 2.2 mg/kg/day also is effective and will likely become standard unless contraindicated.</a:t>
            </a:r>
          </a:p>
          <a:p>
            <a:pPr eaLnBrk="1" hangingPunct="1">
              <a:lnSpc>
                <a:spcPct val="150000"/>
              </a:lnSpc>
              <a:buFont typeface="Wingdings" panose="05000000000000000000" pitchFamily="2" charset="2"/>
              <a:buChar char="§"/>
            </a:pPr>
            <a:r>
              <a:rPr lang="en-GB" altLang="en-US"/>
              <a:t> Glucocorticoids should be given to decrease the incidence of reactive encephalopathy.</a:t>
            </a:r>
          </a:p>
          <a:p>
            <a:pPr eaLnBrk="1" hangingPunct="1">
              <a:lnSpc>
                <a:spcPct val="150000"/>
              </a:lnSpc>
              <a:buFont typeface="Wingdings" panose="05000000000000000000" pitchFamily="2" charset="2"/>
              <a:buChar char="§"/>
            </a:pPr>
            <a:r>
              <a:rPr lang="en-GB" altLang="en-US"/>
              <a:t>The compound is excreted rapidly, with 70–80% of the arsenic appearing in the feces.</a:t>
            </a:r>
          </a:p>
        </p:txBody>
      </p:sp>
      <p:sp>
        <p:nvSpPr>
          <p:cNvPr id="3" name="Slide Number Placeholder 2">
            <a:extLst>
              <a:ext uri="{FF2B5EF4-FFF2-40B4-BE49-F238E27FC236}">
                <a16:creationId xmlns:a16="http://schemas.microsoft.com/office/drawing/2014/main" id="{A12A3CA9-6A47-4449-BEEC-77A244DD784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922AB5-E857-4655-9CBC-B67D7F8BB3EE}" type="slidenum">
              <a:rPr lang="en-US" altLang="en-US">
                <a:solidFill>
                  <a:srgbClr val="898989"/>
                </a:solidFill>
                <a:latin typeface="Calibri" panose="020F0502020204030204" pitchFamily="34" charset="0"/>
              </a:rPr>
              <a:pPr eaLnBrk="1" hangingPunct="1"/>
              <a:t>64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8493599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874EF560-8611-4FE2-B4F6-8E7E557E8772}"/>
              </a:ext>
            </a:extLst>
          </p:cNvPr>
          <p:cNvSpPr>
            <a:spLocks noChangeArrowheads="1"/>
          </p:cNvSpPr>
          <p:nvPr/>
        </p:nvSpPr>
        <p:spPr bwMode="auto">
          <a:xfrm>
            <a:off x="1752600" y="228601"/>
            <a:ext cx="8610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25488" indent="-2682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Therapeutic uses </a:t>
            </a:r>
          </a:p>
          <a:p>
            <a:pPr eaLnBrk="1" hangingPunct="1">
              <a:lnSpc>
                <a:spcPct val="150000"/>
              </a:lnSpc>
              <a:buFont typeface="Wingdings" panose="05000000000000000000" pitchFamily="2" charset="2"/>
              <a:buChar char="§"/>
            </a:pPr>
            <a:r>
              <a:rPr lang="en-GB" altLang="en-US"/>
              <a:t>Melarsoprol is the only effective drug available for treatment of the late meningoencephalitic stage of East African (Rhodesian) trypanosomiasis.</a:t>
            </a:r>
          </a:p>
          <a:p>
            <a:pPr eaLnBrk="1" hangingPunct="1">
              <a:lnSpc>
                <a:spcPct val="150000"/>
              </a:lnSpc>
              <a:buFont typeface="Wingdings" panose="05000000000000000000" pitchFamily="2" charset="2"/>
              <a:buChar char="§"/>
            </a:pPr>
            <a:r>
              <a:rPr lang="en-GB" altLang="en-US"/>
              <a:t> Melarsoprol treatment of East African trypanosomiasis is initiated soon after diagnosis because CNS involvement occurs early in this aggressive infection. </a:t>
            </a:r>
          </a:p>
          <a:p>
            <a:pPr eaLnBrk="1" hangingPunct="1">
              <a:lnSpc>
                <a:spcPct val="150000"/>
              </a:lnSpc>
              <a:buFont typeface="Wingdings" panose="05000000000000000000" pitchFamily="2" charset="2"/>
              <a:buChar char="§"/>
            </a:pPr>
            <a:r>
              <a:rPr lang="en-GB" altLang="en-US"/>
              <a:t>Melarsoprol is not used for prophylaxis because of its toxicity and rapid elimination.</a:t>
            </a:r>
          </a:p>
          <a:p>
            <a:pPr eaLnBrk="1" hangingPunct="1">
              <a:lnSpc>
                <a:spcPct val="150000"/>
              </a:lnSpc>
              <a:buFont typeface="Wingdings" panose="05000000000000000000" pitchFamily="2" charset="2"/>
              <a:buChar char="§"/>
            </a:pPr>
            <a:r>
              <a:rPr lang="en-GB" altLang="en-US"/>
              <a:t> The pattern of resistance to melarsoprol differs between the two subspecies of T. Brucei;</a:t>
            </a:r>
          </a:p>
          <a:p>
            <a:pPr lvl="1" eaLnBrk="1" hangingPunct="1">
              <a:lnSpc>
                <a:spcPct val="150000"/>
              </a:lnSpc>
              <a:buFont typeface="Arial" panose="020B0604020202020204" pitchFamily="34" charset="0"/>
              <a:buChar char="•"/>
            </a:pPr>
            <a:r>
              <a:rPr lang="en-GB" altLang="en-US"/>
              <a:t> Patients infected with T. brucei rhodesiense who relapse after a course of melarsoprol usually respond to a second course of the drug. </a:t>
            </a:r>
          </a:p>
          <a:p>
            <a:pPr lvl="1" eaLnBrk="1" hangingPunct="1">
              <a:lnSpc>
                <a:spcPct val="150000"/>
              </a:lnSpc>
              <a:buFont typeface="Arial" panose="020B0604020202020204" pitchFamily="34" charset="0"/>
              <a:buChar char="•"/>
            </a:pPr>
            <a:r>
              <a:rPr lang="en-GB" altLang="en-US"/>
              <a:t>In contrast, patients infected with T. brucei gambiense who are not cured with melarsoprol rarely benefit from repeated treatment with this drug but often respond to eflornithine.</a:t>
            </a:r>
          </a:p>
        </p:txBody>
      </p:sp>
      <p:sp>
        <p:nvSpPr>
          <p:cNvPr id="3" name="Slide Number Placeholder 2">
            <a:extLst>
              <a:ext uri="{FF2B5EF4-FFF2-40B4-BE49-F238E27FC236}">
                <a16:creationId xmlns:a16="http://schemas.microsoft.com/office/drawing/2014/main" id="{C3FEA1D9-67B0-41AC-A40E-8E3CC26E950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F2D9A0-71DC-4AB2-B608-2D99818985C1}" type="slidenum">
              <a:rPr lang="en-US" altLang="en-US">
                <a:solidFill>
                  <a:srgbClr val="898989"/>
                </a:solidFill>
                <a:latin typeface="Calibri" panose="020F0502020204030204" pitchFamily="34" charset="0"/>
              </a:rPr>
              <a:pPr eaLnBrk="1" hangingPunct="1"/>
              <a:t>65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6829967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4AE98A75-15A3-46F9-B49A-E6045DFA5839}"/>
              </a:ext>
            </a:extLst>
          </p:cNvPr>
          <p:cNvSpPr>
            <a:spLocks noChangeArrowheads="1"/>
          </p:cNvSpPr>
          <p:nvPr/>
        </p:nvSpPr>
        <p:spPr bwMode="auto">
          <a:xfrm>
            <a:off x="1905000" y="533401"/>
            <a:ext cx="8077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25488" indent="-2682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Toxicity and side effects </a:t>
            </a:r>
          </a:p>
          <a:p>
            <a:pPr eaLnBrk="1" hangingPunct="1">
              <a:lnSpc>
                <a:spcPct val="150000"/>
              </a:lnSpc>
              <a:buFont typeface="Wingdings" panose="05000000000000000000" pitchFamily="2" charset="2"/>
              <a:buChar char="§"/>
            </a:pPr>
            <a:r>
              <a:rPr lang="en-GB" altLang="en-US"/>
              <a:t>Toxicity is common during treatment with melarsoprol.</a:t>
            </a:r>
          </a:p>
          <a:p>
            <a:pPr eaLnBrk="1" hangingPunct="1">
              <a:lnSpc>
                <a:spcPct val="150000"/>
              </a:lnSpc>
              <a:buFont typeface="Wingdings" panose="05000000000000000000" pitchFamily="2" charset="2"/>
              <a:buChar char="§"/>
            </a:pPr>
            <a:r>
              <a:rPr lang="en-GB" altLang="en-US"/>
              <a:t> A febrile reaction often occurs soon after drug injection, especially if parasitemia is high.</a:t>
            </a:r>
          </a:p>
          <a:p>
            <a:pPr eaLnBrk="1" hangingPunct="1">
              <a:lnSpc>
                <a:spcPct val="150000"/>
              </a:lnSpc>
              <a:buFont typeface="Wingdings" panose="05000000000000000000" pitchFamily="2" charset="2"/>
              <a:buChar char="§"/>
            </a:pPr>
            <a:r>
              <a:rPr lang="en-GB" altLang="en-US"/>
              <a:t> Reactive encephalopathy occurs in ~5–10% of patients, leading to fatality in perhaps half of these.</a:t>
            </a:r>
          </a:p>
          <a:p>
            <a:pPr lvl="1" eaLnBrk="1" hangingPunct="1">
              <a:lnSpc>
                <a:spcPct val="150000"/>
              </a:lnSpc>
              <a:buFont typeface="Arial" panose="020B0604020202020204" pitchFamily="34" charset="0"/>
              <a:buChar char="•"/>
            </a:pPr>
            <a:r>
              <a:rPr lang="en-GB" altLang="en-US"/>
              <a:t>It is more likely to develop in patients whose CSF contains many cells and trypanosomes.</a:t>
            </a:r>
          </a:p>
          <a:p>
            <a:pPr lvl="1" eaLnBrk="1" hangingPunct="1">
              <a:lnSpc>
                <a:spcPct val="150000"/>
              </a:lnSpc>
              <a:buFont typeface="Arial" panose="020B0604020202020204" pitchFamily="34" charset="0"/>
              <a:buChar char="•"/>
            </a:pPr>
            <a:r>
              <a:rPr lang="en-GB" altLang="en-US"/>
              <a:t>Manifestations include convulsions associated with acute cerebral edema, rapidly progressive coma, and acute mental disturbances; this likely represents a reaction to trypanosomal antigens.</a:t>
            </a:r>
          </a:p>
          <a:p>
            <a:pPr lvl="1" eaLnBrk="1" hangingPunct="1">
              <a:lnSpc>
                <a:spcPct val="150000"/>
              </a:lnSpc>
              <a:buFont typeface="Arial" panose="020B0604020202020204" pitchFamily="34" charset="0"/>
              <a:buChar char="•"/>
            </a:pPr>
            <a:r>
              <a:rPr lang="en-GB" altLang="en-US"/>
              <a:t>Co-administration of glucocorticoids reduces the frequency of reactive encephalopathy and also can help to control hypersensitivity reactions during the second or subsequent courses of therapy.</a:t>
            </a:r>
          </a:p>
        </p:txBody>
      </p:sp>
      <p:sp>
        <p:nvSpPr>
          <p:cNvPr id="3" name="Slide Number Placeholder 2">
            <a:extLst>
              <a:ext uri="{FF2B5EF4-FFF2-40B4-BE49-F238E27FC236}">
                <a16:creationId xmlns:a16="http://schemas.microsoft.com/office/drawing/2014/main" id="{3904E53E-33B2-4598-A1D3-4C74F8EB5A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68EDDE-4679-4A31-BC74-8111861C691E}" type="slidenum">
              <a:rPr lang="en-US" altLang="en-US">
                <a:solidFill>
                  <a:srgbClr val="898989"/>
                </a:solidFill>
                <a:latin typeface="Calibri" panose="020F0502020204030204" pitchFamily="34" charset="0"/>
              </a:rPr>
              <a:pPr eaLnBrk="1" hangingPunct="1"/>
              <a:t>66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6944602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90214FB7-129F-435F-B579-F710A75DB9D7}"/>
              </a:ext>
            </a:extLst>
          </p:cNvPr>
          <p:cNvSpPr>
            <a:spLocks noChangeArrowheads="1"/>
          </p:cNvSpPr>
          <p:nvPr/>
        </p:nvSpPr>
        <p:spPr bwMode="auto">
          <a:xfrm>
            <a:off x="1905000" y="381001"/>
            <a:ext cx="84582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200000"/>
              </a:lnSpc>
              <a:buFont typeface="Wingdings" panose="05000000000000000000" pitchFamily="2" charset="2"/>
              <a:buChar char="§"/>
            </a:pPr>
            <a:r>
              <a:rPr lang="en-GB" altLang="en-US"/>
              <a:t> Peripheral neuropathy, noted in ~10% of patients, probably is a direct toxic effect of the drug. </a:t>
            </a:r>
          </a:p>
          <a:p>
            <a:pPr eaLnBrk="1" hangingPunct="1">
              <a:lnSpc>
                <a:spcPct val="200000"/>
              </a:lnSpc>
              <a:buFont typeface="Wingdings" panose="05000000000000000000" pitchFamily="2" charset="2"/>
              <a:buChar char="§"/>
            </a:pPr>
            <a:r>
              <a:rPr lang="en-GB" altLang="en-US"/>
              <a:t>Hypertension and myocardial damage are not uncommon.</a:t>
            </a:r>
          </a:p>
          <a:p>
            <a:pPr eaLnBrk="1" hangingPunct="1">
              <a:lnSpc>
                <a:spcPct val="200000"/>
              </a:lnSpc>
              <a:buFont typeface="Wingdings" panose="05000000000000000000" pitchFamily="2" charset="2"/>
              <a:buChar char="§"/>
            </a:pPr>
            <a:r>
              <a:rPr lang="en-GB" altLang="en-US"/>
              <a:t> Proteinuria occurs frequently, and evidence of renal or hepatic dysfunction may necessitate treatment modification. </a:t>
            </a:r>
          </a:p>
          <a:p>
            <a:pPr eaLnBrk="1" hangingPunct="1">
              <a:lnSpc>
                <a:spcPct val="200000"/>
              </a:lnSpc>
              <a:buFont typeface="Wingdings" panose="05000000000000000000" pitchFamily="2" charset="2"/>
              <a:buChar char="§"/>
            </a:pPr>
            <a:r>
              <a:rPr lang="en-GB" altLang="en-US"/>
              <a:t>Vomiting and abdominal colic are reduced by injecting melarsoprol slowly into the supine, fasting patient.</a:t>
            </a:r>
          </a:p>
        </p:txBody>
      </p:sp>
      <p:sp>
        <p:nvSpPr>
          <p:cNvPr id="3" name="Slide Number Placeholder 2">
            <a:extLst>
              <a:ext uri="{FF2B5EF4-FFF2-40B4-BE49-F238E27FC236}">
                <a16:creationId xmlns:a16="http://schemas.microsoft.com/office/drawing/2014/main" id="{F9CC5DCD-05C3-4E8D-9B66-44E8F109E6D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6CEAB1-EAA6-4425-B22B-6AB8A0C67DE5}" type="slidenum">
              <a:rPr lang="en-US" altLang="en-US">
                <a:solidFill>
                  <a:srgbClr val="898989"/>
                </a:solidFill>
                <a:latin typeface="Calibri" panose="020F0502020204030204" pitchFamily="34" charset="0"/>
              </a:rPr>
              <a:pPr eaLnBrk="1" hangingPunct="1"/>
              <a:t>67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343470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D14669FF-4607-45F7-B19A-A25D22028928}"/>
              </a:ext>
            </a:extLst>
          </p:cNvPr>
          <p:cNvSpPr>
            <a:spLocks noChangeArrowheads="1"/>
          </p:cNvSpPr>
          <p:nvPr/>
        </p:nvSpPr>
        <p:spPr bwMode="auto">
          <a:xfrm>
            <a:off x="1752600" y="228601"/>
            <a:ext cx="8610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EFLORNITHINE</a:t>
            </a:r>
          </a:p>
          <a:p>
            <a:pPr eaLnBrk="1" hangingPunct="1">
              <a:lnSpc>
                <a:spcPct val="150000"/>
              </a:lnSpc>
              <a:buFont typeface="Wingdings" panose="05000000000000000000" pitchFamily="2" charset="2"/>
              <a:buChar char="§"/>
            </a:pPr>
            <a:r>
              <a:rPr lang="en-GB" altLang="en-US"/>
              <a:t>Eflornithine is an irreversible suicide inhibitor of ornithine decarboxylase, which catalyzes the rate-limiting step in the biosynthesis of polyamines. Polyamines are required for cell division and normal cell differentiation.</a:t>
            </a:r>
          </a:p>
          <a:p>
            <a:pPr eaLnBrk="1" hangingPunct="1">
              <a:lnSpc>
                <a:spcPct val="150000"/>
              </a:lnSpc>
              <a:buFont typeface="Wingdings" panose="05000000000000000000" pitchFamily="2" charset="2"/>
              <a:buChar char="§"/>
            </a:pPr>
            <a:r>
              <a:rPr lang="en-GB" altLang="en-US"/>
              <a:t> In trypanosomes, spermidine also is required for the synthesis of trypanothione, a conjugate of spermidine and glutathione that replaces many functions of glutathione in the parasite.</a:t>
            </a:r>
          </a:p>
          <a:p>
            <a:pPr eaLnBrk="1" hangingPunct="1">
              <a:lnSpc>
                <a:spcPct val="150000"/>
              </a:lnSpc>
              <a:buFont typeface="Wingdings" panose="05000000000000000000" pitchFamily="2" charset="2"/>
              <a:buChar char="§"/>
            </a:pPr>
            <a:r>
              <a:rPr lang="en-GB" altLang="en-US"/>
              <a:t> Eflornithine is used to treat trypanosomiasis caused by T. brucei gambiense, the Gambian trypanosomiasis.</a:t>
            </a:r>
          </a:p>
          <a:p>
            <a:pPr eaLnBrk="1" hangingPunct="1">
              <a:lnSpc>
                <a:spcPct val="150000"/>
              </a:lnSpc>
              <a:buFont typeface="Wingdings" panose="05000000000000000000" pitchFamily="2" charset="2"/>
              <a:buChar char="§"/>
            </a:pPr>
            <a:r>
              <a:rPr lang="en-GB" altLang="en-US"/>
              <a:t> The drug usually is curative even for late CNS stages of infection resistant to arsenicals but is largely ineffective for East African trypanosomiasis.</a:t>
            </a:r>
          </a:p>
          <a:p>
            <a:pPr eaLnBrk="1" hangingPunct="1">
              <a:lnSpc>
                <a:spcPct val="150000"/>
              </a:lnSpc>
              <a:buFont typeface="Wingdings" panose="05000000000000000000" pitchFamily="2" charset="2"/>
              <a:buChar char="§"/>
            </a:pPr>
            <a:r>
              <a:rPr lang="en-GB" altLang="en-US"/>
              <a:t> Its high cost, production shortages, and difficult treatment regimen have limited use. Eflornithine is no longer available for systemic use in the U.S. but is available for treatment of by special request.</a:t>
            </a:r>
          </a:p>
        </p:txBody>
      </p:sp>
      <p:sp>
        <p:nvSpPr>
          <p:cNvPr id="3" name="Slide Number Placeholder 2">
            <a:extLst>
              <a:ext uri="{FF2B5EF4-FFF2-40B4-BE49-F238E27FC236}">
                <a16:creationId xmlns:a16="http://schemas.microsoft.com/office/drawing/2014/main" id="{956D0E13-C82E-4721-B4BB-D05C53536F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45DCF3-4A9D-4DE5-B6DA-5B98DECD499F}" type="slidenum">
              <a:rPr lang="en-US" altLang="en-US">
                <a:solidFill>
                  <a:srgbClr val="898989"/>
                </a:solidFill>
                <a:latin typeface="Calibri" panose="020F0502020204030204" pitchFamily="34" charset="0"/>
              </a:rPr>
              <a:pPr eaLnBrk="1" hangingPunct="1"/>
              <a:t>68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732804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7E635E61-2E2D-44B9-A6B3-0F01558125F5}"/>
              </a:ext>
            </a:extLst>
          </p:cNvPr>
          <p:cNvSpPr>
            <a:spLocks noChangeArrowheads="1"/>
          </p:cNvSpPr>
          <p:nvPr/>
        </p:nvSpPr>
        <p:spPr bwMode="auto">
          <a:xfrm>
            <a:off x="1905000" y="304800"/>
            <a:ext cx="83820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Anti-trypanosomal effects</a:t>
            </a:r>
          </a:p>
          <a:p>
            <a:pPr eaLnBrk="1" hangingPunct="1">
              <a:lnSpc>
                <a:spcPct val="150000"/>
              </a:lnSpc>
              <a:buFont typeface="Wingdings" panose="05000000000000000000" pitchFamily="2" charset="2"/>
              <a:buChar char="§"/>
            </a:pPr>
            <a:r>
              <a:rPr lang="en-GB" altLang="en-US"/>
              <a:t>Eflornithine inhibits ornithine decarboxylase; it irreversibly inhibits both mammalian and trypanosomal enzymes, thereby preventing the synthesis of polyamines needed for cell division. </a:t>
            </a:r>
          </a:p>
          <a:p>
            <a:pPr eaLnBrk="1" hangingPunct="1">
              <a:lnSpc>
                <a:spcPct val="150000"/>
              </a:lnSpc>
              <a:buFont typeface="Wingdings" panose="05000000000000000000" pitchFamily="2" charset="2"/>
              <a:buChar char="§"/>
            </a:pPr>
            <a:r>
              <a:rPr lang="en-GB" altLang="en-US"/>
              <a:t>The parasite and human enzymes are equally susceptible to eflornithine, but the mammalian enzyme is turned over rapidly, whereas the parasite enzyme is stable. </a:t>
            </a:r>
          </a:p>
          <a:p>
            <a:pPr eaLnBrk="1" hangingPunct="1">
              <a:lnSpc>
                <a:spcPct val="150000"/>
              </a:lnSpc>
              <a:buFont typeface="Wingdings" panose="05000000000000000000" pitchFamily="2" charset="2"/>
              <a:buChar char="§"/>
            </a:pPr>
            <a:r>
              <a:rPr lang="en-GB" altLang="en-US"/>
              <a:t>T. brucei rhodesiense cells are less sensitive to eflornithine inhibition than T. brucei gambiense cells, and effective levels generally cannot be achieved clinically.</a:t>
            </a:r>
          </a:p>
          <a:p>
            <a:pPr eaLnBrk="1" hangingPunct="1">
              <a:lnSpc>
                <a:spcPct val="150000"/>
              </a:lnSpc>
            </a:pPr>
            <a:endParaRPr lang="en-GB" altLang="en-US"/>
          </a:p>
        </p:txBody>
      </p:sp>
      <p:sp>
        <p:nvSpPr>
          <p:cNvPr id="3" name="Slide Number Placeholder 2">
            <a:extLst>
              <a:ext uri="{FF2B5EF4-FFF2-40B4-BE49-F238E27FC236}">
                <a16:creationId xmlns:a16="http://schemas.microsoft.com/office/drawing/2014/main" id="{87055A8F-2AC7-4DDA-A42C-BE71D370E3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233506-D99D-49AF-9681-3012A1AD40EC}" type="slidenum">
              <a:rPr lang="en-US" altLang="en-US">
                <a:solidFill>
                  <a:srgbClr val="898989"/>
                </a:solidFill>
                <a:latin typeface="Calibri" panose="020F0502020204030204" pitchFamily="34" charset="0"/>
              </a:rPr>
              <a:pPr eaLnBrk="1" hangingPunct="1"/>
              <a:t>69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714014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676400" y="138113"/>
            <a:ext cx="86106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nSpc>
                <a:spcPct val="150000"/>
              </a:lnSpc>
              <a:spcBef>
                <a:spcPct val="50000"/>
              </a:spcBef>
              <a:buFontTx/>
              <a:buAutoNum type="arabicParenR"/>
            </a:pPr>
            <a:r>
              <a:rPr lang="en-US" sz="2400" b="1">
                <a:solidFill>
                  <a:srgbClr val="FF0000"/>
                </a:solidFill>
              </a:rPr>
              <a:t>QUININE AND RELATED AGENTS</a:t>
            </a:r>
          </a:p>
          <a:p>
            <a:pPr>
              <a:lnSpc>
                <a:spcPct val="150000"/>
              </a:lnSpc>
              <a:spcBef>
                <a:spcPct val="50000"/>
              </a:spcBef>
              <a:buFont typeface="Wingdings" panose="05000000000000000000" pitchFamily="2" charset="2"/>
              <a:buChar char="§"/>
            </a:pPr>
            <a:r>
              <a:rPr lang="en-US"/>
              <a:t>Quinine has a long history stretching from Peru, and the discovery of the cinchona tree, and the potential uses of its bark, to the current day and a collection of derivatives that are still frequently used in the prevention and treatment of malaria. </a:t>
            </a:r>
          </a:p>
          <a:p>
            <a:pPr>
              <a:lnSpc>
                <a:spcPct val="150000"/>
              </a:lnSpc>
              <a:spcBef>
                <a:spcPct val="50000"/>
              </a:spcBef>
              <a:buFont typeface="Wingdings" panose="05000000000000000000" pitchFamily="2" charset="2"/>
              <a:buChar char="§"/>
            </a:pPr>
            <a:r>
              <a:rPr lang="en-US">
                <a:solidFill>
                  <a:srgbClr val="FF0000"/>
                </a:solidFill>
              </a:rPr>
              <a:t>Quinine is a 4 – Methoxyquinoline</a:t>
            </a:r>
            <a:r>
              <a:rPr lang="en-US"/>
              <a:t>, an alkaloid that acts as a </a:t>
            </a:r>
            <a:r>
              <a:rPr lang="en-US">
                <a:solidFill>
                  <a:srgbClr val="FF0000"/>
                </a:solidFill>
              </a:rPr>
              <a:t>blood schizonticidal and weak gametocide </a:t>
            </a:r>
            <a:r>
              <a:rPr lang="en-US"/>
              <a:t>against Plasmodium </a:t>
            </a:r>
            <a:r>
              <a:rPr lang="en-US">
                <a:solidFill>
                  <a:srgbClr val="FF0000"/>
                </a:solidFill>
              </a:rPr>
              <a:t>vivax </a:t>
            </a:r>
            <a:r>
              <a:rPr lang="en-US"/>
              <a:t>and Plasmodium </a:t>
            </a:r>
            <a:r>
              <a:rPr lang="en-US">
                <a:solidFill>
                  <a:srgbClr val="FF0000"/>
                </a:solidFill>
              </a:rPr>
              <a:t>malariae.</a:t>
            </a:r>
            <a:r>
              <a:rPr lang="en-US"/>
              <a:t> </a:t>
            </a:r>
          </a:p>
          <a:p>
            <a:pPr>
              <a:lnSpc>
                <a:spcPct val="150000"/>
              </a:lnSpc>
              <a:spcBef>
                <a:spcPct val="50000"/>
              </a:spcBef>
              <a:buFont typeface="Wingdings" panose="05000000000000000000" pitchFamily="2" charset="2"/>
              <a:buChar char="§"/>
            </a:pPr>
            <a:r>
              <a:rPr lang="en-US"/>
              <a:t>It is especially useful in areas where there is known to be a high level of resistance to chloroquine, mefloquine, and sulfa drug combinations with pyrimethamine. </a:t>
            </a:r>
          </a:p>
          <a:p>
            <a:pPr>
              <a:lnSpc>
                <a:spcPct val="150000"/>
              </a:lnSpc>
              <a:spcBef>
                <a:spcPct val="50000"/>
              </a:spcBef>
              <a:buFont typeface="Wingdings" panose="05000000000000000000" pitchFamily="2" charset="2"/>
              <a:buChar char="§"/>
            </a:pPr>
            <a:r>
              <a:rPr lang="en-US"/>
              <a:t>Quinine is also used in post-exposure treatment of individuals returning from an area where malaria is endemic.</a:t>
            </a:r>
          </a:p>
        </p:txBody>
      </p:sp>
    </p:spTree>
    <p:extLst>
      <p:ext uri="{BB962C8B-B14F-4D97-AF65-F5344CB8AC3E}">
        <p14:creationId xmlns:p14="http://schemas.microsoft.com/office/powerpoint/2010/main" val="19160138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0517401-504A-4ADA-A7FA-C21D6EA54FE4}"/>
              </a:ext>
            </a:extLst>
          </p:cNvPr>
          <p:cNvSpPr>
            <a:spLocks noChangeArrowheads="1"/>
          </p:cNvSpPr>
          <p:nvPr/>
        </p:nvSpPr>
        <p:spPr bwMode="auto">
          <a:xfrm>
            <a:off x="1828800" y="474664"/>
            <a:ext cx="8534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Absorption, fate, and excretion</a:t>
            </a:r>
          </a:p>
          <a:p>
            <a:pPr eaLnBrk="1" hangingPunct="1">
              <a:lnSpc>
                <a:spcPct val="150000"/>
              </a:lnSpc>
              <a:buFont typeface="Wingdings" panose="05000000000000000000" pitchFamily="2" charset="2"/>
              <a:buChar char="§"/>
            </a:pPr>
            <a:r>
              <a:rPr lang="en-GB" altLang="en-US"/>
              <a:t>Eflornithine is given intravenously. Peak plasma levels are achieved ~4 hours after an oral dose, and the elimination t1/2 averages 200 minutes. </a:t>
            </a:r>
          </a:p>
          <a:p>
            <a:pPr eaLnBrk="1" hangingPunct="1">
              <a:lnSpc>
                <a:spcPct val="150000"/>
              </a:lnSpc>
              <a:buFont typeface="Wingdings" panose="05000000000000000000" pitchFamily="2" charset="2"/>
              <a:buChar char="§"/>
            </a:pPr>
            <a:r>
              <a:rPr lang="en-GB" altLang="en-US"/>
              <a:t>The drug does not bind to plasma proteins.</a:t>
            </a:r>
          </a:p>
          <a:p>
            <a:pPr eaLnBrk="1" hangingPunct="1">
              <a:lnSpc>
                <a:spcPct val="150000"/>
              </a:lnSpc>
              <a:buFont typeface="Wingdings" panose="05000000000000000000" pitchFamily="2" charset="2"/>
              <a:buChar char="§"/>
            </a:pPr>
            <a:r>
              <a:rPr lang="en-GB" altLang="en-US"/>
              <a:t> It is well distributed and readily penetrates into the cerebrospinal fluid (CSF), which is especially important in late-stage West African trypanosomiasis.</a:t>
            </a:r>
          </a:p>
          <a:p>
            <a:pPr eaLnBrk="1" hangingPunct="1">
              <a:lnSpc>
                <a:spcPct val="150000"/>
              </a:lnSpc>
              <a:buFont typeface="Wingdings" panose="05000000000000000000" pitchFamily="2" charset="2"/>
              <a:buChar char="§"/>
            </a:pPr>
            <a:r>
              <a:rPr lang="en-GB" altLang="en-US"/>
              <a:t> Over 80% of eflornithine is cleared by the kidney, largely in unchanged form.</a:t>
            </a:r>
          </a:p>
        </p:txBody>
      </p:sp>
      <p:sp>
        <p:nvSpPr>
          <p:cNvPr id="3" name="Slide Number Placeholder 2">
            <a:extLst>
              <a:ext uri="{FF2B5EF4-FFF2-40B4-BE49-F238E27FC236}">
                <a16:creationId xmlns:a16="http://schemas.microsoft.com/office/drawing/2014/main" id="{E093DD75-9831-4A7D-BE00-15B8196D301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A59853-9FD4-42D4-A11E-9C3209E0455C}" type="slidenum">
              <a:rPr lang="en-US" altLang="en-US">
                <a:solidFill>
                  <a:srgbClr val="898989"/>
                </a:solidFill>
                <a:latin typeface="Calibri" panose="020F0502020204030204" pitchFamily="34" charset="0"/>
              </a:rPr>
              <a:pPr eaLnBrk="1" hangingPunct="1"/>
              <a:t>70</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5501960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845AF4F3-C4BF-4BFC-B28A-8B9ED763F03E}"/>
              </a:ext>
            </a:extLst>
          </p:cNvPr>
          <p:cNvSpPr>
            <a:spLocks noChangeArrowheads="1"/>
          </p:cNvSpPr>
          <p:nvPr/>
        </p:nvSpPr>
        <p:spPr bwMode="auto">
          <a:xfrm>
            <a:off x="1828800" y="533400"/>
            <a:ext cx="8610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Therapeutic uses </a:t>
            </a:r>
          </a:p>
          <a:p>
            <a:pPr eaLnBrk="1" hangingPunct="1">
              <a:lnSpc>
                <a:spcPct val="150000"/>
              </a:lnSpc>
              <a:buFont typeface="Wingdings" panose="05000000000000000000" pitchFamily="2" charset="2"/>
              <a:buChar char="§"/>
            </a:pPr>
            <a:r>
              <a:rPr lang="en-GB" altLang="en-US"/>
              <a:t>Dose for adult patients is 100 mg/kg given intravenously every 6 hours for 14 days as a 2-hour infusion.</a:t>
            </a:r>
          </a:p>
          <a:p>
            <a:pPr eaLnBrk="1" hangingPunct="1">
              <a:lnSpc>
                <a:spcPct val="150000"/>
              </a:lnSpc>
              <a:buFont typeface="Wingdings" panose="05000000000000000000" pitchFamily="2" charset="2"/>
              <a:buChar char="§"/>
            </a:pPr>
            <a:r>
              <a:rPr lang="en-GB" altLang="en-US"/>
              <a:t>Response rates exceed 90% even in late-stage patients. </a:t>
            </a:r>
          </a:p>
          <a:p>
            <a:pPr eaLnBrk="1" hangingPunct="1">
              <a:lnSpc>
                <a:spcPct val="150000"/>
              </a:lnSpc>
              <a:buFont typeface="Wingdings" panose="05000000000000000000" pitchFamily="2" charset="2"/>
              <a:buChar char="§"/>
            </a:pPr>
            <a:r>
              <a:rPr lang="en-GB" altLang="en-US"/>
              <a:t> Eflornithine and melarsoprol may act synergistically.</a:t>
            </a:r>
          </a:p>
          <a:p>
            <a:pPr eaLnBrk="1" hangingPunct="1">
              <a:lnSpc>
                <a:spcPct val="150000"/>
              </a:lnSpc>
              <a:buFont typeface="Wingdings" panose="05000000000000000000" pitchFamily="2" charset="2"/>
              <a:buChar char="§"/>
            </a:pPr>
            <a:r>
              <a:rPr lang="en-GB" altLang="en-US"/>
              <a:t> Eflornithine failed to improve treatment of East African trypanosomiasis owing to T. Brucei rhodesiense, consistent with the relatively short t1/2 and high activity of ornithine decarboxylase in these parasites.</a:t>
            </a:r>
          </a:p>
        </p:txBody>
      </p:sp>
      <p:sp>
        <p:nvSpPr>
          <p:cNvPr id="3" name="Slide Number Placeholder 2">
            <a:extLst>
              <a:ext uri="{FF2B5EF4-FFF2-40B4-BE49-F238E27FC236}">
                <a16:creationId xmlns:a16="http://schemas.microsoft.com/office/drawing/2014/main" id="{A83543BF-3548-4DEB-966B-328537E7DB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C4316A-0B6B-4B5A-93F7-3E0E3C5AAC6D}" type="slidenum">
              <a:rPr lang="en-US" altLang="en-US">
                <a:solidFill>
                  <a:srgbClr val="898989"/>
                </a:solidFill>
                <a:latin typeface="Calibri" panose="020F0502020204030204" pitchFamily="34" charset="0"/>
              </a:rPr>
              <a:pPr eaLnBrk="1" hangingPunct="1"/>
              <a:t>71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7009460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32B024F5-45F3-4D33-8801-4D964DB4FB9D}"/>
              </a:ext>
            </a:extLst>
          </p:cNvPr>
          <p:cNvSpPr>
            <a:spLocks noChangeArrowheads="1"/>
          </p:cNvSpPr>
          <p:nvPr/>
        </p:nvSpPr>
        <p:spPr bwMode="auto">
          <a:xfrm>
            <a:off x="1752600" y="228601"/>
            <a:ext cx="8686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Toxicity and side effects </a:t>
            </a:r>
          </a:p>
          <a:p>
            <a:pPr eaLnBrk="1" hangingPunct="1">
              <a:lnSpc>
                <a:spcPct val="150000"/>
              </a:lnSpc>
              <a:buFont typeface="Wingdings" panose="05000000000000000000" pitchFamily="2" charset="2"/>
              <a:buChar char="§"/>
            </a:pPr>
            <a:r>
              <a:rPr lang="en-GB" altLang="en-US"/>
              <a:t>Eflornithine causes adverse effects that are generally reversible on drug withdrawal. </a:t>
            </a:r>
          </a:p>
          <a:p>
            <a:pPr eaLnBrk="1" hangingPunct="1">
              <a:lnSpc>
                <a:spcPct val="150000"/>
              </a:lnSpc>
              <a:buFont typeface="Wingdings" panose="05000000000000000000" pitchFamily="2" charset="2"/>
              <a:buChar char="§"/>
            </a:pPr>
            <a:r>
              <a:rPr lang="en-GB" altLang="en-US"/>
              <a:t>Anemia (48%), diarrhea (39%), and leukopenia (27%) are the most common complications in patients receiving intravenous drug.</a:t>
            </a:r>
          </a:p>
          <a:p>
            <a:pPr eaLnBrk="1" hangingPunct="1">
              <a:lnSpc>
                <a:spcPct val="150000"/>
              </a:lnSpc>
              <a:buFont typeface="Wingdings" panose="05000000000000000000" pitchFamily="2" charset="2"/>
              <a:buChar char="§"/>
            </a:pPr>
            <a:r>
              <a:rPr lang="en-GB" altLang="en-US"/>
              <a:t>Convulsions</a:t>
            </a:r>
          </a:p>
          <a:p>
            <a:pPr eaLnBrk="1" hangingPunct="1">
              <a:lnSpc>
                <a:spcPct val="150000"/>
              </a:lnSpc>
              <a:buFont typeface="Wingdings" panose="05000000000000000000" pitchFamily="2" charset="2"/>
              <a:buChar char="§"/>
            </a:pPr>
            <a:r>
              <a:rPr lang="en-GB" altLang="en-US"/>
              <a:t> Other complications—such as thrombocytopenia, alopecia, vomiting, abdominal pain, dizziness, fever, anorexia, and headache occur in &lt;10% of treated patients.</a:t>
            </a:r>
          </a:p>
          <a:p>
            <a:pPr eaLnBrk="1" hangingPunct="1">
              <a:lnSpc>
                <a:spcPct val="150000"/>
              </a:lnSpc>
              <a:buFont typeface="Wingdings" panose="05000000000000000000" pitchFamily="2" charset="2"/>
              <a:buChar char="§"/>
            </a:pPr>
            <a:r>
              <a:rPr lang="en-GB" altLang="en-US"/>
              <a:t> Reversible hearing loss can occur after prolonged therapy. </a:t>
            </a:r>
          </a:p>
          <a:p>
            <a:pPr eaLnBrk="1" hangingPunct="1">
              <a:lnSpc>
                <a:spcPct val="150000"/>
              </a:lnSpc>
              <a:buFont typeface="Wingdings" panose="05000000000000000000" pitchFamily="2" charset="2"/>
              <a:buChar char="§"/>
            </a:pPr>
            <a:r>
              <a:rPr lang="en-GB" altLang="en-US"/>
              <a:t>Therapeutic doses of eflornithine require co-administration of substantial volumes of intravenous fluid, which poses practical limitations in remote settings and causes fluid overload in susceptible patients.</a:t>
            </a:r>
          </a:p>
        </p:txBody>
      </p:sp>
      <p:sp>
        <p:nvSpPr>
          <p:cNvPr id="3" name="Slide Number Placeholder 2">
            <a:extLst>
              <a:ext uri="{FF2B5EF4-FFF2-40B4-BE49-F238E27FC236}">
                <a16:creationId xmlns:a16="http://schemas.microsoft.com/office/drawing/2014/main" id="{5151F5C1-A4E5-4D80-83E0-671C07BD40B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A95146-F4BF-48AE-9732-05A94DB92CA4}" type="slidenum">
              <a:rPr lang="en-US" altLang="en-US">
                <a:solidFill>
                  <a:srgbClr val="898989"/>
                </a:solidFill>
                <a:latin typeface="Calibri" panose="020F0502020204030204" pitchFamily="34" charset="0"/>
              </a:rPr>
              <a:pPr eaLnBrk="1" hangingPunct="1"/>
              <a:t>72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665287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169D08F2-9627-4EF0-9A78-5BE152A55067}"/>
              </a:ext>
            </a:extLst>
          </p:cNvPr>
          <p:cNvSpPr>
            <a:spLocks noChangeArrowheads="1"/>
          </p:cNvSpPr>
          <p:nvPr/>
        </p:nvSpPr>
        <p:spPr bwMode="auto">
          <a:xfrm>
            <a:off x="2057400" y="336551"/>
            <a:ext cx="7848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FUMAGILLIN</a:t>
            </a:r>
          </a:p>
          <a:p>
            <a:pPr eaLnBrk="1" hangingPunct="1">
              <a:lnSpc>
                <a:spcPct val="150000"/>
              </a:lnSpc>
              <a:buFont typeface="Wingdings" panose="05000000000000000000" pitchFamily="2" charset="2"/>
              <a:buChar char="§"/>
            </a:pPr>
            <a:r>
              <a:rPr lang="en-GB" altLang="en-US"/>
              <a:t>Fumagillin (FUMIDIL B, others) is an acyclic polyene macrolide. </a:t>
            </a:r>
          </a:p>
          <a:p>
            <a:pPr eaLnBrk="1" hangingPunct="1">
              <a:lnSpc>
                <a:spcPct val="150000"/>
              </a:lnSpc>
              <a:buFont typeface="Wingdings" panose="05000000000000000000" pitchFamily="2" charset="2"/>
              <a:buChar char="§"/>
            </a:pPr>
            <a:r>
              <a:rPr lang="en-GB" altLang="en-US"/>
              <a:t>Fumagillin is toxic to microsporidia and also has some activity against E. histolytica. </a:t>
            </a:r>
          </a:p>
          <a:p>
            <a:pPr eaLnBrk="1" hangingPunct="1">
              <a:lnSpc>
                <a:spcPct val="150000"/>
              </a:lnSpc>
              <a:buFont typeface="Wingdings" panose="05000000000000000000" pitchFamily="2" charset="2"/>
              <a:buChar char="§"/>
            </a:pPr>
            <a:r>
              <a:rPr lang="en-GB" altLang="en-US"/>
              <a:t>Fumagillin is used topically to treat keratoconjunctivitis caused by E. hellem at a dose of 3–10 mg/mL in suspension.</a:t>
            </a:r>
          </a:p>
          <a:p>
            <a:pPr eaLnBrk="1" hangingPunct="1">
              <a:lnSpc>
                <a:spcPct val="150000"/>
              </a:lnSpc>
              <a:buFont typeface="Wingdings" panose="05000000000000000000" pitchFamily="2" charset="2"/>
              <a:buChar char="§"/>
            </a:pPr>
            <a:r>
              <a:rPr lang="en-GB" altLang="en-US"/>
              <a:t> For intestinal microsporidiosis fumagillin is used at a dose of 20 mg orally three times daily for 2 weeks.</a:t>
            </a:r>
          </a:p>
          <a:p>
            <a:pPr eaLnBrk="1" hangingPunct="1">
              <a:lnSpc>
                <a:spcPct val="150000"/>
              </a:lnSpc>
              <a:buFont typeface="Wingdings" panose="05000000000000000000" pitchFamily="2" charset="2"/>
              <a:buChar char="§"/>
            </a:pPr>
            <a:r>
              <a:rPr lang="en-GB" altLang="en-US"/>
              <a:t> Adverse effects of fumagillin include abdominal cramps, nausea, vomiting, and diarrhea, reversible thrombocytopenia and neutropenia.</a:t>
            </a:r>
          </a:p>
          <a:p>
            <a:pPr eaLnBrk="1" hangingPunct="1">
              <a:lnSpc>
                <a:spcPct val="150000"/>
              </a:lnSpc>
              <a:buFont typeface="Wingdings" panose="05000000000000000000" pitchFamily="2" charset="2"/>
              <a:buChar char="§"/>
            </a:pPr>
            <a:r>
              <a:rPr lang="en-GB" altLang="en-US"/>
              <a:t>Fumagillin is not approved for the systemic treatment of microsporidia infection.</a:t>
            </a:r>
          </a:p>
        </p:txBody>
      </p:sp>
      <p:sp>
        <p:nvSpPr>
          <p:cNvPr id="3" name="Slide Number Placeholder 2">
            <a:extLst>
              <a:ext uri="{FF2B5EF4-FFF2-40B4-BE49-F238E27FC236}">
                <a16:creationId xmlns:a16="http://schemas.microsoft.com/office/drawing/2014/main" id="{96E6659F-F15C-4A31-A8DC-4FB87772D05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4CCCFD-97C3-46ED-95FA-E6D53BC1A293}" type="slidenum">
              <a:rPr lang="en-US" altLang="en-US">
                <a:solidFill>
                  <a:srgbClr val="898989"/>
                </a:solidFill>
                <a:latin typeface="Calibri" panose="020F0502020204030204" pitchFamily="34" charset="0"/>
              </a:rPr>
              <a:pPr eaLnBrk="1" hangingPunct="1"/>
              <a:t>73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0925687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A241E7F5-6D8A-4F91-B2B9-9E49FF351260}"/>
              </a:ext>
            </a:extLst>
          </p:cNvPr>
          <p:cNvSpPr>
            <a:spLocks noChangeArrowheads="1"/>
          </p:cNvSpPr>
          <p:nvPr/>
        </p:nvSpPr>
        <p:spPr bwMode="auto">
          <a:xfrm>
            <a:off x="1981200" y="685800"/>
            <a:ext cx="83058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8-HYDROXYQUINOLINES</a:t>
            </a:r>
          </a:p>
          <a:p>
            <a:pPr eaLnBrk="1" hangingPunct="1">
              <a:lnSpc>
                <a:spcPct val="150000"/>
              </a:lnSpc>
              <a:buFont typeface="Wingdings" panose="05000000000000000000" pitchFamily="2" charset="2"/>
              <a:buChar char="§"/>
            </a:pPr>
            <a:r>
              <a:rPr lang="en-GB" altLang="en-US"/>
              <a:t>These include; Iodoquinol and Clioquinol </a:t>
            </a:r>
          </a:p>
          <a:p>
            <a:pPr eaLnBrk="1" hangingPunct="1">
              <a:lnSpc>
                <a:spcPct val="150000"/>
              </a:lnSpc>
              <a:buFont typeface="Wingdings" panose="05000000000000000000" pitchFamily="2" charset="2"/>
              <a:buChar char="§"/>
            </a:pPr>
            <a:r>
              <a:rPr lang="en-GB" altLang="en-US"/>
              <a:t>The halogenated 8-hydroxyquinolines iodoquinol (diiodohydroxyquin) and clioquinol (iodochlorhydroxyquin) have been used to eliminate intestinal colonization with E. histolytica.</a:t>
            </a:r>
          </a:p>
          <a:p>
            <a:pPr eaLnBrk="1" hangingPunct="1">
              <a:lnSpc>
                <a:spcPct val="150000"/>
              </a:lnSpc>
              <a:buFont typeface="Wingdings" panose="05000000000000000000" pitchFamily="2" charset="2"/>
              <a:buChar char="§"/>
            </a:pPr>
            <a:r>
              <a:rPr lang="en-GB" altLang="en-US"/>
              <a:t>Iodoquinol is safer and is available for oral use.</a:t>
            </a:r>
          </a:p>
          <a:p>
            <a:pPr eaLnBrk="1" hangingPunct="1">
              <a:lnSpc>
                <a:spcPct val="150000"/>
              </a:lnSpc>
              <a:buFont typeface="Wingdings" panose="05000000000000000000" pitchFamily="2" charset="2"/>
              <a:buChar char="§"/>
            </a:pPr>
            <a:r>
              <a:rPr lang="en-GB" altLang="en-US"/>
              <a:t>The most important toxic reaction, ascribed primarily to clioquinol, is subacute myelo-optic neuropathy. Peripheral neuropathy is a milder manifestation of neurotoxicity. </a:t>
            </a:r>
          </a:p>
          <a:p>
            <a:pPr eaLnBrk="1" hangingPunct="1">
              <a:lnSpc>
                <a:spcPct val="150000"/>
              </a:lnSpc>
              <a:buFont typeface="Wingdings" panose="05000000000000000000" pitchFamily="2" charset="2"/>
              <a:buChar char="§"/>
            </a:pPr>
            <a:r>
              <a:rPr lang="en-GB" altLang="en-US"/>
              <a:t>Administration of iodoquinol in high doses to children has been associated with optic atrophy and permanent loss of vision.</a:t>
            </a:r>
          </a:p>
        </p:txBody>
      </p:sp>
      <p:sp>
        <p:nvSpPr>
          <p:cNvPr id="3" name="Slide Number Placeholder 2">
            <a:extLst>
              <a:ext uri="{FF2B5EF4-FFF2-40B4-BE49-F238E27FC236}">
                <a16:creationId xmlns:a16="http://schemas.microsoft.com/office/drawing/2014/main" id="{2EA23AE5-8B3D-43C7-AE07-D22A7C73EC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3DB7AD-DA14-4C8B-8690-FB17C2806854}" type="slidenum">
              <a:rPr lang="en-US" altLang="en-US">
                <a:solidFill>
                  <a:srgbClr val="898989"/>
                </a:solidFill>
                <a:latin typeface="Calibri" panose="020F0502020204030204" pitchFamily="34" charset="0"/>
              </a:rPr>
              <a:pPr eaLnBrk="1" hangingPunct="1"/>
              <a:t>74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049626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E7A47ED1-815B-46DC-89F6-24F1C2523502}"/>
              </a:ext>
            </a:extLst>
          </p:cNvPr>
          <p:cNvSpPr>
            <a:spLocks noChangeArrowheads="1"/>
          </p:cNvSpPr>
          <p:nvPr/>
        </p:nvSpPr>
        <p:spPr bwMode="auto">
          <a:xfrm>
            <a:off x="1905000" y="8382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
            </a:pPr>
            <a:r>
              <a:rPr lang="en-GB" altLang="en-US"/>
              <a:t>Because of its superior safety, paromomycin is preferred as the luminal agent for amebiasis; however, iodoquinol is a reasonable alternative. Iodoquinol is used in combination with metronidazole to treat individuals with amebic colitis or amebic liver abscess but may be used as a single agent for asymptomatic individuals found to be infected with E. histolytica.</a:t>
            </a:r>
          </a:p>
          <a:p>
            <a:pPr eaLnBrk="1" hangingPunct="1">
              <a:lnSpc>
                <a:spcPct val="150000"/>
              </a:lnSpc>
              <a:buFont typeface="Wingdings" panose="05000000000000000000" pitchFamily="2" charset="2"/>
              <a:buChar char="§"/>
            </a:pPr>
            <a:r>
              <a:rPr lang="en-GB" altLang="en-US"/>
              <a:t> For adults, the recommended dose of iodoquinol is 650 mg orally three times daily for 20 days, whereas children receive 10 mg/kg of body weight orally three times a day (not to exceed 2 g/day) for 20 days.</a:t>
            </a:r>
          </a:p>
        </p:txBody>
      </p:sp>
      <p:sp>
        <p:nvSpPr>
          <p:cNvPr id="3" name="Slide Number Placeholder 2">
            <a:extLst>
              <a:ext uri="{FF2B5EF4-FFF2-40B4-BE49-F238E27FC236}">
                <a16:creationId xmlns:a16="http://schemas.microsoft.com/office/drawing/2014/main" id="{F86FEBDD-11A1-411C-8448-1F50FBDF223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AE9217-26B3-4155-9ED7-86933A2E5FE5}" type="slidenum">
              <a:rPr lang="en-US" altLang="en-US">
                <a:solidFill>
                  <a:srgbClr val="898989"/>
                </a:solidFill>
                <a:latin typeface="Calibri" panose="020F0502020204030204" pitchFamily="34" charset="0"/>
              </a:rPr>
              <a:pPr eaLnBrk="1" hangingPunct="1"/>
              <a:t>75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6439315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D3477519-1DB6-4818-99E4-1979FA494CF3}"/>
              </a:ext>
            </a:extLst>
          </p:cNvPr>
          <p:cNvSpPr>
            <a:spLocks noChangeArrowheads="1"/>
          </p:cNvSpPr>
          <p:nvPr/>
        </p:nvSpPr>
        <p:spPr bwMode="auto">
          <a:xfrm>
            <a:off x="1905000" y="457201"/>
            <a:ext cx="84582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MILTEFOSINE</a:t>
            </a:r>
          </a:p>
          <a:p>
            <a:pPr eaLnBrk="1" hangingPunct="1">
              <a:lnSpc>
                <a:spcPct val="150000"/>
              </a:lnSpc>
            </a:pPr>
            <a:r>
              <a:rPr lang="en-GB" altLang="en-US" b="1"/>
              <a:t>Antiprotozoal effects</a:t>
            </a:r>
          </a:p>
          <a:p>
            <a:pPr eaLnBrk="1" hangingPunct="1">
              <a:lnSpc>
                <a:spcPct val="150000"/>
              </a:lnSpc>
              <a:buFont typeface="Wingdings" panose="05000000000000000000" pitchFamily="2" charset="2"/>
              <a:buChar char="§"/>
            </a:pPr>
            <a:r>
              <a:rPr lang="en-GB" altLang="en-US"/>
              <a:t> Miltefosine is the first orally available therapy for leishmaniasis. It is safe and effective treatment for visceral leishmaniasis and has also shown &gt;95% efficacy against cutaneous leishmaniasis</a:t>
            </a:r>
          </a:p>
          <a:p>
            <a:pPr eaLnBrk="1" hangingPunct="1">
              <a:lnSpc>
                <a:spcPct val="150000"/>
              </a:lnSpc>
              <a:buFont typeface="Wingdings" panose="05000000000000000000" pitchFamily="2" charset="2"/>
              <a:buChar char="§"/>
            </a:pPr>
            <a:r>
              <a:rPr lang="en-GB" altLang="en-US"/>
              <a:t> In Leishmania, the drug may alter ether–lipid metabolism, cell signaling, or lycosylphosphatidylinosital anchor biosynthesis. </a:t>
            </a:r>
          </a:p>
        </p:txBody>
      </p:sp>
      <p:sp>
        <p:nvSpPr>
          <p:cNvPr id="3" name="Slide Number Placeholder 2">
            <a:extLst>
              <a:ext uri="{FF2B5EF4-FFF2-40B4-BE49-F238E27FC236}">
                <a16:creationId xmlns:a16="http://schemas.microsoft.com/office/drawing/2014/main" id="{166A8C7B-383A-4A99-8303-D16C10A393A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7C1EE4-A3BF-4DF9-8269-5F187C4DDA87}" type="slidenum">
              <a:rPr lang="en-US" altLang="en-US">
                <a:solidFill>
                  <a:srgbClr val="898989"/>
                </a:solidFill>
                <a:latin typeface="Calibri" panose="020F0502020204030204" pitchFamily="34" charset="0"/>
              </a:rPr>
              <a:pPr eaLnBrk="1" hangingPunct="1"/>
              <a:t>76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4889378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FA176C51-E31C-48B7-9259-95DBAC5BE9DF}"/>
              </a:ext>
            </a:extLst>
          </p:cNvPr>
          <p:cNvSpPr>
            <a:spLocks noChangeArrowheads="1"/>
          </p:cNvSpPr>
          <p:nvPr/>
        </p:nvSpPr>
        <p:spPr bwMode="auto">
          <a:xfrm>
            <a:off x="1752600" y="228601"/>
            <a:ext cx="86106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Absorption, fate, and excretion</a:t>
            </a:r>
          </a:p>
          <a:p>
            <a:pPr eaLnBrk="1" hangingPunct="1">
              <a:lnSpc>
                <a:spcPct val="150000"/>
              </a:lnSpc>
            </a:pPr>
            <a:r>
              <a:rPr lang="en-GB" altLang="en-US"/>
              <a:t>Miltefosine is well absorbed orally and distributed throughout the body.</a:t>
            </a:r>
          </a:p>
          <a:p>
            <a:pPr eaLnBrk="1" hangingPunct="1">
              <a:lnSpc>
                <a:spcPct val="150000"/>
              </a:lnSpc>
            </a:pPr>
            <a:endParaRPr lang="en-GB" altLang="en-US" i="1"/>
          </a:p>
          <a:p>
            <a:pPr eaLnBrk="1" hangingPunct="1">
              <a:lnSpc>
                <a:spcPct val="150000"/>
              </a:lnSpc>
            </a:pPr>
            <a:r>
              <a:rPr lang="en-GB" altLang="en-US" b="1"/>
              <a:t>Therapeutic uses;</a:t>
            </a:r>
          </a:p>
          <a:p>
            <a:pPr eaLnBrk="1" hangingPunct="1">
              <a:lnSpc>
                <a:spcPct val="150000"/>
              </a:lnSpc>
            </a:pPr>
            <a:r>
              <a:rPr lang="en-GB" altLang="en-US" b="1"/>
              <a:t> </a:t>
            </a:r>
            <a:r>
              <a:rPr lang="en-GB" altLang="en-US"/>
              <a:t>Oral miltefosine is used in the treatment of visceral leishmaniasis in adults at a dose of 100 mg/kg daily (for patients weighing more than 25 kg) for 28 days. A similar dosing schedule has shown efficacy against cutaneous disease. Children should be given 2.5 mg/kg/day. The compound cannot be given intravenously because of hemolysis. </a:t>
            </a:r>
          </a:p>
          <a:p>
            <a:pPr eaLnBrk="1" hangingPunct="1">
              <a:lnSpc>
                <a:spcPct val="150000"/>
              </a:lnSpc>
            </a:pPr>
            <a:endParaRPr lang="en-GB" altLang="en-US"/>
          </a:p>
          <a:p>
            <a:pPr eaLnBrk="1" hangingPunct="1">
              <a:lnSpc>
                <a:spcPct val="150000"/>
              </a:lnSpc>
            </a:pPr>
            <a:r>
              <a:rPr lang="en-GB" altLang="en-US" b="1"/>
              <a:t>Toxicity and side effects;</a:t>
            </a:r>
          </a:p>
          <a:p>
            <a:pPr eaLnBrk="1" hangingPunct="1">
              <a:lnSpc>
                <a:spcPct val="150000"/>
              </a:lnSpc>
              <a:buFont typeface="Arial" panose="020B0604020202020204" pitchFamily="34" charset="0"/>
              <a:buChar char="•"/>
            </a:pPr>
            <a:r>
              <a:rPr lang="en-GB" altLang="en-US"/>
              <a:t> Vomiting and diarrhea have been reported in up to 60% of patients.</a:t>
            </a:r>
          </a:p>
          <a:p>
            <a:pPr eaLnBrk="1" hangingPunct="1">
              <a:lnSpc>
                <a:spcPct val="150000"/>
              </a:lnSpc>
              <a:buFont typeface="Arial" panose="020B0604020202020204" pitchFamily="34" charset="0"/>
              <a:buChar char="•"/>
            </a:pPr>
            <a:r>
              <a:rPr lang="en-GB" altLang="en-US"/>
              <a:t> Elevations in hepatic transaminases and serum creatinine also have been</a:t>
            </a:r>
          </a:p>
          <a:p>
            <a:pPr eaLnBrk="1" hangingPunct="1">
              <a:lnSpc>
                <a:spcPct val="150000"/>
              </a:lnSpc>
              <a:buFont typeface="Arial" panose="020B0604020202020204" pitchFamily="34" charset="0"/>
              <a:buNone/>
            </a:pPr>
            <a:r>
              <a:rPr lang="en-GB" altLang="en-US"/>
              <a:t>   reported.</a:t>
            </a:r>
          </a:p>
          <a:p>
            <a:pPr eaLnBrk="1" hangingPunct="1">
              <a:lnSpc>
                <a:spcPct val="150000"/>
              </a:lnSpc>
              <a:buFont typeface="Arial" panose="020B0604020202020204" pitchFamily="34" charset="0"/>
              <a:buChar char="•"/>
            </a:pPr>
            <a:r>
              <a:rPr lang="en-GB" altLang="en-US"/>
              <a:t> The drug is contraindicated in pregnant women.</a:t>
            </a:r>
          </a:p>
        </p:txBody>
      </p:sp>
      <p:sp>
        <p:nvSpPr>
          <p:cNvPr id="3" name="Slide Number Placeholder 2">
            <a:extLst>
              <a:ext uri="{FF2B5EF4-FFF2-40B4-BE49-F238E27FC236}">
                <a16:creationId xmlns:a16="http://schemas.microsoft.com/office/drawing/2014/main" id="{5DF8C112-52CF-4698-A2DD-F416FF2E88F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F72CA2-8AE6-430B-BDB2-BD195D24EA96}" type="slidenum">
              <a:rPr lang="en-US" altLang="en-US">
                <a:solidFill>
                  <a:srgbClr val="898989"/>
                </a:solidFill>
                <a:latin typeface="Calibri" panose="020F0502020204030204" pitchFamily="34" charset="0"/>
              </a:rPr>
              <a:pPr eaLnBrk="1" hangingPunct="1"/>
              <a:t>77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715320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B25E719E-D88C-4951-9A1E-757869B04545}"/>
              </a:ext>
            </a:extLst>
          </p:cNvPr>
          <p:cNvSpPr>
            <a:spLocks noChangeArrowheads="1"/>
          </p:cNvSpPr>
          <p:nvPr/>
        </p:nvSpPr>
        <p:spPr bwMode="auto">
          <a:xfrm>
            <a:off x="1828800" y="474663"/>
            <a:ext cx="86106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NIFURTIMOX AND BENZNIDAZOLE</a:t>
            </a:r>
          </a:p>
          <a:p>
            <a:pPr eaLnBrk="1" hangingPunct="1">
              <a:lnSpc>
                <a:spcPct val="150000"/>
              </a:lnSpc>
            </a:pPr>
            <a:r>
              <a:rPr lang="en-GB" altLang="en-US" b="1"/>
              <a:t>Antiprotozoal effects </a:t>
            </a:r>
          </a:p>
          <a:p>
            <a:pPr eaLnBrk="1" hangingPunct="1">
              <a:lnSpc>
                <a:spcPct val="150000"/>
              </a:lnSpc>
              <a:buFont typeface="Wingdings" panose="05000000000000000000" pitchFamily="2" charset="2"/>
              <a:buChar char="§"/>
            </a:pPr>
            <a:r>
              <a:rPr lang="en-GB" altLang="en-US"/>
              <a:t>Nifurtimox and benznidazole are trypanocidal against both the trypomastigote and amastigote forms of </a:t>
            </a:r>
            <a:r>
              <a:rPr lang="en-GB" altLang="en-US" i="1"/>
              <a:t>T. cruzi. Nifurtimox also has activity against T. Brucei </a:t>
            </a:r>
            <a:r>
              <a:rPr lang="en-GB" altLang="en-US"/>
              <a:t>and can cure early- and late-stage disease.</a:t>
            </a:r>
          </a:p>
          <a:p>
            <a:pPr eaLnBrk="1" hangingPunct="1">
              <a:lnSpc>
                <a:spcPct val="150000"/>
              </a:lnSpc>
              <a:buFont typeface="Wingdings" panose="05000000000000000000" pitchFamily="2" charset="2"/>
              <a:buChar char="§"/>
            </a:pPr>
            <a:r>
              <a:rPr lang="en-GB" altLang="en-US"/>
              <a:t> The trypanocidal action of nifurtimox derives from its ability to undergo activation by partial reduction to nitro radical anions. </a:t>
            </a:r>
          </a:p>
          <a:p>
            <a:pPr eaLnBrk="1" hangingPunct="1">
              <a:lnSpc>
                <a:spcPct val="150000"/>
              </a:lnSpc>
              <a:buFont typeface="Wingdings" panose="05000000000000000000" pitchFamily="2" charset="2"/>
              <a:buChar char="§"/>
            </a:pPr>
            <a:r>
              <a:rPr lang="en-GB" altLang="en-US"/>
              <a:t>Reaction of free radicals results in lipid peroxidation and membrane injury, enzyme inactivation, and DNA damage leading to cellular damage that kills the parasites.</a:t>
            </a:r>
          </a:p>
        </p:txBody>
      </p:sp>
      <p:sp>
        <p:nvSpPr>
          <p:cNvPr id="3" name="Slide Number Placeholder 2">
            <a:extLst>
              <a:ext uri="{FF2B5EF4-FFF2-40B4-BE49-F238E27FC236}">
                <a16:creationId xmlns:a16="http://schemas.microsoft.com/office/drawing/2014/main" id="{ACF57978-176C-4BEF-8555-28DA204FFE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3FBBFF-6F72-4936-991A-09AD09C9C0E6}" type="slidenum">
              <a:rPr lang="en-US" altLang="en-US">
                <a:solidFill>
                  <a:srgbClr val="898989"/>
                </a:solidFill>
                <a:latin typeface="Calibri" panose="020F0502020204030204" pitchFamily="34" charset="0"/>
              </a:rPr>
              <a:pPr eaLnBrk="1" hangingPunct="1"/>
              <a:t>78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272697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3E6B2E4C-BCDD-47BF-8359-9A56EC4D928C}"/>
              </a:ext>
            </a:extLst>
          </p:cNvPr>
          <p:cNvSpPr>
            <a:spLocks noChangeArrowheads="1"/>
          </p:cNvSpPr>
          <p:nvPr/>
        </p:nvSpPr>
        <p:spPr bwMode="auto">
          <a:xfrm>
            <a:off x="1752600" y="228600"/>
            <a:ext cx="8686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Absorption, fate, and excretion</a:t>
            </a:r>
          </a:p>
          <a:p>
            <a:pPr eaLnBrk="1" hangingPunct="1">
              <a:lnSpc>
                <a:spcPct val="150000"/>
              </a:lnSpc>
              <a:buFont typeface="Wingdings" panose="05000000000000000000" pitchFamily="2" charset="2"/>
              <a:buChar char="§"/>
            </a:pPr>
            <a:r>
              <a:rPr lang="en-GB" altLang="en-US"/>
              <a:t>Nifurtimox is well absorbed after oral administration, with peak plasma levels observed after ~3.5 hours. Less than 0.5% of the dose is excreted in urine. </a:t>
            </a:r>
          </a:p>
          <a:p>
            <a:pPr eaLnBrk="1" hangingPunct="1">
              <a:lnSpc>
                <a:spcPct val="150000"/>
              </a:lnSpc>
              <a:buFont typeface="Wingdings" panose="05000000000000000000" pitchFamily="2" charset="2"/>
              <a:buChar char="§"/>
            </a:pPr>
            <a:r>
              <a:rPr lang="en-GB" altLang="en-US"/>
              <a:t>The elimination t1/2 is ~3 hours. High concentrations of several unidentified metabolites are found, and nifurtimox undergoes rapid biotransformation, probably via a presystemic first-pass effect. </a:t>
            </a:r>
          </a:p>
          <a:p>
            <a:pPr eaLnBrk="1" hangingPunct="1">
              <a:lnSpc>
                <a:spcPct val="150000"/>
              </a:lnSpc>
              <a:buFont typeface="Wingdings" panose="05000000000000000000" pitchFamily="2" charset="2"/>
              <a:buChar char="§"/>
            </a:pPr>
            <a:r>
              <a:rPr lang="en-GB" altLang="en-US"/>
              <a:t>Whether the metabolites have any trypanocidal activity is unknown.</a:t>
            </a:r>
          </a:p>
          <a:p>
            <a:pPr eaLnBrk="1" hangingPunct="1">
              <a:lnSpc>
                <a:spcPct val="150000"/>
              </a:lnSpc>
            </a:pPr>
            <a:endParaRPr lang="en-GB" altLang="en-US"/>
          </a:p>
        </p:txBody>
      </p:sp>
      <p:sp>
        <p:nvSpPr>
          <p:cNvPr id="3" name="Slide Number Placeholder 2">
            <a:extLst>
              <a:ext uri="{FF2B5EF4-FFF2-40B4-BE49-F238E27FC236}">
                <a16:creationId xmlns:a16="http://schemas.microsoft.com/office/drawing/2014/main" id="{E4B86BAC-865A-485E-BF23-93188A24E7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CD5DF6-30A0-4047-8EBC-217F4D387300}" type="slidenum">
              <a:rPr lang="en-US" altLang="en-US">
                <a:solidFill>
                  <a:srgbClr val="898989"/>
                </a:solidFill>
                <a:latin typeface="Calibri" panose="020F0502020204030204" pitchFamily="34" charset="0"/>
              </a:rPr>
              <a:pPr eaLnBrk="1" hangingPunct="1"/>
              <a:t>79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4376118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828800" y="169863"/>
            <a:ext cx="82296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60000"/>
              </a:lnSpc>
              <a:buFont typeface="Wingdings" panose="05000000000000000000" pitchFamily="2" charset="2"/>
              <a:buChar char="§"/>
            </a:pPr>
            <a:r>
              <a:rPr lang="en-US">
                <a:solidFill>
                  <a:srgbClr val="FF0000"/>
                </a:solidFill>
              </a:rPr>
              <a:t>Quinimax</a:t>
            </a:r>
            <a:r>
              <a:rPr lang="en-US"/>
              <a:t> and </a:t>
            </a:r>
            <a:r>
              <a:rPr lang="en-US">
                <a:solidFill>
                  <a:srgbClr val="FF0000"/>
                </a:solidFill>
              </a:rPr>
              <a:t>quinidine</a:t>
            </a:r>
            <a:r>
              <a:rPr lang="en-US"/>
              <a:t> are the two most commonly used alkaloids related</a:t>
            </a:r>
          </a:p>
          <a:p>
            <a:pPr>
              <a:lnSpc>
                <a:spcPct val="160000"/>
              </a:lnSpc>
              <a:buFont typeface="Wingdings" panose="05000000000000000000" pitchFamily="2" charset="2"/>
              <a:buNone/>
            </a:pPr>
            <a:r>
              <a:rPr lang="en-US"/>
              <a:t>to quinine in the treatment or prevention of malaria. </a:t>
            </a:r>
          </a:p>
          <a:p>
            <a:pPr>
              <a:lnSpc>
                <a:spcPct val="160000"/>
              </a:lnSpc>
              <a:buFont typeface="Wingdings" panose="05000000000000000000" pitchFamily="2" charset="2"/>
              <a:buChar char="§"/>
            </a:pPr>
            <a:r>
              <a:rPr lang="en-US">
                <a:solidFill>
                  <a:srgbClr val="FF0000"/>
                </a:solidFill>
              </a:rPr>
              <a:t>Quinimax</a:t>
            </a:r>
            <a:r>
              <a:rPr lang="en-US"/>
              <a:t> is a combination of four alkaloids (</a:t>
            </a:r>
            <a:r>
              <a:rPr lang="en-US">
                <a:solidFill>
                  <a:srgbClr val="FF0000"/>
                </a:solidFill>
              </a:rPr>
              <a:t>quinine, quinidine, cinchoine</a:t>
            </a:r>
          </a:p>
          <a:p>
            <a:pPr>
              <a:lnSpc>
                <a:spcPct val="160000"/>
              </a:lnSpc>
              <a:buFont typeface="Wingdings" panose="05000000000000000000" pitchFamily="2" charset="2"/>
              <a:buNone/>
            </a:pPr>
            <a:r>
              <a:rPr lang="en-US">
                <a:solidFill>
                  <a:srgbClr val="FF0000"/>
                </a:solidFill>
              </a:rPr>
              <a:t>and cinchonidine</a:t>
            </a:r>
            <a:r>
              <a:rPr lang="en-US"/>
              <a:t>). This combination has been shown in several studies to</a:t>
            </a:r>
          </a:p>
          <a:p>
            <a:pPr>
              <a:lnSpc>
                <a:spcPct val="160000"/>
              </a:lnSpc>
              <a:buFont typeface="Wingdings" panose="05000000000000000000" pitchFamily="2" charset="2"/>
              <a:buNone/>
            </a:pPr>
            <a:r>
              <a:rPr lang="en-US"/>
              <a:t>be more effective than quinine, supposedly due to a synergistic action</a:t>
            </a:r>
          </a:p>
          <a:p>
            <a:pPr>
              <a:lnSpc>
                <a:spcPct val="160000"/>
              </a:lnSpc>
              <a:buFont typeface="Wingdings" panose="05000000000000000000" pitchFamily="2" charset="2"/>
              <a:buNone/>
            </a:pPr>
            <a:r>
              <a:rPr lang="en-US"/>
              <a:t>between the four cinchona derivatives. </a:t>
            </a:r>
          </a:p>
          <a:p>
            <a:pPr>
              <a:lnSpc>
                <a:spcPct val="160000"/>
              </a:lnSpc>
              <a:buFont typeface="Wingdings" panose="05000000000000000000" pitchFamily="2" charset="2"/>
              <a:buChar char="§"/>
            </a:pPr>
            <a:r>
              <a:rPr lang="en-US"/>
              <a:t>Quinidine is a direct derivative of quinine. It is a </a:t>
            </a:r>
            <a:r>
              <a:rPr lang="en-US">
                <a:solidFill>
                  <a:srgbClr val="FF0000"/>
                </a:solidFill>
              </a:rPr>
              <a:t>distereoisomer</a:t>
            </a:r>
            <a:r>
              <a:rPr lang="en-US"/>
              <a:t>, thus having</a:t>
            </a:r>
          </a:p>
          <a:p>
            <a:pPr>
              <a:lnSpc>
                <a:spcPct val="160000"/>
              </a:lnSpc>
              <a:buFont typeface="Wingdings" panose="05000000000000000000" pitchFamily="2" charset="2"/>
              <a:buNone/>
            </a:pPr>
            <a:r>
              <a:rPr lang="en-US"/>
              <a:t>similar anti-malarial properties to the parent compound. Quinidine is</a:t>
            </a:r>
          </a:p>
          <a:p>
            <a:pPr>
              <a:lnSpc>
                <a:spcPct val="160000"/>
              </a:lnSpc>
              <a:buFont typeface="Wingdings" panose="05000000000000000000" pitchFamily="2" charset="2"/>
              <a:buNone/>
            </a:pPr>
            <a:r>
              <a:rPr lang="en-US"/>
              <a:t>recommended only for the treatment of severe cases of malaria.</a:t>
            </a:r>
          </a:p>
        </p:txBody>
      </p:sp>
    </p:spTree>
    <p:extLst>
      <p:ext uri="{BB962C8B-B14F-4D97-AF65-F5344CB8AC3E}">
        <p14:creationId xmlns:p14="http://schemas.microsoft.com/office/powerpoint/2010/main" val="32661539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9AB8B28-2D1F-4399-B14B-7C944A15F7A0}"/>
              </a:ext>
            </a:extLst>
          </p:cNvPr>
          <p:cNvSpPr>
            <a:spLocks noChangeArrowheads="1"/>
          </p:cNvSpPr>
          <p:nvPr/>
        </p:nvSpPr>
        <p:spPr bwMode="auto">
          <a:xfrm>
            <a:off x="1752600" y="228601"/>
            <a:ext cx="86868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a:solidFill>
                  <a:schemeClr val="tx1"/>
                </a:solidFill>
                <a:latin typeface="Arial" panose="020B0604020202020204" pitchFamily="34" charset="0"/>
                <a:cs typeface="Arial" panose="020B0604020202020204" pitchFamily="34" charset="0"/>
              </a:defRPr>
            </a:lvl1pPr>
            <a:lvl2pPr marL="857250" indent="-4000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t>Therapeutic uses</a:t>
            </a:r>
          </a:p>
          <a:p>
            <a:pPr eaLnBrk="1" hangingPunct="1">
              <a:lnSpc>
                <a:spcPct val="150000"/>
              </a:lnSpc>
              <a:buFont typeface="Wingdings" panose="05000000000000000000" pitchFamily="2" charset="2"/>
              <a:buChar char="§"/>
            </a:pPr>
            <a:r>
              <a:rPr lang="en-GB" altLang="en-US"/>
              <a:t>Nifurtimox and benznidazole are used to treat American trypanosomiasis (Chagas’ disease) caused by T. cruzi. </a:t>
            </a:r>
          </a:p>
          <a:p>
            <a:pPr eaLnBrk="1" hangingPunct="1">
              <a:lnSpc>
                <a:spcPct val="150000"/>
              </a:lnSpc>
              <a:buFont typeface="Wingdings" panose="05000000000000000000" pitchFamily="2" charset="2"/>
              <a:buChar char="§"/>
            </a:pPr>
            <a:r>
              <a:rPr lang="en-GB" altLang="en-US"/>
              <a:t>Both drugs markedly reduce the parasitemia, morbidity, and mortality of acute Chagas’ disease, producing parasitological cures in 80% of cases. </a:t>
            </a:r>
          </a:p>
          <a:p>
            <a:pPr eaLnBrk="1" hangingPunct="1">
              <a:lnSpc>
                <a:spcPct val="150000"/>
              </a:lnSpc>
              <a:buFont typeface="Wingdings" panose="05000000000000000000" pitchFamily="2" charset="2"/>
              <a:buChar char="§"/>
            </a:pPr>
            <a:r>
              <a:rPr lang="en-GB" altLang="en-US"/>
              <a:t>Even without a complete parasitological cure, treatment also reduces clinical symptoms</a:t>
            </a:r>
          </a:p>
          <a:p>
            <a:pPr eaLnBrk="1" hangingPunct="1">
              <a:lnSpc>
                <a:spcPct val="150000"/>
              </a:lnSpc>
              <a:buFont typeface="Wingdings" panose="05000000000000000000" pitchFamily="2" charset="2"/>
              <a:buChar char="§"/>
            </a:pPr>
            <a:r>
              <a:rPr lang="en-GB" altLang="en-US"/>
              <a:t>Both drugs are given orally;</a:t>
            </a:r>
          </a:p>
          <a:p>
            <a:pPr lvl="1" eaLnBrk="1" hangingPunct="1">
              <a:lnSpc>
                <a:spcPct val="150000"/>
              </a:lnSpc>
              <a:buFont typeface="Calibri" panose="020F0502020204030204" pitchFamily="34" charset="0"/>
              <a:buAutoNum type="romanLcPeriod"/>
            </a:pPr>
            <a:r>
              <a:rPr lang="en-GB" altLang="en-US"/>
              <a:t>Nifurtimox; adults with acute infection should receive  8–10 mg/kg/day in four divided doses for 90–120 days. Children 1–10 years of age with acute Chagas’ disease should receive 15–20 mg/kg/day in four divided doses for 90 days;</a:t>
            </a:r>
          </a:p>
          <a:p>
            <a:pPr lvl="1" eaLnBrk="1" hangingPunct="1">
              <a:lnSpc>
                <a:spcPct val="150000"/>
              </a:lnSpc>
              <a:buFont typeface="Calibri" panose="020F0502020204030204" pitchFamily="34" charset="0"/>
              <a:buAutoNum type="romanLcPeriod"/>
            </a:pPr>
            <a:r>
              <a:rPr lang="en-GB" altLang="en-US"/>
              <a:t> For benznidazole; the recommended treatment is 5–7 mg/kg/day in two divided doses for 30–90 days, with children up to 12 years receiving 10 mg/kg/day. </a:t>
            </a:r>
          </a:p>
        </p:txBody>
      </p:sp>
      <p:sp>
        <p:nvSpPr>
          <p:cNvPr id="3" name="Slide Number Placeholder 2">
            <a:extLst>
              <a:ext uri="{FF2B5EF4-FFF2-40B4-BE49-F238E27FC236}">
                <a16:creationId xmlns:a16="http://schemas.microsoft.com/office/drawing/2014/main" id="{AC6718C0-57D8-45D9-9F63-4A9233B73F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939CB-4A38-4BF9-B217-35313F0BB33F}" type="slidenum">
              <a:rPr lang="en-US" altLang="en-US">
                <a:solidFill>
                  <a:srgbClr val="898989"/>
                </a:solidFill>
                <a:latin typeface="Calibri" panose="020F0502020204030204" pitchFamily="34" charset="0"/>
              </a:rPr>
              <a:pPr eaLnBrk="1" hangingPunct="1"/>
              <a:t>80</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417204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D5A9EF-FC34-4816-8C74-1D87ADAAD35F}"/>
              </a:ext>
            </a:extLst>
          </p:cNvPr>
          <p:cNvSpPr/>
          <p:nvPr/>
        </p:nvSpPr>
        <p:spPr>
          <a:xfrm>
            <a:off x="2057400" y="228601"/>
            <a:ext cx="8229600" cy="6283325"/>
          </a:xfrm>
          <a:prstGeom prst="rect">
            <a:avLst/>
          </a:prstGeom>
        </p:spPr>
        <p:txBody>
          <a:bodyPr>
            <a:spAutoFit/>
          </a:bodyPr>
          <a:lstStyle>
            <a:lvl1pPr marL="276225" indent="-276225" eaLnBrk="0" hangingPunct="0">
              <a:defRPr>
                <a:solidFill>
                  <a:schemeClr val="tx1"/>
                </a:solidFill>
                <a:latin typeface="Arial" panose="020B0604020202020204" pitchFamily="34" charset="0"/>
                <a:cs typeface="Arial" panose="020B0604020202020204" pitchFamily="34" charset="0"/>
              </a:defRPr>
            </a:lvl1pPr>
            <a:lvl2pPr marL="733425" indent="-27622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dirty="0"/>
              <a:t>Toxicity and side effects</a:t>
            </a:r>
          </a:p>
          <a:p>
            <a:pPr eaLnBrk="1" hangingPunct="1">
              <a:lnSpc>
                <a:spcPct val="150000"/>
              </a:lnSpc>
              <a:buFont typeface="Wingdings" panose="05000000000000000000" pitchFamily="2" charset="2"/>
              <a:buChar char="§"/>
            </a:pPr>
            <a:r>
              <a:rPr lang="en-GB" altLang="en-US" dirty="0"/>
              <a:t> Toxicity, </a:t>
            </a:r>
            <a:r>
              <a:rPr lang="en-GB" altLang="en-US" dirty="0" err="1"/>
              <a:t>benznidazole</a:t>
            </a:r>
            <a:r>
              <a:rPr lang="en-GB" altLang="en-US" dirty="0"/>
              <a:t> is preferably less toxic than </a:t>
            </a:r>
            <a:r>
              <a:rPr lang="en-GB" altLang="en-US" dirty="0" err="1"/>
              <a:t>nifurtimox</a:t>
            </a:r>
            <a:r>
              <a:rPr lang="en-GB" altLang="en-US" dirty="0"/>
              <a:t>.</a:t>
            </a:r>
          </a:p>
          <a:p>
            <a:pPr eaLnBrk="1" hangingPunct="1">
              <a:lnSpc>
                <a:spcPct val="150000"/>
              </a:lnSpc>
              <a:buFont typeface="Wingdings" panose="05000000000000000000" pitchFamily="2" charset="2"/>
              <a:buChar char="§"/>
            </a:pPr>
            <a:r>
              <a:rPr lang="en-GB" altLang="en-US" dirty="0"/>
              <a:t>Ingestion of alcohol should be avoided</a:t>
            </a:r>
          </a:p>
          <a:p>
            <a:pPr eaLnBrk="1" hangingPunct="1">
              <a:lnSpc>
                <a:spcPct val="150000"/>
              </a:lnSpc>
              <a:buFont typeface="Wingdings" panose="05000000000000000000" pitchFamily="2" charset="2"/>
              <a:buChar char="§"/>
            </a:pPr>
            <a:r>
              <a:rPr lang="en-GB" altLang="en-US" dirty="0"/>
              <a:t>Adverse effects  include;</a:t>
            </a:r>
          </a:p>
          <a:p>
            <a:pPr lvl="1" eaLnBrk="1" hangingPunct="1">
              <a:lnSpc>
                <a:spcPct val="150000"/>
              </a:lnSpc>
              <a:buFont typeface="Arial" panose="020B0604020202020204" pitchFamily="34" charset="0"/>
              <a:buChar char="•"/>
            </a:pPr>
            <a:r>
              <a:rPr lang="en-GB" altLang="en-US" dirty="0"/>
              <a:t> Skin rashes</a:t>
            </a:r>
          </a:p>
          <a:p>
            <a:pPr lvl="1" eaLnBrk="1" hangingPunct="1">
              <a:lnSpc>
                <a:spcPct val="150000"/>
              </a:lnSpc>
              <a:buFont typeface="Arial" panose="020B0604020202020204" pitchFamily="34" charset="0"/>
              <a:buChar char="•"/>
            </a:pPr>
            <a:r>
              <a:rPr lang="en-GB" altLang="en-US" dirty="0"/>
              <a:t>Nausea and vomiting, </a:t>
            </a:r>
          </a:p>
          <a:p>
            <a:pPr lvl="1" eaLnBrk="1" hangingPunct="1">
              <a:lnSpc>
                <a:spcPct val="150000"/>
              </a:lnSpc>
              <a:buFont typeface="Arial" panose="020B0604020202020204" pitchFamily="34" charset="0"/>
              <a:buChar char="•"/>
            </a:pPr>
            <a:r>
              <a:rPr lang="en-GB" altLang="en-US" dirty="0"/>
              <a:t>Myalgia, and weakness are common.</a:t>
            </a:r>
          </a:p>
          <a:p>
            <a:pPr lvl="1" eaLnBrk="1" hangingPunct="1">
              <a:lnSpc>
                <a:spcPct val="150000"/>
              </a:lnSpc>
              <a:buFont typeface="Arial" panose="020B0604020202020204" pitchFamily="34" charset="0"/>
              <a:buChar char="•"/>
            </a:pPr>
            <a:r>
              <a:rPr lang="en-GB" altLang="en-US" dirty="0"/>
              <a:t> Peripheral neuropathy </a:t>
            </a:r>
          </a:p>
          <a:p>
            <a:pPr lvl="1" eaLnBrk="1" hangingPunct="1">
              <a:lnSpc>
                <a:spcPct val="150000"/>
              </a:lnSpc>
              <a:buFont typeface="Arial" panose="020B0604020202020204" pitchFamily="34" charset="0"/>
              <a:buChar char="•"/>
            </a:pPr>
            <a:r>
              <a:rPr lang="en-GB" altLang="en-US" dirty="0"/>
              <a:t>GI symptoms are especially common after prolonged treatment.</a:t>
            </a:r>
          </a:p>
          <a:p>
            <a:pPr lvl="1" eaLnBrk="1" hangingPunct="1">
              <a:lnSpc>
                <a:spcPct val="150000"/>
              </a:lnSpc>
              <a:buFont typeface="Arial" panose="020B0604020202020204" pitchFamily="34" charset="0"/>
              <a:buChar char="•"/>
            </a:pPr>
            <a:r>
              <a:rPr lang="en-GB" altLang="en-US" dirty="0"/>
              <a:t> Headache, psychiatric disturbances, </a:t>
            </a:r>
            <a:r>
              <a:rPr lang="en-GB" altLang="en-US" dirty="0" err="1"/>
              <a:t>paresthesias</a:t>
            </a:r>
            <a:r>
              <a:rPr lang="en-GB" altLang="en-US" dirty="0"/>
              <a:t>, polyneuritis, and CNS excitability are less frequent.</a:t>
            </a:r>
          </a:p>
          <a:p>
            <a:pPr lvl="1" eaLnBrk="1" hangingPunct="1">
              <a:lnSpc>
                <a:spcPct val="150000"/>
              </a:lnSpc>
              <a:buFont typeface="Arial" panose="020B0604020202020204" pitchFamily="34" charset="0"/>
              <a:buChar char="•"/>
            </a:pPr>
            <a:r>
              <a:rPr lang="en-GB" altLang="en-US" dirty="0"/>
              <a:t> Leukopenia  </a:t>
            </a:r>
          </a:p>
          <a:p>
            <a:pPr lvl="1" eaLnBrk="1" hangingPunct="1">
              <a:lnSpc>
                <a:spcPct val="150000"/>
              </a:lnSpc>
              <a:buFont typeface="Arial" panose="020B0604020202020204" pitchFamily="34" charset="0"/>
              <a:buChar char="•"/>
            </a:pPr>
            <a:r>
              <a:rPr lang="en-GB" altLang="en-US" dirty="0"/>
              <a:t>Decreased sperm counts also have been reported.</a:t>
            </a:r>
          </a:p>
          <a:p>
            <a:pPr eaLnBrk="1" hangingPunct="1">
              <a:lnSpc>
                <a:spcPct val="150000"/>
              </a:lnSpc>
              <a:buFont typeface="Wingdings" panose="05000000000000000000" pitchFamily="2" charset="2"/>
              <a:buChar char="§"/>
            </a:pPr>
            <a:r>
              <a:rPr lang="en-GB" altLang="en-US" dirty="0"/>
              <a:t> Because of the seriousness of </a:t>
            </a:r>
            <a:r>
              <a:rPr lang="en-GB" altLang="en-US" dirty="0" err="1"/>
              <a:t>Chagas</a:t>
            </a:r>
            <a:r>
              <a:rPr lang="en-GB" altLang="en-US" dirty="0"/>
              <a:t>’ disease and the lack of superior drugs, there are few absolute contraindications to the use of these drugs.</a:t>
            </a:r>
          </a:p>
        </p:txBody>
      </p:sp>
      <p:sp>
        <p:nvSpPr>
          <p:cNvPr id="3" name="Slide Number Placeholder 2">
            <a:extLst>
              <a:ext uri="{FF2B5EF4-FFF2-40B4-BE49-F238E27FC236}">
                <a16:creationId xmlns:a16="http://schemas.microsoft.com/office/drawing/2014/main" id="{0BA0F25D-DB5B-4005-9520-EF4A767C15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3C7582-4827-4871-A7D0-642C2651CEC2}" type="slidenum">
              <a:rPr lang="en-US" altLang="en-US">
                <a:solidFill>
                  <a:srgbClr val="898989"/>
                </a:solidFill>
                <a:latin typeface="Calibri" panose="020F0502020204030204" pitchFamily="34" charset="0"/>
              </a:rPr>
              <a:pPr eaLnBrk="1" hangingPunct="1"/>
              <a:t>81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2766876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F40DF969-8860-44FB-BCA1-368ED36C5EC1}"/>
              </a:ext>
            </a:extLst>
          </p:cNvPr>
          <p:cNvSpPr>
            <a:spLocks noChangeArrowheads="1"/>
          </p:cNvSpPr>
          <p:nvPr/>
        </p:nvSpPr>
        <p:spPr bwMode="auto">
          <a:xfrm>
            <a:off x="2057400" y="474663"/>
            <a:ext cx="8305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GB" altLang="en-US" b="1">
                <a:solidFill>
                  <a:srgbClr val="00B050"/>
                </a:solidFill>
              </a:rPr>
              <a:t>NITAZOXANIDE</a:t>
            </a:r>
          </a:p>
          <a:p>
            <a:pPr eaLnBrk="1" hangingPunct="1">
              <a:lnSpc>
                <a:spcPct val="150000"/>
              </a:lnSpc>
            </a:pPr>
            <a:r>
              <a:rPr lang="en-GB" altLang="en-US" b="1"/>
              <a:t>Antimicrobial effects</a:t>
            </a:r>
          </a:p>
          <a:p>
            <a:pPr eaLnBrk="1" hangingPunct="1">
              <a:lnSpc>
                <a:spcPct val="150000"/>
              </a:lnSpc>
              <a:buFont typeface="Wingdings" panose="05000000000000000000" pitchFamily="2" charset="2"/>
              <a:buChar char="§"/>
            </a:pPr>
            <a:r>
              <a:rPr lang="en-GB" altLang="en-US"/>
              <a:t>Nitazoxanide and its active metabolite tizoxanide inhibit the growth of sporozoites and oocytes of C. parvum and inhibit the growth of the trophozoites of G. intestinalis, E. histolytica, and T. vaginalis in vitro. </a:t>
            </a:r>
          </a:p>
          <a:p>
            <a:pPr eaLnBrk="1" hangingPunct="1">
              <a:lnSpc>
                <a:spcPct val="150000"/>
              </a:lnSpc>
              <a:buFont typeface="Wingdings" panose="05000000000000000000" pitchFamily="2" charset="2"/>
              <a:buChar char="§"/>
            </a:pPr>
            <a:r>
              <a:rPr lang="en-GB" altLang="en-US"/>
              <a:t>Nitazoxanide also demonstrated activity against intestinal helminths.</a:t>
            </a:r>
          </a:p>
          <a:p>
            <a:pPr eaLnBrk="1" hangingPunct="1">
              <a:lnSpc>
                <a:spcPct val="150000"/>
              </a:lnSpc>
            </a:pPr>
            <a:endParaRPr lang="en-GB" altLang="en-US"/>
          </a:p>
          <a:p>
            <a:pPr eaLnBrk="1" hangingPunct="1">
              <a:lnSpc>
                <a:spcPct val="150000"/>
              </a:lnSpc>
            </a:pPr>
            <a:r>
              <a:rPr lang="en-GB" altLang="en-US" b="1"/>
              <a:t>Mechanism of action and resistance</a:t>
            </a:r>
          </a:p>
          <a:p>
            <a:pPr eaLnBrk="1" hangingPunct="1">
              <a:lnSpc>
                <a:spcPct val="150000"/>
              </a:lnSpc>
              <a:buFont typeface="Wingdings" panose="05000000000000000000" pitchFamily="2" charset="2"/>
              <a:buChar char="§"/>
            </a:pPr>
            <a:r>
              <a:rPr lang="en-GB" altLang="en-US"/>
              <a:t>Nitazoxanide appears to interfere with the electron-transfer reaction, which is essential in anaerobic metabolism. </a:t>
            </a:r>
          </a:p>
          <a:p>
            <a:pPr eaLnBrk="1" hangingPunct="1">
              <a:lnSpc>
                <a:spcPct val="150000"/>
              </a:lnSpc>
              <a:buFont typeface="Wingdings" panose="05000000000000000000" pitchFamily="2" charset="2"/>
              <a:buChar char="§"/>
            </a:pPr>
            <a:r>
              <a:rPr lang="en-GB" altLang="en-US"/>
              <a:t>No resistance to nitazoxanide in infectious agents previously known to be susceptible to the drug has yet been reported.</a:t>
            </a:r>
          </a:p>
        </p:txBody>
      </p:sp>
      <p:sp>
        <p:nvSpPr>
          <p:cNvPr id="3" name="Slide Number Placeholder 2">
            <a:extLst>
              <a:ext uri="{FF2B5EF4-FFF2-40B4-BE49-F238E27FC236}">
                <a16:creationId xmlns:a16="http://schemas.microsoft.com/office/drawing/2014/main" id="{8501ECA6-E4F7-479B-AAB6-8AB901B557A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451F30-108D-48DC-B5AE-9FA546E92D95}" type="slidenum">
              <a:rPr lang="en-US" altLang="en-US">
                <a:solidFill>
                  <a:srgbClr val="898989"/>
                </a:solidFill>
                <a:latin typeface="Calibri" panose="020F0502020204030204" pitchFamily="34" charset="0"/>
              </a:rPr>
              <a:pPr eaLnBrk="1" hangingPunct="1"/>
              <a:t>82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3989321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normAutofit/>
          </a:bodyPr>
          <a:lstStyle/>
          <a:p>
            <a:r>
              <a:rPr lang="en-US" altLang="en-US" sz="8000" b="1"/>
              <a:t>ANALGESICS</a:t>
            </a:r>
          </a:p>
        </p:txBody>
      </p:sp>
    </p:spTree>
    <p:extLst>
      <p:ext uri="{BB962C8B-B14F-4D97-AF65-F5344CB8AC3E}">
        <p14:creationId xmlns:p14="http://schemas.microsoft.com/office/powerpoint/2010/main" val="10578009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28600"/>
            <a:ext cx="7772400" cy="1143000"/>
          </a:xfrm>
        </p:spPr>
        <p:txBody>
          <a:bodyPr rtlCol="0">
            <a:normAutofit fontScale="90000"/>
          </a:bodyPr>
          <a:lstStyle/>
          <a:p>
            <a:pPr>
              <a:defRPr/>
            </a:pPr>
            <a:r>
              <a:rPr lang="en-US" dirty="0">
                <a:solidFill>
                  <a:srgbClr val="FF0000"/>
                </a:solidFill>
                <a:effectLst>
                  <a:outerShdw blurRad="38100" dist="38100" dir="2700000" algn="tl">
                    <a:srgbClr val="000000"/>
                  </a:outerShdw>
                </a:effectLst>
                <a:latin typeface="Gill Sans MT" pitchFamily="34" charset="0"/>
              </a:rPr>
              <a:t>CLASSIFICATION OF ANALGESICS</a:t>
            </a:r>
            <a:endParaRPr lang="ru-RU" dirty="0">
              <a:solidFill>
                <a:srgbClr val="FF0000"/>
              </a:solidFill>
              <a:effectLst>
                <a:outerShdw blurRad="38100" dist="38100" dir="2700000" algn="tl">
                  <a:srgbClr val="000000"/>
                </a:outerShdw>
              </a:effectLst>
            </a:endParaRPr>
          </a:p>
        </p:txBody>
      </p:sp>
      <p:sp>
        <p:nvSpPr>
          <p:cNvPr id="53251" name="Rectangle 3"/>
          <p:cNvSpPr>
            <a:spLocks noGrp="1" noChangeArrowheads="1"/>
          </p:cNvSpPr>
          <p:nvPr>
            <p:ph idx="4294967295"/>
          </p:nvPr>
        </p:nvSpPr>
        <p:spPr>
          <a:xfrm>
            <a:off x="0" y="1447800"/>
            <a:ext cx="9144000" cy="5715000"/>
          </a:xfrm>
        </p:spPr>
        <p:txBody>
          <a:bodyPr rtlCol="0">
            <a:normAutofit/>
          </a:bodyPr>
          <a:lstStyle/>
          <a:p>
            <a:pPr marL="547688" indent="-411163" algn="ctr">
              <a:buNone/>
              <a:defRPr/>
            </a:pPr>
            <a:r>
              <a:rPr lang="uk-UA" sz="2200" b="1" dirty="0">
                <a:solidFill>
                  <a:srgbClr val="0D0D0D"/>
                </a:solidFill>
                <a:cs typeface="Times New Roman" pitchFamily="18" charset="0"/>
              </a:rPr>
              <a:t>I.</a:t>
            </a:r>
            <a:r>
              <a:rPr lang="uk-UA" sz="3000" b="1" dirty="0">
                <a:solidFill>
                  <a:srgbClr val="0D0D0D"/>
                </a:solidFill>
                <a:cs typeface="Times New Roman" pitchFamily="18" charset="0"/>
              </a:rPr>
              <a:t> </a:t>
            </a:r>
            <a:r>
              <a:rPr lang="en-US" sz="3000" b="1" dirty="0" err="1">
                <a:solidFill>
                  <a:srgbClr val="0D0D0D"/>
                </a:solidFill>
                <a:latin typeface="Gill Sans MT" pitchFamily="34" charset="0"/>
                <a:cs typeface="Times New Roman" pitchFamily="18" charset="0"/>
              </a:rPr>
              <a:t>Opioid</a:t>
            </a:r>
            <a:r>
              <a:rPr lang="en-US" sz="3000" b="1" dirty="0">
                <a:solidFill>
                  <a:srgbClr val="0D0D0D"/>
                </a:solidFill>
                <a:latin typeface="Gill Sans MT" pitchFamily="34" charset="0"/>
                <a:cs typeface="Times New Roman" pitchFamily="18" charset="0"/>
              </a:rPr>
              <a:t> </a:t>
            </a:r>
            <a:r>
              <a:rPr lang="uk-UA" sz="3000" b="1" dirty="0">
                <a:solidFill>
                  <a:srgbClr val="0D0D0D"/>
                </a:solidFill>
                <a:cs typeface="Times New Roman" pitchFamily="18" charset="0"/>
              </a:rPr>
              <a:t> (</a:t>
            </a:r>
            <a:r>
              <a:rPr lang="en-US" sz="3000" b="1" dirty="0">
                <a:solidFill>
                  <a:srgbClr val="0D0D0D"/>
                </a:solidFill>
                <a:latin typeface="Gill Sans MT" pitchFamily="34" charset="0"/>
                <a:cs typeface="Times New Roman" pitchFamily="18" charset="0"/>
              </a:rPr>
              <a:t>narcotic</a:t>
            </a:r>
            <a:r>
              <a:rPr lang="uk-UA" sz="3000" b="1" dirty="0">
                <a:solidFill>
                  <a:srgbClr val="0D0D0D"/>
                </a:solidFill>
                <a:cs typeface="Times New Roman" pitchFamily="18" charset="0"/>
              </a:rPr>
              <a:t>) </a:t>
            </a:r>
            <a:r>
              <a:rPr lang="en-US" sz="3000" b="1" dirty="0">
                <a:solidFill>
                  <a:srgbClr val="0D0D0D"/>
                </a:solidFill>
                <a:latin typeface="Gill Sans MT" pitchFamily="34" charset="0"/>
                <a:cs typeface="Times New Roman" pitchFamily="18" charset="0"/>
              </a:rPr>
              <a:t>analgesics</a:t>
            </a:r>
            <a:endParaRPr lang="ru-RU" sz="3000" b="1" dirty="0">
              <a:solidFill>
                <a:srgbClr val="0D0D0D"/>
              </a:solidFill>
              <a:cs typeface="Times New Roman" pitchFamily="18" charset="0"/>
            </a:endParaRPr>
          </a:p>
          <a:p>
            <a:pPr marL="547688" indent="-411163">
              <a:buNone/>
              <a:defRPr/>
            </a:pPr>
            <a:r>
              <a:rPr lang="uk-UA" sz="2400" dirty="0">
                <a:cs typeface="Times New Roman" pitchFamily="18" charset="0"/>
              </a:rPr>
              <a:t>1.</a:t>
            </a:r>
            <a:r>
              <a:rPr lang="uk-UA" sz="2400" dirty="0"/>
              <a:t> </a:t>
            </a:r>
            <a:r>
              <a:rPr lang="en-US" sz="2400" dirty="0">
                <a:solidFill>
                  <a:schemeClr val="tx2">
                    <a:lumMod val="75000"/>
                  </a:schemeClr>
                </a:solidFill>
                <a:latin typeface="Gill Sans MT" pitchFamily="34" charset="0"/>
                <a:cs typeface="Times New Roman" pitchFamily="18" charset="0"/>
              </a:rPr>
              <a:t>Agonists of </a:t>
            </a:r>
            <a:r>
              <a:rPr lang="en-US" sz="2400" dirty="0" err="1">
                <a:solidFill>
                  <a:schemeClr val="tx2">
                    <a:lumMod val="75000"/>
                  </a:schemeClr>
                </a:solidFill>
                <a:latin typeface="Gill Sans MT" pitchFamily="34" charset="0"/>
                <a:cs typeface="Times New Roman" pitchFamily="18" charset="0"/>
              </a:rPr>
              <a:t>opioid</a:t>
            </a:r>
            <a:r>
              <a:rPr lang="en-US" sz="2400" dirty="0">
                <a:solidFill>
                  <a:schemeClr val="tx2">
                    <a:lumMod val="75000"/>
                  </a:schemeClr>
                </a:solidFill>
                <a:latin typeface="Gill Sans MT" pitchFamily="34" charset="0"/>
                <a:cs typeface="Times New Roman" pitchFamily="18" charset="0"/>
              </a:rPr>
              <a:t> receptors</a:t>
            </a:r>
            <a:r>
              <a:rPr lang="uk-UA" sz="2400" dirty="0">
                <a:solidFill>
                  <a:schemeClr val="tx2">
                    <a:lumMod val="75000"/>
                  </a:schemeClr>
                </a:solidFill>
                <a:cs typeface="Times New Roman" pitchFamily="18" charset="0"/>
              </a:rPr>
              <a:t> – </a:t>
            </a:r>
            <a:r>
              <a:rPr lang="en-US" sz="2400" dirty="0">
                <a:solidFill>
                  <a:schemeClr val="tx2">
                    <a:lumMod val="75000"/>
                  </a:schemeClr>
                </a:solidFill>
                <a:latin typeface="Gill Sans MT" pitchFamily="34" charset="0"/>
                <a:cs typeface="Times New Roman" pitchFamily="18" charset="0"/>
              </a:rPr>
              <a:t>morphine hydrochloride</a:t>
            </a:r>
            <a:r>
              <a:rPr lang="uk-UA" sz="2400" dirty="0">
                <a:solidFill>
                  <a:schemeClr val="tx2">
                    <a:lumMod val="75000"/>
                  </a:schemeClr>
                </a:solidFill>
                <a:cs typeface="Times New Roman" pitchFamily="18" charset="0"/>
              </a:rPr>
              <a:t>, </a:t>
            </a:r>
            <a:r>
              <a:rPr lang="en-US" sz="2400" dirty="0" err="1">
                <a:solidFill>
                  <a:schemeClr val="tx2">
                    <a:lumMod val="75000"/>
                  </a:schemeClr>
                </a:solidFill>
                <a:latin typeface="Gill Sans MT" pitchFamily="34" charset="0"/>
                <a:cs typeface="Times New Roman" pitchFamily="18" charset="0"/>
              </a:rPr>
              <a:t>promedol</a:t>
            </a:r>
            <a:r>
              <a:rPr lang="uk-UA" sz="2400" dirty="0">
                <a:solidFill>
                  <a:schemeClr val="tx2">
                    <a:lumMod val="75000"/>
                  </a:schemeClr>
                </a:solidFill>
                <a:cs typeface="Times New Roman" pitchFamily="18" charset="0"/>
              </a:rPr>
              <a:t>, </a:t>
            </a:r>
            <a:r>
              <a:rPr lang="en-US" sz="2400" dirty="0" err="1">
                <a:solidFill>
                  <a:schemeClr val="tx2">
                    <a:lumMod val="75000"/>
                  </a:schemeClr>
                </a:solidFill>
                <a:latin typeface="Gill Sans MT" pitchFamily="34" charset="0"/>
                <a:cs typeface="Times New Roman" pitchFamily="18" charset="0"/>
              </a:rPr>
              <a:t>omnopon</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fentanyl</a:t>
            </a:r>
            <a:r>
              <a:rPr lang="en-US" sz="2400" dirty="0">
                <a:solidFill>
                  <a:schemeClr val="tx2">
                    <a:lumMod val="75000"/>
                  </a:schemeClr>
                </a:solidFill>
                <a:latin typeface="Gill Sans MT" pitchFamily="34" charset="0"/>
                <a:cs typeface="Times New Roman" pitchFamily="18" charset="0"/>
              </a:rPr>
              <a:t>, codeine</a:t>
            </a:r>
            <a:r>
              <a:rPr lang="uk-UA" sz="2400" dirty="0">
                <a:solidFill>
                  <a:schemeClr val="tx2">
                    <a:lumMod val="75000"/>
                  </a:schemeClr>
                </a:solidFill>
                <a:cs typeface="Times New Roman" pitchFamily="18" charset="0"/>
              </a:rPr>
              <a:t>;</a:t>
            </a:r>
            <a:endParaRPr lang="ru-RU" sz="2400" dirty="0">
              <a:solidFill>
                <a:schemeClr val="tx2">
                  <a:lumMod val="75000"/>
                </a:schemeClr>
              </a:solidFill>
              <a:cs typeface="Times New Roman" pitchFamily="18" charset="0"/>
            </a:endParaRPr>
          </a:p>
          <a:p>
            <a:pPr marL="547688" indent="-411163">
              <a:buNone/>
              <a:defRPr/>
            </a:pPr>
            <a:r>
              <a:rPr lang="uk-UA" sz="2400" dirty="0">
                <a:solidFill>
                  <a:schemeClr val="tx2">
                    <a:lumMod val="75000"/>
                  </a:schemeClr>
                </a:solidFill>
                <a:cs typeface="Times New Roman" pitchFamily="18" charset="0"/>
              </a:rPr>
              <a:t>2.</a:t>
            </a:r>
            <a:r>
              <a:rPr lang="uk-UA" sz="2400" dirty="0">
                <a:solidFill>
                  <a:schemeClr val="tx2">
                    <a:lumMod val="75000"/>
                  </a:schemeClr>
                </a:solidFill>
              </a:rPr>
              <a:t> </a:t>
            </a:r>
            <a:r>
              <a:rPr lang="en-US" sz="2400" dirty="0">
                <a:solidFill>
                  <a:schemeClr val="tx2">
                    <a:lumMod val="75000"/>
                  </a:schemeClr>
                </a:solidFill>
                <a:latin typeface="Gill Sans MT" pitchFamily="34" charset="0"/>
                <a:cs typeface="Times New Roman" pitchFamily="18" charset="0"/>
              </a:rPr>
              <a:t>Agonists </a:t>
            </a:r>
            <a:r>
              <a:rPr lang="uk-UA" sz="2400" dirty="0">
                <a:solidFill>
                  <a:schemeClr val="tx2">
                    <a:lumMod val="75000"/>
                  </a:schemeClr>
                </a:solidFill>
                <a:cs typeface="Times New Roman" pitchFamily="18" charset="0"/>
              </a:rPr>
              <a:t>– </a:t>
            </a:r>
            <a:r>
              <a:rPr lang="en-US" sz="2400" dirty="0">
                <a:solidFill>
                  <a:schemeClr val="tx2">
                    <a:lumMod val="75000"/>
                  </a:schemeClr>
                </a:solidFill>
                <a:latin typeface="Gill Sans MT" pitchFamily="34" charset="0"/>
                <a:cs typeface="Times New Roman" pitchFamily="18" charset="0"/>
              </a:rPr>
              <a:t>antagonists and partial agonists of </a:t>
            </a:r>
            <a:r>
              <a:rPr lang="en-US" sz="2400" dirty="0" err="1">
                <a:solidFill>
                  <a:schemeClr val="tx2">
                    <a:lumMod val="75000"/>
                  </a:schemeClr>
                </a:solidFill>
                <a:latin typeface="Gill Sans MT" pitchFamily="34" charset="0"/>
                <a:cs typeface="Times New Roman" pitchFamily="18" charset="0"/>
              </a:rPr>
              <a:t>opioid</a:t>
            </a:r>
            <a:r>
              <a:rPr lang="en-US" sz="2400" dirty="0">
                <a:solidFill>
                  <a:schemeClr val="tx2">
                    <a:lumMod val="75000"/>
                  </a:schemeClr>
                </a:solidFill>
                <a:latin typeface="Gill Sans MT" pitchFamily="34" charset="0"/>
                <a:cs typeface="Times New Roman" pitchFamily="18" charset="0"/>
              </a:rPr>
              <a:t> receptors</a:t>
            </a:r>
            <a:r>
              <a:rPr lang="uk-UA" sz="2400" dirty="0">
                <a:solidFill>
                  <a:schemeClr val="tx2">
                    <a:lumMod val="75000"/>
                  </a:schemeClr>
                </a:solidFill>
                <a:cs typeface="Times New Roman" pitchFamily="18" charset="0"/>
              </a:rPr>
              <a:t> – </a:t>
            </a:r>
            <a:r>
              <a:rPr lang="en-US" sz="2400" dirty="0" err="1">
                <a:solidFill>
                  <a:schemeClr val="tx2">
                    <a:lumMod val="75000"/>
                  </a:schemeClr>
                </a:solidFill>
                <a:latin typeface="Gill Sans MT" pitchFamily="34" charset="0"/>
                <a:cs typeface="Times New Roman" pitchFamily="18" charset="0"/>
              </a:rPr>
              <a:t>pentazocin</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buprenorphine</a:t>
            </a:r>
            <a:r>
              <a:rPr lang="uk-UA" sz="2400" dirty="0">
                <a:solidFill>
                  <a:schemeClr val="tx2">
                    <a:lumMod val="75000"/>
                  </a:schemeClr>
                </a:solidFill>
                <a:cs typeface="Times New Roman" pitchFamily="18" charset="0"/>
              </a:rPr>
              <a:t>.</a:t>
            </a:r>
            <a:endParaRPr lang="ru-RU" sz="2400" dirty="0">
              <a:solidFill>
                <a:schemeClr val="tx2">
                  <a:lumMod val="75000"/>
                </a:schemeClr>
              </a:solidFill>
              <a:cs typeface="Times New Roman" pitchFamily="18" charset="0"/>
            </a:endParaRPr>
          </a:p>
          <a:p>
            <a:pPr marL="547688" indent="-411163">
              <a:buNone/>
              <a:defRPr/>
            </a:pPr>
            <a:r>
              <a:rPr lang="uk-UA" sz="2200" b="1" dirty="0">
                <a:solidFill>
                  <a:srgbClr val="0D0D0D"/>
                </a:solidFill>
                <a:cs typeface="Times New Roman" pitchFamily="18" charset="0"/>
              </a:rPr>
              <a:t>II.</a:t>
            </a:r>
            <a:r>
              <a:rPr lang="uk-UA" sz="3000" b="1" dirty="0">
                <a:solidFill>
                  <a:srgbClr val="0D0D0D"/>
                </a:solidFill>
                <a:cs typeface="Times New Roman" pitchFamily="18" charset="0"/>
              </a:rPr>
              <a:t> </a:t>
            </a:r>
            <a:r>
              <a:rPr lang="en-US" sz="3000" b="1" dirty="0">
                <a:solidFill>
                  <a:srgbClr val="0D0D0D"/>
                </a:solidFill>
                <a:latin typeface="Gill Sans MT" pitchFamily="34" charset="0"/>
              </a:rPr>
              <a:t>Non-</a:t>
            </a:r>
            <a:r>
              <a:rPr lang="en-US" sz="3000" b="1" dirty="0" err="1">
                <a:solidFill>
                  <a:srgbClr val="0D0D0D"/>
                </a:solidFill>
                <a:latin typeface="Gill Sans MT" pitchFamily="34" charset="0"/>
              </a:rPr>
              <a:t>opioid</a:t>
            </a:r>
            <a:r>
              <a:rPr lang="en-US" sz="3000" b="1" dirty="0">
                <a:solidFill>
                  <a:srgbClr val="0D0D0D"/>
                </a:solidFill>
                <a:latin typeface="Gill Sans MT" pitchFamily="34" charset="0"/>
              </a:rPr>
              <a:t> analgesics and non steroidal anti-inflammatory drugs - NSAIDs</a:t>
            </a:r>
            <a:endParaRPr lang="uk-UA" sz="3000" b="1" dirty="0">
              <a:solidFill>
                <a:srgbClr val="0D0D0D"/>
              </a:solidFill>
            </a:endParaRPr>
          </a:p>
          <a:p>
            <a:pPr marL="547688" indent="-411163">
              <a:buNone/>
              <a:defRPr/>
            </a:pPr>
            <a:r>
              <a:rPr lang="uk-UA" sz="2400" dirty="0">
                <a:solidFill>
                  <a:srgbClr val="0000CC"/>
                </a:solidFill>
                <a:cs typeface="Times New Roman" pitchFamily="18" charset="0"/>
              </a:rPr>
              <a:t> </a:t>
            </a:r>
            <a:r>
              <a:rPr lang="en-US" sz="2400" dirty="0">
                <a:solidFill>
                  <a:schemeClr val="tx2">
                    <a:lumMod val="75000"/>
                  </a:schemeClr>
                </a:solidFill>
                <a:latin typeface="Gill Sans MT" pitchFamily="34" charset="0"/>
                <a:cs typeface="Times New Roman" pitchFamily="18" charset="0"/>
              </a:rPr>
              <a:t>acetylsalicylic acid, </a:t>
            </a:r>
            <a:r>
              <a:rPr lang="en-US" sz="2400" dirty="0" err="1">
                <a:solidFill>
                  <a:schemeClr val="tx2">
                    <a:lumMod val="75000"/>
                  </a:schemeClr>
                </a:solidFill>
                <a:latin typeface="Gill Sans MT" pitchFamily="34" charset="0"/>
                <a:cs typeface="Times New Roman" pitchFamily="18" charset="0"/>
              </a:rPr>
              <a:t>paracetamol</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analgin</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indometacin</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butadion</a:t>
            </a:r>
            <a:r>
              <a:rPr lang="en-US" sz="2400" dirty="0">
                <a:solidFill>
                  <a:schemeClr val="tx2">
                    <a:lumMod val="75000"/>
                  </a:schemeClr>
                </a:solidFill>
                <a:latin typeface="Gill Sans MT" pitchFamily="34" charset="0"/>
                <a:cs typeface="Times New Roman" pitchFamily="18" charset="0"/>
              </a:rPr>
              <a:t>, ibuprofen, </a:t>
            </a:r>
            <a:r>
              <a:rPr lang="en-US" sz="2400" dirty="0" err="1">
                <a:solidFill>
                  <a:schemeClr val="tx2">
                    <a:lumMod val="75000"/>
                  </a:schemeClr>
                </a:solidFill>
                <a:latin typeface="Gill Sans MT" pitchFamily="34" charset="0"/>
                <a:cs typeface="Times New Roman" pitchFamily="18" charset="0"/>
              </a:rPr>
              <a:t>pyroxicam</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diclofenac</a:t>
            </a:r>
            <a:r>
              <a:rPr lang="en-US" sz="2400" dirty="0">
                <a:solidFill>
                  <a:schemeClr val="tx2">
                    <a:lumMod val="75000"/>
                  </a:schemeClr>
                </a:solidFill>
                <a:latin typeface="Gill Sans MT" pitchFamily="34" charset="0"/>
                <a:cs typeface="Times New Roman" pitchFamily="18" charset="0"/>
              </a:rPr>
              <a:t>-sodium, </a:t>
            </a:r>
            <a:r>
              <a:rPr lang="en-US" sz="2400" dirty="0" err="1">
                <a:solidFill>
                  <a:schemeClr val="tx2">
                    <a:lumMod val="75000"/>
                  </a:schemeClr>
                </a:solidFill>
                <a:latin typeface="Gill Sans MT" pitchFamily="34" charset="0"/>
                <a:cs typeface="Times New Roman" pitchFamily="18" charset="0"/>
              </a:rPr>
              <a:t>ketorolac</a:t>
            </a:r>
            <a:r>
              <a:rPr lang="en-US" sz="2400" dirty="0">
                <a:solidFill>
                  <a:schemeClr val="tx2">
                    <a:lumMod val="75000"/>
                  </a:schemeClr>
                </a:solidFill>
                <a:latin typeface="Gill Sans MT" pitchFamily="34" charset="0"/>
                <a:cs typeface="Times New Roman" pitchFamily="18" charset="0"/>
              </a:rPr>
              <a:t>, </a:t>
            </a:r>
            <a:r>
              <a:rPr lang="en-US" sz="2400" dirty="0" err="1">
                <a:solidFill>
                  <a:schemeClr val="tx2">
                    <a:lumMod val="75000"/>
                  </a:schemeClr>
                </a:solidFill>
                <a:latin typeface="Gill Sans MT" pitchFamily="34" charset="0"/>
                <a:cs typeface="Times New Roman" pitchFamily="18" charset="0"/>
              </a:rPr>
              <a:t>ketoprofen</a:t>
            </a:r>
            <a:r>
              <a:rPr lang="uk-UA" sz="2400" dirty="0">
                <a:solidFill>
                  <a:schemeClr val="tx2">
                    <a:lumMod val="75000"/>
                  </a:schemeClr>
                </a:solidFill>
                <a:cs typeface="Times New Roman" pitchFamily="18" charset="0"/>
              </a:rPr>
              <a:t>.</a:t>
            </a:r>
            <a:endParaRPr lang="ru-RU" sz="2400" dirty="0">
              <a:solidFill>
                <a:schemeClr val="tx2">
                  <a:lumMod val="75000"/>
                </a:schemeClr>
              </a:solidFill>
              <a:cs typeface="Times New Roman" pitchFamily="18" charset="0"/>
            </a:endParaRPr>
          </a:p>
          <a:p>
            <a:pPr marL="547688" indent="-411163">
              <a:buNone/>
              <a:defRPr/>
            </a:pPr>
            <a:r>
              <a:rPr lang="uk-UA" sz="2200" dirty="0">
                <a:solidFill>
                  <a:srgbClr val="0D0D0D"/>
                </a:solidFill>
              </a:rPr>
              <a:t>  </a:t>
            </a:r>
            <a:r>
              <a:rPr lang="uk-UA" sz="2200" b="1" dirty="0">
                <a:solidFill>
                  <a:srgbClr val="0D0D0D"/>
                </a:solidFill>
                <a:cs typeface="Times New Roman" pitchFamily="18" charset="0"/>
              </a:rPr>
              <a:t>III.</a:t>
            </a:r>
            <a:r>
              <a:rPr lang="uk-UA" sz="2200" dirty="0">
                <a:solidFill>
                  <a:srgbClr val="0D0D0D"/>
                </a:solidFill>
              </a:rPr>
              <a:t> </a:t>
            </a:r>
            <a:r>
              <a:rPr lang="en-US" sz="3000" b="1" dirty="0">
                <a:solidFill>
                  <a:srgbClr val="0D0D0D"/>
                </a:solidFill>
                <a:latin typeface="Gill Sans MT" pitchFamily="34" charset="0"/>
                <a:cs typeface="Times New Roman" pitchFamily="18" charset="0"/>
              </a:rPr>
              <a:t>Substances with mixed mechanism of action</a:t>
            </a:r>
          </a:p>
          <a:p>
            <a:pPr marL="547688" indent="-411163">
              <a:buNone/>
              <a:defRPr/>
            </a:pPr>
            <a:r>
              <a:rPr lang="en-US" sz="3000" b="1" dirty="0">
                <a:solidFill>
                  <a:srgbClr val="0D0D0D"/>
                </a:solidFill>
                <a:latin typeface="Gill Sans MT" pitchFamily="34" charset="0"/>
                <a:cs typeface="Times New Roman" pitchFamily="18" charset="0"/>
              </a:rPr>
              <a:t>       </a:t>
            </a:r>
            <a:r>
              <a:rPr lang="uk-UA" sz="2200" dirty="0">
                <a:solidFill>
                  <a:schemeClr val="tx2">
                    <a:lumMod val="75000"/>
                  </a:schemeClr>
                </a:solidFill>
                <a:cs typeface="Times New Roman" pitchFamily="18" charset="0"/>
              </a:rPr>
              <a:t>(</a:t>
            </a:r>
            <a:r>
              <a:rPr lang="en-US" sz="2400" dirty="0" err="1">
                <a:solidFill>
                  <a:schemeClr val="tx2">
                    <a:lumMod val="75000"/>
                  </a:schemeClr>
                </a:solidFill>
                <a:latin typeface="Gill Sans MT" pitchFamily="34" charset="0"/>
                <a:cs typeface="Times New Roman" pitchFamily="18" charset="0"/>
              </a:rPr>
              <a:t>opioid</a:t>
            </a:r>
            <a:r>
              <a:rPr lang="en-US" sz="2400" dirty="0">
                <a:solidFill>
                  <a:schemeClr val="tx2">
                    <a:lumMod val="75000"/>
                  </a:schemeClr>
                </a:solidFill>
                <a:latin typeface="Gill Sans MT" pitchFamily="34" charset="0"/>
                <a:cs typeface="Times New Roman" pitchFamily="18" charset="0"/>
              </a:rPr>
              <a:t> and non-</a:t>
            </a:r>
            <a:r>
              <a:rPr lang="en-US" sz="2400" dirty="0" err="1">
                <a:solidFill>
                  <a:schemeClr val="tx2">
                    <a:lumMod val="75000"/>
                  </a:schemeClr>
                </a:solidFill>
                <a:latin typeface="Gill Sans MT" pitchFamily="34" charset="0"/>
                <a:cs typeface="Times New Roman" pitchFamily="18" charset="0"/>
              </a:rPr>
              <a:t>opioid</a:t>
            </a:r>
            <a:r>
              <a:rPr lang="en-US" sz="2400" dirty="0">
                <a:solidFill>
                  <a:schemeClr val="tx2">
                    <a:lumMod val="75000"/>
                  </a:schemeClr>
                </a:solidFill>
                <a:latin typeface="Gill Sans MT" pitchFamily="34" charset="0"/>
                <a:cs typeface="Times New Roman" pitchFamily="18" charset="0"/>
              </a:rPr>
              <a:t>  components</a:t>
            </a:r>
            <a:r>
              <a:rPr lang="uk-UA" sz="2400" dirty="0">
                <a:solidFill>
                  <a:schemeClr val="tx2">
                    <a:lumMod val="75000"/>
                  </a:schemeClr>
                </a:solidFill>
                <a:cs typeface="Times New Roman" pitchFamily="18" charset="0"/>
              </a:rPr>
              <a:t>)</a:t>
            </a:r>
            <a:r>
              <a:rPr lang="en-US" sz="2400" dirty="0">
                <a:solidFill>
                  <a:schemeClr val="tx2">
                    <a:lumMod val="75000"/>
                  </a:schemeClr>
                </a:solidFill>
                <a:cs typeface="Times New Roman" pitchFamily="18" charset="0"/>
              </a:rPr>
              <a:t>  </a:t>
            </a:r>
            <a:r>
              <a:rPr lang="uk-UA" sz="2400" dirty="0">
                <a:solidFill>
                  <a:schemeClr val="tx2">
                    <a:lumMod val="75000"/>
                  </a:schemeClr>
                </a:solidFill>
                <a:cs typeface="Times New Roman" pitchFamily="18" charset="0"/>
              </a:rPr>
              <a:t> </a:t>
            </a:r>
            <a:r>
              <a:rPr lang="en-US" sz="2400" dirty="0" err="1">
                <a:solidFill>
                  <a:schemeClr val="tx2">
                    <a:lumMod val="75000"/>
                  </a:schemeClr>
                </a:solidFill>
                <a:latin typeface="Gill Sans MT" pitchFamily="34" charset="0"/>
                <a:cs typeface="Times New Roman" pitchFamily="18" charset="0"/>
              </a:rPr>
              <a:t>tramadole</a:t>
            </a:r>
            <a:endParaRPr lang="ru-RU" sz="2400" dirty="0">
              <a:solidFill>
                <a:schemeClr val="tx2">
                  <a:lumMod val="75000"/>
                </a:schemeClr>
              </a:solidFill>
              <a:cs typeface="Times New Roman" pitchFamily="18" charset="0"/>
            </a:endParaRPr>
          </a:p>
        </p:txBody>
      </p:sp>
    </p:spTree>
    <p:extLst>
      <p:ext uri="{BB962C8B-B14F-4D97-AF65-F5344CB8AC3E}">
        <p14:creationId xmlns:p14="http://schemas.microsoft.com/office/powerpoint/2010/main" val="7748214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arm Series co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Pharmacology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096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title" idx="4294967295"/>
          </p:nvPr>
        </p:nvSpPr>
        <p:spPr>
          <a:xfrm>
            <a:off x="0" y="365125"/>
            <a:ext cx="10515600" cy="1325563"/>
          </a:xfrm>
        </p:spPr>
        <p:txBody>
          <a:bodyPr rtlCol="0">
            <a:noAutofit/>
          </a:bodyPr>
          <a:lstStyle/>
          <a:p>
            <a:pPr>
              <a:defRPr/>
            </a:pPr>
            <a:r>
              <a:rPr lang="en-US" sz="5400" dirty="0">
                <a:solidFill>
                  <a:srgbClr val="FFFF00"/>
                </a:solidFill>
                <a:effectLst>
                  <a:outerShdw blurRad="38100" dist="38100" dir="2700000" algn="tl">
                    <a:srgbClr val="000000"/>
                  </a:outerShdw>
                </a:effectLst>
                <a:cs typeface="Times New Roman" pitchFamily="18" charset="0"/>
              </a:rPr>
              <a:t>OPIOID</a:t>
            </a:r>
            <a:br>
              <a:rPr lang="en-US" sz="5400" dirty="0">
                <a:solidFill>
                  <a:srgbClr val="FFFF00"/>
                </a:solidFill>
                <a:effectLst>
                  <a:outerShdw blurRad="38100" dist="38100" dir="2700000" algn="tl">
                    <a:srgbClr val="000000"/>
                  </a:outerShdw>
                </a:effectLst>
                <a:cs typeface="Times New Roman" pitchFamily="18" charset="0"/>
              </a:rPr>
            </a:br>
            <a:r>
              <a:rPr lang="en-US" sz="5400" dirty="0">
                <a:solidFill>
                  <a:srgbClr val="FFFF00"/>
                </a:solidFill>
                <a:effectLst>
                  <a:outerShdw blurRad="38100" dist="38100" dir="2700000" algn="tl">
                    <a:srgbClr val="000000"/>
                  </a:outerShdw>
                </a:effectLst>
                <a:cs typeface="Times New Roman" pitchFamily="18" charset="0"/>
              </a:rPr>
              <a:t>A</a:t>
            </a:r>
            <a:r>
              <a:rPr lang="en-US" sz="5400" dirty="0">
                <a:solidFill>
                  <a:srgbClr val="FFFF39"/>
                </a:solidFill>
                <a:effectLst>
                  <a:outerShdw blurRad="38100" dist="38100" dir="2700000" algn="tl">
                    <a:srgbClr val="000000"/>
                  </a:outerShdw>
                </a:effectLst>
              </a:rPr>
              <a:t>NALGESICS</a:t>
            </a:r>
            <a:endParaRPr lang="en-US" sz="5400" dirty="0"/>
          </a:p>
        </p:txBody>
      </p:sp>
      <p:pic>
        <p:nvPicPr>
          <p:cNvPr id="6149" name="Picture 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7315200" y="2143125"/>
            <a:ext cx="4876800" cy="3657600"/>
          </a:xfrm>
          <a:noFill/>
        </p:spPr>
      </p:pic>
    </p:spTree>
    <p:extLst>
      <p:ext uri="{BB962C8B-B14F-4D97-AF65-F5344CB8AC3E}">
        <p14:creationId xmlns:p14="http://schemas.microsoft.com/office/powerpoint/2010/main" val="20130691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b="1" smtClean="0"/>
              <a:t>OPIOID ANALGESICS</a:t>
            </a:r>
          </a:p>
        </p:txBody>
      </p:sp>
      <p:sp>
        <p:nvSpPr>
          <p:cNvPr id="3" name="Content Placeholder 2"/>
          <p:cNvSpPr>
            <a:spLocks noGrp="1"/>
          </p:cNvSpPr>
          <p:nvPr>
            <p:ph sz="quarter" idx="1"/>
          </p:nvPr>
        </p:nvSpPr>
        <p:spPr/>
        <p:txBody>
          <a:bodyPr rtlCol="0">
            <a:normAutofit/>
          </a:bodyPr>
          <a:lstStyle/>
          <a:p>
            <a:pPr>
              <a:defRPr/>
            </a:pPr>
            <a:r>
              <a:rPr lang="en-US" dirty="0"/>
              <a:t>They include </a:t>
            </a:r>
            <a:r>
              <a:rPr lang="en-US" dirty="0" err="1"/>
              <a:t>opioid</a:t>
            </a:r>
            <a:r>
              <a:rPr lang="en-US" dirty="0"/>
              <a:t> agonists, mixed agonist–antagonists, and antagonists mainly used in treatment of severe and chronic pain.</a:t>
            </a:r>
          </a:p>
          <a:p>
            <a:pPr>
              <a:defRPr/>
            </a:pPr>
            <a:r>
              <a:rPr lang="en-US" dirty="0"/>
              <a:t>They mimic the action of endogenous </a:t>
            </a:r>
            <a:r>
              <a:rPr lang="en-US" dirty="0" err="1"/>
              <a:t>opioids</a:t>
            </a:r>
            <a:r>
              <a:rPr lang="en-US" dirty="0"/>
              <a:t> found in the CNS which include </a:t>
            </a:r>
            <a:r>
              <a:rPr lang="en-US" dirty="0" err="1">
                <a:solidFill>
                  <a:schemeClr val="tx1">
                    <a:lumMod val="95000"/>
                    <a:lumOff val="5000"/>
                  </a:schemeClr>
                </a:solidFill>
              </a:rPr>
              <a:t>dynorphin</a:t>
            </a:r>
            <a:r>
              <a:rPr lang="en-US" dirty="0" err="1">
                <a:solidFill>
                  <a:schemeClr val="tx2">
                    <a:lumMod val="75000"/>
                  </a:schemeClr>
                </a:solidFill>
              </a:rPr>
              <a:t>s</a:t>
            </a:r>
            <a:r>
              <a:rPr lang="en-US" dirty="0"/>
              <a:t>, </a:t>
            </a:r>
            <a:r>
              <a:rPr lang="en-US" dirty="0" err="1"/>
              <a:t>enkephalins</a:t>
            </a:r>
            <a:r>
              <a:rPr lang="en-US" dirty="0"/>
              <a:t>, endorphins, </a:t>
            </a:r>
            <a:r>
              <a:rPr lang="en-US" dirty="0" err="1"/>
              <a:t>endomorphins</a:t>
            </a:r>
            <a:r>
              <a:rPr lang="en-US" dirty="0"/>
              <a:t> and </a:t>
            </a:r>
            <a:r>
              <a:rPr lang="en-US" dirty="0" err="1"/>
              <a:t>nociceptin</a:t>
            </a:r>
            <a:endParaRPr lang="en-US" dirty="0"/>
          </a:p>
          <a:p>
            <a:pPr>
              <a:defRPr/>
            </a:pPr>
            <a:r>
              <a:rPr lang="en-US" dirty="0"/>
              <a:t>These endogenous </a:t>
            </a:r>
            <a:r>
              <a:rPr lang="en-US" dirty="0" err="1"/>
              <a:t>opioids</a:t>
            </a:r>
            <a:r>
              <a:rPr lang="en-US" dirty="0"/>
              <a:t> act as self/natural pain killers for the body.</a:t>
            </a:r>
            <a:endParaRPr lang="uk-UA" b="1" dirty="0"/>
          </a:p>
          <a:p>
            <a:pPr>
              <a:defRPr/>
            </a:pPr>
            <a:endParaRPr lang="en-US" dirty="0"/>
          </a:p>
        </p:txBody>
      </p:sp>
    </p:spTree>
    <p:extLst>
      <p:ext uri="{BB962C8B-B14F-4D97-AF65-F5344CB8AC3E}">
        <p14:creationId xmlns:p14="http://schemas.microsoft.com/office/powerpoint/2010/main" val="23888376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400" b="1"/>
              <a:t>Natural painkillers</a:t>
            </a:r>
          </a:p>
        </p:txBody>
      </p:sp>
      <p:sp>
        <p:nvSpPr>
          <p:cNvPr id="8195" name="Rectangle 2"/>
          <p:cNvSpPr>
            <a:spLocks noGrp="1"/>
          </p:cNvSpPr>
          <p:nvPr>
            <p:ph sz="quarter" idx="1"/>
          </p:nvPr>
        </p:nvSpPr>
        <p:spPr>
          <a:xfrm>
            <a:off x="1981200" y="1600200"/>
            <a:ext cx="8229600" cy="4953000"/>
          </a:xfrm>
        </p:spPr>
        <p:txBody>
          <a:bodyPr/>
          <a:lstStyle/>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They are produced naturally in the body.</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Mainly</a:t>
            </a:r>
            <a:r>
              <a:rPr lang="en-US" altLang="en-US" b="1" smtClean="0"/>
              <a:t> Endorphins </a:t>
            </a:r>
            <a:r>
              <a:rPr lang="en-US" altLang="en-US" smtClean="0"/>
              <a:t>and</a:t>
            </a:r>
            <a:r>
              <a:rPr lang="en-US" altLang="en-US" b="1" smtClean="0"/>
              <a:t> enkephalins</a:t>
            </a:r>
            <a:r>
              <a:rPr lang="en-US" altLang="en-US" smtClean="0"/>
              <a:t> </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They are the natural opiates found in the part of the brain and the spinal cord that transmit pain impulses. </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They are able to bind to neuro-receptors in the brain and produce relief from pain.</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The temporary loss of pain immediately after an injury is associated with the production of these chemicals.</a:t>
            </a:r>
          </a:p>
        </p:txBody>
      </p:sp>
    </p:spTree>
    <p:extLst>
      <p:ext uri="{BB962C8B-B14F-4D97-AF65-F5344CB8AC3E}">
        <p14:creationId xmlns:p14="http://schemas.microsoft.com/office/powerpoint/2010/main" val="30454130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a:xfrm>
            <a:off x="1981200" y="304800"/>
            <a:ext cx="8229600" cy="1143000"/>
          </a:xfrm>
        </p:spPr>
        <p:txBody>
          <a:bodyPr rtlCol="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t>OPIOID ANALGESICS (Strong analgesics)</a:t>
            </a:r>
          </a:p>
        </p:txBody>
      </p:sp>
      <p:sp>
        <p:nvSpPr>
          <p:cNvPr id="10243" name="Rectangle 2"/>
          <p:cNvSpPr>
            <a:spLocks noGrp="1"/>
          </p:cNvSpPr>
          <p:nvPr>
            <p:ph sz="quarter" idx="1"/>
          </p:nvPr>
        </p:nvSpPr>
        <p:spPr>
          <a:xfrm>
            <a:off x="1981200" y="1524000"/>
            <a:ext cx="8458200" cy="5791200"/>
          </a:xfrm>
        </p:spPr>
        <p:txBody>
          <a:bodyPr/>
          <a:lstStyle/>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b="1" smtClean="0"/>
              <a:t> </a:t>
            </a:r>
            <a:r>
              <a:rPr lang="en-US" altLang="en-US" b="1" smtClean="0">
                <a:latin typeface="FreeSans" pitchFamily="32" charset="0"/>
              </a:rPr>
              <a:t> </a:t>
            </a:r>
            <a:r>
              <a:rPr lang="en-US" altLang="en-US" smtClean="0"/>
              <a:t>They temporarily bind to the opiate receptor sites in the brain preventing the transition of pain impulses</a:t>
            </a:r>
          </a:p>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mtClean="0"/>
              <a:t>They are </a:t>
            </a:r>
            <a:r>
              <a:rPr lang="en-US" altLang="en-US" smtClean="0">
                <a:solidFill>
                  <a:srgbClr val="FF0000"/>
                </a:solidFill>
              </a:rPr>
              <a:t>opium alkaloids</a:t>
            </a:r>
          </a:p>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mtClean="0"/>
              <a:t>Opiate is term used for a natural or synthetic drug that exerts actions on the body similar to those induced by morphine.</a:t>
            </a:r>
          </a:p>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mtClean="0"/>
              <a:t>Narcotic is a term generally used for drugs that have both a narcotic and analgesic action.</a:t>
            </a:r>
          </a:p>
          <a:p>
            <a:pPr>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mtClean="0">
              <a:latin typeface="FreeSans" pitchFamily="32" charset="0"/>
            </a:endParaRPr>
          </a:p>
        </p:txBody>
      </p:sp>
    </p:spTree>
    <p:extLst>
      <p:ext uri="{BB962C8B-B14F-4D97-AF65-F5344CB8AC3E}">
        <p14:creationId xmlns:p14="http://schemas.microsoft.com/office/powerpoint/2010/main" val="36797828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04800"/>
            <a:ext cx="8229600" cy="1143000"/>
          </a:xfrm>
        </p:spPr>
        <p:txBody>
          <a:bodyPr rtlCol="0">
            <a:normAutofit/>
          </a:bodyPr>
          <a:lstStyle/>
          <a:p>
            <a:pPr>
              <a:defRPr/>
            </a:pPr>
            <a:r>
              <a:rPr lang="en-US" sz="4800" dirty="0" err="1">
                <a:solidFill>
                  <a:srgbClr val="00B050"/>
                </a:solidFill>
                <a:latin typeface="Gill Sans MT" pitchFamily="34" charset="0"/>
              </a:rPr>
              <a:t>Opioid</a:t>
            </a:r>
            <a:r>
              <a:rPr lang="en-US" sz="4800" dirty="0">
                <a:solidFill>
                  <a:srgbClr val="00B050"/>
                </a:solidFill>
                <a:latin typeface="Gill Sans MT" pitchFamily="34" charset="0"/>
              </a:rPr>
              <a:t> </a:t>
            </a:r>
            <a:r>
              <a:rPr lang="en-US" sz="4800" dirty="0">
                <a:solidFill>
                  <a:srgbClr val="00B050"/>
                </a:solidFill>
              </a:rPr>
              <a:t>receptors</a:t>
            </a:r>
            <a:endParaRPr lang="ru-RU" sz="4800" dirty="0">
              <a:solidFill>
                <a:srgbClr val="00B050"/>
              </a:solidFill>
              <a:effectLst>
                <a:outerShdw blurRad="38100" dist="38100" dir="2700000" algn="tl">
                  <a:srgbClr val="000000"/>
                </a:outerShdw>
              </a:effectLst>
              <a:cs typeface="Times New Roman" pitchFamily="18" charset="0"/>
            </a:endParaRPr>
          </a:p>
        </p:txBody>
      </p:sp>
      <p:sp>
        <p:nvSpPr>
          <p:cNvPr id="12291" name="Rectangle 3"/>
          <p:cNvSpPr>
            <a:spLocks noGrp="1"/>
          </p:cNvSpPr>
          <p:nvPr>
            <p:ph idx="4294967295"/>
          </p:nvPr>
        </p:nvSpPr>
        <p:spPr>
          <a:xfrm>
            <a:off x="0" y="1428750"/>
            <a:ext cx="8229600" cy="4697413"/>
          </a:xfrm>
        </p:spPr>
        <p:txBody>
          <a:bodyPr/>
          <a:lstStyle/>
          <a:p>
            <a:pPr eaLnBrk="1" hangingPunct="1"/>
            <a:r>
              <a:rPr lang="en-US" altLang="en-US" smtClean="0"/>
              <a:t> these are group of G-protein coupled receptors with opioids as their ligands and are located in the CNS. </a:t>
            </a:r>
          </a:p>
          <a:p>
            <a:pPr eaLnBrk="1" hangingPunct="1"/>
            <a:r>
              <a:rPr lang="en-US" altLang="en-US" smtClean="0">
                <a:latin typeface="Gill Sans MT" panose="020B0502020104020203" pitchFamily="34" charset="0"/>
              </a:rPr>
              <a:t>The subtypes of opiod  receptors include</a:t>
            </a:r>
            <a:r>
              <a:rPr lang="uk-UA" altLang="en-US" b="1" smtClean="0"/>
              <a:t>:</a:t>
            </a:r>
          </a:p>
          <a:p>
            <a:pPr algn="ctr" eaLnBrk="1" hangingPunct="1">
              <a:buFontTx/>
              <a:buNone/>
            </a:pPr>
            <a:r>
              <a:rPr lang="uk-UA" altLang="en-US" b="1" smtClean="0">
                <a:solidFill>
                  <a:srgbClr val="0000FE"/>
                </a:solidFill>
                <a:cs typeface="Times New Roman" panose="02020603050405020304" pitchFamily="18" charset="0"/>
              </a:rPr>
              <a:t> </a:t>
            </a:r>
            <a:r>
              <a:rPr lang="uk-UA" altLang="en-US" b="1" smtClean="0">
                <a:cs typeface="Times New Roman" panose="02020603050405020304" pitchFamily="18" charset="0"/>
              </a:rPr>
              <a:t>mu, delta, kappa, </a:t>
            </a:r>
            <a:r>
              <a:rPr lang="en-US" altLang="en-US" b="1" smtClean="0">
                <a:latin typeface="Gill Sans MT" panose="020B0502020104020203" pitchFamily="34" charset="0"/>
                <a:cs typeface="Times New Roman" panose="02020603050405020304" pitchFamily="18" charset="0"/>
              </a:rPr>
              <a:t>sigma</a:t>
            </a:r>
            <a:r>
              <a:rPr lang="uk-UA" altLang="en-US" b="1" smtClean="0">
                <a:cs typeface="Times New Roman" panose="02020603050405020304" pitchFamily="18" charset="0"/>
              </a:rPr>
              <a:t> </a:t>
            </a:r>
            <a:endParaRPr lang="en-US" altLang="en-US" b="1" smtClean="0">
              <a:cs typeface="Times New Roman" panose="02020603050405020304" pitchFamily="18" charset="0"/>
            </a:endParaRPr>
          </a:p>
          <a:p>
            <a:pPr eaLnBrk="1" hangingPunct="1"/>
            <a:r>
              <a:rPr lang="en-US" altLang="en-US" smtClean="0">
                <a:cs typeface="Times New Roman" panose="02020603050405020304" pitchFamily="18" charset="0"/>
              </a:rPr>
              <a:t>Most opioid analgesics activate a multiple of these receptors thus producing multiple effects</a:t>
            </a:r>
            <a:endParaRPr lang="ru-RU" altLang="en-US" smtClean="0">
              <a:cs typeface="Times New Roman" panose="02020603050405020304" pitchFamily="18" charset="0"/>
            </a:endParaRPr>
          </a:p>
        </p:txBody>
      </p:sp>
    </p:spTree>
    <p:extLst>
      <p:ext uri="{BB962C8B-B14F-4D97-AF65-F5344CB8AC3E}">
        <p14:creationId xmlns:p14="http://schemas.microsoft.com/office/powerpoint/2010/main" val="3897413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828800" y="609600"/>
            <a:ext cx="86868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4">
              <a:lnSpc>
                <a:spcPct val="150000"/>
              </a:lnSpc>
              <a:spcBef>
                <a:spcPct val="50000"/>
              </a:spcBef>
              <a:buFont typeface="Wingdings" panose="05000000000000000000" pitchFamily="2" charset="2"/>
              <a:buNone/>
            </a:pPr>
            <a:r>
              <a:rPr lang="en-US" sz="2000" b="1" i="1"/>
              <a:t>Mechanism of action;</a:t>
            </a:r>
          </a:p>
          <a:p>
            <a:pPr>
              <a:lnSpc>
                <a:spcPct val="150000"/>
              </a:lnSpc>
              <a:spcBef>
                <a:spcPct val="50000"/>
              </a:spcBef>
              <a:buFont typeface="Wingdings" panose="05000000000000000000" pitchFamily="2" charset="2"/>
              <a:buChar char="§"/>
            </a:pPr>
            <a:r>
              <a:rPr lang="en-US"/>
              <a:t>As an alkaloid, it is </a:t>
            </a:r>
            <a:r>
              <a:rPr lang="en-US">
                <a:solidFill>
                  <a:srgbClr val="FF0000"/>
                </a:solidFill>
              </a:rPr>
              <a:t>accumulate</a:t>
            </a:r>
            <a:r>
              <a:rPr lang="en-US"/>
              <a:t>d in the </a:t>
            </a:r>
            <a:r>
              <a:rPr lang="en-US">
                <a:solidFill>
                  <a:srgbClr val="FF0000"/>
                </a:solidFill>
              </a:rPr>
              <a:t>food vacuoles </a:t>
            </a:r>
            <a:r>
              <a:rPr lang="en-US"/>
              <a:t>of Plasmodium species,</a:t>
            </a:r>
          </a:p>
          <a:p>
            <a:pPr>
              <a:lnSpc>
                <a:spcPct val="150000"/>
              </a:lnSpc>
              <a:spcBef>
                <a:spcPct val="50000"/>
              </a:spcBef>
              <a:buFont typeface="Wingdings" panose="05000000000000000000" pitchFamily="2" charset="2"/>
              <a:buNone/>
            </a:pPr>
            <a:r>
              <a:rPr lang="en-US"/>
              <a:t>especially Plasmodium falciparum. </a:t>
            </a:r>
          </a:p>
          <a:p>
            <a:pPr>
              <a:lnSpc>
                <a:spcPct val="150000"/>
              </a:lnSpc>
              <a:spcBef>
                <a:spcPct val="50000"/>
              </a:spcBef>
              <a:buFont typeface="Wingdings" panose="05000000000000000000" pitchFamily="2" charset="2"/>
              <a:buChar char="§"/>
            </a:pPr>
            <a:r>
              <a:rPr lang="en-US"/>
              <a:t>It acts by </a:t>
            </a:r>
            <a:r>
              <a:rPr lang="en-US">
                <a:solidFill>
                  <a:srgbClr val="FF0000"/>
                </a:solidFill>
              </a:rPr>
              <a:t>inhibiting the hemozoin biocrystallization</a:t>
            </a:r>
            <a:r>
              <a:rPr lang="en-US"/>
              <a:t>, thus facilitating an</a:t>
            </a:r>
          </a:p>
          <a:p>
            <a:pPr>
              <a:lnSpc>
                <a:spcPct val="150000"/>
              </a:lnSpc>
              <a:spcBef>
                <a:spcPct val="50000"/>
              </a:spcBef>
              <a:buFont typeface="Wingdings" panose="05000000000000000000" pitchFamily="2" charset="2"/>
              <a:buNone/>
            </a:pPr>
            <a:r>
              <a:rPr lang="en-US"/>
              <a:t>aggregation of </a:t>
            </a:r>
            <a:r>
              <a:rPr lang="en-US">
                <a:solidFill>
                  <a:srgbClr val="FF0000"/>
                </a:solidFill>
              </a:rPr>
              <a:t>cytotoxic heme</a:t>
            </a:r>
            <a:r>
              <a:rPr lang="en-US"/>
              <a:t>. </a:t>
            </a:r>
          </a:p>
          <a:p>
            <a:pPr>
              <a:lnSpc>
                <a:spcPct val="150000"/>
              </a:lnSpc>
              <a:spcBef>
                <a:spcPct val="50000"/>
              </a:spcBef>
              <a:buFont typeface="Wingdings" panose="05000000000000000000" pitchFamily="2" charset="2"/>
              <a:buChar char="§"/>
            </a:pPr>
            <a:r>
              <a:rPr lang="en-US"/>
              <a:t>Quinine is more toxic as a blood schizonticidal agent than chloroquine.</a:t>
            </a:r>
          </a:p>
        </p:txBody>
      </p:sp>
    </p:spTree>
    <p:extLst>
      <p:ext uri="{BB962C8B-B14F-4D97-AF65-F5344CB8AC3E}">
        <p14:creationId xmlns:p14="http://schemas.microsoft.com/office/powerpoint/2010/main" val="42896732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0" y="274638"/>
            <a:ext cx="8229600" cy="868362"/>
          </a:xfrm>
        </p:spPr>
        <p:txBody>
          <a:bodyPr/>
          <a:lstStyle/>
          <a:p>
            <a:pPr eaLnBrk="1" hangingPunct="1"/>
            <a:r>
              <a:rPr lang="en-US" altLang="en-US" sz="2400" b="1">
                <a:latin typeface="Gill Sans MT" panose="020B0502020104020203" pitchFamily="34" charset="0"/>
              </a:rPr>
              <a:t>Opiod Receptor Activation</a:t>
            </a:r>
          </a:p>
        </p:txBody>
      </p:sp>
      <p:graphicFrame>
        <p:nvGraphicFramePr>
          <p:cNvPr id="208899" name="Group 3"/>
          <p:cNvGraphicFramePr>
            <a:graphicFrameLocks noGrp="1"/>
          </p:cNvGraphicFramePr>
          <p:nvPr/>
        </p:nvGraphicFramePr>
        <p:xfrm>
          <a:off x="1738314" y="1443039"/>
          <a:ext cx="8143876" cy="5316537"/>
        </p:xfrm>
        <a:graphic>
          <a:graphicData uri="http://schemas.openxmlformats.org/drawingml/2006/table">
            <a:tbl>
              <a:tblPr/>
              <a:tblGrid>
                <a:gridCol w="1838505">
                  <a:extLst>
                    <a:ext uri="{9D8B030D-6E8A-4147-A177-3AD203B41FA5}">
                      <a16:colId xmlns:a16="http://schemas.microsoft.com/office/drawing/2014/main" val="20000"/>
                    </a:ext>
                  </a:extLst>
                </a:gridCol>
                <a:gridCol w="1011851">
                  <a:extLst>
                    <a:ext uri="{9D8B030D-6E8A-4147-A177-3AD203B41FA5}">
                      <a16:colId xmlns:a16="http://schemas.microsoft.com/office/drawing/2014/main" val="20001"/>
                    </a:ext>
                  </a:extLst>
                </a:gridCol>
                <a:gridCol w="1221581">
                  <a:extLst>
                    <a:ext uri="{9D8B030D-6E8A-4147-A177-3AD203B41FA5}">
                      <a16:colId xmlns:a16="http://schemas.microsoft.com/office/drawing/2014/main" val="20002"/>
                    </a:ext>
                  </a:extLst>
                </a:gridCol>
                <a:gridCol w="1357313">
                  <a:extLst>
                    <a:ext uri="{9D8B030D-6E8A-4147-A177-3AD203B41FA5}">
                      <a16:colId xmlns:a16="http://schemas.microsoft.com/office/drawing/2014/main" val="20003"/>
                    </a:ext>
                  </a:extLst>
                </a:gridCol>
                <a:gridCol w="1357313">
                  <a:extLst>
                    <a:ext uri="{9D8B030D-6E8A-4147-A177-3AD203B41FA5}">
                      <a16:colId xmlns:a16="http://schemas.microsoft.com/office/drawing/2014/main" val="20004"/>
                    </a:ext>
                  </a:extLst>
                </a:gridCol>
                <a:gridCol w="1357313">
                  <a:extLst>
                    <a:ext uri="{9D8B030D-6E8A-4147-A177-3AD203B41FA5}">
                      <a16:colId xmlns:a16="http://schemas.microsoft.com/office/drawing/2014/main" val="20005"/>
                    </a:ext>
                  </a:extLst>
                </a:gridCol>
              </a:tblGrid>
              <a:tr h="5748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Response</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Mu-1</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Mu-2</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Kappa</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Delta</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Sigma</a:t>
                      </a: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Analgesia</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Respiratory depression</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48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Euphoria</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Dysphoria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(Distress)</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Decrease GI motility</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Physical Dependence</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Mania, hallucination</a:t>
                      </a: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a:ln>
                          <a:noFill/>
                        </a:ln>
                        <a:solidFill>
                          <a:schemeClr val="tx1"/>
                        </a:solidFill>
                        <a:effectLst/>
                        <a:latin typeface="Arial"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08941" name="AutoShape 45"/>
          <p:cNvSpPr>
            <a:spLocks noChangeArrowheads="1"/>
          </p:cNvSpPr>
          <p:nvPr/>
        </p:nvSpPr>
        <p:spPr bwMode="auto">
          <a:xfrm>
            <a:off x="3810000" y="1928813"/>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2" name="AutoShape 46"/>
          <p:cNvSpPr>
            <a:spLocks noChangeArrowheads="1"/>
          </p:cNvSpPr>
          <p:nvPr/>
        </p:nvSpPr>
        <p:spPr bwMode="auto">
          <a:xfrm>
            <a:off x="4953000" y="1928813"/>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3" name="AutoShape 47"/>
          <p:cNvSpPr>
            <a:spLocks noChangeArrowheads="1"/>
          </p:cNvSpPr>
          <p:nvPr/>
        </p:nvSpPr>
        <p:spPr bwMode="auto">
          <a:xfrm>
            <a:off x="6167438" y="1928813"/>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4" name="AutoShape 48"/>
          <p:cNvSpPr>
            <a:spLocks noChangeArrowheads="1"/>
          </p:cNvSpPr>
          <p:nvPr/>
        </p:nvSpPr>
        <p:spPr bwMode="auto">
          <a:xfrm>
            <a:off x="4953000" y="25908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5" name="AutoShape 49"/>
          <p:cNvSpPr>
            <a:spLocks noChangeArrowheads="1"/>
          </p:cNvSpPr>
          <p:nvPr/>
        </p:nvSpPr>
        <p:spPr bwMode="auto">
          <a:xfrm>
            <a:off x="4953000" y="3214688"/>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6" name="AutoShape 50"/>
          <p:cNvSpPr>
            <a:spLocks noChangeArrowheads="1"/>
          </p:cNvSpPr>
          <p:nvPr/>
        </p:nvSpPr>
        <p:spPr bwMode="auto">
          <a:xfrm>
            <a:off x="6238875" y="3786188"/>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7" name="AutoShape 51"/>
          <p:cNvSpPr>
            <a:spLocks noChangeArrowheads="1"/>
          </p:cNvSpPr>
          <p:nvPr/>
        </p:nvSpPr>
        <p:spPr bwMode="auto">
          <a:xfrm>
            <a:off x="4953000" y="46482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208948" name="AutoShape 52"/>
          <p:cNvSpPr>
            <a:spLocks noChangeArrowheads="1"/>
          </p:cNvSpPr>
          <p:nvPr/>
        </p:nvSpPr>
        <p:spPr bwMode="auto">
          <a:xfrm>
            <a:off x="4876800" y="52578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12" name="AutoShape 47"/>
          <p:cNvSpPr>
            <a:spLocks noChangeArrowheads="1"/>
          </p:cNvSpPr>
          <p:nvPr/>
        </p:nvSpPr>
        <p:spPr bwMode="auto">
          <a:xfrm>
            <a:off x="7596188" y="200025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13" name="AutoShape 47"/>
          <p:cNvSpPr>
            <a:spLocks noChangeArrowheads="1"/>
          </p:cNvSpPr>
          <p:nvPr/>
        </p:nvSpPr>
        <p:spPr bwMode="auto">
          <a:xfrm>
            <a:off x="7596188" y="3214688"/>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
        <p:nvSpPr>
          <p:cNvPr id="15" name="AutoShape 47"/>
          <p:cNvSpPr>
            <a:spLocks noChangeArrowheads="1"/>
          </p:cNvSpPr>
          <p:nvPr/>
        </p:nvSpPr>
        <p:spPr bwMode="auto">
          <a:xfrm>
            <a:off x="8915400" y="6019800"/>
            <a:ext cx="609600" cy="609600"/>
          </a:xfrm>
          <a:prstGeom prst="star5">
            <a:avLst/>
          </a:prstGeom>
          <a:solidFill>
            <a:schemeClr val="accent1"/>
          </a:solidFill>
          <a:ln w="9525">
            <a:solidFill>
              <a:schemeClr val="tx1"/>
            </a:solidFill>
            <a:miter lim="800000"/>
            <a:headEnd/>
            <a:tailEnd/>
          </a:ln>
          <a:effectLst/>
        </p:spPr>
        <p:txBody>
          <a:bodyPr wrap="none" anchor="ctr"/>
          <a:lstStyle/>
          <a:p>
            <a:pPr>
              <a:defRPr/>
            </a:pPr>
            <a:endParaRPr lang="ru-RU" sz="1600"/>
          </a:p>
        </p:txBody>
      </p:sp>
    </p:spTree>
    <p:extLst>
      <p:ext uri="{BB962C8B-B14F-4D97-AF65-F5344CB8AC3E}">
        <p14:creationId xmlns:p14="http://schemas.microsoft.com/office/powerpoint/2010/main" val="359121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rtlCol="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400" dirty="0"/>
              <a:t/>
            </a:r>
            <a:br>
              <a:rPr lang="en-US" sz="3400" dirty="0"/>
            </a:br>
            <a:r>
              <a:rPr lang="en-US" sz="3400" b="1" dirty="0"/>
              <a:t>Examples of </a:t>
            </a:r>
            <a:r>
              <a:rPr lang="en-US" sz="3600" b="1" dirty="0"/>
              <a:t> </a:t>
            </a:r>
            <a:r>
              <a:rPr lang="en-US" sz="3600" b="1" dirty="0" err="1"/>
              <a:t>opioid</a:t>
            </a:r>
            <a:r>
              <a:rPr lang="en-US" sz="3600" b="1" dirty="0"/>
              <a:t> analgesics </a:t>
            </a:r>
            <a:endParaRPr lang="en-US" sz="3400" b="1" dirty="0"/>
          </a:p>
        </p:txBody>
      </p:sp>
      <p:sp>
        <p:nvSpPr>
          <p:cNvPr id="15363" name="Rectangle 2"/>
          <p:cNvSpPr>
            <a:spLocks noGrp="1"/>
          </p:cNvSpPr>
          <p:nvPr>
            <p:ph sz="quarter" idx="1"/>
          </p:nvPr>
        </p:nvSpPr>
        <p:spPr>
          <a:xfrm>
            <a:off x="1752600" y="1600200"/>
            <a:ext cx="8229600" cy="5105400"/>
          </a:xfrm>
        </p:spPr>
        <p:txBody>
          <a:bodyPr/>
          <a:lstStyle/>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smtClean="0">
                <a:solidFill>
                  <a:srgbClr val="FF950E"/>
                </a:solidFill>
              </a:rPr>
              <a:t>Morphine</a:t>
            </a:r>
            <a:r>
              <a:rPr lang="en-US" altLang="en-US" smtClean="0"/>
              <a:t> is the principal alkaloid and makes up about 10% by mass of raw opium.</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smtClean="0">
                <a:solidFill>
                  <a:srgbClr val="FF950E"/>
                </a:solidFill>
              </a:rPr>
              <a:t>Codeine</a:t>
            </a:r>
            <a:r>
              <a:rPr lang="en-US" altLang="en-US" smtClean="0"/>
              <a:t> makes up about 0.5% by mass of raw opium.</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smtClean="0">
                <a:solidFill>
                  <a:srgbClr val="FF950E"/>
                </a:solidFill>
              </a:rPr>
              <a:t>Heroin</a:t>
            </a:r>
            <a:r>
              <a:rPr lang="en-US" altLang="en-US" smtClean="0"/>
              <a:t> is usually synthesized from morphine and thus is a semi-synthetic drug and it is obtained by relatively simple structural modification of morphine or codeine. Has no clinical use</a:t>
            </a:r>
          </a:p>
          <a:p>
            <a:pPr marL="339725" indent="-339725">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smtClean="0"/>
          </a:p>
        </p:txBody>
      </p:sp>
    </p:spTree>
    <p:extLst>
      <p:ext uri="{BB962C8B-B14F-4D97-AF65-F5344CB8AC3E}">
        <p14:creationId xmlns:p14="http://schemas.microsoft.com/office/powerpoint/2010/main" val="40927432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192338"/>
            <a:ext cx="89916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1" name="Oval 2"/>
          <p:cNvSpPr>
            <a:spLocks noChangeArrowheads="1"/>
          </p:cNvSpPr>
          <p:nvPr/>
        </p:nvSpPr>
        <p:spPr bwMode="auto">
          <a:xfrm>
            <a:off x="3738563" y="4043363"/>
            <a:ext cx="457200"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2" name="Oval 3"/>
          <p:cNvSpPr>
            <a:spLocks noChangeArrowheads="1"/>
          </p:cNvSpPr>
          <p:nvPr/>
        </p:nvSpPr>
        <p:spPr bwMode="auto">
          <a:xfrm>
            <a:off x="3738563" y="2278063"/>
            <a:ext cx="457200"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3" name="Oval 4"/>
          <p:cNvSpPr>
            <a:spLocks noChangeArrowheads="1"/>
          </p:cNvSpPr>
          <p:nvPr/>
        </p:nvSpPr>
        <p:spPr bwMode="auto">
          <a:xfrm>
            <a:off x="6473825" y="2278063"/>
            <a:ext cx="457200" cy="4572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4" name="Oval 5"/>
          <p:cNvSpPr>
            <a:spLocks noChangeArrowheads="1"/>
          </p:cNvSpPr>
          <p:nvPr/>
        </p:nvSpPr>
        <p:spPr bwMode="auto">
          <a:xfrm>
            <a:off x="6402388" y="3754438"/>
            <a:ext cx="938212" cy="9382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5" name="Oval 6"/>
          <p:cNvSpPr>
            <a:spLocks noChangeArrowheads="1"/>
          </p:cNvSpPr>
          <p:nvPr/>
        </p:nvSpPr>
        <p:spPr bwMode="auto">
          <a:xfrm>
            <a:off x="9117013" y="2128838"/>
            <a:ext cx="1293812" cy="10350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7416" name="Oval 7"/>
          <p:cNvSpPr>
            <a:spLocks noChangeArrowheads="1"/>
          </p:cNvSpPr>
          <p:nvPr/>
        </p:nvSpPr>
        <p:spPr bwMode="auto">
          <a:xfrm>
            <a:off x="9153526" y="3570288"/>
            <a:ext cx="1293813" cy="10350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954343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2068514"/>
            <a:ext cx="37338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2"/>
          <p:cNvSpPr txBox="1">
            <a:spLocks noChangeArrowheads="1"/>
          </p:cNvSpPr>
          <p:nvPr/>
        </p:nvSpPr>
        <p:spPr bwMode="auto">
          <a:xfrm>
            <a:off x="2762250" y="5486401"/>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2600" b="1">
                <a:solidFill>
                  <a:srgbClr val="000000"/>
                </a:solidFill>
              </a:rPr>
              <a:t>Opium plant</a:t>
            </a:r>
          </a:p>
        </p:txBody>
      </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60563"/>
            <a:ext cx="32004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4"/>
          <p:cNvSpPr txBox="1">
            <a:spLocks noChangeArrowheads="1"/>
          </p:cNvSpPr>
          <p:nvPr/>
        </p:nvSpPr>
        <p:spPr bwMode="auto">
          <a:xfrm>
            <a:off x="7353301" y="5486401"/>
            <a:ext cx="2676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2600" b="1">
                <a:solidFill>
                  <a:srgbClr val="000000"/>
                </a:solidFill>
              </a:rPr>
              <a:t>Morphine</a:t>
            </a:r>
          </a:p>
        </p:txBody>
      </p:sp>
    </p:spTree>
    <p:extLst>
      <p:ext uri="{BB962C8B-B14F-4D97-AF65-F5344CB8AC3E}">
        <p14:creationId xmlns:p14="http://schemas.microsoft.com/office/powerpoint/2010/main" val="3752783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400" b="1"/>
              <a:t>Effects  of opiates.</a:t>
            </a:r>
          </a:p>
        </p:txBody>
      </p:sp>
      <p:sp>
        <p:nvSpPr>
          <p:cNvPr id="13315" name="Rectangle 2"/>
          <p:cNvSpPr>
            <a:spLocks noGrp="1" noChangeArrowheads="1"/>
          </p:cNvSpPr>
          <p:nvPr>
            <p:ph sz="quarter" idx="1"/>
          </p:nvPr>
        </p:nvSpPr>
        <p:spPr>
          <a:xfrm>
            <a:off x="2057400" y="1371600"/>
            <a:ext cx="8229600" cy="5181600"/>
          </a:xfrm>
        </p:spPr>
        <p:txBody>
          <a:bodyPr>
            <a:normAutofit/>
          </a:bodyPr>
          <a:lstStyle/>
          <a:p>
            <a:pPr marL="339725" indent="-339725">
              <a:spcBef>
                <a:spcPts val="6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1" dirty="0">
                <a:solidFill>
                  <a:srgbClr val="FF950E"/>
                </a:solidFill>
              </a:rPr>
              <a:t>Pharmacological effects:</a:t>
            </a:r>
          </a:p>
          <a:p>
            <a:pPr marL="339725" indent="-339725">
              <a:spcBef>
                <a:spcPts val="5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200" dirty="0"/>
              <a:t>Opiates exert major effects on:</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The central nervous system.</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The eye</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The gastrointestinal tract (the digestive system)</a:t>
            </a:r>
            <a:br>
              <a:rPr lang="en-US" sz="2400" dirty="0"/>
            </a:br>
            <a:endParaRPr lang="en-US" sz="2400" dirty="0"/>
          </a:p>
          <a:p>
            <a:pPr marL="339725" indent="-339725">
              <a:spcBef>
                <a:spcPts val="5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200" dirty="0">
                <a:solidFill>
                  <a:schemeClr val="accent6">
                    <a:lumMod val="75000"/>
                  </a:schemeClr>
                </a:solidFill>
              </a:rPr>
              <a:t>The prime medical uses of opiates are</a:t>
            </a:r>
            <a:r>
              <a:rPr lang="en-US" sz="2200" dirty="0"/>
              <a:t>:</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As strong analgesic in the </a:t>
            </a:r>
            <a:r>
              <a:rPr lang="en-US" sz="2400" b="1" dirty="0">
                <a:solidFill>
                  <a:srgbClr val="FF950E"/>
                </a:solidFill>
              </a:rPr>
              <a:t>relief of severe pain</a:t>
            </a:r>
            <a:r>
              <a:rPr lang="en-US" sz="2400" dirty="0"/>
              <a:t> caused by injury and chronic disease.</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In the </a:t>
            </a:r>
            <a:r>
              <a:rPr lang="en-US" sz="2400" b="1" dirty="0">
                <a:solidFill>
                  <a:srgbClr val="FF950E"/>
                </a:solidFill>
              </a:rPr>
              <a:t>treatment of diarrhea</a:t>
            </a:r>
            <a:r>
              <a:rPr lang="en-US" sz="2400" dirty="0"/>
              <a:t> by producing a constipating effect.</a:t>
            </a:r>
          </a:p>
          <a:p>
            <a:pPr marL="339725" indent="-339725">
              <a:spcBef>
                <a:spcPts val="6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dirty="0"/>
              <a:t>To</a:t>
            </a:r>
            <a:r>
              <a:rPr lang="en-US" sz="2400" b="1" dirty="0">
                <a:solidFill>
                  <a:srgbClr val="FF950E"/>
                </a:solidFill>
              </a:rPr>
              <a:t> relieve coughing </a:t>
            </a:r>
            <a:r>
              <a:rPr lang="en-US" sz="2400" dirty="0"/>
              <a:t>by suppressing the “cough centre” situated in the brain system.</a:t>
            </a:r>
          </a:p>
          <a:p>
            <a:pPr marL="339725" indent="-339725">
              <a:spcBef>
                <a:spcPts val="6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400" dirty="0"/>
          </a:p>
        </p:txBody>
      </p:sp>
    </p:spTree>
    <p:extLst>
      <p:ext uri="{BB962C8B-B14F-4D97-AF65-F5344CB8AC3E}">
        <p14:creationId xmlns:p14="http://schemas.microsoft.com/office/powerpoint/2010/main" val="23678589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400" b="1"/>
              <a:t>Effects  of opiates.</a:t>
            </a:r>
          </a:p>
        </p:txBody>
      </p:sp>
      <p:sp>
        <p:nvSpPr>
          <p:cNvPr id="52227" name="Rectangle 2"/>
          <p:cNvSpPr>
            <a:spLocks noGrp="1" noChangeArrowheads="1"/>
          </p:cNvSpPr>
          <p:nvPr>
            <p:ph sz="quarter" idx="1"/>
          </p:nvPr>
        </p:nvSpPr>
        <p:spPr>
          <a:xfrm>
            <a:off x="1981200" y="1600201"/>
            <a:ext cx="8229600" cy="4530725"/>
          </a:xfrm>
        </p:spPr>
        <p:txBody>
          <a:bodyPr rtlCol="0">
            <a:normAutofit fontScale="62500" lnSpcReduction="20000"/>
          </a:bodyPr>
          <a:lstStyle/>
          <a:p>
            <a:pPr marL="339725" indent="-339725">
              <a:lnSpc>
                <a:spcPct val="80000"/>
              </a:lnSpc>
              <a:spcBef>
                <a:spcPts val="5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b="1" dirty="0">
                <a:solidFill>
                  <a:srgbClr val="FF950E"/>
                </a:solidFill>
              </a:rPr>
              <a:t>Physiological effects of opiates:</a:t>
            </a:r>
            <a:br>
              <a:rPr lang="en-US" sz="4000" b="1" dirty="0">
                <a:solidFill>
                  <a:srgbClr val="FF950E"/>
                </a:solidFill>
              </a:rPr>
            </a:br>
            <a:endParaRPr lang="en-US" sz="4000" b="1" dirty="0">
              <a:solidFill>
                <a:srgbClr val="FF950E"/>
              </a:solidFill>
            </a:endParaRPr>
          </a:p>
          <a:p>
            <a:pPr marL="339725" indent="-339725">
              <a:lnSpc>
                <a:spcPct val="80000"/>
              </a:lnSpc>
              <a:spcBef>
                <a:spcPts val="45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Opiate produce:</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Analgesia</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Drowsiness</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Mood changes</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Medical clouding</a:t>
            </a:r>
            <a:br>
              <a:rPr lang="en-US" sz="4000" dirty="0"/>
            </a:br>
            <a:endParaRPr lang="en-US" sz="4000" dirty="0"/>
          </a:p>
          <a:p>
            <a:pPr marL="339725" indent="-339725">
              <a:lnSpc>
                <a:spcPct val="80000"/>
              </a:lnSpc>
              <a:spcBef>
                <a:spcPts val="45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Some individuals experience:</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Anxiety</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Fear</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Lethargy(comatose/stupor/inactivity)</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Sedation</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Lack of concern</a:t>
            </a:r>
          </a:p>
          <a:p>
            <a:pPr marL="339725" indent="-339725">
              <a:lnSpc>
                <a:spcPct val="80000"/>
              </a:lnSpc>
              <a:spcBef>
                <a:spcPts val="500"/>
              </a:spcBef>
              <a:buClr>
                <a:srgbClr val="CCCCFF"/>
              </a:buClr>
              <a:buSzPct val="80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4000" dirty="0"/>
              <a:t>Inability to concentrate</a:t>
            </a:r>
          </a:p>
          <a:p>
            <a:pPr marL="339725" indent="-339725">
              <a:lnSpc>
                <a:spcPct val="80000"/>
              </a:lnSpc>
              <a:spcBef>
                <a:spcPts val="5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p>
          <a:p>
            <a:pPr marL="339725" indent="-339725">
              <a:lnSpc>
                <a:spcPct val="80000"/>
              </a:lnSpc>
              <a:spcBef>
                <a:spcPts val="500"/>
              </a:spcBef>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000" dirty="0"/>
          </a:p>
        </p:txBody>
      </p:sp>
    </p:spTree>
    <p:extLst>
      <p:ext uri="{BB962C8B-B14F-4D97-AF65-F5344CB8AC3E}">
        <p14:creationId xmlns:p14="http://schemas.microsoft.com/office/powerpoint/2010/main" val="21690397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t>Tolerance</a:t>
            </a:r>
          </a:p>
        </p:txBody>
      </p:sp>
      <p:sp>
        <p:nvSpPr>
          <p:cNvPr id="25603" name="Rectangle 2"/>
          <p:cNvSpPr>
            <a:spLocks noGrp="1"/>
          </p:cNvSpPr>
          <p:nvPr>
            <p:ph sz="quarter" idx="1"/>
          </p:nvPr>
        </p:nvSpPr>
        <p:spPr>
          <a:xfrm>
            <a:off x="1981200" y="1600201"/>
            <a:ext cx="8229600" cy="4530725"/>
          </a:xfrm>
        </p:spPr>
        <p:txBody>
          <a:bodyPr/>
          <a:lstStyle/>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b="1" smtClean="0">
                <a:solidFill>
                  <a:srgbClr val="FF950E"/>
                </a:solidFill>
              </a:rPr>
              <a:t>Tolerance</a:t>
            </a:r>
            <a:r>
              <a:rPr lang="en-US" altLang="en-US" smtClean="0"/>
              <a:t> appears due to the induction of drug metabolizing enzymes in the </a:t>
            </a:r>
            <a:r>
              <a:rPr lang="en-US" altLang="en-US" smtClean="0">
                <a:solidFill>
                  <a:srgbClr val="FF950E"/>
                </a:solidFill>
              </a:rPr>
              <a:t>liver</a:t>
            </a:r>
            <a:r>
              <a:rPr lang="en-US" altLang="en-US" smtClean="0"/>
              <a:t> and also to the adaptation of neurons in </a:t>
            </a:r>
            <a:r>
              <a:rPr lang="en-US" altLang="en-US" smtClean="0">
                <a:solidFill>
                  <a:srgbClr val="FF950E"/>
                </a:solidFill>
              </a:rPr>
              <a:t>the brain </a:t>
            </a:r>
            <a:r>
              <a:rPr lang="en-US" altLang="en-US" smtClean="0"/>
              <a:t>to the presence of the drug.</a:t>
            </a:r>
          </a:p>
          <a:p>
            <a:pPr marL="339725" indent="-339725">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mtClean="0"/>
              <a:t>The users that became tolerant to one opiate will also exhibit a tolerance to all other opiates.</a:t>
            </a:r>
          </a:p>
        </p:txBody>
      </p:sp>
    </p:spTree>
    <p:extLst>
      <p:ext uri="{BB962C8B-B14F-4D97-AF65-F5344CB8AC3E}">
        <p14:creationId xmlns:p14="http://schemas.microsoft.com/office/powerpoint/2010/main" val="20065005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t>Dependence</a:t>
            </a:r>
          </a:p>
        </p:txBody>
      </p:sp>
      <p:sp>
        <p:nvSpPr>
          <p:cNvPr id="54275" name="Rectangle 2"/>
          <p:cNvSpPr>
            <a:spLocks noGrp="1" noChangeArrowheads="1"/>
          </p:cNvSpPr>
          <p:nvPr>
            <p:ph sz="quarter" idx="1"/>
          </p:nvPr>
        </p:nvSpPr>
        <p:spPr>
          <a:xfrm>
            <a:off x="1981200" y="1600201"/>
            <a:ext cx="8229600" cy="4530725"/>
          </a:xfrm>
        </p:spPr>
        <p:txBody>
          <a:bodyPr rtlCol="0">
            <a:normAutofit lnSpcReduction="10000"/>
          </a:bodyPr>
          <a:lstStyle/>
          <a:p>
            <a:pPr marL="339725" indent="-339725">
              <a:lnSpc>
                <a:spcPct val="80000"/>
              </a:lnSpc>
              <a:spcBef>
                <a:spcPts val="45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b="1" dirty="0">
                <a:solidFill>
                  <a:srgbClr val="FF950E"/>
                </a:solidFill>
              </a:rPr>
              <a:t>Physical dependence</a:t>
            </a:r>
            <a:r>
              <a:rPr lang="en-US" sz="2600" dirty="0"/>
              <a:t> is the state in which people do not function properly without a drug.</a:t>
            </a:r>
            <a:r>
              <a:rPr lang="en-US" sz="1800" dirty="0"/>
              <a:t/>
            </a:r>
            <a:br>
              <a:rPr lang="en-US" sz="1800" dirty="0"/>
            </a:br>
            <a:endParaRPr lang="en-US" sz="1800" dirty="0"/>
          </a:p>
          <a:p>
            <a:pPr marL="339725" indent="-339725">
              <a:lnSpc>
                <a:spcPct val="80000"/>
              </a:lnSpc>
              <a:spcBef>
                <a:spcPts val="500"/>
              </a:spcBef>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b="1" dirty="0"/>
              <a:t>Symptoms:</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Restlessness</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Sweating</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Fever</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Chills</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Vomiting</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Increase rate of respiration</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Cramping</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Diarrhea</a:t>
            </a:r>
          </a:p>
          <a:p>
            <a:pPr marL="339725" indent="-339725">
              <a:lnSpc>
                <a:spcPct val="80000"/>
              </a:lnSpc>
              <a:spcBef>
                <a:spcPts val="500"/>
              </a:spcBef>
              <a:buClr>
                <a:srgbClr val="CCCCFF"/>
              </a:buClr>
              <a:buSzPct val="80000"/>
              <a:buFont typeface="Wingdings"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600" dirty="0"/>
              <a:t>Unbearable aches</a:t>
            </a:r>
          </a:p>
        </p:txBody>
      </p:sp>
    </p:spTree>
    <p:extLst>
      <p:ext uri="{BB962C8B-B14F-4D97-AF65-F5344CB8AC3E}">
        <p14:creationId xmlns:p14="http://schemas.microsoft.com/office/powerpoint/2010/main" val="4700496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t>Dependence</a:t>
            </a:r>
          </a:p>
        </p:txBody>
      </p:sp>
      <p:sp>
        <p:nvSpPr>
          <p:cNvPr id="29699" name="Rectangle 2"/>
          <p:cNvSpPr>
            <a:spLocks noGrp="1"/>
          </p:cNvSpPr>
          <p:nvPr>
            <p:ph sz="quarter" idx="1"/>
          </p:nvPr>
        </p:nvSpPr>
        <p:spPr>
          <a:xfrm>
            <a:off x="1981200" y="1600201"/>
            <a:ext cx="8229600" cy="4530725"/>
          </a:xfrm>
        </p:spPr>
        <p:txBody>
          <a:bodyPr/>
          <a:lstStyle/>
          <a:p>
            <a:pPr marL="339725" indent="-339725">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Depends on:</a:t>
            </a:r>
          </a:p>
          <a:p>
            <a:pPr marL="339725" indent="-339725">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The dose</a:t>
            </a:r>
          </a:p>
          <a:p>
            <a:pPr marL="339725" indent="-339725">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Frequency of drug administration </a:t>
            </a:r>
          </a:p>
          <a:p>
            <a:pPr marL="339725" indent="-339725">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The duration of the drug dependence</a:t>
            </a:r>
          </a:p>
          <a:p>
            <a:pPr marL="339725" indent="-339725">
              <a:buClr>
                <a:srgbClr val="CCCCFF"/>
              </a:buClr>
              <a:buSzPct val="80000"/>
              <a:buFont typeface="Wingdings" panose="05000000000000000000"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The opiate used</a:t>
            </a:r>
          </a:p>
        </p:txBody>
      </p:sp>
    </p:spTree>
    <p:extLst>
      <p:ext uri="{BB962C8B-B14F-4D97-AF65-F5344CB8AC3E}">
        <p14:creationId xmlns:p14="http://schemas.microsoft.com/office/powerpoint/2010/main" val="13461541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opiates (in general)</a:t>
            </a:r>
          </a:p>
        </p:txBody>
      </p:sp>
      <p:sp>
        <p:nvSpPr>
          <p:cNvPr id="31747" name="Rectangle 2"/>
          <p:cNvSpPr>
            <a:spLocks noGrp="1"/>
          </p:cNvSpPr>
          <p:nvPr>
            <p:ph sz="quarter" idx="1"/>
          </p:nvPr>
        </p:nvSpPr>
        <p:spPr>
          <a:xfrm>
            <a:off x="1981200" y="1600201"/>
            <a:ext cx="8229600" cy="4530725"/>
          </a:xfrm>
        </p:spPr>
        <p:txBody>
          <a:bodyPr>
            <a:normAutofit/>
          </a:bodyPr>
          <a:lstStyle/>
          <a:p>
            <a:pPr marL="339725" indent="-339725">
              <a:spcBef>
                <a:spcPts val="700"/>
              </a:spcBef>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They are extremely potent and valuable drugs for the </a:t>
            </a:r>
            <a:r>
              <a:rPr lang="en-US" altLang="en-US" b="1">
                <a:solidFill>
                  <a:srgbClr val="FF950E"/>
                </a:solidFill>
              </a:rPr>
              <a:t>treatment of pain</a:t>
            </a:r>
          </a:p>
          <a:p>
            <a:pPr marL="339725" indent="-339725">
              <a:spcBef>
                <a:spcPts val="700"/>
              </a:spcBef>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They have the capacity of inducing a state of </a:t>
            </a:r>
            <a:r>
              <a:rPr lang="en-US" altLang="en-US" b="1">
                <a:solidFill>
                  <a:srgbClr val="FF950E"/>
                </a:solidFill>
              </a:rPr>
              <a:t>euphoria</a:t>
            </a:r>
            <a:r>
              <a:rPr lang="en-US" altLang="en-US"/>
              <a:t> and </a:t>
            </a:r>
            <a:r>
              <a:rPr lang="en-US" altLang="en-US" b="1">
                <a:solidFill>
                  <a:srgbClr val="FF950E"/>
                </a:solidFill>
              </a:rPr>
              <a:t>relief from physiological pain</a:t>
            </a:r>
          </a:p>
          <a:p>
            <a:pPr marL="339725" indent="-339725">
              <a:spcBef>
                <a:spcPts val="700"/>
              </a:spcBef>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The opiates induce profound </a:t>
            </a:r>
            <a:r>
              <a:rPr lang="en-US" altLang="en-US" b="1">
                <a:solidFill>
                  <a:srgbClr val="FF950E"/>
                </a:solidFill>
              </a:rPr>
              <a:t>tolerance</a:t>
            </a:r>
            <a:r>
              <a:rPr lang="en-US" altLang="en-US"/>
              <a:t> and </a:t>
            </a:r>
            <a:r>
              <a:rPr lang="en-US" altLang="en-US" b="1">
                <a:solidFill>
                  <a:srgbClr val="FF950E"/>
                </a:solidFill>
              </a:rPr>
              <a:t>physiological dependence</a:t>
            </a:r>
          </a:p>
          <a:p>
            <a:pPr marL="339725" indent="-339725">
              <a:spcBef>
                <a:spcPts val="700"/>
              </a:spcBef>
              <a:buClr>
                <a:srgbClr val="CCCCFF"/>
              </a:buClr>
              <a:buSzPct val="80000"/>
              <a:buFont typeface="Wingdings" panose="05000000000000000000" pitchFamily="2"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They are important both medically and sociologically as the user is difficult to treat and might frequently </a:t>
            </a:r>
            <a:r>
              <a:rPr lang="en-US" altLang="en-US" b="1">
                <a:solidFill>
                  <a:srgbClr val="FF950E"/>
                </a:solidFill>
              </a:rPr>
              <a:t>resort to crime</a:t>
            </a:r>
            <a:r>
              <a:rPr lang="en-US" altLang="en-US"/>
              <a:t> to support the habit and reach a source of supply.</a:t>
            </a:r>
          </a:p>
        </p:txBody>
      </p:sp>
    </p:spTree>
    <p:extLst>
      <p:ext uri="{BB962C8B-B14F-4D97-AF65-F5344CB8AC3E}">
        <p14:creationId xmlns:p14="http://schemas.microsoft.com/office/powerpoint/2010/main" val="32178937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55</TotalTime>
  <Words>11644</Words>
  <Application>Microsoft Office PowerPoint</Application>
  <PresentationFormat>Widescreen</PresentationFormat>
  <Paragraphs>1147</Paragraphs>
  <Slides>170</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170</vt:i4>
      </vt:variant>
    </vt:vector>
  </HeadingPairs>
  <TitlesOfParts>
    <vt:vector size="185" baseType="lpstr">
      <vt:lpstr>Arial</vt:lpstr>
      <vt:lpstr>Calibri</vt:lpstr>
      <vt:lpstr>Cambria</vt:lpstr>
      <vt:lpstr>DejaVu Sans</vt:lpstr>
      <vt:lpstr>Franklin Gothic Book</vt:lpstr>
      <vt:lpstr>FreeSans</vt:lpstr>
      <vt:lpstr>Gill Sans MT</vt:lpstr>
      <vt:lpstr>Perpetua</vt:lpstr>
      <vt:lpstr>Symbol</vt:lpstr>
      <vt:lpstr>Tahoma</vt:lpstr>
      <vt:lpstr>Times New Roman</vt:lpstr>
      <vt:lpstr>Verdana</vt:lpstr>
      <vt:lpstr>Wingdings</vt:lpstr>
      <vt:lpstr>Wingdings 2</vt:lpstr>
      <vt:lpstr>Equity</vt:lpstr>
      <vt:lpstr>CLINICAL PHARMACOLOGY CONTINUATION </vt:lpstr>
      <vt:lpstr>ANTI-PROTOZOANS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Antiprotozoal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ANALGESICS</vt:lpstr>
      <vt:lpstr>CLASSIFICATION OF ANALGESICS</vt:lpstr>
      <vt:lpstr>OPIOID ANALGESICS</vt:lpstr>
      <vt:lpstr>OPIOID ANALGESICS</vt:lpstr>
      <vt:lpstr>Natural painkillers</vt:lpstr>
      <vt:lpstr>OPIOID ANALGESICS (Strong analgesics)</vt:lpstr>
      <vt:lpstr>Opioid receptors</vt:lpstr>
      <vt:lpstr>Opiod Receptor Activation</vt:lpstr>
      <vt:lpstr> Examples of  opioid analgesics </vt:lpstr>
      <vt:lpstr>PowerPoint Presentation</vt:lpstr>
      <vt:lpstr>PowerPoint Presentation</vt:lpstr>
      <vt:lpstr>Effects  of opiates.</vt:lpstr>
      <vt:lpstr>Effects  of opiates.</vt:lpstr>
      <vt:lpstr>Tolerance</vt:lpstr>
      <vt:lpstr>Dependence</vt:lpstr>
      <vt:lpstr>Dependence</vt:lpstr>
      <vt:lpstr>The opiates (in general)</vt:lpstr>
      <vt:lpstr>Summary of the effects of opiates</vt:lpstr>
      <vt:lpstr>MORPHINE HYDROCHLORIDE</vt:lpstr>
      <vt:lpstr>Indications </vt:lpstr>
      <vt:lpstr>Side effects of morphine</vt:lpstr>
      <vt:lpstr>CONTRAINDICATIONS -MORPHINE</vt:lpstr>
      <vt:lpstr>Tolerance </vt:lpstr>
      <vt:lpstr>Addiction</vt:lpstr>
      <vt:lpstr>Tolerance and Dependence</vt:lpstr>
      <vt:lpstr>Withdrawl Reactions</vt:lpstr>
      <vt:lpstr>OMNOPON</vt:lpstr>
      <vt:lpstr>Levorphanol</vt:lpstr>
      <vt:lpstr>Methadone</vt:lpstr>
      <vt:lpstr>Promedol (trimeperidine)  </vt:lpstr>
      <vt:lpstr>Fentanyl, Sufentanil, and Alfentanil </vt:lpstr>
      <vt:lpstr>fentanyl transdermal system</vt:lpstr>
      <vt:lpstr>Codeine </vt:lpstr>
      <vt:lpstr>Pentazocin </vt:lpstr>
      <vt:lpstr>Buprenorphine </vt:lpstr>
      <vt:lpstr>Acute poisoning with opioid analgesics</vt:lpstr>
      <vt:lpstr> Triad in case poisoning with morphine  </vt:lpstr>
      <vt:lpstr>Treatment of acute poisoning</vt:lpstr>
      <vt:lpstr>Treatment of acute poisoning</vt:lpstr>
      <vt:lpstr>Naltrexone</vt:lpstr>
      <vt:lpstr>Analgesic–Antipyretic– Anti-inflammatory and Related Drugs</vt:lpstr>
      <vt:lpstr>OBJECTIVES</vt:lpstr>
      <vt:lpstr>OBJECTIVES-Ct</vt:lpstr>
      <vt:lpstr>PowerPoint Presentation</vt:lpstr>
      <vt:lpstr>Introductions</vt:lpstr>
      <vt:lpstr>Prostaglandins</vt:lpstr>
      <vt:lpstr>effects of prostaglandins </vt:lpstr>
      <vt:lpstr>PowerPoint Presentation</vt:lpstr>
      <vt:lpstr>MECHANISM OF ACTION</vt:lpstr>
      <vt:lpstr>COX-1</vt:lpstr>
      <vt:lpstr>COX-1</vt:lpstr>
      <vt:lpstr>COX-1 inhibition</vt:lpstr>
      <vt:lpstr>COX-2</vt:lpstr>
      <vt:lpstr>COX-2 inhibition</vt:lpstr>
      <vt:lpstr>INDICATIONS FOR USE</vt:lpstr>
      <vt:lpstr>INDICATIONS FOR USE-Ct</vt:lpstr>
      <vt:lpstr>PowerPoint Presentation</vt:lpstr>
      <vt:lpstr>CONTRAINDICATIONS TO USE</vt:lpstr>
      <vt:lpstr>PowerPoint Presentation</vt:lpstr>
      <vt:lpstr>Aspirin</vt:lpstr>
      <vt:lpstr>Aspirin</vt:lpstr>
      <vt:lpstr>Aspirin</vt:lpstr>
      <vt:lpstr>Aspirin</vt:lpstr>
      <vt:lpstr>Aspirin-Indications </vt:lpstr>
      <vt:lpstr> Toxicity: Salicylate Poisoning </vt:lpstr>
      <vt:lpstr>Treatment of Salicylate Poisoning</vt:lpstr>
      <vt:lpstr>Treatment of Salicylate Poisoning-ct</vt:lpstr>
      <vt:lpstr>Diflunisal (Dolobid)</vt:lpstr>
      <vt:lpstr>NSAIDs</vt:lpstr>
      <vt:lpstr>Ibuprofen,</vt:lpstr>
      <vt:lpstr>Acetic acid derivatives</vt:lpstr>
      <vt:lpstr>Oxicam</vt:lpstr>
      <vt:lpstr>Diclofenac</vt:lpstr>
      <vt:lpstr>Diclofenac</vt:lpstr>
      <vt:lpstr>Cyclooxygenase-2 inhibitors</vt:lpstr>
      <vt:lpstr>Celecoxib (Celebrex)</vt:lpstr>
      <vt:lpstr>Rofecoxib </vt:lpstr>
      <vt:lpstr>Valdecoxib</vt:lpstr>
      <vt:lpstr>Acetaminophen</vt:lpstr>
      <vt:lpstr>Acetaminophen</vt:lpstr>
      <vt:lpstr>Acetaminophen</vt:lpstr>
      <vt:lpstr>Acetaminophen</vt:lpstr>
      <vt:lpstr>Acetaminophen</vt:lpstr>
      <vt:lpstr>Acetaminophen Poisoning</vt:lpstr>
      <vt:lpstr>Acetaminophen Poisoning</vt:lpstr>
      <vt:lpstr>Prevention of Acetaminophen Poisoning</vt:lpstr>
      <vt:lpstr> Treatment of Acetaminophen Poisoning  </vt:lpstr>
      <vt:lpstr>Treatment of Acetaminophen Poisoning-ct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ANTI-PROTOZOANS</dc:title>
  <dc:creator>shisiashiila@gmail.com</dc:creator>
  <cp:lastModifiedBy>Ogera</cp:lastModifiedBy>
  <cp:revision>41</cp:revision>
  <dcterms:created xsi:type="dcterms:W3CDTF">2020-01-31T11:53:02Z</dcterms:created>
  <dcterms:modified xsi:type="dcterms:W3CDTF">2025-07-05T09:43:07Z</dcterms:modified>
</cp:coreProperties>
</file>