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8"/>
  </p:notesMasterIdLst>
  <p:sldIdLst>
    <p:sldId id="256" r:id="rId2"/>
    <p:sldId id="906" r:id="rId3"/>
    <p:sldId id="907" r:id="rId4"/>
    <p:sldId id="908" r:id="rId5"/>
    <p:sldId id="295" r:id="rId6"/>
    <p:sldId id="296" r:id="rId7"/>
    <p:sldId id="297" r:id="rId8"/>
    <p:sldId id="298" r:id="rId9"/>
    <p:sldId id="299" r:id="rId10"/>
    <p:sldId id="300" r:id="rId11"/>
    <p:sldId id="301" r:id="rId12"/>
    <p:sldId id="303" r:id="rId13"/>
    <p:sldId id="304" r:id="rId14"/>
    <p:sldId id="443" r:id="rId15"/>
    <p:sldId id="305" r:id="rId16"/>
    <p:sldId id="438" r:id="rId17"/>
    <p:sldId id="439" r:id="rId18"/>
    <p:sldId id="306" r:id="rId19"/>
    <p:sldId id="662" r:id="rId20"/>
    <p:sldId id="308" r:id="rId21"/>
    <p:sldId id="309" r:id="rId22"/>
    <p:sldId id="312" r:id="rId23"/>
    <p:sldId id="313" r:id="rId24"/>
    <p:sldId id="314" r:id="rId25"/>
    <p:sldId id="440" r:id="rId26"/>
    <p:sldId id="441" r:id="rId27"/>
    <p:sldId id="315" r:id="rId28"/>
    <p:sldId id="444" r:id="rId29"/>
    <p:sldId id="316" r:id="rId30"/>
    <p:sldId id="317" r:id="rId31"/>
    <p:sldId id="318" r:id="rId32"/>
    <p:sldId id="902" r:id="rId33"/>
    <p:sldId id="904" r:id="rId34"/>
    <p:sldId id="903" r:id="rId35"/>
    <p:sldId id="905" r:id="rId36"/>
    <p:sldId id="869" r:id="rId37"/>
    <p:sldId id="319" r:id="rId38"/>
    <p:sldId id="760" r:id="rId39"/>
    <p:sldId id="320" r:id="rId40"/>
    <p:sldId id="321" r:id="rId41"/>
    <p:sldId id="322" r:id="rId42"/>
    <p:sldId id="759" r:id="rId43"/>
    <p:sldId id="323" r:id="rId44"/>
    <p:sldId id="324" r:id="rId45"/>
    <p:sldId id="326" r:id="rId46"/>
    <p:sldId id="327" r:id="rId4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DB11FA-1B5E-479E-AE30-24415A38CA4C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32B0B-022E-49BB-A551-C13924D26D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3030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FFB63B-4433-4B1E-BF9A-08311E1F98B5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191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6C91CB-3DC0-4F6F-BA30-52F069112E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671232-6D5D-4C91-926B-2EED67A5A8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9961E8-6275-455D-894D-56540FBBB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56BF7-979A-4BD8-BBF5-C569553AD223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42AE6-7BC7-4EFA-AF50-CD4A083B9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2C0698-5055-463E-AE18-2279A1A09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D94D6-6C17-401F-97A4-0A9FC9C214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7375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2835D-5DF3-4D94-A2BB-CF1F01FCD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F356C0-ADF9-4FEF-BBA6-D1912157C9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F29115-7811-4338-98FE-B49E3819A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56BF7-979A-4BD8-BBF5-C569553AD223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3734AF-BE70-4C05-8908-6282AC0AA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B1672A-BB50-4118-805A-24AE76F58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D94D6-6C17-401F-97A4-0A9FC9C214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9560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6694F6-A6A7-4609-B8FF-885A27BFE9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831B57-6648-4B5D-B6DC-D786F50687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4E7CED-C20F-4E6C-B491-6ABFE6D4F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56BF7-979A-4BD8-BBF5-C569553AD223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F0F7F0-DCAC-407F-AC9C-36C6043A1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CC2EAB-6898-4EEB-A416-C08EB6543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D94D6-6C17-401F-97A4-0A9FC9C214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434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C40D9-FBC6-4F6A-9A41-BC8BA319C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7258FA-C405-49AA-968C-FF570E62A2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62E8BE-960B-4A54-ADF9-8B3DA03BE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56BF7-979A-4BD8-BBF5-C569553AD223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C444E7-E9D3-4B54-9153-B37FBF440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A6E15C-646F-4938-A033-3CFB0E80E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D94D6-6C17-401F-97A4-0A9FC9C214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0006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318E2-AF26-4D4D-A5A7-EEB2774DF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38D307-0E21-42D2-95C8-D7DD8678D0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33C293-9CAE-4311-9BA7-DB2EFBE65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56BF7-979A-4BD8-BBF5-C569553AD223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45A05B-FA86-4665-B158-BCE60C394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972E20-8600-4F9B-A56D-1D82DFC0F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D94D6-6C17-401F-97A4-0A9FC9C214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641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910DA-DB11-405A-85A2-732B7B067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E34950-1A37-464A-A55E-1FF5E2D41A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73F526-6FD2-436A-8415-85EE4CFE4D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D14365-9AA6-4DF3-9E8A-19DBBEEC1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56BF7-979A-4BD8-BBF5-C569553AD223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9A18FC-18BB-4ABA-8ABA-BDA1357FD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3E9790-24D5-44EA-9D99-14D5C9242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D94D6-6C17-401F-97A4-0A9FC9C214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525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0B065-E54E-4F64-8E6C-F4A4510CF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314F64-88AE-4F7C-ABC9-FA8CD47FF7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2F73CB-0957-46B0-9F54-101141F067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5DA453-4E8E-43C1-877B-361E4CAB7E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5A89DB-6049-402C-9972-BEA0F22D9F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E29170-8E0B-414F-BEC9-84D9EDA28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56BF7-979A-4BD8-BBF5-C569553AD223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067FC8-36B7-45B5-82CE-755CC721E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FA1DA8A-0072-410B-BCFE-30E5D450C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D94D6-6C17-401F-97A4-0A9FC9C214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0787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CD844-3DA6-4F20-8CC5-F97F4A9CC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9D83E8-9E94-4BF2-A499-7CDEAE4A0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56BF7-979A-4BD8-BBF5-C569553AD223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393354-FE95-465D-BAB5-16F627E89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E241E3-99C9-4D60-85FA-8597D9987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D94D6-6C17-401F-97A4-0A9FC9C214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1591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DB383A-3336-425B-ADC5-D46DEF54C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56BF7-979A-4BD8-BBF5-C569553AD223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97427EF-DF46-4C82-958A-647DDC544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4D0376-2C88-4EB7-B4B2-CD45DF481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D94D6-6C17-401F-97A4-0A9FC9C214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9602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FEAD3-0091-4ABD-B587-AE9E94DAA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0C9C1D-24A0-44FB-8A32-B89BF5C39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34022C-3107-498D-9548-029B49DB42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CFA81A-9D46-4A73-8289-ABA286ED8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56BF7-979A-4BD8-BBF5-C569553AD223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BA0D46-4492-46A0-9055-17A5F0704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739DD1-CADF-48DC-8A6D-1E3835E38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D94D6-6C17-401F-97A4-0A9FC9C214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5072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0EADE-6928-4B98-937D-C3F994042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9F79D6-3624-43A7-B567-197A5D432E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200216-E8A5-4482-8C18-36A22293F3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EEA928-0131-46DE-985F-E17C835002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56BF7-979A-4BD8-BBF5-C569553AD223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2F5C4B-6827-4393-A312-55F1F6AF0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651094-7FFA-43B9-B326-BB573714B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D94D6-6C17-401F-97A4-0A9FC9C214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5785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01544C-71DE-4B2F-B98D-0CF36D6CB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3E36C0-B98C-4DB0-B84E-E2AC2F162F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09C803-C1EE-416B-A173-5B274FD784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E56BF7-979A-4BD8-BBF5-C569553AD223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C1354A-E606-4824-B47B-522988925F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5935B8-8E76-4335-A18F-E815F0CFC2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FD94D6-6C17-401F-97A4-0A9FC9C214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186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D2AD7-0806-4ED0-8C4C-8F6218F292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206533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sz="8800" b="1" dirty="0">
                <a:solidFill>
                  <a:srgbClr val="002060"/>
                </a:solidFill>
              </a:rPr>
              <a:t>DISORDERS OF THE ESOPHAGUS</a:t>
            </a:r>
            <a:endParaRPr lang="en-GB" sz="8800" b="1" dirty="0">
              <a:solidFill>
                <a:srgbClr val="00206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9088BB-62CA-4A9A-9FCB-3C391B20D6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01162" y="5372100"/>
            <a:ext cx="2733675" cy="590550"/>
          </a:xfrm>
        </p:spPr>
        <p:txBody>
          <a:bodyPr/>
          <a:lstStyle/>
          <a:p>
            <a:r>
              <a:rPr lang="en-US" dirty="0"/>
              <a:t>Ogera Dan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29771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435" y="297185"/>
            <a:ext cx="10972800" cy="687559"/>
          </a:xfrm>
        </p:spPr>
        <p:txBody>
          <a:bodyPr>
            <a:normAutofit fontScale="90000"/>
          </a:bodyPr>
          <a:lstStyle/>
          <a:p>
            <a:r>
              <a:rPr lang="en-US" sz="4400" b="1" u="sng" dirty="0">
                <a:solidFill>
                  <a:srgbClr val="FF0000"/>
                </a:solidFill>
                <a:latin typeface="Arial Black" pitchFamily="34" charset="0"/>
              </a:rPr>
              <a:t>2. Diffuse esophageal spasm (DES</a:t>
            </a:r>
            <a:r>
              <a:rPr lang="en-US" sz="4400" u="sng" dirty="0">
                <a:solidFill>
                  <a:srgbClr val="FF0000"/>
                </a:solidFill>
                <a:latin typeface="Cambria" pitchFamily="18" charset="0"/>
              </a:rPr>
              <a:t>) </a:t>
            </a:r>
            <a:r>
              <a:rPr lang="en-US" sz="4400" b="1" u="sng" dirty="0">
                <a:solidFill>
                  <a:srgbClr val="FF0000"/>
                </a:solidFill>
                <a:latin typeface="Cambria" pitchFamily="18" charset="0"/>
              </a:rPr>
              <a:t>SDL</a:t>
            </a:r>
            <a:br>
              <a:rPr lang="en-US" sz="4400" dirty="0">
                <a:solidFill>
                  <a:srgbClr val="FF0000"/>
                </a:solidFill>
                <a:latin typeface="Cambria" pitchFamily="18" charset="0"/>
              </a:rPr>
            </a:br>
            <a:endParaRPr lang="en-US" sz="4400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89710"/>
            <a:ext cx="11907982" cy="559030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It’s a motor disorder of the esophagus. It is a poorly understood hyper motility disorder. Results from repetitive high amplitude esophageal contractions</a:t>
            </a:r>
          </a:p>
          <a:p>
            <a:pPr>
              <a:buNone/>
            </a:pPr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The etiology is unknown</a:t>
            </a:r>
          </a:p>
          <a:p>
            <a:pPr>
              <a:buNone/>
            </a:pPr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These patients typically are anxious and complain of chest pain inconsistent to eating, exertion and position</a:t>
            </a:r>
          </a:p>
          <a:p>
            <a:pPr>
              <a:buNone/>
            </a:pPr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The character of pain may mimic that of angina</a:t>
            </a:r>
          </a:p>
          <a:p>
            <a:pPr>
              <a:buNone/>
            </a:pPr>
            <a:endParaRPr lang="en-US" sz="4000" dirty="0">
              <a:solidFill>
                <a:schemeClr val="tx1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03158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825" y="249382"/>
            <a:ext cx="11637819" cy="6192982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Symptoms are greatest during periods of emotional stress</a:t>
            </a:r>
          </a:p>
          <a:p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Patients may experience slow emptying of the esophagus and obstructive symptoms are uncommon</a:t>
            </a:r>
          </a:p>
          <a:p>
            <a:pPr>
              <a:buNone/>
            </a:pPr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Diagnosis</a:t>
            </a:r>
            <a:endParaRPr lang="en-US" sz="4000" dirty="0">
              <a:solidFill>
                <a:schemeClr val="accent1">
                  <a:lumMod val="75000"/>
                </a:schemeClr>
              </a:solidFill>
              <a:latin typeface="Cambria" pitchFamily="18" charset="0"/>
            </a:endParaRPr>
          </a:p>
          <a:p>
            <a:r>
              <a:rPr lang="en-US" sz="4000" dirty="0" err="1">
                <a:solidFill>
                  <a:schemeClr val="tx1"/>
                </a:solidFill>
                <a:latin typeface="Cambria" pitchFamily="18" charset="0"/>
              </a:rPr>
              <a:t>Manometry</a:t>
            </a:r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; it measures the motility and pressure in the esophagus.</a:t>
            </a:r>
          </a:p>
          <a:p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Barium swallow-shows areas of spasms</a:t>
            </a:r>
          </a:p>
        </p:txBody>
      </p:sp>
    </p:spTree>
    <p:extLst>
      <p:ext uri="{BB962C8B-B14F-4D97-AF65-F5344CB8AC3E}">
        <p14:creationId xmlns:p14="http://schemas.microsoft.com/office/powerpoint/2010/main" val="20431630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130" y="7"/>
            <a:ext cx="9404724" cy="773409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Management</a:t>
            </a:r>
            <a:endParaRPr lang="en-US" sz="3200" dirty="0">
              <a:solidFill>
                <a:schemeClr val="accent1">
                  <a:lumMod val="75000"/>
                </a:schemeClr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" y="773415"/>
            <a:ext cx="12032674" cy="5855991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tx1"/>
                </a:solidFill>
                <a:latin typeface="Cambria" pitchFamily="18" charset="0"/>
              </a:rPr>
              <a:t>Antispasmodics are occasionally helpful</a:t>
            </a:r>
          </a:p>
          <a:p>
            <a:r>
              <a:rPr lang="en-US" sz="3600" dirty="0">
                <a:solidFill>
                  <a:schemeClr val="tx1"/>
                </a:solidFill>
                <a:latin typeface="Cambria" pitchFamily="18" charset="0"/>
              </a:rPr>
              <a:t>Calcium channel blockers(</a:t>
            </a:r>
            <a:r>
              <a:rPr lang="en-US" sz="3600" dirty="0" err="1">
                <a:solidFill>
                  <a:schemeClr val="tx1"/>
                </a:solidFill>
                <a:latin typeface="Cambria" pitchFamily="18" charset="0"/>
              </a:rPr>
              <a:t>nifedipine</a:t>
            </a:r>
            <a:r>
              <a:rPr lang="en-US" sz="3600" dirty="0">
                <a:solidFill>
                  <a:schemeClr val="tx1"/>
                </a:solidFill>
                <a:latin typeface="Cambria" pitchFamily="18" charset="0"/>
              </a:rPr>
              <a:t>)-help reduce spasms</a:t>
            </a:r>
          </a:p>
          <a:p>
            <a:r>
              <a:rPr lang="en-US" sz="3600" dirty="0">
                <a:solidFill>
                  <a:schemeClr val="tx1"/>
                </a:solidFill>
                <a:latin typeface="Cambria" pitchFamily="18" charset="0"/>
              </a:rPr>
              <a:t>Small frequent feeds</a:t>
            </a:r>
          </a:p>
          <a:p>
            <a:r>
              <a:rPr lang="en-US" sz="3600" dirty="0">
                <a:solidFill>
                  <a:schemeClr val="tx1"/>
                </a:solidFill>
                <a:latin typeface="Cambria" pitchFamily="18" charset="0"/>
              </a:rPr>
              <a:t>Soft diet</a:t>
            </a:r>
          </a:p>
          <a:p>
            <a:r>
              <a:rPr lang="en-US" sz="3600" dirty="0">
                <a:solidFill>
                  <a:schemeClr val="tx1"/>
                </a:solidFill>
                <a:latin typeface="Cambria" pitchFamily="18" charset="0"/>
              </a:rPr>
              <a:t>Dilatation by use of </a:t>
            </a:r>
            <a:r>
              <a:rPr lang="en-US" sz="3600" dirty="0" err="1">
                <a:solidFill>
                  <a:schemeClr val="tx1"/>
                </a:solidFill>
                <a:latin typeface="Cambria" pitchFamily="18" charset="0"/>
              </a:rPr>
              <a:t>bougienage</a:t>
            </a:r>
            <a:r>
              <a:rPr lang="en-US" sz="3600" dirty="0">
                <a:solidFill>
                  <a:schemeClr val="tx1"/>
                </a:solidFill>
                <a:latin typeface="Cambria" pitchFamily="18" charset="0"/>
              </a:rPr>
              <a:t> (use of progressively sized flexible dilators).</a:t>
            </a:r>
          </a:p>
          <a:p>
            <a:r>
              <a:rPr lang="en-US" sz="3600" dirty="0">
                <a:solidFill>
                  <a:schemeClr val="tx1"/>
                </a:solidFill>
                <a:latin typeface="Cambria" pitchFamily="18" charset="0"/>
              </a:rPr>
              <a:t>If this doesn’t improve surgical management is the last result.</a:t>
            </a:r>
          </a:p>
          <a:p>
            <a:r>
              <a:rPr lang="en-US" sz="3600" dirty="0" err="1">
                <a:latin typeface="Cambria" pitchFamily="18" charset="0"/>
              </a:rPr>
              <a:t>E</a:t>
            </a:r>
            <a:r>
              <a:rPr lang="en-US" sz="3600" dirty="0" err="1">
                <a:solidFill>
                  <a:schemeClr val="tx1"/>
                </a:solidFill>
                <a:latin typeface="Cambria" pitchFamily="18" charset="0"/>
              </a:rPr>
              <a:t>sophagomyotomy</a:t>
            </a:r>
            <a:r>
              <a:rPr lang="en-US" sz="3600" dirty="0">
                <a:solidFill>
                  <a:schemeClr val="tx1"/>
                </a:solidFill>
                <a:latin typeface="Cambria" pitchFamily="18" charset="0"/>
              </a:rPr>
              <a:t>-this is an open surgery</a:t>
            </a:r>
          </a:p>
          <a:p>
            <a:endParaRPr lang="en-US" sz="3600" dirty="0">
              <a:solidFill>
                <a:schemeClr val="tx1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12026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1" y="244901"/>
            <a:ext cx="9404724" cy="1085136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Post surgical management</a:t>
            </a:r>
            <a:br>
              <a:rPr lang="en-US" sz="4000" dirty="0">
                <a:solidFill>
                  <a:schemeClr val="tx1"/>
                </a:solidFill>
                <a:latin typeface="Cambria" pitchFamily="18" charset="0"/>
              </a:rPr>
            </a:br>
            <a:endParaRPr lang="en-US" sz="40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72264"/>
            <a:ext cx="11014364" cy="5657136"/>
          </a:xfrm>
        </p:spPr>
        <p:txBody>
          <a:bodyPr>
            <a:normAutofit/>
          </a:bodyPr>
          <a:lstStyle/>
          <a:p>
            <a:r>
              <a:rPr lang="en-US" sz="4400" dirty="0" err="1">
                <a:solidFill>
                  <a:schemeClr val="tx1"/>
                </a:solidFill>
                <a:latin typeface="Cambria" pitchFamily="18" charset="0"/>
              </a:rPr>
              <a:t>Npo</a:t>
            </a:r>
            <a:endParaRPr lang="en-US" sz="4400" dirty="0">
              <a:solidFill>
                <a:schemeClr val="tx1"/>
              </a:solidFill>
              <a:latin typeface="Cambria" pitchFamily="18" charset="0"/>
            </a:endParaRPr>
          </a:p>
          <a:p>
            <a:r>
              <a:rPr lang="en-US" sz="4400" dirty="0">
                <a:solidFill>
                  <a:schemeClr val="tx1"/>
                </a:solidFill>
                <a:latin typeface="Cambria" pitchFamily="18" charset="0"/>
              </a:rPr>
              <a:t>IV fluids and </a:t>
            </a:r>
            <a:r>
              <a:rPr lang="en-US" sz="4400" dirty="0" err="1">
                <a:solidFill>
                  <a:schemeClr val="tx1"/>
                </a:solidFill>
                <a:latin typeface="Cambria" pitchFamily="18" charset="0"/>
              </a:rPr>
              <a:t>parenteral</a:t>
            </a:r>
            <a:r>
              <a:rPr lang="en-US" sz="4400" dirty="0">
                <a:solidFill>
                  <a:schemeClr val="tx1"/>
                </a:solidFill>
                <a:latin typeface="Cambria" pitchFamily="18" charset="0"/>
              </a:rPr>
              <a:t> feeds</a:t>
            </a:r>
          </a:p>
          <a:p>
            <a:r>
              <a:rPr lang="en-US" sz="4400" dirty="0">
                <a:solidFill>
                  <a:schemeClr val="tx1"/>
                </a:solidFill>
                <a:latin typeface="Cambria" pitchFamily="18" charset="0"/>
              </a:rPr>
              <a:t>Care of the wound</a:t>
            </a:r>
          </a:p>
          <a:p>
            <a:r>
              <a:rPr lang="en-US" sz="4400" dirty="0">
                <a:solidFill>
                  <a:schemeClr val="tx1"/>
                </a:solidFill>
                <a:latin typeface="Cambria" pitchFamily="18" charset="0"/>
              </a:rPr>
              <a:t>Antibiotics</a:t>
            </a:r>
          </a:p>
          <a:p>
            <a:r>
              <a:rPr lang="en-US" sz="4400" dirty="0">
                <a:solidFill>
                  <a:schemeClr val="tx1"/>
                </a:solidFill>
                <a:latin typeface="Cambria" pitchFamily="18" charset="0"/>
              </a:rPr>
              <a:t>Analgesics</a:t>
            </a:r>
          </a:p>
          <a:p>
            <a:r>
              <a:rPr lang="en-US" sz="4400" dirty="0">
                <a:solidFill>
                  <a:schemeClr val="tx1"/>
                </a:solidFill>
                <a:latin typeface="Cambria" pitchFamily="18" charset="0"/>
              </a:rPr>
              <a:t>Soft diet</a:t>
            </a:r>
          </a:p>
          <a:p>
            <a:r>
              <a:rPr lang="en-US" sz="4400" dirty="0">
                <a:solidFill>
                  <a:schemeClr val="tx1"/>
                </a:solidFill>
                <a:latin typeface="Cambria" pitchFamily="18" charset="0"/>
              </a:rPr>
              <a:t>Health education</a:t>
            </a:r>
          </a:p>
        </p:txBody>
      </p:sp>
    </p:spTree>
    <p:extLst>
      <p:ext uri="{BB962C8B-B14F-4D97-AF65-F5344CB8AC3E}">
        <p14:creationId xmlns:p14="http://schemas.microsoft.com/office/powerpoint/2010/main" val="19368151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6448" y="7"/>
            <a:ext cx="10972800" cy="889383"/>
          </a:xfrm>
        </p:spPr>
        <p:txBody>
          <a:bodyPr>
            <a:normAutofit fontScale="90000"/>
          </a:bodyPr>
          <a:lstStyle/>
          <a:p>
            <a:r>
              <a:rPr lang="en-US" sz="4400" b="1" u="sng" dirty="0">
                <a:solidFill>
                  <a:srgbClr val="FF0000"/>
                </a:solidFill>
                <a:latin typeface="Arial Black" pitchFamily="34" charset="0"/>
              </a:rPr>
              <a:t>3. ESOPHAGEAL DIVERTICULA SDL</a:t>
            </a:r>
            <a:br>
              <a:rPr lang="en-US" sz="3200" dirty="0">
                <a:solidFill>
                  <a:srgbClr val="FF0000"/>
                </a:solidFill>
                <a:latin typeface="Cambria" pitchFamily="18" charset="0"/>
              </a:rPr>
            </a:br>
            <a:endParaRPr lang="en-US" sz="3200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02347"/>
            <a:ext cx="12192000" cy="5989398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A  </a:t>
            </a:r>
            <a:r>
              <a:rPr lang="en-US" sz="4000" dirty="0">
                <a:solidFill>
                  <a:schemeClr val="tx1"/>
                </a:solidFill>
              </a:rPr>
              <a:t>diverticulum is an </a:t>
            </a:r>
            <a:r>
              <a:rPr lang="en-US" sz="4000" dirty="0" err="1">
                <a:solidFill>
                  <a:schemeClr val="tx1"/>
                </a:solidFill>
              </a:rPr>
              <a:t>outpouching</a:t>
            </a:r>
            <a:r>
              <a:rPr lang="en-US" sz="4000" dirty="0">
                <a:solidFill>
                  <a:schemeClr val="tx1"/>
                </a:solidFill>
              </a:rPr>
              <a:t> of mucosa and </a:t>
            </a:r>
            <a:r>
              <a:rPr lang="en-US" sz="4000" dirty="0" err="1">
                <a:solidFill>
                  <a:schemeClr val="tx1"/>
                </a:solidFill>
              </a:rPr>
              <a:t>submucosa</a:t>
            </a:r>
            <a:r>
              <a:rPr lang="en-US" sz="4000" dirty="0">
                <a:solidFill>
                  <a:schemeClr val="tx1"/>
                </a:solidFill>
              </a:rPr>
              <a:t> that protrudes through a weak portion of the musculature. </a:t>
            </a:r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Almost all are acquired and occur predominantly in adulthood. They are classified according to their:</a:t>
            </a:r>
          </a:p>
          <a:p>
            <a:pPr marL="365760" lvl="1" indent="0">
              <a:buNone/>
            </a:pPr>
            <a:r>
              <a:rPr lang="en-US" sz="4000" b="1" dirty="0">
                <a:solidFill>
                  <a:schemeClr val="tx1"/>
                </a:solidFill>
                <a:latin typeface="Cambria" pitchFamily="18" charset="0"/>
              </a:rPr>
              <a:t>a. Site of occurrence</a:t>
            </a:r>
          </a:p>
          <a:p>
            <a:pPr marL="946404" lvl="2" indent="-342900"/>
            <a:r>
              <a:rPr lang="en-US" sz="4000" dirty="0" err="1">
                <a:solidFill>
                  <a:schemeClr val="tx1"/>
                </a:solidFill>
                <a:latin typeface="Cambria" pitchFamily="18" charset="0"/>
              </a:rPr>
              <a:t>Pharyngoesophageal</a:t>
            </a:r>
            <a:endParaRPr lang="en-US" sz="4000" dirty="0">
              <a:solidFill>
                <a:schemeClr val="tx1"/>
              </a:solidFill>
              <a:latin typeface="Cambria" pitchFamily="18" charset="0"/>
            </a:endParaRPr>
          </a:p>
          <a:p>
            <a:pPr marL="946404" lvl="2" indent="-342900"/>
            <a:r>
              <a:rPr lang="en-US" sz="4000" dirty="0" err="1">
                <a:solidFill>
                  <a:schemeClr val="tx1"/>
                </a:solidFill>
                <a:latin typeface="Cambria" pitchFamily="18" charset="0"/>
              </a:rPr>
              <a:t>Midoesophangeal</a:t>
            </a:r>
            <a:endParaRPr lang="en-US" sz="4000" dirty="0">
              <a:solidFill>
                <a:schemeClr val="tx1"/>
              </a:solidFill>
              <a:latin typeface="Cambria" pitchFamily="18" charset="0"/>
            </a:endParaRPr>
          </a:p>
          <a:p>
            <a:pPr marL="946404" lvl="2" indent="-342900"/>
            <a:r>
              <a:rPr lang="en-US" sz="4000" dirty="0" err="1">
                <a:solidFill>
                  <a:schemeClr val="tx1"/>
                </a:solidFill>
                <a:latin typeface="Cambria" pitchFamily="18" charset="0"/>
              </a:rPr>
              <a:t>Epiphrenic</a:t>
            </a:r>
            <a:endParaRPr lang="en-US" sz="4000" dirty="0">
              <a:solidFill>
                <a:schemeClr val="tx1"/>
              </a:solidFill>
              <a:latin typeface="Cambria" pitchFamily="18" charset="0"/>
            </a:endParaRPr>
          </a:p>
          <a:p>
            <a:endParaRPr lang="en-US" sz="4000" dirty="0">
              <a:solidFill>
                <a:schemeClr val="tx1"/>
              </a:solidFill>
              <a:latin typeface="Cambria" pitchFamily="18" charset="0"/>
            </a:endParaRPr>
          </a:p>
          <a:p>
            <a:endParaRPr lang="en-US" sz="4000" dirty="0">
              <a:solidFill>
                <a:schemeClr val="tx1"/>
              </a:solidFill>
              <a:latin typeface="Cambria" pitchFamily="18" charset="0"/>
            </a:endParaRPr>
          </a:p>
        </p:txBody>
      </p:sp>
      <p:pic>
        <p:nvPicPr>
          <p:cNvPr id="4" name="Picture 3" descr="Image result for ESOPHAGEAL DIVERTICULA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9622" y="3977646"/>
            <a:ext cx="3802380" cy="24326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406848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035050"/>
            <a:ext cx="12192000" cy="5341938"/>
          </a:xfrm>
        </p:spPr>
        <p:txBody>
          <a:bodyPr>
            <a:normAutofit/>
          </a:bodyPr>
          <a:lstStyle/>
          <a:p>
            <a:pPr marL="365760" lvl="1" indent="0">
              <a:buNone/>
            </a:pPr>
            <a:r>
              <a:rPr lang="en-US" sz="4000" b="1" dirty="0">
                <a:solidFill>
                  <a:schemeClr val="tx1"/>
                </a:solidFill>
                <a:latin typeface="Cambria" pitchFamily="18" charset="0"/>
              </a:rPr>
              <a:t>Wall thickness</a:t>
            </a:r>
          </a:p>
          <a:p>
            <a:pPr marL="1229868" lvl="3" indent="-342900"/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True</a:t>
            </a:r>
          </a:p>
          <a:p>
            <a:pPr marL="1229868" lvl="3" indent="-342900"/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False</a:t>
            </a:r>
          </a:p>
          <a:p>
            <a:pPr marL="365760" lvl="1" indent="0">
              <a:buNone/>
            </a:pPr>
            <a:r>
              <a:rPr lang="en-US" sz="4000" b="1" dirty="0">
                <a:solidFill>
                  <a:schemeClr val="tx1"/>
                </a:solidFill>
                <a:latin typeface="Cambria" pitchFamily="18" charset="0"/>
              </a:rPr>
              <a:t>Mechanism of formation</a:t>
            </a:r>
          </a:p>
          <a:p>
            <a:pPr marL="1229868" lvl="3" indent="-342900"/>
            <a:r>
              <a:rPr lang="en-US" sz="4000" dirty="0" err="1">
                <a:solidFill>
                  <a:schemeClr val="tx1"/>
                </a:solidFill>
                <a:latin typeface="Cambria" pitchFamily="18" charset="0"/>
              </a:rPr>
              <a:t>Pulsion</a:t>
            </a:r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 ( pressure from within)</a:t>
            </a:r>
          </a:p>
          <a:p>
            <a:pPr marL="1229868" lvl="3" indent="-342900"/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Traction (occurs from the pulling of adhesions)</a:t>
            </a:r>
          </a:p>
          <a:p>
            <a:endParaRPr lang="en-US" sz="4000" dirty="0">
              <a:solidFill>
                <a:schemeClr val="tx1"/>
              </a:solidFill>
              <a:latin typeface="Cambria" pitchFamily="18" charset="0"/>
            </a:endParaRPr>
          </a:p>
          <a:p>
            <a:endParaRPr lang="en-US" sz="3200" dirty="0">
              <a:solidFill>
                <a:schemeClr val="tx1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391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PATHOPHYSIOLOGY</a:t>
            </a:r>
            <a:endParaRPr lang="en-US" sz="3200" dirty="0">
              <a:solidFill>
                <a:schemeClr val="accent1">
                  <a:lumMod val="75000"/>
                </a:schemeClr>
              </a:solidFill>
              <a:latin typeface="Cambria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57834" y="1506072"/>
            <a:ext cx="10829365" cy="4742330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The pouch traps food. The stationary mass allow the lumen, interferes with the passage of food into the stomach and may exert pressure on the trachea. </a:t>
            </a:r>
          </a:p>
          <a:p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The trapped food then decomposes and may cause </a:t>
            </a:r>
            <a:r>
              <a:rPr lang="en-US" sz="4000" dirty="0" err="1">
                <a:solidFill>
                  <a:schemeClr val="tx1"/>
                </a:solidFill>
                <a:latin typeface="Cambria" pitchFamily="18" charset="0"/>
              </a:rPr>
              <a:t>oesophangitis</a:t>
            </a:r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 or ulceration in the mucosa.</a:t>
            </a:r>
          </a:p>
        </p:txBody>
      </p:sp>
    </p:spTree>
    <p:extLst>
      <p:ext uri="{BB962C8B-B14F-4D97-AF65-F5344CB8AC3E}">
        <p14:creationId xmlns:p14="http://schemas.microsoft.com/office/powerpoint/2010/main" val="1463227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45131" y="0"/>
            <a:ext cx="9404724" cy="1400530"/>
          </a:xfrm>
        </p:spPr>
        <p:txBody>
          <a:bodyPr/>
          <a:lstStyle/>
          <a:p>
            <a:r>
              <a:rPr lang="en-US" sz="4400" dirty="0">
                <a:solidFill>
                  <a:schemeClr val="accent1">
                    <a:lumMod val="75000"/>
                  </a:schemeClr>
                </a:solidFill>
              </a:rPr>
              <a:t>Signs and symptoms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84729" y="1156446"/>
            <a:ext cx="9534782" cy="4932627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Difficulty or pain when swallowing</a:t>
            </a:r>
          </a:p>
          <a:p>
            <a:r>
              <a:rPr lang="en-US" sz="4000" dirty="0">
                <a:solidFill>
                  <a:schemeClr val="tx1"/>
                </a:solidFill>
              </a:rPr>
              <a:t>Belching</a:t>
            </a:r>
          </a:p>
          <a:p>
            <a:r>
              <a:rPr lang="en-US" sz="4000" dirty="0">
                <a:solidFill>
                  <a:schemeClr val="tx1"/>
                </a:solidFill>
              </a:rPr>
              <a:t>Regurgitation</a:t>
            </a:r>
          </a:p>
          <a:p>
            <a:r>
              <a:rPr lang="en-US" sz="4000" dirty="0">
                <a:solidFill>
                  <a:schemeClr val="tx1"/>
                </a:solidFill>
              </a:rPr>
              <a:t>Coughing</a:t>
            </a:r>
          </a:p>
          <a:p>
            <a:r>
              <a:rPr lang="en-US" sz="4000" dirty="0">
                <a:solidFill>
                  <a:schemeClr val="tx1"/>
                </a:solidFill>
              </a:rPr>
              <a:t>Foul breath odor</a:t>
            </a:r>
          </a:p>
          <a:p>
            <a:r>
              <a:rPr lang="en-US" sz="4000" dirty="0">
                <a:solidFill>
                  <a:schemeClr val="tx1"/>
                </a:solidFill>
              </a:rPr>
              <a:t>A gurgling sound on auscultation of the mid upper chest.</a:t>
            </a:r>
          </a:p>
        </p:txBody>
      </p:sp>
    </p:spTree>
    <p:extLst>
      <p:ext uri="{BB962C8B-B14F-4D97-AF65-F5344CB8AC3E}">
        <p14:creationId xmlns:p14="http://schemas.microsoft.com/office/powerpoint/2010/main" val="37237070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" y="434340"/>
            <a:ext cx="11593541" cy="1463040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TY</a:t>
            </a:r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PES; </a:t>
            </a:r>
            <a:r>
              <a:rPr lang="en-US" sz="4000" b="1" dirty="0" err="1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Pharyngoesophageal</a:t>
            </a:r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 diverticula (</a:t>
            </a:r>
            <a:r>
              <a:rPr lang="en-US" sz="4000" b="1" dirty="0" err="1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zenker</a:t>
            </a:r>
            <a:r>
              <a:rPr lang="en-US" sz="4000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)</a:t>
            </a:r>
            <a:br>
              <a:rPr lang="en-US" sz="4000" dirty="0">
                <a:solidFill>
                  <a:schemeClr val="tx1"/>
                </a:solidFill>
                <a:latin typeface="Cambria" pitchFamily="18" charset="0"/>
              </a:rPr>
            </a:br>
            <a:endParaRPr lang="en-US" sz="40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5412" y="1344706"/>
            <a:ext cx="10130118" cy="5284694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3600" dirty="0"/>
              <a:t>Its the most common esophageal diverticulum. </a:t>
            </a:r>
          </a:p>
          <a:p>
            <a:pPr marL="109728" indent="0">
              <a:buNone/>
            </a:pPr>
            <a:r>
              <a:rPr lang="en-US" sz="3600" dirty="0"/>
              <a:t>It occurs between the ages of 30-50 (believed to be acquired). </a:t>
            </a:r>
          </a:p>
          <a:p>
            <a:pPr marL="109728" indent="0">
              <a:buNone/>
            </a:pPr>
            <a:r>
              <a:rPr lang="en-US" sz="3600" dirty="0"/>
              <a:t>It rises within the inferior pharyngeal constrictor, between the oblique fibers of the </a:t>
            </a:r>
            <a:r>
              <a:rPr lang="en-US" sz="3600" dirty="0" err="1"/>
              <a:t>thyropharyngeus</a:t>
            </a:r>
            <a:r>
              <a:rPr lang="en-US" sz="3600" dirty="0"/>
              <a:t> muscle and the </a:t>
            </a:r>
            <a:r>
              <a:rPr lang="en-US" sz="3600" dirty="0" err="1"/>
              <a:t>cricopharyngeus</a:t>
            </a:r>
            <a:r>
              <a:rPr lang="en-US" sz="3600" dirty="0"/>
              <a:t> muscle</a:t>
            </a:r>
          </a:p>
          <a:p>
            <a:pPr marL="109728" indent="0">
              <a:buNone/>
            </a:pPr>
            <a:endParaRPr lang="en-US" sz="3600" dirty="0"/>
          </a:p>
          <a:p>
            <a:pPr marL="109728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288258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68188" y="860612"/>
            <a:ext cx="9226737" cy="559416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4400" dirty="0">
                <a:latin typeface="Cambria" pitchFamily="18" charset="0"/>
              </a:rPr>
              <a:t>Is a pulsion diverticulum</a:t>
            </a:r>
          </a:p>
          <a:p>
            <a:pPr marL="109728" indent="0">
              <a:buNone/>
            </a:pPr>
            <a:r>
              <a:rPr lang="en-US" sz="4400" dirty="0">
                <a:latin typeface="Cambria" pitchFamily="18" charset="0"/>
              </a:rPr>
              <a:t>Complaints are of cervical dysplasia, effortless regurgitation of food or pills sometimes consumed hours earlier</a:t>
            </a:r>
          </a:p>
          <a:p>
            <a:pPr marL="109728" indent="0">
              <a:buNone/>
            </a:pPr>
            <a:r>
              <a:rPr lang="en-US" sz="4400" dirty="0">
                <a:latin typeface="Cambria" pitchFamily="18" charset="0"/>
              </a:rPr>
              <a:t>Sometimes a gurgling sensation in the neck after swallowing is felt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AC0F2-711E-4810-B5E8-099DB484F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ESOPHAGITIS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E3743-D83A-4E31-97D0-E572628783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086600" cy="4351338"/>
          </a:xfrm>
        </p:spPr>
        <p:txBody>
          <a:bodyPr/>
          <a:lstStyle/>
          <a:p>
            <a:r>
              <a:rPr lang="en-US" dirty="0"/>
              <a:t>Inflammation of the esophagus</a:t>
            </a:r>
          </a:p>
          <a:p>
            <a:r>
              <a:rPr lang="en-US" dirty="0"/>
              <a:t>Dysphagia</a:t>
            </a:r>
          </a:p>
          <a:p>
            <a:r>
              <a:rPr lang="en-US" dirty="0"/>
              <a:t>Odynophagia</a:t>
            </a:r>
          </a:p>
          <a:p>
            <a:r>
              <a:rPr lang="en-US" dirty="0"/>
              <a:t>Retrosternal chest pain</a:t>
            </a:r>
          </a:p>
          <a:p>
            <a:r>
              <a:rPr lang="en-US" dirty="0"/>
              <a:t>Heart burn</a:t>
            </a:r>
          </a:p>
          <a:p>
            <a:r>
              <a:rPr lang="en-US" dirty="0"/>
              <a:t>Dyspepsia</a:t>
            </a:r>
          </a:p>
          <a:p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63523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5947" y="-191518"/>
            <a:ext cx="9404724" cy="1400530"/>
          </a:xfrm>
        </p:spPr>
        <p:txBody>
          <a:bodyPr>
            <a:normAutofit/>
          </a:bodyPr>
          <a:lstStyle/>
          <a:p>
            <a:endParaRPr lang="en-US" sz="3200" dirty="0">
              <a:solidFill>
                <a:schemeClr val="tx1"/>
              </a:solidFill>
              <a:latin typeface="Cambria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623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73854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693" y="161773"/>
            <a:ext cx="9404724" cy="1064354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Diagnosis and treatment</a:t>
            </a:r>
            <a:br>
              <a:rPr lang="en-US" sz="3200" dirty="0">
                <a:solidFill>
                  <a:schemeClr val="tx1"/>
                </a:solidFill>
                <a:latin typeface="Cambria" pitchFamily="18" charset="0"/>
              </a:rPr>
            </a:br>
            <a:endParaRPr lang="en-US" sz="32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0282" y="1226127"/>
            <a:ext cx="11205882" cy="4067945"/>
          </a:xfrm>
        </p:spPr>
        <p:txBody>
          <a:bodyPr>
            <a:normAutofit lnSpcReduction="10000"/>
          </a:bodyPr>
          <a:lstStyle/>
          <a:p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Barium swallow establishes the diagnosis</a:t>
            </a:r>
          </a:p>
          <a:p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Surgery is indicated in symptomatic patients regardless of the size</a:t>
            </a:r>
          </a:p>
          <a:p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It is the degree of </a:t>
            </a:r>
            <a:r>
              <a:rPr lang="en-US" sz="4000" dirty="0" err="1">
                <a:solidFill>
                  <a:schemeClr val="tx1"/>
                </a:solidFill>
                <a:latin typeface="Cambria" pitchFamily="18" charset="0"/>
              </a:rPr>
              <a:t>cricopharyngeal</a:t>
            </a:r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 muscle dysfunction and not the size of the </a:t>
            </a:r>
            <a:r>
              <a:rPr lang="en-US" sz="4000" dirty="0" err="1">
                <a:solidFill>
                  <a:schemeClr val="tx1"/>
                </a:solidFill>
                <a:latin typeface="Cambria" pitchFamily="18" charset="0"/>
              </a:rPr>
              <a:t>diverticulum</a:t>
            </a:r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 that determines the relative severity of cervical </a:t>
            </a:r>
            <a:r>
              <a:rPr lang="en-US" sz="4000" dirty="0" err="1">
                <a:solidFill>
                  <a:schemeClr val="tx1"/>
                </a:solidFill>
                <a:latin typeface="Cambria" pitchFamily="18" charset="0"/>
              </a:rPr>
              <a:t>dysphagia</a:t>
            </a:r>
            <a:endParaRPr lang="en-US" sz="4000" dirty="0">
              <a:solidFill>
                <a:schemeClr val="tx1"/>
              </a:solidFill>
              <a:latin typeface="Cambria" pitchFamily="18" charset="0"/>
            </a:endParaRPr>
          </a:p>
          <a:p>
            <a:endParaRPr lang="en-US" sz="3200" dirty="0">
              <a:solidFill>
                <a:schemeClr val="tx1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27143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7515" y="161774"/>
            <a:ext cx="9404724" cy="1043572"/>
          </a:xfrm>
        </p:spPr>
        <p:txBody>
          <a:bodyPr>
            <a:normAutofit fontScale="90000"/>
          </a:bodyPr>
          <a:lstStyle/>
          <a:p>
            <a:r>
              <a:rPr lang="en-US" sz="4000" u="sng" dirty="0" err="1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Midesophageal</a:t>
            </a:r>
            <a:r>
              <a:rPr lang="en-US" sz="4000" u="sng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 (traction) diverticula</a:t>
            </a:r>
            <a:br>
              <a:rPr lang="en-US" sz="3200" u="sng" dirty="0">
                <a:solidFill>
                  <a:schemeClr val="tx1"/>
                </a:solidFill>
                <a:latin typeface="Cambria" pitchFamily="18" charset="0"/>
              </a:rPr>
            </a:br>
            <a:endParaRPr lang="en-US" sz="3200" u="sng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2694" y="1004046"/>
            <a:ext cx="10766612" cy="5262691"/>
          </a:xfrm>
        </p:spPr>
        <p:txBody>
          <a:bodyPr>
            <a:normAutofit lnSpcReduction="10000"/>
          </a:bodyPr>
          <a:lstStyle/>
          <a:p>
            <a:r>
              <a:rPr lang="en-US" sz="3800" dirty="0">
                <a:solidFill>
                  <a:schemeClr val="tx1"/>
                </a:solidFill>
                <a:latin typeface="Cambria" pitchFamily="18" charset="0"/>
              </a:rPr>
              <a:t>Are typically associated with </a:t>
            </a:r>
            <a:r>
              <a:rPr lang="en-US" sz="3800" dirty="0" err="1">
                <a:solidFill>
                  <a:schemeClr val="tx1"/>
                </a:solidFill>
                <a:latin typeface="Cambria" pitchFamily="18" charset="0"/>
              </a:rPr>
              <a:t>mediastinal</a:t>
            </a:r>
            <a:r>
              <a:rPr lang="en-US" sz="3800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800" dirty="0" err="1">
                <a:solidFill>
                  <a:schemeClr val="tx1"/>
                </a:solidFill>
                <a:latin typeface="Cambria" pitchFamily="18" charset="0"/>
              </a:rPr>
              <a:t>granulomatous</a:t>
            </a:r>
            <a:r>
              <a:rPr lang="en-US" sz="3800" dirty="0">
                <a:solidFill>
                  <a:schemeClr val="tx1"/>
                </a:solidFill>
                <a:latin typeface="Cambria" pitchFamily="18" charset="0"/>
              </a:rPr>
              <a:t> disease (TB, </a:t>
            </a:r>
            <a:r>
              <a:rPr lang="en-US" sz="3800" dirty="0" err="1">
                <a:solidFill>
                  <a:schemeClr val="tx1"/>
                </a:solidFill>
                <a:latin typeface="Cambria" pitchFamily="18" charset="0"/>
              </a:rPr>
              <a:t>histoplasmosis</a:t>
            </a:r>
            <a:r>
              <a:rPr lang="en-US" sz="3800" dirty="0">
                <a:solidFill>
                  <a:schemeClr val="tx1"/>
                </a:solidFill>
                <a:latin typeface="Cambria" pitchFamily="18" charset="0"/>
              </a:rPr>
              <a:t>)</a:t>
            </a:r>
          </a:p>
          <a:p>
            <a:r>
              <a:rPr lang="en-US" sz="3800" dirty="0">
                <a:solidFill>
                  <a:schemeClr val="tx1"/>
                </a:solidFill>
                <a:latin typeface="Cambria" pitchFamily="18" charset="0"/>
              </a:rPr>
              <a:t>They are usually small with a blunt tapered tip that points upward</a:t>
            </a:r>
          </a:p>
          <a:p>
            <a:r>
              <a:rPr lang="en-US" sz="3800" dirty="0">
                <a:solidFill>
                  <a:schemeClr val="tx1"/>
                </a:solidFill>
                <a:latin typeface="Cambria" pitchFamily="18" charset="0"/>
              </a:rPr>
              <a:t>These are usually an incidental finding on barium swallow</a:t>
            </a:r>
          </a:p>
          <a:p>
            <a:r>
              <a:rPr lang="en-US" sz="3800" dirty="0">
                <a:solidFill>
                  <a:schemeClr val="tx1"/>
                </a:solidFill>
                <a:latin typeface="Cambria" pitchFamily="18" charset="0"/>
              </a:rPr>
              <a:t>They rarely cause symptoms or require treatment</a:t>
            </a:r>
          </a:p>
          <a:p>
            <a:r>
              <a:rPr lang="en-US" sz="3800" dirty="0">
                <a:solidFill>
                  <a:schemeClr val="tx1"/>
                </a:solidFill>
                <a:latin typeface="Cambria" pitchFamily="18" charset="0"/>
              </a:rPr>
              <a:t>Need to be differentiated from </a:t>
            </a:r>
            <a:r>
              <a:rPr lang="en-US" sz="3800" dirty="0" err="1">
                <a:solidFill>
                  <a:schemeClr val="tx1"/>
                </a:solidFill>
                <a:latin typeface="Cambria" pitchFamily="18" charset="0"/>
              </a:rPr>
              <a:t>pulsiondiverticula</a:t>
            </a:r>
            <a:r>
              <a:rPr lang="en-US" sz="3800" dirty="0">
                <a:solidFill>
                  <a:schemeClr val="tx1"/>
                </a:solidFill>
                <a:latin typeface="Cambria" pitchFamily="18" charset="0"/>
              </a:rPr>
              <a:t> which can also occur in this location (associated with </a:t>
            </a:r>
            <a:r>
              <a:rPr lang="en-US" sz="3800" dirty="0" err="1">
                <a:solidFill>
                  <a:schemeClr val="tx1"/>
                </a:solidFill>
                <a:latin typeface="Cambria" pitchFamily="18" charset="0"/>
              </a:rPr>
              <a:t>neuromotor</a:t>
            </a:r>
            <a:r>
              <a:rPr lang="en-US" sz="3800" dirty="0">
                <a:solidFill>
                  <a:schemeClr val="tx1"/>
                </a:solidFill>
                <a:latin typeface="Cambria" pitchFamily="18" charset="0"/>
              </a:rPr>
              <a:t> esophageal dysfunction)</a:t>
            </a:r>
          </a:p>
          <a:p>
            <a:endParaRPr lang="en-US" sz="3200" dirty="0">
              <a:solidFill>
                <a:schemeClr val="tx1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7866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820" y="203336"/>
            <a:ext cx="10806546" cy="981228"/>
          </a:xfrm>
        </p:spPr>
        <p:txBody>
          <a:bodyPr>
            <a:noAutofit/>
          </a:bodyPr>
          <a:lstStyle/>
          <a:p>
            <a:r>
              <a:rPr lang="en-US" sz="4000" u="sng" dirty="0" err="1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Epiphrenic</a:t>
            </a:r>
            <a:r>
              <a:rPr lang="en-US" sz="4000" u="sng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 (</a:t>
            </a:r>
            <a:r>
              <a:rPr lang="en-US" sz="4000" u="sng" dirty="0" err="1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supradiaphragmatic</a:t>
            </a:r>
            <a:r>
              <a:rPr lang="en-US" sz="4000" u="sng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) diverticula</a:t>
            </a:r>
            <a:br>
              <a:rPr lang="en-US" sz="4000" u="sng" dirty="0">
                <a:solidFill>
                  <a:schemeClr val="tx1"/>
                </a:solidFill>
                <a:latin typeface="Cambria" pitchFamily="18" charset="0"/>
              </a:rPr>
            </a:br>
            <a:endParaRPr lang="en-US" sz="4000" u="sng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7920" y="1048870"/>
            <a:ext cx="10676159" cy="5351929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Generally occur within the distal 10cm of the thoracic esophagus</a:t>
            </a:r>
          </a:p>
          <a:p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These are </a:t>
            </a:r>
            <a:r>
              <a:rPr lang="en-US" sz="4000" dirty="0" err="1">
                <a:solidFill>
                  <a:schemeClr val="tx1"/>
                </a:solidFill>
                <a:latin typeface="Cambria" pitchFamily="18" charset="0"/>
              </a:rPr>
              <a:t>pulsiondiverticula</a:t>
            </a:r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 that arise due to esophageal motor dysfunction or mechanical distal obstruction</a:t>
            </a:r>
          </a:p>
          <a:p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Many patients are asymptomatic when diagnosed</a:t>
            </a:r>
          </a:p>
          <a:p>
            <a:r>
              <a:rPr lang="en-US" sz="4000" dirty="0" err="1">
                <a:solidFill>
                  <a:schemeClr val="tx1"/>
                </a:solidFill>
                <a:latin typeface="Cambria" pitchFamily="18" charset="0"/>
              </a:rPr>
              <a:t>Dysphagia</a:t>
            </a:r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 and regurgitation are common symptoms</a:t>
            </a:r>
          </a:p>
          <a:p>
            <a:endParaRPr lang="en-US" sz="4000" dirty="0">
              <a:solidFill>
                <a:schemeClr val="tx1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6376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14" y="161776"/>
            <a:ext cx="9404724" cy="981227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Diagnosis and treatment</a:t>
            </a:r>
            <a:br>
              <a:rPr lang="en-US" sz="4000" dirty="0">
                <a:solidFill>
                  <a:schemeClr val="tx1"/>
                </a:solidFill>
                <a:latin typeface="Cambria" pitchFamily="18" charset="0"/>
              </a:rPr>
            </a:br>
            <a:endParaRPr lang="en-US" sz="40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493" y="1488141"/>
            <a:ext cx="10246659" cy="3755402"/>
          </a:xfrm>
        </p:spPr>
        <p:txBody>
          <a:bodyPr>
            <a:normAutofit fontScale="92500"/>
          </a:bodyPr>
          <a:lstStyle/>
          <a:p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Diagnosis is easily made with barium swallow</a:t>
            </a:r>
          </a:p>
          <a:p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Esophageal function studies should also be performed to rule out any motor disturbances</a:t>
            </a:r>
          </a:p>
          <a:p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Lesions &lt; 3 cm often require no treatment</a:t>
            </a:r>
          </a:p>
          <a:p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Extreme symptomatic patients sometimes require surgical repair</a:t>
            </a:r>
          </a:p>
          <a:p>
            <a:endParaRPr lang="en-US" sz="4000" dirty="0">
              <a:solidFill>
                <a:schemeClr val="tx1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3363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solidFill>
                  <a:schemeClr val="accent1"/>
                </a:solidFill>
              </a:rPr>
              <a:t>MANAGEMENT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810869"/>
            <a:ext cx="10515601" cy="445545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For mild symptoms treatment is a bland, soft, semisoft or semiliquid diet to facilitate passage.</a:t>
            </a:r>
          </a:p>
          <a:p>
            <a:r>
              <a:rPr lang="en-US" sz="4000" dirty="0">
                <a:solidFill>
                  <a:schemeClr val="tx1"/>
                </a:solidFill>
              </a:rPr>
              <a:t>Small frequent meals is also recommended.</a:t>
            </a:r>
          </a:p>
          <a:p>
            <a:r>
              <a:rPr lang="en-US" sz="4000" dirty="0">
                <a:solidFill>
                  <a:schemeClr val="tx1"/>
                </a:solidFill>
              </a:rPr>
              <a:t>The more severe symptoms may require surgical excision of the diverticulum</a:t>
            </a:r>
          </a:p>
        </p:txBody>
      </p:sp>
    </p:spTree>
    <p:extLst>
      <p:ext uri="{BB962C8B-B14F-4D97-AF65-F5344CB8AC3E}">
        <p14:creationId xmlns:p14="http://schemas.microsoft.com/office/powerpoint/2010/main" val="19506458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Nursing management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9" y="2052925"/>
            <a:ext cx="9821253" cy="4195481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Dietary modification</a:t>
            </a:r>
          </a:p>
          <a:p>
            <a:r>
              <a:rPr lang="en-US" sz="4000" dirty="0">
                <a:solidFill>
                  <a:schemeClr val="tx1"/>
                </a:solidFill>
              </a:rPr>
              <a:t>Oral hygiene</a:t>
            </a:r>
          </a:p>
          <a:p>
            <a:r>
              <a:rPr lang="en-US" sz="4000" dirty="0">
                <a:solidFill>
                  <a:schemeClr val="tx1"/>
                </a:solidFill>
              </a:rPr>
              <a:t>Pre and post op care in case of surgical management</a:t>
            </a:r>
          </a:p>
        </p:txBody>
      </p:sp>
    </p:spTree>
    <p:extLst>
      <p:ext uri="{BB962C8B-B14F-4D97-AF65-F5344CB8AC3E}">
        <p14:creationId xmlns:p14="http://schemas.microsoft.com/office/powerpoint/2010/main" val="8776945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073" y="486133"/>
            <a:ext cx="9404724" cy="856536"/>
          </a:xfrm>
        </p:spPr>
        <p:txBody>
          <a:bodyPr>
            <a:normAutofit fontScale="90000"/>
          </a:bodyPr>
          <a:lstStyle/>
          <a:p>
            <a:br>
              <a:rPr lang="en-US" sz="4000" dirty="0">
                <a:solidFill>
                  <a:schemeClr val="tx1"/>
                </a:solidFill>
                <a:latin typeface="Cambria" pitchFamily="18" charset="0"/>
              </a:rPr>
            </a:br>
            <a:r>
              <a:rPr lang="en-US" sz="4000" dirty="0">
                <a:solidFill>
                  <a:schemeClr val="accent1"/>
                </a:solidFill>
                <a:latin typeface="Cambria" pitchFamily="18" charset="0"/>
              </a:rPr>
              <a:t>ESOPHAGOSCOPY</a:t>
            </a:r>
            <a:br>
              <a:rPr lang="en-US" sz="3200" dirty="0">
                <a:solidFill>
                  <a:schemeClr val="tx1"/>
                </a:solidFill>
                <a:latin typeface="Cambria" pitchFamily="18" charset="0"/>
              </a:rPr>
            </a:br>
            <a:endParaRPr lang="en-US" sz="32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1294" y="1631576"/>
            <a:ext cx="11250706" cy="5018607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4400" dirty="0">
                <a:solidFill>
                  <a:schemeClr val="tx1"/>
                </a:solidFill>
                <a:latin typeface="Cambria" pitchFamily="18" charset="0"/>
              </a:rPr>
              <a:t>Indications include:</a:t>
            </a:r>
          </a:p>
          <a:p>
            <a:pPr marL="1060704" lvl="2" indent="-457200"/>
            <a:r>
              <a:rPr lang="en-US" sz="4400" dirty="0" err="1">
                <a:solidFill>
                  <a:schemeClr val="tx1"/>
                </a:solidFill>
                <a:latin typeface="Cambria" pitchFamily="18" charset="0"/>
              </a:rPr>
              <a:t>Dysphagia</a:t>
            </a:r>
            <a:r>
              <a:rPr lang="en-US" sz="4400" dirty="0">
                <a:solidFill>
                  <a:schemeClr val="tx1"/>
                </a:solidFill>
                <a:latin typeface="Cambria" pitchFamily="18" charset="0"/>
              </a:rPr>
              <a:t> -foreign body impaction</a:t>
            </a:r>
          </a:p>
          <a:p>
            <a:pPr marL="1060704" lvl="2" indent="-457200"/>
            <a:r>
              <a:rPr lang="en-US" sz="4400" dirty="0">
                <a:solidFill>
                  <a:schemeClr val="tx1"/>
                </a:solidFill>
                <a:latin typeface="Cambria" pitchFamily="18" charset="0"/>
              </a:rPr>
              <a:t>Reflux –treatment</a:t>
            </a:r>
          </a:p>
          <a:p>
            <a:pPr marL="1060704" lvl="2" indent="-457200"/>
            <a:r>
              <a:rPr lang="en-US" sz="4400" dirty="0" err="1">
                <a:solidFill>
                  <a:schemeClr val="tx1"/>
                </a:solidFill>
                <a:latin typeface="Cambria" pitchFamily="18" charset="0"/>
              </a:rPr>
              <a:t>Hematemesis</a:t>
            </a:r>
            <a:r>
              <a:rPr lang="en-US" sz="4400" dirty="0">
                <a:solidFill>
                  <a:schemeClr val="tx1"/>
                </a:solidFill>
                <a:latin typeface="Cambria" pitchFamily="18" charset="0"/>
              </a:rPr>
              <a:t> –GERD</a:t>
            </a:r>
          </a:p>
          <a:p>
            <a:pPr marL="1060704" lvl="2" indent="-457200"/>
            <a:r>
              <a:rPr lang="en-US" sz="4400" dirty="0">
                <a:solidFill>
                  <a:schemeClr val="tx1"/>
                </a:solidFill>
                <a:latin typeface="Cambria" pitchFamily="18" charset="0"/>
              </a:rPr>
              <a:t>Atypical chest pain</a:t>
            </a:r>
          </a:p>
          <a:p>
            <a:pPr marL="1060704" lvl="2" indent="-457200"/>
            <a:r>
              <a:rPr lang="en-US" sz="4400" dirty="0">
                <a:solidFill>
                  <a:schemeClr val="tx1"/>
                </a:solidFill>
                <a:latin typeface="Cambria" pitchFamily="18" charset="0"/>
              </a:rPr>
              <a:t>Confirmation of diagnosis </a:t>
            </a:r>
            <a:r>
              <a:rPr lang="en-US" sz="4400" dirty="0" err="1">
                <a:solidFill>
                  <a:schemeClr val="tx1"/>
                </a:solidFill>
                <a:latin typeface="Cambria" pitchFamily="18" charset="0"/>
              </a:rPr>
              <a:t>e.G</a:t>
            </a:r>
            <a:r>
              <a:rPr lang="en-US" sz="4400" dirty="0">
                <a:solidFill>
                  <a:schemeClr val="tx1"/>
                </a:solidFill>
                <a:latin typeface="Cambria" pitchFamily="18" charset="0"/>
              </a:rPr>
              <a:t> oral candidiasis</a:t>
            </a:r>
          </a:p>
        </p:txBody>
      </p:sp>
      <p:pic>
        <p:nvPicPr>
          <p:cNvPr id="2050" name="Picture 2" descr="C:\Users\samsung\Pictures\downloa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9543" y="0"/>
            <a:ext cx="4456508" cy="25222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138087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5949" y="120209"/>
            <a:ext cx="9404724" cy="856536"/>
          </a:xfrm>
        </p:spPr>
        <p:txBody>
          <a:bodyPr>
            <a:normAutofit fontScale="90000"/>
          </a:bodyPr>
          <a:lstStyle/>
          <a:p>
            <a:br>
              <a:rPr lang="en-US" sz="4000" dirty="0">
                <a:solidFill>
                  <a:schemeClr val="tx1"/>
                </a:solidFill>
                <a:latin typeface="Cambria" pitchFamily="18" charset="0"/>
              </a:rPr>
            </a:br>
            <a:r>
              <a:rPr lang="en-US" sz="4000" dirty="0">
                <a:solidFill>
                  <a:schemeClr val="accent1"/>
                </a:solidFill>
                <a:latin typeface="Cambria" pitchFamily="18" charset="0"/>
              </a:rPr>
              <a:t>ESOPHAGOSCOPY</a:t>
            </a:r>
            <a:br>
              <a:rPr lang="en-US" sz="3200" dirty="0">
                <a:solidFill>
                  <a:schemeClr val="tx1"/>
                </a:solidFill>
                <a:latin typeface="Cambria" pitchFamily="18" charset="0"/>
              </a:rPr>
            </a:br>
            <a:endParaRPr lang="en-US" sz="32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2306" y="1147482"/>
            <a:ext cx="10999694" cy="5502701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4400" dirty="0">
                <a:solidFill>
                  <a:schemeClr val="accent1"/>
                </a:solidFill>
                <a:latin typeface="Cambria" pitchFamily="18" charset="0"/>
              </a:rPr>
              <a:t>Contraindications:</a:t>
            </a:r>
          </a:p>
          <a:p>
            <a:pPr marL="109728" indent="0"/>
            <a:endParaRPr lang="en-US" sz="3900" dirty="0">
              <a:solidFill>
                <a:schemeClr val="tx1"/>
              </a:solidFill>
              <a:latin typeface="Cambria" pitchFamily="18" charset="0"/>
            </a:endParaRPr>
          </a:p>
          <a:p>
            <a:pPr lvl="2"/>
            <a:r>
              <a:rPr lang="en-US" sz="4400" dirty="0" err="1">
                <a:solidFill>
                  <a:schemeClr val="tx1"/>
                </a:solidFill>
                <a:latin typeface="Cambria" pitchFamily="18" charset="0"/>
              </a:rPr>
              <a:t>Zenker</a:t>
            </a:r>
            <a:r>
              <a:rPr lang="en-US" sz="4400" dirty="0">
                <a:solidFill>
                  <a:schemeClr val="tx1"/>
                </a:solidFill>
                <a:latin typeface="Cambria" pitchFamily="18" charset="0"/>
              </a:rPr>
              <a:t> hernia</a:t>
            </a:r>
          </a:p>
          <a:p>
            <a:pPr lvl="2"/>
            <a:r>
              <a:rPr lang="en-US" sz="4000" dirty="0">
                <a:latin typeface="Cambria" pitchFamily="18" charset="0"/>
              </a:rPr>
              <a:t>Bleeding</a:t>
            </a:r>
            <a:endParaRPr lang="en-US" sz="4000" dirty="0">
              <a:solidFill>
                <a:schemeClr val="tx1"/>
              </a:solidFill>
              <a:latin typeface="Cambria" pitchFamily="18" charset="0"/>
            </a:endParaRPr>
          </a:p>
          <a:p>
            <a:pPr marL="109728" indent="0">
              <a:buNone/>
            </a:pPr>
            <a:endParaRPr lang="en-US" sz="4400" dirty="0">
              <a:solidFill>
                <a:schemeClr val="tx1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6000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9076" y="203337"/>
            <a:ext cx="9404724" cy="1400530"/>
          </a:xfrm>
        </p:spPr>
        <p:txBody>
          <a:bodyPr>
            <a:normAutofit fontScale="90000"/>
          </a:bodyPr>
          <a:lstStyle/>
          <a:p>
            <a:r>
              <a:rPr lang="en-US" sz="5300" dirty="0">
                <a:solidFill>
                  <a:schemeClr val="tx1"/>
                </a:solidFill>
                <a:latin typeface="Cambria" pitchFamily="18" charset="0"/>
              </a:rPr>
              <a:t>General considerations</a:t>
            </a:r>
            <a:br>
              <a:rPr lang="en-US" sz="4400" dirty="0">
                <a:solidFill>
                  <a:schemeClr val="tx1"/>
                </a:solidFill>
                <a:latin typeface="Cambria" pitchFamily="18" charset="0"/>
              </a:rPr>
            </a:br>
            <a:endParaRPr lang="en-US" sz="44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8893" y="1335742"/>
            <a:ext cx="10373388" cy="5047135"/>
          </a:xfrm>
        </p:spPr>
        <p:txBody>
          <a:bodyPr>
            <a:noAutofit/>
          </a:bodyPr>
          <a:lstStyle/>
          <a:p>
            <a:r>
              <a:rPr lang="en-US" sz="4400" dirty="0">
                <a:solidFill>
                  <a:schemeClr val="tx1"/>
                </a:solidFill>
                <a:latin typeface="Cambria" pitchFamily="18" charset="0"/>
              </a:rPr>
              <a:t>The </a:t>
            </a:r>
            <a:r>
              <a:rPr lang="en-US" sz="4400" dirty="0" err="1">
                <a:solidFill>
                  <a:schemeClr val="tx1"/>
                </a:solidFill>
                <a:latin typeface="Cambria" pitchFamily="18" charset="0"/>
              </a:rPr>
              <a:t>esophagoscopy</a:t>
            </a:r>
            <a:r>
              <a:rPr lang="en-US" sz="4400" dirty="0">
                <a:solidFill>
                  <a:schemeClr val="tx1"/>
                </a:solidFill>
                <a:latin typeface="Cambria" pitchFamily="18" charset="0"/>
              </a:rPr>
              <a:t> should be performed after barium swallow</a:t>
            </a:r>
          </a:p>
          <a:p>
            <a:r>
              <a:rPr lang="en-US" sz="4400" dirty="0" err="1">
                <a:solidFill>
                  <a:schemeClr val="tx1"/>
                </a:solidFill>
                <a:latin typeface="Cambria" pitchFamily="18" charset="0"/>
              </a:rPr>
              <a:t>Bacteremia</a:t>
            </a:r>
            <a:r>
              <a:rPr lang="en-US" sz="4400" dirty="0">
                <a:solidFill>
                  <a:schemeClr val="tx1"/>
                </a:solidFill>
                <a:latin typeface="Cambria" pitchFamily="18" charset="0"/>
              </a:rPr>
              <a:t> during upper GI endoscopy has been well documented therefore prophylactic antibiotic treatment should be administered</a:t>
            </a:r>
          </a:p>
          <a:p>
            <a:r>
              <a:rPr lang="en-US" sz="4400" dirty="0">
                <a:solidFill>
                  <a:schemeClr val="tx1"/>
                </a:solidFill>
                <a:latin typeface="Cambria" pitchFamily="18" charset="0"/>
              </a:rPr>
              <a:t>Patient should be in NPO for 6-8 hours</a:t>
            </a:r>
          </a:p>
          <a:p>
            <a:endParaRPr lang="en-US" sz="4400" dirty="0">
              <a:solidFill>
                <a:schemeClr val="tx1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3828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0AA54-CFD7-4E21-B650-C5F0AA846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complications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041A1B-CCB2-4D42-BD6B-295CC2D0CF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221" y="1825625"/>
            <a:ext cx="10888579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Strictures</a:t>
            </a:r>
          </a:p>
          <a:p>
            <a:r>
              <a:rPr lang="en-US" dirty="0"/>
              <a:t>Esophageal perforation – sepsis, GI bleeding, </a:t>
            </a:r>
          </a:p>
          <a:p>
            <a:endParaRPr lang="en-US" dirty="0"/>
          </a:p>
          <a:p>
            <a:r>
              <a:rPr lang="en-US" dirty="0"/>
              <a:t>Causes of </a:t>
            </a:r>
            <a:r>
              <a:rPr lang="en-US" dirty="0" err="1"/>
              <a:t>esophagisis</a:t>
            </a:r>
            <a:endParaRPr lang="en-US" dirty="0"/>
          </a:p>
          <a:p>
            <a:r>
              <a:rPr lang="en-US" dirty="0"/>
              <a:t>P – Pill induced esophagitis– NSAIDS, </a:t>
            </a:r>
            <a:r>
              <a:rPr lang="en-US" dirty="0" err="1"/>
              <a:t>KCL</a:t>
            </a:r>
            <a:r>
              <a:rPr lang="en-US" dirty="0"/>
              <a:t>, Doxy, </a:t>
            </a:r>
            <a:r>
              <a:rPr lang="en-US" dirty="0" err="1"/>
              <a:t>biphosphonates</a:t>
            </a:r>
            <a:endParaRPr lang="en-US" dirty="0"/>
          </a:p>
          <a:p>
            <a:r>
              <a:rPr lang="en-US" dirty="0"/>
              <a:t>R – reflux esophagitis - GERD</a:t>
            </a:r>
          </a:p>
          <a:p>
            <a:r>
              <a:rPr lang="en-US" dirty="0"/>
              <a:t>I- infectious esophagitis- </a:t>
            </a:r>
            <a:r>
              <a:rPr lang="en-US" dirty="0" err="1"/>
              <a:t>Immunicompromised</a:t>
            </a:r>
            <a:r>
              <a:rPr lang="en-US" dirty="0"/>
              <a:t>, infections </a:t>
            </a:r>
            <a:r>
              <a:rPr lang="en-US" dirty="0" err="1"/>
              <a:t>CMV,Candida</a:t>
            </a:r>
            <a:r>
              <a:rPr lang="en-US" dirty="0"/>
              <a:t>, </a:t>
            </a:r>
            <a:r>
              <a:rPr lang="en-US" dirty="0" err="1"/>
              <a:t>HSV</a:t>
            </a:r>
            <a:endParaRPr lang="en-US" dirty="0"/>
          </a:p>
          <a:p>
            <a:r>
              <a:rPr lang="en-US" dirty="0"/>
              <a:t>C – caustic esophagitis – Chemical ingestion, strong acid and bases, oral burns</a:t>
            </a:r>
          </a:p>
          <a:p>
            <a:r>
              <a:rPr lang="en-US" dirty="0"/>
              <a:t>E –eosinophilic esophagitis – atopic triad, </a:t>
            </a:r>
            <a:r>
              <a:rPr lang="en-US" i="1" dirty="0"/>
              <a:t>asthma, allergies, atopic dermatitis – food allergen</a:t>
            </a:r>
          </a:p>
        </p:txBody>
      </p:sp>
    </p:spTree>
    <p:extLst>
      <p:ext uri="{BB962C8B-B14F-4D97-AF65-F5344CB8AC3E}">
        <p14:creationId xmlns:p14="http://schemas.microsoft.com/office/powerpoint/2010/main" val="4918376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4" y="452718"/>
            <a:ext cx="9404724" cy="1147482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chemeClr val="accent1"/>
                </a:solidFill>
                <a:latin typeface="Cambria" pitchFamily="18" charset="0"/>
              </a:rPr>
              <a:t>Complications</a:t>
            </a:r>
            <a:br>
              <a:rPr lang="en-US" sz="3200" dirty="0">
                <a:solidFill>
                  <a:schemeClr val="tx1"/>
                </a:solidFill>
                <a:latin typeface="Cambria" pitchFamily="18" charset="0"/>
              </a:rPr>
            </a:br>
            <a:endParaRPr lang="en-US" sz="32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26776" y="1219200"/>
            <a:ext cx="10685118" cy="5029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400" dirty="0">
                <a:solidFill>
                  <a:schemeClr val="accent1"/>
                </a:solidFill>
                <a:latin typeface="Cambria" pitchFamily="18" charset="0"/>
              </a:rPr>
              <a:t>The minor ones:</a:t>
            </a:r>
          </a:p>
          <a:p>
            <a:r>
              <a:rPr lang="en-US" sz="4400" dirty="0">
                <a:solidFill>
                  <a:schemeClr val="tx1"/>
                </a:solidFill>
                <a:latin typeface="Cambria" pitchFamily="18" charset="0"/>
              </a:rPr>
              <a:t>Lacerations of the lips or tongue</a:t>
            </a:r>
          </a:p>
          <a:p>
            <a:r>
              <a:rPr lang="en-US" sz="4400" dirty="0">
                <a:solidFill>
                  <a:schemeClr val="tx1"/>
                </a:solidFill>
                <a:latin typeface="Cambria" pitchFamily="18" charset="0"/>
              </a:rPr>
              <a:t>Dislodgment or fracture of teeth and possible aspiration</a:t>
            </a:r>
          </a:p>
          <a:p>
            <a:pPr>
              <a:buNone/>
            </a:pPr>
            <a:r>
              <a:rPr lang="en-US" sz="4400" dirty="0">
                <a:solidFill>
                  <a:schemeClr val="accent1"/>
                </a:solidFill>
                <a:latin typeface="Cambria" pitchFamily="18" charset="0"/>
              </a:rPr>
              <a:t>Major complication</a:t>
            </a:r>
          </a:p>
          <a:p>
            <a:r>
              <a:rPr lang="en-US" sz="4400" dirty="0">
                <a:solidFill>
                  <a:schemeClr val="tx1"/>
                </a:solidFill>
                <a:latin typeface="Cambria" pitchFamily="18" charset="0"/>
              </a:rPr>
              <a:t>Esophageal perforation</a:t>
            </a:r>
          </a:p>
          <a:p>
            <a:endParaRPr lang="en-US" sz="4400" dirty="0">
              <a:solidFill>
                <a:schemeClr val="tx1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124417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203" y="1"/>
            <a:ext cx="9404724" cy="1143000"/>
          </a:xfrm>
        </p:spPr>
        <p:txBody>
          <a:bodyPr>
            <a:normAutofit fontScale="90000"/>
          </a:bodyPr>
          <a:lstStyle/>
          <a:p>
            <a:r>
              <a:rPr lang="en-US" sz="4400" b="1" u="sng" dirty="0">
                <a:solidFill>
                  <a:srgbClr val="FF0000"/>
                </a:solidFill>
                <a:latin typeface="Arial Black" pitchFamily="34" charset="0"/>
              </a:rPr>
              <a:t>4. HIATUS HERNIA</a:t>
            </a:r>
            <a:br>
              <a:rPr lang="en-US" sz="4000" u="sng" dirty="0">
                <a:solidFill>
                  <a:srgbClr val="FF0000"/>
                </a:solidFill>
                <a:latin typeface="Cambria" pitchFamily="18" charset="0"/>
              </a:rPr>
            </a:br>
            <a:endParaRPr lang="en-US" sz="4000" u="sng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2203" y="1416418"/>
            <a:ext cx="11062446" cy="544158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4000" b="1" dirty="0">
                <a:latin typeface="Cambria" pitchFamily="18" charset="0"/>
              </a:rPr>
              <a:t>P</a:t>
            </a:r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rotrusion of the upper part of the stomach into the esophagus.</a:t>
            </a:r>
          </a:p>
          <a:p>
            <a:pPr>
              <a:buNone/>
            </a:pPr>
            <a:r>
              <a:rPr lang="en-US" sz="4000" b="1" dirty="0">
                <a:solidFill>
                  <a:schemeClr val="accent1"/>
                </a:solidFill>
                <a:latin typeface="Cambria" pitchFamily="18" charset="0"/>
              </a:rPr>
              <a:t>Types</a:t>
            </a:r>
          </a:p>
          <a:p>
            <a:pPr>
              <a:buNone/>
            </a:pPr>
            <a:r>
              <a:rPr lang="en-US" sz="4000" dirty="0">
                <a:solidFill>
                  <a:srgbClr val="FF0000"/>
                </a:solidFill>
              </a:rPr>
              <a:t>type 1: </a:t>
            </a:r>
            <a:r>
              <a:rPr lang="en-US" sz="4000" dirty="0"/>
              <a:t>sliding </a:t>
            </a:r>
            <a:r>
              <a:rPr lang="en-US" sz="4000" dirty="0" err="1"/>
              <a:t>hiatal</a:t>
            </a:r>
            <a:r>
              <a:rPr lang="en-US" sz="4000" dirty="0"/>
              <a:t> hernia (~95%). The </a:t>
            </a:r>
            <a:r>
              <a:rPr lang="en-US" sz="4000" u="sng" dirty="0"/>
              <a:t>gastro-esophageal junction (GEJ)</a:t>
            </a:r>
            <a:r>
              <a:rPr lang="en-US" sz="4000" dirty="0"/>
              <a:t> is usually displaced &gt;2 cm above the esophageal hiatus</a:t>
            </a:r>
            <a:endParaRPr lang="en-US" sz="4000" b="1" dirty="0">
              <a:solidFill>
                <a:schemeClr val="accent1"/>
              </a:solidFill>
              <a:latin typeface="Cambria" pitchFamily="18" charset="0"/>
            </a:endParaRPr>
          </a:p>
          <a:p>
            <a:pPr>
              <a:buNone/>
            </a:pPr>
            <a:endParaRPr lang="en-US" sz="4000" dirty="0">
              <a:solidFill>
                <a:schemeClr val="accent1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668348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19953" y="1102658"/>
            <a:ext cx="10793506" cy="4993715"/>
          </a:xfrm>
        </p:spPr>
        <p:txBody>
          <a:bodyPr>
            <a:normAutofit/>
          </a:bodyPr>
          <a:lstStyle/>
          <a:p>
            <a:pPr marL="411480" lvl="1" indent="-342900">
              <a:spcBef>
                <a:spcPts val="700"/>
              </a:spcBef>
              <a:buClr>
                <a:schemeClr val="tx2"/>
              </a:buClr>
              <a:buSzPct val="95000"/>
              <a:buFont typeface="Wingdings"/>
              <a:buChar char=""/>
            </a:pPr>
            <a:r>
              <a:rPr lang="en-US" sz="4000" dirty="0"/>
              <a:t>The esophageal hiatus is often abnormally widened to 3-4 cm (the upper limit of normal is 1.5 cm). </a:t>
            </a:r>
          </a:p>
          <a:p>
            <a:pPr marL="411480" lvl="1" indent="-342900">
              <a:spcBef>
                <a:spcPts val="700"/>
              </a:spcBef>
              <a:buClr>
                <a:schemeClr val="tx2"/>
              </a:buClr>
              <a:buSzPct val="95000"/>
              <a:buFont typeface="Wingdings"/>
              <a:buChar char=""/>
            </a:pPr>
            <a:r>
              <a:rPr lang="en-US" sz="4000" dirty="0"/>
              <a:t>Small, sliding hiatus hernias commonly reduce in the upright position. </a:t>
            </a:r>
          </a:p>
          <a:p>
            <a:pPr marL="411480" lvl="1" indent="-342900">
              <a:spcBef>
                <a:spcPts val="700"/>
              </a:spcBef>
              <a:buClr>
                <a:schemeClr val="tx2"/>
              </a:buClr>
              <a:buSzPct val="95000"/>
              <a:buFont typeface="Wingdings"/>
              <a:buChar char=""/>
            </a:pPr>
            <a:r>
              <a:rPr lang="en-US" sz="4000" dirty="0"/>
              <a:t>The mere presence of a sliding hiatus hernia is of limited clinical significance in most cases. </a:t>
            </a:r>
            <a:endParaRPr lang="en-US" sz="4000" dirty="0">
              <a:latin typeface="Cambria" pitchFamily="18" charset="0"/>
            </a:endParaRP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36550" y="708212"/>
            <a:ext cx="10573497" cy="5648138"/>
          </a:xfrm>
        </p:spPr>
        <p:txBody>
          <a:bodyPr>
            <a:normAutofit lnSpcReduction="10000"/>
          </a:bodyPr>
          <a:lstStyle/>
          <a:p>
            <a:r>
              <a:rPr lang="en-US" sz="4000" dirty="0"/>
              <a:t>The function of the lower esophageal sphincter and the presence of pathologic gastro-esophageal reflux are the crucial factors in producing symptoms and causing complications</a:t>
            </a:r>
            <a:endParaRPr lang="en-US" sz="4000" b="1" dirty="0">
              <a:solidFill>
                <a:srgbClr val="FFFF00"/>
              </a:solidFill>
            </a:endParaRPr>
          </a:p>
          <a:p>
            <a:r>
              <a:rPr lang="en-US" sz="4000" b="1" dirty="0">
                <a:solidFill>
                  <a:srgbClr val="FF0000"/>
                </a:solidFill>
              </a:rPr>
              <a:t>type 2</a:t>
            </a:r>
            <a:r>
              <a:rPr lang="en-US" sz="4000" dirty="0">
                <a:solidFill>
                  <a:srgbClr val="FF0000"/>
                </a:solidFill>
              </a:rPr>
              <a:t>: </a:t>
            </a:r>
            <a:r>
              <a:rPr lang="en-US" sz="4000" dirty="0" err="1"/>
              <a:t>paraesophagea</a:t>
            </a:r>
            <a:r>
              <a:rPr lang="en-US" sz="4000" dirty="0"/>
              <a:t>/Rolling </a:t>
            </a:r>
            <a:r>
              <a:rPr lang="en-US" sz="4000" dirty="0" err="1"/>
              <a:t>hiatal</a:t>
            </a:r>
            <a:r>
              <a:rPr lang="en-US" sz="4000" dirty="0"/>
              <a:t> hernia with the gastro-esophageal junction in a normal position. </a:t>
            </a:r>
            <a:endParaRPr lang="en-US" sz="4000" b="1" dirty="0"/>
          </a:p>
          <a:p>
            <a:r>
              <a:rPr lang="en-US" sz="4000" dirty="0"/>
              <a:t> The GEJ remains in its normal location while a portion of the stomach </a:t>
            </a:r>
            <a:r>
              <a:rPr lang="en-US" sz="4000" dirty="0" err="1"/>
              <a:t>herniates</a:t>
            </a:r>
            <a:r>
              <a:rPr lang="en-US" sz="4000" dirty="0"/>
              <a:t> above the diaphragm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88925" y="385763"/>
            <a:ext cx="11903075" cy="5970587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type 3</a:t>
            </a:r>
            <a:r>
              <a:rPr lang="en-US" sz="4000" dirty="0"/>
              <a:t>: mixed or compound type, </a:t>
            </a:r>
            <a:r>
              <a:rPr lang="en-US" sz="4000" dirty="0" err="1"/>
              <a:t>paraesophageal</a:t>
            </a:r>
            <a:r>
              <a:rPr lang="en-US" sz="4000" dirty="0"/>
              <a:t> </a:t>
            </a:r>
            <a:r>
              <a:rPr lang="en-US" sz="4000" dirty="0" err="1"/>
              <a:t>hiatal</a:t>
            </a:r>
            <a:r>
              <a:rPr lang="en-US" sz="4000" dirty="0"/>
              <a:t> hernia with displaced gastro-esophageal junction</a:t>
            </a:r>
          </a:p>
          <a:p>
            <a:r>
              <a:rPr lang="en-US" sz="4000" dirty="0"/>
              <a:t>The mixed or compound hiatus hernia is the most common type of </a:t>
            </a:r>
            <a:r>
              <a:rPr lang="en-US" sz="4000" dirty="0" err="1"/>
              <a:t>paraesophageal</a:t>
            </a:r>
            <a:r>
              <a:rPr lang="en-US" sz="4000" dirty="0"/>
              <a:t> hernia. </a:t>
            </a:r>
          </a:p>
          <a:p>
            <a:r>
              <a:rPr lang="en-US" sz="4000" dirty="0"/>
              <a:t>The GEJ is displaced into the thorax with a large portion of the stomach, which is usually abnormally rotated. Large </a:t>
            </a:r>
            <a:r>
              <a:rPr lang="en-US" sz="4000" dirty="0" err="1"/>
              <a:t>paraesophageal</a:t>
            </a:r>
            <a:r>
              <a:rPr lang="en-US" sz="4000" dirty="0"/>
              <a:t> hernias, with most of the stomach in the thorax, increases the risk for complications such as </a:t>
            </a:r>
            <a:r>
              <a:rPr lang="en-US" sz="4000" dirty="0" err="1"/>
              <a:t>volvulus</a:t>
            </a:r>
            <a:r>
              <a:rPr lang="en-US" sz="4000" dirty="0"/>
              <a:t>, obstruction, and ischemia 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85763" y="385763"/>
            <a:ext cx="11806237" cy="5970587"/>
          </a:xfrm>
        </p:spPr>
        <p:txBody>
          <a:bodyPr/>
          <a:lstStyle/>
          <a:p>
            <a:r>
              <a:rPr lang="en-US" sz="4000" dirty="0"/>
              <a:t>The </a:t>
            </a:r>
            <a:r>
              <a:rPr lang="en-US" sz="4000" dirty="0" err="1"/>
              <a:t>gastroesophageal</a:t>
            </a:r>
            <a:r>
              <a:rPr lang="en-US" sz="4000" dirty="0"/>
              <a:t> junction is herniated above the diaphragm and the stomach is herniated alongside the esophagus.</a:t>
            </a:r>
          </a:p>
          <a:p>
            <a:pPr>
              <a:buNone/>
            </a:pPr>
            <a:endParaRPr lang="en-US" b="1" dirty="0"/>
          </a:p>
          <a:p>
            <a:r>
              <a:rPr lang="en-US" sz="4000" b="1" dirty="0">
                <a:solidFill>
                  <a:srgbClr val="FF0000"/>
                </a:solidFill>
              </a:rPr>
              <a:t>type 4</a:t>
            </a:r>
            <a:r>
              <a:rPr lang="en-US" sz="4000" dirty="0"/>
              <a:t>: mixed or compound type </a:t>
            </a:r>
            <a:r>
              <a:rPr lang="en-US" sz="4000" dirty="0" err="1"/>
              <a:t>hiatal</a:t>
            </a:r>
            <a:r>
              <a:rPr lang="en-US" sz="4000" dirty="0"/>
              <a:t> hernia with additional </a:t>
            </a:r>
            <a:r>
              <a:rPr lang="en-US" sz="4000" dirty="0" err="1"/>
              <a:t>herniation</a:t>
            </a:r>
            <a:r>
              <a:rPr lang="en-US" sz="4000" dirty="0"/>
              <a:t> of viscera. (worsening of type III)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Image result for sliding hiatus hernia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9706" y="336884"/>
            <a:ext cx="11213431" cy="61601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71" y="6"/>
            <a:ext cx="10972800" cy="83127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1"/>
                </a:solidFill>
                <a:latin typeface="Cambria" pitchFamily="18" charset="0"/>
              </a:rPr>
              <a:t>CAUSE</a:t>
            </a:r>
            <a:endParaRPr lang="en-US" sz="3200" dirty="0">
              <a:solidFill>
                <a:schemeClr val="accent1"/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9057" y="735107"/>
            <a:ext cx="11272871" cy="5956646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Any condition that will increase abdominal pressure e.g. Strenuous coughing, pregnancy, obesity ,</a:t>
            </a:r>
            <a:r>
              <a:rPr lang="en-US" sz="4000" dirty="0" err="1">
                <a:solidFill>
                  <a:schemeClr val="tx1"/>
                </a:solidFill>
                <a:latin typeface="Cambria" pitchFamily="18" charset="0"/>
              </a:rPr>
              <a:t>valsava</a:t>
            </a:r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 maneuver.</a:t>
            </a:r>
          </a:p>
          <a:p>
            <a:pPr>
              <a:buNone/>
            </a:pPr>
            <a:r>
              <a:rPr lang="en-US" sz="4000" b="1" dirty="0">
                <a:solidFill>
                  <a:schemeClr val="accent1"/>
                </a:solidFill>
                <a:latin typeface="Cambria" pitchFamily="18" charset="0"/>
              </a:rPr>
              <a:t>Symptoms</a:t>
            </a:r>
            <a:endParaRPr lang="en-US" sz="4000" dirty="0">
              <a:solidFill>
                <a:schemeClr val="accent1"/>
              </a:solidFill>
              <a:latin typeface="Cambria" pitchFamily="18" charset="0"/>
            </a:endParaRPr>
          </a:p>
          <a:p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Usually asymptomatic but one can have heartburn</a:t>
            </a:r>
          </a:p>
          <a:p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Belching</a:t>
            </a:r>
          </a:p>
          <a:p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Sub sternal or </a:t>
            </a:r>
            <a:r>
              <a:rPr lang="en-US" sz="4000" dirty="0" err="1">
                <a:solidFill>
                  <a:schemeClr val="tx1"/>
                </a:solidFill>
                <a:latin typeface="Cambria" pitchFamily="18" charset="0"/>
              </a:rPr>
              <a:t>epigastric</a:t>
            </a:r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 pressure</a:t>
            </a:r>
          </a:p>
          <a:p>
            <a:r>
              <a:rPr lang="en-US" sz="4000" dirty="0">
                <a:solidFill>
                  <a:schemeClr val="tx1"/>
                </a:solidFill>
              </a:rPr>
              <a:t>Pa</a:t>
            </a:r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in after eating</a:t>
            </a:r>
          </a:p>
        </p:txBody>
      </p:sp>
    </p:spTree>
    <p:extLst>
      <p:ext uri="{BB962C8B-B14F-4D97-AF65-F5344CB8AC3E}">
        <p14:creationId xmlns:p14="http://schemas.microsoft.com/office/powerpoint/2010/main" val="244788541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diagnosis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err="1"/>
              <a:t>Esophagoscopy</a:t>
            </a:r>
            <a:endParaRPr lang="en-US" sz="4000" dirty="0"/>
          </a:p>
          <a:p>
            <a:r>
              <a:rPr lang="en-US" sz="4000" dirty="0"/>
              <a:t>Barium meal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3883" y="0"/>
            <a:ext cx="6233161" cy="731520"/>
          </a:xfrm>
        </p:spPr>
        <p:txBody>
          <a:bodyPr>
            <a:normAutofit fontScale="90000"/>
          </a:bodyPr>
          <a:lstStyle/>
          <a:p>
            <a:r>
              <a:rPr lang="en-US" sz="4400" b="1" dirty="0">
                <a:solidFill>
                  <a:schemeClr val="accent1"/>
                </a:solidFill>
                <a:latin typeface="Cambria" pitchFamily="18" charset="0"/>
              </a:rPr>
              <a:t>Management</a:t>
            </a:r>
            <a:br>
              <a:rPr lang="en-US" sz="3200" dirty="0">
                <a:solidFill>
                  <a:schemeClr val="tx1"/>
                </a:solidFill>
                <a:latin typeface="Cambria" pitchFamily="18" charset="0"/>
              </a:rPr>
            </a:br>
            <a:endParaRPr lang="en-US" sz="32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1" y="1147161"/>
            <a:ext cx="11963403" cy="4525963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chemeClr val="tx1"/>
                </a:solidFill>
                <a:latin typeface="Cambria" pitchFamily="18" charset="0"/>
              </a:rPr>
              <a:t>Small feeds</a:t>
            </a:r>
          </a:p>
          <a:p>
            <a:r>
              <a:rPr lang="en-US" sz="4400" dirty="0">
                <a:solidFill>
                  <a:schemeClr val="tx1"/>
                </a:solidFill>
                <a:latin typeface="Cambria" pitchFamily="18" charset="0"/>
              </a:rPr>
              <a:t>Elevate head of bed during bed time</a:t>
            </a:r>
          </a:p>
          <a:p>
            <a:r>
              <a:rPr lang="en-US" sz="4400" dirty="0">
                <a:solidFill>
                  <a:schemeClr val="tx1"/>
                </a:solidFill>
                <a:latin typeface="Cambria" pitchFamily="18" charset="0"/>
              </a:rPr>
              <a:t>Medication(antacid, histamine receptors, proton pump inhibitors)</a:t>
            </a:r>
          </a:p>
          <a:p>
            <a:r>
              <a:rPr lang="en-US" sz="4400" dirty="0">
                <a:solidFill>
                  <a:schemeClr val="tx1"/>
                </a:solidFill>
                <a:latin typeface="Cambria" pitchFamily="18" charset="0"/>
              </a:rPr>
              <a:t>Surgical repair</a:t>
            </a:r>
          </a:p>
        </p:txBody>
      </p:sp>
    </p:spTree>
    <p:extLst>
      <p:ext uri="{BB962C8B-B14F-4D97-AF65-F5344CB8AC3E}">
        <p14:creationId xmlns:p14="http://schemas.microsoft.com/office/powerpoint/2010/main" val="1946805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F969BB-6977-44AF-ABCE-8CC18164D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treatment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CE672E-3C3B-4B55-8B05-D6C00454B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Based on cause</a:t>
            </a:r>
          </a:p>
          <a:p>
            <a:r>
              <a:rPr lang="en-US" dirty="0"/>
              <a:t>Pill induced – stop pills</a:t>
            </a:r>
          </a:p>
          <a:p>
            <a:r>
              <a:rPr lang="en-US" dirty="0"/>
              <a:t>Reflux – GERD treatment</a:t>
            </a:r>
          </a:p>
          <a:p>
            <a:r>
              <a:rPr lang="en-US" dirty="0"/>
              <a:t>Infectious – treat infection</a:t>
            </a:r>
          </a:p>
          <a:p>
            <a:r>
              <a:rPr lang="en-US" dirty="0"/>
              <a:t>Caustic – supportive treatment, avoid vomiting</a:t>
            </a:r>
          </a:p>
          <a:p>
            <a:r>
              <a:rPr lang="en-US" dirty="0"/>
              <a:t>Eosinophilic – avoid trigger, fluticasone propionate, directly to mouth instead of nose</a:t>
            </a:r>
          </a:p>
          <a:p>
            <a:r>
              <a:rPr lang="en-US" dirty="0"/>
              <a:t>Acid suppression therapy - PPI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320281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9074" y="0"/>
            <a:ext cx="9404724" cy="1400530"/>
          </a:xfrm>
        </p:spPr>
        <p:txBody>
          <a:bodyPr>
            <a:normAutofit fontScale="90000"/>
          </a:bodyPr>
          <a:lstStyle/>
          <a:p>
            <a:r>
              <a:rPr lang="en-US" sz="4400" b="1" u="sng" dirty="0">
                <a:solidFill>
                  <a:srgbClr val="FF0000"/>
                </a:solidFill>
                <a:latin typeface="Cambria" pitchFamily="18" charset="0"/>
              </a:rPr>
              <a:t>5.Gastro-oesophangeal reflux Disease </a:t>
            </a:r>
            <a:br>
              <a:rPr lang="en-US" sz="4400" u="sng" dirty="0">
                <a:solidFill>
                  <a:srgbClr val="FF0000"/>
                </a:solidFill>
                <a:latin typeface="Cambria" pitchFamily="18" charset="0"/>
              </a:rPr>
            </a:br>
            <a:endParaRPr lang="en-US" sz="3200" u="sng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1366" y="941294"/>
            <a:ext cx="10889267" cy="530710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4400" b="1" dirty="0">
                <a:latin typeface="Cambria" pitchFamily="18" charset="0"/>
              </a:rPr>
              <a:t>B</a:t>
            </a:r>
            <a:r>
              <a:rPr lang="en-US" sz="4400" dirty="0">
                <a:solidFill>
                  <a:schemeClr val="tx1"/>
                </a:solidFill>
                <a:latin typeface="Cambria" pitchFamily="18" charset="0"/>
              </a:rPr>
              <a:t>ackflow of gastric or duodenal contents into the esophagus. </a:t>
            </a:r>
          </a:p>
          <a:p>
            <a:pPr>
              <a:buNone/>
            </a:pPr>
            <a:r>
              <a:rPr lang="en-US" sz="4400" b="1" dirty="0">
                <a:solidFill>
                  <a:schemeClr val="accent1"/>
                </a:solidFill>
                <a:latin typeface="Cambria" pitchFamily="18" charset="0"/>
              </a:rPr>
              <a:t>Symptoms</a:t>
            </a:r>
            <a:endParaRPr lang="en-US" sz="4400" dirty="0">
              <a:solidFill>
                <a:schemeClr val="accent1"/>
              </a:solidFill>
              <a:latin typeface="Cambria" pitchFamily="18" charset="0"/>
            </a:endParaRPr>
          </a:p>
          <a:p>
            <a:pPr>
              <a:buNone/>
            </a:pPr>
            <a:r>
              <a:rPr lang="en-US" sz="4400" dirty="0" err="1">
                <a:solidFill>
                  <a:schemeClr val="tx1"/>
                </a:solidFill>
                <a:latin typeface="Cambria" pitchFamily="18" charset="0"/>
              </a:rPr>
              <a:t>Pyrosis</a:t>
            </a:r>
            <a:r>
              <a:rPr lang="en-US" sz="4400" dirty="0">
                <a:solidFill>
                  <a:schemeClr val="tx1"/>
                </a:solidFill>
                <a:latin typeface="Cambria" pitchFamily="18" charset="0"/>
              </a:rPr>
              <a:t>, dyspepsia, </a:t>
            </a:r>
            <a:r>
              <a:rPr lang="en-US" sz="4400" dirty="0" err="1">
                <a:solidFill>
                  <a:schemeClr val="tx1"/>
                </a:solidFill>
                <a:latin typeface="Cambria" pitchFamily="18" charset="0"/>
              </a:rPr>
              <a:t>dysphagia</a:t>
            </a:r>
            <a:r>
              <a:rPr lang="en-US" sz="4400" dirty="0">
                <a:solidFill>
                  <a:schemeClr val="tx1"/>
                </a:solidFill>
                <a:latin typeface="Cambria" pitchFamily="18" charset="0"/>
              </a:rPr>
              <a:t>, </a:t>
            </a:r>
            <a:r>
              <a:rPr lang="en-US" sz="4400" dirty="0" err="1">
                <a:solidFill>
                  <a:schemeClr val="tx1"/>
                </a:solidFill>
                <a:latin typeface="Cambria" pitchFamily="18" charset="0"/>
              </a:rPr>
              <a:t>hypersalivation</a:t>
            </a:r>
            <a:r>
              <a:rPr lang="en-US" sz="4400" dirty="0">
                <a:solidFill>
                  <a:schemeClr val="tx1"/>
                </a:solidFill>
                <a:latin typeface="Cambria" pitchFamily="18" charset="0"/>
              </a:rPr>
              <a:t>, </a:t>
            </a:r>
            <a:r>
              <a:rPr lang="en-US" sz="4400" dirty="0" err="1">
                <a:solidFill>
                  <a:schemeClr val="tx1"/>
                </a:solidFill>
                <a:latin typeface="Cambria" pitchFamily="18" charset="0"/>
              </a:rPr>
              <a:t>flatuelnce</a:t>
            </a:r>
            <a:r>
              <a:rPr lang="en-US" sz="4400" dirty="0">
                <a:solidFill>
                  <a:schemeClr val="tx1"/>
                </a:solidFill>
                <a:latin typeface="Cambria" pitchFamily="18" charset="0"/>
              </a:rPr>
              <a:t>, nocturnal cough, wheezing, hoarseness of voice</a:t>
            </a:r>
          </a:p>
          <a:p>
            <a:pPr>
              <a:buNone/>
            </a:pPr>
            <a:r>
              <a:rPr lang="en-US" sz="4400" b="1" dirty="0">
                <a:solidFill>
                  <a:schemeClr val="accent1"/>
                </a:solidFill>
                <a:latin typeface="Cambria" pitchFamily="18" charset="0"/>
              </a:rPr>
              <a:t>Diagnosis</a:t>
            </a:r>
            <a:endParaRPr lang="en-US" sz="4400" dirty="0">
              <a:solidFill>
                <a:schemeClr val="accent1"/>
              </a:solidFill>
              <a:latin typeface="Cambria" pitchFamily="18" charset="0"/>
            </a:endParaRPr>
          </a:p>
          <a:p>
            <a:pPr>
              <a:buNone/>
            </a:pPr>
            <a:r>
              <a:rPr lang="en-US" sz="4400" dirty="0">
                <a:solidFill>
                  <a:schemeClr val="tx1"/>
                </a:solidFill>
                <a:latin typeface="Cambria" pitchFamily="18" charset="0"/>
              </a:rPr>
              <a:t>Barium swallow, endoscopy</a:t>
            </a:r>
          </a:p>
        </p:txBody>
      </p:sp>
    </p:spTree>
    <p:extLst>
      <p:ext uri="{BB962C8B-B14F-4D97-AF65-F5344CB8AC3E}">
        <p14:creationId xmlns:p14="http://schemas.microsoft.com/office/powerpoint/2010/main" val="264258612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1" y="224125"/>
            <a:ext cx="9404724" cy="1043573"/>
          </a:xfrm>
        </p:spPr>
        <p:txBody>
          <a:bodyPr>
            <a:normAutofit fontScale="90000"/>
          </a:bodyPr>
          <a:lstStyle/>
          <a:p>
            <a:r>
              <a:rPr lang="en-US" sz="4400" b="1" u="sng" dirty="0">
                <a:solidFill>
                  <a:schemeClr val="accent1"/>
                </a:solidFill>
                <a:latin typeface="Cambria" pitchFamily="18" charset="0"/>
              </a:rPr>
              <a:t>Management</a:t>
            </a:r>
            <a:br>
              <a:rPr lang="en-US" sz="3200" dirty="0">
                <a:solidFill>
                  <a:schemeClr val="tx1"/>
                </a:solidFill>
                <a:latin typeface="Cambria" pitchFamily="18" charset="0"/>
              </a:rPr>
            </a:br>
            <a:endParaRPr lang="en-US" sz="32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3012" y="833719"/>
            <a:ext cx="11178988" cy="5414688"/>
          </a:xfrm>
        </p:spPr>
        <p:txBody>
          <a:bodyPr>
            <a:noAutofit/>
          </a:bodyPr>
          <a:lstStyle/>
          <a:p>
            <a:r>
              <a:rPr lang="en-US" sz="4400" dirty="0">
                <a:solidFill>
                  <a:schemeClr val="tx1"/>
                </a:solidFill>
                <a:latin typeface="Cambria" pitchFamily="18" charset="0"/>
              </a:rPr>
              <a:t>Health education</a:t>
            </a:r>
          </a:p>
          <a:p>
            <a:r>
              <a:rPr lang="en-US" sz="4400" dirty="0">
                <a:solidFill>
                  <a:schemeClr val="tx1"/>
                </a:solidFill>
                <a:latin typeface="Cambria" pitchFamily="18" charset="0"/>
              </a:rPr>
              <a:t>Diet</a:t>
            </a:r>
          </a:p>
          <a:p>
            <a:r>
              <a:rPr lang="en-US" sz="4400" dirty="0">
                <a:solidFill>
                  <a:schemeClr val="tx1"/>
                </a:solidFill>
                <a:latin typeface="Cambria" pitchFamily="18" charset="0"/>
              </a:rPr>
              <a:t>Medication(proton pump, histamine antagonists ,</a:t>
            </a:r>
            <a:r>
              <a:rPr lang="en-US" sz="4400" dirty="0" err="1">
                <a:solidFill>
                  <a:schemeClr val="tx1"/>
                </a:solidFill>
                <a:latin typeface="Cambria" pitchFamily="18" charset="0"/>
              </a:rPr>
              <a:t>Prokinetic</a:t>
            </a:r>
            <a:r>
              <a:rPr lang="en-US" sz="4400" dirty="0">
                <a:solidFill>
                  <a:schemeClr val="tx1"/>
                </a:solidFill>
                <a:latin typeface="Cambria" pitchFamily="18" charset="0"/>
              </a:rPr>
              <a:t> agents)</a:t>
            </a:r>
          </a:p>
          <a:p>
            <a:pPr>
              <a:buNone/>
            </a:pPr>
            <a:r>
              <a:rPr lang="en-US" sz="4400" b="1" dirty="0">
                <a:solidFill>
                  <a:schemeClr val="accent1"/>
                </a:solidFill>
                <a:latin typeface="Cambria" pitchFamily="18" charset="0"/>
              </a:rPr>
              <a:t>Surgical management</a:t>
            </a:r>
            <a:endParaRPr lang="en-US" sz="4400" dirty="0">
              <a:solidFill>
                <a:schemeClr val="accent1"/>
              </a:solidFill>
              <a:latin typeface="Cambria" pitchFamily="18" charset="0"/>
            </a:endParaRPr>
          </a:p>
          <a:p>
            <a:r>
              <a:rPr lang="en-US" sz="4400" dirty="0" err="1">
                <a:solidFill>
                  <a:schemeClr val="tx1"/>
                </a:solidFill>
                <a:latin typeface="Cambria" pitchFamily="18" charset="0"/>
              </a:rPr>
              <a:t>Nissen</a:t>
            </a:r>
            <a:r>
              <a:rPr lang="en-US" sz="4400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Cambria" pitchFamily="18" charset="0"/>
              </a:rPr>
              <a:t>fundoplication</a:t>
            </a:r>
            <a:endParaRPr lang="en-US" sz="4400" dirty="0">
              <a:solidFill>
                <a:schemeClr val="tx1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028871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err="1">
                <a:solidFill>
                  <a:schemeClr val="accent1"/>
                </a:solidFill>
                <a:latin typeface="Cambria" pitchFamily="18" charset="0"/>
              </a:rPr>
              <a:t>Nissen</a:t>
            </a:r>
            <a:r>
              <a:rPr lang="en-US" sz="4000" dirty="0">
                <a:solidFill>
                  <a:schemeClr val="accent1"/>
                </a:solidFill>
                <a:latin typeface="Cambria" pitchFamily="18" charset="0"/>
              </a:rPr>
              <a:t> </a:t>
            </a:r>
            <a:r>
              <a:rPr lang="en-US" sz="4000" dirty="0" err="1">
                <a:solidFill>
                  <a:schemeClr val="accent1"/>
                </a:solidFill>
                <a:latin typeface="Cambria" pitchFamily="18" charset="0"/>
              </a:rPr>
              <a:t>fundoplication</a:t>
            </a:r>
            <a:br>
              <a:rPr lang="en-US" sz="4000" dirty="0">
                <a:solidFill>
                  <a:schemeClr val="tx1"/>
                </a:solidFill>
                <a:latin typeface="Cambria" pitchFamily="18" charset="0"/>
              </a:rPr>
            </a:br>
            <a:endParaRPr lang="en-US" dirty="0"/>
          </a:p>
        </p:txBody>
      </p:sp>
      <p:pic>
        <p:nvPicPr>
          <p:cNvPr id="4" name="Content Placeholder 3" descr="Image result for fundoplication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868706" y="2008094"/>
            <a:ext cx="4035014" cy="2453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259" y="0"/>
            <a:ext cx="9404724" cy="1400530"/>
          </a:xfrm>
        </p:spPr>
        <p:txBody>
          <a:bodyPr>
            <a:normAutofit/>
          </a:bodyPr>
          <a:lstStyle/>
          <a:p>
            <a:r>
              <a:rPr lang="en-US" sz="4900" b="1" u="sng" dirty="0">
                <a:solidFill>
                  <a:srgbClr val="FF0000"/>
                </a:solidFill>
                <a:latin typeface="Cambria" pitchFamily="18" charset="0"/>
              </a:rPr>
              <a:t>6. Cancer of the oesophagus</a:t>
            </a:r>
            <a:br>
              <a:rPr lang="en-US" sz="4400" u="sng" dirty="0">
                <a:solidFill>
                  <a:srgbClr val="FF0000"/>
                </a:solidFill>
                <a:latin typeface="Cambria" pitchFamily="18" charset="0"/>
              </a:rPr>
            </a:br>
            <a:endParaRPr lang="en-US" sz="4400" u="sng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316" y="1400530"/>
            <a:ext cx="11028631" cy="3725657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chemeClr val="tx1"/>
                </a:solidFill>
                <a:latin typeface="Cambria" pitchFamily="18" charset="0"/>
              </a:rPr>
              <a:t>Occurs 3 times in men than in women</a:t>
            </a:r>
          </a:p>
          <a:p>
            <a:r>
              <a:rPr lang="en-US" sz="4400" dirty="0">
                <a:solidFill>
                  <a:schemeClr val="tx1"/>
                </a:solidFill>
                <a:latin typeface="Cambria" pitchFamily="18" charset="0"/>
              </a:rPr>
              <a:t>Associated with alcohol and tobacco use</a:t>
            </a:r>
          </a:p>
          <a:p>
            <a:pPr>
              <a:buNone/>
            </a:pPr>
            <a:r>
              <a:rPr lang="en-US" sz="4400" b="1" dirty="0">
                <a:solidFill>
                  <a:schemeClr val="tx1"/>
                </a:solidFill>
                <a:latin typeface="Cambria" pitchFamily="18" charset="0"/>
              </a:rPr>
              <a:t>Risk factors</a:t>
            </a:r>
            <a:endParaRPr lang="en-US" sz="4400" dirty="0">
              <a:solidFill>
                <a:schemeClr val="tx1"/>
              </a:solidFill>
              <a:latin typeface="Cambria" pitchFamily="18" charset="0"/>
            </a:endParaRPr>
          </a:p>
          <a:p>
            <a:r>
              <a:rPr lang="en-US" sz="4400" dirty="0">
                <a:solidFill>
                  <a:schemeClr val="tx1"/>
                </a:solidFill>
                <a:latin typeface="Cambria" pitchFamily="18" charset="0"/>
              </a:rPr>
              <a:t>Ingestion of hot foods</a:t>
            </a:r>
          </a:p>
          <a:p>
            <a:r>
              <a:rPr lang="en-US" sz="4400" dirty="0">
                <a:solidFill>
                  <a:schemeClr val="tx1"/>
                </a:solidFill>
                <a:latin typeface="Cambria" pitchFamily="18" charset="0"/>
              </a:rPr>
              <a:t>Poor oral hygiene</a:t>
            </a:r>
          </a:p>
        </p:txBody>
      </p:sp>
    </p:spTree>
    <p:extLst>
      <p:ext uri="{BB962C8B-B14F-4D97-AF65-F5344CB8AC3E}">
        <p14:creationId xmlns:p14="http://schemas.microsoft.com/office/powerpoint/2010/main" val="179184690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043" y="0"/>
            <a:ext cx="9404724" cy="1400530"/>
          </a:xfrm>
        </p:spPr>
        <p:txBody>
          <a:bodyPr>
            <a:normAutofit/>
          </a:bodyPr>
          <a:lstStyle/>
          <a:p>
            <a:r>
              <a:rPr lang="en-US" sz="4800" dirty="0">
                <a:solidFill>
                  <a:srgbClr val="FF0000"/>
                </a:solidFill>
                <a:latin typeface="Cambria" pitchFamily="18" charset="0"/>
              </a:rPr>
              <a:t>Ca esophagus </a:t>
            </a:r>
            <a:r>
              <a:rPr lang="en-US" sz="4800" dirty="0" err="1">
                <a:solidFill>
                  <a:srgbClr val="FF0000"/>
                </a:solidFill>
                <a:latin typeface="Cambria" pitchFamily="18" charset="0"/>
              </a:rPr>
              <a:t>contd</a:t>
            </a:r>
            <a:r>
              <a:rPr lang="en-US" sz="4800" dirty="0">
                <a:solidFill>
                  <a:srgbClr val="FF0000"/>
                </a:solidFill>
                <a:latin typeface="Cambria" pitchFamily="18" charset="0"/>
              </a:rPr>
              <a:t>….</a:t>
            </a:r>
            <a:br>
              <a:rPr lang="en-US" sz="3200" dirty="0">
                <a:solidFill>
                  <a:srgbClr val="FF0000"/>
                </a:solidFill>
                <a:latin typeface="Cambria" pitchFamily="18" charset="0"/>
              </a:rPr>
            </a:br>
            <a:endParaRPr lang="en-US" sz="3200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881" y="932330"/>
            <a:ext cx="11044519" cy="5280212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chemeClr val="tx1"/>
                </a:solidFill>
                <a:latin typeface="Cambria" pitchFamily="18" charset="0"/>
              </a:rPr>
              <a:t>Exposure to nitrosamines</a:t>
            </a:r>
          </a:p>
          <a:p>
            <a:r>
              <a:rPr lang="en-US" sz="3200" dirty="0">
                <a:solidFill>
                  <a:schemeClr val="tx1"/>
                </a:solidFill>
                <a:latin typeface="Cambria" pitchFamily="18" charset="0"/>
              </a:rPr>
              <a:t>Cigarette smoking</a:t>
            </a:r>
          </a:p>
          <a:p>
            <a:r>
              <a:rPr lang="en-US" sz="3200" dirty="0">
                <a:solidFill>
                  <a:schemeClr val="tx1"/>
                </a:solidFill>
                <a:latin typeface="Cambria" pitchFamily="18" charset="0"/>
              </a:rPr>
              <a:t>Chronic alcohol consumption</a:t>
            </a:r>
          </a:p>
          <a:p>
            <a:pPr>
              <a:buNone/>
            </a:pPr>
            <a:r>
              <a:rPr lang="en-US" sz="3200" b="1" dirty="0">
                <a:solidFill>
                  <a:schemeClr val="accent1"/>
                </a:solidFill>
                <a:latin typeface="Cambria" pitchFamily="18" charset="0"/>
              </a:rPr>
              <a:t>Pathophysiology</a:t>
            </a:r>
            <a:endParaRPr lang="en-US" sz="3200" dirty="0">
              <a:solidFill>
                <a:schemeClr val="accent1"/>
              </a:solidFill>
              <a:latin typeface="Cambria" pitchFamily="18" charset="0"/>
            </a:endParaRPr>
          </a:p>
          <a:p>
            <a:r>
              <a:rPr lang="en-US" sz="3200" dirty="0">
                <a:solidFill>
                  <a:schemeClr val="tx1"/>
                </a:solidFill>
                <a:latin typeface="Cambria" pitchFamily="18" charset="0"/>
              </a:rPr>
              <a:t>Starts as </a:t>
            </a:r>
            <a:r>
              <a:rPr lang="en-US" sz="3200" dirty="0">
                <a:solidFill>
                  <a:srgbClr val="FF0000"/>
                </a:solidFill>
                <a:latin typeface="Cambria" pitchFamily="18" charset="0"/>
              </a:rPr>
              <a:t>a small growth usually in the squamous layer. </a:t>
            </a:r>
            <a:r>
              <a:rPr lang="en-US" sz="3200" dirty="0">
                <a:solidFill>
                  <a:schemeClr val="tx1"/>
                </a:solidFill>
                <a:latin typeface="Cambria" pitchFamily="18" charset="0"/>
              </a:rPr>
              <a:t>Tumor </a:t>
            </a:r>
            <a:r>
              <a:rPr lang="en-US" sz="3200" dirty="0">
                <a:solidFill>
                  <a:srgbClr val="FF0000"/>
                </a:solidFill>
                <a:latin typeface="Cambria" pitchFamily="18" charset="0"/>
              </a:rPr>
              <a:t>spreads rapidly due to lack of serosa layer</a:t>
            </a:r>
            <a:r>
              <a:rPr lang="en-US" sz="3200" dirty="0">
                <a:solidFill>
                  <a:schemeClr val="tx1"/>
                </a:solidFill>
                <a:latin typeface="Cambria" pitchFamily="18" charset="0"/>
              </a:rPr>
              <a:t>. </a:t>
            </a:r>
          </a:p>
          <a:p>
            <a:r>
              <a:rPr lang="en-US" sz="3200" dirty="0">
                <a:solidFill>
                  <a:schemeClr val="tx1"/>
                </a:solidFill>
                <a:latin typeface="Cambria" pitchFamily="18" charset="0"/>
              </a:rPr>
              <a:t>Spread is through </a:t>
            </a:r>
            <a:r>
              <a:rPr lang="en-US" sz="3200" dirty="0">
                <a:solidFill>
                  <a:srgbClr val="FF0000"/>
                </a:solidFill>
                <a:latin typeface="Cambria" pitchFamily="18" charset="0"/>
              </a:rPr>
              <a:t>lymphatic and the systemic circulation</a:t>
            </a:r>
            <a:r>
              <a:rPr lang="en-US" sz="3200" dirty="0">
                <a:solidFill>
                  <a:schemeClr val="tx1"/>
                </a:solidFill>
                <a:latin typeface="Cambria" pitchFamily="18" charset="0"/>
              </a:rPr>
              <a:t>. </a:t>
            </a:r>
          </a:p>
          <a:p>
            <a:r>
              <a:rPr lang="en-US" sz="3200" dirty="0">
                <a:solidFill>
                  <a:schemeClr val="tx1"/>
                </a:solidFill>
                <a:latin typeface="Cambria" pitchFamily="18" charset="0"/>
              </a:rPr>
              <a:t>Inner layer invasion causes </a:t>
            </a:r>
            <a:r>
              <a:rPr lang="en-US" sz="3200" dirty="0">
                <a:solidFill>
                  <a:srgbClr val="FF0000"/>
                </a:solidFill>
                <a:latin typeface="Cambria" pitchFamily="18" charset="0"/>
              </a:rPr>
              <a:t>ulceration</a:t>
            </a:r>
            <a:r>
              <a:rPr lang="en-US" sz="3200" dirty="0">
                <a:solidFill>
                  <a:schemeClr val="tx1"/>
                </a:solidFill>
                <a:latin typeface="Cambria" pitchFamily="18" charset="0"/>
              </a:rPr>
              <a:t>, later the </a:t>
            </a:r>
            <a:r>
              <a:rPr lang="en-US" sz="3200" dirty="0">
                <a:solidFill>
                  <a:srgbClr val="FF0000"/>
                </a:solidFill>
                <a:latin typeface="Cambria" pitchFamily="18" charset="0"/>
              </a:rPr>
              <a:t>whole wall is invaded. There is hypertrophy of the affected cells</a:t>
            </a:r>
          </a:p>
        </p:txBody>
      </p:sp>
    </p:spTree>
    <p:extLst>
      <p:ext uri="{BB962C8B-B14F-4D97-AF65-F5344CB8AC3E}">
        <p14:creationId xmlns:p14="http://schemas.microsoft.com/office/powerpoint/2010/main" val="121653767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latin typeface="Cambria" pitchFamily="18" charset="0"/>
              </a:rPr>
              <a:t>S/S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07706" y="938464"/>
            <a:ext cx="4684293" cy="535800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dirty="0">
                <a:solidFill>
                  <a:schemeClr val="accent1"/>
                </a:solidFill>
                <a:latin typeface="Cambria" pitchFamily="18" charset="0"/>
              </a:rPr>
              <a:t>Diagnosis</a:t>
            </a:r>
          </a:p>
          <a:p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Biopsy</a:t>
            </a:r>
          </a:p>
          <a:p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CT chest</a:t>
            </a:r>
          </a:p>
          <a:p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Endoscopic ultrasound</a:t>
            </a:r>
          </a:p>
          <a:p>
            <a:pPr>
              <a:buNone/>
            </a:pPr>
            <a:r>
              <a:rPr lang="en-US" sz="4000" b="1" dirty="0">
                <a:solidFill>
                  <a:schemeClr val="accent1"/>
                </a:solidFill>
                <a:latin typeface="Cambria" pitchFamily="18" charset="0"/>
              </a:rPr>
              <a:t>Management</a:t>
            </a:r>
            <a:endParaRPr lang="en-US" sz="4000" dirty="0">
              <a:solidFill>
                <a:schemeClr val="accent1"/>
              </a:solidFill>
              <a:latin typeface="Cambria" pitchFamily="18" charset="0"/>
            </a:endParaRPr>
          </a:p>
          <a:p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-Surgical</a:t>
            </a:r>
          </a:p>
          <a:p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-Pain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4776" y="1264024"/>
            <a:ext cx="6750426" cy="5593976"/>
          </a:xfrm>
        </p:spPr>
        <p:txBody>
          <a:bodyPr>
            <a:normAutofit/>
          </a:bodyPr>
          <a:lstStyle/>
          <a:p>
            <a:r>
              <a:rPr lang="en-US" sz="3200" dirty="0" err="1">
                <a:latin typeface="Cambria" pitchFamily="18" charset="0"/>
              </a:rPr>
              <a:t>Dysphagia</a:t>
            </a:r>
            <a:endParaRPr lang="en-US" sz="3200" dirty="0">
              <a:solidFill>
                <a:schemeClr val="accent1"/>
              </a:solidFill>
              <a:latin typeface="Cambria" pitchFamily="18" charset="0"/>
            </a:endParaRPr>
          </a:p>
          <a:p>
            <a:r>
              <a:rPr lang="en-US" sz="3200" dirty="0">
                <a:latin typeface="Cambria" pitchFamily="18" charset="0"/>
              </a:rPr>
              <a:t>Sensation of a mass in the throat</a:t>
            </a:r>
          </a:p>
          <a:p>
            <a:r>
              <a:rPr lang="en-US" sz="3200" dirty="0">
                <a:latin typeface="Cambria" pitchFamily="18" charset="0"/>
              </a:rPr>
              <a:t>Sub </a:t>
            </a:r>
            <a:r>
              <a:rPr lang="en-US" sz="3200" dirty="0" err="1">
                <a:latin typeface="Cambria" pitchFamily="18" charset="0"/>
              </a:rPr>
              <a:t>sternal</a:t>
            </a:r>
            <a:r>
              <a:rPr lang="en-US" sz="3200" dirty="0">
                <a:latin typeface="Cambria" pitchFamily="18" charset="0"/>
              </a:rPr>
              <a:t> pain</a:t>
            </a:r>
          </a:p>
          <a:p>
            <a:r>
              <a:rPr lang="en-US" sz="3200" dirty="0">
                <a:latin typeface="Cambria" pitchFamily="18" charset="0"/>
              </a:rPr>
              <a:t>Regurgitation of undigested food</a:t>
            </a:r>
          </a:p>
          <a:p>
            <a:r>
              <a:rPr lang="en-US" sz="3200" dirty="0">
                <a:latin typeface="Cambria" pitchFamily="18" charset="0"/>
              </a:rPr>
              <a:t>Hiccups</a:t>
            </a:r>
          </a:p>
          <a:p>
            <a:r>
              <a:rPr lang="en-US" sz="3200" dirty="0">
                <a:latin typeface="Cambria" pitchFamily="18" charset="0"/>
              </a:rPr>
              <a:t>Foul smell</a:t>
            </a:r>
          </a:p>
          <a:p>
            <a:r>
              <a:rPr lang="en-US" sz="3200" dirty="0">
                <a:latin typeface="Cambria" pitchFamily="18" charset="0"/>
              </a:rPr>
              <a:t>Dyspnea</a:t>
            </a:r>
          </a:p>
          <a:p>
            <a:r>
              <a:rPr lang="en-US" sz="3200" dirty="0">
                <a:latin typeface="Cambria" pitchFamily="18" charset="0"/>
              </a:rPr>
              <a:t>Hemorrhage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152576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426464"/>
          </a:xfrm>
        </p:spPr>
        <p:txBody>
          <a:bodyPr>
            <a:normAutofit/>
          </a:bodyPr>
          <a:lstStyle/>
          <a:p>
            <a:r>
              <a:rPr lang="en-US" sz="4000" b="1" u="sng" dirty="0">
                <a:solidFill>
                  <a:schemeClr val="accent1"/>
                </a:solidFill>
                <a:latin typeface="Cambria" pitchFamily="18" charset="0"/>
              </a:rPr>
              <a:t>Post –op care</a:t>
            </a:r>
            <a:br>
              <a:rPr lang="en-US" sz="4000" u="sng" dirty="0">
                <a:solidFill>
                  <a:schemeClr val="tx1"/>
                </a:solidFill>
                <a:latin typeface="Cambria" pitchFamily="18" charset="0"/>
              </a:rPr>
            </a:br>
            <a:endParaRPr lang="en-US" sz="4000" u="sng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6518" y="850290"/>
            <a:ext cx="6457420" cy="6007711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tx1"/>
                </a:solidFill>
                <a:latin typeface="Cambria" pitchFamily="18" charset="0"/>
              </a:rPr>
              <a:t>Observations</a:t>
            </a:r>
          </a:p>
          <a:p>
            <a:r>
              <a:rPr lang="en-US" sz="3200" dirty="0">
                <a:solidFill>
                  <a:schemeClr val="tx1"/>
                </a:solidFill>
                <a:latin typeface="Cambria" pitchFamily="18" charset="0"/>
              </a:rPr>
              <a:t>NBM</a:t>
            </a:r>
          </a:p>
          <a:p>
            <a:r>
              <a:rPr lang="en-US" sz="3200" dirty="0">
                <a:solidFill>
                  <a:schemeClr val="tx1"/>
                </a:solidFill>
                <a:latin typeface="Cambria" pitchFamily="18" charset="0"/>
              </a:rPr>
              <a:t>Intercostal drain management</a:t>
            </a:r>
          </a:p>
          <a:p>
            <a:r>
              <a:rPr lang="en-US" sz="3200" dirty="0">
                <a:solidFill>
                  <a:schemeClr val="tx1"/>
                </a:solidFill>
                <a:latin typeface="Cambria" pitchFamily="18" charset="0"/>
              </a:rPr>
              <a:t>Pain control</a:t>
            </a:r>
          </a:p>
          <a:p>
            <a:r>
              <a:rPr lang="en-US" sz="3200" dirty="0">
                <a:solidFill>
                  <a:schemeClr val="tx1"/>
                </a:solidFill>
                <a:latin typeface="Cambria" pitchFamily="18" charset="0"/>
              </a:rPr>
              <a:t>Antibiotics</a:t>
            </a:r>
          </a:p>
          <a:p>
            <a:r>
              <a:rPr lang="en-US" sz="3200" dirty="0">
                <a:solidFill>
                  <a:schemeClr val="tx1"/>
                </a:solidFill>
                <a:latin typeface="Cambria" pitchFamily="18" charset="0"/>
              </a:rPr>
              <a:t>IV fluids</a:t>
            </a:r>
          </a:p>
          <a:p>
            <a:r>
              <a:rPr lang="en-US" sz="3200" dirty="0">
                <a:solidFill>
                  <a:schemeClr val="tx1"/>
                </a:solidFill>
                <a:latin typeface="Cambria" pitchFamily="18" charset="0"/>
              </a:rPr>
              <a:t>Removal of stitches on the 10thday</a:t>
            </a:r>
          </a:p>
          <a:p>
            <a:r>
              <a:rPr lang="en-US" sz="3200" dirty="0">
                <a:solidFill>
                  <a:schemeClr val="tx1"/>
                </a:solidFill>
                <a:latin typeface="Cambria" pitchFamily="18" charset="0"/>
              </a:rPr>
              <a:t>Other nursing care per the patients needs</a:t>
            </a:r>
          </a:p>
          <a:p>
            <a:endParaRPr lang="en-US" sz="32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3985" y="425144"/>
            <a:ext cx="5358063" cy="600771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4000" dirty="0">
                <a:solidFill>
                  <a:schemeClr val="accent1"/>
                </a:solidFill>
                <a:latin typeface="Cambria" pitchFamily="18" charset="0"/>
              </a:rPr>
              <a:t>Complications</a:t>
            </a:r>
          </a:p>
          <a:p>
            <a:r>
              <a:rPr lang="en-US" sz="4000" dirty="0">
                <a:latin typeface="Cambria" pitchFamily="18" charset="0"/>
              </a:rPr>
              <a:t>Aspiration pneumonia</a:t>
            </a:r>
          </a:p>
          <a:p>
            <a:r>
              <a:rPr lang="en-US" sz="4000" dirty="0">
                <a:latin typeface="Cambria" pitchFamily="18" charset="0"/>
              </a:rPr>
              <a:t>Esophageal obstructions</a:t>
            </a:r>
          </a:p>
          <a:p>
            <a:r>
              <a:rPr lang="en-US" sz="4000" dirty="0" err="1">
                <a:latin typeface="Cambria" pitchFamily="18" charset="0"/>
              </a:rPr>
              <a:t>Tracheo</a:t>
            </a:r>
            <a:r>
              <a:rPr lang="en-US" sz="4000" dirty="0">
                <a:latin typeface="Cambria" pitchFamily="18" charset="0"/>
              </a:rPr>
              <a:t>-esophageal fistulas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431343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972800" cy="1143000"/>
          </a:xfrm>
        </p:spPr>
        <p:txBody>
          <a:bodyPr>
            <a:normAutofit/>
          </a:bodyPr>
          <a:lstStyle/>
          <a:p>
            <a:r>
              <a:rPr lang="en-US" sz="4400" b="1" u="sng" dirty="0">
                <a:solidFill>
                  <a:srgbClr val="FF0000"/>
                </a:solidFill>
                <a:latin typeface="Arial Black" pitchFamily="34" charset="0"/>
              </a:rPr>
              <a:t>1. ACHALASIA</a:t>
            </a:r>
            <a:endParaRPr lang="en-US" sz="3200" b="1" u="sng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0632" y="1195137"/>
            <a:ext cx="11293642" cy="5715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dirty="0" err="1"/>
              <a:t>Dfn</a:t>
            </a:r>
            <a:r>
              <a:rPr lang="en-US" dirty="0"/>
              <a:t>-absence or ineffective peristalsis of the distal esophagus. </a:t>
            </a:r>
          </a:p>
          <a:p>
            <a:pPr>
              <a:buNone/>
            </a:pPr>
            <a:r>
              <a:rPr lang="en-US" dirty="0"/>
              <a:t>The esophageal sphincter fails to relax after swallowing.</a:t>
            </a:r>
          </a:p>
          <a:p>
            <a:pPr>
              <a:buNone/>
            </a:pPr>
            <a:r>
              <a:rPr lang="en-US" dirty="0"/>
              <a:t>-The etiology is not known, </a:t>
            </a:r>
          </a:p>
          <a:p>
            <a:pPr>
              <a:buNone/>
            </a:pPr>
            <a:r>
              <a:rPr lang="en-US" dirty="0"/>
              <a:t>-central or peripheral vagal nerve dysfunction</a:t>
            </a:r>
          </a:p>
          <a:p>
            <a:pPr>
              <a:buNone/>
            </a:pPr>
            <a:r>
              <a:rPr lang="en-US" dirty="0"/>
              <a:t>Damage to myenteric neurons – Chagas disease</a:t>
            </a:r>
          </a:p>
          <a:p>
            <a:pPr>
              <a:buNone/>
            </a:pPr>
            <a:r>
              <a:rPr lang="en-US" dirty="0"/>
              <a:t>Extraesophageal malignancy</a:t>
            </a:r>
          </a:p>
          <a:p>
            <a:pPr>
              <a:buNone/>
            </a:pPr>
            <a:r>
              <a:rPr lang="en-US" dirty="0"/>
              <a:t>The classic triad of presenting symptoms include </a:t>
            </a:r>
            <a:r>
              <a:rPr lang="en-US" dirty="0" err="1"/>
              <a:t>dysphagia</a:t>
            </a:r>
            <a:r>
              <a:rPr lang="en-US" dirty="0"/>
              <a:t>, regurgitation and weight loss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577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299" y="0"/>
            <a:ext cx="9404724" cy="140053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1"/>
                </a:solidFill>
                <a:latin typeface="Cambria" pitchFamily="18" charset="0"/>
              </a:rPr>
              <a:t>Clinical manifestations</a:t>
            </a:r>
            <a:br>
              <a:rPr lang="en-US" sz="3200" dirty="0">
                <a:solidFill>
                  <a:schemeClr val="tx1"/>
                </a:solidFill>
                <a:latin typeface="Cambria" pitchFamily="18" charset="0"/>
              </a:rPr>
            </a:br>
            <a:endParaRPr lang="en-US" sz="32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0442" y="770021"/>
            <a:ext cx="10873641" cy="5478380"/>
          </a:xfrm>
        </p:spPr>
        <p:txBody>
          <a:bodyPr>
            <a:normAutofit lnSpcReduction="10000"/>
          </a:bodyPr>
          <a:lstStyle/>
          <a:p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Difficulty in swallowing both liquids and solids – slowly and gradually</a:t>
            </a:r>
          </a:p>
          <a:p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A feeling of food sticking in the lower portion of the esophagus</a:t>
            </a:r>
          </a:p>
          <a:p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Regurgitation </a:t>
            </a:r>
          </a:p>
          <a:p>
            <a:r>
              <a:rPr lang="en-US" sz="4000" dirty="0" err="1">
                <a:solidFill>
                  <a:schemeClr val="tx1"/>
                </a:solidFill>
                <a:latin typeface="Cambria" pitchFamily="18" charset="0"/>
              </a:rPr>
              <a:t>Pyrosis</a:t>
            </a:r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 (chest pain and heart burn)</a:t>
            </a:r>
          </a:p>
          <a:p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Pulmonary complications from aspiration of gastric contents</a:t>
            </a:r>
          </a:p>
          <a:p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Weight loss</a:t>
            </a:r>
          </a:p>
          <a:p>
            <a:endParaRPr lang="en-US" sz="3200" dirty="0">
              <a:solidFill>
                <a:schemeClr val="tx1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91385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3602" y="17115"/>
            <a:ext cx="9404724" cy="75181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chemeClr val="accent1"/>
                </a:solidFill>
                <a:latin typeface="Cambria" pitchFamily="18" charset="0"/>
              </a:rPr>
              <a:t>Diagnosis</a:t>
            </a:r>
            <a:endParaRPr lang="en-US" sz="3200" dirty="0">
              <a:solidFill>
                <a:schemeClr val="accent1"/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2736" y="768934"/>
            <a:ext cx="11149263" cy="5902030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>
                <a:solidFill>
                  <a:schemeClr val="tx1"/>
                </a:solidFill>
                <a:latin typeface="Cambria" pitchFamily="18" charset="0"/>
              </a:rPr>
              <a:t>X-ray -shows esophageal dilatation above the narrowing at the gastro esophageal junction</a:t>
            </a:r>
          </a:p>
          <a:p>
            <a:r>
              <a:rPr lang="en-US" sz="3200" dirty="0">
                <a:solidFill>
                  <a:schemeClr val="tx1"/>
                </a:solidFill>
                <a:latin typeface="Cambria" pitchFamily="18" charset="0"/>
              </a:rPr>
              <a:t>Barium swallow</a:t>
            </a:r>
          </a:p>
          <a:p>
            <a:r>
              <a:rPr lang="en-US" sz="3200" dirty="0">
                <a:solidFill>
                  <a:schemeClr val="tx1"/>
                </a:solidFill>
                <a:latin typeface="Cambria" pitchFamily="18" charset="0"/>
              </a:rPr>
              <a:t>CT chest</a:t>
            </a:r>
          </a:p>
          <a:p>
            <a:r>
              <a:rPr lang="en-US" sz="3200" dirty="0">
                <a:solidFill>
                  <a:schemeClr val="tx1"/>
                </a:solidFill>
                <a:latin typeface="Cambria" pitchFamily="18" charset="0"/>
              </a:rPr>
              <a:t>Endoscopy – rule out esophageal cancer</a:t>
            </a:r>
          </a:p>
          <a:p>
            <a:r>
              <a:rPr lang="en-US" sz="3200" dirty="0">
                <a:solidFill>
                  <a:schemeClr val="tx1"/>
                </a:solidFill>
                <a:latin typeface="Cambria" pitchFamily="18" charset="0"/>
              </a:rPr>
              <a:t>Manometer is used to measure the pressures in the esophagus</a:t>
            </a:r>
          </a:p>
          <a:p>
            <a:pPr>
              <a:buNone/>
            </a:pPr>
            <a:r>
              <a:rPr lang="en-US" sz="3200" b="1" u="sng" dirty="0">
                <a:solidFill>
                  <a:schemeClr val="accent1"/>
                </a:solidFill>
                <a:latin typeface="Cambria" pitchFamily="18" charset="0"/>
              </a:rPr>
              <a:t>Management</a:t>
            </a:r>
            <a:endParaRPr lang="en-US" sz="3200" u="sng" dirty="0">
              <a:solidFill>
                <a:schemeClr val="accent1"/>
              </a:solidFill>
              <a:latin typeface="Cambria" pitchFamily="18" charset="0"/>
            </a:endParaRPr>
          </a:p>
          <a:p>
            <a:r>
              <a:rPr lang="en-US" sz="3200" dirty="0">
                <a:solidFill>
                  <a:schemeClr val="tx1"/>
                </a:solidFill>
                <a:latin typeface="Cambria" pitchFamily="18" charset="0"/>
              </a:rPr>
              <a:t>Focuses on </a:t>
            </a:r>
            <a:r>
              <a:rPr lang="en-US" sz="3200" dirty="0" err="1">
                <a:solidFill>
                  <a:schemeClr val="tx1"/>
                </a:solidFill>
                <a:latin typeface="Cambria" pitchFamily="18" charset="0"/>
              </a:rPr>
              <a:t>releaving</a:t>
            </a:r>
            <a:r>
              <a:rPr lang="en-US" sz="3200" dirty="0">
                <a:solidFill>
                  <a:schemeClr val="tx1"/>
                </a:solidFill>
                <a:latin typeface="Cambria" pitchFamily="18" charset="0"/>
              </a:rPr>
              <a:t> symptoms</a:t>
            </a:r>
          </a:p>
          <a:p>
            <a:r>
              <a:rPr lang="en-US" sz="3200" dirty="0">
                <a:solidFill>
                  <a:schemeClr val="tx1"/>
                </a:solidFill>
                <a:latin typeface="Cambria" pitchFamily="18" charset="0"/>
              </a:rPr>
              <a:t>Calcium channel blockers and nitrates-reduces the esophageal pressures</a:t>
            </a:r>
          </a:p>
          <a:p>
            <a:r>
              <a:rPr lang="en-US" sz="3200" dirty="0" err="1">
                <a:solidFill>
                  <a:schemeClr val="tx1"/>
                </a:solidFill>
                <a:latin typeface="Cambria" pitchFamily="18" charset="0"/>
              </a:rPr>
              <a:t>Botulinum</a:t>
            </a:r>
            <a:r>
              <a:rPr lang="en-US" sz="3200" dirty="0">
                <a:solidFill>
                  <a:schemeClr val="tx1"/>
                </a:solidFill>
                <a:latin typeface="Cambria" pitchFamily="18" charset="0"/>
              </a:rPr>
              <a:t> toxin injection-inhibits the contraction of smooth muscles( given via endoscopy)</a:t>
            </a:r>
          </a:p>
        </p:txBody>
      </p:sp>
    </p:spTree>
    <p:extLst>
      <p:ext uri="{BB962C8B-B14F-4D97-AF65-F5344CB8AC3E}">
        <p14:creationId xmlns:p14="http://schemas.microsoft.com/office/powerpoint/2010/main" val="35840339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006" y="295658"/>
            <a:ext cx="10972800" cy="114300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1"/>
                </a:solidFill>
                <a:latin typeface="Cambria" pitchFamily="18" charset="0"/>
              </a:rPr>
              <a:t>Surgical treatment</a:t>
            </a:r>
            <a:br>
              <a:rPr lang="en-US" sz="3200" dirty="0">
                <a:solidFill>
                  <a:schemeClr val="tx1"/>
                </a:solidFill>
                <a:latin typeface="Cambria" pitchFamily="18" charset="0"/>
              </a:rPr>
            </a:br>
            <a:endParaRPr lang="en-US" sz="32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5852" y="1828800"/>
            <a:ext cx="10289585" cy="4530187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Forceful dilatation (balloon), pneumatic</a:t>
            </a:r>
          </a:p>
          <a:p>
            <a:r>
              <a:rPr lang="en-US" sz="4000" dirty="0" err="1">
                <a:solidFill>
                  <a:schemeClr val="tx1"/>
                </a:solidFill>
                <a:latin typeface="Cambria" pitchFamily="18" charset="0"/>
              </a:rPr>
              <a:t>Esophagomyotomy</a:t>
            </a:r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-performed </a:t>
            </a:r>
            <a:r>
              <a:rPr lang="en-US" sz="4000" dirty="0" err="1">
                <a:solidFill>
                  <a:schemeClr val="tx1"/>
                </a:solidFill>
                <a:latin typeface="Cambria" pitchFamily="18" charset="0"/>
              </a:rPr>
              <a:t>laparascopically</a:t>
            </a:r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 with either LES </a:t>
            </a:r>
            <a:r>
              <a:rPr lang="en-US" sz="4000" dirty="0" err="1">
                <a:solidFill>
                  <a:schemeClr val="tx1"/>
                </a:solidFill>
                <a:latin typeface="Cambria" pitchFamily="18" charset="0"/>
              </a:rPr>
              <a:t>myotomy</a:t>
            </a:r>
            <a:r>
              <a:rPr lang="en-US" sz="4000" dirty="0">
                <a:solidFill>
                  <a:schemeClr val="tx1"/>
                </a:solidFill>
                <a:latin typeface="Cambria" pitchFamily="18" charset="0"/>
              </a:rPr>
              <a:t> or the muscles are separated to relieve the LES</a:t>
            </a:r>
          </a:p>
          <a:p>
            <a:endParaRPr lang="en-US" sz="4000" dirty="0">
              <a:solidFill>
                <a:schemeClr val="tx1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59498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693" y="365760"/>
            <a:ext cx="9404724" cy="631768"/>
          </a:xfrm>
        </p:spPr>
        <p:txBody>
          <a:bodyPr>
            <a:noAutofit/>
          </a:bodyPr>
          <a:lstStyle/>
          <a:p>
            <a:r>
              <a:rPr lang="en-US" sz="4400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Nursing management</a:t>
            </a:r>
            <a:br>
              <a:rPr lang="en-US" sz="4400" dirty="0">
                <a:solidFill>
                  <a:schemeClr val="tx1"/>
                </a:solidFill>
                <a:latin typeface="Cambria" pitchFamily="18" charset="0"/>
              </a:rPr>
            </a:br>
            <a:endParaRPr lang="en-US" sz="44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696" y="997528"/>
            <a:ext cx="5193579" cy="5631872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tx1"/>
                </a:solidFill>
                <a:latin typeface="Cambria" pitchFamily="18" charset="0"/>
              </a:rPr>
              <a:t>Preoperative management</a:t>
            </a:r>
          </a:p>
          <a:p>
            <a:r>
              <a:rPr lang="en-US" sz="3600" dirty="0">
                <a:solidFill>
                  <a:schemeClr val="tx1"/>
                </a:solidFill>
                <a:latin typeface="Cambria" pitchFamily="18" charset="0"/>
              </a:rPr>
              <a:t>Postoperative management</a:t>
            </a:r>
          </a:p>
          <a:p>
            <a:r>
              <a:rPr lang="en-US" sz="3600" dirty="0">
                <a:solidFill>
                  <a:schemeClr val="tx1"/>
                </a:solidFill>
                <a:latin typeface="Cambria" pitchFamily="18" charset="0"/>
              </a:rPr>
              <a:t>Nurse patient in fowlers position</a:t>
            </a:r>
          </a:p>
          <a:p>
            <a:r>
              <a:rPr lang="en-US" sz="3600" dirty="0">
                <a:solidFill>
                  <a:schemeClr val="tx1"/>
                </a:solidFill>
                <a:latin typeface="Cambria" pitchFamily="18" charset="0"/>
              </a:rPr>
              <a:t>Nil by mouth</a:t>
            </a:r>
          </a:p>
          <a:p>
            <a:r>
              <a:rPr lang="en-US" sz="3600" dirty="0">
                <a:solidFill>
                  <a:schemeClr val="tx1"/>
                </a:solidFill>
                <a:latin typeface="Cambria" pitchFamily="18" charset="0"/>
              </a:rPr>
              <a:t>NG drainage</a:t>
            </a:r>
          </a:p>
          <a:p>
            <a:r>
              <a:rPr lang="en-US" sz="3600" dirty="0">
                <a:solidFill>
                  <a:schemeClr val="tx1"/>
                </a:solidFill>
                <a:latin typeface="Cambria" pitchFamily="18" charset="0"/>
              </a:rPr>
              <a:t>Iv fluids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77097" y="997527"/>
            <a:ext cx="5193579" cy="52508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en-US" sz="4000" dirty="0">
                <a:latin typeface="Cambria" pitchFamily="18" charset="0"/>
              </a:rPr>
              <a:t>Suctioning</a:t>
            </a:r>
          </a:p>
          <a:p>
            <a:r>
              <a:rPr lang="en-US" sz="4000" dirty="0">
                <a:latin typeface="Cambria" pitchFamily="18" charset="0"/>
              </a:rPr>
              <a:t>Infection prevention</a:t>
            </a:r>
          </a:p>
          <a:p>
            <a:r>
              <a:rPr lang="en-US" sz="4000" dirty="0">
                <a:latin typeface="Cambria" pitchFamily="18" charset="0"/>
              </a:rPr>
              <a:t>Vital observation</a:t>
            </a:r>
          </a:p>
          <a:p>
            <a:r>
              <a:rPr lang="en-US" sz="4000" dirty="0">
                <a:latin typeface="Cambria" pitchFamily="18" charset="0"/>
              </a:rPr>
              <a:t>Check for bowel sounds</a:t>
            </a:r>
          </a:p>
          <a:p>
            <a:r>
              <a:rPr lang="en-US" sz="4000" dirty="0">
                <a:latin typeface="Cambria" pitchFamily="18" charset="0"/>
              </a:rPr>
              <a:t>Nutrition ( enteral /parenteral)</a:t>
            </a:r>
          </a:p>
          <a:p>
            <a:endParaRPr lang="en-US" sz="3200" dirty="0">
              <a:solidFill>
                <a:srgbClr val="FFC000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55895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1645</Words>
  <Application>Microsoft Office PowerPoint</Application>
  <PresentationFormat>Widescreen</PresentationFormat>
  <Paragraphs>260</Paragraphs>
  <Slides>46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4" baseType="lpstr">
      <vt:lpstr>Arial</vt:lpstr>
      <vt:lpstr>Arial Black</vt:lpstr>
      <vt:lpstr>Calibri</vt:lpstr>
      <vt:lpstr>Calibri Light</vt:lpstr>
      <vt:lpstr>Cambria</vt:lpstr>
      <vt:lpstr>Wingdings</vt:lpstr>
      <vt:lpstr>Wingdings 3</vt:lpstr>
      <vt:lpstr>Office Theme</vt:lpstr>
      <vt:lpstr>DISORDERS OF THE ESOPHAGUS</vt:lpstr>
      <vt:lpstr>ESOPHAGITIS</vt:lpstr>
      <vt:lpstr>complications</vt:lpstr>
      <vt:lpstr>treatment</vt:lpstr>
      <vt:lpstr>1. ACHALASIA</vt:lpstr>
      <vt:lpstr>Clinical manifestations </vt:lpstr>
      <vt:lpstr>Diagnosis</vt:lpstr>
      <vt:lpstr>Surgical treatment </vt:lpstr>
      <vt:lpstr>Nursing management </vt:lpstr>
      <vt:lpstr>2. Diffuse esophageal spasm (DES) SDL </vt:lpstr>
      <vt:lpstr>PowerPoint Presentation</vt:lpstr>
      <vt:lpstr>Management</vt:lpstr>
      <vt:lpstr>Post surgical management </vt:lpstr>
      <vt:lpstr>3. ESOPHAGEAL DIVERTICULA SDL </vt:lpstr>
      <vt:lpstr>PowerPoint Presentation</vt:lpstr>
      <vt:lpstr>PATHOPHYSIOLOGY</vt:lpstr>
      <vt:lpstr>Signs and symptoms</vt:lpstr>
      <vt:lpstr>TYPES; Pharyngoesophageal diverticula (zenker) </vt:lpstr>
      <vt:lpstr>PowerPoint Presentation</vt:lpstr>
      <vt:lpstr>PowerPoint Presentation</vt:lpstr>
      <vt:lpstr>Diagnosis and treatment </vt:lpstr>
      <vt:lpstr>Midesophageal (traction) diverticula </vt:lpstr>
      <vt:lpstr>Epiphrenic (supradiaphragmatic) diverticula </vt:lpstr>
      <vt:lpstr>Diagnosis and treatment </vt:lpstr>
      <vt:lpstr>MANAGEMENT</vt:lpstr>
      <vt:lpstr>Nursing management</vt:lpstr>
      <vt:lpstr> ESOPHAGOSCOPY </vt:lpstr>
      <vt:lpstr> ESOPHAGOSCOPY </vt:lpstr>
      <vt:lpstr>General considerations </vt:lpstr>
      <vt:lpstr>Complications </vt:lpstr>
      <vt:lpstr>4. HIATUS HERNIA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CAUSE</vt:lpstr>
      <vt:lpstr>diagnosis</vt:lpstr>
      <vt:lpstr>Management </vt:lpstr>
      <vt:lpstr>5.Gastro-oesophangeal reflux Disease  </vt:lpstr>
      <vt:lpstr>Management </vt:lpstr>
      <vt:lpstr>Nissen fundoplication </vt:lpstr>
      <vt:lpstr>6. Cancer of the oesophagus </vt:lpstr>
      <vt:lpstr>Ca esophagus contd…. </vt:lpstr>
      <vt:lpstr>S/S</vt:lpstr>
      <vt:lpstr>Post –op care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DISORDERS OF THE OESOPHAGUS</dc:title>
  <dc:creator>Daniel Ogera</dc:creator>
  <cp:lastModifiedBy>Daniel Ogera</cp:lastModifiedBy>
  <cp:revision>7</cp:revision>
  <dcterms:created xsi:type="dcterms:W3CDTF">2024-11-11T12:12:36Z</dcterms:created>
  <dcterms:modified xsi:type="dcterms:W3CDTF">2024-11-15T11:43:51Z</dcterms:modified>
</cp:coreProperties>
</file>