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878" r:id="rId2"/>
    <p:sldId id="664" r:id="rId3"/>
    <p:sldId id="665" r:id="rId4"/>
    <p:sldId id="666" r:id="rId5"/>
    <p:sldId id="667" r:id="rId6"/>
    <p:sldId id="668" r:id="rId7"/>
    <p:sldId id="730" r:id="rId8"/>
    <p:sldId id="728" r:id="rId9"/>
    <p:sldId id="862" r:id="rId10"/>
    <p:sldId id="729" r:id="rId11"/>
    <p:sldId id="669" r:id="rId12"/>
    <p:sldId id="671" r:id="rId13"/>
    <p:sldId id="755" r:id="rId14"/>
    <p:sldId id="717" r:id="rId15"/>
    <p:sldId id="732" r:id="rId16"/>
    <p:sldId id="735" r:id="rId17"/>
    <p:sldId id="738" r:id="rId18"/>
    <p:sldId id="737" r:id="rId19"/>
    <p:sldId id="733" r:id="rId20"/>
    <p:sldId id="734" r:id="rId21"/>
    <p:sldId id="739" r:id="rId22"/>
    <p:sldId id="756" r:id="rId23"/>
    <p:sldId id="757" r:id="rId24"/>
    <p:sldId id="741" r:id="rId25"/>
    <p:sldId id="745" r:id="rId26"/>
    <p:sldId id="746" r:id="rId27"/>
    <p:sldId id="747" r:id="rId28"/>
    <p:sldId id="749" r:id="rId29"/>
    <p:sldId id="743" r:id="rId30"/>
    <p:sldId id="744" r:id="rId31"/>
    <p:sldId id="748" r:id="rId32"/>
    <p:sldId id="740" r:id="rId33"/>
    <p:sldId id="761" r:id="rId34"/>
    <p:sldId id="723" r:id="rId35"/>
    <p:sldId id="720" r:id="rId36"/>
    <p:sldId id="721" r:id="rId37"/>
    <p:sldId id="722" r:id="rId38"/>
    <p:sldId id="724" r:id="rId39"/>
    <p:sldId id="753" r:id="rId40"/>
    <p:sldId id="679" r:id="rId41"/>
    <p:sldId id="687" r:id="rId42"/>
    <p:sldId id="694" r:id="rId43"/>
    <p:sldId id="758" r:id="rId44"/>
    <p:sldId id="695" r:id="rId45"/>
    <p:sldId id="696" r:id="rId46"/>
    <p:sldId id="697" r:id="rId47"/>
    <p:sldId id="698" r:id="rId48"/>
    <p:sldId id="699" r:id="rId49"/>
    <p:sldId id="700" r:id="rId50"/>
    <p:sldId id="701" r:id="rId51"/>
    <p:sldId id="702" r:id="rId52"/>
    <p:sldId id="703" r:id="rId53"/>
    <p:sldId id="704" r:id="rId54"/>
    <p:sldId id="705" r:id="rId55"/>
    <p:sldId id="706" r:id="rId56"/>
    <p:sldId id="707" r:id="rId57"/>
    <p:sldId id="708" r:id="rId58"/>
    <p:sldId id="709" r:id="rId59"/>
    <p:sldId id="713" r:id="rId60"/>
    <p:sldId id="714" r:id="rId61"/>
    <p:sldId id="715" r:id="rId62"/>
    <p:sldId id="894"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09F1DF-FE41-4324-B590-B5D4456C2763}" type="datetimeFigureOut">
              <a:rPr lang="en-GB" smtClean="0"/>
              <a:t>05/07/2025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56FC3-8F34-4B04-BC3C-CFF726861DE1}" type="slidenum">
              <a:rPr lang="en-GB" smtClean="0"/>
              <a:t>‹#›</a:t>
            </a:fld>
            <a:endParaRPr lang="en-GB"/>
          </a:p>
        </p:txBody>
      </p:sp>
    </p:spTree>
    <p:extLst>
      <p:ext uri="{BB962C8B-B14F-4D97-AF65-F5344CB8AC3E}">
        <p14:creationId xmlns:p14="http://schemas.microsoft.com/office/powerpoint/2010/main" val="2230180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	</a:t>
            </a:r>
            <a:r>
              <a:rPr lang="en-US" dirty="0" err="1"/>
              <a:t>Chiroprotractor</a:t>
            </a:r>
            <a:r>
              <a:rPr lang="en-US" dirty="0"/>
              <a:t> deals with the disorders of the MS and Nervous systems.</a:t>
            </a:r>
            <a:r>
              <a:rPr lang="en-US" baseline="0" dirty="0"/>
              <a:t> </a:t>
            </a:r>
            <a:r>
              <a:rPr lang="en-US" baseline="0" dirty="0" err="1"/>
              <a:t>Manipultes</a:t>
            </a:r>
            <a:r>
              <a:rPr lang="en-US" baseline="0" dirty="0"/>
              <a:t> for example spinal joints that have become </a:t>
            </a:r>
            <a:r>
              <a:rPr lang="en-US" baseline="0" dirty="0" err="1"/>
              <a:t>hypomobile</a:t>
            </a:r>
            <a:r>
              <a:rPr lang="en-US" baseline="0" dirty="0"/>
              <a:t> due to injury etc</a:t>
            </a:r>
          </a:p>
          <a:p>
            <a:r>
              <a:rPr lang="en-US" baseline="0" dirty="0"/>
              <a:t>Using irritants to cure the </a:t>
            </a:r>
            <a:r>
              <a:rPr lang="en-US" baseline="0" dirty="0" err="1"/>
              <a:t>dsame</a:t>
            </a:r>
            <a:r>
              <a:rPr lang="en-US" baseline="0" dirty="0"/>
              <a:t> condition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FB63B-4433-4B1E-BF9A-08311E1F98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EF38-0750-4C93-B8E0-200E0F04F3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0758EC9-8079-4212-B9B5-1CB2405E10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9A6CE0-453A-4CE3-AB30-82C8FCDF6F8B}"/>
              </a:ext>
            </a:extLst>
          </p:cNvPr>
          <p:cNvSpPr>
            <a:spLocks noGrp="1"/>
          </p:cNvSpPr>
          <p:nvPr>
            <p:ph type="dt" sz="half" idx="10"/>
          </p:nvPr>
        </p:nvSpPr>
        <p:spPr/>
        <p:txBody>
          <a:bodyPr/>
          <a:lstStyle/>
          <a:p>
            <a:fld id="{D7C1F76A-664E-4DF1-88F6-FDFB55D47E14}" type="datetimeFigureOut">
              <a:rPr lang="en-US" smtClean="0"/>
              <a:pPr/>
              <a:t>7/5/2025</a:t>
            </a:fld>
            <a:endParaRPr lang="en-US"/>
          </a:p>
        </p:txBody>
      </p:sp>
      <p:sp>
        <p:nvSpPr>
          <p:cNvPr id="5" name="Footer Placeholder 4">
            <a:extLst>
              <a:ext uri="{FF2B5EF4-FFF2-40B4-BE49-F238E27FC236}">
                <a16:creationId xmlns:a16="http://schemas.microsoft.com/office/drawing/2014/main" id="{546EE03E-42C9-4513-A49A-9194FB329A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875792-2527-4E82-994A-1ED2CA3B1940}"/>
              </a:ext>
            </a:extLst>
          </p:cNvPr>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3830435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DD1F6-933D-42CB-8F7B-B24B58E7C1E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5080F2-CC66-435A-9C1F-8DA3F08A7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82C7F6-9B8D-4D24-B53A-70705AC42F65}"/>
              </a:ext>
            </a:extLst>
          </p:cNvPr>
          <p:cNvSpPr>
            <a:spLocks noGrp="1"/>
          </p:cNvSpPr>
          <p:nvPr>
            <p:ph type="dt" sz="half" idx="10"/>
          </p:nvPr>
        </p:nvSpPr>
        <p:spPr/>
        <p:txBody>
          <a:bodyPr/>
          <a:lstStyle/>
          <a:p>
            <a:fld id="{D7C1F76A-664E-4DF1-88F6-FDFB55D47E14}" type="datetimeFigureOut">
              <a:rPr lang="en-US" smtClean="0"/>
              <a:pPr/>
              <a:t>7/5/2025</a:t>
            </a:fld>
            <a:endParaRPr lang="en-US"/>
          </a:p>
        </p:txBody>
      </p:sp>
      <p:sp>
        <p:nvSpPr>
          <p:cNvPr id="5" name="Footer Placeholder 4">
            <a:extLst>
              <a:ext uri="{FF2B5EF4-FFF2-40B4-BE49-F238E27FC236}">
                <a16:creationId xmlns:a16="http://schemas.microsoft.com/office/drawing/2014/main" id="{99596CE5-DA53-43C6-B7E8-EC316CC93F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B7A44-BF5C-46A8-B231-2ACF6B7CC65E}"/>
              </a:ext>
            </a:extLst>
          </p:cNvPr>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1867734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213F9-C9BE-4805-9F0E-CC08027EC2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25A542-9CD9-4960-9296-1A7D2844C6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77BEC3-5067-4CEF-9425-19057019E166}"/>
              </a:ext>
            </a:extLst>
          </p:cNvPr>
          <p:cNvSpPr>
            <a:spLocks noGrp="1"/>
          </p:cNvSpPr>
          <p:nvPr>
            <p:ph type="dt" sz="half" idx="10"/>
          </p:nvPr>
        </p:nvSpPr>
        <p:spPr/>
        <p:txBody>
          <a:bodyPr/>
          <a:lstStyle/>
          <a:p>
            <a:fld id="{D7C1F76A-664E-4DF1-88F6-FDFB55D47E14}" type="datetimeFigureOut">
              <a:rPr lang="en-US" smtClean="0"/>
              <a:pPr/>
              <a:t>7/5/2025</a:t>
            </a:fld>
            <a:endParaRPr lang="en-US"/>
          </a:p>
        </p:txBody>
      </p:sp>
      <p:sp>
        <p:nvSpPr>
          <p:cNvPr id="5" name="Footer Placeholder 4">
            <a:extLst>
              <a:ext uri="{FF2B5EF4-FFF2-40B4-BE49-F238E27FC236}">
                <a16:creationId xmlns:a16="http://schemas.microsoft.com/office/drawing/2014/main" id="{8EFE0C78-4EC3-4144-A3E1-C1812AE61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2A4ACF-0147-494A-AEC5-BDDDDF43C34E}"/>
              </a:ext>
            </a:extLst>
          </p:cNvPr>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3957816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E8860-2B76-44B8-9862-7162C631DC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EFEC2F-7C45-4184-87C1-D2071359C6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D21423-035C-49CF-9391-9A7C25C69D7A}"/>
              </a:ext>
            </a:extLst>
          </p:cNvPr>
          <p:cNvSpPr>
            <a:spLocks noGrp="1"/>
          </p:cNvSpPr>
          <p:nvPr>
            <p:ph type="dt" sz="half" idx="10"/>
          </p:nvPr>
        </p:nvSpPr>
        <p:spPr/>
        <p:txBody>
          <a:bodyPr/>
          <a:lstStyle/>
          <a:p>
            <a:fld id="{D7C1F76A-664E-4DF1-88F6-FDFB55D47E14}" type="datetimeFigureOut">
              <a:rPr lang="en-US" smtClean="0"/>
              <a:pPr/>
              <a:t>7/5/2025</a:t>
            </a:fld>
            <a:endParaRPr lang="en-US"/>
          </a:p>
        </p:txBody>
      </p:sp>
      <p:sp>
        <p:nvSpPr>
          <p:cNvPr id="5" name="Footer Placeholder 4">
            <a:extLst>
              <a:ext uri="{FF2B5EF4-FFF2-40B4-BE49-F238E27FC236}">
                <a16:creationId xmlns:a16="http://schemas.microsoft.com/office/drawing/2014/main" id="{6D07ECA4-FE75-4299-B66D-0A6AEE36EA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FD9BEE-A97C-43E0-869E-15D1133195CB}"/>
              </a:ext>
            </a:extLst>
          </p:cNvPr>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195052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E3B6E-85D0-4796-87D5-DB9CED70CF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9804FA-3900-4EB5-B00F-5F81FFB5DF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A7C205-0E48-43DF-BE08-D2CA8EA67C04}"/>
              </a:ext>
            </a:extLst>
          </p:cNvPr>
          <p:cNvSpPr>
            <a:spLocks noGrp="1"/>
          </p:cNvSpPr>
          <p:nvPr>
            <p:ph type="dt" sz="half" idx="10"/>
          </p:nvPr>
        </p:nvSpPr>
        <p:spPr/>
        <p:txBody>
          <a:bodyPr/>
          <a:lstStyle/>
          <a:p>
            <a:fld id="{D7C1F76A-664E-4DF1-88F6-FDFB55D47E14}" type="datetimeFigureOut">
              <a:rPr lang="en-US" smtClean="0"/>
              <a:pPr/>
              <a:t>7/5/2025</a:t>
            </a:fld>
            <a:endParaRPr lang="en-US"/>
          </a:p>
        </p:txBody>
      </p:sp>
      <p:sp>
        <p:nvSpPr>
          <p:cNvPr id="5" name="Footer Placeholder 4">
            <a:extLst>
              <a:ext uri="{FF2B5EF4-FFF2-40B4-BE49-F238E27FC236}">
                <a16:creationId xmlns:a16="http://schemas.microsoft.com/office/drawing/2014/main" id="{AEB035D3-7716-40E4-96E2-DD50EC416B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63A88A-66C7-47FA-90FD-E7CF123BEE31}"/>
              </a:ext>
            </a:extLst>
          </p:cNvPr>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1720078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32771-9A5E-4CF4-B6A7-D098D5AE43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6624CA-2E22-473D-A998-00C2B53775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0331F9-3A3A-4E34-A555-ED88407BC9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0F4F239-5B26-4B80-9AAE-349B30D53ED2}"/>
              </a:ext>
            </a:extLst>
          </p:cNvPr>
          <p:cNvSpPr>
            <a:spLocks noGrp="1"/>
          </p:cNvSpPr>
          <p:nvPr>
            <p:ph type="dt" sz="half" idx="10"/>
          </p:nvPr>
        </p:nvSpPr>
        <p:spPr/>
        <p:txBody>
          <a:bodyPr/>
          <a:lstStyle/>
          <a:p>
            <a:fld id="{D7C1F76A-664E-4DF1-88F6-FDFB55D47E14}" type="datetimeFigureOut">
              <a:rPr lang="en-US" smtClean="0"/>
              <a:pPr/>
              <a:t>7/5/2025</a:t>
            </a:fld>
            <a:endParaRPr lang="en-US"/>
          </a:p>
        </p:txBody>
      </p:sp>
      <p:sp>
        <p:nvSpPr>
          <p:cNvPr id="6" name="Footer Placeholder 5">
            <a:extLst>
              <a:ext uri="{FF2B5EF4-FFF2-40B4-BE49-F238E27FC236}">
                <a16:creationId xmlns:a16="http://schemas.microsoft.com/office/drawing/2014/main" id="{9AFAB8C1-BA3A-4EDE-B01E-FB4786366C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2C02AA-ACFA-4B39-9387-3A5C23908900}"/>
              </a:ext>
            </a:extLst>
          </p:cNvPr>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2712138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F222A-AAE9-4A87-B582-503055F021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99FA1B-67FA-4E35-8D02-1C2A0193D5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E90B92-CD15-4E60-B511-D7DC72CA7B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05B54E-F743-4EFD-A467-8E5C100030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5DEE42-E6DE-4216-AC67-1C22E29E47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36E5678-6978-48CF-B8B6-E9320C6BC77A}"/>
              </a:ext>
            </a:extLst>
          </p:cNvPr>
          <p:cNvSpPr>
            <a:spLocks noGrp="1"/>
          </p:cNvSpPr>
          <p:nvPr>
            <p:ph type="dt" sz="half" idx="10"/>
          </p:nvPr>
        </p:nvSpPr>
        <p:spPr/>
        <p:txBody>
          <a:bodyPr/>
          <a:lstStyle/>
          <a:p>
            <a:fld id="{D7C1F76A-664E-4DF1-88F6-FDFB55D47E14}" type="datetimeFigureOut">
              <a:rPr lang="en-US" smtClean="0"/>
              <a:pPr/>
              <a:t>7/5/2025</a:t>
            </a:fld>
            <a:endParaRPr lang="en-US"/>
          </a:p>
        </p:txBody>
      </p:sp>
      <p:sp>
        <p:nvSpPr>
          <p:cNvPr id="8" name="Footer Placeholder 7">
            <a:extLst>
              <a:ext uri="{FF2B5EF4-FFF2-40B4-BE49-F238E27FC236}">
                <a16:creationId xmlns:a16="http://schemas.microsoft.com/office/drawing/2014/main" id="{5588FAAE-3DE8-4AA8-B460-B5B6F692E5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3FFBAA-BF8E-4446-83AA-9E4996C5C8C6}"/>
              </a:ext>
            </a:extLst>
          </p:cNvPr>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2219799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B99B3-EF5A-415A-AF65-C6704F4B27E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B3EB4C8-0447-4F1D-8212-34FCBDB84542}"/>
              </a:ext>
            </a:extLst>
          </p:cNvPr>
          <p:cNvSpPr>
            <a:spLocks noGrp="1"/>
          </p:cNvSpPr>
          <p:nvPr>
            <p:ph type="dt" sz="half" idx="10"/>
          </p:nvPr>
        </p:nvSpPr>
        <p:spPr/>
        <p:txBody>
          <a:bodyPr/>
          <a:lstStyle/>
          <a:p>
            <a:fld id="{D7C1F76A-664E-4DF1-88F6-FDFB55D47E14}" type="datetimeFigureOut">
              <a:rPr lang="en-US" smtClean="0"/>
              <a:pPr/>
              <a:t>7/5/2025</a:t>
            </a:fld>
            <a:endParaRPr lang="en-US"/>
          </a:p>
        </p:txBody>
      </p:sp>
      <p:sp>
        <p:nvSpPr>
          <p:cNvPr id="4" name="Footer Placeholder 3">
            <a:extLst>
              <a:ext uri="{FF2B5EF4-FFF2-40B4-BE49-F238E27FC236}">
                <a16:creationId xmlns:a16="http://schemas.microsoft.com/office/drawing/2014/main" id="{8ECE8594-2EBC-40A8-94A3-C9B44EABD5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2646DB-6C85-4092-ABC8-651C6C07BE95}"/>
              </a:ext>
            </a:extLst>
          </p:cNvPr>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87792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FEF738-A204-4756-AC38-860FDC97E257}"/>
              </a:ext>
            </a:extLst>
          </p:cNvPr>
          <p:cNvSpPr>
            <a:spLocks noGrp="1"/>
          </p:cNvSpPr>
          <p:nvPr>
            <p:ph type="dt" sz="half" idx="10"/>
          </p:nvPr>
        </p:nvSpPr>
        <p:spPr/>
        <p:txBody>
          <a:bodyPr/>
          <a:lstStyle/>
          <a:p>
            <a:fld id="{D7C1F76A-664E-4DF1-88F6-FDFB55D47E14}" type="datetimeFigureOut">
              <a:rPr lang="en-US" smtClean="0"/>
              <a:pPr/>
              <a:t>7/5/2025</a:t>
            </a:fld>
            <a:endParaRPr lang="en-US"/>
          </a:p>
        </p:txBody>
      </p:sp>
      <p:sp>
        <p:nvSpPr>
          <p:cNvPr id="3" name="Footer Placeholder 2">
            <a:extLst>
              <a:ext uri="{FF2B5EF4-FFF2-40B4-BE49-F238E27FC236}">
                <a16:creationId xmlns:a16="http://schemas.microsoft.com/office/drawing/2014/main" id="{2CB100F0-8327-49AD-93FB-60F147AAF9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4C8F9-E842-4183-8886-11F5E2FE42CD}"/>
              </a:ext>
            </a:extLst>
          </p:cNvPr>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2334700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8C5A-6B17-4484-9DB0-AB575C1CBD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4E0C7F5-BFA7-4D12-BBA5-D3C2B6B054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0CFBE7F-13C2-4426-B359-5DCB29F40B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E7DD40-85FA-45D6-9FE5-77065464FC35}"/>
              </a:ext>
            </a:extLst>
          </p:cNvPr>
          <p:cNvSpPr>
            <a:spLocks noGrp="1"/>
          </p:cNvSpPr>
          <p:nvPr>
            <p:ph type="dt" sz="half" idx="10"/>
          </p:nvPr>
        </p:nvSpPr>
        <p:spPr/>
        <p:txBody>
          <a:bodyPr/>
          <a:lstStyle/>
          <a:p>
            <a:fld id="{D7C1F76A-664E-4DF1-88F6-FDFB55D47E14}" type="datetimeFigureOut">
              <a:rPr lang="en-US" smtClean="0"/>
              <a:pPr/>
              <a:t>7/5/2025</a:t>
            </a:fld>
            <a:endParaRPr lang="en-US"/>
          </a:p>
        </p:txBody>
      </p:sp>
      <p:sp>
        <p:nvSpPr>
          <p:cNvPr id="6" name="Footer Placeholder 5">
            <a:extLst>
              <a:ext uri="{FF2B5EF4-FFF2-40B4-BE49-F238E27FC236}">
                <a16:creationId xmlns:a16="http://schemas.microsoft.com/office/drawing/2014/main" id="{ADF7C593-3703-477A-BC51-305CC5B9A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94E78E-6ED8-49EF-BB07-F94636FACF52}"/>
              </a:ext>
            </a:extLst>
          </p:cNvPr>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2028584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DDA6B-76C0-45D2-B1AE-A196731830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B8A3BA-4E63-4E42-A16F-02AC9D7CFA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B767914-7F3D-40DF-80E6-C22AA5965C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4D34D2-B998-4A91-B68E-C26D3327B75B}"/>
              </a:ext>
            </a:extLst>
          </p:cNvPr>
          <p:cNvSpPr>
            <a:spLocks noGrp="1"/>
          </p:cNvSpPr>
          <p:nvPr>
            <p:ph type="dt" sz="half" idx="10"/>
          </p:nvPr>
        </p:nvSpPr>
        <p:spPr/>
        <p:txBody>
          <a:bodyPr/>
          <a:lstStyle/>
          <a:p>
            <a:fld id="{D7C1F76A-664E-4DF1-88F6-FDFB55D47E14}" type="datetimeFigureOut">
              <a:rPr lang="en-US" smtClean="0"/>
              <a:pPr/>
              <a:t>7/5/2025</a:t>
            </a:fld>
            <a:endParaRPr lang="en-US"/>
          </a:p>
        </p:txBody>
      </p:sp>
      <p:sp>
        <p:nvSpPr>
          <p:cNvPr id="6" name="Footer Placeholder 5">
            <a:extLst>
              <a:ext uri="{FF2B5EF4-FFF2-40B4-BE49-F238E27FC236}">
                <a16:creationId xmlns:a16="http://schemas.microsoft.com/office/drawing/2014/main" id="{7141F012-B5A5-445A-8CBC-ED287A19B2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ECF745-7A5D-4324-9B66-4662C774F8A9}"/>
              </a:ext>
            </a:extLst>
          </p:cNvPr>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2846144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60B041-ACDA-4554-8979-17707AC577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2349A7-4A5A-4955-A4F3-E8989FF8D7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F8A344-0579-41E6-BD99-78CF11A952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C1F76A-664E-4DF1-88F6-FDFB55D47E14}" type="datetimeFigureOut">
              <a:rPr lang="en-US" smtClean="0"/>
              <a:pPr/>
              <a:t>7/5/2025</a:t>
            </a:fld>
            <a:endParaRPr lang="en-US"/>
          </a:p>
        </p:txBody>
      </p:sp>
      <p:sp>
        <p:nvSpPr>
          <p:cNvPr id="5" name="Footer Placeholder 4">
            <a:extLst>
              <a:ext uri="{FF2B5EF4-FFF2-40B4-BE49-F238E27FC236}">
                <a16:creationId xmlns:a16="http://schemas.microsoft.com/office/drawing/2014/main" id="{92C38FF1-8AD9-4BA5-B173-2E57847D78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2630A4-8D44-4BDE-9AEA-347E769974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6BEAE-0CFA-4805-99B0-5A459834C368}" type="slidenum">
              <a:rPr lang="en-US" smtClean="0"/>
              <a:pPr/>
              <a:t>‹#›</a:t>
            </a:fld>
            <a:endParaRPr lang="en-US"/>
          </a:p>
        </p:txBody>
      </p:sp>
    </p:spTree>
    <p:extLst>
      <p:ext uri="{BB962C8B-B14F-4D97-AF65-F5344CB8AC3E}">
        <p14:creationId xmlns:p14="http://schemas.microsoft.com/office/powerpoint/2010/main" val="353917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Wine" TargetMode="External"/><Relationship Id="rId2" Type="http://schemas.openxmlformats.org/officeDocument/2006/relationships/hyperlink" Target="http://en.wikipedia.org/wiki/Beer" TargetMode="External"/><Relationship Id="rId1" Type="http://schemas.openxmlformats.org/officeDocument/2006/relationships/slideLayout" Target="../slideLayouts/slideLayout2.xml"/><Relationship Id="rId5" Type="http://schemas.openxmlformats.org/officeDocument/2006/relationships/hyperlink" Target="http://en.wikipedia.org/wiki/Alcohol_by_volume" TargetMode="External"/><Relationship Id="rId4" Type="http://schemas.openxmlformats.org/officeDocument/2006/relationships/hyperlink" Target="http://en.wikipedia.org/wiki/Distilled_beverag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1898468" y="1837509"/>
            <a:ext cx="8286750" cy="3647984"/>
          </a:xfrm>
        </p:spPr>
        <p:txBody>
          <a:bodyPr>
            <a:normAutofit/>
          </a:bodyPr>
          <a:lstStyle/>
          <a:p>
            <a:pPr>
              <a:buNone/>
            </a:pPr>
            <a:r>
              <a:rPr lang="en-US" sz="6600" dirty="0"/>
              <a:t>DISORDERS OF THE STOMACH</a:t>
            </a:r>
          </a:p>
          <a:p>
            <a:pPr>
              <a:buNone/>
            </a:pPr>
            <a:endParaRPr lang="en-US" sz="6600" dirty="0"/>
          </a:p>
          <a:p>
            <a:pPr>
              <a:buNone/>
            </a:pPr>
            <a:endParaRPr lang="en-US" sz="6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9" y="228600"/>
            <a:ext cx="7053541" cy="857250"/>
          </a:xfrm>
        </p:spPr>
        <p:txBody>
          <a:bodyPr>
            <a:normAutofit fontScale="90000"/>
          </a:bodyPr>
          <a:lstStyle/>
          <a:p>
            <a:r>
              <a:rPr lang="en-US" sz="3300" b="1" dirty="0">
                <a:solidFill>
                  <a:schemeClr val="accent1"/>
                </a:solidFill>
                <a:latin typeface="Cambria" pitchFamily="18" charset="0"/>
              </a:rPr>
              <a:t>Etiology</a:t>
            </a:r>
            <a:r>
              <a:rPr lang="en-US" sz="2400" dirty="0">
                <a:solidFill>
                  <a:schemeClr val="tx1"/>
                </a:solidFill>
                <a:latin typeface="Cambria" pitchFamily="18" charset="0"/>
              </a:rPr>
              <a:t/>
            </a:r>
            <a:br>
              <a:rPr lang="en-US" sz="2400" dirty="0">
                <a:solidFill>
                  <a:schemeClr val="tx1"/>
                </a:solidFill>
                <a:latin typeface="Cambria" pitchFamily="18" charset="0"/>
              </a:rPr>
            </a:br>
            <a:endParaRPr lang="en-US" sz="2400" dirty="0">
              <a:solidFill>
                <a:schemeClr val="tx1"/>
              </a:solidFill>
              <a:latin typeface="Cambria" pitchFamily="18" charset="0"/>
            </a:endParaRPr>
          </a:p>
        </p:txBody>
      </p:sp>
      <p:sp>
        <p:nvSpPr>
          <p:cNvPr id="3" name="Content Placeholder 2"/>
          <p:cNvSpPr>
            <a:spLocks noGrp="1"/>
          </p:cNvSpPr>
          <p:nvPr>
            <p:ph idx="1"/>
          </p:nvPr>
        </p:nvSpPr>
        <p:spPr>
          <a:xfrm>
            <a:off x="818148" y="914401"/>
            <a:ext cx="10996864" cy="5943599"/>
          </a:xfrm>
        </p:spPr>
        <p:txBody>
          <a:bodyPr>
            <a:noAutofit/>
          </a:bodyPr>
          <a:lstStyle/>
          <a:p>
            <a:r>
              <a:rPr lang="en-US" dirty="0">
                <a:solidFill>
                  <a:schemeClr val="tx1"/>
                </a:solidFill>
                <a:latin typeface="Cambria" pitchFamily="18" charset="0"/>
              </a:rPr>
              <a:t>Increased gastric juices/intestinal juices </a:t>
            </a:r>
          </a:p>
          <a:p>
            <a:r>
              <a:rPr lang="en-US" dirty="0">
                <a:solidFill>
                  <a:schemeClr val="tx1"/>
                </a:solidFill>
                <a:latin typeface="Cambria" pitchFamily="18" charset="0"/>
              </a:rPr>
              <a:t>Erosion and inflammation of the mucosa</a:t>
            </a:r>
          </a:p>
          <a:p>
            <a:pPr>
              <a:buNone/>
            </a:pPr>
            <a:r>
              <a:rPr lang="en-US" b="1" dirty="0">
                <a:solidFill>
                  <a:schemeClr val="accent1"/>
                </a:solidFill>
                <a:latin typeface="Cambria" pitchFamily="18" charset="0"/>
              </a:rPr>
              <a:t>Causes</a:t>
            </a:r>
            <a:endParaRPr lang="en-US" dirty="0">
              <a:solidFill>
                <a:schemeClr val="accent1"/>
              </a:solidFill>
              <a:latin typeface="Cambria" pitchFamily="18" charset="0"/>
            </a:endParaRPr>
          </a:p>
          <a:p>
            <a:r>
              <a:rPr lang="en-US" dirty="0">
                <a:solidFill>
                  <a:schemeClr val="tx1"/>
                </a:solidFill>
                <a:latin typeface="Cambria" pitchFamily="18" charset="0"/>
              </a:rPr>
              <a:t>Helicobacter </a:t>
            </a:r>
            <a:r>
              <a:rPr lang="en-US" dirty="0" err="1">
                <a:solidFill>
                  <a:schemeClr val="tx1"/>
                </a:solidFill>
                <a:latin typeface="Cambria" pitchFamily="18" charset="0"/>
              </a:rPr>
              <a:t>pylorii</a:t>
            </a:r>
            <a:endParaRPr lang="en-US" dirty="0">
              <a:solidFill>
                <a:schemeClr val="tx1"/>
              </a:solidFill>
              <a:latin typeface="Cambria" pitchFamily="18" charset="0"/>
            </a:endParaRPr>
          </a:p>
          <a:p>
            <a:r>
              <a:rPr lang="en-US" dirty="0">
                <a:solidFill>
                  <a:schemeClr val="tx1"/>
                </a:solidFill>
                <a:latin typeface="Cambria" pitchFamily="18" charset="0"/>
              </a:rPr>
              <a:t>Stress </a:t>
            </a:r>
          </a:p>
          <a:p>
            <a:r>
              <a:rPr lang="en-US" dirty="0">
                <a:solidFill>
                  <a:schemeClr val="tx1"/>
                </a:solidFill>
                <a:latin typeface="Cambria" pitchFamily="18" charset="0"/>
              </a:rPr>
              <a:t>Diet</a:t>
            </a:r>
          </a:p>
          <a:p>
            <a:r>
              <a:rPr lang="en-US" dirty="0">
                <a:solidFill>
                  <a:schemeClr val="tx1"/>
                </a:solidFill>
                <a:latin typeface="Cambria" pitchFamily="18" charset="0"/>
              </a:rPr>
              <a:t>Cigarette smoking</a:t>
            </a:r>
          </a:p>
          <a:p>
            <a:r>
              <a:rPr lang="en-US" dirty="0">
                <a:solidFill>
                  <a:schemeClr val="tx1"/>
                </a:solidFill>
                <a:latin typeface="Cambria" pitchFamily="18" charset="0"/>
              </a:rPr>
              <a:t>Alcohol</a:t>
            </a:r>
          </a:p>
          <a:p>
            <a:r>
              <a:rPr lang="en-US" dirty="0" err="1">
                <a:solidFill>
                  <a:schemeClr val="tx1"/>
                </a:solidFill>
                <a:latin typeface="Cambria" pitchFamily="18" charset="0"/>
              </a:rPr>
              <a:t>Nsaid</a:t>
            </a:r>
            <a:endParaRPr lang="en-US" dirty="0">
              <a:solidFill>
                <a:schemeClr val="tx1"/>
              </a:solidFill>
              <a:latin typeface="Cambria" pitchFamily="18" charset="0"/>
            </a:endParaRPr>
          </a:p>
          <a:p>
            <a:r>
              <a:rPr lang="en-US" dirty="0">
                <a:solidFill>
                  <a:schemeClr val="tx1"/>
                </a:solidFill>
                <a:latin typeface="Cambria" pitchFamily="18" charset="0"/>
              </a:rPr>
              <a:t>Pancreatic gastric secreting tumor</a:t>
            </a:r>
          </a:p>
          <a:p>
            <a:endParaRPr lang="en-US" dirty="0">
              <a:solidFill>
                <a:schemeClr val="tx1"/>
              </a:solidFill>
              <a:latin typeface="Cambria" pitchFamily="18" charset="0"/>
            </a:endParaRPr>
          </a:p>
          <a:p>
            <a:endParaRPr lang="en-US" dirty="0">
              <a:solidFill>
                <a:schemeClr val="tx1"/>
              </a:solidFill>
              <a:latin typeface="Cambria" pitchFamily="18" charset="0"/>
            </a:endParaRPr>
          </a:p>
        </p:txBody>
      </p:sp>
    </p:spTree>
    <p:extLst>
      <p:ext uri="{BB962C8B-B14F-4D97-AF65-F5344CB8AC3E}">
        <p14:creationId xmlns:p14="http://schemas.microsoft.com/office/powerpoint/2010/main" val="924750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67494"/>
            <a:ext cx="10972800" cy="1126966"/>
          </a:xfrm>
        </p:spPr>
        <p:txBody>
          <a:bodyPr/>
          <a:lstStyle/>
          <a:p>
            <a:r>
              <a:rPr lang="en-US" dirty="0" err="1">
                <a:solidFill>
                  <a:schemeClr val="accent1"/>
                </a:solidFill>
              </a:rPr>
              <a:t>Pathophysiology</a:t>
            </a:r>
            <a:endParaRPr lang="en-US" dirty="0">
              <a:solidFill>
                <a:schemeClr val="accent1"/>
              </a:solidFill>
            </a:endParaRPr>
          </a:p>
        </p:txBody>
      </p:sp>
      <p:sp>
        <p:nvSpPr>
          <p:cNvPr id="6" name="Content Placeholder 5"/>
          <p:cNvSpPr>
            <a:spLocks noGrp="1"/>
          </p:cNvSpPr>
          <p:nvPr>
            <p:ph idx="1"/>
          </p:nvPr>
        </p:nvSpPr>
        <p:spPr>
          <a:xfrm>
            <a:off x="411481" y="1280160"/>
            <a:ext cx="11407140" cy="5174648"/>
          </a:xfrm>
        </p:spPr>
        <p:txBody>
          <a:bodyPr>
            <a:normAutofit/>
          </a:bodyPr>
          <a:lstStyle/>
          <a:p>
            <a:pPr>
              <a:buClr>
                <a:srgbClr val="FF0000"/>
              </a:buClr>
              <a:buNone/>
            </a:pPr>
            <a:r>
              <a:rPr lang="en-US" sz="3200" dirty="0">
                <a:latin typeface="Times New Roman" panose="02020603050405020304" pitchFamily="18" charset="0"/>
              </a:rPr>
              <a:t>Whatever the etiologic factor is, the following happens:</a:t>
            </a:r>
          </a:p>
          <a:p>
            <a:pPr>
              <a:buClr>
                <a:srgbClr val="FF0000"/>
              </a:buClr>
            </a:pPr>
            <a:r>
              <a:rPr lang="en-US" sz="3200" dirty="0">
                <a:latin typeface="Times New Roman" panose="02020603050405020304" pitchFamily="18" charset="0"/>
              </a:rPr>
              <a:t>Peptic ulcers are produced by an imbalance between the gastro-duodenal mucosal defense mechanisms and damaging forces of gastric acid and pepsin, combined with superimposed injury from environmental or immunologic agents.</a:t>
            </a:r>
            <a:endParaRPr lang="en-AU" sz="3200" dirty="0">
              <a:latin typeface="Times New Roman" panose="02020603050405020304" pitchFamily="18" charset="0"/>
            </a:endParaRPr>
          </a:p>
          <a:p>
            <a:pPr>
              <a:buClr>
                <a:srgbClr val="FF3300"/>
              </a:buClr>
            </a:pPr>
            <a:r>
              <a:rPr lang="en-US" sz="3200" dirty="0">
                <a:latin typeface="Times New Roman" panose="02020603050405020304" pitchFamily="18" charset="0"/>
              </a:rPr>
              <a:t>The mucous membrane lining the digestive tract erodes and causes a gradual breakdown of tissue.  This breakdown causes a gnawing or burning pain in the upper middle part of the belly (abdomen).</a:t>
            </a:r>
          </a:p>
          <a:p>
            <a:pPr>
              <a:buClr>
                <a:srgbClr val="00FF00"/>
              </a:buClr>
              <a:buFont typeface="Times New Roman" panose="02020603050405020304" pitchFamily="18" charset="0"/>
              <a:buChar char="₪"/>
            </a:pPr>
            <a:endParaRPr lang="en-US" sz="3200" dirty="0">
              <a:latin typeface="Times New Roman" panose="02020603050405020304" pitchFamily="18" charset="0"/>
            </a:endParaRPr>
          </a:p>
          <a:p>
            <a:endParaRPr lang="en-US" dirty="0"/>
          </a:p>
        </p:txBody>
      </p:sp>
    </p:spTree>
    <p:extLst>
      <p:ext uri="{BB962C8B-B14F-4D97-AF65-F5344CB8AC3E}">
        <p14:creationId xmlns:p14="http://schemas.microsoft.com/office/powerpoint/2010/main" val="4112169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2">
                    <a:lumMod val="60000"/>
                    <a:lumOff val="40000"/>
                  </a:schemeClr>
                </a:solidFill>
              </a:rPr>
              <a:t>H. pylori</a:t>
            </a:r>
          </a:p>
        </p:txBody>
      </p:sp>
      <p:sp>
        <p:nvSpPr>
          <p:cNvPr id="6147" name="Rectangle 3"/>
          <p:cNvSpPr>
            <a:spLocks noGrp="1" noChangeArrowheads="1"/>
          </p:cNvSpPr>
          <p:nvPr>
            <p:ph idx="1"/>
          </p:nvPr>
        </p:nvSpPr>
        <p:spPr>
          <a:xfrm>
            <a:off x="502920" y="1371600"/>
            <a:ext cx="11247120" cy="5083208"/>
          </a:xfrm>
        </p:spPr>
        <p:txBody>
          <a:bodyPr>
            <a:normAutofit fontScale="92500" lnSpcReduction="10000"/>
          </a:bodyPr>
          <a:lstStyle/>
          <a:p>
            <a:pPr>
              <a:lnSpc>
                <a:spcPct val="80000"/>
              </a:lnSpc>
              <a:buClr>
                <a:srgbClr val="CC3300"/>
              </a:buClr>
              <a:buFont typeface="Times New Roman" panose="02020603050405020304" pitchFamily="18" charset="0"/>
              <a:buChar char="₪"/>
            </a:pPr>
            <a:r>
              <a:rPr lang="en-US" sz="3600" dirty="0">
                <a:solidFill>
                  <a:schemeClr val="tx1"/>
                </a:solidFill>
                <a:ea typeface="Arial Unicode MS" pitchFamily="34" charset="-128"/>
                <a:cs typeface="Arial Unicode MS" pitchFamily="34" charset="-128"/>
              </a:rPr>
              <a:t>80% of ulcers are associated with </a:t>
            </a:r>
            <a:r>
              <a:rPr lang="en-US" sz="3600" i="1" dirty="0">
                <a:solidFill>
                  <a:schemeClr val="tx1"/>
                </a:solidFill>
                <a:ea typeface="Arial Unicode MS" pitchFamily="34" charset="-128"/>
                <a:cs typeface="Arial Unicode MS" pitchFamily="34" charset="-128"/>
              </a:rPr>
              <a:t>Helicobacter pylori</a:t>
            </a:r>
            <a:r>
              <a:rPr lang="en-US" sz="3600" dirty="0">
                <a:solidFill>
                  <a:schemeClr val="tx1"/>
                </a:solidFill>
                <a:ea typeface="Arial Unicode MS" pitchFamily="34" charset="-128"/>
                <a:cs typeface="Arial Unicode MS" pitchFamily="34" charset="-128"/>
              </a:rPr>
              <a:t>, a spiral-shaped bacterium that lives in the acidic stomach</a:t>
            </a:r>
            <a:r>
              <a:rPr lang="en-US" sz="3600" dirty="0">
                <a:ea typeface="Arial Unicode MS" pitchFamily="34" charset="-128"/>
                <a:cs typeface="Arial Unicode MS" pitchFamily="34" charset="-128"/>
              </a:rPr>
              <a:t>. Requires a little oxygen for survival</a:t>
            </a:r>
          </a:p>
          <a:p>
            <a:pPr>
              <a:lnSpc>
                <a:spcPct val="80000"/>
              </a:lnSpc>
              <a:buClr>
                <a:srgbClr val="CC3300"/>
              </a:buClr>
              <a:buFont typeface="Times New Roman" panose="02020603050405020304" pitchFamily="18" charset="0"/>
              <a:buChar char="₪"/>
            </a:pPr>
            <a:r>
              <a:rPr lang="en-US" sz="3600" dirty="0"/>
              <a:t>It is capable of forming </a:t>
            </a:r>
            <a:r>
              <a:rPr lang="en-US" sz="3600" dirty="0" err="1"/>
              <a:t>biofilms</a:t>
            </a:r>
            <a:r>
              <a:rPr lang="en-US" sz="3600" dirty="0"/>
              <a:t> and can convert from spiral to a possibly viable but </a:t>
            </a:r>
            <a:r>
              <a:rPr lang="en-US" sz="3600" dirty="0" err="1"/>
              <a:t>nonculturable</a:t>
            </a:r>
            <a:r>
              <a:rPr lang="en-US" sz="3600" dirty="0"/>
              <a:t> </a:t>
            </a:r>
            <a:r>
              <a:rPr lang="en-US" sz="3600" dirty="0" err="1"/>
              <a:t>coccoid</a:t>
            </a:r>
            <a:r>
              <a:rPr lang="en-US" sz="3600" dirty="0"/>
              <a:t> form, both likely to favor its survival and spread</a:t>
            </a:r>
          </a:p>
          <a:p>
            <a:pPr>
              <a:lnSpc>
                <a:spcPct val="80000"/>
              </a:lnSpc>
              <a:buClr>
                <a:srgbClr val="CC3300"/>
              </a:buClr>
              <a:buFont typeface="Times New Roman" panose="02020603050405020304" pitchFamily="18" charset="0"/>
              <a:buChar char="₪"/>
            </a:pPr>
            <a:r>
              <a:rPr lang="en-US" sz="3600" dirty="0">
                <a:ea typeface="Arial Unicode MS" pitchFamily="34" charset="-128"/>
                <a:cs typeface="Arial Unicode MS" pitchFamily="34" charset="-128"/>
              </a:rPr>
              <a:t>Infection is usually contracted in childhood, perhaps through food, water, or close contact with an infected individual.</a:t>
            </a:r>
          </a:p>
          <a:p>
            <a:pPr>
              <a:lnSpc>
                <a:spcPct val="80000"/>
              </a:lnSpc>
              <a:buClr>
                <a:srgbClr val="CC3300"/>
              </a:buClr>
              <a:buFont typeface="Times New Roman" panose="02020603050405020304" pitchFamily="18" charset="0"/>
              <a:buChar char="₪"/>
            </a:pPr>
            <a:r>
              <a:rPr lang="en-US" sz="3600" i="1" dirty="0"/>
              <a:t>H. pylori</a:t>
            </a:r>
            <a:r>
              <a:rPr lang="en-US" sz="3600" dirty="0"/>
              <a:t> associated with a 1-2% lifetime risk of stomach cancer and a less than 1% risk of gastric MALT lymphoma</a:t>
            </a:r>
            <a:endParaRPr lang="en-US" sz="3600" dirty="0">
              <a:ea typeface="Arial Unicode MS" pitchFamily="34" charset="-128"/>
              <a:cs typeface="Arial Unicode MS" pitchFamily="34" charset="-128"/>
            </a:endParaRPr>
          </a:p>
          <a:p>
            <a:pPr>
              <a:lnSpc>
                <a:spcPct val="80000"/>
              </a:lnSpc>
              <a:buClr>
                <a:srgbClr val="CC3300"/>
              </a:buClr>
              <a:buFont typeface="Times New Roman" panose="02020603050405020304" pitchFamily="18" charset="0"/>
              <a:buChar char="₪"/>
            </a:pPr>
            <a:endParaRPr lang="en-US" sz="3600" dirty="0"/>
          </a:p>
          <a:p>
            <a:pPr>
              <a:lnSpc>
                <a:spcPct val="80000"/>
              </a:lnSpc>
              <a:buClr>
                <a:srgbClr val="CC3300"/>
              </a:buClr>
              <a:buFont typeface="Times New Roman" panose="02020603050405020304" pitchFamily="18" charset="0"/>
              <a:buChar char="₪"/>
            </a:pPr>
            <a:endParaRPr lang="en-US" sz="3600" dirty="0">
              <a:solidFill>
                <a:schemeClr val="tx1"/>
              </a:solidFill>
              <a:ea typeface="Arial Unicode MS" pitchFamily="34" charset="-128"/>
              <a:cs typeface="Arial Unicode MS" pitchFamily="34" charset="-128"/>
            </a:endParaRPr>
          </a:p>
          <a:p>
            <a:pPr>
              <a:lnSpc>
                <a:spcPct val="80000"/>
              </a:lnSpc>
            </a:pPr>
            <a:endParaRPr lang="en-US" dirty="0">
              <a:solidFill>
                <a:schemeClr val="tx1"/>
              </a:solidFill>
              <a:ea typeface="Arial Unicode MS" pitchFamily="34" charset="-128"/>
              <a:cs typeface="Arial Unicode MS" pitchFamily="34" charset="-128"/>
            </a:endParaRPr>
          </a:p>
        </p:txBody>
      </p:sp>
      <p:pic>
        <p:nvPicPr>
          <p:cNvPr id="5" name="Picture 4" descr="Image result for h.pylori causes ulcers?"/>
          <p:cNvPicPr/>
          <p:nvPr/>
        </p:nvPicPr>
        <p:blipFill>
          <a:blip r:embed="rId2" cstate="print"/>
          <a:srcRect/>
          <a:stretch>
            <a:fillRect/>
          </a:stretch>
        </p:blipFill>
        <p:spPr bwMode="auto">
          <a:xfrm>
            <a:off x="5052067" y="1"/>
            <a:ext cx="3831273" cy="1303020"/>
          </a:xfrm>
          <a:prstGeom prst="rect">
            <a:avLst/>
          </a:prstGeom>
          <a:noFill/>
          <a:ln w="9525">
            <a:noFill/>
            <a:miter lim="800000"/>
            <a:headEnd/>
            <a:tailEnd/>
          </a:ln>
        </p:spPr>
      </p:pic>
    </p:spTree>
    <p:extLst>
      <p:ext uri="{BB962C8B-B14F-4D97-AF65-F5344CB8AC3E}">
        <p14:creationId xmlns:p14="http://schemas.microsoft.com/office/powerpoint/2010/main" val="2163060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6625"/>
            <a:ext cx="10537825" cy="5518150"/>
          </a:xfrm>
        </p:spPr>
        <p:txBody>
          <a:bodyPr>
            <a:normAutofit lnSpcReduction="10000"/>
          </a:bodyPr>
          <a:lstStyle/>
          <a:p>
            <a:endParaRPr lang="en-US" sz="4000" dirty="0"/>
          </a:p>
          <a:p>
            <a:pPr>
              <a:lnSpc>
                <a:spcPct val="80000"/>
              </a:lnSpc>
              <a:buClr>
                <a:srgbClr val="CC3300"/>
              </a:buClr>
              <a:buFont typeface="Times New Roman" panose="02020603050405020304" pitchFamily="18" charset="0"/>
              <a:buChar char="₪"/>
            </a:pPr>
            <a:r>
              <a:rPr lang="en-US" sz="4000" dirty="0">
                <a:ea typeface="Arial Unicode MS" pitchFamily="34" charset="-128"/>
                <a:cs typeface="Arial Unicode MS" pitchFamily="34" charset="-128"/>
              </a:rPr>
              <a:t>Usually doesn't cause problems in childhood, if left untreated it can cause ulcers by:</a:t>
            </a:r>
          </a:p>
          <a:p>
            <a:pPr>
              <a:lnSpc>
                <a:spcPct val="80000"/>
              </a:lnSpc>
              <a:buClr>
                <a:srgbClr val="CC3300"/>
              </a:buClr>
              <a:buNone/>
            </a:pPr>
            <a:r>
              <a:rPr lang="en-US" sz="4000" dirty="0">
                <a:ea typeface="Arial Unicode MS" pitchFamily="34" charset="-128"/>
                <a:cs typeface="Arial Unicode MS" pitchFamily="34" charset="-128"/>
              </a:rPr>
              <a:t>-- infecting and inflaming the stomach and duodenal lining which weakens their defenses. </a:t>
            </a:r>
          </a:p>
          <a:p>
            <a:pPr>
              <a:lnSpc>
                <a:spcPct val="80000"/>
              </a:lnSpc>
              <a:buClr>
                <a:srgbClr val="CC3300"/>
              </a:buClr>
              <a:buNone/>
            </a:pPr>
            <a:r>
              <a:rPr lang="en-US" sz="4000" dirty="0">
                <a:ea typeface="Arial Unicode MS" pitchFamily="34" charset="-128"/>
                <a:cs typeface="Arial Unicode MS" pitchFamily="34" charset="-128"/>
              </a:rPr>
              <a:t>--Disturbing the mechanism which normally switches off acid and pepsin production after a meal has been digested so that more acid is produced on empty stomach</a:t>
            </a:r>
          </a:p>
          <a:p>
            <a:endParaRPr lang="en-US" sz="4000" dirty="0"/>
          </a:p>
          <a:p>
            <a:endParaRPr lang="en-US" sz="4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Image result for image of h.pylori"/>
          <p:cNvPicPr/>
          <p:nvPr/>
        </p:nvPicPr>
        <p:blipFill>
          <a:blip r:embed="rId2" cstate="print"/>
          <a:srcRect/>
          <a:stretch>
            <a:fillRect/>
          </a:stretch>
        </p:blipFill>
        <p:spPr bwMode="auto">
          <a:xfrm>
            <a:off x="1097286" y="0"/>
            <a:ext cx="9806939" cy="6858000"/>
          </a:xfrm>
          <a:prstGeom prst="rect">
            <a:avLst/>
          </a:prstGeom>
          <a:noFill/>
          <a:ln w="9525">
            <a:noFill/>
            <a:miter lim="800000"/>
            <a:headEnd/>
            <a:tailEnd/>
          </a:ln>
        </p:spPr>
      </p:pic>
    </p:spTree>
    <p:extLst>
      <p:ext uri="{BB962C8B-B14F-4D97-AF65-F5344CB8AC3E}">
        <p14:creationId xmlns:p14="http://schemas.microsoft.com/office/powerpoint/2010/main" val="3501970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Stress</a:t>
            </a:r>
          </a:p>
        </p:txBody>
      </p:sp>
      <p:sp>
        <p:nvSpPr>
          <p:cNvPr id="3" name="Content Placeholder 2"/>
          <p:cNvSpPr>
            <a:spLocks noGrp="1"/>
          </p:cNvSpPr>
          <p:nvPr>
            <p:ph idx="1"/>
          </p:nvPr>
        </p:nvSpPr>
        <p:spPr>
          <a:xfrm>
            <a:off x="609600" y="1577340"/>
            <a:ext cx="10972800" cy="4877468"/>
          </a:xfrm>
        </p:spPr>
        <p:txBody>
          <a:bodyPr>
            <a:normAutofit/>
          </a:bodyPr>
          <a:lstStyle/>
          <a:p>
            <a:r>
              <a:rPr lang="en-US" sz="3200" dirty="0"/>
              <a:t>Stress related mechanisms: increased catecholamine release, vasoconstriction, and secretion of pro-inflammatory cytokines .</a:t>
            </a:r>
          </a:p>
          <a:p>
            <a:r>
              <a:rPr lang="en-US" sz="3200" dirty="0"/>
              <a:t>These effects are initially beneficial because they shift blood away from the GI tract and to critical organs such as the brain . However, when they persist they cause damage by breaking down gastric mucosal defenses, leading to injury and ulceration.</a:t>
            </a:r>
          </a:p>
          <a:p>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71500"/>
            <a:ext cx="11742738" cy="5883275"/>
          </a:xfrm>
        </p:spPr>
        <p:txBody>
          <a:bodyPr>
            <a:noAutofit/>
          </a:bodyPr>
          <a:lstStyle/>
          <a:p>
            <a:r>
              <a:rPr lang="en-US" sz="3600" dirty="0"/>
              <a:t>Decreased blood flow results in poor oxygen delivery and ischemic damage which have structural and chemical consequences. </a:t>
            </a:r>
          </a:p>
          <a:p>
            <a:r>
              <a:rPr lang="en-US" sz="3600" dirty="0"/>
              <a:t>Loss of the epithelial cell layer that separates the contents of the gastric lumen with the body’s interior milieu leads to increased permeability and back-diffusion of protons and pepsin which further damages the mucosa</a:t>
            </a:r>
          </a:p>
          <a:p>
            <a:r>
              <a:rPr lang="en-US" sz="3600" dirty="0"/>
              <a:t> </a:t>
            </a:r>
            <a:r>
              <a:rPr lang="en-US" sz="3600" dirty="0" err="1"/>
              <a:t>Hypoperfusion</a:t>
            </a:r>
            <a:r>
              <a:rPr lang="en-US" sz="3600" dirty="0"/>
              <a:t> also triggers the production of oxygen radicals and the decreased synthesis of gastro-protective prostaglandins which can lead to an aggressive inflammatory response</a:t>
            </a:r>
          </a:p>
          <a:p>
            <a:endParaRPr lang="en-US"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17538"/>
            <a:ext cx="11841163" cy="5837237"/>
          </a:xfrm>
        </p:spPr>
        <p:txBody>
          <a:bodyPr>
            <a:noAutofit/>
          </a:bodyPr>
          <a:lstStyle/>
          <a:p>
            <a:r>
              <a:rPr lang="en-US" sz="3600" dirty="0"/>
              <a:t>Interestingly, reperfusion injury also plays a significant role in the pathogenesis of stress ulcers. Once blood flow is restored to ischemic tissue, the sudden hyperemia brings in an influx of inflammatory cells and cytokines that result in even more cell death. </a:t>
            </a:r>
          </a:p>
          <a:p>
            <a:r>
              <a:rPr lang="en-US" sz="3600" dirty="0"/>
              <a:t>Both ischemia and reperfusion cause and worsen gastric </a:t>
            </a:r>
            <a:r>
              <a:rPr lang="en-US" sz="3600" dirty="0" err="1"/>
              <a:t>dysmotility</a:t>
            </a:r>
            <a:r>
              <a:rPr lang="en-US" sz="3600" dirty="0"/>
              <a:t> through the effect of cytokines on the enteric nervous system. </a:t>
            </a:r>
          </a:p>
          <a:p>
            <a:r>
              <a:rPr lang="en-US" sz="3600" dirty="0"/>
              <a:t>Poor motility aggravates the situation because the persistence of acidic material and other irritants increase the risk of ulcer formation and persistence </a:t>
            </a:r>
          </a:p>
          <a:p>
            <a:endParaRPr lang="en-US" sz="3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85800"/>
            <a:ext cx="10972800" cy="5768975"/>
          </a:xfrm>
        </p:spPr>
        <p:txBody>
          <a:bodyPr>
            <a:normAutofit/>
          </a:bodyPr>
          <a:lstStyle/>
          <a:p>
            <a:r>
              <a:rPr lang="en-US" sz="4000" dirty="0"/>
              <a:t>Therefore in management, we should aim at maintaining gastric motility,  improving the </a:t>
            </a:r>
            <a:r>
              <a:rPr lang="en-US" sz="4000" dirty="0" err="1"/>
              <a:t>hemodynamics</a:t>
            </a:r>
            <a:r>
              <a:rPr lang="en-US" sz="4000" dirty="0"/>
              <a:t>, and the overall medical status of your patients to help prevent </a:t>
            </a:r>
            <a:r>
              <a:rPr lang="en-US" sz="4000" dirty="0" err="1"/>
              <a:t>splanchnic</a:t>
            </a:r>
            <a:r>
              <a:rPr lang="en-US" sz="4000" dirty="0"/>
              <a:t> </a:t>
            </a:r>
            <a:r>
              <a:rPr lang="en-US" sz="4000" dirty="0" err="1"/>
              <a:t>hypoperfusion</a:t>
            </a:r>
            <a:r>
              <a:rPr lang="en-US" sz="4000" dirty="0"/>
              <a:t>, as well as providing acid suppression, typically with a proton pump inhibitor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NSAIDS</a:t>
            </a:r>
          </a:p>
        </p:txBody>
      </p:sp>
      <p:sp>
        <p:nvSpPr>
          <p:cNvPr id="3" name="Content Placeholder 2"/>
          <p:cNvSpPr>
            <a:spLocks noGrp="1"/>
          </p:cNvSpPr>
          <p:nvPr>
            <p:ph idx="1"/>
          </p:nvPr>
        </p:nvSpPr>
        <p:spPr>
          <a:xfrm>
            <a:off x="320041" y="1485900"/>
            <a:ext cx="11590020" cy="4968908"/>
          </a:xfrm>
        </p:spPr>
        <p:txBody>
          <a:bodyPr>
            <a:normAutofit/>
          </a:bodyPr>
          <a:lstStyle/>
          <a:p>
            <a:r>
              <a:rPr lang="en-US" dirty="0"/>
              <a:t>Topical irritant effect on the epithelium, </a:t>
            </a:r>
          </a:p>
          <a:p>
            <a:r>
              <a:rPr lang="en-US" dirty="0"/>
              <a:t>Destroys the tight junctions</a:t>
            </a:r>
          </a:p>
          <a:p>
            <a:r>
              <a:rPr lang="en-US" dirty="0"/>
              <a:t>Suppression of gastric prostaglandin synthesis, </a:t>
            </a:r>
          </a:p>
          <a:p>
            <a:r>
              <a:rPr lang="en-US" dirty="0"/>
              <a:t>Reduction of gastric mucosal blood flow and interference with the repair of superficial injury. </a:t>
            </a:r>
          </a:p>
          <a:p>
            <a:r>
              <a:rPr lang="en-US" dirty="0"/>
              <a:t>NSAIDs acids contribute to ulcers pathogenesis and bleeding, by impairing the </a:t>
            </a:r>
            <a:r>
              <a:rPr lang="en-US" b="1" dirty="0">
                <a:solidFill>
                  <a:srgbClr val="FFFF00"/>
                </a:solidFill>
              </a:rPr>
              <a:t>restitution process, </a:t>
            </a:r>
            <a:r>
              <a:rPr lang="en-US" dirty="0"/>
              <a:t>interfering with </a:t>
            </a:r>
            <a:r>
              <a:rPr lang="en-US" dirty="0" err="1"/>
              <a:t>hemostasis</a:t>
            </a:r>
            <a:r>
              <a:rPr lang="en-US" dirty="0"/>
              <a:t> and inactivating several growth factors that are important in mucosal defense and repair.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 y="0"/>
            <a:ext cx="10355580" cy="1558636"/>
          </a:xfrm>
        </p:spPr>
        <p:txBody>
          <a:bodyPr>
            <a:noAutofit/>
          </a:bodyPr>
          <a:lstStyle/>
          <a:p>
            <a:r>
              <a:rPr lang="en-US" sz="4000" dirty="0">
                <a:solidFill>
                  <a:schemeClr val="tx1"/>
                </a:solidFill>
                <a:latin typeface="Cambria" pitchFamily="18" charset="0"/>
              </a:rPr>
              <a:t/>
            </a:r>
            <a:br>
              <a:rPr lang="en-US" sz="4000" dirty="0">
                <a:solidFill>
                  <a:schemeClr val="tx1"/>
                </a:solidFill>
                <a:latin typeface="Cambria" pitchFamily="18" charset="0"/>
              </a:rPr>
            </a:br>
            <a:r>
              <a:rPr lang="en-US" sz="4000" b="1" dirty="0">
                <a:solidFill>
                  <a:srgbClr val="FFFF00"/>
                </a:solidFill>
                <a:latin typeface="Cambria" pitchFamily="18" charset="0"/>
              </a:rPr>
              <a:t>1. GASTRITIS</a:t>
            </a:r>
          </a:p>
        </p:txBody>
      </p:sp>
      <p:sp>
        <p:nvSpPr>
          <p:cNvPr id="3" name="Content Placeholder 2"/>
          <p:cNvSpPr>
            <a:spLocks noGrp="1"/>
          </p:cNvSpPr>
          <p:nvPr>
            <p:ph idx="1"/>
          </p:nvPr>
        </p:nvSpPr>
        <p:spPr>
          <a:xfrm>
            <a:off x="571500" y="1558638"/>
            <a:ext cx="11274137" cy="4689763"/>
          </a:xfrm>
        </p:spPr>
        <p:txBody>
          <a:bodyPr>
            <a:normAutofit/>
          </a:bodyPr>
          <a:lstStyle/>
          <a:p>
            <a:pPr>
              <a:buNone/>
            </a:pPr>
            <a:r>
              <a:rPr lang="en-US" sz="4000" dirty="0">
                <a:latin typeface="Cambria" pitchFamily="18" charset="0"/>
              </a:rPr>
              <a:t>I</a:t>
            </a:r>
            <a:r>
              <a:rPr lang="en-US" sz="4000" dirty="0">
                <a:solidFill>
                  <a:schemeClr val="tx1"/>
                </a:solidFill>
                <a:latin typeface="Cambria" pitchFamily="18" charset="0"/>
              </a:rPr>
              <a:t>nflammation of the stomach mucosal surface</a:t>
            </a:r>
          </a:p>
          <a:p>
            <a:pPr>
              <a:buNone/>
            </a:pPr>
            <a:r>
              <a:rPr lang="en-US" sz="4000" b="1" u="sng" dirty="0">
                <a:solidFill>
                  <a:schemeClr val="accent1"/>
                </a:solidFill>
                <a:latin typeface="Cambria" pitchFamily="18" charset="0"/>
              </a:rPr>
              <a:t>Pathophysiology</a:t>
            </a:r>
            <a:endParaRPr lang="en-US" sz="4000" u="sng" dirty="0">
              <a:solidFill>
                <a:schemeClr val="accent1"/>
              </a:solidFill>
              <a:latin typeface="Cambria" pitchFamily="18" charset="0"/>
            </a:endParaRPr>
          </a:p>
          <a:p>
            <a:pPr>
              <a:buNone/>
            </a:pPr>
            <a:r>
              <a:rPr lang="en-US" sz="4000" dirty="0">
                <a:solidFill>
                  <a:schemeClr val="tx1"/>
                </a:solidFill>
                <a:latin typeface="Cambria" pitchFamily="18" charset="0"/>
              </a:rPr>
              <a:t>Reduced mucus secretion reduced </a:t>
            </a:r>
          </a:p>
          <a:p>
            <a:pPr>
              <a:buNone/>
            </a:pPr>
            <a:r>
              <a:rPr lang="en-US" sz="4000" dirty="0">
                <a:solidFill>
                  <a:schemeClr val="tx1"/>
                </a:solidFill>
                <a:latin typeface="Cambria" pitchFamily="18" charset="0"/>
              </a:rPr>
              <a:t>Surface protection HCL </a:t>
            </a:r>
          </a:p>
          <a:p>
            <a:pPr>
              <a:buNone/>
            </a:pPr>
            <a:r>
              <a:rPr lang="en-US" sz="4000" dirty="0">
                <a:solidFill>
                  <a:schemeClr val="tx1"/>
                </a:solidFill>
                <a:latin typeface="Cambria" pitchFamily="18" charset="0"/>
              </a:rPr>
              <a:t>Destroys the epithelium</a:t>
            </a:r>
          </a:p>
        </p:txBody>
      </p:sp>
    </p:spTree>
    <p:extLst>
      <p:ext uri="{BB962C8B-B14F-4D97-AF65-F5344CB8AC3E}">
        <p14:creationId xmlns:p14="http://schemas.microsoft.com/office/powerpoint/2010/main" val="2431390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3" y="0"/>
            <a:ext cx="11254738" cy="1234440"/>
          </a:xfrm>
        </p:spPr>
        <p:txBody>
          <a:bodyPr/>
          <a:lstStyle/>
          <a:p>
            <a:r>
              <a:rPr lang="en-US" dirty="0">
                <a:solidFill>
                  <a:schemeClr val="accent2">
                    <a:lumMod val="60000"/>
                    <a:lumOff val="40000"/>
                  </a:schemeClr>
                </a:solidFill>
              </a:rPr>
              <a:t>Smoking</a:t>
            </a:r>
          </a:p>
        </p:txBody>
      </p:sp>
      <p:sp>
        <p:nvSpPr>
          <p:cNvPr id="3" name="Content Placeholder 2"/>
          <p:cNvSpPr>
            <a:spLocks noGrp="1"/>
          </p:cNvSpPr>
          <p:nvPr>
            <p:ph idx="1"/>
          </p:nvPr>
        </p:nvSpPr>
        <p:spPr>
          <a:xfrm>
            <a:off x="457200" y="577516"/>
            <a:ext cx="11734802" cy="5877292"/>
          </a:xfrm>
        </p:spPr>
        <p:txBody>
          <a:bodyPr>
            <a:noAutofit/>
          </a:bodyPr>
          <a:lstStyle/>
          <a:p>
            <a:r>
              <a:rPr lang="en-US" sz="3600" dirty="0"/>
              <a:t>Smoking and chronic nicotine treatment stimulate gastric and HCL acid output which is more pronounced in the smokers having duodenal ulcer.</a:t>
            </a:r>
          </a:p>
          <a:p>
            <a:r>
              <a:rPr lang="en-US" sz="3600" dirty="0"/>
              <a:t>This increased gastric acid secretion is mediated through the stimulation of H2-receptor by histamine released after mast cell </a:t>
            </a:r>
            <a:r>
              <a:rPr lang="en-US" sz="3600" dirty="0" err="1"/>
              <a:t>degranulation</a:t>
            </a:r>
            <a:r>
              <a:rPr lang="en-US" sz="3600" dirty="0"/>
              <a:t>  and due to the increase of the functional parietal cell volume or </a:t>
            </a:r>
            <a:r>
              <a:rPr lang="en-US" sz="3600" dirty="0" err="1"/>
              <a:t>secretory</a:t>
            </a:r>
            <a:r>
              <a:rPr lang="en-US" sz="3600" dirty="0"/>
              <a:t> capacity in smokers. </a:t>
            </a:r>
          </a:p>
          <a:p>
            <a:r>
              <a:rPr lang="en-US" sz="3600" dirty="0"/>
              <a:t>Nicotine stimulates </a:t>
            </a:r>
            <a:r>
              <a:rPr lang="en-US" sz="3600" dirty="0" err="1"/>
              <a:t>pepsinogen</a:t>
            </a:r>
            <a:r>
              <a:rPr lang="en-US" sz="3600" dirty="0"/>
              <a:t> secretion by increasing chief cell number or with an enhancement of their </a:t>
            </a:r>
            <a:r>
              <a:rPr lang="en-US" sz="3600" dirty="0" err="1"/>
              <a:t>secretory</a:t>
            </a:r>
            <a:r>
              <a:rPr lang="en-US" sz="3600" dirty="0"/>
              <a:t> capacity.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85800"/>
            <a:ext cx="10972800" cy="5768975"/>
          </a:xfrm>
        </p:spPr>
        <p:txBody>
          <a:bodyPr>
            <a:normAutofit lnSpcReduction="10000"/>
          </a:bodyPr>
          <a:lstStyle/>
          <a:p>
            <a:r>
              <a:rPr lang="en-US" sz="3600" dirty="0"/>
              <a:t>Long-term nicotine treatment in rats also significantly decreases total mucus neck cell population and neck-cell mucus volume. </a:t>
            </a:r>
          </a:p>
          <a:p>
            <a:r>
              <a:rPr lang="en-US" sz="3600" dirty="0"/>
              <a:t>Smoking also increases bile salt reflux rate and gastric bile salt concentration thereby increasing </a:t>
            </a:r>
            <a:r>
              <a:rPr lang="en-US" sz="3600" dirty="0" err="1"/>
              <a:t>duodeno</a:t>
            </a:r>
            <a:r>
              <a:rPr lang="en-US" sz="3600" dirty="0"/>
              <a:t>-gastric reflux that raises the risk of gastric ulcer in smokers. </a:t>
            </a:r>
          </a:p>
          <a:p>
            <a:r>
              <a:rPr lang="en-US" sz="3600" dirty="0"/>
              <a:t>Smoking and nicotine not only induce ulceration, but they also potentiate ulceration caused by H. pylori, alcohol, </a:t>
            </a:r>
            <a:r>
              <a:rPr lang="en-US" sz="3600" dirty="0" err="1"/>
              <a:t>nonsteroidal</a:t>
            </a:r>
            <a:r>
              <a:rPr lang="en-US" sz="3600" dirty="0"/>
              <a:t> anti-inflammatory drugs</a:t>
            </a:r>
          </a:p>
          <a:p>
            <a:endParaRPr lang="en-US" sz="3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1676404" y="152401"/>
            <a:ext cx="8991600" cy="3581400"/>
          </a:xfrm>
        </p:spPr>
        <p:txBody>
          <a:bodyPr>
            <a:normAutofit/>
          </a:bodyPr>
          <a:lstStyle/>
          <a:p>
            <a:r>
              <a:rPr lang="en-US" sz="2800" dirty="0" err="1">
                <a:solidFill>
                  <a:schemeClr val="tx1"/>
                </a:solidFill>
                <a:latin typeface="Times New Roman" panose="02020603050405020304" pitchFamily="18" charset="0"/>
              </a:rPr>
              <a:t>Gastrinomas</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Zollinger</a:t>
            </a:r>
            <a:r>
              <a:rPr lang="en-US" sz="2800" dirty="0">
                <a:solidFill>
                  <a:schemeClr val="tx1"/>
                </a:solidFill>
                <a:latin typeface="Times New Roman" panose="02020603050405020304" pitchFamily="18" charset="0"/>
              </a:rPr>
              <a:t> Ellison syndrome), rare gastrin-secreting tumors, also cause multiple and difficult to heal ulcers.</a:t>
            </a:r>
          </a:p>
          <a:p>
            <a:pPr>
              <a:buNone/>
            </a:pPr>
            <a:endParaRPr lang="en-US" sz="2800" dirty="0">
              <a:solidFill>
                <a:schemeClr val="tx1"/>
              </a:solidFill>
              <a:latin typeface="Times New Roman" panose="02020603050405020304" pitchFamily="18" charset="0"/>
            </a:endParaRPr>
          </a:p>
        </p:txBody>
      </p:sp>
      <p:pic>
        <p:nvPicPr>
          <p:cNvPr id="3994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4" y="1783080"/>
            <a:ext cx="8991600" cy="5074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28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Diet</a:t>
            </a:r>
          </a:p>
        </p:txBody>
      </p:sp>
      <p:sp>
        <p:nvSpPr>
          <p:cNvPr id="3" name="Content Placeholder 2"/>
          <p:cNvSpPr>
            <a:spLocks noGrp="1"/>
          </p:cNvSpPr>
          <p:nvPr>
            <p:ph idx="1"/>
          </p:nvPr>
        </p:nvSpPr>
        <p:spPr/>
        <p:txBody>
          <a:bodyPr>
            <a:normAutofit/>
          </a:bodyPr>
          <a:lstStyle/>
          <a:p>
            <a:pPr>
              <a:buNone/>
            </a:pPr>
            <a:r>
              <a:rPr lang="en-US" sz="4000" dirty="0"/>
              <a:t>Beverages and foods that contain </a:t>
            </a:r>
            <a:r>
              <a:rPr lang="en-US" sz="4000" dirty="0">
                <a:solidFill>
                  <a:schemeClr val="accent2">
                    <a:lumMod val="60000"/>
                    <a:lumOff val="40000"/>
                  </a:schemeClr>
                </a:solidFill>
              </a:rPr>
              <a:t>caffeine</a:t>
            </a:r>
            <a:r>
              <a:rPr lang="en-US" sz="4000" dirty="0"/>
              <a:t> can stimulate acid secretion in the stomach. This can aggravate an existing ulcer, but the stimulation of stomach acid can't be attributed solely to caffeine. </a:t>
            </a:r>
          </a:p>
          <a:p>
            <a:endParaRPr lang="en-US" sz="4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Alcohol(Chemical component is ethanol, a psychotropic drug)</a:t>
            </a:r>
          </a:p>
        </p:txBody>
      </p:sp>
      <p:sp>
        <p:nvSpPr>
          <p:cNvPr id="3" name="Content Placeholder 2"/>
          <p:cNvSpPr>
            <a:spLocks noGrp="1"/>
          </p:cNvSpPr>
          <p:nvPr>
            <p:ph idx="1"/>
          </p:nvPr>
        </p:nvSpPr>
        <p:spPr>
          <a:xfrm>
            <a:off x="673767" y="1636296"/>
            <a:ext cx="11518233" cy="4719265"/>
          </a:xfrm>
        </p:spPr>
        <p:txBody>
          <a:bodyPr>
            <a:noAutofit/>
          </a:bodyPr>
          <a:lstStyle/>
          <a:p>
            <a:r>
              <a:rPr lang="en-US" sz="3600" dirty="0"/>
              <a:t>Alcoholic beverages are typically divided into three classes—</a:t>
            </a:r>
            <a:r>
              <a:rPr lang="en-US" sz="3600" dirty="0">
                <a:hlinkClick r:id="rId2"/>
              </a:rPr>
              <a:t>beers</a:t>
            </a:r>
            <a:r>
              <a:rPr lang="en-US" sz="3600" dirty="0"/>
              <a:t>, </a:t>
            </a:r>
            <a:r>
              <a:rPr lang="en-US" sz="3600" dirty="0">
                <a:hlinkClick r:id="rId3"/>
              </a:rPr>
              <a:t>wines</a:t>
            </a:r>
            <a:r>
              <a:rPr lang="en-US" sz="3600" dirty="0"/>
              <a:t>, and </a:t>
            </a:r>
            <a:r>
              <a:rPr lang="en-US" sz="3600" dirty="0">
                <a:hlinkClick r:id="rId4"/>
              </a:rPr>
              <a:t>spirits</a:t>
            </a:r>
            <a:r>
              <a:rPr lang="en-US" sz="3600" dirty="0"/>
              <a:t>—and typically contain between 3% and 40% </a:t>
            </a:r>
            <a:r>
              <a:rPr lang="en-US" sz="3600" dirty="0">
                <a:hlinkClick r:id="rId5"/>
              </a:rPr>
              <a:t>Alcohol by volume </a:t>
            </a:r>
            <a:r>
              <a:rPr lang="en-US" sz="3600" dirty="0"/>
              <a:t>(ABV).</a:t>
            </a:r>
            <a:endParaRPr lang="en-US" sz="3600" b="1" dirty="0"/>
          </a:p>
          <a:p>
            <a:r>
              <a:rPr lang="en-US" sz="3600" b="1" dirty="0"/>
              <a:t>Beer</a:t>
            </a:r>
            <a:r>
              <a:rPr lang="en-US" sz="3600" dirty="0"/>
              <a:t> (Alcohol content: 4%-6% ABV generally) and </a:t>
            </a:r>
            <a:r>
              <a:rPr lang="en-US" sz="3600" b="1" dirty="0"/>
              <a:t>Wine </a:t>
            </a:r>
            <a:r>
              <a:rPr lang="en-US" sz="3600" dirty="0"/>
              <a:t>(Alcohol content: 9%-16% ABV) are </a:t>
            </a:r>
            <a:r>
              <a:rPr lang="en-US" sz="3600" i="1" dirty="0"/>
              <a:t>alcoholic beverages</a:t>
            </a:r>
            <a:r>
              <a:rPr lang="en-US" sz="3600" dirty="0"/>
              <a:t> produced by fermentation.</a:t>
            </a:r>
            <a:br>
              <a:rPr lang="en-US" sz="3600" dirty="0"/>
            </a:br>
            <a:r>
              <a:rPr lang="en-US" sz="3600" dirty="0"/>
              <a:t>Beer is generally composed of malted barley and/or wheat and wine is made using fermented grapes.</a:t>
            </a:r>
            <a:br>
              <a:rPr lang="en-US" sz="3600" dirty="0"/>
            </a:br>
            <a:r>
              <a:rPr lang="en-US" sz="3600" dirty="0"/>
              <a:t>The above two have low alcohol content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Image result for barley"/>
          <p:cNvPicPr>
            <a:picLocks noGrp="1"/>
          </p:cNvPicPr>
          <p:nvPr>
            <p:ph idx="4294967295"/>
          </p:nvPr>
        </p:nvPicPr>
        <p:blipFill>
          <a:blip r:embed="rId2" cstate="print"/>
          <a:srcRect/>
          <a:stretch>
            <a:fillRect/>
          </a:stretch>
        </p:blipFill>
        <p:spPr bwMode="auto">
          <a:xfrm>
            <a:off x="0" y="0"/>
            <a:ext cx="3108325" cy="2692400"/>
          </a:xfrm>
          <a:prstGeom prst="rect">
            <a:avLst/>
          </a:prstGeom>
          <a:noFill/>
          <a:ln w="9525">
            <a:noFill/>
            <a:miter lim="800000"/>
            <a:headEnd/>
            <a:tailEnd/>
          </a:ln>
        </p:spPr>
      </p:pic>
      <p:pic>
        <p:nvPicPr>
          <p:cNvPr id="5" name="Picture 4" descr="Image result for barley"/>
          <p:cNvPicPr/>
          <p:nvPr/>
        </p:nvPicPr>
        <p:blipFill>
          <a:blip r:embed="rId3" cstate="print"/>
          <a:srcRect/>
          <a:stretch>
            <a:fillRect/>
          </a:stretch>
        </p:blipFill>
        <p:spPr bwMode="auto">
          <a:xfrm>
            <a:off x="3589021" y="6"/>
            <a:ext cx="3040380" cy="2973387"/>
          </a:xfrm>
          <a:prstGeom prst="rect">
            <a:avLst/>
          </a:prstGeom>
          <a:noFill/>
          <a:ln w="9525">
            <a:noFill/>
            <a:miter lim="800000"/>
            <a:headEnd/>
            <a:tailEnd/>
          </a:ln>
        </p:spPr>
      </p:pic>
      <p:pic>
        <p:nvPicPr>
          <p:cNvPr id="6" name="Picture 5" descr="Image result for wheat"/>
          <p:cNvPicPr/>
          <p:nvPr/>
        </p:nvPicPr>
        <p:blipFill>
          <a:blip r:embed="rId4" cstate="print"/>
          <a:srcRect/>
          <a:stretch>
            <a:fillRect/>
          </a:stretch>
        </p:blipFill>
        <p:spPr bwMode="auto">
          <a:xfrm>
            <a:off x="7132320" y="1"/>
            <a:ext cx="4457700" cy="3063240"/>
          </a:xfrm>
          <a:prstGeom prst="rect">
            <a:avLst/>
          </a:prstGeom>
          <a:noFill/>
          <a:ln w="9525">
            <a:noFill/>
            <a:miter lim="800000"/>
            <a:headEnd/>
            <a:tailEnd/>
          </a:ln>
        </p:spPr>
      </p:pic>
      <p:sp>
        <p:nvSpPr>
          <p:cNvPr id="9" name="TextBox 8"/>
          <p:cNvSpPr txBox="1"/>
          <p:nvPr/>
        </p:nvSpPr>
        <p:spPr>
          <a:xfrm>
            <a:off x="2400300" y="2834643"/>
            <a:ext cx="19108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omic Sans MS"/>
                <a:ea typeface="+mn-ea"/>
                <a:cs typeface="+mn-cs"/>
              </a:rPr>
              <a:t>barley</a:t>
            </a:r>
          </a:p>
        </p:txBody>
      </p:sp>
      <p:sp>
        <p:nvSpPr>
          <p:cNvPr id="10" name="TextBox 9"/>
          <p:cNvSpPr txBox="1"/>
          <p:nvPr/>
        </p:nvSpPr>
        <p:spPr>
          <a:xfrm>
            <a:off x="8138163" y="3154683"/>
            <a:ext cx="18973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omic Sans MS"/>
                <a:ea typeface="+mn-ea"/>
                <a:cs typeface="+mn-cs"/>
              </a:rPr>
              <a:t>wheat</a:t>
            </a:r>
          </a:p>
        </p:txBody>
      </p:sp>
      <p:pic>
        <p:nvPicPr>
          <p:cNvPr id="7" name="Picture 6" descr="Image result for hops"/>
          <p:cNvPicPr/>
          <p:nvPr/>
        </p:nvPicPr>
        <p:blipFill>
          <a:blip r:embed="rId5" cstate="print"/>
          <a:srcRect/>
          <a:stretch>
            <a:fillRect/>
          </a:stretch>
        </p:blipFill>
        <p:spPr bwMode="auto">
          <a:xfrm>
            <a:off x="746765" y="4029899"/>
            <a:ext cx="5943600" cy="2828102"/>
          </a:xfrm>
          <a:prstGeom prst="rect">
            <a:avLst/>
          </a:prstGeom>
          <a:noFill/>
          <a:ln w="9525">
            <a:noFill/>
            <a:miter lim="800000"/>
            <a:headEnd/>
            <a:tailEnd/>
          </a:ln>
        </p:spPr>
      </p:pic>
      <p:sp>
        <p:nvSpPr>
          <p:cNvPr id="8" name="TextBox 7"/>
          <p:cNvSpPr txBox="1"/>
          <p:nvPr/>
        </p:nvSpPr>
        <p:spPr>
          <a:xfrm>
            <a:off x="6949440" y="5532120"/>
            <a:ext cx="121058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omic Sans MS"/>
                <a:ea typeface="+mn-ea"/>
                <a:cs typeface="+mn-cs"/>
              </a:rPr>
              <a:t>hops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972800" cy="914400"/>
          </a:xfrm>
        </p:spPr>
        <p:txBody>
          <a:bodyPr>
            <a:normAutofit fontScale="90000"/>
          </a:bodyPr>
          <a:lstStyle/>
          <a:p>
            <a:r>
              <a:rPr lang="en-US" dirty="0">
                <a:solidFill>
                  <a:schemeClr val="accent2">
                    <a:lumMod val="60000"/>
                    <a:lumOff val="40000"/>
                  </a:schemeClr>
                </a:solidFill>
              </a:rPr>
              <a:t>How do we end up with wheat in alcohol?</a:t>
            </a:r>
          </a:p>
        </p:txBody>
      </p:sp>
      <p:sp>
        <p:nvSpPr>
          <p:cNvPr id="3" name="Content Placeholder 2"/>
          <p:cNvSpPr>
            <a:spLocks noGrp="1"/>
          </p:cNvSpPr>
          <p:nvPr>
            <p:ph idx="1"/>
          </p:nvPr>
        </p:nvSpPr>
        <p:spPr>
          <a:xfrm>
            <a:off x="409074" y="1275348"/>
            <a:ext cx="11782926" cy="5179461"/>
          </a:xfrm>
        </p:spPr>
        <p:txBody>
          <a:bodyPr>
            <a:noAutofit/>
          </a:bodyPr>
          <a:lstStyle/>
          <a:p>
            <a:r>
              <a:rPr lang="en-US" sz="3600" b="1" dirty="0"/>
              <a:t>MALT</a:t>
            </a:r>
            <a:r>
              <a:rPr lang="en-US" sz="3600" dirty="0"/>
              <a:t> is barley or other grain that has been steeped(soaked), germinated, and dried, used especially for brewing or distilling and vinegar-making</a:t>
            </a:r>
          </a:p>
          <a:p>
            <a:r>
              <a:rPr lang="en-US" sz="3600" dirty="0"/>
              <a:t>Germination makes the starch /sugars ready for fermenting</a:t>
            </a:r>
          </a:p>
          <a:p>
            <a:r>
              <a:rPr lang="en-US" sz="3600" dirty="0"/>
              <a:t>Malted barley is crushed and soaked in water. Crushing increases the surface area for sugar dissolving.</a:t>
            </a:r>
          </a:p>
          <a:p>
            <a:r>
              <a:rPr lang="en-US" sz="3600" dirty="0"/>
              <a:t>The extent of heating the barley plus the type of  yeast determine the color and taste of beer</a:t>
            </a:r>
          </a:p>
          <a:p>
            <a:r>
              <a:rPr lang="en-US" sz="3600" dirty="0"/>
              <a:t>Yeast is added to ferment. Ethanol is produced</a:t>
            </a:r>
          </a:p>
          <a:p>
            <a:endParaRPr lang="en-US" sz="3600" dirty="0"/>
          </a:p>
          <a:p>
            <a:endParaRPr lang="en-US" sz="3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39763"/>
            <a:ext cx="12192000" cy="6218237"/>
          </a:xfrm>
        </p:spPr>
        <p:txBody>
          <a:bodyPr>
            <a:noAutofit/>
          </a:bodyPr>
          <a:lstStyle/>
          <a:p>
            <a:r>
              <a:rPr lang="en-US" sz="3600" dirty="0"/>
              <a:t>If more roasting is done and hops(another plant) added, alcohol is at 7 or 8% and beer labeled is strong (stout) “Export”</a:t>
            </a:r>
          </a:p>
          <a:p>
            <a:r>
              <a:rPr lang="en-US" sz="3600" dirty="0"/>
              <a:t>Lager or ale? Due to type of yeast used(Yeast is bacteria of fermenting) Lager starts fermenting beer at bottom, and spreads upwards while ale starts at top.  Does better in lower temperatures910</a:t>
            </a:r>
            <a:r>
              <a:rPr lang="en-US" sz="3600" baseline="30000" dirty="0"/>
              <a:t>0</a:t>
            </a:r>
            <a:r>
              <a:rPr lang="en-US" sz="3600" dirty="0"/>
              <a:t>c)</a:t>
            </a:r>
          </a:p>
          <a:p>
            <a:r>
              <a:rPr lang="en-US" sz="3600" dirty="0"/>
              <a:t>Lager produces better beer in terms of taste but takes longer to ferment. </a:t>
            </a:r>
          </a:p>
          <a:p>
            <a:r>
              <a:rPr lang="en-US" sz="3600" dirty="0"/>
              <a:t>Ale starts at top and spreads downwards and does better in cool temperatures </a:t>
            </a:r>
          </a:p>
          <a:p>
            <a:endParaRPr lang="en-US" sz="3600" dirty="0"/>
          </a:p>
          <a:p>
            <a:endParaRPr lang="en-US" sz="3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Related image"/>
          <p:cNvPicPr/>
          <p:nvPr/>
        </p:nvPicPr>
        <p:blipFill>
          <a:blip r:embed="rId2" cstate="print"/>
          <a:srcRect/>
          <a:stretch>
            <a:fillRect/>
          </a:stretch>
        </p:blipFill>
        <p:spPr bwMode="auto">
          <a:xfrm>
            <a:off x="307661" y="293690"/>
            <a:ext cx="6047422" cy="6175693"/>
          </a:xfrm>
          <a:prstGeom prst="rect">
            <a:avLst/>
          </a:prstGeom>
          <a:noFill/>
          <a:ln w="9525">
            <a:noFill/>
            <a:miter lim="800000"/>
            <a:headEnd/>
            <a:tailEnd/>
          </a:ln>
        </p:spPr>
      </p:pic>
      <p:pic>
        <p:nvPicPr>
          <p:cNvPr id="9" name="Picture 8" descr="Image result for pilsner and tusker kenya bottle"/>
          <p:cNvPicPr/>
          <p:nvPr/>
        </p:nvPicPr>
        <p:blipFill>
          <a:blip r:embed="rId3" cstate="print"/>
          <a:srcRect/>
          <a:stretch>
            <a:fillRect/>
          </a:stretch>
        </p:blipFill>
        <p:spPr bwMode="auto">
          <a:xfrm>
            <a:off x="6537961" y="0"/>
            <a:ext cx="4693920" cy="3703320"/>
          </a:xfrm>
          <a:prstGeom prst="rect">
            <a:avLst/>
          </a:prstGeom>
          <a:noFill/>
          <a:ln w="9525">
            <a:noFill/>
            <a:miter lim="800000"/>
            <a:headEnd/>
            <a:tailEnd/>
          </a:ln>
        </p:spPr>
      </p:pic>
      <p:pic>
        <p:nvPicPr>
          <p:cNvPr id="10" name="Picture 9" descr="https://hoptrip.files.wordpress.com/2011/08/20110806-030832.jpg"/>
          <p:cNvPicPr/>
          <p:nvPr/>
        </p:nvPicPr>
        <p:blipFill>
          <a:blip r:embed="rId4" cstate="print"/>
          <a:srcRect/>
          <a:stretch>
            <a:fillRect/>
          </a:stretch>
        </p:blipFill>
        <p:spPr bwMode="auto">
          <a:xfrm>
            <a:off x="6537964" y="2720340"/>
            <a:ext cx="4314507" cy="413766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36550"/>
            <a:ext cx="12192000" cy="6521450"/>
          </a:xfrm>
        </p:spPr>
        <p:txBody>
          <a:bodyPr>
            <a:normAutofit/>
          </a:bodyPr>
          <a:lstStyle/>
          <a:p>
            <a:r>
              <a:rPr lang="en-US" b="1" i="1" dirty="0"/>
              <a:t>Champagne</a:t>
            </a:r>
            <a:r>
              <a:rPr lang="en-US" i="1" dirty="0"/>
              <a:t> is just a specific variant of wine.</a:t>
            </a:r>
            <a:r>
              <a:rPr lang="en-US" dirty="0"/>
              <a:t/>
            </a:r>
            <a:br>
              <a:rPr lang="en-US" dirty="0"/>
            </a:br>
            <a:r>
              <a:rPr lang="en-US" dirty="0"/>
              <a:t>A sparkling(carbonated) wine produced from grapes grown in the Champagne region of France following rules of secondary fermentation of the wine in the bottle to create carbonation.</a:t>
            </a:r>
          </a:p>
          <a:p>
            <a:r>
              <a:rPr lang="en-US" b="1" dirty="0"/>
              <a:t>Whisky, Rum, Brandy, Vodka, Tequila</a:t>
            </a:r>
            <a:r>
              <a:rPr lang="en-US" dirty="0"/>
              <a:t> are all what we call 'Spirits'.</a:t>
            </a:r>
            <a:br>
              <a:rPr lang="en-US" dirty="0"/>
            </a:br>
            <a:r>
              <a:rPr lang="en-US" b="1" dirty="0"/>
              <a:t>Spirits</a:t>
            </a:r>
            <a:r>
              <a:rPr lang="en-US" dirty="0"/>
              <a:t> (aka </a:t>
            </a:r>
            <a:r>
              <a:rPr lang="en-US" b="1" dirty="0"/>
              <a:t>Liquor</a:t>
            </a:r>
            <a:r>
              <a:rPr lang="en-US" dirty="0"/>
              <a:t> or </a:t>
            </a:r>
            <a:r>
              <a:rPr lang="en-US" b="1" dirty="0"/>
              <a:t>Distilled beverage</a:t>
            </a:r>
            <a:r>
              <a:rPr lang="en-US" dirty="0"/>
              <a:t>) are beverages prepared using distillation. </a:t>
            </a:r>
            <a:br>
              <a:rPr lang="en-US" dirty="0"/>
            </a:br>
            <a:r>
              <a:rPr lang="en-US" dirty="0"/>
              <a:t>Distillation is further purification and removal of any diluting components like water. </a:t>
            </a:r>
          </a:p>
          <a:p>
            <a:r>
              <a:rPr lang="en-US" dirty="0"/>
              <a:t>This increases the  alcohol content and that's why they are also  known as 'Hard Liquor', </a:t>
            </a:r>
          </a:p>
          <a:p>
            <a:r>
              <a:rPr lang="en-US" dirty="0"/>
              <a:t>Distilled beverages like whisky may have up to 40% ABV.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77241" y="0"/>
            <a:ext cx="8899524" cy="1400530"/>
          </a:xfrm>
        </p:spPr>
        <p:txBody>
          <a:bodyPr>
            <a:noAutofit/>
          </a:bodyPr>
          <a:lstStyle/>
          <a:p>
            <a:r>
              <a:rPr lang="en-US" sz="4400" b="1" dirty="0">
                <a:solidFill>
                  <a:schemeClr val="accent1"/>
                </a:solidFill>
                <a:latin typeface="Cambria" pitchFamily="18" charset="0"/>
              </a:rPr>
              <a:t>Predisposing factors</a:t>
            </a:r>
            <a:r>
              <a:rPr lang="en-US" sz="4400" dirty="0">
                <a:solidFill>
                  <a:schemeClr val="tx1"/>
                </a:solidFill>
                <a:latin typeface="Cambria" pitchFamily="18" charset="0"/>
              </a:rPr>
              <a:t/>
            </a:r>
            <a:br>
              <a:rPr lang="en-US" sz="4400" dirty="0">
                <a:solidFill>
                  <a:schemeClr val="tx1"/>
                </a:solidFill>
                <a:latin typeface="Cambria" pitchFamily="18" charset="0"/>
              </a:rPr>
            </a:br>
            <a:endParaRPr lang="en-US" sz="4400" dirty="0">
              <a:solidFill>
                <a:schemeClr val="tx1"/>
              </a:solidFill>
              <a:latin typeface="Cambria" pitchFamily="18" charset="0"/>
            </a:endParaRPr>
          </a:p>
        </p:txBody>
      </p:sp>
      <p:sp>
        <p:nvSpPr>
          <p:cNvPr id="3" name="Content Placeholder 2"/>
          <p:cNvSpPr>
            <a:spLocks noGrp="1"/>
          </p:cNvSpPr>
          <p:nvPr>
            <p:ph idx="1"/>
          </p:nvPr>
        </p:nvSpPr>
        <p:spPr>
          <a:xfrm>
            <a:off x="548646" y="1013831"/>
            <a:ext cx="11442469" cy="5428537"/>
          </a:xfrm>
        </p:spPr>
        <p:txBody>
          <a:bodyPr>
            <a:normAutofit fontScale="92500" lnSpcReduction="10000"/>
          </a:bodyPr>
          <a:lstStyle/>
          <a:p>
            <a:r>
              <a:rPr lang="en-US" sz="4200" dirty="0" err="1">
                <a:solidFill>
                  <a:schemeClr val="tx1"/>
                </a:solidFill>
                <a:latin typeface="Cambria" pitchFamily="18" charset="0"/>
              </a:rPr>
              <a:t>Nsaids</a:t>
            </a:r>
            <a:endParaRPr lang="en-US" sz="4200" dirty="0">
              <a:solidFill>
                <a:schemeClr val="tx1"/>
              </a:solidFill>
              <a:latin typeface="Cambria" pitchFamily="18" charset="0"/>
            </a:endParaRPr>
          </a:p>
          <a:p>
            <a:r>
              <a:rPr lang="en-US" sz="4200" dirty="0">
                <a:solidFill>
                  <a:schemeClr val="tx1"/>
                </a:solidFill>
                <a:latin typeface="Cambria" pitchFamily="18" charset="0"/>
              </a:rPr>
              <a:t>Excessive alcohol consumption</a:t>
            </a:r>
          </a:p>
          <a:p>
            <a:r>
              <a:rPr lang="en-US" sz="4200" dirty="0">
                <a:solidFill>
                  <a:schemeClr val="tx1"/>
                </a:solidFill>
                <a:latin typeface="Cambria" pitchFamily="18" charset="0"/>
              </a:rPr>
              <a:t>Food poisoning</a:t>
            </a:r>
          </a:p>
          <a:p>
            <a:r>
              <a:rPr lang="en-US" sz="4200" dirty="0">
                <a:solidFill>
                  <a:schemeClr val="tx1"/>
                </a:solidFill>
                <a:latin typeface="Cambria" pitchFamily="18" charset="0"/>
              </a:rPr>
              <a:t>Cigarette smoking</a:t>
            </a:r>
          </a:p>
          <a:p>
            <a:r>
              <a:rPr lang="en-US" sz="4200" dirty="0" err="1">
                <a:solidFill>
                  <a:schemeClr val="tx1"/>
                </a:solidFill>
                <a:latin typeface="Cambria" pitchFamily="18" charset="0"/>
              </a:rPr>
              <a:t>Cytotoxic</a:t>
            </a:r>
            <a:r>
              <a:rPr lang="en-US" sz="4200" dirty="0">
                <a:solidFill>
                  <a:schemeClr val="tx1"/>
                </a:solidFill>
                <a:latin typeface="Cambria" pitchFamily="18" charset="0"/>
              </a:rPr>
              <a:t> drugs</a:t>
            </a:r>
          </a:p>
          <a:p>
            <a:r>
              <a:rPr lang="en-US" sz="4200" dirty="0">
                <a:solidFill>
                  <a:schemeClr val="tx1"/>
                </a:solidFill>
                <a:latin typeface="Cambria" pitchFamily="18" charset="0"/>
              </a:rPr>
              <a:t>Ingestion of corrosive poisons, acids and alkalis</a:t>
            </a:r>
          </a:p>
          <a:p>
            <a:r>
              <a:rPr lang="en-US" sz="4200" dirty="0">
                <a:solidFill>
                  <a:schemeClr val="tx1"/>
                </a:solidFill>
                <a:latin typeface="Cambria" pitchFamily="18" charset="0"/>
              </a:rPr>
              <a:t>Regurgitation of bile into the stomach</a:t>
            </a:r>
          </a:p>
          <a:p>
            <a:r>
              <a:rPr lang="en-US" sz="4200" dirty="0">
                <a:solidFill>
                  <a:schemeClr val="tx1"/>
                </a:solidFill>
                <a:latin typeface="Cambria" pitchFamily="18" charset="0"/>
              </a:rPr>
              <a:t>Helicobacter associated gastritis</a:t>
            </a:r>
          </a:p>
          <a:p>
            <a:r>
              <a:rPr lang="en-US" sz="4200" dirty="0">
                <a:solidFill>
                  <a:schemeClr val="tx1"/>
                </a:solidFill>
                <a:latin typeface="Cambria" pitchFamily="18" charset="0"/>
              </a:rPr>
              <a:t>Autoimmune causes</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3907118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93725"/>
            <a:ext cx="10858500" cy="5861050"/>
          </a:xfrm>
        </p:spPr>
        <p:txBody>
          <a:bodyPr>
            <a:noAutofit/>
          </a:bodyPr>
          <a:lstStyle/>
          <a:p>
            <a:r>
              <a:rPr lang="en-US" sz="3600" b="1" dirty="0"/>
              <a:t>Soda</a:t>
            </a:r>
            <a:r>
              <a:rPr lang="en-US" sz="3600" dirty="0"/>
              <a:t> is nothing but carbonated water.</a:t>
            </a:r>
            <a:br>
              <a:rPr lang="en-US" sz="3600" dirty="0"/>
            </a:br>
            <a:r>
              <a:rPr lang="en-US" sz="3600" dirty="0"/>
              <a:t>Carbonated water (also known as club soda, soda water, sparkling water, seltzer water, or fizzy water) is water into which carbon dioxide gas under pressure has been dissolved.</a:t>
            </a:r>
          </a:p>
          <a:p>
            <a:r>
              <a:rPr lang="en-US" sz="3600" b="1" dirty="0"/>
              <a:t>A cocktail</a:t>
            </a:r>
            <a:r>
              <a:rPr lang="en-US" sz="3600" dirty="0"/>
              <a:t> is a mixed alcoholic drink/beverage that contains two or more ingredients (like a distilled spirit, soda, fruit juice, honey, herbs etc.) if at least one of them contains alcohol.</a:t>
            </a:r>
          </a:p>
          <a:p>
            <a:r>
              <a:rPr lang="en-US" sz="3600" b="1" dirty="0" err="1"/>
              <a:t>Mocktail</a:t>
            </a:r>
            <a:r>
              <a:rPr lang="en-US" sz="3600" b="1" dirty="0"/>
              <a:t> </a:t>
            </a:r>
            <a:r>
              <a:rPr lang="en-US" sz="3600" dirty="0"/>
              <a:t>contains fruit juices.</a:t>
            </a:r>
            <a:br>
              <a:rPr lang="en-US" sz="3600" dirty="0"/>
            </a:br>
            <a:endParaRPr lang="en-US" sz="3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7494"/>
            <a:ext cx="10972800" cy="806926"/>
          </a:xfrm>
        </p:spPr>
        <p:txBody>
          <a:bodyPr/>
          <a:lstStyle/>
          <a:p>
            <a:r>
              <a:rPr lang="en-US" dirty="0">
                <a:solidFill>
                  <a:schemeClr val="accent2">
                    <a:lumMod val="60000"/>
                    <a:lumOff val="40000"/>
                  </a:schemeClr>
                </a:solidFill>
              </a:rPr>
              <a:t>Local brews</a:t>
            </a:r>
          </a:p>
        </p:txBody>
      </p:sp>
      <p:sp>
        <p:nvSpPr>
          <p:cNvPr id="3" name="Content Placeholder 2"/>
          <p:cNvSpPr>
            <a:spLocks noGrp="1"/>
          </p:cNvSpPr>
          <p:nvPr>
            <p:ph idx="1"/>
          </p:nvPr>
        </p:nvSpPr>
        <p:spPr>
          <a:xfrm>
            <a:off x="4" y="1303020"/>
            <a:ext cx="9966960" cy="5554980"/>
          </a:xfrm>
          <a:solidFill>
            <a:schemeClr val="bg1"/>
          </a:solidFill>
        </p:spPr>
        <p:txBody>
          <a:bodyPr>
            <a:normAutofit/>
          </a:bodyPr>
          <a:lstStyle/>
          <a:p>
            <a:r>
              <a:rPr lang="en-US" b="1" dirty="0" err="1">
                <a:solidFill>
                  <a:srgbClr val="00B0F0"/>
                </a:solidFill>
              </a:rPr>
              <a:t>Muratina</a:t>
            </a:r>
            <a:r>
              <a:rPr lang="en-US" b="1" dirty="0">
                <a:solidFill>
                  <a:srgbClr val="00B0F0"/>
                </a:solidFill>
              </a:rPr>
              <a:t> is also known as honey beer, as it is an alcohol made from the sweet </a:t>
            </a:r>
            <a:r>
              <a:rPr lang="en-US" b="1" dirty="0" err="1">
                <a:solidFill>
                  <a:srgbClr val="00B0F0"/>
                </a:solidFill>
              </a:rPr>
              <a:t>muratina</a:t>
            </a:r>
            <a:r>
              <a:rPr lang="en-US" b="1" dirty="0">
                <a:solidFill>
                  <a:srgbClr val="00B0F0"/>
                </a:solidFill>
              </a:rPr>
              <a:t> fruit and is processed with water, sugar and honey. Fermentation of fruits produces more methanol than ethanol. </a:t>
            </a:r>
          </a:p>
          <a:p>
            <a:r>
              <a:rPr lang="en-US" b="1" dirty="0" err="1">
                <a:solidFill>
                  <a:srgbClr val="00B0F0"/>
                </a:solidFill>
              </a:rPr>
              <a:t>Busaa</a:t>
            </a:r>
            <a:r>
              <a:rPr lang="en-US" b="1" dirty="0">
                <a:solidFill>
                  <a:srgbClr val="00B0F0"/>
                </a:solidFill>
              </a:rPr>
              <a:t> ale) is a home brewed cereal-based beer generally produced from the fermentation of maize, millet or sorghum. </a:t>
            </a:r>
          </a:p>
          <a:p>
            <a:r>
              <a:rPr lang="en-US" b="1" dirty="0">
                <a:solidFill>
                  <a:srgbClr val="00B0F0"/>
                </a:solidFill>
              </a:rPr>
              <a:t>The mean ethanol content of </a:t>
            </a:r>
            <a:r>
              <a:rPr lang="en-US" b="1" dirty="0" err="1">
                <a:solidFill>
                  <a:srgbClr val="00B0F0"/>
                </a:solidFill>
              </a:rPr>
              <a:t>busaa</a:t>
            </a:r>
            <a:r>
              <a:rPr lang="en-US" b="1" dirty="0">
                <a:solidFill>
                  <a:srgbClr val="00B0F0"/>
                </a:solidFill>
              </a:rPr>
              <a:t> is about 4 percent- much less than the average 34 percent for </a:t>
            </a:r>
            <a:r>
              <a:rPr lang="en-US" b="1" dirty="0" err="1">
                <a:solidFill>
                  <a:srgbClr val="00B0F0"/>
                </a:solidFill>
              </a:rPr>
              <a:t>chang’aa</a:t>
            </a:r>
            <a:r>
              <a:rPr lang="en-US" b="1" dirty="0">
                <a:solidFill>
                  <a:srgbClr val="00B0F0"/>
                </a:solidFill>
              </a:rPr>
              <a:t>.</a:t>
            </a:r>
          </a:p>
          <a:p>
            <a:r>
              <a:rPr lang="en-US" b="1" dirty="0">
                <a:solidFill>
                  <a:srgbClr val="00B0F0"/>
                </a:solidFill>
              </a:rPr>
              <a:t>Sometimes methanol is added making them toxic</a:t>
            </a:r>
          </a:p>
        </p:txBody>
      </p:sp>
      <p:pic>
        <p:nvPicPr>
          <p:cNvPr id="4" name="Picture 3" descr="Image result for muratina fruit"/>
          <p:cNvPicPr/>
          <p:nvPr/>
        </p:nvPicPr>
        <p:blipFill>
          <a:blip r:embed="rId2" cstate="print"/>
          <a:srcRect/>
          <a:stretch>
            <a:fillRect/>
          </a:stretch>
        </p:blipFill>
        <p:spPr bwMode="auto">
          <a:xfrm>
            <a:off x="7863846" y="0"/>
            <a:ext cx="4328158" cy="686085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7494"/>
            <a:ext cx="10972800" cy="738346"/>
          </a:xfrm>
        </p:spPr>
        <p:txBody>
          <a:bodyPr/>
          <a:lstStyle/>
          <a:p>
            <a:r>
              <a:rPr lang="en-US" dirty="0">
                <a:solidFill>
                  <a:schemeClr val="accent2">
                    <a:lumMod val="60000"/>
                    <a:lumOff val="40000"/>
                  </a:schemeClr>
                </a:solidFill>
              </a:rPr>
              <a:t>How much to take?</a:t>
            </a:r>
          </a:p>
        </p:txBody>
      </p:sp>
      <p:sp>
        <p:nvSpPr>
          <p:cNvPr id="3" name="Content Placeholder 2"/>
          <p:cNvSpPr>
            <a:spLocks noGrp="1"/>
          </p:cNvSpPr>
          <p:nvPr>
            <p:ph idx="1"/>
          </p:nvPr>
        </p:nvSpPr>
        <p:spPr>
          <a:xfrm>
            <a:off x="388621" y="982980"/>
            <a:ext cx="11803380" cy="5875020"/>
          </a:xfrm>
        </p:spPr>
        <p:txBody>
          <a:bodyPr>
            <a:normAutofit lnSpcReduction="10000"/>
          </a:bodyPr>
          <a:lstStyle/>
          <a:p>
            <a:r>
              <a:rPr lang="en-US" dirty="0"/>
              <a:t>Normal drinking according to CDC</a:t>
            </a:r>
          </a:p>
          <a:p>
            <a:r>
              <a:rPr lang="en-US" b="1" dirty="0">
                <a:solidFill>
                  <a:srgbClr val="FFFF00"/>
                </a:solidFill>
              </a:rPr>
              <a:t>Women</a:t>
            </a:r>
            <a:r>
              <a:rPr lang="en-US" dirty="0"/>
              <a:t> should consume no more than </a:t>
            </a:r>
            <a:r>
              <a:rPr lang="en-US" b="1" dirty="0">
                <a:solidFill>
                  <a:srgbClr val="00B0F0"/>
                </a:solidFill>
              </a:rPr>
              <a:t>one</a:t>
            </a:r>
            <a:r>
              <a:rPr lang="en-US" dirty="0"/>
              <a:t> drink per day, and men should stop at </a:t>
            </a:r>
            <a:r>
              <a:rPr lang="en-US" b="1" dirty="0">
                <a:solidFill>
                  <a:srgbClr val="00B0F0"/>
                </a:solidFill>
              </a:rPr>
              <a:t>two</a:t>
            </a:r>
            <a:r>
              <a:rPr lang="en-US" dirty="0"/>
              <a:t> drinks per day. For these recommendations, a drink is defined as:</a:t>
            </a:r>
          </a:p>
          <a:p>
            <a:r>
              <a:rPr lang="en-US" dirty="0"/>
              <a:t>12 ounces of beer</a:t>
            </a:r>
            <a:r>
              <a:rPr lang="en-US" b="1" dirty="0"/>
              <a:t> (1</a:t>
            </a:r>
            <a:r>
              <a:rPr lang="en-US" dirty="0"/>
              <a:t> </a:t>
            </a:r>
            <a:r>
              <a:rPr lang="en-US" b="1" dirty="0"/>
              <a:t>tablespoon=0.5ounce ,15-20mls</a:t>
            </a:r>
            <a:r>
              <a:rPr lang="en-US" dirty="0"/>
              <a:t>)</a:t>
            </a:r>
          </a:p>
          <a:p>
            <a:r>
              <a:rPr lang="en-US" dirty="0"/>
              <a:t>8 ounces of malt liquor</a:t>
            </a:r>
          </a:p>
          <a:p>
            <a:r>
              <a:rPr lang="en-US" dirty="0"/>
              <a:t>5 ounces of wine</a:t>
            </a:r>
          </a:p>
          <a:p>
            <a:r>
              <a:rPr lang="en-US" dirty="0"/>
              <a:t>1.5 ounces of 80-proof liquor such as rum, gin, vodka, or whisky</a:t>
            </a:r>
          </a:p>
          <a:p>
            <a:r>
              <a:rPr lang="en-US" dirty="0"/>
              <a:t>All of these drinks contain slightly more than half an ounce of pure alcohol. Acts like nicotine for ulcer formation</a:t>
            </a:r>
          </a:p>
          <a:p>
            <a:r>
              <a:rPr lang="en-US" dirty="0"/>
              <a:t>Alcohol reduces the amount of digestive enzymes which the pancreas produces to help us to break down the fats and carbohydrates we eat</a:t>
            </a:r>
          </a:p>
          <a:p>
            <a:endParaRPr lang="en-US" dirty="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3" y="0"/>
            <a:ext cx="11734800" cy="1426464"/>
          </a:xfrm>
        </p:spPr>
        <p:txBody>
          <a:bodyPr/>
          <a:lstStyle/>
          <a:p>
            <a:r>
              <a:rPr lang="en-US" dirty="0"/>
              <a:t>What is your stand on alcohol? </a:t>
            </a:r>
            <a:r>
              <a:rPr lang="en-US" dirty="0" err="1"/>
              <a:t>Prv</a:t>
            </a:r>
            <a:r>
              <a:rPr lang="en-US" dirty="0"/>
              <a:t> 23:29-35</a:t>
            </a:r>
          </a:p>
        </p:txBody>
      </p:sp>
      <p:sp>
        <p:nvSpPr>
          <p:cNvPr id="3" name="Content Placeholder 2"/>
          <p:cNvSpPr>
            <a:spLocks noGrp="1"/>
          </p:cNvSpPr>
          <p:nvPr>
            <p:ph idx="1"/>
          </p:nvPr>
        </p:nvSpPr>
        <p:spPr>
          <a:xfrm>
            <a:off x="480060" y="891540"/>
            <a:ext cx="11711940" cy="5966460"/>
          </a:xfrm>
        </p:spPr>
        <p:txBody>
          <a:bodyPr>
            <a:noAutofit/>
          </a:bodyPr>
          <a:lstStyle/>
          <a:p>
            <a:r>
              <a:rPr lang="en-US" sz="2800" dirty="0"/>
              <a:t>29Ni </a:t>
            </a:r>
            <a:r>
              <a:rPr lang="en-US" sz="2800" dirty="0" err="1"/>
              <a:t>nani</a:t>
            </a:r>
            <a:r>
              <a:rPr lang="en-US" sz="2800" dirty="0"/>
              <a:t> </a:t>
            </a:r>
            <a:r>
              <a:rPr lang="en-US" sz="2800" dirty="0" err="1"/>
              <a:t>wapigao</a:t>
            </a:r>
            <a:r>
              <a:rPr lang="en-US" sz="2800" dirty="0"/>
              <a:t> </a:t>
            </a:r>
            <a:r>
              <a:rPr lang="en-US" sz="2800" dirty="0" err="1"/>
              <a:t>yowe</a:t>
            </a:r>
            <a:r>
              <a:rPr lang="en-US" sz="2800" dirty="0"/>
              <a:t>?  Ni </a:t>
            </a:r>
            <a:r>
              <a:rPr lang="en-US" sz="2800" dirty="0" err="1"/>
              <a:t>nani</a:t>
            </a:r>
            <a:r>
              <a:rPr lang="en-US" sz="2800" dirty="0"/>
              <a:t> </a:t>
            </a:r>
            <a:r>
              <a:rPr lang="en-US" sz="2800" dirty="0" err="1"/>
              <a:t>wenye</a:t>
            </a:r>
            <a:r>
              <a:rPr lang="en-US" sz="2800" dirty="0"/>
              <a:t> </a:t>
            </a:r>
            <a:r>
              <a:rPr lang="en-US" sz="2800" dirty="0" err="1"/>
              <a:t>huzuni</a:t>
            </a:r>
            <a:r>
              <a:rPr lang="en-US" sz="2800" dirty="0"/>
              <a:t>? Ni </a:t>
            </a:r>
            <a:r>
              <a:rPr lang="en-US" sz="2800" dirty="0" err="1"/>
              <a:t>nani</a:t>
            </a:r>
            <a:r>
              <a:rPr lang="en-US" sz="2800" dirty="0"/>
              <a:t> </a:t>
            </a:r>
            <a:r>
              <a:rPr lang="en-US" sz="2800" dirty="0" err="1"/>
              <a:t>wenye</a:t>
            </a:r>
            <a:r>
              <a:rPr lang="en-US" sz="2800" dirty="0"/>
              <a:t> </a:t>
            </a:r>
            <a:r>
              <a:rPr lang="en-US" sz="2800" dirty="0" err="1"/>
              <a:t>ugomvi</a:t>
            </a:r>
            <a:r>
              <a:rPr lang="en-US" sz="2800" dirty="0"/>
              <a:t>? Ni </a:t>
            </a:r>
            <a:r>
              <a:rPr lang="en-US" sz="2800" dirty="0" err="1"/>
              <a:t>nani</a:t>
            </a:r>
            <a:r>
              <a:rPr lang="en-US" sz="2800" dirty="0"/>
              <a:t> </a:t>
            </a:r>
            <a:r>
              <a:rPr lang="en-US" sz="2800" dirty="0" err="1"/>
              <a:t>walalamikao?Ni</a:t>
            </a:r>
            <a:r>
              <a:rPr lang="en-US" sz="2800" dirty="0"/>
              <a:t> </a:t>
            </a:r>
            <a:r>
              <a:rPr lang="en-US" sz="2800" dirty="0" err="1"/>
              <a:t>nani</a:t>
            </a:r>
            <a:r>
              <a:rPr lang="en-US" sz="2800" dirty="0"/>
              <a:t> </a:t>
            </a:r>
            <a:r>
              <a:rPr lang="en-US" sz="2800" dirty="0" err="1"/>
              <a:t>wenye</a:t>
            </a:r>
            <a:r>
              <a:rPr lang="en-US" sz="2800" dirty="0"/>
              <a:t> </a:t>
            </a:r>
            <a:r>
              <a:rPr lang="en-US" sz="2800" dirty="0" err="1"/>
              <a:t>majeraha</a:t>
            </a:r>
            <a:r>
              <a:rPr lang="en-US" sz="2800" dirty="0"/>
              <a:t> </a:t>
            </a:r>
            <a:r>
              <a:rPr lang="en-US" sz="2800" dirty="0" err="1"/>
              <a:t>bila</a:t>
            </a:r>
            <a:r>
              <a:rPr lang="en-US" sz="2800" dirty="0"/>
              <a:t> </a:t>
            </a:r>
            <a:r>
              <a:rPr lang="en-US" sz="2800" dirty="0" err="1"/>
              <a:t>sababu</a:t>
            </a:r>
            <a:r>
              <a:rPr lang="en-US" sz="2800" dirty="0"/>
              <a:t>?</a:t>
            </a:r>
          </a:p>
          <a:p>
            <a:r>
              <a:rPr lang="en-US" sz="2800" dirty="0"/>
              <a:t>Ni </a:t>
            </a:r>
            <a:r>
              <a:rPr lang="en-US" sz="2800" dirty="0" err="1"/>
              <a:t>nani</a:t>
            </a:r>
            <a:r>
              <a:rPr lang="en-US" sz="2800" dirty="0"/>
              <a:t> </a:t>
            </a:r>
            <a:r>
              <a:rPr lang="en-US" sz="2800" dirty="0" err="1"/>
              <a:t>wenye</a:t>
            </a:r>
            <a:r>
              <a:rPr lang="en-US" sz="2800" dirty="0"/>
              <a:t> macho </a:t>
            </a:r>
            <a:r>
              <a:rPr lang="en-US" sz="2800" dirty="0" err="1"/>
              <a:t>mekundu</a:t>
            </a:r>
            <a:r>
              <a:rPr lang="en-US" sz="2800" dirty="0"/>
              <a:t>? 30Ni wale </a:t>
            </a:r>
            <a:r>
              <a:rPr lang="en-US" sz="2800" dirty="0" err="1"/>
              <a:t>ambao</a:t>
            </a:r>
            <a:r>
              <a:rPr lang="en-US" sz="2800" dirty="0"/>
              <a:t> </a:t>
            </a:r>
            <a:r>
              <a:rPr lang="en-US" sz="2800" dirty="0" err="1"/>
              <a:t>hawabanduki</a:t>
            </a:r>
            <a:r>
              <a:rPr lang="en-US" sz="2800" dirty="0"/>
              <a:t> </a:t>
            </a:r>
            <a:r>
              <a:rPr lang="en-US" sz="2800" dirty="0" err="1"/>
              <a:t>penye</a:t>
            </a:r>
            <a:r>
              <a:rPr lang="en-US" sz="2800" dirty="0"/>
              <a:t> </a:t>
            </a:r>
            <a:r>
              <a:rPr lang="en-US" sz="2800" dirty="0" err="1"/>
              <a:t>divai</a:t>
            </a:r>
            <a:r>
              <a:rPr lang="en-US" sz="2800" dirty="0"/>
              <a:t>, wale </a:t>
            </a:r>
            <a:r>
              <a:rPr lang="en-US" sz="2800" dirty="0" err="1"/>
              <a:t>wakaao</a:t>
            </a:r>
            <a:r>
              <a:rPr lang="en-US" sz="2800" dirty="0"/>
              <a:t> </a:t>
            </a:r>
            <a:r>
              <a:rPr lang="en-US" sz="2800" dirty="0" err="1"/>
              <a:t>chonjo</a:t>
            </a:r>
            <a:r>
              <a:rPr lang="en-US" sz="2800" dirty="0"/>
              <a:t> </a:t>
            </a:r>
            <a:r>
              <a:rPr lang="en-US" sz="2800" dirty="0" err="1"/>
              <a:t>kuonja</a:t>
            </a:r>
            <a:r>
              <a:rPr lang="en-US" sz="2800" dirty="0"/>
              <a:t> </a:t>
            </a:r>
            <a:r>
              <a:rPr lang="en-US" sz="2800" dirty="0" err="1"/>
              <a:t>divai</a:t>
            </a:r>
            <a:r>
              <a:rPr lang="en-US" sz="2800" dirty="0"/>
              <a:t> </a:t>
            </a:r>
            <a:r>
              <a:rPr lang="en-US" sz="2800" dirty="0" err="1"/>
              <a:t>iliyokolezwa</a:t>
            </a:r>
            <a:r>
              <a:rPr lang="en-US" sz="2800" dirty="0"/>
              <a:t>.</a:t>
            </a:r>
          </a:p>
          <a:p>
            <a:pPr>
              <a:buNone/>
            </a:pPr>
            <a:r>
              <a:rPr lang="en-US" sz="2800" dirty="0"/>
              <a:t>31Usiitamani </a:t>
            </a:r>
            <a:r>
              <a:rPr lang="en-US" sz="2800" dirty="0" err="1"/>
              <a:t>divai</a:t>
            </a:r>
            <a:r>
              <a:rPr lang="en-US" sz="2800" dirty="0"/>
              <a:t> </a:t>
            </a:r>
            <a:r>
              <a:rPr lang="en-US" sz="2800" dirty="0" err="1"/>
              <a:t>hata</a:t>
            </a:r>
            <a:r>
              <a:rPr lang="en-US" sz="2800" dirty="0"/>
              <a:t> </a:t>
            </a:r>
            <a:r>
              <a:rPr lang="en-US" sz="2800" dirty="0" err="1"/>
              <a:t>kwa</a:t>
            </a:r>
            <a:r>
              <a:rPr lang="en-US" sz="2800" dirty="0"/>
              <a:t> </a:t>
            </a:r>
            <a:r>
              <a:rPr lang="en-US" sz="2800" dirty="0" err="1"/>
              <a:t>wekundu</a:t>
            </a:r>
            <a:r>
              <a:rPr lang="en-US" sz="2800" dirty="0"/>
              <a:t> wake, </a:t>
            </a:r>
            <a:r>
              <a:rPr lang="en-US" sz="2800" dirty="0" err="1"/>
              <a:t>hata</a:t>
            </a:r>
            <a:r>
              <a:rPr lang="en-US" sz="2800" dirty="0"/>
              <a:t> </a:t>
            </a:r>
            <a:r>
              <a:rPr lang="en-US" sz="2800" dirty="0" err="1"/>
              <a:t>kama</a:t>
            </a:r>
            <a:r>
              <a:rPr lang="en-US" sz="2800" dirty="0"/>
              <a:t> </a:t>
            </a:r>
            <a:r>
              <a:rPr lang="en-US" sz="2800" dirty="0" err="1"/>
              <a:t>inametameta</a:t>
            </a:r>
            <a:r>
              <a:rPr lang="en-US" sz="2800" dirty="0"/>
              <a:t> </a:t>
            </a:r>
            <a:r>
              <a:rPr lang="en-US" sz="2800" dirty="0" err="1"/>
              <a:t>katika</a:t>
            </a:r>
            <a:r>
              <a:rPr lang="en-US" sz="2800" dirty="0"/>
              <a:t> </a:t>
            </a:r>
            <a:r>
              <a:rPr lang="en-US" sz="2800" dirty="0" err="1"/>
              <a:t>bilauri</a:t>
            </a:r>
            <a:r>
              <a:rPr lang="en-US" sz="2800" dirty="0"/>
              <a:t>, </a:t>
            </a:r>
            <a:r>
              <a:rPr lang="en-US" sz="2800" dirty="0" err="1"/>
              <a:t>na</a:t>
            </a:r>
            <a:r>
              <a:rPr lang="en-US" sz="2800" dirty="0"/>
              <a:t> </a:t>
            </a:r>
            <a:r>
              <a:rPr lang="en-US" sz="2800" dirty="0" err="1"/>
              <a:t>kushuka</a:t>
            </a:r>
            <a:r>
              <a:rPr lang="en-US" sz="2800" dirty="0"/>
              <a:t> </a:t>
            </a:r>
            <a:r>
              <a:rPr lang="en-US" sz="2800" dirty="0" err="1"/>
              <a:t>taratibu</a:t>
            </a:r>
            <a:r>
              <a:rPr lang="en-US" sz="2800" dirty="0"/>
              <a:t> </a:t>
            </a:r>
            <a:r>
              <a:rPr lang="en-US" sz="2800" dirty="0" err="1"/>
              <a:t>unapoinywa</a:t>
            </a:r>
            <a:r>
              <a:rPr lang="en-US" sz="2800" dirty="0"/>
              <a:t>.</a:t>
            </a:r>
            <a:r>
              <a:rPr lang="en-US" sz="2800" baseline="30000" dirty="0">
                <a:latin typeface="Century Gothic" pitchFamily="34" charset="0"/>
              </a:rPr>
              <a:t> 32</a:t>
            </a:r>
            <a:r>
              <a:rPr lang="en-US" sz="2800" dirty="0">
                <a:latin typeface="Century Gothic" pitchFamily="34" charset="0"/>
              </a:rPr>
              <a:t>Mwishowe </a:t>
            </a:r>
            <a:r>
              <a:rPr lang="en-US" sz="2800" dirty="0" err="1">
                <a:latin typeface="Century Gothic" pitchFamily="34" charset="0"/>
              </a:rPr>
              <a:t>huuma</a:t>
            </a:r>
            <a:r>
              <a:rPr lang="en-US" sz="2800" dirty="0">
                <a:latin typeface="Century Gothic" pitchFamily="34" charset="0"/>
              </a:rPr>
              <a:t> </a:t>
            </a:r>
            <a:r>
              <a:rPr lang="en-US" sz="2800" dirty="0" err="1">
                <a:latin typeface="Century Gothic" pitchFamily="34" charset="0"/>
              </a:rPr>
              <a:t>kama</a:t>
            </a:r>
            <a:r>
              <a:rPr lang="en-US" sz="2800" dirty="0">
                <a:latin typeface="Century Gothic" pitchFamily="34" charset="0"/>
              </a:rPr>
              <a:t> </a:t>
            </a:r>
            <a:r>
              <a:rPr lang="en-US" sz="2800" dirty="0" err="1">
                <a:latin typeface="Century Gothic" pitchFamily="34" charset="0"/>
              </a:rPr>
              <a:t>nyoka</a:t>
            </a:r>
            <a:r>
              <a:rPr lang="en-US" sz="2800" dirty="0">
                <a:latin typeface="Century Gothic" pitchFamily="34" charset="0"/>
              </a:rPr>
              <a:t>; </a:t>
            </a:r>
            <a:r>
              <a:rPr lang="en-US" sz="2800" dirty="0" err="1">
                <a:latin typeface="Century Gothic" pitchFamily="34" charset="0"/>
              </a:rPr>
              <a:t>huchoma</a:t>
            </a:r>
            <a:r>
              <a:rPr lang="en-US" sz="2800" dirty="0">
                <a:latin typeface="Century Gothic" pitchFamily="34" charset="0"/>
              </a:rPr>
              <a:t> </a:t>
            </a:r>
            <a:r>
              <a:rPr lang="en-US" sz="2800" dirty="0" err="1">
                <a:latin typeface="Century Gothic" pitchFamily="34" charset="0"/>
              </a:rPr>
              <a:t>kama</a:t>
            </a:r>
            <a:r>
              <a:rPr lang="en-US" sz="2800" dirty="0">
                <a:latin typeface="Century Gothic" pitchFamily="34" charset="0"/>
              </a:rPr>
              <a:t> </a:t>
            </a:r>
            <a:r>
              <a:rPr lang="en-US" sz="2800" dirty="0" err="1">
                <a:latin typeface="Century Gothic" pitchFamily="34" charset="0"/>
              </a:rPr>
              <a:t>nyoka</a:t>
            </a:r>
            <a:r>
              <a:rPr lang="en-US" sz="2800" dirty="0">
                <a:latin typeface="Century Gothic" pitchFamily="34" charset="0"/>
              </a:rPr>
              <a:t> </a:t>
            </a:r>
            <a:r>
              <a:rPr lang="en-US" sz="2800" dirty="0" err="1">
                <a:latin typeface="Century Gothic" pitchFamily="34" charset="0"/>
              </a:rPr>
              <a:t>mwenye</a:t>
            </a:r>
            <a:r>
              <a:rPr lang="en-US" sz="2800" dirty="0">
                <a:latin typeface="Century Gothic" pitchFamily="34" charset="0"/>
              </a:rPr>
              <a:t> </a:t>
            </a:r>
            <a:r>
              <a:rPr lang="en-US" sz="2800" dirty="0" err="1">
                <a:latin typeface="Century Gothic" pitchFamily="34" charset="0"/>
              </a:rPr>
              <a:t>sumu</a:t>
            </a:r>
            <a:r>
              <a:rPr lang="en-US" sz="2800" dirty="0">
                <a:latin typeface="Century Gothic" pitchFamily="34" charset="0"/>
              </a:rPr>
              <a:t>. </a:t>
            </a:r>
            <a:r>
              <a:rPr lang="en-US" sz="2800" baseline="30000" dirty="0">
                <a:latin typeface="Century Gothic" pitchFamily="34" charset="0"/>
              </a:rPr>
              <a:t>33</a:t>
            </a:r>
            <a:r>
              <a:rPr lang="en-US" sz="2800" dirty="0">
                <a:latin typeface="Century Gothic" pitchFamily="34" charset="0"/>
              </a:rPr>
              <a:t>Macho </a:t>
            </a:r>
            <a:r>
              <a:rPr lang="en-US" sz="2800" dirty="0" err="1">
                <a:latin typeface="Century Gothic" pitchFamily="34" charset="0"/>
              </a:rPr>
              <a:t>yako</a:t>
            </a:r>
            <a:r>
              <a:rPr lang="en-US" sz="2800" dirty="0">
                <a:latin typeface="Century Gothic" pitchFamily="34" charset="0"/>
              </a:rPr>
              <a:t> </a:t>
            </a:r>
            <a:r>
              <a:rPr lang="en-US" sz="2800" dirty="0" err="1">
                <a:latin typeface="Century Gothic" pitchFamily="34" charset="0"/>
              </a:rPr>
              <a:t>yataona</a:t>
            </a:r>
            <a:r>
              <a:rPr lang="en-US" sz="2800" dirty="0">
                <a:latin typeface="Century Gothic" pitchFamily="34" charset="0"/>
              </a:rPr>
              <a:t> </a:t>
            </a:r>
            <a:r>
              <a:rPr lang="en-US" sz="2800" dirty="0" err="1">
                <a:latin typeface="Century Gothic" pitchFamily="34" charset="0"/>
              </a:rPr>
              <a:t>mauzauza</a:t>
            </a:r>
            <a:r>
              <a:rPr lang="en-US" sz="2800" dirty="0">
                <a:latin typeface="Century Gothic" pitchFamily="34" charset="0"/>
              </a:rPr>
              <a:t>, </a:t>
            </a:r>
            <a:r>
              <a:rPr lang="en-US" sz="2800" dirty="0" err="1">
                <a:latin typeface="Century Gothic" pitchFamily="34" charset="0"/>
              </a:rPr>
              <a:t>moyo</a:t>
            </a:r>
            <a:r>
              <a:rPr lang="en-US" sz="2800" dirty="0">
                <a:latin typeface="Century Gothic" pitchFamily="34" charset="0"/>
              </a:rPr>
              <a:t> </a:t>
            </a:r>
            <a:r>
              <a:rPr lang="en-US" sz="2800" dirty="0" err="1">
                <a:latin typeface="Century Gothic" pitchFamily="34" charset="0"/>
              </a:rPr>
              <a:t>wako</a:t>
            </a:r>
            <a:r>
              <a:rPr lang="en-US" sz="2800" dirty="0">
                <a:latin typeface="Century Gothic" pitchFamily="34" charset="0"/>
              </a:rPr>
              <a:t> </a:t>
            </a:r>
            <a:r>
              <a:rPr lang="en-US" sz="2800" dirty="0" err="1">
                <a:latin typeface="Century Gothic" pitchFamily="34" charset="0"/>
              </a:rPr>
              <a:t>utatoa</a:t>
            </a:r>
            <a:r>
              <a:rPr lang="en-US" sz="2800" dirty="0">
                <a:latin typeface="Century Gothic" pitchFamily="34" charset="0"/>
              </a:rPr>
              <a:t> mambo </a:t>
            </a:r>
            <a:r>
              <a:rPr lang="en-US" sz="2800" dirty="0" err="1">
                <a:latin typeface="Century Gothic" pitchFamily="34" charset="0"/>
              </a:rPr>
              <a:t>yaliyopotoka</a:t>
            </a:r>
            <a:r>
              <a:rPr lang="en-US" sz="2800" dirty="0">
                <a:latin typeface="Century Gothic" pitchFamily="34" charset="0"/>
              </a:rPr>
              <a:t>. </a:t>
            </a:r>
            <a:r>
              <a:rPr lang="en-US" sz="2800" dirty="0" err="1">
                <a:latin typeface="Century Gothic" pitchFamily="34" charset="0"/>
              </a:rPr>
              <a:t>Utakuwa</a:t>
            </a:r>
            <a:r>
              <a:rPr lang="en-US" sz="2800" dirty="0">
                <a:latin typeface="Century Gothic" pitchFamily="34" charset="0"/>
              </a:rPr>
              <a:t> </a:t>
            </a:r>
            <a:r>
              <a:rPr lang="en-US" sz="2800" dirty="0" err="1">
                <a:latin typeface="Century Gothic" pitchFamily="34" charset="0"/>
              </a:rPr>
              <a:t>kama</a:t>
            </a:r>
            <a:r>
              <a:rPr lang="en-US" sz="2800" dirty="0">
                <a:latin typeface="Century Gothic" pitchFamily="34" charset="0"/>
              </a:rPr>
              <a:t> </a:t>
            </a:r>
            <a:r>
              <a:rPr lang="en-US" sz="2800" dirty="0" err="1">
                <a:latin typeface="Century Gothic" pitchFamily="34" charset="0"/>
              </a:rPr>
              <a:t>mtu</a:t>
            </a:r>
            <a:r>
              <a:rPr lang="en-US" sz="2800" dirty="0">
                <a:latin typeface="Century Gothic" pitchFamily="34" charset="0"/>
              </a:rPr>
              <a:t> </a:t>
            </a:r>
            <a:r>
              <a:rPr lang="en-US" sz="2800" dirty="0" err="1">
                <a:latin typeface="Century Gothic" pitchFamily="34" charset="0"/>
              </a:rPr>
              <a:t>alalaye</a:t>
            </a:r>
            <a:r>
              <a:rPr lang="en-US" sz="2800" dirty="0">
                <a:latin typeface="Century Gothic" pitchFamily="34" charset="0"/>
              </a:rPr>
              <a:t> </a:t>
            </a:r>
            <a:r>
              <a:rPr lang="en-US" sz="2800" dirty="0" err="1">
                <a:latin typeface="Century Gothic" pitchFamily="34" charset="0"/>
              </a:rPr>
              <a:t>katikati</a:t>
            </a:r>
            <a:r>
              <a:rPr lang="en-US" sz="2800" dirty="0">
                <a:latin typeface="Century Gothic" pitchFamily="34" charset="0"/>
              </a:rPr>
              <a:t> </a:t>
            </a:r>
            <a:r>
              <a:rPr lang="en-US" sz="2800" dirty="0" err="1">
                <a:latin typeface="Century Gothic" pitchFamily="34" charset="0"/>
              </a:rPr>
              <a:t>ya</a:t>
            </a:r>
            <a:r>
              <a:rPr lang="en-US" sz="2800" dirty="0">
                <a:latin typeface="Century Gothic" pitchFamily="34" charset="0"/>
              </a:rPr>
              <a:t> </a:t>
            </a:r>
            <a:r>
              <a:rPr lang="en-US" sz="2800" dirty="0" err="1">
                <a:latin typeface="Century Gothic" pitchFamily="34" charset="0"/>
              </a:rPr>
              <a:t>bahari</a:t>
            </a:r>
            <a:r>
              <a:rPr lang="en-US" sz="2800" dirty="0">
                <a:latin typeface="Century Gothic" pitchFamily="34" charset="0"/>
              </a:rPr>
              <a:t> </a:t>
            </a:r>
            <a:r>
              <a:rPr lang="en-US" sz="2800" dirty="0" err="1">
                <a:latin typeface="Century Gothic" pitchFamily="34" charset="0"/>
              </a:rPr>
              <a:t>kama</a:t>
            </a:r>
            <a:r>
              <a:rPr lang="en-US" sz="2800" dirty="0">
                <a:latin typeface="Century Gothic" pitchFamily="34" charset="0"/>
              </a:rPr>
              <a:t> </a:t>
            </a:r>
            <a:r>
              <a:rPr lang="en-US" sz="2800" dirty="0" err="1">
                <a:latin typeface="Century Gothic" pitchFamily="34" charset="0"/>
              </a:rPr>
              <a:t>mtu</a:t>
            </a:r>
            <a:r>
              <a:rPr lang="en-US" sz="2800" dirty="0">
                <a:latin typeface="Century Gothic" pitchFamily="34" charset="0"/>
              </a:rPr>
              <a:t> </a:t>
            </a:r>
            <a:r>
              <a:rPr lang="en-US" sz="2800" dirty="0" err="1">
                <a:latin typeface="Century Gothic" pitchFamily="34" charset="0"/>
              </a:rPr>
              <a:t>alalaye</a:t>
            </a:r>
            <a:r>
              <a:rPr lang="en-US" sz="2800" dirty="0">
                <a:latin typeface="Century Gothic" pitchFamily="34" charset="0"/>
              </a:rPr>
              <a:t> </a:t>
            </a:r>
            <a:r>
              <a:rPr lang="en-US" sz="2800" dirty="0" err="1">
                <a:latin typeface="Century Gothic" pitchFamily="34" charset="0"/>
              </a:rPr>
              <a:t>juu</a:t>
            </a:r>
            <a:r>
              <a:rPr lang="en-US" sz="2800" dirty="0">
                <a:latin typeface="Century Gothic" pitchFamily="34" charset="0"/>
              </a:rPr>
              <a:t> </a:t>
            </a:r>
            <a:r>
              <a:rPr lang="en-US" sz="2800" dirty="0" err="1">
                <a:latin typeface="Century Gothic" pitchFamily="34" charset="0"/>
              </a:rPr>
              <a:t>ya</a:t>
            </a:r>
            <a:r>
              <a:rPr lang="en-US" sz="2800" dirty="0">
                <a:latin typeface="Century Gothic" pitchFamily="34" charset="0"/>
              </a:rPr>
              <a:t> </a:t>
            </a:r>
            <a:r>
              <a:rPr lang="en-US" sz="2800" dirty="0" err="1">
                <a:latin typeface="Century Gothic" pitchFamily="34" charset="0"/>
              </a:rPr>
              <a:t>mlingoti</a:t>
            </a:r>
            <a:r>
              <a:rPr lang="en-US" sz="2800" dirty="0">
                <a:latin typeface="Century Gothic" pitchFamily="34" charset="0"/>
              </a:rPr>
              <a:t> </a:t>
            </a:r>
            <a:r>
              <a:rPr lang="en-US" sz="2800" dirty="0" err="1">
                <a:latin typeface="Century Gothic" pitchFamily="34" charset="0"/>
              </a:rPr>
              <a:t>wa</a:t>
            </a:r>
            <a:r>
              <a:rPr lang="en-US" sz="2800" dirty="0">
                <a:latin typeface="Century Gothic" pitchFamily="34" charset="0"/>
              </a:rPr>
              <a:t> </a:t>
            </a:r>
            <a:r>
              <a:rPr lang="en-US" sz="2800" dirty="0" err="1">
                <a:latin typeface="Century Gothic" pitchFamily="34" charset="0"/>
              </a:rPr>
              <a:t>meli</a:t>
            </a:r>
            <a:r>
              <a:rPr lang="en-US" sz="2800" dirty="0">
                <a:latin typeface="Century Gothic" pitchFamily="34" charset="0"/>
              </a:rPr>
              <a:t>.</a:t>
            </a:r>
          </a:p>
          <a:p>
            <a:pPr>
              <a:buNone/>
            </a:pPr>
            <a:r>
              <a:rPr lang="en-US" sz="2800" baseline="30000" dirty="0">
                <a:latin typeface="Century Gothic" pitchFamily="34" charset="0"/>
              </a:rPr>
              <a:t>35</a:t>
            </a:r>
            <a:r>
              <a:rPr lang="en-US" sz="2800" dirty="0">
                <a:latin typeface="Century Gothic" pitchFamily="34" charset="0"/>
              </a:rPr>
              <a:t>Utasema, “</a:t>
            </a:r>
            <a:r>
              <a:rPr lang="en-US" sz="2800" dirty="0" err="1">
                <a:latin typeface="Century Gothic" pitchFamily="34" charset="0"/>
              </a:rPr>
              <a:t>Walinichapa</a:t>
            </a:r>
            <a:r>
              <a:rPr lang="en-US" sz="2800" dirty="0">
                <a:latin typeface="Century Gothic" pitchFamily="34" charset="0"/>
              </a:rPr>
              <a:t>, </a:t>
            </a:r>
            <a:r>
              <a:rPr lang="en-US" sz="2800" dirty="0" err="1">
                <a:latin typeface="Century Gothic" pitchFamily="34" charset="0"/>
              </a:rPr>
              <a:t>lakini</a:t>
            </a:r>
            <a:r>
              <a:rPr lang="en-US" sz="2800" dirty="0">
                <a:latin typeface="Century Gothic" pitchFamily="34" charset="0"/>
              </a:rPr>
              <a:t> </a:t>
            </a:r>
            <a:r>
              <a:rPr lang="en-US" sz="2800" dirty="0" err="1">
                <a:latin typeface="Century Gothic" pitchFamily="34" charset="0"/>
              </a:rPr>
              <a:t>sikuumia</a:t>
            </a:r>
            <a:r>
              <a:rPr lang="en-US" sz="2800" dirty="0">
                <a:latin typeface="Century Gothic" pitchFamily="34" charset="0"/>
              </a:rPr>
              <a:t> </a:t>
            </a:r>
            <a:r>
              <a:rPr lang="en-US" sz="2800" dirty="0" err="1">
                <a:latin typeface="Century Gothic" pitchFamily="34" charset="0"/>
              </a:rPr>
              <a:t>walinipiga</a:t>
            </a:r>
            <a:r>
              <a:rPr lang="en-US" sz="2800" dirty="0">
                <a:latin typeface="Century Gothic" pitchFamily="34" charset="0"/>
              </a:rPr>
              <a:t>, </a:t>
            </a:r>
            <a:r>
              <a:rPr lang="en-US" sz="2800" dirty="0" err="1">
                <a:latin typeface="Century Gothic" pitchFamily="34" charset="0"/>
              </a:rPr>
              <a:t>lakini</a:t>
            </a:r>
            <a:r>
              <a:rPr lang="en-US" sz="2800" dirty="0">
                <a:latin typeface="Century Gothic" pitchFamily="34" charset="0"/>
              </a:rPr>
              <a:t> </a:t>
            </a:r>
            <a:r>
              <a:rPr lang="en-US" sz="2800" dirty="0" err="1">
                <a:latin typeface="Century Gothic" pitchFamily="34" charset="0"/>
              </a:rPr>
              <a:t>sina</a:t>
            </a:r>
            <a:r>
              <a:rPr lang="en-US" sz="2800" dirty="0">
                <a:latin typeface="Century Gothic" pitchFamily="34" charset="0"/>
              </a:rPr>
              <a:t> </a:t>
            </a:r>
            <a:r>
              <a:rPr lang="en-US" sz="2800" dirty="0" err="1">
                <a:latin typeface="Century Gothic" pitchFamily="34" charset="0"/>
              </a:rPr>
              <a:t>habari</a:t>
            </a:r>
            <a:r>
              <a:rPr lang="en-US" sz="2800" dirty="0">
                <a:latin typeface="Century Gothic" pitchFamily="34" charset="0"/>
              </a:rPr>
              <a:t>.</a:t>
            </a:r>
          </a:p>
          <a:p>
            <a:pPr>
              <a:buNone/>
            </a:pPr>
            <a:r>
              <a:rPr lang="en-US" sz="2800" dirty="0" err="1">
                <a:latin typeface="Century Gothic" pitchFamily="34" charset="0"/>
              </a:rPr>
              <a:t>Nitaamka</a:t>
            </a:r>
            <a:r>
              <a:rPr lang="en-US" sz="2800" dirty="0">
                <a:latin typeface="Century Gothic" pitchFamily="34" charset="0"/>
              </a:rPr>
              <a:t> </a:t>
            </a:r>
            <a:r>
              <a:rPr lang="en-US" sz="2800" dirty="0" err="1">
                <a:latin typeface="Century Gothic" pitchFamily="34" charset="0"/>
              </a:rPr>
              <a:t>lini</a:t>
            </a:r>
            <a:r>
              <a:rPr lang="en-US" sz="2800" dirty="0">
                <a:latin typeface="Century Gothic" pitchFamily="34" charset="0"/>
              </a:rPr>
              <a:t>? </a:t>
            </a:r>
            <a:r>
              <a:rPr lang="en-US" sz="2800" dirty="0" err="1">
                <a:latin typeface="Century Gothic" pitchFamily="34" charset="0"/>
              </a:rPr>
              <a:t>Ngoja</a:t>
            </a:r>
            <a:r>
              <a:rPr lang="en-US" sz="2800" dirty="0">
                <a:latin typeface="Century Gothic" pitchFamily="34" charset="0"/>
              </a:rPr>
              <a:t> </a:t>
            </a:r>
            <a:r>
              <a:rPr lang="en-US" sz="2800" dirty="0" err="1">
                <a:latin typeface="Century Gothic" pitchFamily="34" charset="0"/>
              </a:rPr>
              <a:t>nitafute</a:t>
            </a:r>
            <a:r>
              <a:rPr lang="en-US" sz="2800" dirty="0">
                <a:latin typeface="Century Gothic" pitchFamily="34" charset="0"/>
              </a:rPr>
              <a:t> </a:t>
            </a:r>
            <a:r>
              <a:rPr lang="en-US" sz="2800" dirty="0" err="1">
                <a:latin typeface="Century Gothic" pitchFamily="34" charset="0"/>
              </a:rPr>
              <a:t>kinywaji</a:t>
            </a:r>
            <a:r>
              <a:rPr lang="en-US" sz="2800" dirty="0">
                <a:latin typeface="Century Gothic" pitchFamily="34" charset="0"/>
              </a:rPr>
              <a:t> </a:t>
            </a:r>
            <a:r>
              <a:rPr lang="en-US" sz="2800" dirty="0" err="1">
                <a:latin typeface="Century Gothic" pitchFamily="34" charset="0"/>
              </a:rPr>
              <a:t>kingine</a:t>
            </a:r>
            <a:r>
              <a:rPr lang="en-US" sz="2800" dirty="0">
                <a:latin typeface="Century Gothic" pitchFamily="34" charset="0"/>
              </a:rPr>
              <a:t>!</a:t>
            </a:r>
          </a:p>
          <a:p>
            <a:endParaRPr lang="en-U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Classification of peptic ulcers</a:t>
            </a:r>
          </a:p>
        </p:txBody>
      </p:sp>
      <p:sp>
        <p:nvSpPr>
          <p:cNvPr id="3" name="Content Placeholder 2"/>
          <p:cNvSpPr>
            <a:spLocks noGrp="1"/>
          </p:cNvSpPr>
          <p:nvPr>
            <p:ph idx="1"/>
          </p:nvPr>
        </p:nvSpPr>
        <p:spPr>
          <a:xfrm>
            <a:off x="842212" y="1251284"/>
            <a:ext cx="10740188" cy="5104276"/>
          </a:xfrm>
        </p:spPr>
        <p:txBody>
          <a:bodyPr>
            <a:noAutofit/>
          </a:bodyPr>
          <a:lstStyle/>
          <a:p>
            <a:r>
              <a:rPr lang="en-US" sz="3600" dirty="0"/>
              <a:t>Ulcers are named for their location within the body. Sometimes ulcers can also be diagnosed by examining the mouth and tongue of the effected patient to detect and find the type of Ulcer. </a:t>
            </a:r>
          </a:p>
          <a:p>
            <a:r>
              <a:rPr lang="en-US" sz="3600" dirty="0"/>
              <a:t>Some other type of Ulcers however will take other method for diagnoses. There are also other types of ulcers which are relatively less common and among them are Stress Ulcers, Bleeding Ulcers, esophageal ulcers and Refractory Ulcers.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Peptic Ulcers</a:t>
            </a:r>
            <a:endParaRPr lang="en-US" dirty="0">
              <a:solidFill>
                <a:schemeClr val="accent1"/>
              </a:solidFill>
            </a:endParaRPr>
          </a:p>
        </p:txBody>
      </p:sp>
      <p:sp>
        <p:nvSpPr>
          <p:cNvPr id="3" name="Content Placeholder 2"/>
          <p:cNvSpPr>
            <a:spLocks noGrp="1"/>
          </p:cNvSpPr>
          <p:nvPr>
            <p:ph idx="1"/>
          </p:nvPr>
        </p:nvSpPr>
        <p:spPr>
          <a:xfrm>
            <a:off x="794084" y="1394460"/>
            <a:ext cx="10788320" cy="5060348"/>
          </a:xfrm>
        </p:spPr>
        <p:txBody>
          <a:bodyPr>
            <a:normAutofit/>
          </a:bodyPr>
          <a:lstStyle/>
          <a:p>
            <a:r>
              <a:rPr lang="en-US" sz="3600" dirty="0"/>
              <a:t>Strictly, pepsin exposed ulcers are called peptic ulcers, although the term is applied to mean all esophageal, gastro, duodenal ulcers. Peptic Ulcer is the most common type in the gastrointestinal tract area. Relieved by anti acids. </a:t>
            </a:r>
          </a:p>
          <a:p>
            <a:r>
              <a:rPr lang="en-US" sz="3600" dirty="0"/>
              <a:t>Found on stomach or duodenum wall. </a:t>
            </a:r>
          </a:p>
          <a:p>
            <a:r>
              <a:rPr lang="en-US" sz="3600" dirty="0"/>
              <a:t>Pepsin and HCL, when barrier is damaged, digest epithelium.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Duodenal Ulcers</a:t>
            </a:r>
            <a:endParaRPr lang="en-US" dirty="0">
              <a:solidFill>
                <a:schemeClr val="accent1"/>
              </a:solidFill>
            </a:endParaRPr>
          </a:p>
        </p:txBody>
      </p:sp>
      <p:sp>
        <p:nvSpPr>
          <p:cNvPr id="3" name="Content Placeholder 2"/>
          <p:cNvSpPr>
            <a:spLocks noGrp="1"/>
          </p:cNvSpPr>
          <p:nvPr>
            <p:ph idx="1"/>
          </p:nvPr>
        </p:nvSpPr>
        <p:spPr>
          <a:xfrm>
            <a:off x="649706" y="1275347"/>
            <a:ext cx="10932695" cy="5080213"/>
          </a:xfrm>
        </p:spPr>
        <p:txBody>
          <a:bodyPr>
            <a:noAutofit/>
          </a:bodyPr>
          <a:lstStyle/>
          <a:p>
            <a:r>
              <a:rPr lang="en-US" sz="3600" dirty="0"/>
              <a:t>In duodenum. </a:t>
            </a:r>
          </a:p>
          <a:p>
            <a:r>
              <a:rPr lang="en-US" sz="3600" dirty="0"/>
              <a:t>Duodenum ulcers are usually benign however doctors may take a biopsy to make sure that they are benign. </a:t>
            </a:r>
          </a:p>
          <a:p>
            <a:r>
              <a:rPr lang="en-US" sz="3600" dirty="0"/>
              <a:t>Usually patients feel a burning sensation and heartburn feelings .Duodenum ulcers will usually begin in the starting point of the small intestine and are this type of Ulcer is much common in western societies than any other.</a:t>
            </a:r>
            <a:br>
              <a:rPr lang="en-US" sz="3600" dirty="0"/>
            </a:br>
            <a:r>
              <a:rPr lang="en-US" sz="3600" dirty="0"/>
              <a:t>Four less common types are following: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Esophageal Ulcer</a:t>
            </a:r>
          </a:p>
        </p:txBody>
      </p:sp>
      <p:sp>
        <p:nvSpPr>
          <p:cNvPr id="3" name="Content Placeholder 2"/>
          <p:cNvSpPr>
            <a:spLocks noGrp="1"/>
          </p:cNvSpPr>
          <p:nvPr>
            <p:ph idx="1"/>
          </p:nvPr>
        </p:nvSpPr>
        <p:spPr/>
        <p:txBody>
          <a:bodyPr>
            <a:normAutofit/>
          </a:bodyPr>
          <a:lstStyle/>
          <a:p>
            <a:r>
              <a:rPr lang="en-US" sz="3600" dirty="0"/>
              <a:t>Occurs in the lower end of esophagus. </a:t>
            </a:r>
          </a:p>
          <a:p>
            <a:r>
              <a:rPr lang="en-US" sz="3600" dirty="0"/>
              <a:t>H. pylori common etiology</a:t>
            </a:r>
          </a:p>
          <a:p>
            <a:r>
              <a:rPr lang="en-US" sz="3600" dirty="0"/>
              <a:t>Patients may feel a lot of pain if acid from stomach refluxes</a:t>
            </a:r>
          </a:p>
          <a:p>
            <a:r>
              <a:rPr lang="en-US" sz="3600" dirty="0"/>
              <a:t>Causes difficulty and pain in swallowing.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4365" y="267494"/>
            <a:ext cx="10988041" cy="1399032"/>
          </a:xfrm>
        </p:spPr>
        <p:txBody>
          <a:bodyPr/>
          <a:lstStyle/>
          <a:p>
            <a:r>
              <a:rPr lang="en-US" b="1" dirty="0">
                <a:solidFill>
                  <a:schemeClr val="accent2">
                    <a:lumMod val="60000"/>
                    <a:lumOff val="40000"/>
                  </a:schemeClr>
                </a:solidFill>
              </a:rPr>
              <a:t>Bleeding Ulcer</a:t>
            </a:r>
            <a:r>
              <a:rPr lang="en-US" dirty="0"/>
              <a:t/>
            </a:r>
            <a:br>
              <a:rPr lang="en-US" dirty="0"/>
            </a:br>
            <a:endParaRPr lang="en-US" dirty="0"/>
          </a:p>
        </p:txBody>
      </p:sp>
      <p:sp>
        <p:nvSpPr>
          <p:cNvPr id="3" name="Content Placeholder 2"/>
          <p:cNvSpPr>
            <a:spLocks noGrp="1"/>
          </p:cNvSpPr>
          <p:nvPr>
            <p:ph idx="1"/>
          </p:nvPr>
        </p:nvSpPr>
        <p:spPr>
          <a:xfrm>
            <a:off x="800102" y="1348740"/>
            <a:ext cx="10812780" cy="5106068"/>
          </a:xfrm>
        </p:spPr>
        <p:txBody>
          <a:bodyPr>
            <a:normAutofit/>
          </a:bodyPr>
          <a:lstStyle/>
          <a:p>
            <a:r>
              <a:rPr lang="en-US" dirty="0"/>
              <a:t>Internal bleeding occurs if an ulcer is untreated. </a:t>
            </a:r>
          </a:p>
          <a:p>
            <a:r>
              <a:rPr lang="en-US" dirty="0"/>
              <a:t>Must be attended to fast</a:t>
            </a:r>
          </a:p>
          <a:p>
            <a:pPr>
              <a:buNone/>
            </a:pPr>
            <a:r>
              <a:rPr lang="en-US" sz="4000" b="1" dirty="0">
                <a:solidFill>
                  <a:schemeClr val="accent2">
                    <a:lumMod val="60000"/>
                    <a:lumOff val="40000"/>
                  </a:schemeClr>
                </a:solidFill>
              </a:rPr>
              <a:t>Refractory ulcers</a:t>
            </a:r>
            <a:r>
              <a:rPr lang="en-US" dirty="0"/>
              <a:t/>
            </a:r>
            <a:br>
              <a:rPr lang="en-US" dirty="0"/>
            </a:br>
            <a:r>
              <a:rPr lang="en-US" dirty="0"/>
              <a:t>Simple peptic ulcers that have not healed after at least 3 months of treatment are called refractory ulcers</a:t>
            </a:r>
          </a:p>
          <a:p>
            <a:pPr>
              <a:buNone/>
            </a:pPr>
            <a:r>
              <a:rPr lang="en-US" sz="4000" b="1" dirty="0">
                <a:solidFill>
                  <a:schemeClr val="accent2">
                    <a:lumMod val="60000"/>
                    <a:lumOff val="40000"/>
                  </a:schemeClr>
                </a:solidFill>
              </a:rPr>
              <a:t>Stress ulcers</a:t>
            </a:r>
          </a:p>
          <a:p>
            <a:r>
              <a:rPr lang="en-US" dirty="0"/>
              <a:t>consist of a group of lesions and usually found in the esophagus, the stomach or the duodenum. </a:t>
            </a:r>
          </a:p>
          <a:p>
            <a:r>
              <a:rPr lang="en-US" dirty="0"/>
              <a:t>Common in those with other illness or are critically ill and on ventilation. </a:t>
            </a:r>
          </a:p>
          <a:p>
            <a:pPr>
              <a:buNone/>
            </a:pPr>
            <a:endParaRPr lang="en-US" dirty="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851991" y="304800"/>
            <a:ext cx="8229600" cy="1143000"/>
          </a:xfrm>
        </p:spPr>
        <p:txBody>
          <a:bodyPr/>
          <a:lstStyle/>
          <a:p>
            <a:r>
              <a:rPr lang="en-US" dirty="0">
                <a:solidFill>
                  <a:schemeClr val="tx1"/>
                </a:solidFill>
              </a:rPr>
              <a:t>SYMPTOMS</a:t>
            </a:r>
          </a:p>
        </p:txBody>
      </p:sp>
      <p:sp>
        <p:nvSpPr>
          <p:cNvPr id="12291" name="Rectangle 3"/>
          <p:cNvSpPr>
            <a:spLocks noGrp="1" noChangeArrowheads="1"/>
          </p:cNvSpPr>
          <p:nvPr>
            <p:ph idx="1"/>
          </p:nvPr>
        </p:nvSpPr>
        <p:spPr>
          <a:xfrm>
            <a:off x="1828800" y="7010403"/>
            <a:ext cx="8229600" cy="106363"/>
          </a:xfrm>
        </p:spPr>
        <p:txBody>
          <a:bodyPr>
            <a:normAutofit fontScale="25000" lnSpcReduction="20000"/>
          </a:bodyPr>
          <a:lstStyle/>
          <a:p>
            <a:pPr>
              <a:lnSpc>
                <a:spcPct val="80000"/>
              </a:lnSpc>
            </a:pPr>
            <a:endParaRPr lang="en-US" sz="800"/>
          </a:p>
        </p:txBody>
      </p:sp>
      <p:pic>
        <p:nvPicPr>
          <p:cNvPr id="122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685" y="502920"/>
            <a:ext cx="9310254" cy="512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291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6114" y="452718"/>
            <a:ext cx="9404724" cy="898100"/>
          </a:xfrm>
        </p:spPr>
        <p:txBody>
          <a:bodyPr>
            <a:normAutofit fontScale="90000"/>
          </a:bodyPr>
          <a:lstStyle/>
          <a:p>
            <a:r>
              <a:rPr lang="en-US" sz="4400" b="1" dirty="0">
                <a:solidFill>
                  <a:schemeClr val="accent1"/>
                </a:solidFill>
                <a:latin typeface="Cambria" pitchFamily="18" charset="0"/>
              </a:rPr>
              <a:t>Clinical manifestations</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548646" y="1350825"/>
            <a:ext cx="9501214" cy="4897581"/>
          </a:xfrm>
        </p:spPr>
        <p:txBody>
          <a:bodyPr>
            <a:normAutofit/>
          </a:bodyPr>
          <a:lstStyle/>
          <a:p>
            <a:r>
              <a:rPr lang="en-US" sz="4400" dirty="0">
                <a:solidFill>
                  <a:schemeClr val="tx1"/>
                </a:solidFill>
                <a:latin typeface="Cambria" pitchFamily="18" charset="0"/>
              </a:rPr>
              <a:t>Anorexia</a:t>
            </a:r>
          </a:p>
          <a:p>
            <a:r>
              <a:rPr lang="en-US" sz="4400" dirty="0">
                <a:solidFill>
                  <a:schemeClr val="tx1"/>
                </a:solidFill>
                <a:latin typeface="Cambria" pitchFamily="18" charset="0"/>
              </a:rPr>
              <a:t>Abdominal discomfort</a:t>
            </a:r>
          </a:p>
          <a:p>
            <a:r>
              <a:rPr lang="en-US" sz="4400" dirty="0" err="1">
                <a:solidFill>
                  <a:schemeClr val="tx1"/>
                </a:solidFill>
                <a:latin typeface="Cambria" pitchFamily="18" charset="0"/>
              </a:rPr>
              <a:t>Epigastric</a:t>
            </a:r>
            <a:r>
              <a:rPr lang="en-US" sz="4400" dirty="0">
                <a:solidFill>
                  <a:schemeClr val="tx1"/>
                </a:solidFill>
                <a:latin typeface="Cambria" pitchFamily="18" charset="0"/>
              </a:rPr>
              <a:t> pain </a:t>
            </a:r>
          </a:p>
          <a:p>
            <a:r>
              <a:rPr lang="en-US" sz="4400" dirty="0">
                <a:solidFill>
                  <a:schemeClr val="tx1"/>
                </a:solidFill>
                <a:latin typeface="Cambria" pitchFamily="18" charset="0"/>
              </a:rPr>
              <a:t>Hemorrhage</a:t>
            </a:r>
          </a:p>
          <a:p>
            <a:r>
              <a:rPr lang="en-US" sz="4400" dirty="0">
                <a:solidFill>
                  <a:schemeClr val="tx1"/>
                </a:solidFill>
                <a:latin typeface="Cambria" pitchFamily="18" charset="0"/>
              </a:rPr>
              <a:t>Signs of anemia</a:t>
            </a:r>
          </a:p>
        </p:txBody>
      </p:sp>
    </p:spTree>
    <p:extLst>
      <p:ext uri="{BB962C8B-B14F-4D97-AF65-F5344CB8AC3E}">
        <p14:creationId xmlns:p14="http://schemas.microsoft.com/office/powerpoint/2010/main" val="3715013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434975"/>
            <a:ext cx="6583363" cy="6423025"/>
          </a:xfrm>
        </p:spPr>
        <p:txBody>
          <a:bodyPr>
            <a:noAutofit/>
          </a:bodyPr>
          <a:lstStyle/>
          <a:p>
            <a:pPr>
              <a:buNone/>
            </a:pPr>
            <a:r>
              <a:rPr lang="en-US" sz="3200" b="1" dirty="0">
                <a:solidFill>
                  <a:srgbClr val="00B0F0"/>
                </a:solidFill>
                <a:latin typeface="Cambria" pitchFamily="18" charset="0"/>
              </a:rPr>
              <a:t>Duodenal ulcers</a:t>
            </a:r>
            <a:endParaRPr lang="en-US" sz="3200" dirty="0">
              <a:solidFill>
                <a:srgbClr val="00B0F0"/>
              </a:solidFill>
              <a:latin typeface="Cambria" pitchFamily="18" charset="0"/>
            </a:endParaRPr>
          </a:p>
          <a:p>
            <a:r>
              <a:rPr lang="en-US" sz="3200" dirty="0">
                <a:solidFill>
                  <a:schemeClr val="tx1"/>
                </a:solidFill>
                <a:latin typeface="Cambria" pitchFamily="18" charset="0"/>
              </a:rPr>
              <a:t>-Age-30 to 50</a:t>
            </a:r>
          </a:p>
          <a:p>
            <a:r>
              <a:rPr lang="en-US" sz="3200" dirty="0">
                <a:solidFill>
                  <a:schemeClr val="tx1"/>
                </a:solidFill>
                <a:latin typeface="Cambria" pitchFamily="18" charset="0"/>
              </a:rPr>
              <a:t>-Male: female= 3:1</a:t>
            </a:r>
          </a:p>
          <a:p>
            <a:r>
              <a:rPr lang="en-US" sz="3200" dirty="0">
                <a:solidFill>
                  <a:schemeClr val="tx1"/>
                </a:solidFill>
                <a:latin typeface="Cambria" pitchFamily="18" charset="0"/>
              </a:rPr>
              <a:t>-Incidence-80%</a:t>
            </a:r>
          </a:p>
          <a:p>
            <a:r>
              <a:rPr lang="en-US" sz="3200" dirty="0">
                <a:solidFill>
                  <a:schemeClr val="tx1"/>
                </a:solidFill>
                <a:latin typeface="Cambria" pitchFamily="18" charset="0"/>
              </a:rPr>
              <a:t>-May have weight gain</a:t>
            </a:r>
          </a:p>
          <a:p>
            <a:r>
              <a:rPr lang="en-US" sz="3200" dirty="0">
                <a:solidFill>
                  <a:schemeClr val="tx1"/>
                </a:solidFill>
                <a:latin typeface="Cambria" pitchFamily="18" charset="0"/>
              </a:rPr>
              <a:t>-Pain-2 to 3 hrs after meals</a:t>
            </a:r>
          </a:p>
          <a:p>
            <a:r>
              <a:rPr lang="en-US" sz="3200" dirty="0">
                <a:solidFill>
                  <a:schemeClr val="tx1"/>
                </a:solidFill>
                <a:latin typeface="Cambria" pitchFamily="18" charset="0"/>
              </a:rPr>
              <a:t>-Nocturnal awakening</a:t>
            </a:r>
          </a:p>
          <a:p>
            <a:r>
              <a:rPr lang="en-US" sz="3200" dirty="0">
                <a:solidFill>
                  <a:schemeClr val="tx1"/>
                </a:solidFill>
                <a:latin typeface="Cambria" pitchFamily="18" charset="0"/>
              </a:rPr>
              <a:t>-Vomiting uncommon</a:t>
            </a:r>
          </a:p>
          <a:p>
            <a:r>
              <a:rPr lang="en-US" sz="3200" dirty="0">
                <a:solidFill>
                  <a:schemeClr val="tx1"/>
                </a:solidFill>
                <a:latin typeface="Cambria" pitchFamily="18" charset="0"/>
              </a:rPr>
              <a:t>-Hemorrhage less likely</a:t>
            </a:r>
          </a:p>
          <a:p>
            <a:r>
              <a:rPr lang="en-US" sz="3200" dirty="0">
                <a:solidFill>
                  <a:schemeClr val="tx1"/>
                </a:solidFill>
                <a:latin typeface="Cambria" pitchFamily="18" charset="0"/>
              </a:rPr>
              <a:t>-Perforation more likely</a:t>
            </a:r>
          </a:p>
        </p:txBody>
      </p:sp>
      <p:sp>
        <p:nvSpPr>
          <p:cNvPr id="4" name="Content Placeholder 3"/>
          <p:cNvSpPr>
            <a:spLocks noGrp="1"/>
          </p:cNvSpPr>
          <p:nvPr>
            <p:ph sz="half" idx="4294967295"/>
          </p:nvPr>
        </p:nvSpPr>
        <p:spPr>
          <a:xfrm>
            <a:off x="6172200" y="365125"/>
            <a:ext cx="6019800" cy="5635625"/>
          </a:xfrm>
        </p:spPr>
        <p:txBody>
          <a:bodyPr>
            <a:noAutofit/>
          </a:bodyPr>
          <a:lstStyle/>
          <a:p>
            <a:pPr>
              <a:buNone/>
            </a:pPr>
            <a:r>
              <a:rPr lang="en-US" sz="3200" b="1" dirty="0">
                <a:solidFill>
                  <a:srgbClr val="00B0F0"/>
                </a:solidFill>
                <a:latin typeface="Cambria" pitchFamily="18" charset="0"/>
              </a:rPr>
              <a:t>Gastric ulcers</a:t>
            </a:r>
            <a:endParaRPr lang="en-US" sz="3200" dirty="0">
              <a:solidFill>
                <a:srgbClr val="00B0F0"/>
              </a:solidFill>
              <a:latin typeface="Cambria" pitchFamily="18" charset="0"/>
            </a:endParaRPr>
          </a:p>
          <a:p>
            <a:r>
              <a:rPr lang="en-US" sz="3200" dirty="0">
                <a:solidFill>
                  <a:schemeClr val="tx1"/>
                </a:solidFill>
                <a:latin typeface="Cambria" pitchFamily="18" charset="0"/>
              </a:rPr>
              <a:t>-Usually 60 and over</a:t>
            </a:r>
          </a:p>
          <a:p>
            <a:r>
              <a:rPr lang="en-US" sz="3200" dirty="0">
                <a:solidFill>
                  <a:schemeClr val="tx1"/>
                </a:solidFill>
                <a:latin typeface="Cambria" pitchFamily="18" charset="0"/>
              </a:rPr>
              <a:t>-1:1</a:t>
            </a:r>
          </a:p>
          <a:p>
            <a:r>
              <a:rPr lang="en-US" sz="3200" dirty="0">
                <a:solidFill>
                  <a:schemeClr val="tx1"/>
                </a:solidFill>
                <a:latin typeface="Cambria" pitchFamily="18" charset="0"/>
              </a:rPr>
              <a:t>-15%</a:t>
            </a:r>
          </a:p>
          <a:p>
            <a:r>
              <a:rPr lang="en-US" sz="3200" dirty="0">
                <a:solidFill>
                  <a:schemeClr val="tx1"/>
                </a:solidFill>
                <a:latin typeface="Cambria" pitchFamily="18" charset="0"/>
              </a:rPr>
              <a:t>-May have weight loss</a:t>
            </a:r>
          </a:p>
          <a:p>
            <a:r>
              <a:rPr lang="en-US" sz="3200" dirty="0">
                <a:solidFill>
                  <a:schemeClr val="tx1"/>
                </a:solidFill>
                <a:latin typeface="Cambria" pitchFamily="18" charset="0"/>
              </a:rPr>
              <a:t>-1/2-1 hrs after meals</a:t>
            </a:r>
          </a:p>
          <a:p>
            <a:r>
              <a:rPr lang="en-US" sz="3200" dirty="0">
                <a:solidFill>
                  <a:schemeClr val="tx1"/>
                </a:solidFill>
                <a:latin typeface="Cambria" pitchFamily="18" charset="0"/>
              </a:rPr>
              <a:t>-No nocturnal awakening</a:t>
            </a:r>
          </a:p>
          <a:p>
            <a:r>
              <a:rPr lang="en-US" sz="3200" dirty="0">
                <a:solidFill>
                  <a:schemeClr val="tx1"/>
                </a:solidFill>
                <a:latin typeface="Cambria" pitchFamily="18" charset="0"/>
              </a:rPr>
              <a:t>-Vomiting common</a:t>
            </a:r>
          </a:p>
          <a:p>
            <a:r>
              <a:rPr lang="en-US" sz="3200" dirty="0">
                <a:solidFill>
                  <a:schemeClr val="tx1"/>
                </a:solidFill>
                <a:latin typeface="Cambria" pitchFamily="18" charset="0"/>
              </a:rPr>
              <a:t>-Hemorrhage more likely</a:t>
            </a:r>
          </a:p>
          <a:p>
            <a:r>
              <a:rPr lang="en-US" sz="3200" dirty="0">
                <a:solidFill>
                  <a:schemeClr val="tx1"/>
                </a:solidFill>
                <a:latin typeface="Cambria" pitchFamily="18" charset="0"/>
              </a:rPr>
              <a:t>-Perforation less likely</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1309249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2" name="Picture 4" descr="265px-Editedulc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5581" y="1325884"/>
            <a:ext cx="5287241" cy="394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265px-Editedgulc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 y="1203158"/>
            <a:ext cx="5024788" cy="396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idx="4294967295"/>
          </p:nvPr>
        </p:nvSpPr>
        <p:spPr>
          <a:xfrm>
            <a:off x="0" y="268288"/>
            <a:ext cx="10972800" cy="1398587"/>
          </a:xfrm>
        </p:spPr>
        <p:txBody>
          <a:bodyPr/>
          <a:lstStyle/>
          <a:p>
            <a:r>
              <a:rPr lang="en-US" dirty="0"/>
              <a:t>Endoscopy</a:t>
            </a:r>
          </a:p>
        </p:txBody>
      </p:sp>
    </p:spTree>
    <p:extLst>
      <p:ext uri="{BB962C8B-B14F-4D97-AF65-F5344CB8AC3E}">
        <p14:creationId xmlns:p14="http://schemas.microsoft.com/office/powerpoint/2010/main" val="1809645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9" name="Rectangle 3"/>
          <p:cNvSpPr>
            <a:spLocks noGrp="1" noChangeArrowheads="1"/>
          </p:cNvSpPr>
          <p:nvPr>
            <p:ph idx="4294967295"/>
          </p:nvPr>
        </p:nvSpPr>
        <p:spPr>
          <a:xfrm>
            <a:off x="0" y="0"/>
            <a:ext cx="12192000" cy="6477000"/>
          </a:xfrm>
        </p:spPr>
        <p:txBody>
          <a:bodyPr>
            <a:noAutofit/>
          </a:bodyPr>
          <a:lstStyle/>
          <a:p>
            <a:pPr marL="0" indent="0">
              <a:lnSpc>
                <a:spcPct val="80000"/>
              </a:lnSpc>
              <a:buNone/>
            </a:pPr>
            <a:endParaRPr lang="en-US" sz="4000" dirty="0">
              <a:solidFill>
                <a:schemeClr val="tx1"/>
              </a:solidFill>
            </a:endParaRPr>
          </a:p>
          <a:p>
            <a:pPr marL="0" indent="0">
              <a:lnSpc>
                <a:spcPct val="80000"/>
              </a:lnSpc>
              <a:buNone/>
            </a:pPr>
            <a:r>
              <a:rPr lang="en-US" sz="4000" b="1" dirty="0">
                <a:solidFill>
                  <a:schemeClr val="accent1"/>
                </a:solidFill>
              </a:rPr>
              <a:t>Predisposing factors</a:t>
            </a:r>
            <a:endParaRPr lang="en-US" sz="4000" dirty="0">
              <a:solidFill>
                <a:schemeClr val="accent1"/>
              </a:solidFill>
            </a:endParaRPr>
          </a:p>
          <a:p>
            <a:pPr>
              <a:lnSpc>
                <a:spcPct val="80000"/>
              </a:lnSpc>
            </a:pPr>
            <a:r>
              <a:rPr lang="en-US" sz="4000" dirty="0">
                <a:solidFill>
                  <a:schemeClr val="tx1"/>
                </a:solidFill>
              </a:rPr>
              <a:t>Are age 60 or older (your stomach lining becomes more fragile with age).</a:t>
            </a:r>
          </a:p>
          <a:p>
            <a:pPr>
              <a:lnSpc>
                <a:spcPct val="80000"/>
              </a:lnSpc>
            </a:pPr>
            <a:r>
              <a:rPr lang="en-US" sz="4000" dirty="0">
                <a:solidFill>
                  <a:schemeClr val="tx1"/>
                </a:solidFill>
              </a:rPr>
              <a:t>Have had past experiences with ulcers and internal bleeding</a:t>
            </a:r>
          </a:p>
          <a:p>
            <a:pPr>
              <a:lnSpc>
                <a:spcPct val="80000"/>
              </a:lnSpc>
            </a:pPr>
            <a:r>
              <a:rPr lang="en-US" sz="4000" dirty="0">
                <a:solidFill>
                  <a:schemeClr val="tx1"/>
                </a:solidFill>
              </a:rPr>
              <a:t>Take steroid medications, such as prednisone.</a:t>
            </a:r>
          </a:p>
          <a:p>
            <a:pPr>
              <a:lnSpc>
                <a:spcPct val="80000"/>
              </a:lnSpc>
            </a:pPr>
            <a:r>
              <a:rPr lang="en-US" sz="4000" dirty="0">
                <a:solidFill>
                  <a:schemeClr val="tx1"/>
                </a:solidFill>
              </a:rPr>
              <a:t>Take blood thinners, such as </a:t>
            </a:r>
            <a:r>
              <a:rPr lang="en-US" sz="4000" dirty="0" err="1">
                <a:solidFill>
                  <a:schemeClr val="tx1"/>
                </a:solidFill>
              </a:rPr>
              <a:t>warfarin</a:t>
            </a:r>
            <a:r>
              <a:rPr lang="en-US" sz="4000" dirty="0">
                <a:solidFill>
                  <a:schemeClr val="tx1"/>
                </a:solidFill>
              </a:rPr>
              <a:t>.</a:t>
            </a:r>
          </a:p>
          <a:p>
            <a:pPr>
              <a:lnSpc>
                <a:spcPct val="80000"/>
              </a:lnSpc>
              <a:buFont typeface="Wingdings" pitchFamily="2" charset="2"/>
              <a:buChar char="§"/>
            </a:pPr>
            <a:r>
              <a:rPr lang="en-US" sz="4000" dirty="0"/>
              <a:t>Consume alcohol or use tobacco on a regular basis.</a:t>
            </a:r>
          </a:p>
          <a:p>
            <a:pPr>
              <a:lnSpc>
                <a:spcPct val="80000"/>
              </a:lnSpc>
              <a:buFont typeface="Wingdings" pitchFamily="2" charset="2"/>
              <a:buChar char="§"/>
            </a:pPr>
            <a:r>
              <a:rPr lang="en-US" sz="4000" dirty="0"/>
              <a:t>Experience certain side effects after taking NSAIDs, such as upset stomach and heartburn.</a:t>
            </a:r>
          </a:p>
          <a:p>
            <a:pPr>
              <a:lnSpc>
                <a:spcPct val="80000"/>
              </a:lnSpc>
              <a:buFont typeface="Wingdings" pitchFamily="2" charset="2"/>
              <a:buChar char="§"/>
            </a:pPr>
            <a:r>
              <a:rPr lang="en-US" sz="4000" dirty="0"/>
              <a:t>Take NSAIDs in amounts higher than</a:t>
            </a:r>
            <a:endParaRPr lang="en-US" sz="4000" dirty="0">
              <a:solidFill>
                <a:schemeClr val="tx1"/>
              </a:solidFill>
            </a:endParaRPr>
          </a:p>
          <a:p>
            <a:pPr>
              <a:lnSpc>
                <a:spcPct val="80000"/>
              </a:lnSpc>
            </a:pPr>
            <a:endParaRPr lang="en-US" sz="4000" dirty="0">
              <a:solidFill>
                <a:schemeClr val="tx1"/>
              </a:solidFill>
            </a:endParaRPr>
          </a:p>
          <a:p>
            <a:pPr>
              <a:lnSpc>
                <a:spcPct val="80000"/>
              </a:lnSpc>
            </a:pPr>
            <a:endParaRPr lang="en-US" sz="4000" dirty="0">
              <a:solidFill>
                <a:schemeClr val="tx1"/>
              </a:solidFill>
            </a:endParaRPr>
          </a:p>
        </p:txBody>
      </p:sp>
    </p:spTree>
    <p:extLst>
      <p:ext uri="{BB962C8B-B14F-4D97-AF65-F5344CB8AC3E}">
        <p14:creationId xmlns:p14="http://schemas.microsoft.com/office/powerpoint/2010/main" val="17980377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85011" y="320046"/>
            <a:ext cx="12142274" cy="507831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 typeface="Wingdings" pitchFamily="2" charset="2"/>
              <a:buChar char="§"/>
              <a:tabLst/>
              <a:defRPr/>
            </a:pPr>
            <a:r>
              <a:rPr kumimoji="0" lang="en-US" sz="3600" b="0" i="0" u="none" strike="noStrike" kern="1200" cap="none" spc="0" normalizeH="0" baseline="0" noProof="0" dirty="0">
                <a:ln>
                  <a:noFill/>
                </a:ln>
                <a:solidFill>
                  <a:prstClr val="black"/>
                </a:solidFill>
                <a:effectLst/>
                <a:uLnTx/>
                <a:uFillTx/>
                <a:latin typeface="Century Gothic" pitchFamily="34" charset="0"/>
                <a:ea typeface="+mn-ea"/>
                <a:cs typeface="+mn-cs"/>
              </a:rPr>
              <a:t>recommended  or for long period</a:t>
            </a:r>
          </a:p>
          <a:p>
            <a:pPr marL="0" marR="0" lvl="0" indent="0" algn="l" defTabSz="914400" rtl="0" eaLnBrk="1" fontAlgn="auto" latinLnBrk="0" hangingPunct="1">
              <a:lnSpc>
                <a:spcPct val="150000"/>
              </a:lnSpc>
              <a:spcBef>
                <a:spcPts val="0"/>
              </a:spcBef>
              <a:spcAft>
                <a:spcPts val="0"/>
              </a:spcAft>
              <a:buClrTx/>
              <a:buSzTx/>
              <a:buFont typeface="Wingdings" pitchFamily="2" charset="2"/>
              <a:buChar char="§"/>
              <a:tabLst/>
              <a:defRPr/>
            </a:pPr>
            <a:r>
              <a:rPr kumimoji="0" lang="en-US" sz="3600" b="0" i="0" u="none" strike="noStrike" kern="1200" cap="none" spc="0" normalizeH="0" baseline="0" noProof="0" dirty="0">
                <a:ln>
                  <a:noFill/>
                </a:ln>
                <a:solidFill>
                  <a:prstClr val="black"/>
                </a:solidFill>
                <a:effectLst/>
                <a:uLnTx/>
                <a:uFillTx/>
                <a:latin typeface="Century Gothic" pitchFamily="34" charset="0"/>
                <a:ea typeface="+mn-ea"/>
                <a:cs typeface="+mn-cs"/>
              </a:rPr>
              <a:t>Stress doesn’t cause ulcers, but a contributing factor</a:t>
            </a:r>
          </a:p>
          <a:p>
            <a:pPr marL="0" marR="0" lvl="0" indent="0" algn="l" defTabSz="914400" rtl="0" eaLnBrk="1" fontAlgn="auto" latinLnBrk="0" hangingPunct="1">
              <a:lnSpc>
                <a:spcPct val="150000"/>
              </a:lnSpc>
              <a:spcBef>
                <a:spcPts val="0"/>
              </a:spcBef>
              <a:spcAft>
                <a:spcPts val="0"/>
              </a:spcAft>
              <a:buClrTx/>
              <a:buSzTx/>
              <a:buFont typeface="Wingdings" pitchFamily="2" charset="2"/>
              <a:buChar char="§"/>
              <a:tabLst/>
              <a:defRPr/>
            </a:pPr>
            <a:r>
              <a:rPr kumimoji="0" lang="en-US" sz="3600" b="0" i="0" u="none" strike="noStrike" kern="1200" cap="none" spc="0" normalizeH="0" baseline="0" noProof="0" dirty="0">
                <a:ln>
                  <a:noFill/>
                </a:ln>
                <a:solidFill>
                  <a:prstClr val="black"/>
                </a:solidFill>
                <a:effectLst/>
                <a:uLnTx/>
                <a:uFillTx/>
                <a:latin typeface="Century Gothic" pitchFamily="34" charset="0"/>
                <a:ea typeface="+mn-ea"/>
                <a:cs typeface="+mn-cs"/>
              </a:rPr>
              <a:t>Chronic disorders: liver disease, emphysema, R. arthritis may predispose one to ulcers</a:t>
            </a:r>
          </a:p>
          <a:p>
            <a:pPr marL="0" marR="0" lvl="0" indent="0" algn="l" defTabSz="914400" rtl="0" eaLnBrk="1" fontAlgn="auto" latinLnBrk="0" hangingPunct="1">
              <a:lnSpc>
                <a:spcPct val="150000"/>
              </a:lnSpc>
              <a:spcBef>
                <a:spcPts val="0"/>
              </a:spcBef>
              <a:spcAft>
                <a:spcPts val="0"/>
              </a:spcAft>
              <a:buClrTx/>
              <a:buSzTx/>
              <a:buFont typeface="Wingdings" pitchFamily="2" charset="2"/>
              <a:buChar char="§"/>
              <a:tabLst/>
              <a:defRPr/>
            </a:pPr>
            <a:r>
              <a:rPr kumimoji="0" lang="en-US" sz="3600" b="0" i="0" u="none" strike="noStrike" kern="1200" cap="none" spc="0" normalizeH="0" baseline="0" noProof="0" dirty="0">
                <a:ln>
                  <a:noFill/>
                </a:ln>
                <a:solidFill>
                  <a:prstClr val="black"/>
                </a:solidFill>
                <a:effectLst/>
                <a:uLnTx/>
                <a:uFillTx/>
                <a:latin typeface="Century Gothic" pitchFamily="34" charset="0"/>
                <a:ea typeface="+mn-ea"/>
                <a:cs typeface="+mn-cs"/>
              </a:rPr>
              <a:t>Improper diet, irregular or skipped meals</a:t>
            </a:r>
          </a:p>
          <a:p>
            <a:pPr marL="0" marR="0" lvl="0" indent="0" algn="l" defTabSz="914400" rtl="0" eaLnBrk="1" fontAlgn="auto" latinLnBrk="0" hangingPunct="1">
              <a:lnSpc>
                <a:spcPct val="150000"/>
              </a:lnSpc>
              <a:spcBef>
                <a:spcPts val="0"/>
              </a:spcBef>
              <a:spcAft>
                <a:spcPts val="0"/>
              </a:spcAft>
              <a:buClrTx/>
              <a:buSzTx/>
              <a:buFont typeface="Wingdings" pitchFamily="2" charset="2"/>
              <a:buChar char="§"/>
              <a:tabLst/>
              <a:defRPr/>
            </a:pPr>
            <a:r>
              <a:rPr kumimoji="0" lang="en-US" sz="3600" b="0" i="0" u="none" strike="noStrike" kern="1200" cap="none" spc="0" normalizeH="0" baseline="0" noProof="0" dirty="0">
                <a:ln>
                  <a:noFill/>
                </a:ln>
                <a:solidFill>
                  <a:prstClr val="black"/>
                </a:solidFill>
                <a:effectLst/>
                <a:uLnTx/>
                <a:uFillTx/>
                <a:latin typeface="Century Gothic" pitchFamily="34" charset="0"/>
                <a:ea typeface="+mn-ea"/>
                <a:cs typeface="+mn-cs"/>
              </a:rPr>
              <a:t>Type O blood (for duodenal ulcers)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Rectangle 3"/>
          <p:cNvSpPr>
            <a:spLocks noGrp="1" noChangeArrowheads="1"/>
          </p:cNvSpPr>
          <p:nvPr>
            <p:ph idx="4294967295"/>
          </p:nvPr>
        </p:nvSpPr>
        <p:spPr>
          <a:xfrm>
            <a:off x="0" y="762000"/>
            <a:ext cx="11612563" cy="5943600"/>
          </a:xfrm>
        </p:spPr>
        <p:txBody>
          <a:bodyPr/>
          <a:lstStyle/>
          <a:p>
            <a:pPr>
              <a:lnSpc>
                <a:spcPct val="80000"/>
              </a:lnSpc>
              <a:buClr>
                <a:srgbClr val="A50021"/>
              </a:buClr>
              <a:buFont typeface="Arial" panose="020B0604020202020204" pitchFamily="34" charset="0"/>
              <a:buChar char="ж"/>
            </a:pPr>
            <a:r>
              <a:rPr lang="en-US" sz="4000" b="1" dirty="0">
                <a:solidFill>
                  <a:schemeClr val="accent2">
                    <a:lumMod val="60000"/>
                    <a:lumOff val="40000"/>
                  </a:schemeClr>
                </a:solidFill>
                <a:latin typeface="Times New Roman" panose="02020603050405020304" pitchFamily="18" charset="0"/>
              </a:rPr>
              <a:t>GI bleeding </a:t>
            </a:r>
            <a:r>
              <a:rPr lang="en-US" sz="4000" dirty="0">
                <a:solidFill>
                  <a:schemeClr val="tx1"/>
                </a:solidFill>
                <a:latin typeface="Times New Roman" panose="02020603050405020304" pitchFamily="18" charset="0"/>
              </a:rPr>
              <a:t>is the most common complication. It occurs when the ulcer erodes one of the blood vessels.</a:t>
            </a:r>
          </a:p>
          <a:p>
            <a:pPr>
              <a:lnSpc>
                <a:spcPct val="80000"/>
              </a:lnSpc>
              <a:buClr>
                <a:srgbClr val="A50021"/>
              </a:buClr>
              <a:buFont typeface="Arial" panose="020B0604020202020204" pitchFamily="34" charset="0"/>
              <a:buChar char="ж"/>
            </a:pPr>
            <a:r>
              <a:rPr lang="en-US" sz="4000" b="1" dirty="0">
                <a:solidFill>
                  <a:schemeClr val="accent2">
                    <a:lumMod val="60000"/>
                    <a:lumOff val="40000"/>
                  </a:schemeClr>
                </a:solidFill>
                <a:latin typeface="Times New Roman" panose="02020603050405020304" pitchFamily="18" charset="0"/>
              </a:rPr>
              <a:t>Perforation</a:t>
            </a:r>
            <a:r>
              <a:rPr lang="en-US" sz="4000" dirty="0">
                <a:solidFill>
                  <a:schemeClr val="accent2">
                    <a:lumMod val="60000"/>
                    <a:lumOff val="40000"/>
                  </a:schemeClr>
                </a:solidFill>
                <a:latin typeface="Times New Roman" panose="02020603050405020304" pitchFamily="18" charset="0"/>
              </a:rPr>
              <a:t> </a:t>
            </a:r>
            <a:r>
              <a:rPr lang="en-US" sz="4000" dirty="0">
                <a:solidFill>
                  <a:schemeClr val="tx1"/>
                </a:solidFill>
                <a:latin typeface="Times New Roman" panose="02020603050405020304" pitchFamily="18" charset="0"/>
              </a:rPr>
              <a:t> Erosion of the gastro-intestinal wall by the ulcer leads to spillage of stomach or intestinal content into the abdominal cavity. The first sign is often sudden intense abdominal pain. Posterior wall perforation leads to pancreatitis; pain in this situation often radiates to the back.</a:t>
            </a:r>
          </a:p>
          <a:p>
            <a:pPr>
              <a:lnSpc>
                <a:spcPct val="80000"/>
              </a:lnSpc>
              <a:buClr>
                <a:srgbClr val="A50021"/>
              </a:buClr>
              <a:buFont typeface="Arial" panose="020B0604020202020204" pitchFamily="34" charset="0"/>
              <a:buNone/>
            </a:pPr>
            <a:endParaRPr lang="en-US" sz="4000" dirty="0">
              <a:solidFill>
                <a:schemeClr val="tx1"/>
              </a:solidFill>
              <a:latin typeface="Times New Roman" panose="02020603050405020304" pitchFamily="18" charset="0"/>
            </a:endParaRPr>
          </a:p>
          <a:p>
            <a:pPr>
              <a:lnSpc>
                <a:spcPct val="80000"/>
              </a:lnSpc>
            </a:pPr>
            <a:endParaRPr lang="en-US" dirty="0">
              <a:solidFill>
                <a:schemeClr val="tx1"/>
              </a:solidFill>
            </a:endParaRPr>
          </a:p>
        </p:txBody>
      </p:sp>
      <p:sp>
        <p:nvSpPr>
          <p:cNvPr id="6" name="Rectangle 2"/>
          <p:cNvSpPr txBox="1">
            <a:spLocks noChangeArrowheads="1"/>
          </p:cNvSpPr>
          <p:nvPr/>
        </p:nvSpPr>
        <p:spPr bwMode="auto">
          <a:xfrm>
            <a:off x="1905001" y="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3494BA"/>
                </a:solidFill>
                <a:effectLst>
                  <a:outerShdw blurRad="38100" dist="38100" dir="2700000" algn="tl">
                    <a:srgbClr val="FFFFFF"/>
                  </a:outerShdw>
                </a:effectLst>
                <a:uLnTx/>
                <a:uFillTx/>
                <a:latin typeface="Times New Roman" panose="02020603050405020304" pitchFamily="18" charset="0"/>
                <a:ea typeface="+mj-ea"/>
                <a:cs typeface="+mj-cs"/>
              </a:rPr>
              <a:t>COMPLICATIONS</a:t>
            </a:r>
          </a:p>
        </p:txBody>
      </p:sp>
    </p:spTree>
    <p:extLst>
      <p:ext uri="{BB962C8B-B14F-4D97-AF65-F5344CB8AC3E}">
        <p14:creationId xmlns:p14="http://schemas.microsoft.com/office/powerpoint/2010/main" val="3145648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680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0060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Rectangle 3"/>
          <p:cNvSpPr>
            <a:spLocks noGrp="1" noChangeArrowheads="1"/>
          </p:cNvSpPr>
          <p:nvPr>
            <p:ph idx="4294967295"/>
          </p:nvPr>
        </p:nvSpPr>
        <p:spPr>
          <a:xfrm>
            <a:off x="1470025" y="304800"/>
            <a:ext cx="10721975" cy="6553200"/>
          </a:xfrm>
        </p:spPr>
        <p:txBody>
          <a:bodyPr/>
          <a:lstStyle/>
          <a:p>
            <a:pPr>
              <a:buClr>
                <a:srgbClr val="A50021"/>
              </a:buClr>
              <a:buFont typeface="Arial" panose="020B0604020202020204" pitchFamily="34" charset="0"/>
              <a:buChar char="ж"/>
            </a:pPr>
            <a:r>
              <a:rPr lang="en-US" sz="3600" b="1" dirty="0">
                <a:solidFill>
                  <a:schemeClr val="accent2">
                    <a:lumMod val="60000"/>
                    <a:lumOff val="40000"/>
                  </a:schemeClr>
                </a:solidFill>
                <a:latin typeface="Times New Roman" panose="02020603050405020304" pitchFamily="18" charset="0"/>
              </a:rPr>
              <a:t>Penetration</a:t>
            </a:r>
            <a:r>
              <a:rPr lang="en-US" sz="3600" dirty="0">
                <a:solidFill>
                  <a:srgbClr val="FFFF00"/>
                </a:solidFill>
                <a:latin typeface="Times New Roman" panose="02020603050405020304" pitchFamily="18" charset="0"/>
              </a:rPr>
              <a:t> </a:t>
            </a:r>
            <a:r>
              <a:rPr lang="en-US" sz="3600" dirty="0">
                <a:solidFill>
                  <a:schemeClr val="tx1"/>
                </a:solidFill>
                <a:latin typeface="Times New Roman" panose="02020603050405020304" pitchFamily="18" charset="0"/>
              </a:rPr>
              <a:t>is when the ulcer continues into adjacent organs such as the liver and pancreas</a:t>
            </a:r>
          </a:p>
          <a:p>
            <a:pPr>
              <a:buClr>
                <a:srgbClr val="A50021"/>
              </a:buClr>
              <a:buFont typeface="Arial" panose="020B0604020202020204" pitchFamily="34" charset="0"/>
              <a:buChar char="ж"/>
            </a:pPr>
            <a:r>
              <a:rPr lang="en-US" sz="3600" b="1" dirty="0">
                <a:solidFill>
                  <a:schemeClr val="accent2">
                    <a:lumMod val="60000"/>
                    <a:lumOff val="40000"/>
                  </a:schemeClr>
                </a:solidFill>
                <a:latin typeface="Times New Roman" panose="02020603050405020304" pitchFamily="18" charset="0"/>
              </a:rPr>
              <a:t>Scar tissue</a:t>
            </a:r>
            <a:r>
              <a:rPr lang="en-US" sz="3600" dirty="0">
                <a:solidFill>
                  <a:schemeClr val="accent2">
                    <a:lumMod val="60000"/>
                    <a:lumOff val="40000"/>
                  </a:schemeClr>
                </a:solidFill>
                <a:latin typeface="Times New Roman" panose="02020603050405020304" pitchFamily="18" charset="0"/>
              </a:rPr>
              <a:t> </a:t>
            </a:r>
            <a:r>
              <a:rPr lang="en-US" sz="3600" dirty="0">
                <a:solidFill>
                  <a:schemeClr val="tx1"/>
                </a:solidFill>
                <a:latin typeface="Times New Roman" panose="02020603050405020304" pitchFamily="18" charset="0"/>
              </a:rPr>
              <a:t>Scarring and swelling due to ulcers causes narrowing in the duodenum and </a:t>
            </a:r>
            <a:r>
              <a:rPr lang="en-US" sz="3600" b="1" dirty="0">
                <a:solidFill>
                  <a:schemeClr val="tx1"/>
                </a:solidFill>
                <a:latin typeface="Times New Roman" panose="02020603050405020304" pitchFamily="18" charset="0"/>
              </a:rPr>
              <a:t>gastric outlet obstruction</a:t>
            </a:r>
            <a:r>
              <a:rPr lang="en-US" sz="3600" dirty="0">
                <a:solidFill>
                  <a:schemeClr val="tx1"/>
                </a:solidFill>
                <a:latin typeface="Times New Roman" panose="02020603050405020304" pitchFamily="18" charset="0"/>
              </a:rPr>
              <a:t>. Patient often presents with severe vomiting. Peptic ulcers can also produce scar tissue that can obstruct passage of food through the digestive tract, causing one to become full easily, to vomit and to lose weight. </a:t>
            </a:r>
          </a:p>
          <a:p>
            <a:endParaRPr lang="en-US" dirty="0">
              <a:solidFill>
                <a:schemeClr val="tx1"/>
              </a:solidFill>
            </a:endParaRPr>
          </a:p>
        </p:txBody>
      </p:sp>
    </p:spTree>
    <p:extLst>
      <p:ext uri="{BB962C8B-B14F-4D97-AF65-F5344CB8AC3E}">
        <p14:creationId xmlns:p14="http://schemas.microsoft.com/office/powerpoint/2010/main" val="30868577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Content Placeholder 25612"/>
          <p:cNvGrpSpPr>
            <a:grpSpLocks noChangeAspect="1"/>
          </p:cNvGrpSpPr>
          <p:nvPr/>
        </p:nvGrpSpPr>
        <p:grpSpPr bwMode="auto">
          <a:xfrm>
            <a:off x="1524000" y="0"/>
            <a:ext cx="9144000" cy="6705600"/>
            <a:chOff x="1152" y="1298"/>
            <a:chExt cx="2880" cy="2016"/>
          </a:xfrm>
        </p:grpSpPr>
        <p:cxnSp>
          <p:nvCxnSpPr>
            <p:cNvPr id="2052" name="_s2052"/>
            <p:cNvCxnSpPr>
              <a:cxnSpLocks noChangeShapeType="1"/>
              <a:stCxn id="12" idx="4"/>
              <a:endCxn id="3" idx="2"/>
            </p:cNvCxnSpPr>
            <p:nvPr/>
          </p:nvCxnSpPr>
          <p:spPr bwMode="auto">
            <a:xfrm rot="10800000">
              <a:off x="2592" y="1586"/>
              <a:ext cx="144" cy="1152"/>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53" name="_s2053"/>
            <p:cNvCxnSpPr>
              <a:cxnSpLocks noChangeShapeType="1"/>
              <a:stCxn id="11" idx="0"/>
              <a:endCxn id="3" idx="2"/>
            </p:cNvCxnSpPr>
            <p:nvPr/>
          </p:nvCxnSpPr>
          <p:spPr bwMode="auto">
            <a:xfrm flipV="1">
              <a:off x="2448" y="1586"/>
              <a:ext cx="144" cy="1152"/>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54" name="_s2054"/>
            <p:cNvCxnSpPr>
              <a:cxnSpLocks noChangeShapeType="1"/>
              <a:stCxn id="10" idx="4"/>
              <a:endCxn id="3" idx="2"/>
            </p:cNvCxnSpPr>
            <p:nvPr/>
          </p:nvCxnSpPr>
          <p:spPr bwMode="auto">
            <a:xfrm rot="10800000">
              <a:off x="2592" y="1586"/>
              <a:ext cx="144" cy="720"/>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55" name="_s2055"/>
            <p:cNvCxnSpPr>
              <a:cxnSpLocks noChangeShapeType="1"/>
              <a:stCxn id="9" idx="0"/>
              <a:endCxn id="3" idx="2"/>
            </p:cNvCxnSpPr>
            <p:nvPr/>
          </p:nvCxnSpPr>
          <p:spPr bwMode="auto">
            <a:xfrm flipV="1">
              <a:off x="2448" y="1586"/>
              <a:ext cx="144" cy="720"/>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56" name="_s2056"/>
            <p:cNvCxnSpPr>
              <a:cxnSpLocks noChangeShapeType="1"/>
              <a:stCxn id="8" idx="4"/>
              <a:endCxn id="3" idx="2"/>
            </p:cNvCxnSpPr>
            <p:nvPr/>
          </p:nvCxnSpPr>
          <p:spPr bwMode="auto">
            <a:xfrm rot="10800000">
              <a:off x="2592" y="1586"/>
              <a:ext cx="144" cy="28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57" name="_s2057"/>
            <p:cNvCxnSpPr>
              <a:cxnSpLocks noChangeShapeType="1"/>
              <a:stCxn id="7" idx="0"/>
              <a:endCxn id="3" idx="2"/>
            </p:cNvCxnSpPr>
            <p:nvPr/>
          </p:nvCxnSpPr>
          <p:spPr bwMode="auto">
            <a:xfrm flipV="1">
              <a:off x="2448" y="1586"/>
              <a:ext cx="144" cy="28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58" name="_s2058"/>
            <p:cNvCxnSpPr>
              <a:cxnSpLocks noChangeShapeType="1"/>
              <a:stCxn id="6" idx="6"/>
              <a:endCxn id="3" idx="2"/>
            </p:cNvCxnSpPr>
            <p:nvPr/>
          </p:nvCxnSpPr>
          <p:spPr bwMode="auto">
            <a:xfrm rot="5400000" flipH="1">
              <a:off x="2376" y="1802"/>
              <a:ext cx="1440" cy="1008"/>
            </a:xfrm>
            <a:prstGeom prst="bentConnector3">
              <a:avLst>
                <a:gd name="adj1" fmla="val 2611"/>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59" name="_s2059"/>
            <p:cNvCxnSpPr>
              <a:cxnSpLocks noChangeShapeType="1"/>
              <a:stCxn id="5" idx="6"/>
              <a:endCxn id="3" idx="2"/>
            </p:cNvCxnSpPr>
            <p:nvPr/>
          </p:nvCxnSpPr>
          <p:spPr bwMode="auto">
            <a:xfrm rot="16200000">
              <a:off x="1873" y="2305"/>
              <a:ext cx="1440" cy="1"/>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60" name="_s2060"/>
            <p:cNvCxnSpPr>
              <a:cxnSpLocks noChangeShapeType="1"/>
              <a:stCxn id="4" idx="6"/>
              <a:endCxn id="3" idx="2"/>
            </p:cNvCxnSpPr>
            <p:nvPr/>
          </p:nvCxnSpPr>
          <p:spPr bwMode="auto">
            <a:xfrm rot="16200000">
              <a:off x="1368" y="1802"/>
              <a:ext cx="1440" cy="1008"/>
            </a:xfrm>
            <a:prstGeom prst="bentConnector3">
              <a:avLst>
                <a:gd name="adj1" fmla="val 2611"/>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3" name="_s2061"/>
            <p:cNvSpPr>
              <a:spLocks noChangeArrowheads="1"/>
            </p:cNvSpPr>
            <p:nvPr/>
          </p:nvSpPr>
          <p:spPr bwMode="auto">
            <a:xfrm>
              <a:off x="2160" y="1298"/>
              <a:ext cx="864" cy="288"/>
            </a:xfrm>
            <a:prstGeom prst="bevel">
              <a:avLst>
                <a:gd name="adj" fmla="val 12500"/>
              </a:avLst>
            </a:prstGeom>
            <a:gradFill rotWithShape="0">
              <a:gsLst>
                <a:gs pos="0">
                  <a:schemeClr val="accent1"/>
                </a:gs>
                <a:gs pos="50000">
                  <a:schemeClr val="bg1"/>
                </a:gs>
                <a:gs pos="100000">
                  <a:schemeClr val="accent1"/>
                </a:gs>
              </a:gsLst>
              <a:lin ang="18900000" scaled="1"/>
            </a:gradFill>
            <a:ln w="3175">
              <a:solidFill>
                <a:schemeClr val="accent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mn-cs"/>
                </a:rPr>
                <a:t>WARNING SIGNS</a:t>
              </a:r>
            </a:p>
          </p:txBody>
        </p:sp>
        <p:sp>
          <p:nvSpPr>
            <p:cNvPr id="4" name="_s2062"/>
            <p:cNvSpPr>
              <a:spLocks noChangeArrowheads="1"/>
            </p:cNvSpPr>
            <p:nvPr/>
          </p:nvSpPr>
          <p:spPr bwMode="auto">
            <a:xfrm>
              <a:off x="1152" y="3026"/>
              <a:ext cx="864" cy="288"/>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mn-cs"/>
                </a:rPr>
                <a:t>blood in your stools</a:t>
              </a:r>
              <a:r>
                <a:rPr kumimoji="0" lang="en-US" sz="23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a:t>
              </a:r>
            </a:p>
          </p:txBody>
        </p:sp>
        <p:sp>
          <p:nvSpPr>
            <p:cNvPr id="5" name="_s2063"/>
            <p:cNvSpPr>
              <a:spLocks noChangeArrowheads="1"/>
            </p:cNvSpPr>
            <p:nvPr/>
          </p:nvSpPr>
          <p:spPr bwMode="auto">
            <a:xfrm>
              <a:off x="2160" y="3026"/>
              <a:ext cx="864" cy="288"/>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mn-cs"/>
                </a:rPr>
                <a:t>losing weight</a:t>
              </a:r>
              <a:r>
                <a:rPr kumimoji="0" lang="en-US" sz="2300" b="0" i="0" u="none" strike="noStrike" kern="1200" cap="none" spc="0" normalizeH="0" baseline="0" noProof="0">
                  <a:ln>
                    <a:noFill/>
                  </a:ln>
                  <a:solidFill>
                    <a:srgbClr val="FFFF00"/>
                  </a:solidFill>
                  <a:effectLst/>
                  <a:uLnTx/>
                  <a:uFillTx/>
                  <a:latin typeface="Arial" panose="020B0604020202020204" pitchFamily="34" charset="0"/>
                  <a:ea typeface="+mn-ea"/>
                  <a:cs typeface="+mn-cs"/>
                </a:rPr>
                <a:t> </a:t>
              </a:r>
            </a:p>
          </p:txBody>
        </p:sp>
        <p:sp>
          <p:nvSpPr>
            <p:cNvPr id="6" name="_s2064"/>
            <p:cNvSpPr>
              <a:spLocks noChangeArrowheads="1"/>
            </p:cNvSpPr>
            <p:nvPr/>
          </p:nvSpPr>
          <p:spPr bwMode="auto">
            <a:xfrm>
              <a:off x="3168" y="3026"/>
              <a:ext cx="864" cy="288"/>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mn-cs"/>
                </a:rPr>
                <a:t>pain doesn't go away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mn-cs"/>
                </a:rPr>
                <a:t>With medication</a:t>
              </a:r>
              <a:r>
                <a:rPr kumimoji="0" lang="en-US" sz="2300" b="0" i="0" u="none" strike="noStrike" kern="1200" cap="none" spc="0" normalizeH="0" baseline="0" noProof="0">
                  <a:ln>
                    <a:noFill/>
                  </a:ln>
                  <a:solidFill>
                    <a:srgbClr val="FFFF00"/>
                  </a:solidFill>
                  <a:effectLst/>
                  <a:uLnTx/>
                  <a:uFillTx/>
                  <a:latin typeface="Arial" panose="020B0604020202020204" pitchFamily="34" charset="0"/>
                  <a:ea typeface="+mn-ea"/>
                  <a:cs typeface="+mn-cs"/>
                </a:rPr>
                <a:t> </a:t>
              </a:r>
            </a:p>
          </p:txBody>
        </p:sp>
        <p:sp>
          <p:nvSpPr>
            <p:cNvPr id="7" name="_s2065"/>
            <p:cNvSpPr>
              <a:spLocks noChangeArrowheads="1"/>
            </p:cNvSpPr>
            <p:nvPr/>
          </p:nvSpPr>
          <p:spPr bwMode="auto">
            <a:xfrm>
              <a:off x="1585" y="1730"/>
              <a:ext cx="863" cy="288"/>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mn-cs"/>
                </a:rPr>
                <a:t>vomit blood</a:t>
              </a:r>
              <a:r>
                <a:rPr kumimoji="0" lang="en-US" sz="23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a:t>
              </a:r>
            </a:p>
          </p:txBody>
        </p:sp>
        <p:sp>
          <p:nvSpPr>
            <p:cNvPr id="8" name="_s2066"/>
            <p:cNvSpPr>
              <a:spLocks noChangeArrowheads="1"/>
            </p:cNvSpPr>
            <p:nvPr/>
          </p:nvSpPr>
          <p:spPr bwMode="auto">
            <a:xfrm>
              <a:off x="2736" y="1730"/>
              <a:ext cx="864" cy="288"/>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mn-cs"/>
                </a:rPr>
                <a:t>sudden, severe pain</a:t>
              </a:r>
              <a:r>
                <a:rPr kumimoji="0" lang="en-US" sz="2300" b="0" i="0" u="none" strike="noStrike" kern="1200" cap="none" spc="0" normalizeH="0" baseline="0" noProof="0">
                  <a:ln>
                    <a:noFill/>
                  </a:ln>
                  <a:solidFill>
                    <a:srgbClr val="FFFF00"/>
                  </a:solidFill>
                  <a:effectLst/>
                  <a:uLnTx/>
                  <a:uFillTx/>
                  <a:latin typeface="Arial" panose="020B0604020202020204" pitchFamily="34" charset="0"/>
                  <a:ea typeface="+mn-ea"/>
                  <a:cs typeface="+mn-cs"/>
                </a:rPr>
                <a:t> </a:t>
              </a:r>
            </a:p>
          </p:txBody>
        </p:sp>
        <p:sp>
          <p:nvSpPr>
            <p:cNvPr id="9" name="_s2067"/>
            <p:cNvSpPr>
              <a:spLocks noChangeArrowheads="1"/>
            </p:cNvSpPr>
            <p:nvPr/>
          </p:nvSpPr>
          <p:spPr bwMode="auto">
            <a:xfrm>
              <a:off x="1584" y="2162"/>
              <a:ext cx="864" cy="288"/>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mn-cs"/>
                </a:rPr>
                <a:t>vomit food eaten hours or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mn-cs"/>
                </a:rPr>
                <a:t>days before</a:t>
              </a:r>
              <a:r>
                <a:rPr kumimoji="0" lang="en-US" sz="23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a:t>
              </a:r>
            </a:p>
          </p:txBody>
        </p:sp>
        <p:sp>
          <p:nvSpPr>
            <p:cNvPr id="10" name="_s2068"/>
            <p:cNvSpPr>
              <a:spLocks noChangeArrowheads="1"/>
            </p:cNvSpPr>
            <p:nvPr/>
          </p:nvSpPr>
          <p:spPr bwMode="auto">
            <a:xfrm>
              <a:off x="2736" y="2162"/>
              <a:ext cx="864" cy="288"/>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Pct val="100000"/>
                <a:buFont typeface="Symbol" panose="05050102010706020507" pitchFamily="18" charset="2"/>
                <a:buNone/>
                <a:tabLst/>
                <a:defRPr/>
              </a:pPr>
              <a:r>
                <a:rPr kumimoji="0" lang="en-US" sz="19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mn-cs"/>
                </a:rPr>
                <a:t>ongoing nausea or </a:t>
              </a:r>
            </a:p>
            <a:p>
              <a:pPr marL="0" marR="0" lvl="0" indent="0" algn="ctr" defTabSz="914400" rtl="0" eaLnBrk="1" fontAlgn="base" latinLnBrk="0" hangingPunct="1">
                <a:lnSpc>
                  <a:spcPct val="100000"/>
                </a:lnSpc>
                <a:spcBef>
                  <a:spcPct val="0"/>
                </a:spcBef>
                <a:spcAft>
                  <a:spcPct val="0"/>
                </a:spcAft>
                <a:buClrTx/>
                <a:buSzPct val="100000"/>
                <a:buFont typeface="Symbol" panose="05050102010706020507" pitchFamily="18" charset="2"/>
                <a:buNone/>
                <a:tabLst/>
                <a:defRPr/>
              </a:pPr>
              <a:r>
                <a:rPr kumimoji="0" lang="en-US" sz="19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mn-cs"/>
                </a:rPr>
                <a:t>repeated vomiting.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9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11" name="_s2069"/>
            <p:cNvSpPr>
              <a:spLocks noChangeArrowheads="1"/>
            </p:cNvSpPr>
            <p:nvPr/>
          </p:nvSpPr>
          <p:spPr bwMode="auto">
            <a:xfrm>
              <a:off x="1584" y="2594"/>
              <a:ext cx="864" cy="288"/>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mn-cs"/>
                </a:rPr>
                <a:t>feel cold or clammy</a:t>
              </a:r>
              <a:r>
                <a:rPr kumimoji="0" lang="en-US" sz="2300" b="0" i="0" u="none" strike="noStrike" kern="1200" cap="none" spc="0" normalizeH="0" baseline="0" noProof="0">
                  <a:ln>
                    <a:noFill/>
                  </a:ln>
                  <a:solidFill>
                    <a:srgbClr val="FFFF00"/>
                  </a:solidFill>
                  <a:effectLst/>
                  <a:uLnTx/>
                  <a:uFillTx/>
                  <a:latin typeface="Arial" panose="020B0604020202020204" pitchFamily="34" charset="0"/>
                  <a:ea typeface="+mn-ea"/>
                  <a:cs typeface="+mn-cs"/>
                </a:rPr>
                <a:t> </a:t>
              </a:r>
            </a:p>
          </p:txBody>
        </p:sp>
        <p:sp>
          <p:nvSpPr>
            <p:cNvPr id="12" name="_s2070"/>
            <p:cNvSpPr>
              <a:spLocks noChangeArrowheads="1"/>
            </p:cNvSpPr>
            <p:nvPr/>
          </p:nvSpPr>
          <p:spPr bwMode="auto">
            <a:xfrm>
              <a:off x="2736" y="2594"/>
              <a:ext cx="864" cy="288"/>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mn-cs"/>
                </a:rPr>
                <a:t>feel unusually weak or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mn-cs"/>
                </a:rPr>
                <a:t>dizzy</a:t>
              </a:r>
              <a:r>
                <a:rPr kumimoji="0" lang="en-US" sz="2300" b="0" i="0" u="none" strike="noStrike" kern="1200" cap="none" spc="0" normalizeH="0" baseline="0" noProof="0">
                  <a:ln>
                    <a:noFill/>
                  </a:ln>
                  <a:solidFill>
                    <a:srgbClr val="FFFF00"/>
                  </a:solidFill>
                  <a:effectLst/>
                  <a:uLnTx/>
                  <a:uFillTx/>
                  <a:latin typeface="Arial" panose="020B0604020202020204" pitchFamily="34" charset="0"/>
                  <a:ea typeface="+mn-ea"/>
                  <a:cs typeface="+mn-cs"/>
                </a:rPr>
                <a:t> </a:t>
              </a:r>
            </a:p>
          </p:txBody>
        </p:sp>
      </p:grpSp>
    </p:spTree>
    <p:extLst>
      <p:ext uri="{BB962C8B-B14F-4D97-AF65-F5344CB8AC3E}">
        <p14:creationId xmlns:p14="http://schemas.microsoft.com/office/powerpoint/2010/main" val="41245478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2133600" y="1323475"/>
            <a:ext cx="8229600" cy="2364295"/>
          </a:xfrm>
        </p:spPr>
        <p:txBody>
          <a:bodyPr/>
          <a:lstStyle/>
          <a:p>
            <a:pPr>
              <a:buFontTx/>
              <a:buNone/>
            </a:pPr>
            <a:r>
              <a:rPr lang="en-US" sz="3600" b="1" dirty="0">
                <a:solidFill>
                  <a:schemeClr val="tx1"/>
                </a:solidFill>
                <a:effectLst>
                  <a:outerShdw blurRad="38100" dist="38100" dir="2700000" algn="tl">
                    <a:srgbClr val="FFFFFF"/>
                  </a:outerShdw>
                </a:effectLst>
                <a:latin typeface="Times New Roman" panose="02020603050405020304" pitchFamily="18" charset="0"/>
              </a:rPr>
              <a:t>TESTS AND DIAGNOSIS CHART</a:t>
            </a:r>
          </a:p>
        </p:txBody>
      </p:sp>
      <p:pic>
        <p:nvPicPr>
          <p:cNvPr id="43012" name="Picture 4" descr="220px-Gastric_ulcer_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6385" y="2069432"/>
            <a:ext cx="5402178" cy="478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4949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9" name="Line 5"/>
          <p:cNvSpPr>
            <a:spLocks noChangeShapeType="1"/>
          </p:cNvSpPr>
          <p:nvPr/>
        </p:nvSpPr>
        <p:spPr bwMode="auto">
          <a:xfrm>
            <a:off x="6096000" y="78486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omic Sans MS"/>
              <a:ea typeface="+mn-ea"/>
              <a:cs typeface="+mn-cs"/>
            </a:endParaRPr>
          </a:p>
        </p:txBody>
      </p:sp>
      <p:sp>
        <p:nvSpPr>
          <p:cNvPr id="52230" name="Line 6"/>
          <p:cNvSpPr>
            <a:spLocks noChangeShapeType="1"/>
          </p:cNvSpPr>
          <p:nvPr/>
        </p:nvSpPr>
        <p:spPr bwMode="auto">
          <a:xfrm flipH="1">
            <a:off x="2895604" y="1623060"/>
            <a:ext cx="320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omic Sans MS"/>
              <a:ea typeface="+mn-ea"/>
              <a:cs typeface="+mn-cs"/>
            </a:endParaRPr>
          </a:p>
        </p:txBody>
      </p:sp>
      <p:sp>
        <p:nvSpPr>
          <p:cNvPr id="52231" name="Line 7"/>
          <p:cNvSpPr>
            <a:spLocks noChangeShapeType="1"/>
          </p:cNvSpPr>
          <p:nvPr/>
        </p:nvSpPr>
        <p:spPr bwMode="auto">
          <a:xfrm>
            <a:off x="6096010" y="1623060"/>
            <a:ext cx="312420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omic Sans MS"/>
              <a:ea typeface="+mn-ea"/>
              <a:cs typeface="+mn-cs"/>
            </a:endParaRPr>
          </a:p>
        </p:txBody>
      </p:sp>
      <p:sp>
        <p:nvSpPr>
          <p:cNvPr id="52232" name="Line 8"/>
          <p:cNvSpPr>
            <a:spLocks noChangeShapeType="1"/>
          </p:cNvSpPr>
          <p:nvPr/>
        </p:nvSpPr>
        <p:spPr bwMode="auto">
          <a:xfrm>
            <a:off x="2895600" y="162306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omic Sans MS"/>
              <a:ea typeface="+mn-ea"/>
              <a:cs typeface="+mn-cs"/>
            </a:endParaRPr>
          </a:p>
        </p:txBody>
      </p:sp>
      <p:sp>
        <p:nvSpPr>
          <p:cNvPr id="52233" name="Line 9"/>
          <p:cNvSpPr>
            <a:spLocks noChangeShapeType="1"/>
          </p:cNvSpPr>
          <p:nvPr/>
        </p:nvSpPr>
        <p:spPr bwMode="auto">
          <a:xfrm>
            <a:off x="9220201" y="162306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omic Sans MS"/>
              <a:ea typeface="+mn-ea"/>
              <a:cs typeface="+mn-cs"/>
            </a:endParaRPr>
          </a:p>
        </p:txBody>
      </p:sp>
      <p:sp>
        <p:nvSpPr>
          <p:cNvPr id="52234" name="Rectangle 10"/>
          <p:cNvSpPr>
            <a:spLocks noChangeArrowheads="1"/>
          </p:cNvSpPr>
          <p:nvPr/>
        </p:nvSpPr>
        <p:spPr bwMode="auto">
          <a:xfrm>
            <a:off x="5486400" y="108962"/>
            <a:ext cx="2186496" cy="117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52352" rIns="0" bIns="38088"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mic Sans MS"/>
                <a:ea typeface="+mn-ea"/>
                <a:cs typeface="+mn-cs"/>
              </a:rPr>
              <a:t>Noninvasive</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omic Sans MS"/>
              <a:ea typeface="+mn-ea"/>
              <a:cs typeface="+mn-cs"/>
            </a:endParaRPr>
          </a:p>
        </p:txBody>
      </p:sp>
      <p:sp>
        <p:nvSpPr>
          <p:cNvPr id="52235" name="Rectangle 11"/>
          <p:cNvSpPr>
            <a:spLocks noChangeArrowheads="1"/>
          </p:cNvSpPr>
          <p:nvPr/>
        </p:nvSpPr>
        <p:spPr bwMode="auto">
          <a:xfrm>
            <a:off x="1676408" y="1971237"/>
            <a:ext cx="41660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omic Sans MS"/>
                <a:ea typeface="+mn-ea"/>
                <a:cs typeface="+mn-cs"/>
              </a:rPr>
              <a:t>Urea Breath Test (UBT)</a:t>
            </a:r>
          </a:p>
        </p:txBody>
      </p:sp>
      <p:sp>
        <p:nvSpPr>
          <p:cNvPr id="52236" name="Rectangle 12"/>
          <p:cNvSpPr>
            <a:spLocks noChangeArrowheads="1"/>
          </p:cNvSpPr>
          <p:nvPr/>
        </p:nvSpPr>
        <p:spPr bwMode="auto">
          <a:xfrm>
            <a:off x="8458210" y="1971237"/>
            <a:ext cx="20361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black"/>
                </a:solidFill>
                <a:effectLst/>
                <a:uLnTx/>
                <a:uFillTx/>
                <a:latin typeface="Comic Sans MS"/>
                <a:ea typeface="+mn-ea"/>
                <a:cs typeface="+mn-cs"/>
              </a:rPr>
              <a:t>Blood test</a:t>
            </a:r>
            <a:r>
              <a:rPr kumimoji="0" lang="en-US" sz="3200" b="1" i="0" u="none" strike="noStrike" kern="1200" cap="none" spc="0" normalizeH="0" baseline="0" noProof="0">
                <a:ln>
                  <a:noFill/>
                </a:ln>
                <a:solidFill>
                  <a:prstClr val="black"/>
                </a:solidFill>
                <a:effectLst/>
                <a:uLnTx/>
                <a:uFillTx/>
                <a:latin typeface="Comic Sans MS"/>
                <a:ea typeface="+mn-ea"/>
                <a:cs typeface="+mn-cs"/>
              </a:rPr>
              <a:t> </a:t>
            </a:r>
          </a:p>
        </p:txBody>
      </p:sp>
      <p:sp>
        <p:nvSpPr>
          <p:cNvPr id="52237" name="Line 13"/>
          <p:cNvSpPr>
            <a:spLocks noChangeShapeType="1"/>
          </p:cNvSpPr>
          <p:nvPr/>
        </p:nvSpPr>
        <p:spPr bwMode="auto">
          <a:xfrm>
            <a:off x="6096000" y="329946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omic Sans MS"/>
              <a:ea typeface="+mn-ea"/>
              <a:cs typeface="+mn-cs"/>
            </a:endParaRPr>
          </a:p>
        </p:txBody>
      </p:sp>
      <p:sp>
        <p:nvSpPr>
          <p:cNvPr id="52238" name="Line 14"/>
          <p:cNvSpPr>
            <a:spLocks noChangeShapeType="1"/>
          </p:cNvSpPr>
          <p:nvPr/>
        </p:nvSpPr>
        <p:spPr bwMode="auto">
          <a:xfrm flipH="1">
            <a:off x="2819399" y="4213860"/>
            <a:ext cx="327660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omic Sans MS"/>
              <a:ea typeface="+mn-ea"/>
              <a:cs typeface="+mn-cs"/>
            </a:endParaRPr>
          </a:p>
        </p:txBody>
      </p:sp>
      <p:sp>
        <p:nvSpPr>
          <p:cNvPr id="52239" name="Line 15"/>
          <p:cNvSpPr>
            <a:spLocks noChangeShapeType="1"/>
          </p:cNvSpPr>
          <p:nvPr/>
        </p:nvSpPr>
        <p:spPr bwMode="auto">
          <a:xfrm>
            <a:off x="6096000" y="4213860"/>
            <a:ext cx="335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omic Sans MS"/>
              <a:ea typeface="+mn-ea"/>
              <a:cs typeface="+mn-cs"/>
            </a:endParaRPr>
          </a:p>
        </p:txBody>
      </p:sp>
      <p:sp>
        <p:nvSpPr>
          <p:cNvPr id="52240" name="Line 16"/>
          <p:cNvSpPr>
            <a:spLocks noChangeShapeType="1"/>
          </p:cNvSpPr>
          <p:nvPr/>
        </p:nvSpPr>
        <p:spPr bwMode="auto">
          <a:xfrm>
            <a:off x="2819401" y="4213861"/>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omic Sans MS"/>
              <a:ea typeface="+mn-ea"/>
              <a:cs typeface="+mn-cs"/>
            </a:endParaRPr>
          </a:p>
        </p:txBody>
      </p:sp>
      <p:sp>
        <p:nvSpPr>
          <p:cNvPr id="52241" name="Line 17"/>
          <p:cNvSpPr>
            <a:spLocks noChangeShapeType="1"/>
          </p:cNvSpPr>
          <p:nvPr/>
        </p:nvSpPr>
        <p:spPr bwMode="auto">
          <a:xfrm>
            <a:off x="9448800" y="421386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omic Sans MS"/>
              <a:ea typeface="+mn-ea"/>
              <a:cs typeface="+mn-cs"/>
            </a:endParaRPr>
          </a:p>
        </p:txBody>
      </p:sp>
      <p:sp>
        <p:nvSpPr>
          <p:cNvPr id="52242" name="Rectangle 18"/>
          <p:cNvSpPr>
            <a:spLocks noChangeArrowheads="1"/>
          </p:cNvSpPr>
          <p:nvPr/>
        </p:nvSpPr>
        <p:spPr bwMode="auto">
          <a:xfrm>
            <a:off x="5638804" y="2547363"/>
            <a:ext cx="1444306" cy="117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52352" rIns="0" bIns="38088"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mic Sans MS"/>
                <a:ea typeface="+mn-ea"/>
                <a:cs typeface="+mn-cs"/>
              </a:rPr>
              <a:t>Invasive</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omic Sans MS"/>
              <a:ea typeface="+mn-ea"/>
              <a:cs typeface="+mn-cs"/>
            </a:endParaRPr>
          </a:p>
        </p:txBody>
      </p:sp>
      <p:sp>
        <p:nvSpPr>
          <p:cNvPr id="52243" name="Rectangle 19"/>
          <p:cNvSpPr>
            <a:spLocks noChangeArrowheads="1"/>
          </p:cNvSpPr>
          <p:nvPr/>
        </p:nvSpPr>
        <p:spPr bwMode="auto">
          <a:xfrm>
            <a:off x="8077206" y="4638236"/>
            <a:ext cx="34712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black"/>
                </a:solidFill>
                <a:effectLst/>
                <a:uLnTx/>
                <a:uFillTx/>
                <a:latin typeface="Comic Sans MS"/>
                <a:ea typeface="+mn-ea"/>
                <a:cs typeface="+mn-cs"/>
              </a:rPr>
              <a:t>Biopsy Urease Test</a:t>
            </a:r>
            <a:r>
              <a:rPr kumimoji="0" lang="en-US" sz="3200" b="1" i="0" u="none" strike="noStrike" kern="1200" cap="none" spc="0" normalizeH="0" baseline="0" noProof="0">
                <a:ln>
                  <a:noFill/>
                </a:ln>
                <a:solidFill>
                  <a:prstClr val="black"/>
                </a:solidFill>
                <a:effectLst/>
                <a:uLnTx/>
                <a:uFillTx/>
                <a:latin typeface="Comic Sans MS"/>
                <a:ea typeface="+mn-ea"/>
                <a:cs typeface="+mn-cs"/>
              </a:rPr>
              <a:t> </a:t>
            </a:r>
          </a:p>
        </p:txBody>
      </p:sp>
      <p:sp>
        <p:nvSpPr>
          <p:cNvPr id="52244" name="Rectangle 20"/>
          <p:cNvSpPr>
            <a:spLocks noChangeArrowheads="1"/>
          </p:cNvSpPr>
          <p:nvPr/>
        </p:nvSpPr>
        <p:spPr bwMode="auto">
          <a:xfrm>
            <a:off x="2133612" y="4714437"/>
            <a:ext cx="19143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black"/>
                </a:solidFill>
                <a:effectLst/>
                <a:uLnTx/>
                <a:uFillTx/>
                <a:latin typeface="Comic Sans MS"/>
                <a:ea typeface="+mn-ea"/>
                <a:cs typeface="+mn-cs"/>
              </a:rPr>
              <a:t>Histology</a:t>
            </a:r>
            <a:r>
              <a:rPr kumimoji="0" lang="en-US" sz="3200" b="1" i="0" u="none" strike="noStrike" kern="1200" cap="none" spc="0" normalizeH="0" baseline="0" noProof="0">
                <a:ln>
                  <a:noFill/>
                </a:ln>
                <a:solidFill>
                  <a:prstClr val="black"/>
                </a:solidFill>
                <a:effectLst/>
                <a:uLnTx/>
                <a:uFillTx/>
                <a:latin typeface="Comic Sans MS"/>
                <a:ea typeface="+mn-ea"/>
                <a:cs typeface="+mn-cs"/>
              </a:rPr>
              <a:t> </a:t>
            </a:r>
          </a:p>
        </p:txBody>
      </p:sp>
    </p:spTree>
    <p:extLst>
      <p:ext uri="{BB962C8B-B14F-4D97-AF65-F5344CB8AC3E}">
        <p14:creationId xmlns:p14="http://schemas.microsoft.com/office/powerpoint/2010/main" val="1626743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6114" y="6"/>
            <a:ext cx="9404724" cy="976745"/>
          </a:xfrm>
        </p:spPr>
        <p:txBody>
          <a:bodyPr>
            <a:normAutofit/>
          </a:bodyPr>
          <a:lstStyle/>
          <a:p>
            <a:r>
              <a:rPr lang="en-US" sz="3600" b="1" dirty="0">
                <a:solidFill>
                  <a:schemeClr val="accent1"/>
                </a:solidFill>
                <a:latin typeface="Cambria" pitchFamily="18" charset="0"/>
              </a:rPr>
              <a:t>Management</a:t>
            </a:r>
            <a:endParaRPr lang="en-US" sz="3200" b="1" dirty="0">
              <a:solidFill>
                <a:schemeClr val="accent1"/>
              </a:solidFill>
              <a:latin typeface="Cambria" pitchFamily="18" charset="0"/>
            </a:endParaRPr>
          </a:p>
        </p:txBody>
      </p:sp>
      <p:sp>
        <p:nvSpPr>
          <p:cNvPr id="3" name="Content Placeholder 2"/>
          <p:cNvSpPr>
            <a:spLocks noGrp="1"/>
          </p:cNvSpPr>
          <p:nvPr>
            <p:ph idx="1"/>
          </p:nvPr>
        </p:nvSpPr>
        <p:spPr>
          <a:xfrm>
            <a:off x="571502" y="745958"/>
            <a:ext cx="11620498" cy="6112042"/>
          </a:xfrm>
        </p:spPr>
        <p:txBody>
          <a:bodyPr>
            <a:normAutofit/>
          </a:bodyPr>
          <a:lstStyle/>
          <a:p>
            <a:pPr>
              <a:buNone/>
            </a:pPr>
            <a:r>
              <a:rPr lang="en-US" sz="3200" dirty="0">
                <a:solidFill>
                  <a:schemeClr val="tx1"/>
                </a:solidFill>
                <a:latin typeface="Cambria" pitchFamily="18" charset="0"/>
              </a:rPr>
              <a:t>Restrict the patient from the irritants</a:t>
            </a:r>
          </a:p>
          <a:p>
            <a:pPr>
              <a:buNone/>
            </a:pPr>
            <a:r>
              <a:rPr lang="en-US" sz="3200" dirty="0">
                <a:solidFill>
                  <a:schemeClr val="tx1"/>
                </a:solidFill>
                <a:latin typeface="Cambria" pitchFamily="18" charset="0"/>
              </a:rPr>
              <a:t>-If it is persistence IV fluids </a:t>
            </a:r>
          </a:p>
          <a:p>
            <a:pPr>
              <a:buNone/>
            </a:pPr>
            <a:r>
              <a:rPr lang="en-US" sz="3200" dirty="0">
                <a:solidFill>
                  <a:schemeClr val="tx1"/>
                </a:solidFill>
                <a:latin typeface="Cambria" pitchFamily="18" charset="0"/>
              </a:rPr>
              <a:t>-dilute the alkaline(lemon juice or vinegar) or acids( </a:t>
            </a:r>
            <a:r>
              <a:rPr lang="en-US" sz="3200" dirty="0" err="1">
                <a:solidFill>
                  <a:schemeClr val="tx1"/>
                </a:solidFill>
                <a:latin typeface="Cambria" pitchFamily="18" charset="0"/>
              </a:rPr>
              <a:t>aluminium</a:t>
            </a:r>
            <a:r>
              <a:rPr lang="en-US" sz="3200" dirty="0">
                <a:solidFill>
                  <a:schemeClr val="tx1"/>
                </a:solidFill>
                <a:latin typeface="Cambria" pitchFamily="18" charset="0"/>
              </a:rPr>
              <a:t> hydrochloride).</a:t>
            </a:r>
          </a:p>
          <a:p>
            <a:pPr>
              <a:buNone/>
            </a:pPr>
            <a:r>
              <a:rPr lang="en-US" sz="3200" dirty="0">
                <a:solidFill>
                  <a:schemeClr val="tx1"/>
                </a:solidFill>
                <a:latin typeface="Cambria" pitchFamily="18" charset="0"/>
              </a:rPr>
              <a:t>-</a:t>
            </a:r>
            <a:r>
              <a:rPr lang="en-US" sz="3200" dirty="0" err="1">
                <a:solidFill>
                  <a:schemeClr val="tx1"/>
                </a:solidFill>
                <a:latin typeface="Cambria" pitchFamily="18" charset="0"/>
              </a:rPr>
              <a:t>Lavage</a:t>
            </a:r>
            <a:r>
              <a:rPr lang="en-US" sz="3200" dirty="0">
                <a:solidFill>
                  <a:schemeClr val="tx1"/>
                </a:solidFill>
                <a:latin typeface="Cambria" pitchFamily="18" charset="0"/>
              </a:rPr>
              <a:t> is indicated if the corrosion is extensive</a:t>
            </a:r>
          </a:p>
          <a:p>
            <a:pPr>
              <a:buNone/>
            </a:pPr>
            <a:r>
              <a:rPr lang="en-US" sz="3200" dirty="0">
                <a:solidFill>
                  <a:schemeClr val="tx1"/>
                </a:solidFill>
                <a:latin typeface="Cambria" pitchFamily="18" charset="0"/>
              </a:rPr>
              <a:t>-NG feeding</a:t>
            </a:r>
          </a:p>
          <a:p>
            <a:pPr>
              <a:buNone/>
            </a:pPr>
            <a:r>
              <a:rPr lang="en-US" sz="3200" dirty="0">
                <a:solidFill>
                  <a:schemeClr val="tx1"/>
                </a:solidFill>
                <a:latin typeface="Cambria" pitchFamily="18" charset="0"/>
              </a:rPr>
              <a:t>-Drugs (analgesics, antacids and sedatives)</a:t>
            </a:r>
          </a:p>
          <a:p>
            <a:pPr>
              <a:buNone/>
            </a:pPr>
            <a:r>
              <a:rPr lang="en-US" sz="3200" dirty="0">
                <a:solidFill>
                  <a:schemeClr val="tx1"/>
                </a:solidFill>
                <a:latin typeface="Cambria" pitchFamily="18" charset="0"/>
              </a:rPr>
              <a:t>-Surgery( gastric resection or </a:t>
            </a:r>
            <a:r>
              <a:rPr lang="en-US" sz="3200" dirty="0" err="1">
                <a:solidFill>
                  <a:schemeClr val="tx1"/>
                </a:solidFill>
                <a:latin typeface="Cambria" pitchFamily="18" charset="0"/>
              </a:rPr>
              <a:t>gastrojejunostomy</a:t>
            </a:r>
            <a:r>
              <a:rPr lang="en-US" sz="3200" dirty="0">
                <a:solidFill>
                  <a:schemeClr val="tx1"/>
                </a:solidFill>
                <a:latin typeface="Cambria" pitchFamily="18" charset="0"/>
              </a:rPr>
              <a:t>) if there is a gangrene or perforation.</a:t>
            </a:r>
          </a:p>
          <a:p>
            <a:pPr>
              <a:buNone/>
            </a:pPr>
            <a:r>
              <a:rPr lang="en-US" sz="3200" dirty="0">
                <a:solidFill>
                  <a:schemeClr val="tx1"/>
                </a:solidFill>
                <a:latin typeface="Cambria" pitchFamily="18" charset="0"/>
              </a:rPr>
              <a:t>-</a:t>
            </a:r>
            <a:r>
              <a:rPr lang="en-US" sz="3200" dirty="0" err="1">
                <a:solidFill>
                  <a:schemeClr val="tx1"/>
                </a:solidFill>
                <a:latin typeface="Cambria" pitchFamily="18" charset="0"/>
              </a:rPr>
              <a:t>H.Pylori</a:t>
            </a:r>
            <a:r>
              <a:rPr lang="en-US" sz="3200" dirty="0">
                <a:solidFill>
                  <a:schemeClr val="tx1"/>
                </a:solidFill>
                <a:latin typeface="Cambria" pitchFamily="18" charset="0"/>
              </a:rPr>
              <a:t> kit( </a:t>
            </a:r>
            <a:r>
              <a:rPr lang="en-US" sz="3200" dirty="0" err="1">
                <a:solidFill>
                  <a:schemeClr val="tx1"/>
                </a:solidFill>
                <a:latin typeface="Cambria" pitchFamily="18" charset="0"/>
              </a:rPr>
              <a:t>clarithromycin,amoxyl</a:t>
            </a:r>
            <a:r>
              <a:rPr lang="en-US" sz="3200" dirty="0">
                <a:solidFill>
                  <a:schemeClr val="tx1"/>
                </a:solidFill>
                <a:latin typeface="Cambria" pitchFamily="18" charset="0"/>
              </a:rPr>
              <a:t> and </a:t>
            </a:r>
            <a:r>
              <a:rPr lang="en-US" sz="3200" dirty="0" err="1">
                <a:solidFill>
                  <a:schemeClr val="tx1"/>
                </a:solidFill>
                <a:latin typeface="Cambria" pitchFamily="18" charset="0"/>
              </a:rPr>
              <a:t>esomeprazole</a:t>
            </a:r>
            <a:r>
              <a:rPr lang="en-US" sz="3200" dirty="0">
                <a:solidFill>
                  <a:schemeClr val="tx1"/>
                </a:solidFill>
                <a:latin typeface="Cambria" pitchFamily="18" charset="0"/>
              </a:rPr>
              <a:t>)</a:t>
            </a:r>
          </a:p>
          <a:p>
            <a:pPr>
              <a:buNone/>
            </a:pPr>
            <a:r>
              <a:rPr lang="en-US" sz="3200" dirty="0">
                <a:solidFill>
                  <a:schemeClr val="tx1"/>
                </a:solidFill>
                <a:latin typeface="Cambria" pitchFamily="18" charset="0"/>
              </a:rPr>
              <a:t>Assignment-morbid obesity, gastric cancer </a:t>
            </a:r>
          </a:p>
        </p:txBody>
      </p:sp>
    </p:spTree>
    <p:extLst>
      <p:ext uri="{BB962C8B-B14F-4D97-AF65-F5344CB8AC3E}">
        <p14:creationId xmlns:p14="http://schemas.microsoft.com/office/powerpoint/2010/main" val="1739566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5" name="Line 7"/>
          <p:cNvSpPr>
            <a:spLocks noChangeShapeType="1"/>
          </p:cNvSpPr>
          <p:nvPr/>
        </p:nvSpPr>
        <p:spPr bwMode="auto">
          <a:xfrm>
            <a:off x="3124205" y="24384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omic Sans MS"/>
              <a:ea typeface="+mn-ea"/>
              <a:cs typeface="+mn-cs"/>
            </a:endParaRPr>
          </a:p>
        </p:txBody>
      </p:sp>
      <p:sp>
        <p:nvSpPr>
          <p:cNvPr id="53256" name="Line 8"/>
          <p:cNvSpPr>
            <a:spLocks noChangeShapeType="1"/>
          </p:cNvSpPr>
          <p:nvPr/>
        </p:nvSpPr>
        <p:spPr bwMode="auto">
          <a:xfrm flipV="1">
            <a:off x="3657600" y="457200"/>
            <a:ext cx="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omic Sans MS"/>
              <a:ea typeface="+mn-ea"/>
              <a:cs typeface="+mn-cs"/>
            </a:endParaRPr>
          </a:p>
        </p:txBody>
      </p:sp>
      <p:sp>
        <p:nvSpPr>
          <p:cNvPr id="53257" name="Line 9"/>
          <p:cNvSpPr>
            <a:spLocks noChangeShapeType="1"/>
          </p:cNvSpPr>
          <p:nvPr/>
        </p:nvSpPr>
        <p:spPr bwMode="auto">
          <a:xfrm>
            <a:off x="3657600" y="2438401"/>
            <a:ext cx="0" cy="266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omic Sans MS"/>
              <a:ea typeface="+mn-ea"/>
              <a:cs typeface="+mn-cs"/>
            </a:endParaRPr>
          </a:p>
        </p:txBody>
      </p:sp>
      <p:sp>
        <p:nvSpPr>
          <p:cNvPr id="53258" name="Line 10"/>
          <p:cNvSpPr>
            <a:spLocks noChangeShapeType="1"/>
          </p:cNvSpPr>
          <p:nvPr/>
        </p:nvSpPr>
        <p:spPr bwMode="auto">
          <a:xfrm>
            <a:off x="3657604" y="457200"/>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omic Sans MS"/>
              <a:ea typeface="+mn-ea"/>
              <a:cs typeface="+mn-cs"/>
            </a:endParaRPr>
          </a:p>
        </p:txBody>
      </p:sp>
      <p:sp>
        <p:nvSpPr>
          <p:cNvPr id="53259" name="Line 11"/>
          <p:cNvSpPr>
            <a:spLocks noChangeShapeType="1"/>
          </p:cNvSpPr>
          <p:nvPr/>
        </p:nvSpPr>
        <p:spPr bwMode="auto">
          <a:xfrm>
            <a:off x="3581401" y="24384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omic Sans MS"/>
              <a:ea typeface="+mn-ea"/>
              <a:cs typeface="+mn-cs"/>
            </a:endParaRPr>
          </a:p>
        </p:txBody>
      </p:sp>
      <p:sp>
        <p:nvSpPr>
          <p:cNvPr id="53260" name="Line 12"/>
          <p:cNvSpPr>
            <a:spLocks noChangeShapeType="1"/>
          </p:cNvSpPr>
          <p:nvPr/>
        </p:nvSpPr>
        <p:spPr bwMode="auto">
          <a:xfrm>
            <a:off x="3657610" y="5105400"/>
            <a:ext cx="68580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omic Sans MS"/>
              <a:ea typeface="+mn-ea"/>
              <a:cs typeface="+mn-cs"/>
            </a:endParaRPr>
          </a:p>
        </p:txBody>
      </p:sp>
      <p:sp>
        <p:nvSpPr>
          <p:cNvPr id="53261" name="Rectangle 13"/>
          <p:cNvSpPr>
            <a:spLocks noChangeArrowheads="1"/>
          </p:cNvSpPr>
          <p:nvPr/>
        </p:nvSpPr>
        <p:spPr bwMode="auto">
          <a:xfrm>
            <a:off x="4648209" y="-66298"/>
            <a:ext cx="1275157" cy="117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52352" rIns="0" bIns="38088"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black"/>
                </a:solidFill>
                <a:effectLst/>
                <a:uLnTx/>
                <a:uFillTx/>
                <a:latin typeface="Comic Sans MS"/>
                <a:ea typeface="+mn-ea"/>
                <a:cs typeface="+mn-cs"/>
              </a:rPr>
              <a:t>Culture</a:t>
            </a:r>
            <a:endParaRPr kumimoji="0" lang="en-US" sz="3200" b="1" i="0" u="none" strike="noStrike" kern="1200" cap="none" spc="0" normalizeH="0" baseline="0" noProof="0">
              <a:ln>
                <a:noFill/>
              </a:ln>
              <a:solidFill>
                <a:prstClr val="black"/>
              </a:solidFill>
              <a:effectLst/>
              <a:uLnTx/>
              <a:uFillTx/>
              <a:latin typeface="Comic Sans MS"/>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omic Sans MS"/>
              <a:ea typeface="+mn-ea"/>
              <a:cs typeface="+mn-cs"/>
            </a:endParaRPr>
          </a:p>
        </p:txBody>
      </p:sp>
      <p:sp>
        <p:nvSpPr>
          <p:cNvPr id="53262" name="Rectangle 14"/>
          <p:cNvSpPr>
            <a:spLocks noChangeArrowheads="1"/>
          </p:cNvSpPr>
          <p:nvPr/>
        </p:nvSpPr>
        <p:spPr bwMode="auto">
          <a:xfrm>
            <a:off x="4419604" y="2176977"/>
            <a:ext cx="34483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mic Sans MS"/>
                <a:ea typeface="+mn-ea"/>
                <a:cs typeface="+mn-cs"/>
              </a:rPr>
              <a:t>Stool antigen test </a:t>
            </a:r>
          </a:p>
        </p:txBody>
      </p:sp>
      <p:sp>
        <p:nvSpPr>
          <p:cNvPr id="53263" name="Rectangle 15"/>
          <p:cNvSpPr>
            <a:spLocks noChangeArrowheads="1"/>
          </p:cNvSpPr>
          <p:nvPr/>
        </p:nvSpPr>
        <p:spPr bwMode="auto">
          <a:xfrm>
            <a:off x="4419602" y="4767777"/>
            <a:ext cx="71196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mic Sans MS"/>
                <a:ea typeface="+mn-ea"/>
                <a:cs typeface="+mn-cs"/>
              </a:rPr>
              <a:t>Upper gastrointestinal (upper GI) X-ray </a:t>
            </a:r>
          </a:p>
        </p:txBody>
      </p:sp>
      <p:sp>
        <p:nvSpPr>
          <p:cNvPr id="53264" name="Text Box 16"/>
          <p:cNvSpPr txBox="1">
            <a:spLocks noChangeArrowheads="1"/>
          </p:cNvSpPr>
          <p:nvPr/>
        </p:nvSpPr>
        <p:spPr bwMode="auto">
          <a:xfrm>
            <a:off x="1097282" y="2209804"/>
            <a:ext cx="2537460" cy="60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mic Sans MS"/>
                <a:ea typeface="+mn-ea"/>
                <a:cs typeface="+mn-cs"/>
              </a:rPr>
              <a:t>Other tests</a:t>
            </a:r>
          </a:p>
        </p:txBody>
      </p:sp>
      <p:sp>
        <p:nvSpPr>
          <p:cNvPr id="53265" name="Line 17"/>
          <p:cNvSpPr>
            <a:spLocks noChangeShapeType="1"/>
          </p:cNvSpPr>
          <p:nvPr/>
        </p:nvSpPr>
        <p:spPr bwMode="auto">
          <a:xfrm>
            <a:off x="3657600" y="37338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omic Sans MS"/>
              <a:ea typeface="+mn-ea"/>
              <a:cs typeface="+mn-cs"/>
            </a:endParaRPr>
          </a:p>
        </p:txBody>
      </p:sp>
      <p:sp>
        <p:nvSpPr>
          <p:cNvPr id="53266" name="Rectangle 18"/>
          <p:cNvSpPr>
            <a:spLocks noChangeArrowheads="1"/>
          </p:cNvSpPr>
          <p:nvPr/>
        </p:nvSpPr>
        <p:spPr bwMode="auto">
          <a:xfrm>
            <a:off x="4419600" y="3396177"/>
            <a:ext cx="22076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mic Sans MS"/>
                <a:ea typeface="+mn-ea"/>
                <a:cs typeface="+mn-cs"/>
              </a:rPr>
              <a:t>Endoscopy </a:t>
            </a:r>
          </a:p>
        </p:txBody>
      </p:sp>
    </p:spTree>
    <p:extLst>
      <p:ext uri="{BB962C8B-B14F-4D97-AF65-F5344CB8AC3E}">
        <p14:creationId xmlns:p14="http://schemas.microsoft.com/office/powerpoint/2010/main" val="27867208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057401" y="2590800"/>
            <a:ext cx="8229600" cy="1143000"/>
          </a:xfrm>
        </p:spPr>
        <p:txBody>
          <a:bodyPr/>
          <a:lstStyle/>
          <a:p>
            <a:r>
              <a:rPr lang="en-US">
                <a:solidFill>
                  <a:schemeClr val="tx1"/>
                </a:solidFill>
              </a:rPr>
              <a:t>TREATMENT</a:t>
            </a:r>
          </a:p>
        </p:txBody>
      </p:sp>
      <p:sp>
        <p:nvSpPr>
          <p:cNvPr id="54275" name="Rectangle 3"/>
          <p:cNvSpPr>
            <a:spLocks noGrp="1" noChangeArrowheads="1"/>
          </p:cNvSpPr>
          <p:nvPr>
            <p:ph idx="1"/>
          </p:nvPr>
        </p:nvSpPr>
        <p:spPr>
          <a:xfrm>
            <a:off x="2057401" y="7239000"/>
            <a:ext cx="8229600" cy="106363"/>
          </a:xfrm>
        </p:spPr>
        <p:txBody>
          <a:bodyPr>
            <a:normAutofit fontScale="25000" lnSpcReduction="20000"/>
          </a:bodyPr>
          <a:lstStyle/>
          <a:p>
            <a:pPr>
              <a:lnSpc>
                <a:spcPct val="80000"/>
              </a:lnSpc>
            </a:pPr>
            <a:endParaRPr lang="en-US" sz="800"/>
          </a:p>
        </p:txBody>
      </p:sp>
    </p:spTree>
    <p:extLst>
      <p:ext uri="{BB962C8B-B14F-4D97-AF65-F5344CB8AC3E}">
        <p14:creationId xmlns:p14="http://schemas.microsoft.com/office/powerpoint/2010/main" val="8219433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1663148" y="0"/>
            <a:ext cx="9144000" cy="643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3494BA"/>
                </a:solidFill>
                <a:effectLst/>
                <a:uLnTx/>
                <a:uFillTx/>
                <a:latin typeface="Times New Roman" panose="02020603050405020304" pitchFamily="18" charset="0"/>
                <a:ea typeface="+mn-ea"/>
                <a:cs typeface="+mn-cs"/>
              </a:rPr>
              <a:t>GOALS OF TREATMENT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
                <a:srgbClr val="BE6C28"/>
              </a:buClr>
              <a:buSzTx/>
              <a:buFont typeface="Times New Roman" panose="02020603050405020304" pitchFamily="18" charset="0"/>
              <a:buChar char="☻"/>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 </a:t>
            </a:r>
            <a:r>
              <a:rPr kumimoji="0" lang="en-US" sz="3600" b="0" i="0" u="none" strike="noStrike" kern="1200" cap="none" spc="0" normalizeH="0" baseline="0" noProof="0" dirty="0">
                <a:ln>
                  <a:noFill/>
                </a:ln>
                <a:solidFill>
                  <a:srgbClr val="58B6C0">
                    <a:lumMod val="60000"/>
                    <a:lumOff val="40000"/>
                  </a:srgbClr>
                </a:solidFill>
                <a:effectLst/>
                <a:uLnTx/>
                <a:uFillTx/>
                <a:latin typeface="Times New Roman" panose="02020603050405020304" pitchFamily="18" charset="0"/>
                <a:ea typeface="+mn-ea"/>
                <a:cs typeface="+mn-cs"/>
              </a:rPr>
              <a:t>Lowering the amount of acid that stomach makes, </a:t>
            </a:r>
          </a:p>
          <a:p>
            <a:pPr marL="0" marR="0" lvl="0" indent="0" algn="l" defTabSz="914400" rtl="0" eaLnBrk="1" fontAlgn="auto" latinLnBrk="0" hangingPunct="1">
              <a:lnSpc>
                <a:spcPct val="100000"/>
              </a:lnSpc>
              <a:spcBef>
                <a:spcPts val="0"/>
              </a:spcBef>
              <a:spcAft>
                <a:spcPts val="0"/>
              </a:spcAft>
              <a:buClr>
                <a:srgbClr val="BE6C28"/>
              </a:buClr>
              <a:buSzTx/>
              <a:buFont typeface="Times New Roman" panose="02020603050405020304" pitchFamily="18" charset="0"/>
              <a:buChar char="☻"/>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Neutralizing the acid </a:t>
            </a:r>
          </a:p>
          <a:p>
            <a:pPr marL="0" marR="0" lvl="0" indent="0" algn="l" defTabSz="914400" rtl="0" eaLnBrk="1" fontAlgn="auto" latinLnBrk="0" hangingPunct="1">
              <a:lnSpc>
                <a:spcPct val="100000"/>
              </a:lnSpc>
              <a:spcBef>
                <a:spcPts val="0"/>
              </a:spcBef>
              <a:spcAft>
                <a:spcPts val="0"/>
              </a:spcAft>
              <a:buClr>
                <a:srgbClr val="BE6C28"/>
              </a:buClr>
              <a:buSzTx/>
              <a:buFont typeface="Times New Roman" panose="02020603050405020304" pitchFamily="18" charset="0"/>
              <a:buChar char="☻"/>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protecting the injured area so it can heal</a:t>
            </a:r>
          </a:p>
          <a:p>
            <a:pPr marL="0" marR="0" lvl="0" indent="0" algn="l" defTabSz="914400" rtl="0" eaLnBrk="1" fontAlgn="auto" latinLnBrk="0" hangingPunct="1">
              <a:lnSpc>
                <a:spcPct val="100000"/>
              </a:lnSpc>
              <a:spcBef>
                <a:spcPts val="0"/>
              </a:spcBef>
              <a:spcAft>
                <a:spcPts val="0"/>
              </a:spcAft>
              <a:buClr>
                <a:srgbClr val="BE6C28"/>
              </a:buClr>
              <a:buSzTx/>
              <a:buFont typeface="Times New Roman" panose="02020603050405020304" pitchFamily="18" charset="0"/>
              <a:buChar char="☻"/>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It's also very important to stop smoking and drinking alcohol</a:t>
            </a:r>
          </a:p>
          <a:p>
            <a:pPr marL="0" marR="0" lvl="0" indent="0" algn="l" defTabSz="914400" rtl="0" eaLnBrk="1" fontAlgn="auto" latinLnBrk="0" hangingPunct="1">
              <a:lnSpc>
                <a:spcPct val="100000"/>
              </a:lnSpc>
              <a:spcBef>
                <a:spcPts val="0"/>
              </a:spcBef>
              <a:spcAft>
                <a:spcPts val="0"/>
              </a:spcAft>
              <a:buClr>
                <a:srgbClr val="BE6C28"/>
              </a:buClr>
              <a:buSzTx/>
              <a:buFont typeface="Times New Roman" panose="02020603050405020304" pitchFamily="18" charset="0"/>
              <a:buChar char="☻"/>
              <a:tabLst/>
              <a:defRPr/>
            </a:pPr>
            <a:r>
              <a:rPr kumimoji="0" lang="en-US" sz="3600" b="0" i="0" u="none" strike="noStrike" kern="1200" cap="none" spc="0" normalizeH="0" baseline="0" noProof="0" dirty="0">
                <a:ln>
                  <a:noFill/>
                </a:ln>
                <a:solidFill>
                  <a:srgbClr val="58B6C0">
                    <a:lumMod val="60000"/>
                    <a:lumOff val="40000"/>
                  </a:srgbClr>
                </a:solidFill>
                <a:effectLst/>
                <a:uLnTx/>
                <a:uFillTx/>
                <a:latin typeface="Times New Roman" panose="02020603050405020304" pitchFamily="18" charset="0"/>
                <a:ea typeface="+mn-ea"/>
                <a:cs typeface="+mn-cs"/>
              </a:rPr>
              <a:t>Prevent complications (bleeding, perforation, penetration, obstruction) </a:t>
            </a:r>
          </a:p>
          <a:p>
            <a:pPr marL="0" marR="0" lvl="0" indent="0" algn="l" defTabSz="914400" rtl="0" eaLnBrk="1" fontAlgn="auto" latinLnBrk="0" hangingPunct="1">
              <a:lnSpc>
                <a:spcPct val="100000"/>
              </a:lnSpc>
              <a:spcBef>
                <a:spcPts val="0"/>
              </a:spcBef>
              <a:spcAft>
                <a:spcPts val="0"/>
              </a:spcAft>
              <a:buClr>
                <a:srgbClr val="BE6C28"/>
              </a:buClr>
              <a:buSzTx/>
              <a:buFont typeface="Times New Roman" panose="02020603050405020304" pitchFamily="18" charset="0"/>
              <a:buChar char="☻"/>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Minimize recurrences </a:t>
            </a:r>
          </a:p>
          <a:p>
            <a:pPr marL="0" marR="0" lvl="0" indent="0" algn="l" defTabSz="914400" rtl="0" eaLnBrk="1" fontAlgn="auto" latinLnBrk="0" hangingPunct="1">
              <a:lnSpc>
                <a:spcPct val="100000"/>
              </a:lnSpc>
              <a:spcBef>
                <a:spcPts val="0"/>
              </a:spcBef>
              <a:spcAft>
                <a:spcPts val="0"/>
              </a:spcAft>
              <a:buClr>
                <a:srgbClr val="BE6C28"/>
              </a:buClr>
              <a:buSzTx/>
              <a:buFont typeface="Times New Roman" panose="02020603050405020304" pitchFamily="18" charset="0"/>
              <a:buChar char="☻"/>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Reduce financial costs</a:t>
            </a:r>
          </a:p>
        </p:txBody>
      </p:sp>
    </p:spTree>
    <p:extLst>
      <p:ext uri="{BB962C8B-B14F-4D97-AF65-F5344CB8AC3E}">
        <p14:creationId xmlns:p14="http://schemas.microsoft.com/office/powerpoint/2010/main" val="37838936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548642" y="664747"/>
            <a:ext cx="1113282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Pct val="100000"/>
              <a:buFont typeface="Symbol" panose="05050102010706020507" pitchFamily="18" charset="2"/>
              <a:buNone/>
              <a:tabLst>
                <a:tab pos="457200" algn="l"/>
              </a:tabLst>
              <a:defRPr/>
            </a:pPr>
            <a:r>
              <a:rPr kumimoji="0" lang="en-US" sz="4000" b="0" i="0" u="none" strike="noStrike" kern="1200" cap="none" spc="0" normalizeH="0" baseline="0" noProof="0" dirty="0">
                <a:ln>
                  <a:noFill/>
                </a:ln>
                <a:solidFill>
                  <a:srgbClr val="58B6C0">
                    <a:lumMod val="60000"/>
                    <a:lumOff val="40000"/>
                  </a:srgbClr>
                </a:solidFill>
                <a:effectLst/>
                <a:uLnTx/>
                <a:uFillTx/>
                <a:latin typeface="Arial" panose="020B0604020202020204" pitchFamily="34" charset="0"/>
                <a:ea typeface="+mn-ea"/>
                <a:cs typeface="+mn-cs"/>
              </a:rPr>
              <a:t>Antibiotic medications. </a:t>
            </a:r>
            <a:r>
              <a:rPr kumimoji="0" lang="en-US" sz="40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ombinations of antibiotics to treat H. pylori because one antibiotic alone isn't always sufficient to kill the organism. </a:t>
            </a:r>
          </a:p>
          <a:p>
            <a:pPr marL="0" marR="0" lvl="0" indent="0" algn="l" defTabSz="914400" rtl="0" eaLnBrk="1" fontAlgn="auto" latinLnBrk="0" hangingPunct="1">
              <a:lnSpc>
                <a:spcPct val="100000"/>
              </a:lnSpc>
              <a:spcBef>
                <a:spcPts val="0"/>
              </a:spcBef>
              <a:spcAft>
                <a:spcPts val="0"/>
              </a:spcAft>
              <a:buClrTx/>
              <a:buSzPct val="100000"/>
              <a:buFont typeface="Symbol" panose="05050102010706020507" pitchFamily="18" charset="2"/>
              <a:buNone/>
              <a:tabLst>
                <a:tab pos="457200" algn="l"/>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r>
              <a:rPr kumimoji="0" lang="en-US" sz="4000" b="0" i="0" u="none" strike="noStrike" kern="1200" cap="none" spc="0" normalizeH="0" baseline="0" noProof="0" dirty="0">
                <a:ln>
                  <a:noFill/>
                </a:ln>
                <a:solidFill>
                  <a:srgbClr val="3494BA"/>
                </a:solidFill>
                <a:effectLst/>
                <a:uLnTx/>
                <a:uFillTx/>
                <a:latin typeface="Arial" panose="020B0604020202020204" pitchFamily="34" charset="0"/>
                <a:ea typeface="+mn-ea"/>
                <a:cs typeface="+mn-cs"/>
              </a:rPr>
              <a:t>amoxicillin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Amoxil</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000" b="0" i="0" u="none" strike="noStrike" kern="1200" cap="none" spc="0" normalizeH="0" baseline="0" noProof="0" dirty="0">
                <a:ln>
                  <a:noFill/>
                </a:ln>
                <a:solidFill>
                  <a:srgbClr val="3494BA"/>
                </a:solidFill>
                <a:effectLst/>
                <a:uLnTx/>
                <a:uFillTx/>
                <a:latin typeface="Arial" panose="020B0604020202020204" pitchFamily="34" charset="0"/>
                <a:ea typeface="+mn-ea"/>
                <a:cs typeface="+mn-cs"/>
              </a:rPr>
              <a:t>clarithromycin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Biaxin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and </a:t>
            </a:r>
            <a:r>
              <a:rPr kumimoji="0" lang="en-US" sz="4000" b="0" i="0" u="none" strike="noStrike" kern="1200" cap="none" spc="0" normalizeH="0" baseline="0" noProof="0" dirty="0">
                <a:ln>
                  <a:noFill/>
                </a:ln>
                <a:solidFill>
                  <a:srgbClr val="3494BA"/>
                </a:solidFill>
                <a:effectLst/>
                <a:uLnTx/>
                <a:uFillTx/>
                <a:latin typeface="Arial" panose="020B0604020202020204" pitchFamily="34" charset="0"/>
                <a:ea typeface="+mn-ea"/>
                <a:cs typeface="+mn-cs"/>
              </a:rPr>
              <a:t>metronidazole</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Flagyl</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Combination drugs that include two antibiotics together with an acid suppressor or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cytoprotective</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agent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Helidac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Prevpac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have been designed specifically for the treatment of H. pylori infection. </a:t>
            </a:r>
          </a:p>
        </p:txBody>
      </p:sp>
    </p:spTree>
    <p:extLst>
      <p:ext uri="{BB962C8B-B14F-4D97-AF65-F5344CB8AC3E}">
        <p14:creationId xmlns:p14="http://schemas.microsoft.com/office/powerpoint/2010/main" val="11262493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5" name="Rectangle 5"/>
          <p:cNvSpPr>
            <a:spLocks noChangeArrowheads="1"/>
          </p:cNvSpPr>
          <p:nvPr/>
        </p:nvSpPr>
        <p:spPr bwMode="auto">
          <a:xfrm>
            <a:off x="685800" y="190735"/>
            <a:ext cx="1099566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Pct val="100000"/>
              <a:buFont typeface="Symbol" panose="05050102010706020507" pitchFamily="18" charset="2"/>
              <a:buNone/>
              <a:tabLst>
                <a:tab pos="457200" algn="l"/>
              </a:tabLst>
              <a:defRPr/>
            </a:pPr>
            <a:r>
              <a:rPr kumimoji="0" lang="en-US" sz="3600" b="1" i="0" u="none" strike="noStrike" kern="1200" cap="none" spc="0" normalizeH="0" baseline="0" noProof="0" dirty="0">
                <a:ln>
                  <a:noFill/>
                </a:ln>
                <a:solidFill>
                  <a:srgbClr val="58B6C0">
                    <a:lumMod val="60000"/>
                    <a:lumOff val="40000"/>
                  </a:srgbClr>
                </a:solidFill>
                <a:effectLst/>
                <a:uLnTx/>
                <a:uFillTx/>
                <a:latin typeface="Comic Sans MS"/>
                <a:ea typeface="+mn-ea"/>
                <a:cs typeface="+mn-cs"/>
              </a:rPr>
              <a:t>Acid blockers.</a:t>
            </a:r>
            <a:r>
              <a:rPr kumimoji="0" lang="en-US" sz="3600" b="0" i="0" u="none" strike="noStrike" kern="1200" cap="none" spc="0" normalizeH="0" baseline="0" noProof="0" dirty="0">
                <a:ln>
                  <a:noFill/>
                </a:ln>
                <a:solidFill>
                  <a:srgbClr val="58B6C0">
                    <a:lumMod val="60000"/>
                    <a:lumOff val="40000"/>
                  </a:srgbClr>
                </a:solidFill>
                <a:effectLst/>
                <a:uLnTx/>
                <a:uFillTx/>
                <a:latin typeface="Comic Sans MS"/>
                <a:ea typeface="+mn-ea"/>
                <a:cs typeface="+mn-cs"/>
              </a:rPr>
              <a:t> </a:t>
            </a:r>
            <a:r>
              <a:rPr kumimoji="0" lang="en-US" sz="3600" b="0" i="0" u="none" strike="noStrike" kern="1200" cap="none" spc="0" normalizeH="0" baseline="0" noProof="0" dirty="0">
                <a:ln>
                  <a:noFill/>
                </a:ln>
                <a:solidFill>
                  <a:prstClr val="black"/>
                </a:solidFill>
                <a:effectLst/>
                <a:uLnTx/>
                <a:uFillTx/>
                <a:latin typeface="Comic Sans MS"/>
                <a:ea typeface="+mn-ea"/>
                <a:cs typeface="+mn-cs"/>
              </a:rPr>
              <a:t>Also called histamine (H-2) blockers — reduce the amount  of HCL released into GI. This relieves ulcer pain and encourages healing. </a:t>
            </a:r>
          </a:p>
          <a:p>
            <a:pPr marL="0" marR="0" lvl="0" indent="0" algn="l" defTabSz="914400" rtl="0" eaLnBrk="1" fontAlgn="auto" latinLnBrk="0" hangingPunct="1">
              <a:lnSpc>
                <a:spcPct val="100000"/>
              </a:lnSpc>
              <a:spcBef>
                <a:spcPts val="0"/>
              </a:spcBef>
              <a:spcAft>
                <a:spcPts val="0"/>
              </a:spcAft>
              <a:buClrTx/>
              <a:buSzPct val="100000"/>
              <a:buFont typeface="Symbol" panose="05050102010706020507" pitchFamily="18" charset="2"/>
              <a:buNone/>
              <a:tabLst>
                <a:tab pos="457200" algn="l"/>
              </a:tabLst>
              <a:defRPr/>
            </a:pPr>
            <a:r>
              <a:rPr kumimoji="0" lang="en-US" sz="3600" b="0" i="0" u="none" strike="noStrike" kern="1200" cap="none" spc="0" normalizeH="0" baseline="0" noProof="0" dirty="0">
                <a:ln>
                  <a:noFill/>
                </a:ln>
                <a:solidFill>
                  <a:prstClr val="black"/>
                </a:solidFill>
                <a:effectLst/>
                <a:uLnTx/>
                <a:uFillTx/>
                <a:latin typeface="Comic Sans MS"/>
                <a:ea typeface="+mn-ea"/>
                <a:cs typeface="+mn-cs"/>
              </a:rPr>
              <a:t>MOA:  keeping histamine from reaching histamine receptors. </a:t>
            </a:r>
          </a:p>
          <a:p>
            <a:pPr marL="0" marR="0" lvl="0" indent="0" algn="l" defTabSz="914400" rtl="0" eaLnBrk="1" fontAlgn="auto" latinLnBrk="0" hangingPunct="1">
              <a:lnSpc>
                <a:spcPct val="100000"/>
              </a:lnSpc>
              <a:spcBef>
                <a:spcPts val="0"/>
              </a:spcBef>
              <a:spcAft>
                <a:spcPts val="0"/>
              </a:spcAft>
              <a:buClrTx/>
              <a:buSzPct val="100000"/>
              <a:buFont typeface="Symbol" panose="05050102010706020507" pitchFamily="18" charset="2"/>
              <a:buNone/>
              <a:tabLst>
                <a:tab pos="457200" algn="l"/>
              </a:tabLst>
              <a:defRPr/>
            </a:pPr>
            <a:r>
              <a:rPr kumimoji="0" lang="en-US" sz="3600" b="0" i="0" u="none" strike="noStrike" kern="1200" cap="none" spc="0" normalizeH="0" baseline="0" noProof="0" dirty="0">
                <a:ln>
                  <a:noFill/>
                </a:ln>
                <a:solidFill>
                  <a:prstClr val="black"/>
                </a:solidFill>
                <a:effectLst/>
                <a:uLnTx/>
                <a:uFillTx/>
                <a:latin typeface="Comic Sans MS"/>
                <a:ea typeface="+mn-ea"/>
                <a:cs typeface="+mn-cs"/>
              </a:rPr>
              <a:t>NB: Histamine is a substance normally present in body. When it reacts with histamine receptors, the receptors signal acid-secreting cells in stomach to release hydrochloric acid. Available by prescription or over-the-counter (OTC), acid blockers include the medications ranitidine (Zantac), famotidine (Pepcid), cimetidine (Tagamet) and </a:t>
            </a:r>
            <a:r>
              <a:rPr kumimoji="0" lang="en-US" sz="3600" b="0" i="0" u="none" strike="noStrike" kern="1200" cap="none" spc="0" normalizeH="0" baseline="0" noProof="0" dirty="0" err="1">
                <a:ln>
                  <a:noFill/>
                </a:ln>
                <a:solidFill>
                  <a:prstClr val="black"/>
                </a:solidFill>
                <a:effectLst/>
                <a:uLnTx/>
                <a:uFillTx/>
                <a:latin typeface="Comic Sans MS"/>
                <a:ea typeface="+mn-ea"/>
                <a:cs typeface="+mn-cs"/>
              </a:rPr>
              <a:t>nizatidine</a:t>
            </a:r>
            <a:r>
              <a:rPr kumimoji="0" lang="en-US" sz="3600" b="0" i="0" u="none" strike="noStrike" kern="1200" cap="none" spc="0" normalizeH="0" baseline="0" noProof="0" dirty="0">
                <a:ln>
                  <a:noFill/>
                </a:ln>
                <a:solidFill>
                  <a:prstClr val="black"/>
                </a:solidFill>
                <a:effectLst/>
                <a:uLnTx/>
                <a:uFillTx/>
                <a:latin typeface="Comic Sans MS"/>
                <a:ea typeface="+mn-ea"/>
                <a:cs typeface="+mn-cs"/>
              </a:rPr>
              <a:t> (</a:t>
            </a:r>
            <a:r>
              <a:rPr kumimoji="0" lang="en-US" sz="3600" b="0" i="0" u="none" strike="noStrike" kern="1200" cap="none" spc="0" normalizeH="0" baseline="0" noProof="0" dirty="0" err="1">
                <a:ln>
                  <a:noFill/>
                </a:ln>
                <a:solidFill>
                  <a:prstClr val="black"/>
                </a:solidFill>
                <a:effectLst/>
                <a:uLnTx/>
                <a:uFillTx/>
                <a:latin typeface="Comic Sans MS"/>
                <a:ea typeface="+mn-ea"/>
                <a:cs typeface="+mn-cs"/>
              </a:rPr>
              <a:t>Axid</a:t>
            </a:r>
            <a:r>
              <a:rPr kumimoji="0" lang="en-US" sz="3600" b="0" i="0" u="none" strike="noStrike" kern="1200" cap="none" spc="0" normalizeH="0" baseline="0" noProof="0" dirty="0">
                <a:ln>
                  <a:noFill/>
                </a:ln>
                <a:solidFill>
                  <a:prstClr val="black"/>
                </a:solidFill>
                <a:effectLst/>
                <a:uLnTx/>
                <a:uFillTx/>
                <a:latin typeface="Comic Sans MS"/>
                <a:ea typeface="+mn-ea"/>
                <a:cs typeface="+mn-cs"/>
              </a:rPr>
              <a:t>).</a:t>
            </a:r>
          </a:p>
        </p:txBody>
      </p:sp>
    </p:spTree>
    <p:extLst>
      <p:ext uri="{BB962C8B-B14F-4D97-AF65-F5344CB8AC3E}">
        <p14:creationId xmlns:p14="http://schemas.microsoft.com/office/powerpoint/2010/main" val="39084131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6" name="Rectangle 6"/>
          <p:cNvSpPr>
            <a:spLocks noChangeArrowheads="1"/>
          </p:cNvSpPr>
          <p:nvPr/>
        </p:nvSpPr>
        <p:spPr bwMode="auto">
          <a:xfrm>
            <a:off x="1676400" y="971586"/>
            <a:ext cx="9144000" cy="5453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Pct val="100000"/>
              <a:buFont typeface="Symbol" panose="05050102010706020507" pitchFamily="18" charset="2"/>
              <a:buNone/>
              <a:tabLst>
                <a:tab pos="457200" algn="l"/>
              </a:tabLst>
              <a:defRPr/>
            </a:pPr>
            <a:r>
              <a:rPr kumimoji="0" lang="en-US" sz="4800" b="1" i="0" u="none" strike="noStrike" kern="1200" cap="none" spc="0" normalizeH="0" baseline="0" noProof="0" dirty="0">
                <a:ln>
                  <a:noFill/>
                </a:ln>
                <a:solidFill>
                  <a:srgbClr val="58B6C0">
                    <a:lumMod val="60000"/>
                    <a:lumOff val="40000"/>
                  </a:srgbClr>
                </a:solidFill>
                <a:effectLst/>
                <a:uLnTx/>
                <a:uFillTx/>
                <a:latin typeface="Arial" panose="020B0604020202020204" pitchFamily="34" charset="0"/>
                <a:ea typeface="+mn-ea"/>
                <a:cs typeface="+mn-cs"/>
              </a:rPr>
              <a:t>Antacids.</a:t>
            </a:r>
            <a:r>
              <a:rPr kumimoji="0" lang="en-US" sz="4800" b="0" i="0" u="none" strike="noStrike" kern="1200" cap="none" spc="0" normalizeH="0" baseline="0" noProof="0" dirty="0">
                <a:ln>
                  <a:noFill/>
                </a:ln>
                <a:solidFill>
                  <a:srgbClr val="58B6C0">
                    <a:lumMod val="60000"/>
                    <a:lumOff val="40000"/>
                  </a:srgbClr>
                </a:solidFill>
                <a:effectLst/>
                <a:uLnTx/>
                <a:uFillTx/>
                <a:latin typeface="Arial" panose="020B0604020202020204" pitchFamily="34" charset="0"/>
                <a:ea typeface="+mn-ea"/>
                <a:cs typeface="+mn-cs"/>
              </a:rPr>
              <a:t> </a:t>
            </a:r>
            <a:r>
              <a:rPr kumimoji="0" lang="en-US" sz="4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An antacid may be taken in addition to an acid blocker or in place of one. Instead of reducing acid secretion, antacids neutralize existing stomach acid and can provide rapid pain relief.</a:t>
            </a:r>
          </a:p>
        </p:txBody>
      </p:sp>
    </p:spTree>
    <p:extLst>
      <p:ext uri="{BB962C8B-B14F-4D97-AF65-F5344CB8AC3E}">
        <p14:creationId xmlns:p14="http://schemas.microsoft.com/office/powerpoint/2010/main" val="6573193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8" name="Rectangle 4"/>
          <p:cNvSpPr>
            <a:spLocks noChangeArrowheads="1"/>
          </p:cNvSpPr>
          <p:nvPr/>
        </p:nvSpPr>
        <p:spPr bwMode="auto">
          <a:xfrm>
            <a:off x="1676402" y="377761"/>
            <a:ext cx="899922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666699"/>
              </a:buClr>
              <a:buSzPct val="100000"/>
              <a:buFont typeface="Times New Roman" panose="02020603050405020304" pitchFamily="18" charset="0"/>
              <a:buChar char="♪"/>
              <a:tabLst>
                <a:tab pos="457200" algn="l"/>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4400" b="1" i="0" u="none" strike="noStrike" kern="1200" cap="none" spc="0" normalizeH="0" baseline="0" noProof="0" dirty="0">
                <a:ln>
                  <a:noFill/>
                </a:ln>
                <a:solidFill>
                  <a:srgbClr val="58B6C0">
                    <a:lumMod val="60000"/>
                    <a:lumOff val="40000"/>
                  </a:srgbClr>
                </a:solidFill>
                <a:effectLst/>
                <a:uLnTx/>
                <a:uFillTx/>
                <a:latin typeface="Times New Roman" panose="02020603050405020304" pitchFamily="18" charset="0"/>
                <a:ea typeface="+mn-ea"/>
                <a:cs typeface="+mn-cs"/>
              </a:rPr>
              <a:t>Proton pump inhibitors.</a:t>
            </a:r>
            <a:r>
              <a:rPr kumimoji="0" lang="en-US" sz="4400" b="0" i="0" u="none" strike="noStrike" kern="1200" cap="none" spc="0" normalizeH="0" baseline="0" noProof="0" dirty="0">
                <a:ln>
                  <a:noFill/>
                </a:ln>
                <a:solidFill>
                  <a:srgbClr val="58B6C0">
                    <a:lumMod val="60000"/>
                    <a:lumOff val="40000"/>
                  </a:srgbClr>
                </a:solidFill>
                <a:effectLst/>
                <a:uLnTx/>
                <a:uFillTx/>
                <a:latin typeface="Times New Roman" panose="02020603050405020304" pitchFamily="18" charset="0"/>
                <a:ea typeface="+mn-ea"/>
                <a:cs typeface="+mn-cs"/>
              </a:rPr>
              <a:t> </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Reduce acid by blocking the action of these tiny pumps. These drugs include the prescription and over-the-counter medications omeprazole (Prilosec),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lansoprazole</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Prevacid</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rabeprazole</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Aciphex</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and esomeprazole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Nexium</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They also  inhibit H. pylori.</a:t>
            </a:r>
          </a:p>
        </p:txBody>
      </p:sp>
    </p:spTree>
    <p:extLst>
      <p:ext uri="{BB962C8B-B14F-4D97-AF65-F5344CB8AC3E}">
        <p14:creationId xmlns:p14="http://schemas.microsoft.com/office/powerpoint/2010/main" val="17882156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50" name="Rectangle 6"/>
          <p:cNvSpPr>
            <a:spLocks noChangeArrowheads="1"/>
          </p:cNvSpPr>
          <p:nvPr/>
        </p:nvSpPr>
        <p:spPr bwMode="auto">
          <a:xfrm>
            <a:off x="1828804" y="1599127"/>
            <a:ext cx="89916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666699"/>
              </a:buClr>
              <a:buSzPct val="100000"/>
              <a:buFont typeface="Times New Roman" panose="02020603050405020304" pitchFamily="18" charset="0"/>
              <a:buChar char="♪"/>
              <a:tabLst>
                <a:tab pos="457200" algn="l"/>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4400" b="1" i="0" u="none" strike="noStrike" kern="1200" cap="none" spc="0" normalizeH="0" baseline="0" noProof="0" dirty="0" err="1">
                <a:ln>
                  <a:noFill/>
                </a:ln>
                <a:solidFill>
                  <a:srgbClr val="58B6C0">
                    <a:lumMod val="60000"/>
                    <a:lumOff val="40000"/>
                  </a:srgbClr>
                </a:solidFill>
                <a:effectLst/>
                <a:uLnTx/>
                <a:uFillTx/>
                <a:latin typeface="Times New Roman" panose="02020603050405020304" pitchFamily="18" charset="0"/>
                <a:ea typeface="+mn-ea"/>
                <a:cs typeface="+mn-cs"/>
              </a:rPr>
              <a:t>Cytoprotective</a:t>
            </a:r>
            <a:r>
              <a:rPr kumimoji="0" lang="en-US" sz="4400" b="1" i="0" u="none" strike="noStrike" kern="1200" cap="none" spc="0" normalizeH="0" baseline="0" noProof="0" dirty="0">
                <a:ln>
                  <a:noFill/>
                </a:ln>
                <a:solidFill>
                  <a:srgbClr val="58B6C0">
                    <a:lumMod val="60000"/>
                    <a:lumOff val="40000"/>
                  </a:srgbClr>
                </a:solidFill>
                <a:effectLst/>
                <a:uLnTx/>
                <a:uFillTx/>
                <a:latin typeface="Times New Roman" panose="02020603050405020304" pitchFamily="18" charset="0"/>
                <a:ea typeface="+mn-ea"/>
                <a:cs typeface="+mn-cs"/>
              </a:rPr>
              <a:t> agents. </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P</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rotect the GI mucosa. </a:t>
            </a:r>
          </a:p>
          <a:p>
            <a:pPr marL="0" marR="0" lvl="0" indent="0" algn="l" defTabSz="914400" rtl="0" eaLnBrk="1" fontAlgn="auto" latinLnBrk="0" hangingPunct="1">
              <a:lnSpc>
                <a:spcPct val="100000"/>
              </a:lnSpc>
              <a:spcBef>
                <a:spcPts val="0"/>
              </a:spcBef>
              <a:spcAft>
                <a:spcPts val="0"/>
              </a:spcAft>
              <a:buClr>
                <a:srgbClr val="666699"/>
              </a:buClr>
              <a:buSzPct val="100000"/>
              <a:buFontTx/>
              <a:buNone/>
              <a:tabLst>
                <a:tab pos="457200" algn="l"/>
              </a:tabLst>
              <a:defRPr/>
            </a:pP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sucralfate</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(Carafate) and misoprostol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Cytotec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bismuth subsalicylate (Pepto-Bismol). </a:t>
            </a:r>
          </a:p>
        </p:txBody>
      </p:sp>
    </p:spTree>
    <p:extLst>
      <p:ext uri="{BB962C8B-B14F-4D97-AF65-F5344CB8AC3E}">
        <p14:creationId xmlns:p14="http://schemas.microsoft.com/office/powerpoint/2010/main" val="39881387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51" name="Rectangle 7"/>
          <p:cNvSpPr>
            <a:spLocks noChangeArrowheads="1"/>
          </p:cNvSpPr>
          <p:nvPr/>
        </p:nvSpPr>
        <p:spPr bwMode="auto">
          <a:xfrm>
            <a:off x="1165860" y="872549"/>
            <a:ext cx="950214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666699"/>
              </a:buClr>
              <a:buSzTx/>
              <a:buFont typeface="Times New Roman" panose="02020603050405020304" pitchFamily="18" charset="0"/>
              <a:buChar char="♪"/>
              <a:tabLst>
                <a:tab pos="457200" algn="l"/>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a:ln>
                  <a:noFill/>
                </a:ln>
                <a:solidFill>
                  <a:srgbClr val="58B6C0">
                    <a:lumMod val="60000"/>
                    <a:lumOff val="40000"/>
                  </a:srgbClr>
                </a:solidFill>
                <a:effectLst/>
                <a:uLnTx/>
                <a:uFillTx/>
                <a:latin typeface="Times New Roman" panose="02020603050405020304" pitchFamily="18" charset="0"/>
                <a:ea typeface="+mn-ea"/>
                <a:cs typeface="+mn-cs"/>
              </a:rPr>
              <a:t>Bowel rest</a:t>
            </a:r>
            <a:r>
              <a:rPr kumimoji="0" lang="en-US" sz="3200" b="0" i="0" u="none" strike="noStrike" kern="1200" cap="none" spc="0" normalizeH="0" baseline="0" noProof="0" dirty="0">
                <a:ln>
                  <a:noFill/>
                </a:ln>
                <a:solidFill>
                  <a:srgbClr val="58B6C0">
                    <a:lumMod val="60000"/>
                    <a:lumOff val="40000"/>
                  </a:srgbClr>
                </a:solidFill>
                <a:effectLst/>
                <a:uLnTx/>
                <a:uFillTx/>
                <a:latin typeface="Arial" panose="020B0604020202020204" pitchFamily="34" charset="0"/>
                <a:ea typeface="+mn-ea"/>
                <a:cs typeface="+mn-cs"/>
              </a:rPr>
              <a:t>: </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Bed rest and clear fluids with no food at all for a few days. This gives the ulcer a chance to start healing without being irritated. </a:t>
            </a:r>
          </a:p>
          <a:p>
            <a:pPr marL="0" marR="0" lvl="0" indent="0" algn="l" defTabSz="914400" rtl="0" eaLnBrk="1" fontAlgn="auto" latinLnBrk="0" hangingPunct="1">
              <a:lnSpc>
                <a:spcPct val="100000"/>
              </a:lnSpc>
              <a:spcBef>
                <a:spcPts val="0"/>
              </a:spcBef>
              <a:spcAft>
                <a:spcPts val="0"/>
              </a:spcAft>
              <a:buClr>
                <a:srgbClr val="666699"/>
              </a:buClr>
              <a:buSzTx/>
              <a:buFont typeface="Times New Roman" panose="02020603050405020304" pitchFamily="18" charset="0"/>
              <a:buChar char="♪"/>
              <a:tabLst>
                <a:tab pos="457200" algn="l"/>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a:ln>
                  <a:noFill/>
                </a:ln>
                <a:solidFill>
                  <a:srgbClr val="58B6C0">
                    <a:lumMod val="60000"/>
                    <a:lumOff val="40000"/>
                  </a:srgbClr>
                </a:solidFill>
                <a:effectLst/>
                <a:uLnTx/>
                <a:uFillTx/>
                <a:latin typeface="Times New Roman" panose="02020603050405020304" pitchFamily="18" charset="0"/>
                <a:ea typeface="+mn-ea"/>
                <a:cs typeface="+mn-cs"/>
              </a:rPr>
              <a:t>Nasogastric tube</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Decompression</a:t>
            </a:r>
          </a:p>
          <a:p>
            <a:pPr marL="0" marR="0" lvl="0" indent="0" algn="l" defTabSz="914400" rtl="0" eaLnBrk="1" fontAlgn="auto" latinLnBrk="0" hangingPunct="1">
              <a:lnSpc>
                <a:spcPct val="100000"/>
              </a:lnSpc>
              <a:spcBef>
                <a:spcPts val="0"/>
              </a:spcBef>
              <a:spcAft>
                <a:spcPts val="0"/>
              </a:spcAft>
              <a:buClr>
                <a:srgbClr val="666699"/>
              </a:buClr>
              <a:buSzTx/>
              <a:buFont typeface="Times New Roman" panose="02020603050405020304" pitchFamily="18" charset="0"/>
              <a:buChar char="♪"/>
              <a:tabLst>
                <a:tab pos="457200" algn="l"/>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600" b="1" i="0" u="none" strike="noStrike" kern="1200" cap="none" spc="0" normalizeH="0" baseline="0" noProof="0" dirty="0">
                <a:ln>
                  <a:noFill/>
                </a:ln>
                <a:solidFill>
                  <a:srgbClr val="58B6C0">
                    <a:lumMod val="60000"/>
                    <a:lumOff val="40000"/>
                  </a:srgbClr>
                </a:solidFill>
                <a:effectLst/>
                <a:uLnTx/>
                <a:uFillTx/>
                <a:latin typeface="Times New Roman" panose="02020603050405020304" pitchFamily="18" charset="0"/>
                <a:ea typeface="+mn-ea"/>
                <a:cs typeface="+mn-cs"/>
              </a:rPr>
              <a:t>Urgent endoscopy or surgery</a:t>
            </a:r>
            <a:r>
              <a:rPr kumimoji="0" lang="en-US" sz="3600" b="0" i="0" u="none" strike="noStrike" kern="1200" cap="none" spc="0" normalizeH="0" baseline="0" noProof="0" dirty="0">
                <a:ln>
                  <a:noFill/>
                </a:ln>
                <a:solidFill>
                  <a:srgbClr val="58B6C0">
                    <a:lumMod val="60000"/>
                    <a:lumOff val="40000"/>
                  </a:srgbClr>
                </a:solidFill>
                <a:effectLst/>
                <a:uLnTx/>
                <a:uFillTx/>
                <a:latin typeface="Times New Roman" panose="02020603050405020304" pitchFamily="18" charset="0"/>
                <a:ea typeface="+mn-ea"/>
                <a:cs typeface="+mn-cs"/>
              </a:rPr>
              <a:t> </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if indicated: Damaged, bleeding blood vessels can usually be repaired with an endoscope. The endoscope has a small heating device on the end that is used to cauterize a small wound.</a:t>
            </a:r>
          </a:p>
        </p:txBody>
      </p:sp>
    </p:spTree>
    <p:extLst>
      <p:ext uri="{BB962C8B-B14F-4D97-AF65-F5344CB8AC3E}">
        <p14:creationId xmlns:p14="http://schemas.microsoft.com/office/powerpoint/2010/main" val="36098312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5029210" y="683136"/>
            <a:ext cx="164660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FFFFFF"/>
                  </a:outerShdw>
                </a:effectLst>
                <a:uLnTx/>
                <a:uFillTx/>
                <a:latin typeface="Times New Roman" panose="02020603050405020304" pitchFamily="18" charset="0"/>
                <a:ea typeface="+mn-ea"/>
                <a:cs typeface="+mn-cs"/>
              </a:rPr>
              <a:t>Surgery</a:t>
            </a:r>
            <a:r>
              <a:rPr kumimoji="0" lang="en-US" sz="1800" b="1" i="0" u="none" strike="noStrike" kern="1200" cap="none" spc="0" normalizeH="0" baseline="0" noProof="0" dirty="0">
                <a:ln>
                  <a:noFill/>
                </a:ln>
                <a:solidFill>
                  <a:prstClr val="black"/>
                </a:solidFill>
                <a:effectLst>
                  <a:outerShdw blurRad="38100" dist="38100" dir="2700000" algn="tl">
                    <a:srgbClr val="FFFFFF"/>
                  </a:outerShdw>
                </a:effectLst>
                <a:uLnTx/>
                <a:uFillTx/>
                <a:latin typeface="Comic Sans MS"/>
                <a:ea typeface="+mn-ea"/>
                <a:cs typeface="+mn-cs"/>
              </a:rPr>
              <a:t> </a:t>
            </a:r>
          </a:p>
        </p:txBody>
      </p:sp>
      <p:sp>
        <p:nvSpPr>
          <p:cNvPr id="58375" name="Line 7"/>
          <p:cNvSpPr>
            <a:spLocks noChangeShapeType="1"/>
          </p:cNvSpPr>
          <p:nvPr/>
        </p:nvSpPr>
        <p:spPr bwMode="auto">
          <a:xfrm flipH="1">
            <a:off x="1828806" y="2057400"/>
            <a:ext cx="2667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58376" name="Line 8"/>
          <p:cNvSpPr>
            <a:spLocks noChangeShapeType="1"/>
          </p:cNvSpPr>
          <p:nvPr/>
        </p:nvSpPr>
        <p:spPr bwMode="auto">
          <a:xfrm>
            <a:off x="4495801" y="2057400"/>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58377" name="Line 9"/>
          <p:cNvSpPr>
            <a:spLocks noChangeShapeType="1"/>
          </p:cNvSpPr>
          <p:nvPr/>
        </p:nvSpPr>
        <p:spPr bwMode="auto">
          <a:xfrm>
            <a:off x="6629399" y="2057400"/>
            <a:ext cx="297180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58378" name="Line 10"/>
          <p:cNvSpPr>
            <a:spLocks noChangeShapeType="1"/>
          </p:cNvSpPr>
          <p:nvPr/>
        </p:nvSpPr>
        <p:spPr bwMode="auto">
          <a:xfrm>
            <a:off x="1851660" y="20574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58379" name="Line 11"/>
          <p:cNvSpPr>
            <a:spLocks noChangeShapeType="1"/>
          </p:cNvSpPr>
          <p:nvPr/>
        </p:nvSpPr>
        <p:spPr bwMode="auto">
          <a:xfrm>
            <a:off x="4495801" y="20574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58380" name="Line 12"/>
          <p:cNvSpPr>
            <a:spLocks noChangeShapeType="1"/>
          </p:cNvSpPr>
          <p:nvPr/>
        </p:nvSpPr>
        <p:spPr bwMode="auto">
          <a:xfrm>
            <a:off x="7216140" y="20574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58381" name="Line 13"/>
          <p:cNvSpPr>
            <a:spLocks noChangeShapeType="1"/>
          </p:cNvSpPr>
          <p:nvPr/>
        </p:nvSpPr>
        <p:spPr bwMode="auto">
          <a:xfrm>
            <a:off x="9525001" y="20574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58382" name="Oval 14"/>
          <p:cNvSpPr>
            <a:spLocks noChangeArrowheads="1"/>
          </p:cNvSpPr>
          <p:nvPr/>
        </p:nvSpPr>
        <p:spPr bwMode="auto">
          <a:xfrm>
            <a:off x="1280162" y="2438400"/>
            <a:ext cx="2057401" cy="1447800"/>
          </a:xfrm>
          <a:prstGeom prst="ellipse">
            <a:avLst/>
          </a:prstGeom>
          <a:gradFill rotWithShape="1">
            <a:gsLst>
              <a:gs pos="0">
                <a:srgbClr val="FF0066"/>
              </a:gs>
              <a:gs pos="50000">
                <a:srgbClr val="FF66FF"/>
              </a:gs>
              <a:gs pos="100000">
                <a:srgbClr val="FF0066"/>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Comic Sans MS"/>
                <a:ea typeface="+mn-ea"/>
                <a:cs typeface="+mn-cs"/>
              </a:rPr>
              <a:t>Vagotomy</a:t>
            </a:r>
            <a:r>
              <a:rPr kumimoji="0" lang="en-US" sz="2400" b="1" i="0" u="none" strike="noStrike" kern="1200" cap="none" spc="0" normalizeH="0" baseline="0" noProof="0" dirty="0">
                <a:ln>
                  <a:noFill/>
                </a:ln>
                <a:solidFill>
                  <a:prstClr val="white"/>
                </a:solidFill>
                <a:effectLst/>
                <a:uLnTx/>
                <a:uFillTx/>
                <a:latin typeface="Comic Sans MS"/>
                <a:ea typeface="+mn-ea"/>
                <a:cs typeface="+mn-cs"/>
              </a:rPr>
              <a:t> </a:t>
            </a:r>
          </a:p>
        </p:txBody>
      </p:sp>
      <p:sp>
        <p:nvSpPr>
          <p:cNvPr id="58383" name="Oval 15"/>
          <p:cNvSpPr>
            <a:spLocks noChangeArrowheads="1"/>
          </p:cNvSpPr>
          <p:nvPr/>
        </p:nvSpPr>
        <p:spPr bwMode="auto">
          <a:xfrm>
            <a:off x="3810000" y="2438400"/>
            <a:ext cx="2080260" cy="1447800"/>
          </a:xfrm>
          <a:prstGeom prst="ellipse">
            <a:avLst/>
          </a:prstGeom>
          <a:gradFill rotWithShape="1">
            <a:gsLst>
              <a:gs pos="0">
                <a:srgbClr val="FF0066"/>
              </a:gs>
              <a:gs pos="50000">
                <a:srgbClr val="FF66FF"/>
              </a:gs>
              <a:gs pos="100000">
                <a:srgbClr val="FF0066"/>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omic Sans MS"/>
                <a:ea typeface="+mn-ea"/>
                <a:cs typeface="+mn-cs"/>
              </a:rPr>
              <a:t>Antrectomy </a:t>
            </a:r>
          </a:p>
        </p:txBody>
      </p:sp>
      <p:sp>
        <p:nvSpPr>
          <p:cNvPr id="58384" name="Oval 16"/>
          <p:cNvSpPr>
            <a:spLocks noChangeArrowheads="1"/>
          </p:cNvSpPr>
          <p:nvPr/>
        </p:nvSpPr>
        <p:spPr bwMode="auto">
          <a:xfrm>
            <a:off x="6096008" y="2514600"/>
            <a:ext cx="2210277" cy="1447800"/>
          </a:xfrm>
          <a:prstGeom prst="ellipse">
            <a:avLst/>
          </a:prstGeom>
          <a:gradFill rotWithShape="1">
            <a:gsLst>
              <a:gs pos="0">
                <a:srgbClr val="FF0066"/>
              </a:gs>
              <a:gs pos="50000">
                <a:srgbClr val="FF66FF"/>
              </a:gs>
              <a:gs pos="100000">
                <a:srgbClr val="FF0066"/>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omic Sans MS"/>
                <a:ea typeface="+mn-ea"/>
                <a:cs typeface="+mn-cs"/>
              </a:rPr>
              <a:t>Pyloroplasty </a:t>
            </a:r>
          </a:p>
        </p:txBody>
      </p:sp>
      <p:sp>
        <p:nvSpPr>
          <p:cNvPr id="58385" name="Oval 17"/>
          <p:cNvSpPr>
            <a:spLocks noChangeArrowheads="1"/>
          </p:cNvSpPr>
          <p:nvPr/>
        </p:nvSpPr>
        <p:spPr bwMode="auto">
          <a:xfrm>
            <a:off x="8915401" y="2514600"/>
            <a:ext cx="2080260" cy="1447800"/>
          </a:xfrm>
          <a:prstGeom prst="ellipse">
            <a:avLst/>
          </a:prstGeom>
          <a:gradFill rotWithShape="1">
            <a:gsLst>
              <a:gs pos="0">
                <a:srgbClr val="FF0066"/>
              </a:gs>
              <a:gs pos="50000">
                <a:srgbClr val="FF66FF"/>
              </a:gs>
              <a:gs pos="100000">
                <a:srgbClr val="FF0066"/>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omic Sans MS"/>
                <a:ea typeface="+mn-ea"/>
                <a:cs typeface="+mn-cs"/>
              </a:rPr>
              <a:t>Tying off 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omic Sans MS"/>
                <a:ea typeface="+mn-ea"/>
                <a:cs typeface="+mn-cs"/>
              </a:rPr>
              <a:t>artery </a:t>
            </a:r>
          </a:p>
        </p:txBody>
      </p:sp>
      <p:sp>
        <p:nvSpPr>
          <p:cNvPr id="58386" name="Line 18"/>
          <p:cNvSpPr>
            <a:spLocks noChangeShapeType="1"/>
          </p:cNvSpPr>
          <p:nvPr/>
        </p:nvSpPr>
        <p:spPr bwMode="auto">
          <a:xfrm>
            <a:off x="5791200" y="12954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58387" name="Rectangle 19"/>
          <p:cNvSpPr>
            <a:spLocks noChangeArrowheads="1"/>
          </p:cNvSpPr>
          <p:nvPr/>
        </p:nvSpPr>
        <p:spPr bwMode="auto">
          <a:xfrm>
            <a:off x="1059181" y="5715000"/>
            <a:ext cx="2369820" cy="1143000"/>
          </a:xfrm>
          <a:prstGeom prst="rect">
            <a:avLst/>
          </a:prstGeom>
          <a:gradFill rotWithShape="1">
            <a:gsLst>
              <a:gs pos="0">
                <a:srgbClr val="003300"/>
              </a:gs>
              <a:gs pos="50000">
                <a:srgbClr val="FF66FF"/>
              </a:gs>
              <a:gs pos="100000">
                <a:srgbClr val="0033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omic Sans MS"/>
                <a:ea typeface="+mn-ea"/>
                <a:cs typeface="+mn-cs"/>
              </a:rPr>
              <a:t>Acupuncture</a:t>
            </a:r>
          </a:p>
        </p:txBody>
      </p:sp>
      <p:sp>
        <p:nvSpPr>
          <p:cNvPr id="58388" name="Rectangle 20"/>
          <p:cNvSpPr>
            <a:spLocks noChangeArrowheads="1"/>
          </p:cNvSpPr>
          <p:nvPr/>
        </p:nvSpPr>
        <p:spPr bwMode="auto">
          <a:xfrm>
            <a:off x="3749040" y="5737860"/>
            <a:ext cx="2263140" cy="1120140"/>
          </a:xfrm>
          <a:prstGeom prst="rect">
            <a:avLst/>
          </a:prstGeom>
          <a:gradFill rotWithShape="1">
            <a:gsLst>
              <a:gs pos="0">
                <a:srgbClr val="003300"/>
              </a:gs>
              <a:gs pos="50000">
                <a:srgbClr val="FF66FF"/>
              </a:gs>
              <a:gs pos="100000">
                <a:srgbClr val="0033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Comic Sans MS"/>
                <a:ea typeface="+mn-ea"/>
                <a:cs typeface="+mn-cs"/>
              </a:rPr>
              <a:t>Chiropracting</a:t>
            </a:r>
            <a:endParaRPr kumimoji="0" lang="en-US" sz="2400" b="1" i="0" u="none" strike="noStrike" kern="1200" cap="none" spc="0" normalizeH="0" baseline="0" noProof="0" dirty="0">
              <a:ln>
                <a:noFill/>
              </a:ln>
              <a:solidFill>
                <a:prstClr val="white"/>
              </a:solidFill>
              <a:effectLst/>
              <a:uLnTx/>
              <a:uFillTx/>
              <a:latin typeface="Comic Sans MS"/>
              <a:ea typeface="+mn-ea"/>
              <a:cs typeface="+mn-cs"/>
            </a:endParaRPr>
          </a:p>
        </p:txBody>
      </p:sp>
      <p:sp>
        <p:nvSpPr>
          <p:cNvPr id="58389" name="Rectangle 21"/>
          <p:cNvSpPr>
            <a:spLocks noChangeArrowheads="1"/>
          </p:cNvSpPr>
          <p:nvPr/>
        </p:nvSpPr>
        <p:spPr bwMode="auto">
          <a:xfrm>
            <a:off x="6172199" y="5715000"/>
            <a:ext cx="2948942" cy="1143000"/>
          </a:xfrm>
          <a:prstGeom prst="rect">
            <a:avLst/>
          </a:prstGeom>
          <a:gradFill rotWithShape="1">
            <a:gsLst>
              <a:gs pos="0">
                <a:srgbClr val="003300"/>
              </a:gs>
              <a:gs pos="50000">
                <a:srgbClr val="FF66FF"/>
              </a:gs>
              <a:gs pos="100000">
                <a:srgbClr val="0033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omic Sans MS"/>
                <a:ea typeface="+mn-ea"/>
                <a:cs typeface="+mn-cs"/>
              </a:rPr>
              <a:t>Homeopathy</a:t>
            </a:r>
          </a:p>
        </p:txBody>
      </p:sp>
      <p:sp>
        <p:nvSpPr>
          <p:cNvPr id="58390" name="Rectangle 22"/>
          <p:cNvSpPr>
            <a:spLocks noChangeArrowheads="1"/>
          </p:cNvSpPr>
          <p:nvPr/>
        </p:nvSpPr>
        <p:spPr bwMode="auto">
          <a:xfrm>
            <a:off x="9258300" y="5715000"/>
            <a:ext cx="2082642" cy="1143000"/>
          </a:xfrm>
          <a:prstGeom prst="rect">
            <a:avLst/>
          </a:prstGeom>
          <a:gradFill rotWithShape="1">
            <a:gsLst>
              <a:gs pos="0">
                <a:srgbClr val="003300"/>
              </a:gs>
              <a:gs pos="50000">
                <a:srgbClr val="FF66FF"/>
              </a:gs>
              <a:gs pos="100000">
                <a:srgbClr val="0033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omic Sans MS"/>
                <a:ea typeface="+mn-ea"/>
                <a:cs typeface="+mn-cs"/>
              </a:rPr>
              <a:t>Herbs</a:t>
            </a:r>
          </a:p>
        </p:txBody>
      </p:sp>
      <p:sp>
        <p:nvSpPr>
          <p:cNvPr id="58391" name="Line 23"/>
          <p:cNvSpPr>
            <a:spLocks noChangeShapeType="1"/>
          </p:cNvSpPr>
          <p:nvPr/>
        </p:nvSpPr>
        <p:spPr bwMode="auto">
          <a:xfrm>
            <a:off x="2590800" y="54102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58392" name="Line 24"/>
          <p:cNvSpPr>
            <a:spLocks noChangeShapeType="1"/>
          </p:cNvSpPr>
          <p:nvPr/>
        </p:nvSpPr>
        <p:spPr bwMode="auto">
          <a:xfrm>
            <a:off x="4800601" y="5486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58393" name="Line 25"/>
          <p:cNvSpPr>
            <a:spLocks noChangeShapeType="1"/>
          </p:cNvSpPr>
          <p:nvPr/>
        </p:nvSpPr>
        <p:spPr bwMode="auto">
          <a:xfrm>
            <a:off x="7162800" y="5410201"/>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58394" name="Line 26"/>
          <p:cNvSpPr>
            <a:spLocks noChangeShapeType="1"/>
          </p:cNvSpPr>
          <p:nvPr/>
        </p:nvSpPr>
        <p:spPr bwMode="auto">
          <a:xfrm>
            <a:off x="9372601" y="54102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58395" name="Line 27"/>
          <p:cNvSpPr>
            <a:spLocks noChangeShapeType="1"/>
          </p:cNvSpPr>
          <p:nvPr/>
        </p:nvSpPr>
        <p:spPr bwMode="auto">
          <a:xfrm>
            <a:off x="2590804" y="5410200"/>
            <a:ext cx="685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58396" name="Line 28"/>
          <p:cNvSpPr>
            <a:spLocks noChangeShapeType="1"/>
          </p:cNvSpPr>
          <p:nvPr/>
        </p:nvSpPr>
        <p:spPr bwMode="auto">
          <a:xfrm>
            <a:off x="6019801" y="50292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58397" name="Oval 29"/>
          <p:cNvSpPr>
            <a:spLocks noChangeArrowheads="1"/>
          </p:cNvSpPr>
          <p:nvPr/>
        </p:nvSpPr>
        <p:spPr bwMode="auto">
          <a:xfrm>
            <a:off x="5120646" y="3863343"/>
            <a:ext cx="1965961" cy="1463039"/>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omic Sans MS"/>
                <a:ea typeface="+mn-ea"/>
                <a:cs typeface="+mn-cs"/>
              </a:rPr>
              <a:t>Other modes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omic Sans MS"/>
                <a:ea typeface="+mn-ea"/>
                <a:cs typeface="+mn-cs"/>
              </a:rPr>
              <a:t>Of treatment</a:t>
            </a:r>
          </a:p>
        </p:txBody>
      </p:sp>
    </p:spTree>
    <p:extLst>
      <p:ext uri="{BB962C8B-B14F-4D97-AF65-F5344CB8AC3E}">
        <p14:creationId xmlns:p14="http://schemas.microsoft.com/office/powerpoint/2010/main" val="3248173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3" y="0"/>
            <a:ext cx="9540238" cy="1783080"/>
          </a:xfrm>
        </p:spPr>
        <p:txBody>
          <a:bodyPr>
            <a:noAutofit/>
          </a:bodyPr>
          <a:lstStyle/>
          <a:p>
            <a:r>
              <a:rPr lang="en-US" b="1" u="sng" dirty="0">
                <a:solidFill>
                  <a:srgbClr val="FFFF00"/>
                </a:solidFill>
                <a:latin typeface="Cambria" pitchFamily="18" charset="0"/>
              </a:rPr>
              <a:t>2. PEPTIC ULCER DISEASE</a:t>
            </a:r>
            <a:r>
              <a:rPr lang="en-US" dirty="0">
                <a:solidFill>
                  <a:schemeClr val="tx1"/>
                </a:solidFill>
                <a:latin typeface="Cambria" pitchFamily="18" charset="0"/>
              </a:rPr>
              <a:t/>
            </a:r>
            <a:br>
              <a:rPr lang="en-US" dirty="0">
                <a:solidFill>
                  <a:schemeClr val="tx1"/>
                </a:solidFill>
                <a:latin typeface="Cambria" pitchFamily="18" charset="0"/>
              </a:rPr>
            </a:br>
            <a:endParaRPr lang="en-US" dirty="0">
              <a:solidFill>
                <a:schemeClr val="tx1"/>
              </a:solidFill>
              <a:latin typeface="Cambria" pitchFamily="18" charset="0"/>
            </a:endParaRPr>
          </a:p>
        </p:txBody>
      </p:sp>
      <p:sp>
        <p:nvSpPr>
          <p:cNvPr id="3" name="Content Placeholder 2"/>
          <p:cNvSpPr>
            <a:spLocks noGrp="1"/>
          </p:cNvSpPr>
          <p:nvPr>
            <p:ph idx="1"/>
          </p:nvPr>
        </p:nvSpPr>
        <p:spPr>
          <a:xfrm>
            <a:off x="697833" y="986590"/>
            <a:ext cx="10948736" cy="4556961"/>
          </a:xfrm>
        </p:spPr>
        <p:txBody>
          <a:bodyPr>
            <a:noAutofit/>
          </a:bodyPr>
          <a:lstStyle/>
          <a:p>
            <a:pPr>
              <a:buNone/>
            </a:pPr>
            <a:r>
              <a:rPr lang="en-US" sz="3600" b="1" dirty="0">
                <a:latin typeface="Cambria" pitchFamily="18" charset="0"/>
              </a:rPr>
              <a:t>E</a:t>
            </a:r>
            <a:r>
              <a:rPr lang="en-US" sz="3600" dirty="0">
                <a:solidFill>
                  <a:schemeClr val="tx1"/>
                </a:solidFill>
                <a:latin typeface="Cambria" pitchFamily="18" charset="0"/>
              </a:rPr>
              <a:t>rosion of the mucosa and sub mucosal lining of the GIT tract. </a:t>
            </a:r>
            <a:r>
              <a:rPr lang="en-US" sz="3600" dirty="0"/>
              <a:t>An “ulcer” is an open sore. The word “peptic” means that the cause of the problem is due to acid. Most of the time when a gastroenterologist is referring to an “ulcer” the doctor means a peptic ulcer.</a:t>
            </a:r>
            <a:endParaRPr lang="en-US" sz="3600" dirty="0">
              <a:solidFill>
                <a:schemeClr val="tx1"/>
              </a:solidFill>
              <a:latin typeface="Cambria" pitchFamily="18" charset="0"/>
            </a:endParaRPr>
          </a:p>
          <a:p>
            <a:pPr>
              <a:buNone/>
            </a:pPr>
            <a:r>
              <a:rPr lang="en-US" sz="3600" b="1" dirty="0">
                <a:solidFill>
                  <a:schemeClr val="accent1"/>
                </a:solidFill>
                <a:latin typeface="Cambria" pitchFamily="18" charset="0"/>
              </a:rPr>
              <a:t>Sites</a:t>
            </a:r>
            <a:endParaRPr lang="en-US" sz="3600" dirty="0">
              <a:solidFill>
                <a:schemeClr val="accent1"/>
              </a:solidFill>
              <a:latin typeface="Cambria" pitchFamily="18" charset="0"/>
            </a:endParaRPr>
          </a:p>
          <a:p>
            <a:pPr lvl="2"/>
            <a:r>
              <a:rPr lang="en-US" sz="3600" dirty="0">
                <a:solidFill>
                  <a:schemeClr val="tx1"/>
                </a:solidFill>
                <a:latin typeface="Cambria" pitchFamily="18" charset="0"/>
              </a:rPr>
              <a:t>Duodenal ulcers </a:t>
            </a:r>
          </a:p>
          <a:p>
            <a:pPr lvl="2"/>
            <a:r>
              <a:rPr lang="en-US" sz="3600" dirty="0">
                <a:solidFill>
                  <a:schemeClr val="tx1"/>
                </a:solidFill>
                <a:latin typeface="Cambria" pitchFamily="18" charset="0"/>
              </a:rPr>
              <a:t>Gastric ulcers</a:t>
            </a:r>
          </a:p>
          <a:p>
            <a:pPr lvl="2"/>
            <a:r>
              <a:rPr lang="en-US" sz="3600" dirty="0">
                <a:solidFill>
                  <a:schemeClr val="tx1"/>
                </a:solidFill>
                <a:latin typeface="Cambria" pitchFamily="18" charset="0"/>
              </a:rPr>
              <a:t>Esophageal ulcer</a:t>
            </a:r>
          </a:p>
        </p:txBody>
      </p:sp>
    </p:spTree>
    <p:extLst>
      <p:ext uri="{BB962C8B-B14F-4D97-AF65-F5344CB8AC3E}">
        <p14:creationId xmlns:p14="http://schemas.microsoft.com/office/powerpoint/2010/main" val="34687554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752601" y="7391405"/>
            <a:ext cx="8229600" cy="106363"/>
          </a:xfrm>
        </p:spPr>
        <p:txBody>
          <a:bodyPr>
            <a:normAutofit fontScale="90000"/>
          </a:bodyPr>
          <a:lstStyle/>
          <a:p>
            <a:endParaRPr lang="en-US" sz="4000">
              <a:solidFill>
                <a:schemeClr val="tx1"/>
              </a:solidFill>
            </a:endParaRPr>
          </a:p>
        </p:txBody>
      </p:sp>
      <p:sp>
        <p:nvSpPr>
          <p:cNvPr id="48131" name="Rectangle 3"/>
          <p:cNvSpPr>
            <a:spLocks noGrp="1" noChangeArrowheads="1"/>
          </p:cNvSpPr>
          <p:nvPr>
            <p:ph idx="1"/>
          </p:nvPr>
        </p:nvSpPr>
        <p:spPr>
          <a:xfrm flipV="1">
            <a:off x="1981200" y="7162807"/>
            <a:ext cx="8229600" cy="74613"/>
          </a:xfrm>
        </p:spPr>
        <p:txBody>
          <a:bodyPr>
            <a:normAutofit fontScale="25000" lnSpcReduction="20000"/>
          </a:bodyPr>
          <a:lstStyle/>
          <a:p>
            <a:pPr>
              <a:lnSpc>
                <a:spcPct val="80000"/>
              </a:lnSpc>
            </a:pPr>
            <a:endParaRPr lang="en-US" sz="800"/>
          </a:p>
        </p:txBody>
      </p:sp>
      <p:sp>
        <p:nvSpPr>
          <p:cNvPr id="48132" name="Rectangle 4"/>
          <p:cNvSpPr>
            <a:spLocks noChangeArrowheads="1"/>
          </p:cNvSpPr>
          <p:nvPr/>
        </p:nvSpPr>
        <p:spPr bwMode="auto">
          <a:xfrm>
            <a:off x="2336259" y="2664338"/>
            <a:ext cx="70591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black"/>
                </a:solidFill>
                <a:effectLst>
                  <a:outerShdw blurRad="38100" dist="38100" dir="2700000" algn="tl">
                    <a:srgbClr val="FFFFFF"/>
                  </a:outerShdw>
                </a:effectLst>
                <a:uLnTx/>
                <a:uFillTx/>
                <a:latin typeface="Times New Roman" panose="02020603050405020304" pitchFamily="18" charset="0"/>
                <a:ea typeface="+mn-ea"/>
                <a:cs typeface="+mn-cs"/>
              </a:rPr>
              <a:t>LIFE STYLE AND HOME REMEDIES</a:t>
            </a:r>
          </a:p>
        </p:txBody>
      </p:sp>
    </p:spTree>
    <p:extLst>
      <p:ext uri="{BB962C8B-B14F-4D97-AF65-F5344CB8AC3E}">
        <p14:creationId xmlns:p14="http://schemas.microsoft.com/office/powerpoint/2010/main" val="31507363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2" name="Rectangle 4"/>
          <p:cNvSpPr>
            <a:spLocks noChangeArrowheads="1"/>
          </p:cNvSpPr>
          <p:nvPr/>
        </p:nvSpPr>
        <p:spPr bwMode="auto">
          <a:xfrm>
            <a:off x="1981202" y="304800"/>
            <a:ext cx="2362201" cy="1066800"/>
          </a:xfrm>
          <a:prstGeom prst="rect">
            <a:avLst/>
          </a:prstGeom>
          <a:gradFill rotWithShape="1">
            <a:gsLst>
              <a:gs pos="0">
                <a:srgbClr val="666633"/>
              </a:gs>
              <a:gs pos="50000">
                <a:srgbClr val="CCFF99"/>
              </a:gs>
              <a:gs pos="100000">
                <a:srgbClr val="6666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mn-cs"/>
              </a:rPr>
              <a:t>Don't smoke</a:t>
            </a:r>
            <a:r>
              <a:rPr kumimoji="0" lang="en-US" sz="1800" b="1" i="0" u="none" strike="noStrike" kern="1200" cap="none" spc="0" normalizeH="0" baseline="0" noProof="0">
                <a:ln>
                  <a:noFill/>
                </a:ln>
                <a:solidFill>
                  <a:prstClr val="white"/>
                </a:solidFill>
                <a:effectLst/>
                <a:uLnTx/>
                <a:uFillTx/>
                <a:latin typeface="Comic Sans MS"/>
                <a:ea typeface="+mn-ea"/>
                <a:cs typeface="+mn-cs"/>
              </a:rPr>
              <a:t> </a:t>
            </a:r>
          </a:p>
        </p:txBody>
      </p:sp>
      <p:sp>
        <p:nvSpPr>
          <p:cNvPr id="73733" name="Rectangle 5"/>
          <p:cNvSpPr>
            <a:spLocks noChangeArrowheads="1"/>
          </p:cNvSpPr>
          <p:nvPr/>
        </p:nvSpPr>
        <p:spPr bwMode="auto">
          <a:xfrm>
            <a:off x="4343405" y="1371600"/>
            <a:ext cx="2895600" cy="1219200"/>
          </a:xfrm>
          <a:prstGeom prst="rect">
            <a:avLst/>
          </a:prstGeom>
          <a:gradFill rotWithShape="1">
            <a:gsLst>
              <a:gs pos="0">
                <a:srgbClr val="666633"/>
              </a:gs>
              <a:gs pos="50000">
                <a:srgbClr val="CCFF99"/>
              </a:gs>
              <a:gs pos="100000">
                <a:srgbClr val="6666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mn-cs"/>
              </a:rPr>
              <a:t>Limit or avoid alcohol</a:t>
            </a:r>
            <a:r>
              <a:rPr kumimoji="0" lang="en-US" sz="1800" b="1" i="0" u="none" strike="noStrike" kern="1200" cap="none" spc="0" normalizeH="0" baseline="0" noProof="0">
                <a:ln>
                  <a:noFill/>
                </a:ln>
                <a:solidFill>
                  <a:prstClr val="white"/>
                </a:solidFill>
                <a:effectLst/>
                <a:uLnTx/>
                <a:uFillTx/>
                <a:latin typeface="Comic Sans MS"/>
                <a:ea typeface="+mn-ea"/>
                <a:cs typeface="+mn-cs"/>
              </a:rPr>
              <a:t> </a:t>
            </a:r>
          </a:p>
        </p:txBody>
      </p:sp>
      <p:sp>
        <p:nvSpPr>
          <p:cNvPr id="73734" name="Rectangle 6"/>
          <p:cNvSpPr>
            <a:spLocks noChangeArrowheads="1"/>
          </p:cNvSpPr>
          <p:nvPr/>
        </p:nvSpPr>
        <p:spPr bwMode="auto">
          <a:xfrm>
            <a:off x="7239005" y="2590801"/>
            <a:ext cx="2895600" cy="1219200"/>
          </a:xfrm>
          <a:prstGeom prst="rect">
            <a:avLst/>
          </a:prstGeom>
          <a:gradFill rotWithShape="1">
            <a:gsLst>
              <a:gs pos="0">
                <a:srgbClr val="666633"/>
              </a:gs>
              <a:gs pos="50000">
                <a:srgbClr val="CCFF99"/>
              </a:gs>
              <a:gs pos="100000">
                <a:srgbClr val="6666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mn-cs"/>
              </a:rPr>
              <a:t>Avoid nonsteroidal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mn-cs"/>
              </a:rPr>
              <a:t>anti-inflammatory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mn-cs"/>
              </a:rPr>
              <a:t>drugs (NSAIDs)</a:t>
            </a:r>
            <a:r>
              <a:rPr kumimoji="0" lang="en-US" sz="1800" b="1" i="0" u="none" strike="noStrike" kern="1200" cap="none" spc="0" normalizeH="0" baseline="0" noProof="0">
                <a:ln>
                  <a:noFill/>
                </a:ln>
                <a:solidFill>
                  <a:prstClr val="white"/>
                </a:solidFill>
                <a:effectLst/>
                <a:uLnTx/>
                <a:uFillTx/>
                <a:latin typeface="Comic Sans MS"/>
                <a:ea typeface="+mn-ea"/>
                <a:cs typeface="+mn-cs"/>
              </a:rPr>
              <a:t> </a:t>
            </a:r>
          </a:p>
        </p:txBody>
      </p:sp>
      <p:sp>
        <p:nvSpPr>
          <p:cNvPr id="73735" name="Oval 7"/>
          <p:cNvSpPr>
            <a:spLocks noChangeArrowheads="1"/>
          </p:cNvSpPr>
          <p:nvPr/>
        </p:nvSpPr>
        <p:spPr bwMode="auto">
          <a:xfrm>
            <a:off x="2667005" y="5029200"/>
            <a:ext cx="1676400" cy="1828800"/>
          </a:xfrm>
          <a:prstGeom prst="ellipse">
            <a:avLst/>
          </a:prstGeom>
          <a:gradFill rotWithShape="1">
            <a:gsLst>
              <a:gs pos="0">
                <a:srgbClr val="666633"/>
              </a:gs>
              <a:gs pos="50000">
                <a:srgbClr val="CCFF99"/>
              </a:gs>
              <a:gs pos="100000">
                <a:srgbClr val="6666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mn-cs"/>
              </a:rPr>
              <a:t>Fruits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mn-cs"/>
              </a:rPr>
              <a:t>Vegetables</a:t>
            </a:r>
            <a:r>
              <a:rPr kumimoji="0" lang="en-US" sz="1800" b="1" i="0" u="none" strike="noStrike" kern="1200" cap="none" spc="0" normalizeH="0" baseline="0" noProof="0">
                <a:ln>
                  <a:noFill/>
                </a:ln>
                <a:solidFill>
                  <a:prstClr val="white"/>
                </a:solidFill>
                <a:effectLst/>
                <a:uLnTx/>
                <a:uFillTx/>
                <a:latin typeface="Comic Sans MS"/>
                <a:ea typeface="+mn-ea"/>
                <a:cs typeface="+mn-cs"/>
              </a:rPr>
              <a:t> </a:t>
            </a:r>
          </a:p>
        </p:txBody>
      </p:sp>
      <p:sp>
        <p:nvSpPr>
          <p:cNvPr id="73736" name="Oval 8"/>
          <p:cNvSpPr>
            <a:spLocks noChangeArrowheads="1"/>
          </p:cNvSpPr>
          <p:nvPr/>
        </p:nvSpPr>
        <p:spPr bwMode="auto">
          <a:xfrm>
            <a:off x="2667005" y="2590800"/>
            <a:ext cx="1676400" cy="1752600"/>
          </a:xfrm>
          <a:prstGeom prst="ellipse">
            <a:avLst/>
          </a:prstGeom>
          <a:gradFill rotWithShape="1">
            <a:gsLst>
              <a:gs pos="0">
                <a:srgbClr val="666633"/>
              </a:gs>
              <a:gs pos="50000">
                <a:srgbClr val="CCFF99"/>
              </a:gs>
              <a:gs pos="100000">
                <a:srgbClr val="6666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mn-cs"/>
              </a:rPr>
              <a:t>Less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mn-cs"/>
              </a:rPr>
              <a:t>Coffee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mn-cs"/>
              </a:rPr>
              <a:t>Carbonated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mn-cs"/>
              </a:rPr>
              <a:t>Beverages</a:t>
            </a:r>
            <a:r>
              <a:rPr kumimoji="0" lang="en-US" sz="1800" b="1" i="0" u="none" strike="noStrike" kern="1200" cap="none" spc="0" normalizeH="0" baseline="0" noProof="0">
                <a:ln>
                  <a:noFill/>
                </a:ln>
                <a:solidFill>
                  <a:prstClr val="white"/>
                </a:solidFill>
                <a:effectLst/>
                <a:uLnTx/>
                <a:uFillTx/>
                <a:latin typeface="Comic Sans MS"/>
                <a:ea typeface="+mn-ea"/>
                <a:cs typeface="+mn-cs"/>
              </a:rPr>
              <a:t> </a:t>
            </a:r>
          </a:p>
        </p:txBody>
      </p:sp>
      <p:sp>
        <p:nvSpPr>
          <p:cNvPr id="73737" name="Rectangle 9"/>
          <p:cNvSpPr>
            <a:spLocks noChangeArrowheads="1"/>
          </p:cNvSpPr>
          <p:nvPr/>
        </p:nvSpPr>
        <p:spPr bwMode="auto">
          <a:xfrm>
            <a:off x="7239009" y="152401"/>
            <a:ext cx="2819401" cy="1295400"/>
          </a:xfrm>
          <a:prstGeom prst="rect">
            <a:avLst/>
          </a:prstGeom>
          <a:gradFill rotWithShape="1">
            <a:gsLst>
              <a:gs pos="0">
                <a:srgbClr val="666633"/>
              </a:gs>
              <a:gs pos="50000">
                <a:srgbClr val="CCFF99"/>
              </a:gs>
              <a:gs pos="100000">
                <a:srgbClr val="6666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mn-cs"/>
              </a:rPr>
              <a:t>Use of Olive Oil</a:t>
            </a:r>
            <a:r>
              <a:rPr kumimoji="0" lang="en-US" sz="1800" b="1" i="0" u="none" strike="noStrike" kern="1200" cap="none" spc="0" normalizeH="0" baseline="0" noProof="0">
                <a:ln>
                  <a:noFill/>
                </a:ln>
                <a:solidFill>
                  <a:prstClr val="white"/>
                </a:solidFill>
                <a:effectLst/>
                <a:uLnTx/>
                <a:uFillTx/>
                <a:latin typeface="Comic Sans MS"/>
                <a:ea typeface="+mn-ea"/>
                <a:cs typeface="+mn-cs"/>
              </a:rPr>
              <a:t> </a:t>
            </a:r>
          </a:p>
        </p:txBody>
      </p:sp>
      <p:sp>
        <p:nvSpPr>
          <p:cNvPr id="73738" name="Rectangle 10"/>
          <p:cNvSpPr>
            <a:spLocks noChangeArrowheads="1"/>
          </p:cNvSpPr>
          <p:nvPr/>
        </p:nvSpPr>
        <p:spPr bwMode="auto">
          <a:xfrm>
            <a:off x="4800601" y="3810000"/>
            <a:ext cx="2438400" cy="1371600"/>
          </a:xfrm>
          <a:prstGeom prst="rect">
            <a:avLst/>
          </a:prstGeom>
          <a:gradFill rotWithShape="1">
            <a:gsLst>
              <a:gs pos="0">
                <a:srgbClr val="666633"/>
              </a:gs>
              <a:gs pos="50000">
                <a:srgbClr val="CCFF99"/>
              </a:gs>
              <a:gs pos="100000">
                <a:srgbClr val="6666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mn-cs"/>
              </a:rPr>
              <a:t>Exercise</a:t>
            </a:r>
          </a:p>
        </p:txBody>
      </p:sp>
      <p:sp>
        <p:nvSpPr>
          <p:cNvPr id="73739" name="Rectangle 11"/>
          <p:cNvSpPr>
            <a:spLocks noChangeArrowheads="1"/>
          </p:cNvSpPr>
          <p:nvPr/>
        </p:nvSpPr>
        <p:spPr bwMode="auto">
          <a:xfrm>
            <a:off x="7010400" y="5181600"/>
            <a:ext cx="2743200" cy="1447800"/>
          </a:xfrm>
          <a:prstGeom prst="rect">
            <a:avLst/>
          </a:prstGeom>
          <a:gradFill rotWithShape="1">
            <a:gsLst>
              <a:gs pos="0">
                <a:srgbClr val="666633"/>
              </a:gs>
              <a:gs pos="50000">
                <a:srgbClr val="CCFF99"/>
              </a:gs>
              <a:gs pos="100000">
                <a:srgbClr val="6666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outerShdw blurRad="38100" dist="38100" dir="2700000" algn="tl">
                    <a:srgbClr val="000000"/>
                  </a:outerShdw>
                </a:effectLst>
                <a:uLnTx/>
                <a:uFillTx/>
                <a:latin typeface="Times New Roman" panose="02020603050405020304" pitchFamily="18" charset="0"/>
                <a:ea typeface="+mn-ea"/>
                <a:cs typeface="+mn-cs"/>
              </a:rPr>
              <a:t>Stress Relief</a:t>
            </a:r>
          </a:p>
        </p:txBody>
      </p:sp>
    </p:spTree>
    <p:extLst>
      <p:ext uri="{BB962C8B-B14F-4D97-AF65-F5344CB8AC3E}">
        <p14:creationId xmlns:p14="http://schemas.microsoft.com/office/powerpoint/2010/main" val="26889579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28800" y="1784350"/>
            <a:ext cx="10363200" cy="4572000"/>
          </a:xfrm>
        </p:spPr>
        <p:txBody>
          <a:bodyPr>
            <a:normAutofit/>
          </a:bodyPr>
          <a:lstStyle/>
          <a:p>
            <a:r>
              <a:rPr lang="en-US" sz="5400" dirty="0"/>
              <a:t>Read and make notes on pyloric </a:t>
            </a:r>
            <a:r>
              <a:rPr lang="en-US" sz="5400" dirty="0" err="1"/>
              <a:t>stenosis</a:t>
            </a:r>
            <a:endParaRPr lang="en-US" sz="5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idx="4294967295"/>
          </p:nvPr>
        </p:nvSpPr>
        <p:spPr>
          <a:xfrm>
            <a:off x="855663" y="381000"/>
            <a:ext cx="11336337" cy="5745163"/>
          </a:xfrm>
        </p:spPr>
        <p:txBody>
          <a:bodyPr>
            <a:normAutofit/>
          </a:bodyPr>
          <a:lstStyle/>
          <a:p>
            <a:pPr>
              <a:buClr>
                <a:srgbClr val="FFFF66"/>
              </a:buClr>
              <a:buFont typeface="Times New Roman" panose="02020603050405020304" pitchFamily="18" charset="0"/>
              <a:buChar char="₪"/>
            </a:pPr>
            <a:r>
              <a:rPr lang="en-US" sz="3600" dirty="0">
                <a:solidFill>
                  <a:schemeClr val="tx1"/>
                </a:solidFill>
                <a:latin typeface="Times New Roman" panose="02020603050405020304" pitchFamily="18" charset="0"/>
              </a:rPr>
              <a:t>Contrary to general belief, more peptic ulcers arise in the duodenum (first part of the small intestine, just after the stomach) than in the stomach. </a:t>
            </a:r>
          </a:p>
          <a:p>
            <a:pPr>
              <a:buClr>
                <a:srgbClr val="FFFF66"/>
              </a:buClr>
              <a:buFont typeface="Times New Roman" panose="02020603050405020304" pitchFamily="18" charset="0"/>
              <a:buChar char="₪"/>
            </a:pPr>
            <a:r>
              <a:rPr lang="en-US" sz="3600" dirty="0">
                <a:solidFill>
                  <a:schemeClr val="tx1"/>
                </a:solidFill>
                <a:latin typeface="Times New Roman" panose="02020603050405020304" pitchFamily="18" charset="0"/>
              </a:rPr>
              <a:t>Duodenal ulcers usually first occur between the ages of 30-50 years and are twice as common in men as in women.</a:t>
            </a:r>
          </a:p>
          <a:p>
            <a:pPr>
              <a:buClr>
                <a:srgbClr val="FFFF66"/>
              </a:buClr>
              <a:buFont typeface="Times New Roman" panose="02020603050405020304" pitchFamily="18" charset="0"/>
              <a:buChar char="₪"/>
            </a:pPr>
            <a:r>
              <a:rPr lang="en-US" sz="3600" dirty="0">
                <a:solidFill>
                  <a:schemeClr val="tx1"/>
                </a:solidFill>
                <a:latin typeface="Times New Roman" panose="02020603050405020304" pitchFamily="18" charset="0"/>
              </a:rPr>
              <a:t> Stomach (or gastric) ulcers usually occur in people older than 60 years and are more common in women.</a:t>
            </a:r>
          </a:p>
          <a:p>
            <a:pPr>
              <a:buClr>
                <a:srgbClr val="FFFF66"/>
              </a:buClr>
              <a:buFont typeface="Times New Roman" panose="02020603050405020304" pitchFamily="18" charset="0"/>
              <a:buChar char="₪"/>
            </a:pPr>
            <a:r>
              <a:rPr lang="en-US" sz="3600" dirty="0">
                <a:latin typeface="Times New Roman" panose="02020603050405020304" pitchFamily="18" charset="0"/>
              </a:rPr>
              <a:t>Ulcers come when the defense mechanisms fail</a:t>
            </a:r>
            <a:endParaRPr lang="en-US" sz="3600" dirty="0">
              <a:solidFill>
                <a:schemeClr val="tx1"/>
              </a:solidFill>
              <a:latin typeface="Times New Roman" panose="02020603050405020304" pitchFamily="18" charset="0"/>
            </a:endParaRPr>
          </a:p>
          <a:p>
            <a:pPr>
              <a:buClr>
                <a:srgbClr val="FFFF66"/>
              </a:buClr>
              <a:buFont typeface="Times New Roman" panose="02020603050405020304" pitchFamily="18" charset="0"/>
              <a:buNone/>
            </a:pPr>
            <a:endParaRPr lang="en-US" sz="3600" dirty="0">
              <a:solidFill>
                <a:schemeClr val="tx1"/>
              </a:solidFill>
              <a:latin typeface="Times New Roman" panose="02020603050405020304" pitchFamily="18" charset="0"/>
            </a:endParaRPr>
          </a:p>
          <a:p>
            <a:endParaRPr lang="en-US" sz="3600" dirty="0">
              <a:solidFill>
                <a:schemeClr val="tx1"/>
              </a:solidFill>
              <a:latin typeface="Times New Roman" panose="02020603050405020304" pitchFamily="18" charset="0"/>
            </a:endParaRPr>
          </a:p>
          <a:p>
            <a:endParaRPr lang="en-US" sz="3600" dirty="0">
              <a:solidFill>
                <a:schemeClr val="tx1"/>
              </a:solidFill>
            </a:endParaRPr>
          </a:p>
        </p:txBody>
      </p:sp>
    </p:spTree>
    <p:extLst>
      <p:ext uri="{BB962C8B-B14F-4D97-AF65-F5344CB8AC3E}">
        <p14:creationId xmlns:p14="http://schemas.microsoft.com/office/powerpoint/2010/main" val="1695710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Stomach defense mechanisms</a:t>
            </a:r>
          </a:p>
        </p:txBody>
      </p:sp>
      <p:sp>
        <p:nvSpPr>
          <p:cNvPr id="3" name="Content Placeholder 2"/>
          <p:cNvSpPr>
            <a:spLocks noGrp="1"/>
          </p:cNvSpPr>
          <p:nvPr>
            <p:ph idx="1"/>
          </p:nvPr>
        </p:nvSpPr>
        <p:spPr>
          <a:xfrm>
            <a:off x="609600" y="1280160"/>
            <a:ext cx="10980420" cy="5174648"/>
          </a:xfrm>
        </p:spPr>
        <p:txBody>
          <a:bodyPr>
            <a:normAutofit/>
          </a:bodyPr>
          <a:lstStyle/>
          <a:p>
            <a:pPr marL="578358" indent="-514350">
              <a:buAutoNum type="arabicPeriod"/>
            </a:pPr>
            <a:r>
              <a:rPr lang="en-US" sz="4000" dirty="0">
                <a:solidFill>
                  <a:schemeClr val="accent2">
                    <a:lumMod val="60000"/>
                    <a:lumOff val="40000"/>
                  </a:schemeClr>
                </a:solidFill>
              </a:rPr>
              <a:t>Pre-epithelial factors:-</a:t>
            </a:r>
            <a:r>
              <a:rPr lang="en-US" sz="4000" dirty="0"/>
              <a:t>mucus-bicarbonate-</a:t>
            </a:r>
            <a:r>
              <a:rPr lang="en-US" sz="4000" dirty="0" err="1"/>
              <a:t>phospholipid</a:t>
            </a:r>
            <a:r>
              <a:rPr lang="en-US" sz="4000" dirty="0"/>
              <a:t> barrier, HCL that makes environment unfriendly to most organisms</a:t>
            </a:r>
          </a:p>
          <a:p>
            <a:pPr marL="578358" indent="-514350">
              <a:buAutoNum type="arabicPeriod"/>
            </a:pPr>
            <a:r>
              <a:rPr lang="en-US" sz="4000" dirty="0">
                <a:solidFill>
                  <a:schemeClr val="accent2">
                    <a:lumMod val="60000"/>
                    <a:lumOff val="40000"/>
                  </a:schemeClr>
                </a:solidFill>
              </a:rPr>
              <a:t>Epithelial:- </a:t>
            </a:r>
            <a:r>
              <a:rPr lang="en-US" sz="4000" dirty="0"/>
              <a:t>layer of simple columnar cells that is hydrophobic and interconnected by tight joints with continuous, and well-coordinated cell renewal which maintains constant structural integrity of the mucosa, </a:t>
            </a:r>
          </a:p>
          <a:p>
            <a:pPr>
              <a:buNone/>
            </a:pPr>
            <a:endParaRPr lang="en-US" sz="4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Post-epithelial factors</a:t>
            </a:r>
          </a:p>
        </p:txBody>
      </p:sp>
      <p:sp>
        <p:nvSpPr>
          <p:cNvPr id="3" name="Content Placeholder 2"/>
          <p:cNvSpPr>
            <a:spLocks noGrp="1"/>
          </p:cNvSpPr>
          <p:nvPr>
            <p:ph idx="1"/>
          </p:nvPr>
        </p:nvSpPr>
        <p:spPr>
          <a:xfrm>
            <a:off x="697831" y="1227222"/>
            <a:ext cx="11494169" cy="5128339"/>
          </a:xfrm>
        </p:spPr>
        <p:txBody>
          <a:bodyPr>
            <a:noAutofit/>
          </a:bodyPr>
          <a:lstStyle/>
          <a:p>
            <a:r>
              <a:rPr lang="en-US" sz="3600" dirty="0">
                <a:solidFill>
                  <a:schemeClr val="accent2">
                    <a:lumMod val="60000"/>
                    <a:lumOff val="40000"/>
                  </a:schemeClr>
                </a:solidFill>
              </a:rPr>
              <a:t>continuous blood flow </a:t>
            </a:r>
            <a:r>
              <a:rPr lang="en-US" sz="3600" dirty="0"/>
              <a:t>that delivers oxygen and nutrients with the simultaneous removal of toxic substances, </a:t>
            </a:r>
            <a:r>
              <a:rPr lang="en-US" sz="3600" dirty="0">
                <a:solidFill>
                  <a:schemeClr val="accent2">
                    <a:lumMod val="60000"/>
                    <a:lumOff val="40000"/>
                  </a:schemeClr>
                </a:solidFill>
              </a:rPr>
              <a:t>an endothelial barrier </a:t>
            </a:r>
            <a:r>
              <a:rPr lang="en-US" sz="3600" dirty="0"/>
              <a:t>that produces nitric oxide and </a:t>
            </a:r>
            <a:r>
              <a:rPr lang="en-US" sz="3600" dirty="0" err="1"/>
              <a:t>prostacyclin</a:t>
            </a:r>
            <a:r>
              <a:rPr lang="en-US" sz="3600" dirty="0"/>
              <a:t> to oppose the damaging effects of vasoconstrictors and inflammation in the microcirculation, and </a:t>
            </a:r>
            <a:r>
              <a:rPr lang="en-US" sz="3600" dirty="0">
                <a:solidFill>
                  <a:schemeClr val="accent2">
                    <a:lumMod val="60000"/>
                    <a:lumOff val="40000"/>
                  </a:schemeClr>
                </a:solidFill>
              </a:rPr>
              <a:t>sensory </a:t>
            </a:r>
            <a:r>
              <a:rPr lang="en-US" sz="3600" dirty="0" err="1">
                <a:solidFill>
                  <a:schemeClr val="accent2">
                    <a:lumMod val="60000"/>
                    <a:lumOff val="40000"/>
                  </a:schemeClr>
                </a:solidFill>
              </a:rPr>
              <a:t>innervation</a:t>
            </a:r>
            <a:r>
              <a:rPr lang="en-US" sz="3600" dirty="0">
                <a:solidFill>
                  <a:schemeClr val="accent2">
                    <a:lumMod val="60000"/>
                    <a:lumOff val="40000"/>
                  </a:schemeClr>
                </a:solidFill>
              </a:rPr>
              <a:t> </a:t>
            </a:r>
            <a:r>
              <a:rPr lang="en-US" sz="3600" dirty="0"/>
              <a:t>which helps regulate mucosal blood flow and gastric motility. These critical mechanisms exist under normal conditions to balance out injurious factors and prevent the development of ulcers and their complications.</a:t>
            </a:r>
          </a:p>
        </p:txBody>
      </p:sp>
    </p:spTree>
  </p:cSld>
  <p:clrMapOvr>
    <a:masterClrMapping/>
  </p:clrMapOvr>
</p:sld>
</file>

<file path=ppt/theme/theme1.xml><?xml version="1.0" encoding="utf-8"?>
<a:theme xmlns:a="http://schemas.openxmlformats.org/drawingml/2006/main" name="1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ustom 1">
      <a:majorFont>
        <a:latin typeface="Century Gothic"/>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2650</Words>
  <Application>Microsoft Office PowerPoint</Application>
  <PresentationFormat>Widescreen</PresentationFormat>
  <Paragraphs>286</Paragraphs>
  <Slides>62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Arial</vt:lpstr>
      <vt:lpstr>Arial Unicode MS</vt:lpstr>
      <vt:lpstr>Calibri</vt:lpstr>
      <vt:lpstr>Cambria</vt:lpstr>
      <vt:lpstr>Century Gothic</vt:lpstr>
      <vt:lpstr>Comic Sans MS</vt:lpstr>
      <vt:lpstr>Symbol</vt:lpstr>
      <vt:lpstr>Times New Roman</vt:lpstr>
      <vt:lpstr>Wingdings</vt:lpstr>
      <vt:lpstr>1_Office Theme</vt:lpstr>
      <vt:lpstr>PowerPoint Presentation</vt:lpstr>
      <vt:lpstr> 1. GASTRITIS</vt:lpstr>
      <vt:lpstr>Predisposing factors </vt:lpstr>
      <vt:lpstr>Clinical manifestations </vt:lpstr>
      <vt:lpstr>Management</vt:lpstr>
      <vt:lpstr>2. PEPTIC ULCER DISEASE </vt:lpstr>
      <vt:lpstr>PowerPoint Presentation</vt:lpstr>
      <vt:lpstr>Stomach defense mechanisms</vt:lpstr>
      <vt:lpstr>Post-epithelial factors</vt:lpstr>
      <vt:lpstr>Etiology </vt:lpstr>
      <vt:lpstr>Pathophysiology</vt:lpstr>
      <vt:lpstr>H. pylori</vt:lpstr>
      <vt:lpstr>PowerPoint Presentation</vt:lpstr>
      <vt:lpstr>PowerPoint Presentation</vt:lpstr>
      <vt:lpstr>Stress</vt:lpstr>
      <vt:lpstr>PowerPoint Presentation</vt:lpstr>
      <vt:lpstr>PowerPoint Presentation</vt:lpstr>
      <vt:lpstr>PowerPoint Presentation</vt:lpstr>
      <vt:lpstr>NSAIDS</vt:lpstr>
      <vt:lpstr>Smoking</vt:lpstr>
      <vt:lpstr>PowerPoint Presentation</vt:lpstr>
      <vt:lpstr>PowerPoint Presentation</vt:lpstr>
      <vt:lpstr>Diet</vt:lpstr>
      <vt:lpstr>Alcohol(Chemical component is ethanol, a psychotropic drug)</vt:lpstr>
      <vt:lpstr>PowerPoint Presentation</vt:lpstr>
      <vt:lpstr>How do we end up with wheat in alcohol?</vt:lpstr>
      <vt:lpstr>PowerPoint Presentation</vt:lpstr>
      <vt:lpstr>PowerPoint Presentation</vt:lpstr>
      <vt:lpstr>PowerPoint Presentation</vt:lpstr>
      <vt:lpstr>PowerPoint Presentation</vt:lpstr>
      <vt:lpstr>Local brews</vt:lpstr>
      <vt:lpstr>How much to take?</vt:lpstr>
      <vt:lpstr>What is your stand on alcohol? Prv 23:29-35</vt:lpstr>
      <vt:lpstr>Classification of peptic ulcers</vt:lpstr>
      <vt:lpstr>Peptic Ulcers</vt:lpstr>
      <vt:lpstr>Duodenal Ulcers</vt:lpstr>
      <vt:lpstr>Esophageal Ulcer</vt:lpstr>
      <vt:lpstr>Bleeding Ulcer </vt:lpstr>
      <vt:lpstr>SYMPTOMS</vt:lpstr>
      <vt:lpstr>PowerPoint Presentation</vt:lpstr>
      <vt:lpstr>Endoscopy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Ogera</dc:creator>
  <cp:lastModifiedBy>Ogera</cp:lastModifiedBy>
  <cp:revision>2</cp:revision>
  <dcterms:created xsi:type="dcterms:W3CDTF">2024-11-20T22:12:20Z</dcterms:created>
  <dcterms:modified xsi:type="dcterms:W3CDTF">2025-07-05T09:43:26Z</dcterms:modified>
</cp:coreProperties>
</file>