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B9B2D06-26B0-4B5D-B7EA-89C431DF26C3}" type="datetimeFigureOut">
              <a:rPr lang="en-US" smtClean="0"/>
              <a:pPr/>
              <a:t>11/1/2010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7299973-076A-4584-94D7-DA831837312E}"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spd="med">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9B2D06-26B0-4B5D-B7EA-89C431DF26C3}"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9B2D06-26B0-4B5D-B7EA-89C431DF26C3}"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9B2D06-26B0-4B5D-B7EA-89C431DF26C3}"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B9B2D06-26B0-4B5D-B7EA-89C431DF26C3}" type="datetimeFigureOut">
              <a:rPr lang="en-US" smtClean="0"/>
              <a:pPr/>
              <a:t>11/1/2010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7299973-076A-4584-94D7-DA831837312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9B2D06-26B0-4B5D-B7EA-89C431DF26C3}" type="datetimeFigureOut">
              <a:rPr lang="en-US" smtClean="0"/>
              <a:pPr/>
              <a:t>11/1/2010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B9B2D06-26B0-4B5D-B7EA-89C431DF26C3}" type="datetimeFigureOut">
              <a:rPr lang="en-US" smtClean="0"/>
              <a:pPr/>
              <a:t>11/1/2010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B9B2D06-26B0-4B5D-B7EA-89C431DF26C3}" type="datetimeFigureOut">
              <a:rPr lang="en-US" smtClean="0"/>
              <a:pPr/>
              <a:t>11/1/2010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B2D06-26B0-4B5D-B7EA-89C431DF26C3}" type="datetimeFigureOut">
              <a:rPr lang="en-US" smtClean="0"/>
              <a:pPr/>
              <a:t>11/1/2010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9B2D06-26B0-4B5D-B7EA-89C431DF26C3}" type="datetimeFigureOut">
              <a:rPr lang="en-US" smtClean="0"/>
              <a:pPr/>
              <a:t>11/1/2010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B9B2D06-26B0-4B5D-B7EA-89C431DF26C3}" type="datetimeFigureOut">
              <a:rPr lang="en-US" smtClean="0"/>
              <a:pPr/>
              <a:t>11/1/2010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299973-076A-4584-94D7-DA831837312E}" type="slidenum">
              <a:rPr lang="en-US" smtClean="0"/>
              <a:pPr/>
              <a:t>‹#›</a:t>
            </a:fld>
            <a:endParaRPr lang="en-US"/>
          </a:p>
        </p:txBody>
      </p:sp>
    </p:spTree>
  </p:cSld>
  <p:clrMapOvr>
    <a:masterClrMapping/>
  </p:clrMapOvr>
  <p:transition spd="med">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B9B2D06-26B0-4B5D-B7EA-89C431DF26C3}" type="datetimeFigureOut">
              <a:rPr lang="en-US" smtClean="0"/>
              <a:pPr/>
              <a:t>11/1/2010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7299973-076A-4584-94D7-DA831837312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newsflash/>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hyperlink" Target="http://www.facesofmeth.us/main.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File:US-GreatSeal-Obverse.svg" TargetMode="External"/><Relationship Id="rId2" Type="http://schemas.openxmlformats.org/officeDocument/2006/relationships/hyperlink" Target="http://www.justice.gov/dea/pubs/scheduling.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Drug Scheduling</a:t>
            </a:r>
            <a:endParaRPr lang="en-US" sz="5400" dirty="0"/>
          </a:p>
        </p:txBody>
      </p:sp>
      <p:sp>
        <p:nvSpPr>
          <p:cNvPr id="3" name="Subtitle 2"/>
          <p:cNvSpPr>
            <a:spLocks noGrp="1"/>
          </p:cNvSpPr>
          <p:nvPr>
            <p:ph type="subTitle" idx="1"/>
          </p:nvPr>
        </p:nvSpPr>
        <p:spPr/>
        <p:txBody>
          <a:bodyPr/>
          <a:lstStyle/>
          <a:p>
            <a:r>
              <a:rPr lang="en-US" dirty="0" smtClean="0"/>
              <a:t>Forensics/O’Connor</a:t>
            </a:r>
            <a:endParaRPr lang="en-US" dirty="0"/>
          </a:p>
        </p:txBody>
      </p:sp>
      <p:pic>
        <p:nvPicPr>
          <p:cNvPr id="1026" name="Picture 2" descr="C:\Program Files\Microsoft Office\MEDIA\CAGCAT10\j0199755.wmf"/>
          <p:cNvPicPr>
            <a:picLocks noChangeAspect="1" noChangeArrowheads="1"/>
          </p:cNvPicPr>
          <p:nvPr/>
        </p:nvPicPr>
        <p:blipFill>
          <a:blip r:embed="rId2" cstate="print"/>
          <a:srcRect/>
          <a:stretch>
            <a:fillRect/>
          </a:stretch>
        </p:blipFill>
        <p:spPr bwMode="auto">
          <a:xfrm>
            <a:off x="7010400" y="381000"/>
            <a:ext cx="1724558" cy="1760220"/>
          </a:xfrm>
          <a:prstGeom prst="rect">
            <a:avLst/>
          </a:prstGeom>
          <a:noFill/>
        </p:spPr>
      </p:pic>
      <p:pic>
        <p:nvPicPr>
          <p:cNvPr id="1027" name="Picture 3" descr="C:\Documents and Settings\loconnor\Local Settings\Temporary Internet Files\Content.IE5\XDLCDIKY\MC900351700[1].wmf"/>
          <p:cNvPicPr>
            <a:picLocks noChangeAspect="1" noChangeArrowheads="1"/>
          </p:cNvPicPr>
          <p:nvPr/>
        </p:nvPicPr>
        <p:blipFill>
          <a:blip r:embed="rId3" cstate="print"/>
          <a:srcRect/>
          <a:stretch>
            <a:fillRect/>
          </a:stretch>
        </p:blipFill>
        <p:spPr bwMode="auto">
          <a:xfrm>
            <a:off x="457200" y="4648200"/>
            <a:ext cx="1584356" cy="1795604"/>
          </a:xfrm>
          <a:prstGeom prst="rect">
            <a:avLst/>
          </a:prstGeom>
          <a:noFill/>
        </p:spPr>
      </p:pic>
    </p:spTree>
  </p:cSld>
  <p:clrMapOvr>
    <a:masterClrMapping/>
  </p:clrMapOvr>
  <p:transition spd="med">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Schedule II Drugs</a:t>
            </a:r>
            <a:endParaRPr lang="en-US" dirty="0"/>
          </a:p>
        </p:txBody>
      </p:sp>
      <p:sp>
        <p:nvSpPr>
          <p:cNvPr id="3" name="Content Placeholder 2"/>
          <p:cNvSpPr>
            <a:spLocks noGrp="1"/>
          </p:cNvSpPr>
          <p:nvPr>
            <p:ph idx="1"/>
          </p:nvPr>
        </p:nvSpPr>
        <p:spPr/>
        <p:txBody>
          <a:bodyPr/>
          <a:lstStyle/>
          <a:p>
            <a:r>
              <a:rPr lang="en-US" dirty="0" smtClean="0"/>
              <a:t>Cocaine</a:t>
            </a:r>
          </a:p>
          <a:p>
            <a:r>
              <a:rPr lang="en-US" dirty="0" smtClean="0"/>
              <a:t>Methylphenidate (Ritalin and </a:t>
            </a:r>
            <a:r>
              <a:rPr lang="en-US" dirty="0" err="1" smtClean="0"/>
              <a:t>Concerta</a:t>
            </a:r>
            <a:r>
              <a:rPr lang="en-US" dirty="0" smtClean="0"/>
              <a:t>))&amp; </a:t>
            </a:r>
            <a:r>
              <a:rPr lang="en-US" dirty="0" err="1" smtClean="0"/>
              <a:t>Dexmethylphenidate</a:t>
            </a:r>
            <a:r>
              <a:rPr lang="en-US" dirty="0" smtClean="0"/>
              <a:t> (</a:t>
            </a:r>
            <a:r>
              <a:rPr lang="en-US" dirty="0" err="1" smtClean="0"/>
              <a:t>Focalin</a:t>
            </a:r>
            <a:r>
              <a:rPr lang="en-US" dirty="0" smtClean="0"/>
              <a:t>)</a:t>
            </a:r>
          </a:p>
          <a:p>
            <a:r>
              <a:rPr lang="en-US" dirty="0" smtClean="0"/>
              <a:t>Opium and opium tincture (laudanum), </a:t>
            </a:r>
          </a:p>
          <a:p>
            <a:r>
              <a:rPr lang="en-US" dirty="0" smtClean="0"/>
              <a:t>Methadone</a:t>
            </a:r>
            <a:r>
              <a:rPr lang="en-US" dirty="0" smtClean="0"/>
              <a:t> </a:t>
            </a:r>
            <a:r>
              <a:rPr lang="en-US" dirty="0" smtClean="0"/>
              <a:t>(used </a:t>
            </a:r>
            <a:r>
              <a:rPr lang="en-US" dirty="0" smtClean="0"/>
              <a:t>in treatment of heroin addiction) </a:t>
            </a:r>
          </a:p>
          <a:p>
            <a:r>
              <a:rPr lang="en-US" dirty="0" err="1" smtClean="0"/>
              <a:t>Oxycodone</a:t>
            </a:r>
            <a:endParaRPr lang="en-US" dirty="0" smtClean="0"/>
          </a:p>
          <a:p>
            <a:endParaRPr lang="en-US" dirty="0"/>
          </a:p>
        </p:txBody>
      </p:sp>
    </p:spTree>
  </p:cSld>
  <p:clrMapOvr>
    <a:masterClrMapping/>
  </p:clrMapOvr>
  <p:transition spd="med">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Schedule III controlled substances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The drug or other substance has a potential for abuse less than the drugs or other substances in schedules I and II.</a:t>
            </a:r>
          </a:p>
          <a:p>
            <a:r>
              <a:rPr lang="en-US" dirty="0" smtClean="0"/>
              <a:t>(B) The drug or other substance has a currently accepted medical use in treatment in the United States.</a:t>
            </a:r>
          </a:p>
          <a:p>
            <a:r>
              <a:rPr lang="en-US" dirty="0" smtClean="0"/>
              <a:t>(C) Abuse of the drug or other substance may lead to moderate or low physical dependence or high psychological dependence." </a:t>
            </a:r>
          </a:p>
          <a:p>
            <a:r>
              <a:rPr lang="en-US" dirty="0" smtClean="0"/>
              <a:t>Except when dispensed directly by a practitioner, other than a pharmacist, to an ultimate user, no controlled substance in schedule III or IV, which is a prescription drug as determined under the FDA.</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Schedule III Drugs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Anabolic steroids </a:t>
            </a:r>
          </a:p>
          <a:p>
            <a:r>
              <a:rPr lang="en-US" dirty="0" smtClean="0"/>
              <a:t>Intermediate-acting barbiturates, such as </a:t>
            </a:r>
            <a:r>
              <a:rPr lang="en-US" dirty="0" err="1" smtClean="0"/>
              <a:t>talbutal</a:t>
            </a:r>
            <a:r>
              <a:rPr lang="en-US" dirty="0" smtClean="0"/>
              <a:t> or </a:t>
            </a:r>
            <a:r>
              <a:rPr lang="en-US" dirty="0" err="1" smtClean="0"/>
              <a:t>butalbital</a:t>
            </a:r>
            <a:r>
              <a:rPr lang="en-US" dirty="0" smtClean="0"/>
              <a:t> </a:t>
            </a:r>
          </a:p>
          <a:p>
            <a:r>
              <a:rPr lang="en-US" dirty="0" err="1" smtClean="0"/>
              <a:t>Buprenorphine</a:t>
            </a:r>
            <a:endParaRPr lang="en-US" dirty="0" smtClean="0"/>
          </a:p>
          <a:p>
            <a:r>
              <a:rPr lang="en-US" dirty="0" err="1" smtClean="0"/>
              <a:t>Dihydrocodeine</a:t>
            </a:r>
            <a:r>
              <a:rPr lang="en-US" dirty="0" smtClean="0"/>
              <a:t> single-ingredient drugs and the pure drug itself. </a:t>
            </a:r>
          </a:p>
          <a:p>
            <a:r>
              <a:rPr lang="en-US" dirty="0" err="1" smtClean="0"/>
              <a:t>Ketamine</a:t>
            </a:r>
            <a:r>
              <a:rPr lang="en-US" dirty="0" smtClean="0"/>
              <a:t>, a drug originally developed as a milder substitute for PCP (mainly to use as a human anesthetic) but has since become popular as a veterinary and pediatric anesthetic; </a:t>
            </a:r>
          </a:p>
          <a:p>
            <a:r>
              <a:rPr lang="en-US" dirty="0" err="1" smtClean="0"/>
              <a:t>Xyrem</a:t>
            </a:r>
            <a:r>
              <a:rPr lang="en-US" dirty="0" smtClean="0"/>
              <a:t>, a preparation of GHB used to treat narcolepsy. </a:t>
            </a:r>
          </a:p>
          <a:p>
            <a:r>
              <a:rPr lang="en-US" dirty="0" err="1" smtClean="0"/>
              <a:t>Hydrocodone</a:t>
            </a:r>
            <a:r>
              <a:rPr lang="en-US" dirty="0" smtClean="0"/>
              <a:t>/ codeine</a:t>
            </a:r>
          </a:p>
          <a:p>
            <a:endParaRPr lang="en-US" dirty="0"/>
          </a:p>
        </p:txBody>
      </p:sp>
    </p:spTree>
  </p:cSld>
  <p:clrMapOvr>
    <a:masterClrMapping/>
  </p:clrMapOvr>
  <p:transition spd="med">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Schedule IV controlled substances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The drug or other substance has a low potential for abuse relative to the drugs or other substances in schedule III.</a:t>
            </a:r>
          </a:p>
          <a:p>
            <a:r>
              <a:rPr lang="en-US" dirty="0" smtClean="0"/>
              <a:t>(B) The drug or other substance has a currently accepted medical use in treatment in the United States.</a:t>
            </a:r>
          </a:p>
          <a:p>
            <a:r>
              <a:rPr lang="en-US" dirty="0" smtClean="0"/>
              <a:t>(C) Abuse of the drug or other substance may lead to limited physical dependence or psychological dependence relative to the drugs or other substances in schedule III." </a:t>
            </a:r>
          </a:p>
          <a:p>
            <a:r>
              <a:rPr lang="en-US" dirty="0" smtClean="0"/>
              <a:t>Control measures are similar to Schedule III. Prescriptions for Schedule IV drugs may be refilled up to five times within a six month period.</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Schedule IV Drugs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Benzodiazepines, such as </a:t>
            </a:r>
            <a:r>
              <a:rPr lang="en-US" dirty="0" err="1" smtClean="0"/>
              <a:t>alprazolam</a:t>
            </a:r>
            <a:r>
              <a:rPr lang="en-US" dirty="0" smtClean="0"/>
              <a:t> (</a:t>
            </a:r>
            <a:r>
              <a:rPr lang="en-US" dirty="0" err="1" smtClean="0"/>
              <a:t>Xanax</a:t>
            </a:r>
            <a:r>
              <a:rPr lang="en-US" dirty="0" smtClean="0"/>
              <a:t>), </a:t>
            </a:r>
            <a:r>
              <a:rPr lang="en-US" dirty="0" err="1" smtClean="0"/>
              <a:t>chlordiazepoxide</a:t>
            </a:r>
            <a:r>
              <a:rPr lang="en-US" dirty="0" smtClean="0"/>
              <a:t> (Librium), </a:t>
            </a:r>
            <a:r>
              <a:rPr lang="en-US" dirty="0" err="1" smtClean="0"/>
              <a:t>clonazepam</a:t>
            </a:r>
            <a:r>
              <a:rPr lang="en-US" dirty="0" smtClean="0"/>
              <a:t> (</a:t>
            </a:r>
            <a:r>
              <a:rPr lang="en-US" dirty="0" err="1" smtClean="0"/>
              <a:t>Klonopin</a:t>
            </a:r>
            <a:r>
              <a:rPr lang="en-US" dirty="0" smtClean="0"/>
              <a:t>), diazepam (Valium) </a:t>
            </a:r>
          </a:p>
          <a:p>
            <a:r>
              <a:rPr lang="en-US" dirty="0" smtClean="0"/>
              <a:t>The benzodiazepine-like "Z-drugs": </a:t>
            </a:r>
            <a:r>
              <a:rPr lang="en-US" dirty="0" err="1" smtClean="0"/>
              <a:t>Zolpidem</a:t>
            </a:r>
            <a:r>
              <a:rPr lang="en-US" dirty="0" smtClean="0"/>
              <a:t> (</a:t>
            </a:r>
            <a:r>
              <a:rPr lang="en-US" dirty="0" err="1" smtClean="0"/>
              <a:t>Ambien</a:t>
            </a:r>
            <a:r>
              <a:rPr lang="en-US" dirty="0" smtClean="0"/>
              <a:t>), </a:t>
            </a:r>
            <a:r>
              <a:rPr lang="en-US" dirty="0" err="1" smtClean="0"/>
              <a:t>Zopiclone</a:t>
            </a:r>
            <a:r>
              <a:rPr lang="en-US" dirty="0" smtClean="0"/>
              <a:t>, </a:t>
            </a:r>
            <a:r>
              <a:rPr lang="en-US" dirty="0" err="1" smtClean="0"/>
              <a:t>Eszopiclone</a:t>
            </a:r>
            <a:r>
              <a:rPr lang="en-US" dirty="0" smtClean="0"/>
              <a:t>, and </a:t>
            </a:r>
            <a:r>
              <a:rPr lang="en-US" dirty="0" err="1" smtClean="0"/>
              <a:t>Zaleplon</a:t>
            </a:r>
            <a:r>
              <a:rPr lang="en-US" dirty="0" smtClean="0"/>
              <a:t>; </a:t>
            </a:r>
          </a:p>
          <a:p>
            <a:r>
              <a:rPr lang="en-US" dirty="0" err="1" smtClean="0"/>
              <a:t>Dextropropoxyphene</a:t>
            </a:r>
            <a:r>
              <a:rPr lang="en-US" dirty="0" smtClean="0"/>
              <a:t> (</a:t>
            </a:r>
            <a:r>
              <a:rPr lang="en-US" dirty="0" err="1" smtClean="0"/>
              <a:t>Doloxene</a:t>
            </a:r>
            <a:r>
              <a:rPr lang="en-US" dirty="0" smtClean="0"/>
              <a:t>) and </a:t>
            </a:r>
            <a:r>
              <a:rPr lang="en-US" dirty="0" err="1" smtClean="0"/>
              <a:t>propoxyphene</a:t>
            </a:r>
            <a:r>
              <a:rPr lang="en-US" dirty="0" smtClean="0"/>
              <a:t>(sold in the U.S. as </a:t>
            </a:r>
            <a:r>
              <a:rPr lang="en-US" dirty="0" err="1" smtClean="0"/>
              <a:t>Darvon</a:t>
            </a:r>
            <a:r>
              <a:rPr lang="en-US" dirty="0" smtClean="0"/>
              <a:t>, and in combination with acetaminophen as </a:t>
            </a:r>
            <a:r>
              <a:rPr lang="en-US" dirty="0" err="1" smtClean="0"/>
              <a:t>Darvocet</a:t>
            </a:r>
            <a:r>
              <a:rPr lang="en-US" dirty="0" smtClean="0"/>
              <a:t>); </a:t>
            </a:r>
          </a:p>
          <a:p>
            <a:r>
              <a:rPr lang="en-US" dirty="0" smtClean="0"/>
              <a:t>Long-acting barbiturates such as </a:t>
            </a:r>
            <a:r>
              <a:rPr lang="en-US" dirty="0" err="1" smtClean="0"/>
              <a:t>phenobarbital</a:t>
            </a:r>
            <a:r>
              <a:rPr lang="en-US" dirty="0" smtClean="0"/>
              <a:t>; </a:t>
            </a:r>
          </a:p>
          <a:p>
            <a:r>
              <a:rPr lang="en-US" dirty="0" smtClean="0"/>
              <a:t>Some partial agonist </a:t>
            </a:r>
            <a:r>
              <a:rPr lang="en-US" dirty="0" err="1" smtClean="0"/>
              <a:t>opioid</a:t>
            </a:r>
            <a:r>
              <a:rPr lang="en-US" dirty="0" smtClean="0"/>
              <a:t> analgesics, such as </a:t>
            </a:r>
            <a:r>
              <a:rPr lang="en-US" dirty="0" err="1" smtClean="0"/>
              <a:t>pentazocine</a:t>
            </a:r>
            <a:r>
              <a:rPr lang="en-US" dirty="0" smtClean="0"/>
              <a:t> (</a:t>
            </a:r>
            <a:r>
              <a:rPr lang="en-US" dirty="0" err="1" smtClean="0"/>
              <a:t>Talwin</a:t>
            </a:r>
            <a:r>
              <a:rPr lang="en-US" dirty="0" smtClean="0"/>
              <a:t>); </a:t>
            </a:r>
          </a:p>
          <a:p>
            <a:r>
              <a:rPr lang="en-US" dirty="0" err="1" smtClean="0"/>
              <a:t>Antidiarrhealdrugs</a:t>
            </a:r>
            <a:r>
              <a:rPr lang="en-US" dirty="0" smtClean="0"/>
              <a:t>, such as </a:t>
            </a:r>
            <a:r>
              <a:rPr lang="en-US" dirty="0" err="1" smtClean="0"/>
              <a:t>difenoxin</a:t>
            </a:r>
            <a:endParaRPr lang="en-US" dirty="0" smtClean="0"/>
          </a:p>
          <a:p>
            <a:endParaRPr lang="en-US" dirty="0"/>
          </a:p>
        </p:txBody>
      </p:sp>
    </p:spTree>
  </p:cSld>
  <p:clrMapOvr>
    <a:masterClrMapping/>
  </p:clrMapOvr>
  <p:transition spd="med">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Schedule V controlled substances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The drug or other substance a low potential for abuse relative to the drugs or other substances in schedule IV.</a:t>
            </a:r>
          </a:p>
          <a:p>
            <a:r>
              <a:rPr lang="en-US" dirty="0" smtClean="0"/>
              <a:t>(B) The drug or other substance has a currently accepted medical use in treatment in the United States.</a:t>
            </a:r>
          </a:p>
          <a:p>
            <a:r>
              <a:rPr lang="en-US" dirty="0" smtClean="0"/>
              <a:t>(C) Abuse of the drug or other substance may lead to limited physical dependence or psychological dependence relative to the drugs or other substances in schedule IV."</a:t>
            </a:r>
          </a:p>
          <a:p>
            <a:r>
              <a:rPr lang="en-US" dirty="0" smtClean="0"/>
              <a:t>No controlled substance in schedule V which is a drug may be distributed or dispensed other than for a medical purpose</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Schedule V Drugs</a:t>
            </a:r>
            <a:endParaRPr lang="en-US" dirty="0"/>
          </a:p>
        </p:txBody>
      </p:sp>
      <p:sp>
        <p:nvSpPr>
          <p:cNvPr id="3" name="Content Placeholder 2"/>
          <p:cNvSpPr>
            <a:spLocks noGrp="1"/>
          </p:cNvSpPr>
          <p:nvPr>
            <p:ph idx="1"/>
          </p:nvPr>
        </p:nvSpPr>
        <p:spPr/>
        <p:txBody>
          <a:bodyPr/>
          <a:lstStyle/>
          <a:p>
            <a:r>
              <a:rPr lang="en-US" dirty="0" smtClean="0"/>
              <a:t>Cough suppressants containing small amounts of codeine (e.g., </a:t>
            </a:r>
            <a:r>
              <a:rPr lang="en-US" dirty="0" err="1" smtClean="0"/>
              <a:t>promethazine+codeine</a:t>
            </a:r>
            <a:r>
              <a:rPr lang="en-US" dirty="0" smtClean="0"/>
              <a:t>); </a:t>
            </a:r>
          </a:p>
          <a:p>
            <a:r>
              <a:rPr lang="en-US" dirty="0" smtClean="0"/>
              <a:t>Preparations containing small amounts of opium or </a:t>
            </a:r>
            <a:r>
              <a:rPr lang="en-US" dirty="0" err="1" smtClean="0"/>
              <a:t>diphenoxylate</a:t>
            </a:r>
            <a:r>
              <a:rPr lang="en-US" dirty="0" smtClean="0"/>
              <a:t> (used to treat diarrhea); </a:t>
            </a:r>
          </a:p>
          <a:p>
            <a:r>
              <a:rPr lang="en-US" dirty="0" err="1" smtClean="0"/>
              <a:t>Pregabalin</a:t>
            </a:r>
            <a:r>
              <a:rPr lang="en-US" dirty="0" smtClean="0"/>
              <a:t> (</a:t>
            </a:r>
            <a:r>
              <a:rPr lang="en-US" dirty="0" err="1" smtClean="0"/>
              <a:t>Lyrica</a:t>
            </a:r>
            <a:r>
              <a:rPr lang="en-US" dirty="0" smtClean="0"/>
              <a:t>), an anticonvulsant and pain modulator. </a:t>
            </a:r>
          </a:p>
          <a:p>
            <a:r>
              <a:rPr lang="en-US" dirty="0" err="1" smtClean="0"/>
              <a:t>Pyrovalerone</a:t>
            </a:r>
            <a:r>
              <a:rPr lang="en-US" dirty="0" smtClean="0"/>
              <a:t> </a:t>
            </a:r>
          </a:p>
          <a:p>
            <a:endParaRPr lang="en-US" dirty="0"/>
          </a:p>
        </p:txBody>
      </p:sp>
    </p:spTree>
  </p:cSld>
  <p:clrMapOvr>
    <a:masterClrMapping/>
  </p:clrMapOvr>
  <p:transition spd="med">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Federal regulation of pseudoephedrine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Due to pseudoephedrine being widely used in the manufacture of methamphetamine Congress passed the Methamphetamine Precursor Control Act which places restrictions on the sale of any medicine containing pseudoephedrine. </a:t>
            </a:r>
          </a:p>
          <a:p>
            <a:r>
              <a:rPr lang="en-US" dirty="0" smtClean="0"/>
              <a:t>That bill was then superseded by the Combat Methamphetamine Epidemic Act of 2005, which was passed as an amendment to the Patriot Act renewal and included wider and more comprehensive restrictions on the sale of pseudoephedrine containing products. </a:t>
            </a:r>
          </a:p>
          <a:p>
            <a:r>
              <a:rPr lang="en-US" dirty="0" smtClean="0"/>
              <a:t>This law requires customer signature of a "log-book" and presentation of valid photo ID to purchase of pseudoephedrine (PSE) containing products from all retailers.</a:t>
            </a:r>
          </a:p>
          <a:p>
            <a:r>
              <a:rPr lang="en-US" dirty="0" smtClean="0"/>
              <a:t>The law restricts an individual to the retail sale of such products to no more than three packages or no more than nine grams in a single transaction (9 grams is equivalent to 300 standard 30 mg tablets of Sudafed nasal decongestant). A violation of this statute constitutes a misdemeanor.</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Meth such a concern?</a:t>
            </a:r>
            <a:endParaRPr lang="en-US" dirty="0"/>
          </a:p>
        </p:txBody>
      </p:sp>
      <p:sp>
        <p:nvSpPr>
          <p:cNvPr id="3" name="Content Placeholder 2"/>
          <p:cNvSpPr>
            <a:spLocks noGrp="1"/>
          </p:cNvSpPr>
          <p:nvPr>
            <p:ph idx="1"/>
          </p:nvPr>
        </p:nvSpPr>
        <p:spPr>
          <a:xfrm>
            <a:off x="457200" y="1600200"/>
            <a:ext cx="8229600" cy="5257800"/>
          </a:xfrm>
        </p:spPr>
        <p:txBody>
          <a:bodyPr/>
          <a:lstStyle/>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endParaRPr lang="en-US" dirty="0" smtClean="0">
              <a:hlinkClick r:id="rId2"/>
            </a:endParaRPr>
          </a:p>
          <a:p>
            <a:pPr algn="ctr"/>
            <a:r>
              <a:rPr lang="en-US" dirty="0" smtClean="0">
                <a:hlinkClick r:id="rId2"/>
              </a:rPr>
              <a:t>Faces of Meth</a:t>
            </a:r>
            <a:endParaRPr lang="en-US" dirty="0"/>
          </a:p>
        </p:txBody>
      </p:sp>
      <p:pic>
        <p:nvPicPr>
          <p:cNvPr id="4" name="Picture 3" descr="meth-brain.gif"/>
          <p:cNvPicPr>
            <a:picLocks noChangeAspect="1"/>
          </p:cNvPicPr>
          <p:nvPr/>
        </p:nvPicPr>
        <p:blipFill>
          <a:blip r:embed="rId3" cstate="print"/>
          <a:stretch>
            <a:fillRect/>
          </a:stretch>
        </p:blipFill>
        <p:spPr>
          <a:xfrm>
            <a:off x="1905000" y="1295400"/>
            <a:ext cx="4953000" cy="4928235"/>
          </a:xfrm>
          <a:prstGeom prst="rect">
            <a:avLst/>
          </a:prstGeom>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blinds(horizontal)">
                                      <p:cBhvr>
                                        <p:cTn id="1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DEA Schedule</a:t>
            </a:r>
            <a:endParaRPr lang="en-US" sz="5400" dirty="0"/>
          </a:p>
        </p:txBody>
      </p:sp>
      <p:sp>
        <p:nvSpPr>
          <p:cNvPr id="3" name="Content Placeholder 2"/>
          <p:cNvSpPr>
            <a:spLocks noGrp="1"/>
          </p:cNvSpPr>
          <p:nvPr>
            <p:ph idx="1"/>
          </p:nvPr>
        </p:nvSpPr>
        <p:spPr/>
        <p:txBody>
          <a:bodyPr/>
          <a:lstStyle/>
          <a:p>
            <a:pPr algn="ctr"/>
            <a:endParaRPr lang="en-US" dirty="0" smtClean="0">
              <a:hlinkClick r:id="rId2"/>
            </a:endParaRPr>
          </a:p>
          <a:p>
            <a:pPr algn="ctr"/>
            <a:endParaRPr lang="en-US" dirty="0">
              <a:hlinkClick r:id="rId2"/>
            </a:endParaRPr>
          </a:p>
          <a:p>
            <a:pPr algn="ctr"/>
            <a:r>
              <a:rPr lang="en-US" sz="4000" dirty="0" smtClean="0">
                <a:hlinkClick r:id="rId2"/>
              </a:rPr>
              <a:t>DEA Drug Schedule Site</a:t>
            </a:r>
            <a:endParaRPr lang="en-US" sz="4000" dirty="0"/>
          </a:p>
        </p:txBody>
      </p:sp>
      <p:pic>
        <p:nvPicPr>
          <p:cNvPr id="2052" name="Picture 4" descr="Great Seal of the United States.">
            <a:hlinkClick r:id="rId3"/>
          </p:cNvPr>
          <p:cNvPicPr>
            <a:picLocks noChangeAspect="1" noChangeArrowheads="1"/>
          </p:cNvPicPr>
          <p:nvPr/>
        </p:nvPicPr>
        <p:blipFill>
          <a:blip r:embed="rId4" cstate="print"/>
          <a:srcRect/>
          <a:stretch>
            <a:fillRect/>
          </a:stretch>
        </p:blipFill>
        <p:spPr bwMode="auto">
          <a:xfrm>
            <a:off x="3581400" y="4038600"/>
            <a:ext cx="2514600" cy="2514602"/>
          </a:xfrm>
          <a:prstGeom prst="rect">
            <a:avLst/>
          </a:prstGeom>
          <a:noFill/>
        </p:spPr>
      </p:pic>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Controlled Substances Act</a:t>
            </a:r>
            <a:br>
              <a:rPr lang="en-US" dirty="0" smtClean="0"/>
            </a:br>
            <a:endParaRPr lang="en-US" dirty="0"/>
          </a:p>
        </p:txBody>
      </p:sp>
      <p:sp>
        <p:nvSpPr>
          <p:cNvPr id="3" name="Content Placeholder 2"/>
          <p:cNvSpPr>
            <a:spLocks noGrp="1"/>
          </p:cNvSpPr>
          <p:nvPr>
            <p:ph idx="1"/>
          </p:nvPr>
        </p:nvSpPr>
        <p:spPr>
          <a:xfrm>
            <a:off x="0" y="1600200"/>
            <a:ext cx="8991600" cy="5029200"/>
          </a:xfrm>
        </p:spPr>
        <p:txBody>
          <a:bodyPr>
            <a:normAutofit/>
          </a:bodyPr>
          <a:lstStyle/>
          <a:p>
            <a:r>
              <a:rPr lang="en-US" dirty="0" smtClean="0"/>
              <a:t>The </a:t>
            </a:r>
            <a:r>
              <a:rPr lang="en-US" b="1" dirty="0" smtClean="0"/>
              <a:t>Controlled Substances Act</a:t>
            </a:r>
            <a:r>
              <a:rPr lang="en-US" dirty="0" smtClean="0"/>
              <a:t> (</a:t>
            </a:r>
            <a:r>
              <a:rPr lang="en-US" b="1" dirty="0" smtClean="0"/>
              <a:t>CSA</a:t>
            </a:r>
            <a:r>
              <a:rPr lang="en-US" dirty="0" smtClean="0"/>
              <a:t>) was enacted into law by the Congress of the United States as Title II of the Comprehensive Drug Abuse Prevention and Control Act of 1970. The CSA is the federal U.S. drug policy under which the manufacture, importation, possession, use and distribution of certain substances is regulated. </a:t>
            </a:r>
          </a:p>
          <a:p>
            <a:endParaRPr lang="en-US" dirty="0"/>
          </a:p>
        </p:txBody>
      </p:sp>
      <p:pic>
        <p:nvPicPr>
          <p:cNvPr id="3074" name="Picture 2" descr="C:\Program Files\Microsoft Office\MEDIA\CAGCAT10\j0300840.wmf"/>
          <p:cNvPicPr>
            <a:picLocks noChangeAspect="1" noChangeArrowheads="1"/>
          </p:cNvPicPr>
          <p:nvPr/>
        </p:nvPicPr>
        <p:blipFill>
          <a:blip r:embed="rId2" cstate="print"/>
          <a:srcRect/>
          <a:stretch>
            <a:fillRect/>
          </a:stretch>
        </p:blipFill>
        <p:spPr bwMode="auto">
          <a:xfrm>
            <a:off x="6705600" y="4953000"/>
            <a:ext cx="1815084" cy="1528877"/>
          </a:xfrm>
          <a:prstGeom prst="rect">
            <a:avLst/>
          </a:prstGeom>
          <a:noFill/>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the Act do?</a:t>
            </a:r>
            <a:endParaRPr lang="en-US" dirty="0"/>
          </a:p>
        </p:txBody>
      </p:sp>
      <p:sp>
        <p:nvSpPr>
          <p:cNvPr id="3" name="Content Placeholder 2"/>
          <p:cNvSpPr>
            <a:spLocks noGrp="1"/>
          </p:cNvSpPr>
          <p:nvPr>
            <p:ph idx="1"/>
          </p:nvPr>
        </p:nvSpPr>
        <p:spPr/>
        <p:txBody>
          <a:bodyPr/>
          <a:lstStyle/>
          <a:p>
            <a:r>
              <a:rPr lang="en-US" dirty="0" smtClean="0"/>
              <a:t>The legislation created five Schedules (classifications), with varying qualifications for a substance to be included in each. Two federal agencies, the Drug Enforcement Administration (DEA) and the Food and Drug Administration (FDA), determine which substances are added to or removed from the various schedules.</a:t>
            </a:r>
          </a:p>
          <a:p>
            <a:r>
              <a:rPr lang="en-US" dirty="0" smtClean="0"/>
              <a:t>Basically:  what is legal, what is not and approved uses.</a:t>
            </a:r>
          </a:p>
          <a:p>
            <a:endParaRPr lang="en-US" dirty="0"/>
          </a:p>
        </p:txBody>
      </p:sp>
      <p:pic>
        <p:nvPicPr>
          <p:cNvPr id="4098" name="Picture 2" descr="C:\Documents and Settings\loconnor\Local Settings\Temporary Internet Files\Content.IE5\XDLCDIKY\MP900305818[1].jpg"/>
          <p:cNvPicPr>
            <a:picLocks noChangeAspect="1" noChangeArrowheads="1"/>
          </p:cNvPicPr>
          <p:nvPr/>
        </p:nvPicPr>
        <p:blipFill>
          <a:blip r:embed="rId2" cstate="print"/>
          <a:srcRect/>
          <a:stretch>
            <a:fillRect/>
          </a:stretch>
        </p:blipFill>
        <p:spPr bwMode="auto">
          <a:xfrm>
            <a:off x="7696200" y="4800600"/>
            <a:ext cx="1195832" cy="1676400"/>
          </a:xfrm>
          <a:prstGeom prst="rect">
            <a:avLst/>
          </a:prstGeom>
          <a:noFill/>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4098"/>
                                        </p:tgtEl>
                                        <p:attrNameLst>
                                          <p:attrName>style.visibility</p:attrName>
                                        </p:attrNameLst>
                                      </p:cBhvr>
                                      <p:to>
                                        <p:strVal val="visible"/>
                                      </p:to>
                                    </p:set>
                                    <p:animEffect transition="in" filter="dissolve">
                                      <p:cBhvr>
                                        <p:cTn id="24"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471160"/>
          </a:xfrm>
        </p:spPr>
        <p:txBody>
          <a:bodyPr>
            <a:normAutofit/>
          </a:bodyPr>
          <a:lstStyle/>
          <a:p>
            <a:r>
              <a:rPr lang="en-US" dirty="0" smtClean="0"/>
              <a:t>Placing a drug or other substance in a certain Schedule or removing it from a certain Schedule is primarily based on specific laws and Acts.</a:t>
            </a:r>
          </a:p>
          <a:p>
            <a:r>
              <a:rPr lang="en-US" dirty="0" smtClean="0"/>
              <a:t> Every schedule otherwise requires a finding specifying the "potential for abuse" before a substance can be placed in that schedule.</a:t>
            </a:r>
          </a:p>
          <a:p>
            <a:r>
              <a:rPr lang="en-US" dirty="0" smtClean="0"/>
              <a:t> The specific classification of any given drug or other substance is usually a source of controversy, as is the purpose and effectiveness of the entire regulatory scheme.</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Controlled Substance</a:t>
            </a:r>
            <a:endParaRPr lang="en-US" dirty="0"/>
          </a:p>
        </p:txBody>
      </p:sp>
      <p:sp>
        <p:nvSpPr>
          <p:cNvPr id="3" name="Content Placeholder 2"/>
          <p:cNvSpPr>
            <a:spLocks noGrp="1"/>
          </p:cNvSpPr>
          <p:nvPr>
            <p:ph idx="1"/>
          </p:nvPr>
        </p:nvSpPr>
        <p:spPr/>
        <p:txBody>
          <a:bodyPr/>
          <a:lstStyle/>
          <a:p>
            <a:r>
              <a:rPr lang="en-US" dirty="0" smtClean="0"/>
              <a:t>"The term 'controlled substance' means a drug or other substance, or immediate precursor, included in schedule I, II, III, IV, or V of part B of this subchapter. The term does not include distilled spirits, wine, malt beverages, or tobacco.</a:t>
            </a:r>
          </a:p>
          <a:p>
            <a:endParaRPr lang="en-US" dirty="0"/>
          </a:p>
        </p:txBody>
      </p:sp>
      <p:pic>
        <p:nvPicPr>
          <p:cNvPr id="18434" name="Picture 2" descr="C:\Documents and Settings\loconnor\Local Settings\Temporary Internet Files\Content.IE5\BTZVY6NA\MC900433872[1].png"/>
          <p:cNvPicPr>
            <a:picLocks noChangeAspect="1" noChangeArrowheads="1"/>
          </p:cNvPicPr>
          <p:nvPr/>
        </p:nvPicPr>
        <p:blipFill>
          <a:blip r:embed="rId2" cstate="print"/>
          <a:srcRect/>
          <a:stretch>
            <a:fillRect/>
          </a:stretch>
        </p:blipFill>
        <p:spPr bwMode="auto">
          <a:xfrm>
            <a:off x="6629400" y="4343400"/>
            <a:ext cx="1828572" cy="1828572"/>
          </a:xfrm>
          <a:prstGeom prst="rect">
            <a:avLst/>
          </a:prstGeom>
          <a:noFill/>
        </p:spPr>
      </p:pic>
      <p:pic>
        <p:nvPicPr>
          <p:cNvPr id="18435" name="Picture 3" descr="C:\Documents and Settings\loconnor\Local Settings\Temporary Internet Files\Content.IE5\SKJ2WDA4\MC900112390[1].wmf"/>
          <p:cNvPicPr>
            <a:picLocks noChangeAspect="1" noChangeArrowheads="1"/>
          </p:cNvPicPr>
          <p:nvPr/>
        </p:nvPicPr>
        <p:blipFill>
          <a:blip r:embed="rId3" cstate="print"/>
          <a:srcRect/>
          <a:stretch>
            <a:fillRect/>
          </a:stretch>
        </p:blipFill>
        <p:spPr bwMode="auto">
          <a:xfrm>
            <a:off x="762000" y="4495800"/>
            <a:ext cx="970251" cy="2008990"/>
          </a:xfrm>
          <a:prstGeom prst="rect">
            <a:avLst/>
          </a:prstGeom>
          <a:noFill/>
        </p:spPr>
      </p:pic>
      <p:pic>
        <p:nvPicPr>
          <p:cNvPr id="18436" name="Picture 4" descr="C:\Documents and Settings\loconnor\Local Settings\Temporary Internet Files\Content.IE5\1WC5G9AM\MC900038636[1].wmf"/>
          <p:cNvPicPr>
            <a:picLocks noChangeAspect="1" noChangeArrowheads="1"/>
          </p:cNvPicPr>
          <p:nvPr/>
        </p:nvPicPr>
        <p:blipFill>
          <a:blip r:embed="rId4" cstate="print"/>
          <a:srcRect/>
          <a:stretch>
            <a:fillRect/>
          </a:stretch>
        </p:blipFill>
        <p:spPr bwMode="auto">
          <a:xfrm>
            <a:off x="4648200" y="4495800"/>
            <a:ext cx="1743761" cy="1588313"/>
          </a:xfrm>
          <a:prstGeom prst="rect">
            <a:avLst/>
          </a:prstGeom>
          <a:noFill/>
        </p:spPr>
      </p:pic>
      <p:pic>
        <p:nvPicPr>
          <p:cNvPr id="18437" name="Picture 5" descr="C:\Documents and Settings\loconnor\Local Settings\Temporary Internet Files\Content.IE5\9P86LK9M\MC900014706[1].wmf"/>
          <p:cNvPicPr>
            <a:picLocks noChangeAspect="1" noChangeArrowheads="1"/>
          </p:cNvPicPr>
          <p:nvPr/>
        </p:nvPicPr>
        <p:blipFill>
          <a:blip r:embed="rId5" cstate="print"/>
          <a:srcRect/>
          <a:stretch>
            <a:fillRect/>
          </a:stretch>
        </p:blipFill>
        <p:spPr bwMode="auto">
          <a:xfrm>
            <a:off x="2286000" y="4648200"/>
            <a:ext cx="1447800" cy="1662055"/>
          </a:xfrm>
          <a:prstGeom prst="rect">
            <a:avLst/>
          </a:prstGeom>
          <a:noFill/>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18435"/>
                                        </p:tgtEl>
                                        <p:attrNameLst>
                                          <p:attrName>style.visibility</p:attrName>
                                        </p:attrNameLst>
                                      </p:cBhvr>
                                      <p:to>
                                        <p:strVal val="visible"/>
                                      </p:to>
                                    </p:set>
                                    <p:animEffect transition="in" filter="wheel(4)">
                                      <p:cBhvr>
                                        <p:cTn id="18" dur="2000"/>
                                        <p:tgtEl>
                                          <p:spTgt spid="1843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8434"/>
                                        </p:tgtEl>
                                        <p:attrNameLst>
                                          <p:attrName>style.visibility</p:attrName>
                                        </p:attrNameLst>
                                      </p:cBhvr>
                                      <p:to>
                                        <p:strVal val="visible"/>
                                      </p:to>
                                    </p:set>
                                    <p:animEffect transition="in" filter="wheel(4)">
                                      <p:cBhvr>
                                        <p:cTn id="23" dur="2000"/>
                                        <p:tgtEl>
                                          <p:spTgt spid="18434"/>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8437"/>
                                        </p:tgtEl>
                                        <p:attrNameLst>
                                          <p:attrName>style.visibility</p:attrName>
                                        </p:attrNameLst>
                                      </p:cBhvr>
                                      <p:to>
                                        <p:strVal val="visible"/>
                                      </p:to>
                                    </p:set>
                                    <p:animEffect transition="in" filter="wheel(4)">
                                      <p:cBhvr>
                                        <p:cTn id="28" dur="2000"/>
                                        <p:tgtEl>
                                          <p:spTgt spid="18437"/>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8436"/>
                                        </p:tgtEl>
                                        <p:attrNameLst>
                                          <p:attrName>style.visibility</p:attrName>
                                        </p:attrNameLst>
                                      </p:cBhvr>
                                      <p:to>
                                        <p:strVal val="visible"/>
                                      </p:to>
                                    </p:set>
                                    <p:animEffect transition="in" filter="wheel(4)">
                                      <p:cBhvr>
                                        <p:cTn id="33" dur="20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Schedule I controlled substances </a:t>
            </a:r>
            <a:endParaRPr lang="en-US" dirty="0"/>
          </a:p>
        </p:txBody>
      </p:sp>
      <p:sp>
        <p:nvSpPr>
          <p:cNvPr id="3" name="Content Placeholder 2"/>
          <p:cNvSpPr>
            <a:spLocks noGrp="1"/>
          </p:cNvSpPr>
          <p:nvPr>
            <p:ph idx="1"/>
          </p:nvPr>
        </p:nvSpPr>
        <p:spPr/>
        <p:txBody>
          <a:bodyPr>
            <a:normAutofit lnSpcReduction="10000"/>
          </a:bodyPr>
          <a:lstStyle/>
          <a:p>
            <a:r>
              <a:rPr lang="en-US" dirty="0" smtClean="0"/>
              <a:t>A) The drug or other substance has a high potential for abuse.</a:t>
            </a:r>
          </a:p>
          <a:p>
            <a:r>
              <a:rPr lang="en-US" dirty="0" smtClean="0"/>
              <a:t>(B) The drug or other substance has no currently accepted medical use in treatment in the United States.</a:t>
            </a:r>
          </a:p>
          <a:p>
            <a:r>
              <a:rPr lang="en-US" dirty="0" smtClean="0"/>
              <a:t>(C) There is a lack of accepted safety for use of the drug or other substance under medical supervision." </a:t>
            </a:r>
          </a:p>
          <a:p>
            <a:r>
              <a:rPr lang="en-US" dirty="0" smtClean="0"/>
              <a:t>No prescriptions may be written for Schedule I substances, and such substances are subject to production quotas by the DEA.</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Schedule 1 drugs</a:t>
            </a:r>
            <a:endParaRPr lang="en-US" dirty="0"/>
          </a:p>
        </p:txBody>
      </p:sp>
      <p:sp>
        <p:nvSpPr>
          <p:cNvPr id="3" name="Content Placeholder 2"/>
          <p:cNvSpPr>
            <a:spLocks noGrp="1"/>
          </p:cNvSpPr>
          <p:nvPr>
            <p:ph idx="1"/>
          </p:nvPr>
        </p:nvSpPr>
        <p:spPr/>
        <p:txBody>
          <a:bodyPr/>
          <a:lstStyle/>
          <a:p>
            <a:r>
              <a:rPr lang="en-US" dirty="0" smtClean="0"/>
              <a:t>GHB</a:t>
            </a:r>
          </a:p>
          <a:p>
            <a:r>
              <a:rPr lang="en-US" dirty="0" smtClean="0"/>
              <a:t>Heroin</a:t>
            </a:r>
          </a:p>
          <a:p>
            <a:r>
              <a:rPr lang="en-US" dirty="0" smtClean="0"/>
              <a:t>MDMA</a:t>
            </a:r>
          </a:p>
          <a:p>
            <a:r>
              <a:rPr lang="en-US" dirty="0" smtClean="0"/>
              <a:t>LSD</a:t>
            </a:r>
          </a:p>
          <a:p>
            <a:r>
              <a:rPr lang="en-US" dirty="0" smtClean="0"/>
              <a:t>Acid</a:t>
            </a:r>
          </a:p>
          <a:p>
            <a:r>
              <a:rPr lang="en-US" dirty="0" smtClean="0"/>
              <a:t>Peyote</a:t>
            </a:r>
          </a:p>
        </p:txBody>
      </p:sp>
    </p:spTree>
  </p:cSld>
  <p:clrMapOvr>
    <a:masterClrMapping/>
  </p:clrMapOvr>
  <p:transition spd="med">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Schedule II controlled substances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The drug or other substance has a high potential for abuse.</a:t>
            </a:r>
          </a:p>
          <a:p>
            <a:r>
              <a:rPr lang="en-US" dirty="0" smtClean="0"/>
              <a:t>(B) The drug or other substance has a currently accepted medical use in treatment in the United States or a currently accepted medical use with severe restrictions.</a:t>
            </a:r>
          </a:p>
          <a:p>
            <a:r>
              <a:rPr lang="en-US" dirty="0" smtClean="0"/>
              <a:t>(C) Abuse of the drug or other substances may lead to severe psychological or physical dependence." </a:t>
            </a:r>
          </a:p>
          <a:p>
            <a:r>
              <a:rPr lang="en-US" dirty="0" smtClean="0"/>
              <a:t>Except when dispensed directly by a practitioner, other than a pharmacist, to an ultimate user, no controlled substance in schedule II, which is a prescription drug as determined under the FDA.</a:t>
            </a:r>
          </a:p>
          <a:p>
            <a:endParaRPr lang="en-US" dirty="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46</TotalTime>
  <Words>1165</Words>
  <Application>Microsoft Office PowerPoint</Application>
  <PresentationFormat>On-screen Show (4:3)</PresentationFormat>
  <Paragraphs>90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Drug Scheduling</vt:lpstr>
      <vt:lpstr>DEA Schedule</vt:lpstr>
      <vt:lpstr> Controlled Substances Act </vt:lpstr>
      <vt:lpstr>What did the Act do?</vt:lpstr>
      <vt:lpstr>Slide 5</vt:lpstr>
      <vt:lpstr>Controlled Substance</vt:lpstr>
      <vt:lpstr>Schedule I controlled substances </vt:lpstr>
      <vt:lpstr>Examples of Schedule 1 drugs</vt:lpstr>
      <vt:lpstr>Schedule II controlled substances </vt:lpstr>
      <vt:lpstr>Examples of Schedule II Drugs</vt:lpstr>
      <vt:lpstr>Schedule III controlled substances </vt:lpstr>
      <vt:lpstr>Examples of Schedule III Drugs</vt:lpstr>
      <vt:lpstr>Schedule IV controlled substances </vt:lpstr>
      <vt:lpstr>Examples of Schedule IV Drugs</vt:lpstr>
      <vt:lpstr>Schedule V controlled substances </vt:lpstr>
      <vt:lpstr>Examples of Schedule V Drugs</vt:lpstr>
      <vt:lpstr>Federal regulation of pseudoephedrine</vt:lpstr>
      <vt:lpstr>Why is Meth such a concern?</vt:lpstr>
    </vt:vector>
  </TitlesOfParts>
  <Company>Birdville ISD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Scheduling</dc:title>
  <dc:creator>Internal User</dc:creator>
  <cp:lastModifiedBy>Internal User</cp:lastModifiedBy>
  <cp:revision>8</cp:revision>
  <dcterms:created xsi:type="dcterms:W3CDTF">2010-10-28T15:22:24Z</dcterms:created>
  <dcterms:modified xsi:type="dcterms:W3CDTF">2010-11-01T12:26:29Z</dcterms:modified>
</cp:coreProperties>
</file>