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4" r:id="rId2"/>
    <p:sldId id="315" r:id="rId3"/>
    <p:sldId id="314" r:id="rId4"/>
    <p:sldId id="263" r:id="rId5"/>
    <p:sldId id="321" r:id="rId6"/>
    <p:sldId id="322" r:id="rId7"/>
    <p:sldId id="257" r:id="rId8"/>
    <p:sldId id="320" r:id="rId9"/>
    <p:sldId id="287" r:id="rId10"/>
    <p:sldId id="310" r:id="rId11"/>
    <p:sldId id="309" r:id="rId12"/>
    <p:sldId id="274" r:id="rId13"/>
    <p:sldId id="323" r:id="rId14"/>
    <p:sldId id="295" r:id="rId15"/>
    <p:sldId id="291" r:id="rId16"/>
    <p:sldId id="312" r:id="rId17"/>
    <p:sldId id="316" r:id="rId18"/>
    <p:sldId id="317" r:id="rId19"/>
    <p:sldId id="313" r:id="rId20"/>
    <p:sldId id="265" r:id="rId21"/>
    <p:sldId id="268" r:id="rId22"/>
    <p:sldId id="266" r:id="rId23"/>
    <p:sldId id="290" r:id="rId24"/>
    <p:sldId id="300" r:id="rId25"/>
    <p:sldId id="301" r:id="rId26"/>
    <p:sldId id="303" r:id="rId27"/>
    <p:sldId id="305" r:id="rId28"/>
    <p:sldId id="298" r:id="rId29"/>
    <p:sldId id="294" r:id="rId30"/>
    <p:sldId id="28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76" autoAdjust="0"/>
  </p:normalViewPr>
  <p:slideViewPr>
    <p:cSldViewPr>
      <p:cViewPr>
        <p:scale>
          <a:sx n="76" d="100"/>
          <a:sy n="76" d="100"/>
        </p:scale>
        <p:origin x="540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0F79-5EB8-4B91-860D-B3ABFF8D49BB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EE66-85D4-4ACA-AD24-B83CE6C97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0F79-5EB8-4B91-860D-B3ABFF8D49BB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EE66-85D4-4ACA-AD24-B83CE6C97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0F79-5EB8-4B91-860D-B3ABFF8D49BB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EE66-85D4-4ACA-AD24-B83CE6C97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0F79-5EB8-4B91-860D-B3ABFF8D49BB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EE66-85D4-4ACA-AD24-B83CE6C97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0F79-5EB8-4B91-860D-B3ABFF8D49BB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EE66-85D4-4ACA-AD24-B83CE6C97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0F79-5EB8-4B91-860D-B3ABFF8D49BB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EE66-85D4-4ACA-AD24-B83CE6C97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0F79-5EB8-4B91-860D-B3ABFF8D49BB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EE66-85D4-4ACA-AD24-B83CE6C97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0F79-5EB8-4B91-860D-B3ABFF8D49BB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EE66-85D4-4ACA-AD24-B83CE6C97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0F79-5EB8-4B91-860D-B3ABFF8D49BB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EE66-85D4-4ACA-AD24-B83CE6C97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0F79-5EB8-4B91-860D-B3ABFF8D49BB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EE66-85D4-4ACA-AD24-B83CE6C97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0F79-5EB8-4B91-860D-B3ABFF8D49BB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EE66-85D4-4ACA-AD24-B83CE6C97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B0F79-5EB8-4B91-860D-B3ABFF8D49BB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6EE66-85D4-4ACA-AD24-B83CE6C97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5122DDD-40C5-3CD8-D5B1-51780D183AF6}"/>
              </a:ext>
            </a:extLst>
          </p:cNvPr>
          <p:cNvSpPr txBox="1"/>
          <p:nvPr/>
        </p:nvSpPr>
        <p:spPr>
          <a:xfrm>
            <a:off x="0" y="-54592"/>
            <a:ext cx="12192000" cy="6858000"/>
          </a:xfrm>
          <a:prstGeom prst="rect">
            <a:avLst/>
          </a:prstGeom>
          <a:noFill/>
          <a:ln w="133350">
            <a:solidFill>
              <a:srgbClr val="E43D7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FAA035-A2B6-3FE8-AE68-3350A000F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-49006"/>
            <a:ext cx="12115800" cy="2182605"/>
          </a:xfrm>
          <a:solidFill>
            <a:srgbClr val="E43D73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Anatomy of the</a:t>
            </a:r>
            <a:br>
              <a:rPr 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6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GASTROINTESTINAL SYSTEM</a:t>
            </a:r>
            <a:endParaRPr lang="en-US" sz="6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2286000"/>
            <a:ext cx="1600319" cy="26956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0"/>
            <a:ext cx="3851666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2008" y="3489821"/>
            <a:ext cx="2771406" cy="2842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0059" y="2149548"/>
            <a:ext cx="2796549" cy="4036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r="3208" b="23099"/>
          <a:stretch/>
        </p:blipFill>
        <p:spPr>
          <a:xfrm>
            <a:off x="1392687" y="4800601"/>
            <a:ext cx="2257572" cy="167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415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6200"/>
            <a:ext cx="113538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TYPES 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OF SMOOTH MUSCLES.</a:t>
            </a:r>
            <a:endParaRPr lang="en-US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70000"/>
            <a:ext cx="5105400" cy="5029200"/>
          </a:xfrm>
          <a:ln w="57150"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500" b="1" dirty="0" smtClean="0">
                <a:solidFill>
                  <a:schemeClr val="accent2">
                    <a:lumMod val="75000"/>
                  </a:schemeClr>
                </a:solidFill>
              </a:rPr>
              <a:t>Longitudinal Muscle: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dirty="0" smtClean="0"/>
              <a:t>Thinner and less powerful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dirty="0" smtClean="0"/>
              <a:t>Contraction </a:t>
            </a:r>
            <a:r>
              <a:rPr lang="en-US" sz="3000" dirty="0" smtClean="0"/>
              <a:t>shortens the segment of the intestine and expands the lumen</a:t>
            </a:r>
            <a:r>
              <a:rPr lang="en-US" sz="4300" dirty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dirty="0" smtClean="0"/>
              <a:t>Innervated </a:t>
            </a:r>
            <a:r>
              <a:rPr lang="en-US" sz="3000" dirty="0" smtClean="0"/>
              <a:t>by ENS, </a:t>
            </a:r>
            <a:r>
              <a:rPr lang="en-US" sz="3000" b="1" dirty="0" smtClean="0">
                <a:solidFill>
                  <a:srgbClr val="7030A0"/>
                </a:solidFill>
              </a:rPr>
              <a:t>mainly by excitatory</a:t>
            </a:r>
            <a:r>
              <a:rPr lang="en-US" sz="3000" dirty="0" smtClean="0"/>
              <a:t> motor neuron</a:t>
            </a:r>
            <a:r>
              <a:rPr lang="en-US" sz="4300" dirty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solidFill>
                  <a:srgbClr val="7030A0"/>
                </a:solidFill>
              </a:rPr>
              <a:t>Less </a:t>
            </a:r>
            <a:r>
              <a:rPr lang="en-US" sz="3000" b="1" dirty="0" smtClean="0">
                <a:solidFill>
                  <a:srgbClr val="7030A0"/>
                </a:solidFill>
              </a:rPr>
              <a:t>gap junctions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000" b="1" dirty="0" smtClean="0">
                <a:solidFill>
                  <a:srgbClr val="7030A0"/>
                </a:solidFill>
              </a:rPr>
              <a:t>Ca </a:t>
            </a:r>
            <a:r>
              <a:rPr lang="en-US" sz="3000" b="1" dirty="0" smtClean="0">
                <a:solidFill>
                  <a:srgbClr val="7030A0"/>
                </a:solidFill>
              </a:rPr>
              <a:t>influx </a:t>
            </a:r>
            <a:r>
              <a:rPr lang="en-US" sz="3000" dirty="0" smtClean="0"/>
              <a:t>from outside is important</a:t>
            </a:r>
            <a:r>
              <a:rPr lang="en-US" sz="4300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270000"/>
            <a:ext cx="5295900" cy="5029200"/>
          </a:xfrm>
          <a:ln w="57150"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900" b="1" dirty="0" smtClean="0">
                <a:solidFill>
                  <a:schemeClr val="accent1"/>
                </a:solidFill>
              </a:rPr>
              <a:t>Circular </a:t>
            </a:r>
            <a:r>
              <a:rPr lang="en-US" sz="3900" b="1" dirty="0" smtClean="0">
                <a:solidFill>
                  <a:schemeClr val="accent1"/>
                </a:solidFill>
              </a:rPr>
              <a:t>muscle: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Thicker </a:t>
            </a:r>
            <a:r>
              <a:rPr lang="en-US" dirty="0" smtClean="0"/>
              <a:t>and more powerful than longitudinal </a:t>
            </a:r>
            <a:r>
              <a:rPr lang="en-US" dirty="0" smtClean="0"/>
              <a:t>Contraction </a:t>
            </a:r>
            <a:r>
              <a:rPr lang="en-US" dirty="0" smtClean="0"/>
              <a:t>reduces the diameter of the lumen and increases its length</a:t>
            </a:r>
            <a:r>
              <a:rPr lang="en-US" sz="3600" dirty="0"/>
              <a:t> </a:t>
            </a:r>
            <a:endParaRPr lang="en-US" sz="36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Innervated </a:t>
            </a:r>
            <a:r>
              <a:rPr lang="en-US" dirty="0" smtClean="0"/>
              <a:t>by ENS, </a:t>
            </a:r>
            <a:r>
              <a:rPr lang="en-US" b="1" dirty="0" smtClean="0">
                <a:solidFill>
                  <a:srgbClr val="7030A0"/>
                </a:solidFill>
              </a:rPr>
              <a:t>both excitatory and inhibitory </a:t>
            </a:r>
            <a:r>
              <a:rPr lang="en-US" dirty="0" smtClean="0"/>
              <a:t>motor </a:t>
            </a:r>
            <a:r>
              <a:rPr lang="en-US" dirty="0" smtClean="0"/>
              <a:t>neurons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More </a:t>
            </a:r>
            <a:r>
              <a:rPr lang="en-US" dirty="0" smtClean="0"/>
              <a:t>gap junctions than in longitudinal </a:t>
            </a:r>
            <a:r>
              <a:rPr lang="en-US" dirty="0" smtClean="0"/>
              <a:t>muscle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7030A0"/>
                </a:solidFill>
              </a:rPr>
              <a:t>Intracellular </a:t>
            </a:r>
            <a:r>
              <a:rPr lang="en-US" b="1" dirty="0" smtClean="0">
                <a:solidFill>
                  <a:srgbClr val="7030A0"/>
                </a:solidFill>
              </a:rPr>
              <a:t>release of Ca is more important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104394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1"/>
                </a:solidFill>
              </a:rPr>
              <a:t>Types </a:t>
            </a:r>
            <a:r>
              <a:rPr lang="en-US" sz="6600" b="1" dirty="0">
                <a:solidFill>
                  <a:schemeClr val="accent1"/>
                </a:solidFill>
              </a:rPr>
              <a:t>of smooth muscles.</a:t>
            </a:r>
            <a:endParaRPr lang="en-US" sz="6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10591800" cy="4724400"/>
          </a:xfrm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SF Cartoonist Hand" panose="02000506000000020003" pitchFamily="2" charset="0"/>
              </a:rPr>
              <a:t>TWO types of smooth muscles exist.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chemeClr val="accent1"/>
                </a:solidFill>
                <a:latin typeface="SF Cartoonist Hand" panose="02000506000000020003" pitchFamily="2" charset="0"/>
              </a:rPr>
              <a:t>-Unitary type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SF Cartoonist Hand" panose="02000506000000020003" pitchFamily="2" charset="0"/>
              </a:rPr>
              <a:t>	-Contract </a:t>
            </a:r>
            <a:r>
              <a:rPr lang="en-US" b="1" dirty="0" smtClean="0">
                <a:solidFill>
                  <a:srgbClr val="7030A0"/>
                </a:solidFill>
                <a:latin typeface="SF Cartoonist Hand" panose="02000506000000020003" pitchFamily="2" charset="0"/>
              </a:rPr>
              <a:t>spontaneously </a:t>
            </a:r>
            <a:r>
              <a:rPr lang="en-US" dirty="0" smtClean="0">
                <a:latin typeface="SF Cartoonist Hand" panose="02000506000000020003" pitchFamily="2" charset="0"/>
              </a:rPr>
              <a:t>in the absence of neural or hormonal influence but in response to stretch (such as in stomach and intestine)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SF Cartoonist Hand" panose="02000506000000020003" pitchFamily="2" charset="0"/>
              </a:rPr>
              <a:t>	-Cells are </a:t>
            </a:r>
            <a:r>
              <a:rPr lang="en-US" b="1" dirty="0" smtClean="0">
                <a:solidFill>
                  <a:srgbClr val="7030A0"/>
                </a:solidFill>
                <a:latin typeface="SF Cartoonist Hand" panose="02000506000000020003" pitchFamily="2" charset="0"/>
              </a:rPr>
              <a:t>electrically coupled via gap </a:t>
            </a:r>
            <a:r>
              <a:rPr lang="en-US" dirty="0" smtClean="0">
                <a:latin typeface="SF Cartoonist Hand" panose="02000506000000020003" pitchFamily="2" charset="0"/>
              </a:rPr>
              <a:t>junctions 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/>
                </a:solidFill>
                <a:latin typeface="SF Cartoonist Hand" panose="02000506000000020003" pitchFamily="2" charset="0"/>
              </a:rPr>
              <a:t>Multiunit type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SF Cartoonist Hand" panose="02000506000000020003" pitchFamily="2" charset="0"/>
              </a:rPr>
              <a:t>    </a:t>
            </a:r>
            <a:r>
              <a:rPr lang="en-US" dirty="0" smtClean="0">
                <a:latin typeface="SF Cartoonist Hand" panose="02000506000000020003" pitchFamily="2" charset="0"/>
              </a:rPr>
              <a:t>-Do </a:t>
            </a:r>
            <a:r>
              <a:rPr lang="en-US" dirty="0" smtClean="0">
                <a:latin typeface="SF Cartoonist Hand" panose="02000506000000020003" pitchFamily="2" charset="0"/>
              </a:rPr>
              <a:t>not contract in response to stretch or without neural input  (such as in </a:t>
            </a:r>
            <a:r>
              <a:rPr lang="en-US" sz="2800" b="1" dirty="0">
                <a:solidFill>
                  <a:srgbClr val="00B050"/>
                </a:solidFill>
                <a:latin typeface="SF Cartoonist Hand" panose="02000506000000020003" pitchFamily="2" charset="0"/>
              </a:rPr>
              <a:t>esophagus &amp; gall bladder</a:t>
            </a:r>
            <a:r>
              <a:rPr lang="en-US" dirty="0" smtClean="0">
                <a:latin typeface="SF Cartoonist Hand" panose="02000506000000020003" pitchFamily="2" charset="0"/>
              </a:rPr>
              <a:t>)</a:t>
            </a:r>
            <a:endParaRPr lang="en-US" dirty="0">
              <a:latin typeface="SF Cartoonist Hand" panose="02000506000000020003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300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 smtClean="0">
                <a:solidFill>
                  <a:srgbClr val="0070C0"/>
                </a:solidFill>
              </a:rPr>
              <a:t>W</a:t>
            </a:r>
            <a:r>
              <a:rPr lang="en-US" sz="5400" b="1" dirty="0" smtClean="0">
                <a:solidFill>
                  <a:srgbClr val="0070C0"/>
                </a:solidFill>
              </a:rPr>
              <a:t>hat </a:t>
            </a:r>
            <a:r>
              <a:rPr lang="en-US" sz="5400" b="1" dirty="0">
                <a:solidFill>
                  <a:srgbClr val="0070C0"/>
                </a:solidFill>
              </a:rPr>
              <a:t>are the types of contractions.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181600"/>
          </a:xfrm>
          <a:ln w="57150">
            <a:solidFill>
              <a:srgbClr val="00206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Phasic contractions</a:t>
            </a:r>
          </a:p>
          <a:p>
            <a:pPr>
              <a:buNone/>
            </a:pPr>
            <a:r>
              <a:rPr lang="en-US" dirty="0" smtClean="0"/>
              <a:t>	Periodic contractions followed by relaxation; such as in </a:t>
            </a:r>
            <a:r>
              <a:rPr lang="en-US" dirty="0" smtClean="0">
                <a:solidFill>
                  <a:srgbClr val="0070C0"/>
                </a:solidFill>
              </a:rPr>
              <a:t>gastric antrum, small intestine and esophagus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Tonic contractions</a:t>
            </a:r>
          </a:p>
          <a:p>
            <a:pPr>
              <a:buNone/>
            </a:pPr>
            <a:r>
              <a:rPr lang="en-US" dirty="0" smtClean="0"/>
              <a:t>	Maintained contraction without relaxation; such as at  sphincters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Lower </a:t>
            </a:r>
            <a:r>
              <a:rPr lang="en-US" dirty="0" smtClean="0">
                <a:solidFill>
                  <a:schemeClr val="accent1"/>
                </a:solidFill>
              </a:rPr>
              <a:t>esophageal sphincter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pyloric </a:t>
            </a:r>
            <a:r>
              <a:rPr lang="en-US" dirty="0" smtClean="0">
                <a:solidFill>
                  <a:schemeClr val="accent1"/>
                </a:solidFill>
              </a:rPr>
              <a:t>sphincter,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Ileocecal </a:t>
            </a:r>
            <a:r>
              <a:rPr lang="en-US" dirty="0" smtClean="0">
                <a:solidFill>
                  <a:schemeClr val="accent1"/>
                </a:solidFill>
              </a:rPr>
              <a:t>and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Internal </a:t>
            </a:r>
            <a:r>
              <a:rPr lang="en-US" dirty="0" smtClean="0">
                <a:solidFill>
                  <a:schemeClr val="accent1"/>
                </a:solidFill>
              </a:rPr>
              <a:t>anal sphincter </a:t>
            </a:r>
          </a:p>
          <a:p>
            <a:pPr>
              <a:buNone/>
            </a:pPr>
            <a:r>
              <a:rPr lang="en-US" dirty="0" smtClean="0"/>
              <a:t>	Not associated with slow waves 	</a:t>
            </a:r>
          </a:p>
          <a:p>
            <a:pPr>
              <a:buNone/>
            </a:pPr>
            <a:r>
              <a:rPr lang="en-US" dirty="0" smtClean="0"/>
              <a:t>	Caused by:</a:t>
            </a:r>
          </a:p>
          <a:p>
            <a:pPr lvl="1">
              <a:buSzPct val="90000"/>
              <a:buFontTx/>
              <a:buChar char="•"/>
            </a:pPr>
            <a:r>
              <a:rPr lang="en-US" dirty="0" smtClean="0"/>
              <a:t>Continuous repetitive spike potential</a:t>
            </a:r>
          </a:p>
          <a:p>
            <a:pPr lvl="1">
              <a:buSzPct val="90000"/>
              <a:buFontTx/>
              <a:buChar char="•"/>
            </a:pPr>
            <a:r>
              <a:rPr lang="en-US" dirty="0" smtClean="0"/>
              <a:t>Hormonal effects</a:t>
            </a:r>
          </a:p>
          <a:p>
            <a:pPr lvl="1">
              <a:buSzPct val="90000"/>
              <a:buFontTx/>
              <a:buChar char="•"/>
            </a:pPr>
            <a:r>
              <a:rPr lang="en-US" dirty="0" smtClean="0"/>
              <a:t>Continuous entry of Ca++.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304800"/>
            <a:ext cx="10896600" cy="1143000"/>
          </a:xfrm>
        </p:spPr>
        <p:txBody>
          <a:bodyPr>
            <a:normAutofit/>
          </a:bodyPr>
          <a:lstStyle/>
          <a:p>
            <a:pPr algn="l"/>
            <a:r>
              <a:rPr lang="en-US" sz="6600" b="1" dirty="0" smtClean="0">
                <a:solidFill>
                  <a:srgbClr val="C00000"/>
                </a:solidFill>
              </a:rPr>
              <a:t>Types </a:t>
            </a:r>
            <a:r>
              <a:rPr lang="en-US" sz="6600" b="1" dirty="0" smtClean="0">
                <a:solidFill>
                  <a:srgbClr val="C00000"/>
                </a:solidFill>
              </a:rPr>
              <a:t>of movements in GIT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6705600" cy="4419600"/>
          </a:xfrm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Two types of movements occur in the GIT: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propulsive(peristaltic</a:t>
            </a:r>
            <a:r>
              <a:rPr lang="en-US" b="1" dirty="0" smtClean="0">
                <a:solidFill>
                  <a:srgbClr val="00B050"/>
                </a:solidFill>
              </a:rPr>
              <a:t>) movements, </a:t>
            </a:r>
          </a:p>
          <a:p>
            <a:pPr lvl="1"/>
            <a:r>
              <a:rPr lang="en-US" dirty="0" smtClean="0"/>
              <a:t>Cause food to move forward along the tract at an appropriate rate to accommodate digestion and absorption.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mixing movements, </a:t>
            </a:r>
          </a:p>
          <a:p>
            <a:pPr lvl="1"/>
            <a:r>
              <a:rPr lang="en-US" dirty="0" smtClean="0"/>
              <a:t>Keep the intestinal contents thoroughly mixed at all times.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17046" r="4786"/>
          <a:stretch>
            <a:fillRect/>
          </a:stretch>
        </p:blipFill>
        <p:spPr bwMode="auto">
          <a:xfrm>
            <a:off x="7924800" y="1905000"/>
            <a:ext cx="3733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chemeClr val="accent1"/>
                </a:solidFill>
              </a:rPr>
              <a:t>SECRETIONS </a:t>
            </a:r>
            <a:r>
              <a:rPr lang="en-US" sz="4800" b="1" dirty="0">
                <a:solidFill>
                  <a:schemeClr val="accent1"/>
                </a:solidFill>
              </a:rPr>
              <a:t>OF DIGESTIVE GLANDS 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5334000" cy="381000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b="1" dirty="0" smtClean="0">
                <a:solidFill>
                  <a:schemeClr val="accent1"/>
                </a:solidFill>
              </a:rPr>
              <a:t>Digestive glands </a:t>
            </a:r>
          </a:p>
          <a:p>
            <a:pPr lvl="1">
              <a:lnSpc>
                <a:spcPct val="90000"/>
              </a:lnSpc>
            </a:pPr>
            <a:r>
              <a:rPr lang="en-US" altLang="zh-CN" b="1" dirty="0" smtClean="0"/>
              <a:t>Salivary </a:t>
            </a:r>
            <a:r>
              <a:rPr lang="en-US" altLang="zh-CN" b="1" dirty="0" smtClean="0"/>
              <a:t>gland</a:t>
            </a:r>
          </a:p>
          <a:p>
            <a:pPr lvl="1">
              <a:lnSpc>
                <a:spcPct val="90000"/>
              </a:lnSpc>
            </a:pPr>
            <a:r>
              <a:rPr lang="en-US" altLang="zh-CN" b="1" dirty="0" smtClean="0"/>
              <a:t>Gastric</a:t>
            </a:r>
          </a:p>
          <a:p>
            <a:pPr lvl="1">
              <a:lnSpc>
                <a:spcPct val="90000"/>
              </a:lnSpc>
            </a:pPr>
            <a:r>
              <a:rPr lang="en-US" altLang="zh-CN" b="1" dirty="0" smtClean="0"/>
              <a:t>Pancreatic</a:t>
            </a:r>
          </a:p>
          <a:p>
            <a:pPr lvl="1">
              <a:lnSpc>
                <a:spcPct val="90000"/>
              </a:lnSpc>
            </a:pPr>
            <a:r>
              <a:rPr lang="en-US" altLang="zh-CN" b="1" dirty="0" smtClean="0"/>
              <a:t>Liver and </a:t>
            </a:r>
          </a:p>
          <a:p>
            <a:pPr lvl="1">
              <a:lnSpc>
                <a:spcPct val="90000"/>
              </a:lnSpc>
            </a:pPr>
            <a:r>
              <a:rPr lang="en-US" altLang="zh-CN" b="1" dirty="0" smtClean="0"/>
              <a:t>intestinal glands, etc.</a:t>
            </a:r>
          </a:p>
          <a:p>
            <a:pPr>
              <a:lnSpc>
                <a:spcPct val="90000"/>
              </a:lnSpc>
            </a:pPr>
            <a:r>
              <a:rPr lang="en-US" altLang="zh-CN" b="1" dirty="0" err="1" smtClean="0"/>
              <a:t>Secretory</a:t>
            </a:r>
            <a:r>
              <a:rPr lang="en-US" altLang="zh-CN" b="1" dirty="0" smtClean="0"/>
              <a:t> volume: </a:t>
            </a:r>
            <a:r>
              <a:rPr lang="en-US" altLang="zh-CN" b="1" dirty="0" smtClean="0">
                <a:solidFill>
                  <a:schemeClr val="accent1"/>
                </a:solidFill>
              </a:rPr>
              <a:t>6~8 L/ day</a:t>
            </a:r>
          </a:p>
          <a:p>
            <a:endParaRPr lang="en-US" dirty="0"/>
          </a:p>
        </p:txBody>
      </p:sp>
      <p:pic>
        <p:nvPicPr>
          <p:cNvPr id="4" name="Content Placeholder 4" descr="FG20_05"/>
          <p:cNvPicPr>
            <a:picLocks noChangeAspect="1" noChangeArrowheads="1"/>
          </p:cNvPicPr>
          <p:nvPr/>
        </p:nvPicPr>
        <p:blipFill>
          <a:blip r:embed="rId2"/>
          <a:srcRect l="20169" r="20321"/>
          <a:stretch>
            <a:fillRect/>
          </a:stretch>
        </p:blipFill>
        <p:spPr bwMode="auto">
          <a:xfrm>
            <a:off x="6934200" y="1143000"/>
            <a:ext cx="3657600" cy="528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96774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SECRETIONS </a:t>
            </a:r>
            <a:r>
              <a:rPr lang="en-US" sz="4800" b="1" dirty="0">
                <a:solidFill>
                  <a:schemeClr val="accent1"/>
                </a:solidFill>
              </a:rPr>
              <a:t>OF DIGESTIVE GLANDS 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84300" y="1600200"/>
            <a:ext cx="9296400" cy="4343400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Functions of the digestive juice *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b="1" dirty="0" smtClean="0">
                <a:solidFill>
                  <a:srgbClr val="7030A0"/>
                </a:solidFill>
                <a:sym typeface="Wingdings" pitchFamily="2" charset="2"/>
              </a:rPr>
              <a:t>Diluting </a:t>
            </a:r>
            <a:r>
              <a:rPr lang="en-US" altLang="zh-CN" b="1" dirty="0" smtClean="0">
                <a:solidFill>
                  <a:srgbClr val="7030A0"/>
                </a:solidFill>
                <a:sym typeface="Wingdings" pitchFamily="2" charset="2"/>
              </a:rPr>
              <a:t>food </a:t>
            </a:r>
            <a:r>
              <a:rPr lang="en-US" altLang="zh-CN" dirty="0" smtClean="0">
                <a:solidFill>
                  <a:srgbClr val="000000"/>
                </a:solidFill>
                <a:sym typeface="Wingdings" pitchFamily="2" charset="2"/>
              </a:rPr>
              <a:t>(food osmotic pressure is similar to blood);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Changing 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pH value </a:t>
            </a:r>
            <a:r>
              <a:rPr lang="en-US" altLang="zh-CN" dirty="0" smtClean="0">
                <a:solidFill>
                  <a:srgbClr val="000000"/>
                </a:solidFill>
                <a:sym typeface="Wingdings" pitchFamily="2" charset="2"/>
              </a:rPr>
              <a:t>(it is suitable for enzyme digestion);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dirty="0" smtClean="0">
                <a:solidFill>
                  <a:srgbClr val="000000"/>
                </a:solidFill>
                <a:sym typeface="Wingdings" pitchFamily="2" charset="2"/>
              </a:rPr>
              <a:t>Contain 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enzymes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sym typeface="Wingdings" pitchFamily="2" charset="2"/>
              </a:rPr>
              <a:t>that </a:t>
            </a:r>
            <a:r>
              <a:rPr lang="en-US" altLang="zh-CN" b="1" dirty="0" err="1" smtClean="0">
                <a:solidFill>
                  <a:srgbClr val="FFC000"/>
                </a:solidFill>
                <a:sym typeface="Wingdings" pitchFamily="2" charset="2"/>
              </a:rPr>
              <a:t>Hydrolizes</a:t>
            </a:r>
            <a:r>
              <a:rPr lang="en-US" altLang="zh-CN" b="1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sym typeface="Wingdings" pitchFamily="2" charset="2"/>
              </a:rPr>
              <a:t>food </a:t>
            </a:r>
            <a:r>
              <a:rPr lang="en-US" altLang="zh-CN" dirty="0" err="1" smtClean="0">
                <a:solidFill>
                  <a:srgbClr val="000000"/>
                </a:solidFill>
                <a:sym typeface="Wingdings" pitchFamily="2" charset="2"/>
              </a:rPr>
              <a:t>e.g</a:t>
            </a:r>
            <a:r>
              <a:rPr lang="en-US" altLang="zh-CN" dirty="0" smtClean="0">
                <a:solidFill>
                  <a:srgbClr val="000000"/>
                </a:solidFill>
                <a:sym typeface="Wingdings" pitchFamily="2" charset="2"/>
              </a:rPr>
              <a:t>  amylase , proteinase, lipase,.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dirty="0" smtClean="0">
                <a:solidFill>
                  <a:srgbClr val="000000"/>
                </a:solidFill>
                <a:sym typeface="Wingdings" pitchFamily="2" charset="2"/>
              </a:rPr>
              <a:t>Contain 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hormones</a:t>
            </a:r>
            <a:r>
              <a:rPr lang="en-US" altLang="zh-CN" dirty="0" smtClean="0">
                <a:solidFill>
                  <a:srgbClr val="000000"/>
                </a:solidFill>
                <a:sym typeface="Wingdings" pitchFamily="2" charset="2"/>
              </a:rPr>
              <a:t>(&gt;18 </a:t>
            </a:r>
            <a:r>
              <a:rPr lang="en-US" altLang="zh-CN" dirty="0" err="1" smtClean="0">
                <a:solidFill>
                  <a:srgbClr val="000000"/>
                </a:solidFill>
                <a:sym typeface="Wingdings" pitchFamily="2" charset="2"/>
              </a:rPr>
              <a:t>e.g</a:t>
            </a:r>
            <a:r>
              <a:rPr lang="en-US" altLang="zh-CN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sym typeface="Wingdings" pitchFamily="2" charset="2"/>
              </a:rPr>
              <a:t>gastrin,CCK</a:t>
            </a:r>
            <a:r>
              <a:rPr lang="en-US" altLang="zh-CN" dirty="0" smtClean="0">
                <a:solidFill>
                  <a:srgbClr val="000000"/>
                </a:solidFill>
                <a:sym typeface="Wingdings" pitchFamily="2" charset="2"/>
              </a:rPr>
              <a:t>, </a:t>
            </a:r>
            <a:r>
              <a:rPr lang="en-US" altLang="zh-CN" dirty="0" err="1" smtClean="0">
                <a:solidFill>
                  <a:srgbClr val="000000"/>
                </a:solidFill>
                <a:sym typeface="Wingdings" pitchFamily="2" charset="2"/>
              </a:rPr>
              <a:t>secretin</a:t>
            </a:r>
            <a:r>
              <a:rPr lang="en-US" altLang="zh-CN" dirty="0" smtClean="0">
                <a:solidFill>
                  <a:srgbClr val="000000"/>
                </a:solidFill>
                <a:sym typeface="Wingdings" pitchFamily="2" charset="2"/>
              </a:rPr>
              <a:t>) and local chemicals(</a:t>
            </a:r>
            <a:r>
              <a:rPr lang="en-US" altLang="zh-CN" dirty="0" err="1" smtClean="0">
                <a:solidFill>
                  <a:srgbClr val="000000"/>
                </a:solidFill>
                <a:sym typeface="Wingdings" pitchFamily="2" charset="2"/>
              </a:rPr>
              <a:t>e.g</a:t>
            </a:r>
            <a:r>
              <a:rPr lang="en-US" altLang="zh-CN" dirty="0" smtClean="0">
                <a:solidFill>
                  <a:srgbClr val="000000"/>
                </a:solidFill>
                <a:sym typeface="Wingdings" pitchFamily="2" charset="2"/>
              </a:rPr>
              <a:t> histamine) that regulate activities of the GIT.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Protection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sym typeface="Wingdings" pitchFamily="2" charset="2"/>
              </a:rPr>
              <a:t>by mucus, antibody, a great quantity of liquid.</a:t>
            </a:r>
          </a:p>
          <a:p>
            <a:pPr>
              <a:lnSpc>
                <a:spcPct val="90000"/>
              </a:lnSpc>
              <a:buNone/>
            </a:pPr>
            <a:endParaRPr lang="en-US" altLang="zh-CN" dirty="0" smtClean="0">
              <a:solidFill>
                <a:srgbClr val="000000"/>
              </a:solidFill>
              <a:sym typeface="Wingdings" pitchFamily="2" charset="2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8900" b="1" dirty="0" smtClean="0">
                <a:solidFill>
                  <a:schemeClr val="accent1">
                    <a:lumMod val="75000"/>
                  </a:schemeClr>
                </a:solidFill>
              </a:rPr>
              <a:t>DIGESTION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6477000" cy="4114800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Digestion 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occurs in the GI lumen by secreted enzymes and on surface of enterocytes by membrane-bound enzymes</a:t>
            </a:r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r>
              <a:rPr lang="en-US" dirty="0" smtClean="0"/>
              <a:t> A typical meal contains carbohydrates, fat, protein, water, electrolytes, and vitamins. </a:t>
            </a:r>
          </a:p>
          <a:p>
            <a:r>
              <a:rPr lang="en-US" dirty="0" smtClean="0"/>
              <a:t>Although water, electrolytes, and vitamins do not require special processing.</a:t>
            </a:r>
            <a:endParaRPr lang="en-US" altLang="zh-CN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4" descr="FG20_01"/>
          <p:cNvPicPr>
            <a:picLocks noChangeAspect="1" noChangeArrowheads="1"/>
          </p:cNvPicPr>
          <p:nvPr/>
        </p:nvPicPr>
        <p:blipFill>
          <a:blip r:embed="rId2"/>
          <a:srcRect l="13462" r="13461"/>
          <a:stretch>
            <a:fillRect/>
          </a:stretch>
        </p:blipFill>
        <p:spPr>
          <a:xfrm>
            <a:off x="7467600" y="1676400"/>
            <a:ext cx="4157786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8229600" cy="10668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accent5">
                    <a:lumMod val="50000"/>
                  </a:schemeClr>
                </a:solidFill>
              </a:rPr>
              <a:t>DIGESTION</a:t>
            </a:r>
            <a:endParaRPr lang="en-US" sz="7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10363200" cy="4495800"/>
          </a:xfrm>
          <a:ln w="57150"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The major foods on which the body lives can be classified as </a:t>
            </a:r>
            <a:r>
              <a:rPr lang="en-US" sz="3600" i="1" dirty="0" smtClean="0"/>
              <a:t>carbohydrates</a:t>
            </a:r>
            <a:r>
              <a:rPr lang="en-US" sz="3600" i="1" dirty="0" smtClean="0"/>
              <a:t>, fats</a:t>
            </a:r>
            <a:r>
              <a:rPr lang="en-US" sz="3600" i="1" dirty="0" smtClean="0"/>
              <a:t>, and proteins </a:t>
            </a:r>
            <a:r>
              <a:rPr lang="en-US" sz="3600" dirty="0" smtClean="0"/>
              <a:t> must be broken into small forms to be absorbed</a:t>
            </a:r>
          </a:p>
          <a:p>
            <a:r>
              <a:rPr lang="en-US" sz="3600" b="1" dirty="0" smtClean="0"/>
              <a:t>Digestion of the Various Foods takes place by Hydrolysis</a:t>
            </a:r>
            <a:r>
              <a:rPr lang="en-US" sz="3600" dirty="0" smtClean="0"/>
              <a:t>  which is </a:t>
            </a:r>
            <a:r>
              <a:rPr lang="en-US" sz="3600" b="1" dirty="0" smtClean="0">
                <a:solidFill>
                  <a:srgbClr val="00B050"/>
                </a:solidFill>
              </a:rPr>
              <a:t>breakdown of water </a:t>
            </a:r>
            <a:r>
              <a:rPr lang="en-US" sz="3600" dirty="0" smtClean="0"/>
              <a:t>and return  of the </a:t>
            </a:r>
            <a:r>
              <a:rPr lang="en-US" sz="3600" b="1" dirty="0" smtClean="0">
                <a:solidFill>
                  <a:srgbClr val="0070C0"/>
                </a:solidFill>
              </a:rPr>
              <a:t>hydrogen and hydroxyl </a:t>
            </a:r>
            <a:r>
              <a:rPr lang="en-US" sz="3600" dirty="0" smtClean="0"/>
              <a:t>ions from water into carbohydrates, protein or fat </a:t>
            </a:r>
            <a:r>
              <a:rPr lang="en-US" sz="3600" b="1" dirty="0" smtClean="0">
                <a:solidFill>
                  <a:srgbClr val="7030A0"/>
                </a:solidFill>
              </a:rPr>
              <a:t>molecules.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>
                <a:solidFill>
                  <a:srgbClr val="0070C0"/>
                </a:solidFill>
              </a:rPr>
              <a:t>DIGESTION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10134600" cy="472440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The chemistry of digestion is simple </a:t>
            </a:r>
            <a:r>
              <a:rPr lang="en-US" dirty="0" err="1" smtClean="0">
                <a:solidFill>
                  <a:srgbClr val="002060"/>
                </a:solidFill>
              </a:rPr>
              <a:t>i.e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sz="3200" dirty="0">
                <a:solidFill>
                  <a:srgbClr val="00B050"/>
                </a:solidFill>
              </a:rPr>
              <a:t>In the case of all three major types of food  the </a:t>
            </a:r>
            <a:r>
              <a:rPr lang="en-US" sz="3200" b="1" dirty="0">
                <a:solidFill>
                  <a:schemeClr val="accent1"/>
                </a:solidFill>
              </a:rPr>
              <a:t>same basic process of </a:t>
            </a:r>
            <a:r>
              <a:rPr lang="en-US" sz="3200" b="1" i="1" dirty="0">
                <a:solidFill>
                  <a:schemeClr val="accent1"/>
                </a:solidFill>
              </a:rPr>
              <a:t>hydrolysis is involved</a:t>
            </a:r>
            <a:r>
              <a:rPr lang="en-US" sz="3200" i="1" dirty="0">
                <a:solidFill>
                  <a:srgbClr val="00B050"/>
                </a:solidFill>
              </a:rPr>
              <a:t>. </a:t>
            </a:r>
          </a:p>
          <a:p>
            <a:pPr lvl="1"/>
            <a:r>
              <a:rPr lang="en-US" sz="3200" i="1" dirty="0"/>
              <a:t>The </a:t>
            </a:r>
            <a:r>
              <a:rPr lang="en-US" sz="3200" dirty="0"/>
              <a:t>only difference lies in the </a:t>
            </a:r>
            <a:r>
              <a:rPr lang="en-US" sz="3200" b="1" dirty="0">
                <a:solidFill>
                  <a:srgbClr val="0070C0"/>
                </a:solidFill>
              </a:rPr>
              <a:t>types of enzymes</a:t>
            </a:r>
            <a:r>
              <a:rPr lang="en-US" sz="3200" b="1" dirty="0"/>
              <a:t> </a:t>
            </a:r>
            <a:r>
              <a:rPr lang="en-US" sz="3200" dirty="0"/>
              <a:t>required to promote the hydrolysis reactions for each type of food.</a:t>
            </a:r>
          </a:p>
          <a:p>
            <a:pPr lvl="1"/>
            <a:r>
              <a:rPr lang="en-US" sz="3200" dirty="0"/>
              <a:t>Many of the enzymes are located in such glands as the salivary gland, glands in the stomach wall, and pancreas and are secreted into the lumen of the gut.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8229600" cy="792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b="1" dirty="0" smtClean="0">
                <a:solidFill>
                  <a:srgbClr val="0070C0"/>
                </a:solidFill>
              </a:rPr>
              <a:t>ABSORPTION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752600"/>
            <a:ext cx="4038600" cy="37338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Absorption 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occurs by </a:t>
            </a:r>
            <a:endParaRPr lang="en-US" altLang="zh-CN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</a:rPr>
              <a:t>simple 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diffusion, </a:t>
            </a:r>
            <a:endParaRPr lang="en-US" altLang="zh-CN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</a:rPr>
              <a:t>facilitated 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diffusion, </a:t>
            </a:r>
            <a:endParaRPr lang="en-US" altLang="zh-CN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</a:rPr>
              <a:t>active 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transport, </a:t>
            </a:r>
            <a:endParaRPr lang="en-US" altLang="zh-CN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US" altLang="zh-CN" b="1" dirty="0" err="1" smtClean="0">
                <a:solidFill>
                  <a:schemeClr val="accent6">
                    <a:lumMod val="75000"/>
                  </a:schemeClr>
                </a:solidFill>
              </a:rPr>
              <a:t>endocytosis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, and </a:t>
            </a:r>
            <a:endParaRPr lang="en-US" altLang="zh-CN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US" altLang="zh-CN" b="1" dirty="0" err="1" smtClean="0">
                <a:solidFill>
                  <a:schemeClr val="accent6">
                    <a:lumMod val="75000"/>
                  </a:schemeClr>
                </a:solidFill>
              </a:rPr>
              <a:t>paracellular</a:t>
            </a: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transport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4" descr="FG20_25"/>
          <p:cNvPicPr>
            <a:picLocks noChangeAspect="1" noChangeArrowheads="1"/>
          </p:cNvPicPr>
          <p:nvPr/>
        </p:nvPicPr>
        <p:blipFill>
          <a:blip r:embed="rId2"/>
          <a:srcRect l="26605" r="24771"/>
          <a:stretch>
            <a:fillRect/>
          </a:stretch>
        </p:blipFill>
        <p:spPr bwMode="auto">
          <a:xfrm>
            <a:off x="6629400" y="1020762"/>
            <a:ext cx="4267200" cy="499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563100" cy="11430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chemeClr val="accent1"/>
                </a:solidFill>
              </a:rPr>
              <a:t>GENERAL </a:t>
            </a:r>
            <a:r>
              <a:rPr lang="en-US" sz="6000" b="1" dirty="0" smtClean="0">
                <a:solidFill>
                  <a:schemeClr val="accent1"/>
                </a:solidFill>
              </a:rPr>
              <a:t>PRINCIPLES</a:t>
            </a:r>
            <a:endParaRPr lang="en-US" sz="6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85758"/>
            <a:ext cx="5638800" cy="4038600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dirty="0"/>
              <a:t>Get a general overview on </a:t>
            </a:r>
          </a:p>
          <a:p>
            <a:pPr lvl="1"/>
            <a:r>
              <a:rPr lang="en-US" sz="3200" dirty="0"/>
              <a:t>Structure of GIT</a:t>
            </a:r>
          </a:p>
          <a:p>
            <a:pPr lvl="1"/>
            <a:r>
              <a:rPr lang="en-US" sz="3200" dirty="0"/>
              <a:t>How food is </a:t>
            </a:r>
          </a:p>
          <a:p>
            <a:pPr lvl="2"/>
            <a:r>
              <a:rPr lang="en-US" sz="3200" dirty="0"/>
              <a:t>Ingested, </a:t>
            </a:r>
          </a:p>
          <a:p>
            <a:pPr lvl="2"/>
            <a:r>
              <a:rPr lang="en-US" sz="3200" dirty="0"/>
              <a:t>Moves down GIT, </a:t>
            </a:r>
          </a:p>
          <a:p>
            <a:pPr lvl="2"/>
            <a:r>
              <a:rPr lang="en-US" sz="3200" dirty="0"/>
              <a:t>Digested and </a:t>
            </a:r>
          </a:p>
          <a:p>
            <a:pPr lvl="2"/>
            <a:r>
              <a:rPr lang="en-US" sz="3200" dirty="0"/>
              <a:t>Absorbed</a:t>
            </a:r>
            <a:r>
              <a:rPr lang="en-US" sz="3200" dirty="0" smtClean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58088" t="20701" r="25682" b="37006"/>
          <a:stretch>
            <a:fillRect/>
          </a:stretch>
        </p:blipFill>
        <p:spPr bwMode="auto">
          <a:xfrm>
            <a:off x="8077200" y="1031374"/>
            <a:ext cx="2743200" cy="462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NEURAL 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</a:rPr>
              <a:t>CONTROL OF GIT</a:t>
            </a:r>
            <a:endParaRPr lang="en-US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6553200" cy="4963210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/>
              <a:t>Autonomic Nervous System</a:t>
            </a:r>
            <a:r>
              <a:rPr lang="en-US" sz="3600" dirty="0"/>
              <a:t> has an extrinsic and an intrinsic component</a:t>
            </a:r>
          </a:p>
          <a:p>
            <a:pPr lvl="1">
              <a:defRPr/>
            </a:pPr>
            <a:r>
              <a:rPr lang="en-US" sz="3200" b="1" dirty="0">
                <a:solidFill>
                  <a:schemeClr val="accent1"/>
                </a:solidFill>
              </a:rPr>
              <a:t>Extrinsic </a:t>
            </a:r>
          </a:p>
          <a:p>
            <a:pPr lvl="2">
              <a:defRPr/>
            </a:pPr>
            <a:r>
              <a:rPr lang="en-US" sz="2800" dirty="0"/>
              <a:t>Sympathetic and Parasympathetic </a:t>
            </a:r>
            <a:r>
              <a:rPr lang="en-US" sz="2800" dirty="0" err="1"/>
              <a:t>innervation</a:t>
            </a:r>
            <a:r>
              <a:rPr lang="en-US" sz="2800" dirty="0"/>
              <a:t> of GI tract</a:t>
            </a:r>
          </a:p>
          <a:p>
            <a:pPr lvl="1">
              <a:defRPr/>
            </a:pPr>
            <a:r>
              <a:rPr lang="en-US" sz="3200" b="1" dirty="0">
                <a:solidFill>
                  <a:schemeClr val="accent1"/>
                </a:solidFill>
              </a:rPr>
              <a:t>Intrinsic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  <a:p>
            <a:pPr lvl="2">
              <a:defRPr/>
            </a:pPr>
            <a:r>
              <a:rPr lang="en-US" sz="2800" dirty="0"/>
              <a:t>Called </a:t>
            </a:r>
            <a:r>
              <a:rPr lang="en-US" sz="2800" b="1" dirty="0">
                <a:solidFill>
                  <a:schemeClr val="accent1"/>
                </a:solidFill>
              </a:rPr>
              <a:t>Enteric Nervous System</a:t>
            </a:r>
          </a:p>
          <a:p>
            <a:pPr lvl="2">
              <a:defRPr/>
            </a:pPr>
            <a:r>
              <a:rPr lang="en-US" sz="2800" dirty="0"/>
              <a:t>Contained within wall of GI tract</a:t>
            </a:r>
          </a:p>
          <a:p>
            <a:pPr lvl="2">
              <a:defRPr/>
            </a:pPr>
            <a:r>
              <a:rPr lang="en-US" sz="2800" dirty="0"/>
              <a:t>Communicates with Extrinsic </a:t>
            </a:r>
            <a:r>
              <a:rPr lang="en-US" sz="2800" dirty="0" smtClean="0"/>
              <a:t>component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r="33086"/>
          <a:stretch>
            <a:fillRect/>
          </a:stretch>
        </p:blipFill>
        <p:spPr bwMode="auto">
          <a:xfrm>
            <a:off x="7427517" y="1589990"/>
            <a:ext cx="4652165" cy="459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33086"/>
          <a:stretch>
            <a:fillRect/>
          </a:stretch>
        </p:blipFill>
        <p:spPr bwMode="auto">
          <a:xfrm>
            <a:off x="6629400" y="1143000"/>
            <a:ext cx="5164071" cy="509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09600" y="1340361"/>
            <a:ext cx="5791200" cy="378565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cs typeface="Arial" charset="0"/>
              </a:rPr>
              <a:t>parasympathetic Nerves</a:t>
            </a:r>
            <a:r>
              <a:rPr lang="en-US" sz="4400" b="1" dirty="0">
                <a:solidFill>
                  <a:srgbClr val="99FF33"/>
                </a:solidFill>
                <a:cs typeface="Arial" charset="0"/>
              </a:rPr>
              <a:t>:</a:t>
            </a:r>
          </a:p>
          <a:p>
            <a:pPr lvl="1"/>
            <a:r>
              <a:rPr lang="en-US" sz="2000" dirty="0">
                <a:cs typeface="Arial" charset="0"/>
              </a:rPr>
              <a:t>Location in brain stem &amp; sacral region</a:t>
            </a:r>
          </a:p>
          <a:p>
            <a:pPr lvl="1"/>
            <a:r>
              <a:rPr lang="en-US" sz="2000" dirty="0">
                <a:cs typeface="Arial" charset="0"/>
              </a:rPr>
              <a:t>Projection - preganglionic</a:t>
            </a:r>
          </a:p>
          <a:p>
            <a:pPr lvl="1"/>
            <a:r>
              <a:rPr lang="en-US" sz="2000" dirty="0">
                <a:cs typeface="Arial" charset="0"/>
              </a:rPr>
              <a:t>Neurotransmitter is Ach =</a:t>
            </a:r>
            <a:r>
              <a:rPr lang="en-US" sz="2000" dirty="0" err="1">
                <a:cs typeface="Arial" charset="0"/>
              </a:rPr>
              <a:t>excitetory</a:t>
            </a:r>
            <a:r>
              <a:rPr lang="en-US" sz="2000" dirty="0">
                <a:cs typeface="Arial" charset="0"/>
              </a:rPr>
              <a:t>)</a:t>
            </a:r>
          </a:p>
          <a:p>
            <a:r>
              <a:rPr lang="en-US" sz="3600" b="1" dirty="0" smtClean="0">
                <a:solidFill>
                  <a:srgbClr val="0070C0"/>
                </a:solidFill>
                <a:cs typeface="Arial" charset="0"/>
              </a:rPr>
              <a:t>Sympathetic </a:t>
            </a:r>
            <a:r>
              <a:rPr lang="en-US" sz="3600" b="1" dirty="0">
                <a:solidFill>
                  <a:srgbClr val="0070C0"/>
                </a:solidFill>
                <a:cs typeface="Arial" charset="0"/>
              </a:rPr>
              <a:t>nerves:</a:t>
            </a:r>
          </a:p>
          <a:p>
            <a:pPr lvl="1"/>
            <a:r>
              <a:rPr lang="en-US" sz="2000" dirty="0">
                <a:cs typeface="Arial" charset="0"/>
              </a:rPr>
              <a:t>Location thoracic &amp; lumbar regions</a:t>
            </a:r>
          </a:p>
          <a:p>
            <a:pPr lvl="1"/>
            <a:r>
              <a:rPr lang="en-US" sz="2000" dirty="0">
                <a:cs typeface="Arial" charset="0"/>
              </a:rPr>
              <a:t>Projection - </a:t>
            </a:r>
            <a:r>
              <a:rPr lang="en-US" sz="2000" dirty="0" err="1">
                <a:cs typeface="Arial" charset="0"/>
              </a:rPr>
              <a:t>postgangionic</a:t>
            </a:r>
            <a:endParaRPr lang="en-US" sz="2000" dirty="0">
              <a:cs typeface="Arial" charset="0"/>
            </a:endParaRPr>
          </a:p>
          <a:p>
            <a:pPr lvl="1"/>
            <a:r>
              <a:rPr lang="en-US" sz="2000" dirty="0">
                <a:cs typeface="Arial" charset="0"/>
              </a:rPr>
              <a:t>Neurotransmitter= NE(</a:t>
            </a:r>
            <a:r>
              <a:rPr lang="en-US" sz="2000" dirty="0" err="1">
                <a:cs typeface="Arial" charset="0"/>
              </a:rPr>
              <a:t>neuroepinephrine</a:t>
            </a:r>
            <a:r>
              <a:rPr lang="en-US" sz="2000" dirty="0" smtClean="0">
                <a:cs typeface="Arial" charset="0"/>
              </a:rPr>
              <a:t>) =</a:t>
            </a:r>
            <a:r>
              <a:rPr lang="en-US" sz="2000" dirty="0">
                <a:cs typeface="Arial" charset="0"/>
              </a:rPr>
              <a:t>inhibitory)</a:t>
            </a:r>
          </a:p>
          <a:p>
            <a:pPr lvl="1"/>
            <a:r>
              <a:rPr lang="en-US" sz="2000" dirty="0">
                <a:cs typeface="Arial" charset="0"/>
              </a:rPr>
              <a:t>NE increases sphincter tension</a:t>
            </a:r>
          </a:p>
          <a:p>
            <a:pPr lvl="1"/>
            <a:r>
              <a:rPr lang="en-US" sz="2000" dirty="0">
                <a:cs typeface="Arial" charset="0"/>
              </a:rPr>
              <a:t>Inactivate the motility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smtClean="0">
                <a:solidFill>
                  <a:schemeClr val="accent6">
                    <a:lumMod val="75000"/>
                  </a:schemeClr>
                </a:solidFill>
              </a:rPr>
              <a:t>NEURAL CONTROL OF GIT</a:t>
            </a:r>
            <a:endParaRPr lang="en-US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11277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NEURAL </a:t>
            </a:r>
            <a:r>
              <a:rPr lang="en-US" b="1" dirty="0">
                <a:solidFill>
                  <a:srgbClr val="0070C0"/>
                </a:solidFill>
              </a:rPr>
              <a:t>CONTROL OF GIT </a:t>
            </a:r>
            <a:r>
              <a:rPr lang="en-US" b="1" dirty="0">
                <a:solidFill>
                  <a:srgbClr val="00B050"/>
                </a:solidFill>
              </a:rPr>
              <a:t>– INTRINSIC(MINIBRAIN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6172200" cy="5181600"/>
          </a:xfrm>
          <a:ln w="3810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defRPr/>
            </a:pPr>
            <a:r>
              <a:rPr lang="en-US" dirty="0"/>
              <a:t>Can direct all functions of GI in absence of extrinsic </a:t>
            </a:r>
            <a:r>
              <a:rPr lang="en-US" dirty="0" err="1"/>
              <a:t>innervation</a:t>
            </a:r>
            <a:endParaRPr lang="en-US" dirty="0"/>
          </a:p>
          <a:p>
            <a:pPr marL="609600" indent="-609600">
              <a:lnSpc>
                <a:spcPct val="90000"/>
              </a:lnSpc>
              <a:defRPr/>
            </a:pPr>
            <a:r>
              <a:rPr lang="en-US" dirty="0"/>
              <a:t>Controls contractile, </a:t>
            </a:r>
            <a:r>
              <a:rPr lang="en-US" dirty="0" err="1"/>
              <a:t>secretory</a:t>
            </a:r>
            <a:r>
              <a:rPr lang="en-US" dirty="0"/>
              <a:t>, and endocrine functions of GI tract 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en-US" dirty="0"/>
              <a:t>Receives input from 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dirty="0"/>
              <a:t>Parasympathetic and sympathetic nervous systems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dirty="0"/>
              <a:t>Mechanoreceptors and </a:t>
            </a:r>
            <a:r>
              <a:rPr lang="en-US" dirty="0" err="1"/>
              <a:t>chemoreceptors</a:t>
            </a:r>
            <a:r>
              <a:rPr lang="en-US" dirty="0"/>
              <a:t> in mucosa 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en-US" dirty="0"/>
              <a:t>Sends information directly </a:t>
            </a:r>
            <a:r>
              <a:rPr lang="en-US" i="1" dirty="0"/>
              <a:t>to</a:t>
            </a:r>
            <a:r>
              <a:rPr lang="en-US" dirty="0"/>
              <a:t> smooth muscle, </a:t>
            </a:r>
            <a:r>
              <a:rPr lang="en-US" dirty="0" err="1"/>
              <a:t>secretory</a:t>
            </a:r>
            <a:r>
              <a:rPr lang="en-US" dirty="0"/>
              <a:t>, and endocrine cells</a:t>
            </a:r>
          </a:p>
          <a:p>
            <a:endParaRPr lang="en-US" dirty="0"/>
          </a:p>
        </p:txBody>
      </p:sp>
      <p:pic>
        <p:nvPicPr>
          <p:cNvPr id="4" name="Picture 4" descr="S95493-008-f003"/>
          <p:cNvPicPr>
            <a:picLocks noChangeAspect="1" noChangeArrowheads="1"/>
          </p:cNvPicPr>
          <p:nvPr/>
        </p:nvPicPr>
        <p:blipFill>
          <a:blip r:embed="rId2"/>
          <a:srcRect b="4034"/>
          <a:stretch>
            <a:fillRect/>
          </a:stretch>
        </p:blipFill>
        <p:spPr>
          <a:xfrm>
            <a:off x="7566985" y="2193131"/>
            <a:ext cx="4167815" cy="3348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3156"/>
            <a:ext cx="9372600" cy="11430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NEURAL </a:t>
            </a:r>
            <a:r>
              <a:rPr lang="en-US" b="1" dirty="0">
                <a:solidFill>
                  <a:srgbClr val="0070C0"/>
                </a:solidFill>
              </a:rPr>
              <a:t>CONTROL OF GIT </a:t>
            </a:r>
            <a:r>
              <a:rPr lang="en-US" b="1" dirty="0">
                <a:solidFill>
                  <a:srgbClr val="00B050"/>
                </a:solidFill>
              </a:rPr>
              <a:t>– SUMMARY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FG20_0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5183" b="18562"/>
          <a:stretch>
            <a:fillRect/>
          </a:stretch>
        </p:blipFill>
        <p:spPr>
          <a:xfrm>
            <a:off x="1143000" y="1182278"/>
            <a:ext cx="9296400" cy="46194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solidFill>
                  <a:schemeClr val="accent1"/>
                </a:solidFill>
              </a:rPr>
              <a:t>CHEMICAL </a:t>
            </a:r>
            <a:r>
              <a:rPr lang="en-US" sz="5400" b="1" dirty="0">
                <a:solidFill>
                  <a:schemeClr val="accent1"/>
                </a:solidFill>
              </a:rPr>
              <a:t>CONTROL OF </a:t>
            </a:r>
            <a:r>
              <a:rPr lang="en-US" sz="5400" b="1" dirty="0" smtClean="0">
                <a:solidFill>
                  <a:schemeClr val="accent1"/>
                </a:solidFill>
              </a:rPr>
              <a:t>GIT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10058400" cy="5029200"/>
          </a:xfrm>
          <a:ln w="57150"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zh-CN" b="1" dirty="0" smtClean="0"/>
              <a:t>Numerous peptides (</a:t>
            </a:r>
            <a:r>
              <a:rPr lang="en-US" altLang="zh-CN" b="1" dirty="0" smtClean="0">
                <a:solidFill>
                  <a:schemeClr val="accent4"/>
                </a:solidFill>
              </a:rPr>
              <a:t>short amino acid sequences</a:t>
            </a:r>
            <a:r>
              <a:rPr lang="en-US" altLang="zh-CN" b="1" dirty="0" smtClean="0"/>
              <a:t>)</a:t>
            </a:r>
            <a:r>
              <a:rPr lang="en-US" altLang="zh-CN" sz="2800" b="1" dirty="0"/>
              <a:t> </a:t>
            </a:r>
            <a:r>
              <a:rPr lang="en-US" altLang="zh-CN" b="1" dirty="0" smtClean="0"/>
              <a:t>regulate GI function.</a:t>
            </a:r>
          </a:p>
          <a:p>
            <a:pPr>
              <a:defRPr/>
            </a:pPr>
            <a:r>
              <a:rPr lang="en-US" altLang="zh-CN" b="1" dirty="0" smtClean="0"/>
              <a:t>GI peptides can be divided into three classes based on their site of release and action: </a:t>
            </a:r>
          </a:p>
          <a:p>
            <a:pPr lvl="1">
              <a:defRPr/>
            </a:pPr>
            <a:r>
              <a:rPr lang="en-US" altLang="zh-CN" b="1" dirty="0" smtClean="0">
                <a:solidFill>
                  <a:schemeClr val="accent1"/>
                </a:solidFill>
              </a:rPr>
              <a:t>Hormones- go through blood stream,</a:t>
            </a:r>
          </a:p>
          <a:p>
            <a:pPr lvl="1">
              <a:defRPr/>
            </a:pPr>
            <a:r>
              <a:rPr lang="en-US" altLang="zh-CN" b="1" dirty="0" err="1" smtClean="0">
                <a:solidFill>
                  <a:schemeClr val="accent1"/>
                </a:solidFill>
              </a:rPr>
              <a:t>Paracrines</a:t>
            </a:r>
            <a:r>
              <a:rPr lang="en-US" altLang="zh-CN" b="1" dirty="0" smtClean="0">
                <a:solidFill>
                  <a:schemeClr val="accent1"/>
                </a:solidFill>
              </a:rPr>
              <a:t> – have local action.</a:t>
            </a:r>
          </a:p>
          <a:p>
            <a:pPr lvl="1">
              <a:defRPr/>
            </a:pPr>
            <a:r>
              <a:rPr lang="en-US" altLang="zh-CN" b="1" dirty="0" err="1" smtClean="0">
                <a:solidFill>
                  <a:schemeClr val="accent1"/>
                </a:solidFill>
              </a:rPr>
              <a:t>neurocrines</a:t>
            </a:r>
            <a:r>
              <a:rPr lang="en-US" altLang="zh-CN" b="1" dirty="0" smtClean="0">
                <a:solidFill>
                  <a:schemeClr val="accent1"/>
                </a:solidFill>
              </a:rPr>
              <a:t>. </a:t>
            </a:r>
          </a:p>
          <a:p>
            <a:pPr>
              <a:defRPr/>
            </a:pPr>
            <a:r>
              <a:rPr lang="en-US" altLang="zh-CN" b="1" dirty="0" smtClean="0"/>
              <a:t>Hormones include </a:t>
            </a:r>
          </a:p>
          <a:p>
            <a:pPr lvl="1">
              <a:defRPr/>
            </a:pPr>
            <a:r>
              <a:rPr lang="en-US" altLang="zh-CN" b="1" dirty="0" err="1" smtClean="0">
                <a:solidFill>
                  <a:schemeClr val="accent4"/>
                </a:solidFill>
              </a:rPr>
              <a:t>secretin</a:t>
            </a:r>
            <a:r>
              <a:rPr lang="en-US" altLang="zh-CN" b="1" dirty="0" smtClean="0">
                <a:solidFill>
                  <a:schemeClr val="accent4"/>
                </a:solidFill>
              </a:rPr>
              <a:t>,</a:t>
            </a:r>
          </a:p>
          <a:p>
            <a:pPr lvl="1">
              <a:defRPr/>
            </a:pPr>
            <a:r>
              <a:rPr lang="en-US" altLang="zh-CN" b="1" dirty="0" smtClean="0">
                <a:solidFill>
                  <a:schemeClr val="accent4"/>
                </a:solidFill>
              </a:rPr>
              <a:t> </a:t>
            </a:r>
            <a:r>
              <a:rPr lang="en-US" altLang="zh-CN" b="1" dirty="0" err="1" smtClean="0">
                <a:solidFill>
                  <a:schemeClr val="accent4"/>
                </a:solidFill>
              </a:rPr>
              <a:t>gastrin</a:t>
            </a:r>
            <a:r>
              <a:rPr lang="en-US" altLang="zh-CN" b="1" dirty="0" smtClean="0">
                <a:solidFill>
                  <a:schemeClr val="accent4"/>
                </a:solidFill>
              </a:rPr>
              <a:t>, </a:t>
            </a:r>
            <a:r>
              <a:rPr lang="en-US" altLang="zh-CN" b="1" dirty="0" err="1" smtClean="0">
                <a:solidFill>
                  <a:schemeClr val="accent4"/>
                </a:solidFill>
              </a:rPr>
              <a:t>cholecystokinin</a:t>
            </a:r>
            <a:r>
              <a:rPr lang="en-US" altLang="zh-CN" b="1" dirty="0" smtClean="0">
                <a:solidFill>
                  <a:schemeClr val="accent4"/>
                </a:solidFill>
              </a:rPr>
              <a:t>(CCK),</a:t>
            </a:r>
          </a:p>
          <a:p>
            <a:pPr lvl="1">
              <a:defRPr/>
            </a:pPr>
            <a:r>
              <a:rPr lang="en-US" altLang="zh-CN" b="1" dirty="0" smtClean="0">
                <a:solidFill>
                  <a:schemeClr val="accent4"/>
                </a:solidFill>
              </a:rPr>
              <a:t> </a:t>
            </a:r>
            <a:r>
              <a:rPr lang="en-US" altLang="zh-CN" b="1" dirty="0" err="1" smtClean="0">
                <a:solidFill>
                  <a:schemeClr val="accent4"/>
                </a:solidFill>
              </a:rPr>
              <a:t>gastrin</a:t>
            </a:r>
            <a:r>
              <a:rPr lang="en-US" altLang="zh-CN" b="1" dirty="0" smtClean="0">
                <a:solidFill>
                  <a:schemeClr val="accent4"/>
                </a:solidFill>
              </a:rPr>
              <a:t> inhibitory peptide (GIP), and </a:t>
            </a:r>
          </a:p>
          <a:p>
            <a:pPr lvl="1">
              <a:defRPr/>
            </a:pPr>
            <a:r>
              <a:rPr lang="en-US" altLang="zh-CN" b="1" dirty="0" err="1" smtClean="0">
                <a:solidFill>
                  <a:schemeClr val="accent4"/>
                </a:solidFill>
              </a:rPr>
              <a:t>Motilin</a:t>
            </a:r>
            <a:r>
              <a:rPr lang="en-US" altLang="zh-CN" b="1" dirty="0" smtClean="0">
                <a:solidFill>
                  <a:schemeClr val="accent4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00B0F0"/>
                </a:solidFill>
              </a:rPr>
              <a:t>CHEMICAL </a:t>
            </a:r>
            <a:r>
              <a:rPr lang="en-US" sz="4800" b="1" dirty="0">
                <a:solidFill>
                  <a:srgbClr val="00B0F0"/>
                </a:solidFill>
              </a:rPr>
              <a:t>CONTROL OF </a:t>
            </a:r>
            <a:r>
              <a:rPr lang="en-US" sz="4800" b="1" dirty="0" smtClean="0">
                <a:solidFill>
                  <a:srgbClr val="00B0F0"/>
                </a:solidFill>
              </a:rPr>
              <a:t>GIT</a:t>
            </a:r>
            <a:endParaRPr lang="en-US" sz="48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8686800" cy="4830763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3600" b="1" dirty="0" err="1" smtClean="0"/>
              <a:t>Paracrines</a:t>
            </a:r>
            <a:r>
              <a:rPr lang="en-US" altLang="zh-CN" sz="3600" b="1" dirty="0" smtClean="0"/>
              <a:t> include </a:t>
            </a:r>
          </a:p>
          <a:p>
            <a:pPr lvl="1">
              <a:defRPr/>
            </a:pPr>
            <a:r>
              <a:rPr lang="en-US" altLang="zh-CN" sz="3200" b="1" dirty="0" err="1" smtClean="0">
                <a:solidFill>
                  <a:schemeClr val="accent1"/>
                </a:solidFill>
              </a:rPr>
              <a:t>somatostatin</a:t>
            </a:r>
            <a:r>
              <a:rPr lang="en-US" altLang="zh-CN" sz="3200" b="1" dirty="0" smtClean="0">
                <a:solidFill>
                  <a:schemeClr val="accent1"/>
                </a:solidFill>
              </a:rPr>
              <a:t> and </a:t>
            </a:r>
          </a:p>
          <a:p>
            <a:pPr lvl="1">
              <a:defRPr/>
            </a:pPr>
            <a:r>
              <a:rPr lang="en-US" altLang="zh-CN" sz="3200" b="1" dirty="0" smtClean="0">
                <a:solidFill>
                  <a:schemeClr val="accent1"/>
                </a:solidFill>
              </a:rPr>
              <a:t>histamine.</a:t>
            </a:r>
          </a:p>
          <a:p>
            <a:pPr>
              <a:defRPr/>
            </a:pPr>
            <a:r>
              <a:rPr lang="en-US" altLang="zh-CN" sz="3600" b="1" dirty="0" err="1" smtClean="0"/>
              <a:t>Neurocrines</a:t>
            </a:r>
            <a:r>
              <a:rPr lang="en-US" altLang="zh-CN" sz="3600" b="1" dirty="0" smtClean="0"/>
              <a:t> include</a:t>
            </a:r>
          </a:p>
          <a:p>
            <a:pPr lvl="1">
              <a:defRPr/>
            </a:pPr>
            <a:r>
              <a:rPr lang="en-US" altLang="zh-CN" sz="3200" b="1" dirty="0" smtClean="0"/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</a:rPr>
              <a:t>vasoactive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 intestinal peptide(VIP),</a:t>
            </a:r>
          </a:p>
          <a:p>
            <a:pPr lvl="1">
              <a:defRPr/>
            </a:pPr>
            <a:r>
              <a:rPr lang="en-US" altLang="zh-CN" sz="32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</a:rPr>
              <a:t>gastrin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-releasing peptide(GRP), and</a:t>
            </a:r>
          </a:p>
          <a:p>
            <a:pPr lvl="1">
              <a:defRPr/>
            </a:pPr>
            <a:r>
              <a:rPr lang="en-US" altLang="zh-CN" sz="32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</a:rPr>
              <a:t>enkephalins</a:t>
            </a:r>
            <a:r>
              <a:rPr lang="en-US" altLang="zh-CN" sz="3200" b="1" dirty="0" smtClean="0"/>
              <a:t>.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able Linda 8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0" y="228600"/>
            <a:ext cx="9220200" cy="597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 smtClean="0">
                <a:solidFill>
                  <a:srgbClr val="0070C0"/>
                </a:solidFill>
              </a:rPr>
              <a:t>CHEMICAL </a:t>
            </a:r>
            <a:r>
              <a:rPr lang="en-US" sz="6000" b="1" dirty="0">
                <a:solidFill>
                  <a:srgbClr val="0070C0"/>
                </a:solidFill>
              </a:rPr>
              <a:t>CONTROL OF </a:t>
            </a:r>
            <a:r>
              <a:rPr lang="en-US" sz="6000" b="1" dirty="0" smtClean="0">
                <a:solidFill>
                  <a:srgbClr val="0070C0"/>
                </a:solidFill>
              </a:rPr>
              <a:t>GIT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9829800" cy="4830763"/>
          </a:xfrm>
          <a:ln w="5715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chemeClr val="accent1">
                    <a:lumMod val="50000"/>
                  </a:schemeClr>
                </a:solidFill>
              </a:rPr>
              <a:t>Functions of GIT hormones</a:t>
            </a:r>
          </a:p>
          <a:p>
            <a:pPr lvl="1">
              <a:lnSpc>
                <a:spcPct val="120000"/>
              </a:lnSpc>
            </a:pPr>
            <a:r>
              <a:rPr lang="en-US" altLang="zh-CN" sz="3200" b="1" dirty="0" smtClean="0"/>
              <a:t>To regulate digestive gland secretion and digestive tract movement  </a:t>
            </a:r>
          </a:p>
          <a:p>
            <a:pPr lvl="1">
              <a:lnSpc>
                <a:spcPct val="120000"/>
              </a:lnSpc>
            </a:pPr>
            <a:r>
              <a:rPr lang="en-US" altLang="zh-CN" sz="3200" b="1" dirty="0" err="1" smtClean="0">
                <a:ea typeface="楷体_GB2312" pitchFamily="49" charset="-122"/>
              </a:rPr>
              <a:t>Trophic</a:t>
            </a:r>
            <a:r>
              <a:rPr lang="en-US" altLang="zh-CN" sz="3200" b="1" dirty="0" smtClean="0">
                <a:ea typeface="楷体_GB2312" pitchFamily="49" charset="-122"/>
              </a:rPr>
              <a:t> action .</a:t>
            </a:r>
            <a:endParaRPr lang="en-US" altLang="zh-CN" sz="3200" b="1" dirty="0" smtClean="0"/>
          </a:p>
          <a:p>
            <a:pPr lvl="1">
              <a:lnSpc>
                <a:spcPct val="120000"/>
              </a:lnSpc>
            </a:pPr>
            <a:r>
              <a:rPr lang="en-US" altLang="zh-CN" sz="3200" b="1" dirty="0" smtClean="0"/>
              <a:t>To modulate other hormones secretion</a:t>
            </a:r>
          </a:p>
          <a:p>
            <a:pPr lvl="1">
              <a:lnSpc>
                <a:spcPct val="120000"/>
              </a:lnSpc>
            </a:pPr>
            <a:r>
              <a:rPr lang="en-US" altLang="zh-CN" sz="3200" b="1" dirty="0" smtClean="0"/>
              <a:t>Brain-gut peptide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*</a:t>
            </a:r>
            <a:r>
              <a:rPr lang="zh-CN" altLang="en-US" sz="3200" b="1" dirty="0" smtClean="0">
                <a:ea typeface="华文隶书" pitchFamily="2" charset="-122"/>
              </a:rPr>
              <a:t>  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0" y="228600"/>
            <a:ext cx="8991600" cy="11430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chemeClr val="accent1"/>
                </a:solidFill>
              </a:rPr>
              <a:t>GASTROINTERSTINAL </a:t>
            </a:r>
            <a:r>
              <a:rPr lang="en-US" sz="5400" b="1" dirty="0">
                <a:solidFill>
                  <a:schemeClr val="accent1"/>
                </a:solidFill>
              </a:rPr>
              <a:t>REFLEXES 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8229600" cy="4525963"/>
          </a:xfrm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i="1" dirty="0" smtClean="0"/>
              <a:t>3 TYPES</a:t>
            </a:r>
          </a:p>
          <a:p>
            <a:pPr lvl="1"/>
            <a:r>
              <a:rPr lang="en-US" i="1" dirty="0" smtClean="0"/>
              <a:t>Reflexes that are integrated entirely within the gut wall enteric nervous system.</a:t>
            </a:r>
          </a:p>
          <a:p>
            <a:pPr lvl="1"/>
            <a:r>
              <a:rPr lang="en-US" i="1" dirty="0" smtClean="0"/>
              <a:t>Reflexes from the gut to the </a:t>
            </a:r>
            <a:r>
              <a:rPr lang="en-US" i="1" dirty="0" err="1" smtClean="0"/>
              <a:t>prevertebral</a:t>
            </a:r>
            <a:r>
              <a:rPr lang="en-US" i="1" dirty="0" smtClean="0"/>
              <a:t> sympathetic ganglia and then back to the gastrointestinal tract.</a:t>
            </a:r>
          </a:p>
          <a:p>
            <a:pPr lvl="1"/>
            <a:r>
              <a:rPr lang="en-US" i="1" dirty="0" smtClean="0"/>
              <a:t> Reflexes from the gut to the spinal cord or brain stem and then back to the gastrointestinal tract.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accent1"/>
                </a:solidFill>
              </a:rPr>
              <a:t>Blood </a:t>
            </a:r>
            <a:r>
              <a:rPr lang="en-US" sz="7200" b="1" dirty="0" smtClean="0">
                <a:solidFill>
                  <a:schemeClr val="accent1"/>
                </a:solidFill>
              </a:rPr>
              <a:t>supply</a:t>
            </a:r>
            <a:r>
              <a:rPr lang="en-US" sz="6600" b="1" dirty="0">
                <a:solidFill>
                  <a:schemeClr val="accent1"/>
                </a:solidFill>
              </a:rPr>
              <a:t> </a:t>
            </a:r>
            <a:endParaRPr lang="en-US" sz="72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6858000" cy="4876800"/>
          </a:xfrm>
          <a:ln w="57150"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US" altLang="zh-CN" b="1" dirty="0" smtClean="0"/>
              <a:t>GI tract and accessory organs receive arterial blood from </a:t>
            </a:r>
            <a:r>
              <a:rPr lang="en-US" altLang="zh-CN" b="1" dirty="0" smtClean="0">
                <a:solidFill>
                  <a:schemeClr val="accent1"/>
                </a:solidFill>
              </a:rPr>
              <a:t>abdominal aorta</a:t>
            </a:r>
          </a:p>
          <a:p>
            <a:r>
              <a:rPr lang="en-US" altLang="zh-CN" b="1" dirty="0" smtClean="0"/>
              <a:t>The branches from aorta to supply the organs include</a:t>
            </a:r>
          </a:p>
          <a:p>
            <a:pPr lvl="1"/>
            <a:r>
              <a:rPr lang="en-US" altLang="zh-CN" b="1" dirty="0" err="1" smtClean="0">
                <a:solidFill>
                  <a:schemeClr val="accent1"/>
                </a:solidFill>
              </a:rPr>
              <a:t>Cealiac</a:t>
            </a:r>
            <a:r>
              <a:rPr lang="en-US" altLang="zh-CN" b="1" dirty="0" smtClean="0">
                <a:solidFill>
                  <a:schemeClr val="accent1"/>
                </a:solidFill>
              </a:rPr>
              <a:t> artery</a:t>
            </a:r>
          </a:p>
          <a:p>
            <a:pPr lvl="1"/>
            <a:r>
              <a:rPr lang="en-US" altLang="zh-CN" b="1" dirty="0" smtClean="0">
                <a:solidFill>
                  <a:schemeClr val="accent1"/>
                </a:solidFill>
              </a:rPr>
              <a:t>Superior mesenteric</a:t>
            </a:r>
          </a:p>
          <a:p>
            <a:pPr lvl="1"/>
            <a:r>
              <a:rPr lang="en-US" altLang="zh-CN" b="1" dirty="0" smtClean="0">
                <a:solidFill>
                  <a:schemeClr val="accent1"/>
                </a:solidFill>
              </a:rPr>
              <a:t>Inferior mesenteric</a:t>
            </a:r>
          </a:p>
          <a:p>
            <a:r>
              <a:rPr lang="en-US" altLang="zh-CN" b="1" dirty="0" smtClean="0"/>
              <a:t>The veins drain to </a:t>
            </a:r>
            <a:r>
              <a:rPr lang="en-US" altLang="zh-CN" b="1" u="sng" dirty="0" smtClean="0">
                <a:solidFill>
                  <a:schemeClr val="accent1"/>
                </a:solidFill>
              </a:rPr>
              <a:t>Portal system</a:t>
            </a:r>
          </a:p>
          <a:p>
            <a:r>
              <a:rPr lang="en-US" altLang="zh-CN" b="1" dirty="0" smtClean="0"/>
              <a:t>Portal </a:t>
            </a:r>
            <a:r>
              <a:rPr lang="en-US" altLang="zh-CN" b="1" dirty="0" smtClean="0"/>
              <a:t>system passes through a second capillary bed where phagocyte reticuloendothelial cells clean the blood of any bacteria and other particles before the blood enters the general circulation. </a:t>
            </a:r>
          </a:p>
          <a:p>
            <a:r>
              <a:rPr lang="en-US" altLang="zh-CN" b="1" dirty="0" smtClean="0"/>
              <a:t>Most </a:t>
            </a:r>
            <a:r>
              <a:rPr lang="en-US" altLang="zh-CN" b="1" dirty="0" smtClean="0"/>
              <a:t>of the water-soluble, nonfat substances absorbed by the GI tract are also carried in the portal circulation to the liver. </a:t>
            </a:r>
          </a:p>
          <a:p>
            <a:r>
              <a:rPr lang="en-US" altLang="zh-CN" b="1" dirty="0" smtClean="0"/>
              <a:t>Liver </a:t>
            </a:r>
            <a:r>
              <a:rPr lang="en-US" altLang="zh-CN" b="1" dirty="0" smtClean="0"/>
              <a:t>cells remove about one third to one half of all nutrients. </a:t>
            </a:r>
            <a:endParaRPr lang="en-US" altLang="zh-CN" b="1" dirty="0" smtClean="0"/>
          </a:p>
          <a:p>
            <a:r>
              <a:rPr lang="en-US" altLang="zh-CN" b="1" dirty="0" smtClean="0"/>
              <a:t>Fat-soluble </a:t>
            </a:r>
            <a:r>
              <a:rPr lang="en-US" altLang="zh-CN" b="1" dirty="0" smtClean="0"/>
              <a:t>substances absorbed by the GI tract are delivered to the circulation by the intestinal lymphatics. </a:t>
            </a:r>
            <a:endParaRPr lang="en-US" dirty="0"/>
          </a:p>
        </p:txBody>
      </p:sp>
      <p:pic>
        <p:nvPicPr>
          <p:cNvPr id="5" name="Picture 4" descr="FG20_27"/>
          <p:cNvPicPr>
            <a:picLocks noChangeAspect="1" noChangeArrowheads="1"/>
          </p:cNvPicPr>
          <p:nvPr/>
        </p:nvPicPr>
        <p:blipFill rotWithShape="1">
          <a:blip r:embed="rId2"/>
          <a:srcRect l="14674" t="2133" r="41305"/>
          <a:stretch/>
        </p:blipFill>
        <p:spPr>
          <a:xfrm>
            <a:off x="7962900" y="991763"/>
            <a:ext cx="3886200" cy="5243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10363200" cy="11430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rgbClr val="C00000"/>
                </a:solidFill>
              </a:rPr>
              <a:t>General organization of the human body</a:t>
            </a:r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051"/>
          <a:stretch>
            <a:fillRect/>
          </a:stretch>
        </p:blipFill>
        <p:spPr bwMode="auto">
          <a:xfrm>
            <a:off x="1981200" y="1447800"/>
            <a:ext cx="8070937" cy="495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47850" y="260350"/>
            <a:ext cx="8540750" cy="11874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5400" b="1" dirty="0">
                <a:solidFill>
                  <a:schemeClr val="accent1"/>
                </a:solidFill>
                <a:latin typeface="Comic Sans MS" pitchFamily="66" charset="0"/>
              </a:rPr>
              <a:t>Summary </a:t>
            </a:r>
            <a:endParaRPr lang="en-US" altLang="zh-CN" sz="40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928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447800"/>
            <a:ext cx="8686800" cy="459581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6600FF"/>
                </a:solidFill>
              </a:rPr>
              <a:t>The major function of the gastrointestinal system is to </a:t>
            </a:r>
            <a:r>
              <a:rPr lang="en-US" altLang="zh-CN" sz="2800" b="1" dirty="0">
                <a:solidFill>
                  <a:srgbClr val="FF0000"/>
                </a:solidFill>
              </a:rPr>
              <a:t>process food</a:t>
            </a:r>
            <a:r>
              <a:rPr lang="en-US" altLang="zh-CN" sz="2800" b="1" dirty="0">
                <a:solidFill>
                  <a:srgbClr val="6600FF"/>
                </a:solidFill>
              </a:rPr>
              <a:t>, and then </a:t>
            </a:r>
            <a:r>
              <a:rPr lang="en-US" altLang="zh-CN" sz="2800" b="1" dirty="0">
                <a:solidFill>
                  <a:srgbClr val="FF0000"/>
                </a:solidFill>
              </a:rPr>
              <a:t>provide nutrients </a:t>
            </a:r>
            <a:r>
              <a:rPr lang="en-US" altLang="zh-CN" sz="2800" b="1" dirty="0">
                <a:solidFill>
                  <a:srgbClr val="6600FF"/>
                </a:solidFill>
              </a:rPr>
              <a:t>to the </a:t>
            </a:r>
            <a:r>
              <a:rPr lang="en-US" altLang="zh-CN" sz="2800" b="1" dirty="0">
                <a:solidFill>
                  <a:srgbClr val="FF0000"/>
                </a:solidFill>
              </a:rPr>
              <a:t>cells of body.</a:t>
            </a:r>
          </a:p>
          <a:p>
            <a:pPr eaLnBrk="1" hangingPunct="1">
              <a:defRPr/>
            </a:pPr>
            <a:r>
              <a:rPr lang="en-US" altLang="zh-CN" sz="2800" b="1" dirty="0" smtClean="0">
                <a:solidFill>
                  <a:srgbClr val="6600FF"/>
                </a:solidFill>
              </a:rPr>
              <a:t>The </a:t>
            </a:r>
            <a:r>
              <a:rPr lang="en-US" altLang="zh-CN" sz="2800" b="1" dirty="0">
                <a:solidFill>
                  <a:srgbClr val="6600FF"/>
                </a:solidFill>
              </a:rPr>
              <a:t>musculature of the digestive tract is mainly </a:t>
            </a:r>
            <a:r>
              <a:rPr lang="en-US" altLang="zh-CN" sz="2800" b="1" dirty="0">
                <a:solidFill>
                  <a:srgbClr val="FF0000"/>
                </a:solidFill>
              </a:rPr>
              <a:t>smooth muscle.</a:t>
            </a:r>
          </a:p>
          <a:p>
            <a:pPr eaLnBrk="1" hangingPunct="1">
              <a:defRPr/>
            </a:pPr>
            <a:r>
              <a:rPr lang="en-US" altLang="zh-CN" sz="2800" b="1" dirty="0" smtClean="0">
                <a:solidFill>
                  <a:srgbClr val="6600FF"/>
                </a:solidFill>
              </a:rPr>
              <a:t>The </a:t>
            </a:r>
            <a:r>
              <a:rPr lang="en-US" altLang="zh-CN" sz="2800" b="1" dirty="0">
                <a:solidFill>
                  <a:srgbClr val="6600FF"/>
                </a:solidFill>
              </a:rPr>
              <a:t>digestive tract is innervated by the </a:t>
            </a:r>
            <a:r>
              <a:rPr lang="en-US" altLang="zh-CN" sz="2800" b="1" dirty="0">
                <a:solidFill>
                  <a:srgbClr val="FF0000"/>
                </a:solidFill>
              </a:rPr>
              <a:t>sympathetic, parasympathetic and enteric</a:t>
            </a:r>
            <a:r>
              <a:rPr lang="en-US" altLang="zh-CN" sz="2800" b="1" dirty="0">
                <a:solidFill>
                  <a:srgbClr val="6600FF"/>
                </a:solidFill>
              </a:rPr>
              <a:t> divisions of the autonomic nervous system.</a:t>
            </a:r>
          </a:p>
          <a:p>
            <a:pPr eaLnBrk="1" hangingPunct="1">
              <a:defRPr/>
            </a:pPr>
            <a:r>
              <a:rPr lang="en-US" altLang="zh-CN" sz="2800" b="1" dirty="0" smtClean="0">
                <a:solidFill>
                  <a:srgbClr val="6600FF"/>
                </a:solidFill>
              </a:rPr>
              <a:t>Both </a:t>
            </a:r>
            <a:r>
              <a:rPr lang="en-US" altLang="zh-CN" sz="2800" b="1" dirty="0">
                <a:solidFill>
                  <a:srgbClr val="6600FF"/>
                </a:solidFill>
              </a:rPr>
              <a:t>motility and secretion are regulated by </a:t>
            </a:r>
            <a:r>
              <a:rPr lang="en-US" altLang="zh-CN" sz="2800" b="1" dirty="0">
                <a:solidFill>
                  <a:srgbClr val="0070C0"/>
                </a:solidFill>
              </a:rPr>
              <a:t>neural and hormonal mechanisms.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58088" t="20701" r="25682" b="37006"/>
          <a:stretch>
            <a:fillRect/>
          </a:stretch>
        </p:blipFill>
        <p:spPr bwMode="auto">
          <a:xfrm>
            <a:off x="9448800" y="1828800"/>
            <a:ext cx="2133600" cy="359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444500"/>
            <a:ext cx="7391400" cy="11430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C00000"/>
                </a:solidFill>
              </a:rPr>
              <a:t>GENERAL </a:t>
            </a:r>
            <a:r>
              <a:rPr lang="en-US" sz="4000" b="1" dirty="0" smtClean="0">
                <a:solidFill>
                  <a:srgbClr val="C00000"/>
                </a:solidFill>
              </a:rPr>
              <a:t>PRINCIPLES </a:t>
            </a:r>
            <a:r>
              <a:rPr lang="en-US" sz="4000" b="1" dirty="0" smtClean="0">
                <a:solidFill>
                  <a:srgbClr val="0070C0"/>
                </a:solidFill>
              </a:rPr>
              <a:t>STRUCTURE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543800" cy="4724400"/>
          </a:xfrm>
          <a:ln w="38100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altLang="zh-CN" sz="2800" b="1" dirty="0" smtClean="0">
                <a:latin typeface="Comic Sans MS" pitchFamily="66" charset="0"/>
              </a:rPr>
              <a:t>GIT consists of 4 anatomical divisions:</a:t>
            </a:r>
            <a:r>
              <a:rPr lang="en-US" altLang="zh-CN" sz="2800" b="1" dirty="0" smtClean="0">
                <a:solidFill>
                  <a:srgbClr val="FF9900"/>
                </a:solidFill>
                <a:latin typeface="Comic Sans MS" pitchFamily="66" charset="0"/>
              </a:rPr>
              <a:t> </a:t>
            </a:r>
          </a:p>
          <a:p>
            <a:pPr lvl="1"/>
            <a:r>
              <a:rPr lang="en-US" altLang="zh-CN" sz="2400" b="1" dirty="0" smtClean="0">
                <a:solidFill>
                  <a:srgbClr val="0070C0"/>
                </a:solidFill>
                <a:latin typeface="Comic Sans MS" pitchFamily="66" charset="0"/>
              </a:rPr>
              <a:t>esophagus,</a:t>
            </a:r>
          </a:p>
          <a:p>
            <a:pPr lvl="1"/>
            <a:r>
              <a:rPr lang="en-US" altLang="zh-CN" sz="2400" b="1" dirty="0" smtClean="0">
                <a:solidFill>
                  <a:srgbClr val="0070C0"/>
                </a:solidFill>
                <a:latin typeface="Comic Sans MS" pitchFamily="66" charset="0"/>
              </a:rPr>
              <a:t>stomach, </a:t>
            </a:r>
          </a:p>
          <a:p>
            <a:pPr lvl="1"/>
            <a:r>
              <a:rPr lang="en-US" altLang="zh-CN" sz="2400" b="1" dirty="0" smtClean="0">
                <a:solidFill>
                  <a:srgbClr val="0070C0"/>
                </a:solidFill>
                <a:latin typeface="Comic Sans MS" pitchFamily="66" charset="0"/>
              </a:rPr>
              <a:t>small intestine, and </a:t>
            </a:r>
          </a:p>
          <a:p>
            <a:pPr lvl="1"/>
            <a:r>
              <a:rPr lang="en-US" altLang="zh-CN" sz="2400" b="1" dirty="0" smtClean="0">
                <a:solidFill>
                  <a:srgbClr val="0070C0"/>
                </a:solidFill>
                <a:latin typeface="Comic Sans MS" pitchFamily="66" charset="0"/>
              </a:rPr>
              <a:t>colon or large intestine</a:t>
            </a:r>
            <a:r>
              <a:rPr lang="en-US" altLang="zh-CN" sz="2400" b="1" dirty="0" smtClean="0">
                <a:solidFill>
                  <a:srgbClr val="FF9900"/>
                </a:solidFill>
                <a:latin typeface="Comic Sans MS" pitchFamily="66" charset="0"/>
              </a:rPr>
              <a:t>.</a:t>
            </a:r>
          </a:p>
          <a:p>
            <a:r>
              <a:rPr lang="en-US" altLang="zh-CN" sz="2800" b="1" dirty="0" smtClean="0">
                <a:latin typeface="Comic Sans MS" pitchFamily="66" charset="0"/>
              </a:rPr>
              <a:t>Accessory organs that play critical roles in digestion and absorption</a:t>
            </a:r>
          </a:p>
          <a:p>
            <a:pPr lvl="1"/>
            <a:r>
              <a:rPr lang="en-US" altLang="zh-CN" sz="2400" b="1" dirty="0" smtClean="0">
                <a:solidFill>
                  <a:srgbClr val="FF0000"/>
                </a:solidFill>
                <a:latin typeface="Comic Sans MS" pitchFamily="66" charset="0"/>
              </a:rPr>
              <a:t>Teeth – </a:t>
            </a:r>
            <a:r>
              <a:rPr lang="en-US" altLang="zh-CN" sz="2400" b="1" dirty="0" smtClean="0">
                <a:solidFill>
                  <a:srgbClr val="7030A0"/>
                </a:solidFill>
                <a:latin typeface="Comic Sans MS" pitchFamily="66" charset="0"/>
              </a:rPr>
              <a:t>help in breakdown</a:t>
            </a:r>
          </a:p>
          <a:p>
            <a:pPr lvl="1"/>
            <a:r>
              <a:rPr lang="en-US" altLang="zh-CN" sz="2400" b="1" dirty="0" smtClean="0">
                <a:solidFill>
                  <a:srgbClr val="FF0000"/>
                </a:solidFill>
                <a:latin typeface="Comic Sans MS" pitchFamily="66" charset="0"/>
              </a:rPr>
              <a:t>Tongue –</a:t>
            </a:r>
            <a:r>
              <a:rPr lang="en-US" altLang="zh-CN" sz="2400" b="1" dirty="0" smtClean="0">
                <a:latin typeface="Comic Sans MS" pitchFamily="66" charset="0"/>
              </a:rPr>
              <a:t>help in taste and swallowing</a:t>
            </a:r>
          </a:p>
          <a:p>
            <a:pPr lvl="1"/>
            <a:r>
              <a:rPr lang="en-US" altLang="zh-CN" sz="2400" b="1" dirty="0" smtClean="0">
                <a:solidFill>
                  <a:srgbClr val="00B050"/>
                </a:solidFill>
                <a:latin typeface="Comic Sans MS" pitchFamily="66" charset="0"/>
              </a:rPr>
              <a:t>Glands- </a:t>
            </a:r>
            <a:r>
              <a:rPr lang="en-US" altLang="zh-CN" sz="2400" b="1" dirty="0" smtClean="0">
                <a:solidFill>
                  <a:srgbClr val="7030A0"/>
                </a:solidFill>
                <a:latin typeface="Comic Sans MS" pitchFamily="66" charset="0"/>
              </a:rPr>
              <a:t>for </a:t>
            </a:r>
            <a:r>
              <a:rPr lang="en-US" altLang="zh-CN" sz="2400" b="1" dirty="0" smtClean="0">
                <a:solidFill>
                  <a:srgbClr val="7030A0"/>
                </a:solidFill>
                <a:latin typeface="Comic Sans MS" pitchFamily="66" charset="0"/>
              </a:rPr>
              <a:t>secretions</a:t>
            </a:r>
            <a:endParaRPr lang="en-US" altLang="zh-CN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lvl="2"/>
            <a:r>
              <a:rPr lang="en-US" altLang="zh-CN" sz="2000" b="1" dirty="0" smtClean="0">
                <a:solidFill>
                  <a:srgbClr val="00B050"/>
                </a:solidFill>
                <a:latin typeface="Comic Sans MS" pitchFamily="66" charset="0"/>
              </a:rPr>
              <a:t>Salivary</a:t>
            </a:r>
          </a:p>
          <a:p>
            <a:pPr lvl="2"/>
            <a:r>
              <a:rPr lang="en-US" altLang="zh-CN" sz="2000" b="1" dirty="0" smtClean="0">
                <a:solidFill>
                  <a:srgbClr val="00B050"/>
                </a:solidFill>
                <a:latin typeface="Comic Sans MS" pitchFamily="66" charset="0"/>
              </a:rPr>
              <a:t>Pancreas </a:t>
            </a:r>
          </a:p>
          <a:p>
            <a:pPr lvl="2"/>
            <a:r>
              <a:rPr lang="en-US" altLang="zh-CN" sz="2000" b="1" dirty="0" smtClean="0">
                <a:solidFill>
                  <a:srgbClr val="00B050"/>
                </a:solidFill>
                <a:latin typeface="Comic Sans MS" pitchFamily="66" charset="0"/>
              </a:rPr>
              <a:t>Liver.</a:t>
            </a:r>
          </a:p>
        </p:txBody>
      </p:sp>
      <p:pic>
        <p:nvPicPr>
          <p:cNvPr id="4" name="Picture 2" descr="Sherman 17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82000" y="838200"/>
            <a:ext cx="3276600" cy="5284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4488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solidFill>
                  <a:schemeClr val="accent1"/>
                </a:solidFill>
              </a:rPr>
              <a:t>STRUCTURE </a:t>
            </a:r>
            <a:r>
              <a:rPr lang="en-US" sz="5400" b="1" dirty="0">
                <a:solidFill>
                  <a:schemeClr val="accent1"/>
                </a:solidFill>
              </a:rPr>
              <a:t>- GIT WALL- 4 layers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7239000" cy="5334000"/>
          </a:xfrm>
          <a:ln w="3810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533400" indent="-533400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C00000"/>
                </a:solidFill>
              </a:rPr>
              <a:t>Mucosa </a:t>
            </a:r>
          </a:p>
          <a:p>
            <a:pPr lvl="1"/>
            <a:r>
              <a:rPr lang="en-US" dirty="0" smtClean="0"/>
              <a:t>Innermost layer (faces Lumen) </a:t>
            </a:r>
            <a:r>
              <a:rPr lang="en-US" dirty="0" err="1" smtClean="0"/>
              <a:t>devided</a:t>
            </a:r>
            <a:r>
              <a:rPr lang="en-US" dirty="0" smtClean="0"/>
              <a:t> into</a:t>
            </a:r>
          </a:p>
          <a:p>
            <a:pPr lvl="1"/>
            <a:r>
              <a:rPr lang="en-US" b="1" dirty="0" err="1" smtClean="0">
                <a:solidFill>
                  <a:srgbClr val="00B0F0"/>
                </a:solidFill>
              </a:rPr>
              <a:t>a.Epithelium</a:t>
            </a:r>
            <a:r>
              <a:rPr lang="en-US" b="1" dirty="0" smtClean="0">
                <a:solidFill>
                  <a:srgbClr val="00B0F0"/>
                </a:solidFill>
              </a:rPr>
              <a:t>, </a:t>
            </a:r>
          </a:p>
          <a:p>
            <a:pPr lvl="2"/>
            <a:r>
              <a:rPr lang="en-US" dirty="0" smtClean="0"/>
              <a:t>Protective barrier and the site of secretion and selective absorption( tight </a:t>
            </a:r>
            <a:r>
              <a:rPr lang="en-US" dirty="0" err="1" smtClean="0"/>
              <a:t>juction</a:t>
            </a:r>
            <a:r>
              <a:rPr lang="en-US" dirty="0" smtClean="0"/>
              <a:t>) </a:t>
            </a:r>
          </a:p>
          <a:p>
            <a:pPr lvl="2"/>
            <a:r>
              <a:rPr lang="en-US" dirty="0" smtClean="0"/>
              <a:t>Type  varies from region to region depending on </a:t>
            </a:r>
            <a:r>
              <a:rPr lang="en-US" dirty="0" err="1" smtClean="0"/>
              <a:t>fuction</a:t>
            </a:r>
            <a:endParaRPr lang="en-US" dirty="0" smtClean="0"/>
          </a:p>
          <a:p>
            <a:pPr lvl="2"/>
            <a:r>
              <a:rPr lang="en-US" dirty="0" smtClean="0"/>
              <a:t>At areas of likely to friction&amp; injury its non keratinized  stratified </a:t>
            </a:r>
            <a:r>
              <a:rPr lang="en-US" dirty="0" err="1" smtClean="0"/>
              <a:t>squamous</a:t>
            </a:r>
            <a:r>
              <a:rPr lang="en-US" dirty="0" smtClean="0"/>
              <a:t> (</a:t>
            </a:r>
            <a:r>
              <a:rPr lang="en-US" dirty="0" err="1" smtClean="0"/>
              <a:t>i.e</a:t>
            </a:r>
            <a:r>
              <a:rPr lang="en-US" dirty="0" smtClean="0"/>
              <a:t> in mouth, pharynx, esophagus &amp; rectum). </a:t>
            </a:r>
          </a:p>
          <a:p>
            <a:pPr lvl="2"/>
            <a:r>
              <a:rPr lang="en-US" dirty="0" smtClean="0"/>
              <a:t>In areas of secretion and absorption its simple columnar/</a:t>
            </a:r>
            <a:r>
              <a:rPr lang="en-US" dirty="0" err="1" smtClean="0"/>
              <a:t>cuboidal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Scattered between the </a:t>
            </a:r>
            <a:r>
              <a:rPr lang="en-US" dirty="0" err="1" smtClean="0"/>
              <a:t>cuboidal</a:t>
            </a:r>
            <a:r>
              <a:rPr lang="en-US" dirty="0" smtClean="0"/>
              <a:t> cells is exocrine (</a:t>
            </a:r>
            <a:r>
              <a:rPr lang="en-US" dirty="0" smtClean="0">
                <a:solidFill>
                  <a:srgbClr val="FF0000"/>
                </a:solidFill>
              </a:rPr>
              <a:t>goblet cells</a:t>
            </a:r>
            <a:r>
              <a:rPr lang="en-US" dirty="0" smtClean="0"/>
              <a:t>) and endocrine (</a:t>
            </a:r>
            <a:r>
              <a:rPr lang="en-US" dirty="0" err="1" smtClean="0">
                <a:solidFill>
                  <a:srgbClr val="FF0000"/>
                </a:solidFill>
              </a:rPr>
              <a:t>enteroendocrine</a:t>
            </a:r>
            <a:r>
              <a:rPr lang="en-US" dirty="0" smtClean="0">
                <a:solidFill>
                  <a:srgbClr val="FF0000"/>
                </a:solidFill>
              </a:rPr>
              <a:t> cells</a:t>
            </a:r>
            <a:r>
              <a:rPr lang="en-US" dirty="0" smtClean="0"/>
              <a:t>)</a:t>
            </a:r>
          </a:p>
          <a:p>
            <a:pPr lvl="1"/>
            <a:r>
              <a:rPr lang="en-US" b="1" dirty="0" err="1" smtClean="0">
                <a:solidFill>
                  <a:srgbClr val="00B0F0"/>
                </a:solidFill>
              </a:rPr>
              <a:t>b.Lamina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propria</a:t>
            </a:r>
            <a:r>
              <a:rPr lang="en-US" b="1" dirty="0" smtClean="0">
                <a:solidFill>
                  <a:srgbClr val="00B0F0"/>
                </a:solidFill>
              </a:rPr>
              <a:t> – </a:t>
            </a:r>
            <a:r>
              <a:rPr lang="en-US" sz="2200" b="1" dirty="0"/>
              <a:t>supportive connective tissue </a:t>
            </a:r>
          </a:p>
          <a:p>
            <a:pPr lvl="1"/>
            <a:r>
              <a:rPr lang="en-US" b="1" dirty="0" smtClean="0">
                <a:solidFill>
                  <a:srgbClr val="00B0F0"/>
                </a:solidFill>
              </a:rPr>
              <a:t>c. </a:t>
            </a:r>
            <a:r>
              <a:rPr lang="en-US" b="1" dirty="0" err="1" smtClean="0">
                <a:solidFill>
                  <a:srgbClr val="00B0F0"/>
                </a:solidFill>
              </a:rPr>
              <a:t>muscularis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mucosae</a:t>
            </a:r>
            <a:endParaRPr lang="en-US" b="1" dirty="0" smtClean="0">
              <a:solidFill>
                <a:srgbClr val="00B0F0"/>
              </a:solidFill>
            </a:endParaRPr>
          </a:p>
          <a:p>
            <a:pPr lvl="2"/>
            <a:r>
              <a:rPr lang="en-US" dirty="0" smtClean="0"/>
              <a:t>a thin layer of smooth muscle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1523999"/>
            <a:ext cx="4038600" cy="413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10896600" cy="114300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 smtClean="0">
                <a:solidFill>
                  <a:schemeClr val="accent1"/>
                </a:solidFill>
              </a:rPr>
              <a:t>STRUCTURE </a:t>
            </a:r>
            <a:r>
              <a:rPr lang="en-US" sz="6000" b="1" dirty="0">
                <a:solidFill>
                  <a:schemeClr val="accent1"/>
                </a:solidFill>
              </a:rPr>
              <a:t>- GIT WALL- 4 layers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100"/>
            <a:ext cx="6705600" cy="5105400"/>
          </a:xfrm>
          <a:ln w="38100"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lvl="0"/>
            <a:r>
              <a:rPr lang="en-US" b="1" dirty="0" err="1" smtClean="0">
                <a:solidFill>
                  <a:srgbClr val="FF0000"/>
                </a:solidFill>
              </a:rPr>
              <a:t>Submucosa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 smtClean="0"/>
              <a:t>Strong and highly </a:t>
            </a:r>
            <a:r>
              <a:rPr lang="en-US" dirty="0" err="1" smtClean="0"/>
              <a:t>vascularized</a:t>
            </a:r>
            <a:r>
              <a:rPr lang="en-US" dirty="0" smtClean="0"/>
              <a:t> layer of connective tissue. </a:t>
            </a:r>
          </a:p>
          <a:p>
            <a:pPr lvl="1"/>
            <a:r>
              <a:rPr lang="en-US" dirty="0" smtClean="0"/>
              <a:t>Consists of collagen, </a:t>
            </a:r>
            <a:r>
              <a:rPr lang="en-US" dirty="0" err="1" smtClean="0"/>
              <a:t>elastin</a:t>
            </a:r>
            <a:r>
              <a:rPr lang="en-US" dirty="0" smtClean="0"/>
              <a:t>, glands,  blood vessels and nerves/</a:t>
            </a:r>
            <a:r>
              <a:rPr lang="en-US" dirty="0" err="1" smtClean="0"/>
              <a:t>submucous</a:t>
            </a:r>
            <a:r>
              <a:rPr lang="en-US" dirty="0" smtClean="0"/>
              <a:t> plexus(autonomic) 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 err="1" smtClean="0">
                <a:solidFill>
                  <a:srgbClr val="FF0000"/>
                </a:solidFill>
              </a:rPr>
              <a:t>muscularis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externa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 smtClean="0"/>
              <a:t>consists of inner circular and outer longitudinal layers (a partial oblique layer is present only in the stomach)</a:t>
            </a:r>
          </a:p>
          <a:p>
            <a:pPr lvl="1"/>
            <a:r>
              <a:rPr lang="en-US" dirty="0" smtClean="0"/>
              <a:t>Sandwiched between the muscles is  another autonomic plexuses called </a:t>
            </a:r>
            <a:r>
              <a:rPr lang="en-US" dirty="0" err="1" smtClean="0"/>
              <a:t>myenteric</a:t>
            </a:r>
            <a:r>
              <a:rPr lang="en-US" dirty="0" smtClean="0"/>
              <a:t> </a:t>
            </a:r>
            <a:r>
              <a:rPr lang="en-US" dirty="0" err="1" smtClean="0"/>
              <a:t>plexuus</a:t>
            </a:r>
            <a:endParaRPr lang="en-US" dirty="0" smtClean="0"/>
          </a:p>
          <a:p>
            <a:pPr lvl="1"/>
            <a:r>
              <a:rPr lang="en-US" dirty="0" smtClean="0"/>
              <a:t>Provides motility for GI tract</a:t>
            </a:r>
          </a:p>
          <a:p>
            <a:pPr lvl="0"/>
            <a:r>
              <a:rPr lang="en-US" dirty="0" smtClean="0"/>
              <a:t>The external surface is </a:t>
            </a:r>
            <a:r>
              <a:rPr lang="en-US" b="1" dirty="0" err="1" smtClean="0">
                <a:solidFill>
                  <a:srgbClr val="FF0000"/>
                </a:solidFill>
              </a:rPr>
              <a:t>serosa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FF0000"/>
                </a:solidFill>
              </a:rPr>
              <a:t>adventitia</a:t>
            </a:r>
            <a:r>
              <a:rPr lang="en-US" dirty="0" smtClean="0"/>
              <a:t>, depending on its position within the body.  </a:t>
            </a:r>
          </a:p>
          <a:p>
            <a:pPr lvl="1"/>
            <a:r>
              <a:rPr lang="en-US" dirty="0" smtClean="0"/>
              <a:t>Faces the blood</a:t>
            </a:r>
          </a:p>
          <a:p>
            <a:pPr lvl="1"/>
            <a:r>
              <a:rPr lang="en-US" dirty="0" smtClean="0"/>
              <a:t>Forms posterior mesentery </a:t>
            </a:r>
          </a:p>
          <a:p>
            <a:pPr marL="533400" indent="-533400">
              <a:lnSpc>
                <a:spcPct val="80000"/>
              </a:lnSpc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1676400"/>
            <a:ext cx="4419600" cy="452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8000" b="1" dirty="0" smtClean="0">
                <a:solidFill>
                  <a:srgbClr val="0070C0"/>
                </a:solidFill>
              </a:rPr>
              <a:t>MAIN </a:t>
            </a:r>
            <a:r>
              <a:rPr lang="en-US" sz="8000" b="1" dirty="0" smtClean="0">
                <a:solidFill>
                  <a:srgbClr val="0070C0"/>
                </a:solidFill>
              </a:rPr>
              <a:t>ROLE OF GIT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525963"/>
          </a:xfrm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482600" indent="-48260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6000" dirty="0" smtClean="0"/>
              <a:t>Provides </a:t>
            </a:r>
            <a:r>
              <a:rPr lang="en-US" sz="6000" dirty="0"/>
              <a:t>the body with</a:t>
            </a:r>
          </a:p>
          <a:p>
            <a:pPr marL="882650" lvl="1" indent="-48260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5600" b="1" dirty="0">
                <a:solidFill>
                  <a:srgbClr val="00B050"/>
                </a:solidFill>
              </a:rPr>
              <a:t>Water</a:t>
            </a:r>
          </a:p>
          <a:p>
            <a:pPr marL="882650" lvl="1" indent="-48260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5600" dirty="0"/>
              <a:t>Electrolytes and </a:t>
            </a:r>
          </a:p>
          <a:p>
            <a:pPr marL="882650" lvl="1" indent="-48260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5600" b="1" dirty="0">
                <a:solidFill>
                  <a:srgbClr val="0070C0"/>
                </a:solidFill>
              </a:rPr>
              <a:t>Nutrients- </a:t>
            </a:r>
            <a:r>
              <a:rPr lang="en-US" sz="4300" b="1" dirty="0">
                <a:solidFill>
                  <a:srgbClr val="FF0000"/>
                </a:solidFill>
              </a:rPr>
              <a:t>carbohydrates, proteins, fats, vitamins</a:t>
            </a:r>
          </a:p>
          <a:p>
            <a:pPr>
              <a:buNone/>
            </a:pP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FUNCTIONS OF THE GI TRACT</a:t>
            </a:r>
            <a:endParaRPr 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5791200" cy="4525963"/>
          </a:xfrm>
          <a:ln w="57150"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457200" indent="-457200">
              <a:defRPr/>
            </a:pPr>
            <a:r>
              <a:rPr lang="en-US" dirty="0"/>
              <a:t>4 major activities of GI tract</a:t>
            </a:r>
          </a:p>
          <a:p>
            <a:pPr marL="838200" lvl="1" indent="-381000">
              <a:buFont typeface="Wingdings" pitchFamily="2" charset="2"/>
              <a:buAutoNum type="arabicPeriod"/>
              <a:defRPr/>
            </a:pPr>
            <a:r>
              <a:rPr lang="en-US" b="1" dirty="0" smtClean="0"/>
              <a:t>Movement (motility)</a:t>
            </a:r>
            <a:r>
              <a:rPr lang="en-US" dirty="0" smtClean="0"/>
              <a:t> </a:t>
            </a:r>
            <a:endParaRPr lang="en-US" dirty="0"/>
          </a:p>
          <a:p>
            <a:pPr marL="1257300" lvl="2" indent="-342900">
              <a:defRPr/>
            </a:pPr>
            <a:r>
              <a:rPr lang="en-US" dirty="0"/>
              <a:t>Propel ingested food from mouth </a:t>
            </a:r>
            <a:r>
              <a:rPr lang="en-US" dirty="0" smtClean="0"/>
              <a:t>towards rectum. </a:t>
            </a:r>
            <a:endParaRPr lang="en-US" dirty="0"/>
          </a:p>
          <a:p>
            <a:pPr marL="838200" lvl="1" indent="-381000">
              <a:buFont typeface="Wingdings" pitchFamily="2" charset="2"/>
              <a:buAutoNum type="arabicPeriod"/>
              <a:defRPr/>
            </a:pPr>
            <a:r>
              <a:rPr lang="en-US" b="1" dirty="0" smtClean="0"/>
              <a:t>Secretions</a:t>
            </a:r>
            <a:endParaRPr lang="en-US" b="1" dirty="0"/>
          </a:p>
          <a:p>
            <a:pPr marL="1257300" lvl="2" indent="-342900">
              <a:defRPr/>
            </a:pPr>
            <a:r>
              <a:rPr lang="en-US" dirty="0"/>
              <a:t>Aid in digestion and absorption</a:t>
            </a:r>
          </a:p>
          <a:p>
            <a:pPr marL="838200" lvl="1" indent="-381000">
              <a:buFont typeface="Wingdings" pitchFamily="2" charset="2"/>
              <a:buAutoNum type="arabicPeriod"/>
              <a:defRPr/>
            </a:pPr>
            <a:r>
              <a:rPr lang="en-US" b="1" dirty="0" smtClean="0"/>
              <a:t>Digestion (</a:t>
            </a:r>
            <a:r>
              <a:rPr lang="en-US" b="1" dirty="0" smtClean="0">
                <a:solidFill>
                  <a:srgbClr val="FF0000"/>
                </a:solidFill>
              </a:rPr>
              <a:t>Mechanical &amp; chemical</a:t>
            </a:r>
            <a:r>
              <a:rPr lang="en-US" b="1" dirty="0" smtClean="0"/>
              <a:t>).</a:t>
            </a:r>
            <a:endParaRPr lang="en-US" b="1" dirty="0"/>
          </a:p>
          <a:p>
            <a:pPr marL="1257300" lvl="2" indent="-342900">
              <a:defRPr/>
            </a:pPr>
            <a:r>
              <a:rPr lang="en-US" dirty="0"/>
              <a:t>Food broken down into absorbable molecules</a:t>
            </a:r>
          </a:p>
          <a:p>
            <a:pPr marL="838200" lvl="1" indent="-381000">
              <a:buFont typeface="Wingdings" pitchFamily="2" charset="2"/>
              <a:buAutoNum type="arabicPeriod"/>
              <a:defRPr/>
            </a:pPr>
            <a:r>
              <a:rPr lang="en-US" b="1" dirty="0"/>
              <a:t>Absorption</a:t>
            </a:r>
          </a:p>
          <a:p>
            <a:pPr marL="1257300" lvl="2" indent="-342900">
              <a:defRPr/>
            </a:pPr>
            <a:r>
              <a:rPr lang="en-US" dirty="0"/>
              <a:t>Nutrients, electrolytes, and water are absorbed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0" y="1600199"/>
            <a:ext cx="4648200" cy="4525963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defRPr/>
            </a:pPr>
            <a:r>
              <a:rPr lang="en-US" dirty="0" smtClean="0"/>
              <a:t>For the functions to be complete the following are necessary.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Circulation </a:t>
            </a:r>
            <a:r>
              <a:rPr lang="en-US" dirty="0" smtClean="0"/>
              <a:t>of blood through the gastrointestinal organs to </a:t>
            </a:r>
            <a:r>
              <a:rPr lang="en-US" dirty="0" smtClean="0">
                <a:solidFill>
                  <a:srgbClr val="FF0000"/>
                </a:solidFill>
              </a:rPr>
              <a:t>carry away</a:t>
            </a:r>
            <a:r>
              <a:rPr lang="en-US" dirty="0" smtClean="0"/>
              <a:t> the absorbed substances and</a:t>
            </a:r>
          </a:p>
          <a:p>
            <a:pPr lvl="1"/>
            <a:r>
              <a:rPr lang="en-US" dirty="0" smtClean="0"/>
              <a:t>Control of all these functions by </a:t>
            </a:r>
            <a:r>
              <a:rPr lang="en-US" dirty="0" smtClean="0">
                <a:solidFill>
                  <a:srgbClr val="FF0000"/>
                </a:solidFill>
              </a:rPr>
              <a:t>local, nervous, and hormonal systems.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1163300" cy="914400"/>
          </a:xfrm>
        </p:spPr>
        <p:txBody>
          <a:bodyPr>
            <a:noAutofit/>
          </a:bodyPr>
          <a:lstStyle/>
          <a:p>
            <a:pPr algn="l"/>
            <a:r>
              <a:rPr lang="en-US" sz="6600" b="1" dirty="0" smtClean="0">
                <a:solidFill>
                  <a:schemeClr val="accent1"/>
                </a:solidFill>
              </a:rPr>
              <a:t>how </a:t>
            </a:r>
            <a:r>
              <a:rPr lang="en-US" sz="6600" b="1" dirty="0" smtClean="0">
                <a:solidFill>
                  <a:schemeClr val="accent1"/>
                </a:solidFill>
              </a:rPr>
              <a:t>does food move in GIT?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31198"/>
            <a:ext cx="7239000" cy="4641001"/>
          </a:xfrm>
          <a:ln w="3810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Movement is achieved by contraction of a type of muscle called  </a:t>
            </a:r>
            <a:r>
              <a:rPr lang="en-US" b="1" dirty="0" smtClean="0">
                <a:solidFill>
                  <a:srgbClr val="0070C0"/>
                </a:solidFill>
              </a:rPr>
              <a:t>smooth muscle</a:t>
            </a:r>
          </a:p>
          <a:p>
            <a:r>
              <a:rPr lang="en-US" dirty="0" smtClean="0"/>
              <a:t>The contraction of the smooth muscle is initiated by </a:t>
            </a:r>
            <a:r>
              <a:rPr lang="en-US" dirty="0" smtClean="0">
                <a:solidFill>
                  <a:srgbClr val="FF0000"/>
                </a:solidFill>
              </a:rPr>
              <a:t>mechanical(stretch)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B050"/>
                </a:solidFill>
              </a:rPr>
              <a:t>neural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7030A0"/>
                </a:solidFill>
              </a:rPr>
              <a:t>hormonal</a:t>
            </a:r>
            <a:r>
              <a:rPr lang="en-US" dirty="0" smtClean="0"/>
              <a:t> stimuli</a:t>
            </a:r>
          </a:p>
          <a:p>
            <a:r>
              <a:rPr lang="en-US" dirty="0" smtClean="0"/>
              <a:t>The stimuli leads to ca++ influx into a muscle cell. </a:t>
            </a:r>
          </a:p>
          <a:p>
            <a:r>
              <a:rPr lang="en-US" dirty="0" smtClean="0"/>
              <a:t>The ca ++ influx leads contraction of smooth muscle </a:t>
            </a:r>
          </a:p>
          <a:p>
            <a:r>
              <a:rPr lang="en-US" dirty="0" smtClean="0"/>
              <a:t>Contraction of one muscle spreads to others through </a:t>
            </a:r>
            <a:r>
              <a:rPr lang="en-US" b="1" dirty="0" smtClean="0">
                <a:solidFill>
                  <a:srgbClr val="7030A0"/>
                </a:solidFill>
              </a:rPr>
              <a:t>Gap </a:t>
            </a:r>
            <a:r>
              <a:rPr lang="en-US" b="1" dirty="0" err="1" smtClean="0">
                <a:solidFill>
                  <a:srgbClr val="7030A0"/>
                </a:solidFill>
              </a:rPr>
              <a:t>juctions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hence</a:t>
            </a:r>
            <a:r>
              <a:rPr lang="en-US" dirty="0" smtClean="0">
                <a:solidFill>
                  <a:srgbClr val="FF0000"/>
                </a:solidFill>
              </a:rPr>
              <a:t> function as a </a:t>
            </a:r>
            <a:r>
              <a:rPr lang="en-US" b="1" dirty="0" smtClean="0">
                <a:solidFill>
                  <a:srgbClr val="FF0000"/>
                </a:solidFill>
              </a:rPr>
              <a:t>Syncytium</a:t>
            </a:r>
            <a:r>
              <a:rPr lang="en-US" b="1" dirty="0" smtClean="0"/>
              <a:t>)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Contractions helps to </a:t>
            </a:r>
            <a:r>
              <a:rPr lang="en-US" dirty="0" smtClean="0">
                <a:solidFill>
                  <a:srgbClr val="FF0000"/>
                </a:solidFill>
              </a:rPr>
              <a:t>propel, mix, and churn</a:t>
            </a:r>
            <a:r>
              <a:rPr lang="en-US" dirty="0" smtClean="0"/>
              <a:t> the food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15451" r="15953"/>
          <a:stretch>
            <a:fillRect/>
          </a:stretch>
        </p:blipFill>
        <p:spPr bwMode="auto">
          <a:xfrm>
            <a:off x="8001000" y="1981200"/>
            <a:ext cx="3733800" cy="348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Hand">
      <a:majorFont>
        <a:latin typeface="SF Cartoonist Hand"/>
        <a:ea typeface=""/>
        <a:cs typeface=""/>
      </a:majorFont>
      <a:minorFont>
        <a:latin typeface="SF Cartoonist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1438</Words>
  <Application>Microsoft Office PowerPoint</Application>
  <PresentationFormat>Widescreen</PresentationFormat>
  <Paragraphs>217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Comic Sans MS</vt:lpstr>
      <vt:lpstr>楷体_GB2312</vt:lpstr>
      <vt:lpstr>SF Cartoonist Hand</vt:lpstr>
      <vt:lpstr>华文隶书</vt:lpstr>
      <vt:lpstr>Wingdings</vt:lpstr>
      <vt:lpstr>Office Theme</vt:lpstr>
      <vt:lpstr>Anatomy of the GASTROINTESTINAL SYSTEM</vt:lpstr>
      <vt:lpstr>GENERAL PRINCIPLES</vt:lpstr>
      <vt:lpstr>General organization of the human body</vt:lpstr>
      <vt:lpstr>GENERAL PRINCIPLES STRUCTURE</vt:lpstr>
      <vt:lpstr>STRUCTURE - GIT WALL- 4 layers</vt:lpstr>
      <vt:lpstr>STRUCTURE - GIT WALL- 4 layers</vt:lpstr>
      <vt:lpstr>MAIN ROLE OF GIT</vt:lpstr>
      <vt:lpstr>FUNCTIONS OF THE GI TRACT</vt:lpstr>
      <vt:lpstr>how does food move in GIT?</vt:lpstr>
      <vt:lpstr>TYPES OF SMOOTH MUSCLES.</vt:lpstr>
      <vt:lpstr>Types of smooth muscles.</vt:lpstr>
      <vt:lpstr>What are the types of contractions.</vt:lpstr>
      <vt:lpstr>Types of movements in GIT</vt:lpstr>
      <vt:lpstr>SECRETIONS OF DIGESTIVE GLANDS </vt:lpstr>
      <vt:lpstr>SECRETIONS OF DIGESTIVE GLANDS </vt:lpstr>
      <vt:lpstr>DIGESTION</vt:lpstr>
      <vt:lpstr>DIGESTION</vt:lpstr>
      <vt:lpstr>DIGESTION</vt:lpstr>
      <vt:lpstr>ABSORPTION</vt:lpstr>
      <vt:lpstr>NEURAL CONTROL OF GIT</vt:lpstr>
      <vt:lpstr>PowerPoint Presentation</vt:lpstr>
      <vt:lpstr>NEURAL CONTROL OF GIT – INTRINSIC(MINIBRAIN</vt:lpstr>
      <vt:lpstr>NEURAL CONTROL OF GIT – SUMMARY</vt:lpstr>
      <vt:lpstr>CHEMICAL CONTROL OF GIT</vt:lpstr>
      <vt:lpstr>CHEMICAL CONTROL OF GIT</vt:lpstr>
      <vt:lpstr>PowerPoint Presentation</vt:lpstr>
      <vt:lpstr>CHEMICAL CONTROL OF GIT</vt:lpstr>
      <vt:lpstr>GASTROINTERSTINAL REFLEXES </vt:lpstr>
      <vt:lpstr>Blood supply </vt:lpstr>
      <vt:lpstr>Summary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Andambi</dc:creator>
  <cp:lastModifiedBy>OGERO</cp:lastModifiedBy>
  <cp:revision>100</cp:revision>
  <dcterms:created xsi:type="dcterms:W3CDTF">2013-05-17T17:01:01Z</dcterms:created>
  <dcterms:modified xsi:type="dcterms:W3CDTF">2023-12-29T18:45:35Z</dcterms:modified>
</cp:coreProperties>
</file>