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408"/>
  </p:notesMasterIdLst>
  <p:sldIdLst>
    <p:sldId id="256" r:id="rId2"/>
    <p:sldId id="906" r:id="rId3"/>
    <p:sldId id="257" r:id="rId4"/>
    <p:sldId id="874" r:id="rId5"/>
    <p:sldId id="258" r:id="rId6"/>
    <p:sldId id="259" r:id="rId7"/>
    <p:sldId id="260" r:id="rId8"/>
    <p:sldId id="877" r:id="rId9"/>
    <p:sldId id="891" r:id="rId10"/>
    <p:sldId id="880" r:id="rId11"/>
    <p:sldId id="881" r:id="rId12"/>
    <p:sldId id="883" r:id="rId13"/>
    <p:sldId id="882" r:id="rId14"/>
    <p:sldId id="884" r:id="rId15"/>
    <p:sldId id="885" r:id="rId16"/>
    <p:sldId id="886" r:id="rId17"/>
    <p:sldId id="888" r:id="rId18"/>
    <p:sldId id="890" r:id="rId19"/>
    <p:sldId id="893" r:id="rId20"/>
    <p:sldId id="892" r:id="rId21"/>
    <p:sldId id="887" r:id="rId22"/>
    <p:sldId id="261" r:id="rId23"/>
    <p:sldId id="651" r:id="rId24"/>
    <p:sldId id="655" r:id="rId25"/>
    <p:sldId id="656" r:id="rId26"/>
    <p:sldId id="642" r:id="rId27"/>
    <p:sldId id="643" r:id="rId28"/>
    <p:sldId id="658" r:id="rId29"/>
    <p:sldId id="653" r:id="rId30"/>
    <p:sldId id="646" r:id="rId31"/>
    <p:sldId id="648" r:id="rId32"/>
    <p:sldId id="657" r:id="rId33"/>
    <p:sldId id="649" r:id="rId34"/>
    <p:sldId id="647"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763"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896" r:id="rId66"/>
    <p:sldId id="897" r:id="rId67"/>
    <p:sldId id="898" r:id="rId68"/>
    <p:sldId id="899" r:id="rId69"/>
    <p:sldId id="900" r:id="rId70"/>
    <p:sldId id="901" r:id="rId71"/>
    <p:sldId id="291" r:id="rId72"/>
    <p:sldId id="292" r:id="rId73"/>
    <p:sldId id="293" r:id="rId74"/>
    <p:sldId id="294" r:id="rId75"/>
    <p:sldId id="660" r:id="rId76"/>
    <p:sldId id="295" r:id="rId77"/>
    <p:sldId id="296" r:id="rId78"/>
    <p:sldId id="297" r:id="rId79"/>
    <p:sldId id="298" r:id="rId80"/>
    <p:sldId id="299" r:id="rId81"/>
    <p:sldId id="300" r:id="rId82"/>
    <p:sldId id="301" r:id="rId83"/>
    <p:sldId id="303" r:id="rId84"/>
    <p:sldId id="304" r:id="rId85"/>
    <p:sldId id="443" r:id="rId86"/>
    <p:sldId id="305" r:id="rId87"/>
    <p:sldId id="438" r:id="rId88"/>
    <p:sldId id="439" r:id="rId89"/>
    <p:sldId id="306" r:id="rId90"/>
    <p:sldId id="662" r:id="rId91"/>
    <p:sldId id="308" r:id="rId92"/>
    <p:sldId id="309" r:id="rId93"/>
    <p:sldId id="312" r:id="rId94"/>
    <p:sldId id="313" r:id="rId95"/>
    <p:sldId id="314" r:id="rId96"/>
    <p:sldId id="440" r:id="rId97"/>
    <p:sldId id="441" r:id="rId98"/>
    <p:sldId id="315" r:id="rId99"/>
    <p:sldId id="444" r:id="rId100"/>
    <p:sldId id="316" r:id="rId101"/>
    <p:sldId id="317" r:id="rId102"/>
    <p:sldId id="318" r:id="rId103"/>
    <p:sldId id="902" r:id="rId104"/>
    <p:sldId id="904" r:id="rId105"/>
    <p:sldId id="903" r:id="rId106"/>
    <p:sldId id="905" r:id="rId107"/>
    <p:sldId id="869" r:id="rId108"/>
    <p:sldId id="319" r:id="rId109"/>
    <p:sldId id="760" r:id="rId110"/>
    <p:sldId id="320" r:id="rId111"/>
    <p:sldId id="321" r:id="rId112"/>
    <p:sldId id="322" r:id="rId113"/>
    <p:sldId id="759" r:id="rId114"/>
    <p:sldId id="323" r:id="rId115"/>
    <p:sldId id="324" r:id="rId116"/>
    <p:sldId id="326" r:id="rId117"/>
    <p:sldId id="327" r:id="rId118"/>
    <p:sldId id="878" r:id="rId119"/>
    <p:sldId id="664" r:id="rId120"/>
    <p:sldId id="665" r:id="rId121"/>
    <p:sldId id="666" r:id="rId122"/>
    <p:sldId id="667" r:id="rId123"/>
    <p:sldId id="668" r:id="rId124"/>
    <p:sldId id="730" r:id="rId125"/>
    <p:sldId id="728" r:id="rId126"/>
    <p:sldId id="862" r:id="rId127"/>
    <p:sldId id="729" r:id="rId128"/>
    <p:sldId id="669" r:id="rId129"/>
    <p:sldId id="671" r:id="rId130"/>
    <p:sldId id="755" r:id="rId131"/>
    <p:sldId id="717" r:id="rId132"/>
    <p:sldId id="732" r:id="rId133"/>
    <p:sldId id="735" r:id="rId134"/>
    <p:sldId id="738" r:id="rId135"/>
    <p:sldId id="737" r:id="rId136"/>
    <p:sldId id="733" r:id="rId137"/>
    <p:sldId id="734" r:id="rId138"/>
    <p:sldId id="739" r:id="rId139"/>
    <p:sldId id="756" r:id="rId140"/>
    <p:sldId id="757" r:id="rId141"/>
    <p:sldId id="741" r:id="rId142"/>
    <p:sldId id="745" r:id="rId143"/>
    <p:sldId id="746" r:id="rId144"/>
    <p:sldId id="747" r:id="rId145"/>
    <p:sldId id="749" r:id="rId146"/>
    <p:sldId id="743" r:id="rId147"/>
    <p:sldId id="744" r:id="rId148"/>
    <p:sldId id="748" r:id="rId149"/>
    <p:sldId id="740" r:id="rId150"/>
    <p:sldId id="761" r:id="rId151"/>
    <p:sldId id="723" r:id="rId152"/>
    <p:sldId id="720" r:id="rId153"/>
    <p:sldId id="721" r:id="rId154"/>
    <p:sldId id="722" r:id="rId155"/>
    <p:sldId id="724" r:id="rId156"/>
    <p:sldId id="753" r:id="rId157"/>
    <p:sldId id="679" r:id="rId158"/>
    <p:sldId id="687" r:id="rId159"/>
    <p:sldId id="694" r:id="rId160"/>
    <p:sldId id="758" r:id="rId161"/>
    <p:sldId id="695" r:id="rId162"/>
    <p:sldId id="696" r:id="rId163"/>
    <p:sldId id="697" r:id="rId164"/>
    <p:sldId id="698" r:id="rId165"/>
    <p:sldId id="699" r:id="rId166"/>
    <p:sldId id="700" r:id="rId167"/>
    <p:sldId id="701" r:id="rId168"/>
    <p:sldId id="702" r:id="rId169"/>
    <p:sldId id="703" r:id="rId170"/>
    <p:sldId id="704" r:id="rId171"/>
    <p:sldId id="705" r:id="rId172"/>
    <p:sldId id="706" r:id="rId173"/>
    <p:sldId id="707" r:id="rId174"/>
    <p:sldId id="708" r:id="rId175"/>
    <p:sldId id="709" r:id="rId176"/>
    <p:sldId id="713" r:id="rId177"/>
    <p:sldId id="714" r:id="rId178"/>
    <p:sldId id="715" r:id="rId179"/>
    <p:sldId id="894" r:id="rId180"/>
    <p:sldId id="864" r:id="rId181"/>
    <p:sldId id="330" r:id="rId182"/>
    <p:sldId id="331" r:id="rId183"/>
    <p:sldId id="872" r:id="rId184"/>
    <p:sldId id="448" r:id="rId185"/>
    <p:sldId id="449" r:id="rId186"/>
    <p:sldId id="333" r:id="rId187"/>
    <p:sldId id="335" r:id="rId188"/>
    <p:sldId id="336" r:id="rId189"/>
    <p:sldId id="447" r:id="rId190"/>
    <p:sldId id="337" r:id="rId191"/>
    <p:sldId id="338" r:id="rId192"/>
    <p:sldId id="450" r:id="rId193"/>
    <p:sldId id="339" r:id="rId194"/>
    <p:sldId id="341" r:id="rId195"/>
    <p:sldId id="865" r:id="rId196"/>
    <p:sldId id="342" r:id="rId197"/>
    <p:sldId id="875" r:id="rId198"/>
    <p:sldId id="863" r:id="rId199"/>
    <p:sldId id="343" r:id="rId200"/>
    <p:sldId id="344" r:id="rId201"/>
    <p:sldId id="895" r:id="rId202"/>
    <p:sldId id="345" r:id="rId203"/>
    <p:sldId id="346" r:id="rId204"/>
    <p:sldId id="347" r:id="rId205"/>
    <p:sldId id="348" r:id="rId206"/>
    <p:sldId id="349" r:id="rId207"/>
    <p:sldId id="350" r:id="rId208"/>
    <p:sldId id="351" r:id="rId209"/>
    <p:sldId id="352" r:id="rId210"/>
    <p:sldId id="353" r:id="rId211"/>
    <p:sldId id="354" r:id="rId212"/>
    <p:sldId id="356" r:id="rId213"/>
    <p:sldId id="445" r:id="rId214"/>
    <p:sldId id="358" r:id="rId215"/>
    <p:sldId id="359" r:id="rId216"/>
    <p:sldId id="451" r:id="rId217"/>
    <p:sldId id="362" r:id="rId218"/>
    <p:sldId id="765" r:id="rId219"/>
    <p:sldId id="363" r:id="rId220"/>
    <p:sldId id="479" r:id="rId221"/>
    <p:sldId id="364" r:id="rId222"/>
    <p:sldId id="365" r:id="rId223"/>
    <p:sldId id="366" r:id="rId224"/>
    <p:sldId id="787" r:id="rId225"/>
    <p:sldId id="809" r:id="rId226"/>
    <p:sldId id="810" r:id="rId227"/>
    <p:sldId id="811" r:id="rId228"/>
    <p:sldId id="812" r:id="rId229"/>
    <p:sldId id="808" r:id="rId230"/>
    <p:sldId id="788" r:id="rId231"/>
    <p:sldId id="792" r:id="rId232"/>
    <p:sldId id="793" r:id="rId233"/>
    <p:sldId id="795" r:id="rId234"/>
    <p:sldId id="789" r:id="rId235"/>
    <p:sldId id="802" r:id="rId236"/>
    <p:sldId id="799" r:id="rId237"/>
    <p:sldId id="801" r:id="rId238"/>
    <p:sldId id="803" r:id="rId239"/>
    <p:sldId id="790" r:id="rId240"/>
    <p:sldId id="805" r:id="rId241"/>
    <p:sldId id="806" r:id="rId242"/>
    <p:sldId id="807" r:id="rId243"/>
    <p:sldId id="796" r:id="rId244"/>
    <p:sldId id="804" r:id="rId245"/>
    <p:sldId id="797" r:id="rId246"/>
    <p:sldId id="367" r:id="rId247"/>
    <p:sldId id="368" r:id="rId248"/>
    <p:sldId id="370" r:id="rId249"/>
    <p:sldId id="866" r:id="rId250"/>
    <p:sldId id="476" r:id="rId251"/>
    <p:sldId id="828" r:id="rId252"/>
    <p:sldId id="829" r:id="rId253"/>
    <p:sldId id="474" r:id="rId254"/>
    <p:sldId id="873" r:id="rId255"/>
    <p:sldId id="456" r:id="rId256"/>
    <p:sldId id="830" r:id="rId257"/>
    <p:sldId id="475" r:id="rId258"/>
    <p:sldId id="461" r:id="rId259"/>
    <p:sldId id="462" r:id="rId260"/>
    <p:sldId id="463" r:id="rId261"/>
    <p:sldId id="466" r:id="rId262"/>
    <p:sldId id="467" r:id="rId263"/>
    <p:sldId id="469" r:id="rId264"/>
    <p:sldId id="470" r:id="rId265"/>
    <p:sldId id="471" r:id="rId266"/>
    <p:sldId id="374" r:id="rId267"/>
    <p:sldId id="375" r:id="rId268"/>
    <p:sldId id="376" r:id="rId269"/>
    <p:sldId id="377" r:id="rId270"/>
    <p:sldId id="378" r:id="rId271"/>
    <p:sldId id="379" r:id="rId272"/>
    <p:sldId id="380" r:id="rId273"/>
    <p:sldId id="611" r:id="rId274"/>
    <p:sldId id="775" r:id="rId275"/>
    <p:sldId id="612" r:id="rId276"/>
    <p:sldId id="779" r:id="rId277"/>
    <p:sldId id="615" r:id="rId278"/>
    <p:sldId id="632" r:id="rId279"/>
    <p:sldId id="633" r:id="rId280"/>
    <p:sldId id="620" r:id="rId281"/>
    <p:sldId id="813" r:id="rId282"/>
    <p:sldId id="786" r:id="rId283"/>
    <p:sldId id="814" r:id="rId284"/>
    <p:sldId id="784" r:id="rId285"/>
    <p:sldId id="785" r:id="rId286"/>
    <p:sldId id="815" r:id="rId287"/>
    <p:sldId id="782" r:id="rId288"/>
    <p:sldId id="783" r:id="rId289"/>
    <p:sldId id="631" r:id="rId290"/>
    <p:sldId id="638" r:id="rId291"/>
    <p:sldId id="395" r:id="rId292"/>
    <p:sldId id="876" r:id="rId293"/>
    <p:sldId id="816" r:id="rId294"/>
    <p:sldId id="397" r:id="rId295"/>
    <p:sldId id="817" r:id="rId296"/>
    <p:sldId id="398" r:id="rId297"/>
    <p:sldId id="547" r:id="rId298"/>
    <p:sldId id="549" r:id="rId299"/>
    <p:sldId id="825" r:id="rId300"/>
    <p:sldId id="827" r:id="rId301"/>
    <p:sldId id="551" r:id="rId302"/>
    <p:sldId id="832" r:id="rId303"/>
    <p:sldId id="833" r:id="rId304"/>
    <p:sldId id="834" r:id="rId305"/>
    <p:sldId id="835" r:id="rId306"/>
    <p:sldId id="836" r:id="rId307"/>
    <p:sldId id="847" r:id="rId308"/>
    <p:sldId id="767" r:id="rId309"/>
    <p:sldId id="837" r:id="rId310"/>
    <p:sldId id="838" r:id="rId311"/>
    <p:sldId id="843" r:id="rId312"/>
    <p:sldId id="841" r:id="rId313"/>
    <p:sldId id="842" r:id="rId314"/>
    <p:sldId id="839" r:id="rId315"/>
    <p:sldId id="845" r:id="rId316"/>
    <p:sldId id="846" r:id="rId317"/>
    <p:sldId id="557" r:id="rId318"/>
    <p:sldId id="848" r:id="rId319"/>
    <p:sldId id="769" r:id="rId320"/>
    <p:sldId id="851" r:id="rId321"/>
    <p:sldId id="558" r:id="rId322"/>
    <p:sldId id="771" r:id="rId323"/>
    <p:sldId id="772" r:id="rId324"/>
    <p:sldId id="559" r:id="rId325"/>
    <p:sldId id="773" r:id="rId326"/>
    <p:sldId id="818" r:id="rId327"/>
    <p:sldId id="563" r:id="rId328"/>
    <p:sldId id="820" r:id="rId329"/>
    <p:sldId id="570" r:id="rId330"/>
    <p:sldId id="571" r:id="rId331"/>
    <p:sldId id="572" r:id="rId332"/>
    <p:sldId id="573" r:id="rId333"/>
    <p:sldId id="575" r:id="rId334"/>
    <p:sldId id="850" r:id="rId335"/>
    <p:sldId id="852" r:id="rId336"/>
    <p:sldId id="576" r:id="rId337"/>
    <p:sldId id="578" r:id="rId338"/>
    <p:sldId id="867" r:id="rId339"/>
    <p:sldId id="579" r:id="rId340"/>
    <p:sldId id="823" r:id="rId341"/>
    <p:sldId id="822" r:id="rId342"/>
    <p:sldId id="581" r:id="rId343"/>
    <p:sldId id="824" r:id="rId344"/>
    <p:sldId id="405" r:id="rId345"/>
    <p:sldId id="406" r:id="rId346"/>
    <p:sldId id="408" r:id="rId347"/>
    <p:sldId id="409" r:id="rId348"/>
    <p:sldId id="879" r:id="rId349"/>
    <p:sldId id="410" r:id="rId350"/>
    <p:sldId id="411" r:id="rId351"/>
    <p:sldId id="868" r:id="rId352"/>
    <p:sldId id="583" r:id="rId353"/>
    <p:sldId id="584" r:id="rId354"/>
    <p:sldId id="585" r:id="rId355"/>
    <p:sldId id="586" r:id="rId356"/>
    <p:sldId id="587" r:id="rId357"/>
    <p:sldId id="589" r:id="rId358"/>
    <p:sldId id="590" r:id="rId359"/>
    <p:sldId id="593" r:id="rId360"/>
    <p:sldId id="592" r:id="rId361"/>
    <p:sldId id="594" r:id="rId362"/>
    <p:sldId id="595" r:id="rId363"/>
    <p:sldId id="596" r:id="rId364"/>
    <p:sldId id="597" r:id="rId365"/>
    <p:sldId id="598" r:id="rId366"/>
    <p:sldId id="599" r:id="rId367"/>
    <p:sldId id="600" r:id="rId368"/>
    <p:sldId id="601" r:id="rId369"/>
    <p:sldId id="603" r:id="rId370"/>
    <p:sldId id="604" r:id="rId371"/>
    <p:sldId id="605" r:id="rId372"/>
    <p:sldId id="606" r:id="rId373"/>
    <p:sldId id="608" r:id="rId374"/>
    <p:sldId id="853" r:id="rId375"/>
    <p:sldId id="609" r:id="rId376"/>
    <p:sldId id="610" r:id="rId377"/>
    <p:sldId id="855" r:id="rId378"/>
    <p:sldId id="529" r:id="rId379"/>
    <p:sldId id="870" r:id="rId380"/>
    <p:sldId id="856" r:id="rId381"/>
    <p:sldId id="871" r:id="rId382"/>
    <p:sldId id="530" r:id="rId383"/>
    <p:sldId id="531" r:id="rId384"/>
    <p:sldId id="532" r:id="rId385"/>
    <p:sldId id="533" r:id="rId386"/>
    <p:sldId id="535" r:id="rId387"/>
    <p:sldId id="536" r:id="rId388"/>
    <p:sldId id="537" r:id="rId389"/>
    <p:sldId id="538" r:id="rId390"/>
    <p:sldId id="539" r:id="rId391"/>
    <p:sldId id="540" r:id="rId392"/>
    <p:sldId id="542" r:id="rId393"/>
    <p:sldId id="543" r:id="rId394"/>
    <p:sldId id="545" r:id="rId395"/>
    <p:sldId id="546" r:id="rId396"/>
    <p:sldId id="857" r:id="rId397"/>
    <p:sldId id="427" r:id="rId398"/>
    <p:sldId id="428" r:id="rId399"/>
    <p:sldId id="859" r:id="rId400"/>
    <p:sldId id="860" r:id="rId401"/>
    <p:sldId id="858" r:id="rId402"/>
    <p:sldId id="429" r:id="rId403"/>
    <p:sldId id="430" r:id="rId404"/>
    <p:sldId id="431" r:id="rId405"/>
    <p:sldId id="432" r:id="rId406"/>
    <p:sldId id="861" r:id="rId4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8" autoAdjust="0"/>
    <p:restoredTop sz="86500" autoAdjust="0"/>
  </p:normalViewPr>
  <p:slideViewPr>
    <p:cSldViewPr snapToGrid="0">
      <p:cViewPr varScale="1">
        <p:scale>
          <a:sx n="76" d="100"/>
          <a:sy n="76" d="100"/>
        </p:scale>
        <p:origin x="629" y="53"/>
      </p:cViewPr>
      <p:guideLst>
        <p:guide orient="horz" pos="2160"/>
        <p:guide pos="3840"/>
      </p:guideLst>
    </p:cSldViewPr>
  </p:slideViewPr>
  <p:outlineViewPr>
    <p:cViewPr>
      <p:scale>
        <a:sx n="33" d="100"/>
        <a:sy n="33" d="100"/>
      </p:scale>
      <p:origin x="0" y="270426"/>
    </p:cViewPr>
  </p:outlineViewPr>
  <p:notesTextViewPr>
    <p:cViewPr>
      <p:scale>
        <a:sx n="1" d="1"/>
        <a:sy n="1" d="1"/>
      </p:scale>
      <p:origin x="0" y="0"/>
    </p:cViewPr>
  </p:notesTextViewPr>
  <p:sorterViewPr>
    <p:cViewPr>
      <p:scale>
        <a:sx n="100" d="100"/>
        <a:sy n="100" d="100"/>
      </p:scale>
      <p:origin x="0" y="585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tableStyles" Target="tableStyles.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4BBBA-D2A4-4EE7-9D5E-31F26AE5D102}" type="datetimeFigureOut">
              <a:rPr lang="en-US" smtClean="0"/>
              <a:pPr/>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B63B-4433-4B1E-BF9A-08311E1F98B5}" type="slidenum">
              <a:rPr lang="en-US" smtClean="0"/>
              <a:pPr/>
              <a:t>‹#›</a:t>
            </a:fld>
            <a:endParaRPr lang="en-US"/>
          </a:p>
        </p:txBody>
      </p:sp>
    </p:spTree>
    <p:extLst>
      <p:ext uri="{BB962C8B-B14F-4D97-AF65-F5344CB8AC3E}">
        <p14:creationId xmlns:p14="http://schemas.microsoft.com/office/powerpoint/2010/main" val="19296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94</a:t>
            </a:fld>
            <a:endParaRPr lang="en-US"/>
          </a:p>
        </p:txBody>
      </p:sp>
    </p:spTree>
    <p:extLst>
      <p:ext uri="{BB962C8B-B14F-4D97-AF65-F5344CB8AC3E}">
        <p14:creationId xmlns:p14="http://schemas.microsoft.com/office/powerpoint/2010/main" val="378119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609600" indent="-609600" eaLnBrk="1" fontAlgn="auto" hangingPunct="1">
              <a:spcBef>
                <a:spcPts val="0"/>
              </a:spcBef>
              <a:spcAft>
                <a:spcPts val="0"/>
              </a:spcAft>
              <a:defRPr/>
            </a:pPr>
            <a:r>
              <a:rPr lang="en-GB" b="1" dirty="0">
                <a:solidFill>
                  <a:srgbClr val="FF9900"/>
                </a:solidFill>
                <a:latin typeface="Arial" panose="020B0604020202020204" pitchFamily="34" charset="0"/>
              </a:rPr>
              <a:t>Immediate intervention:</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Evidence of strangulation (hernia….</a:t>
            </a:r>
            <a:r>
              <a:rPr lang="en-GB" b="1" dirty="0" err="1">
                <a:solidFill>
                  <a:schemeClr val="bg1"/>
                </a:solidFill>
                <a:latin typeface="Arial" panose="020B0604020202020204" pitchFamily="34" charset="0"/>
              </a:rPr>
              <a:t>etc</a:t>
            </a:r>
            <a:r>
              <a:rPr lang="en-GB" b="1" dirty="0">
                <a:solidFill>
                  <a:schemeClr val="bg1"/>
                </a:solidFill>
                <a:latin typeface="Arial" panose="020B0604020202020204" pitchFamily="34" charset="0"/>
              </a:rPr>
              <a:t>)</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Signs of peritonitis resulting from perforation or ischemia</a:t>
            </a:r>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marL="609600" indent="-609600" eaLnBrk="1" fontAlgn="auto" hangingPunct="1">
              <a:spcBef>
                <a:spcPts val="0"/>
              </a:spcBef>
              <a:spcAft>
                <a:spcPts val="0"/>
              </a:spcAft>
              <a:defRPr/>
            </a:pPr>
            <a:r>
              <a:rPr lang="en-GB" b="1" dirty="0">
                <a:solidFill>
                  <a:srgbClr val="FF9900"/>
                </a:solidFill>
                <a:latin typeface="Arial" panose="020B0604020202020204" pitchFamily="34" charset="0"/>
              </a:rPr>
              <a:t>In the next 24-48 hours</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Clear indication of no resolution of obstruction ( Clinical, radiological).</a:t>
            </a:r>
          </a:p>
          <a:p>
            <a:pPr marL="609600" indent="-609600" eaLnBrk="1" fontAlgn="auto" hangingPunct="1">
              <a:spcBef>
                <a:spcPts val="0"/>
              </a:spcBef>
              <a:spcAft>
                <a:spcPts val="0"/>
              </a:spcAft>
              <a:defRPr/>
            </a:pPr>
            <a:r>
              <a:rPr lang="en-GB" b="1" dirty="0">
                <a:solidFill>
                  <a:schemeClr val="bg1"/>
                </a:solidFill>
                <a:latin typeface="Arial" panose="020B0604020202020204" pitchFamily="34" charset="0"/>
              </a:rPr>
              <a:t>Diagnosis is unclear in a virgin abdomen</a:t>
            </a:r>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eaLnBrk="1" fontAlgn="auto" hangingPunct="1">
              <a:spcBef>
                <a:spcPts val="0"/>
              </a:spcBef>
              <a:spcAft>
                <a:spcPts val="0"/>
              </a:spcAft>
              <a:defRPr/>
            </a:pPr>
            <a:r>
              <a:rPr lang="en-US" dirty="0"/>
              <a:t>Viable:</a:t>
            </a:r>
          </a:p>
          <a:p>
            <a:pPr eaLnBrk="1" fontAlgn="auto" hangingPunct="1">
              <a:spcBef>
                <a:spcPts val="0"/>
              </a:spcBef>
              <a:spcAft>
                <a:spcPts val="0"/>
              </a:spcAft>
              <a:defRPr/>
            </a:pPr>
            <a:r>
              <a:rPr lang="en-US" dirty="0"/>
              <a:t>-dark color comes lighter, peristalsis, shiny peritoneum, </a:t>
            </a:r>
            <a:r>
              <a:rPr lang="en-US" dirty="0" err="1"/>
              <a:t>maesentery</a:t>
            </a:r>
            <a:r>
              <a:rPr lang="en-US" dirty="0"/>
              <a:t> bleeds if pricked, firm intestinal musculature, pressure ring may or may not disappear</a:t>
            </a:r>
          </a:p>
          <a:p>
            <a:pPr eaLnBrk="1" fontAlgn="auto" hangingPunct="1">
              <a:spcBef>
                <a:spcPts val="0"/>
              </a:spcBef>
              <a:spcAft>
                <a:spcPts val="0"/>
              </a:spcAft>
              <a:defRPr/>
            </a:pPr>
            <a:r>
              <a:rPr lang="en-US" dirty="0"/>
              <a:t>Non viable: </a:t>
            </a:r>
          </a:p>
          <a:p>
            <a:pPr eaLnBrk="1" fontAlgn="auto" hangingPunct="1">
              <a:spcBef>
                <a:spcPts val="0"/>
              </a:spcBef>
              <a:spcAft>
                <a:spcPts val="0"/>
              </a:spcAft>
              <a:defRPr/>
            </a:pPr>
            <a:r>
              <a:rPr lang="en-US" dirty="0"/>
              <a:t>-dark color remains, no peristalsis, dull and lusterless peritoneum, no bleeding if mesentery is pricked, flabby, thin, and friable intestinal musculature, pressure ring persist.</a:t>
            </a:r>
            <a:endParaRPr lang="en-MY" dirty="0"/>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eaLnBrk="1" fontAlgn="auto" hangingPunct="1">
              <a:spcBef>
                <a:spcPts val="0"/>
              </a:spcBef>
              <a:spcAft>
                <a:spcPts val="0"/>
              </a:spcAft>
              <a:buFont typeface="Wingdings 3" panose="05040102010807070707" pitchFamily="18" charset="2"/>
              <a:buBlip>
                <a:blip r:embed="rId3"/>
              </a:buBlip>
              <a:defRPr/>
            </a:pPr>
            <a:r>
              <a:rPr lang="en-US" dirty="0"/>
              <a:t>Resuscitation  then opened abdomen through midline incision</a:t>
            </a:r>
          </a:p>
          <a:p>
            <a:pPr eaLnBrk="1" fontAlgn="auto" hangingPunct="1">
              <a:spcBef>
                <a:spcPts val="0"/>
              </a:spcBef>
              <a:spcAft>
                <a:spcPts val="0"/>
              </a:spcAft>
              <a:buFont typeface="Wingdings 3" panose="05040102010807070707" pitchFamily="18" charset="2"/>
              <a:buBlip>
                <a:blip r:embed="rId3"/>
              </a:buBlip>
              <a:defRPr/>
            </a:pPr>
            <a:r>
              <a:rPr lang="en-US" dirty="0"/>
              <a:t>Assess caecum : distension means large bowel involvement</a:t>
            </a:r>
          </a:p>
          <a:p>
            <a:pPr eaLnBrk="1" fontAlgn="auto" hangingPunct="1">
              <a:spcBef>
                <a:spcPts val="0"/>
              </a:spcBef>
              <a:spcAft>
                <a:spcPts val="0"/>
              </a:spcAft>
              <a:buFont typeface="Wingdings 3" panose="05040102010807070707" pitchFamily="18" charset="2"/>
              <a:buBlip>
                <a:blip r:embed="rId3"/>
              </a:buBlip>
              <a:defRPr/>
            </a:pPr>
            <a:r>
              <a:rPr lang="en-US" dirty="0"/>
              <a:t>Removable lesion found in caecum, ascending colon, or proximal transverse colon</a:t>
            </a:r>
            <a:r>
              <a:rPr lang="en-US" dirty="0">
                <a:sym typeface="Wingdings" pitchFamily="2" charset="2"/>
              </a:rPr>
              <a:t> right </a:t>
            </a:r>
            <a:r>
              <a:rPr lang="en-US" dirty="0" err="1">
                <a:sym typeface="Wingdings" pitchFamily="2" charset="2"/>
              </a:rPr>
              <a:t>hemicolectomy</a:t>
            </a:r>
            <a:r>
              <a:rPr lang="en-US" dirty="0">
                <a:sym typeface="Wingdings" pitchFamily="2" charset="2"/>
              </a:rPr>
              <a:t> should be performed</a:t>
            </a:r>
          </a:p>
          <a:p>
            <a:pPr eaLnBrk="1" fontAlgn="auto" hangingPunct="1">
              <a:spcBef>
                <a:spcPts val="0"/>
              </a:spcBef>
              <a:spcAft>
                <a:spcPts val="0"/>
              </a:spcAft>
              <a:buFont typeface="Wingdings 3" panose="05040102010807070707" pitchFamily="18" charset="2"/>
              <a:buBlip>
                <a:blip r:embed="rId3"/>
              </a:buBlip>
              <a:defRPr/>
            </a:pPr>
            <a:r>
              <a:rPr lang="en-US" dirty="0">
                <a:sym typeface="Wingdings" pitchFamily="2" charset="2"/>
              </a:rPr>
              <a:t>Lesions is irremovable, a proximal stoma or </a:t>
            </a:r>
            <a:r>
              <a:rPr lang="en-US" dirty="0" err="1">
                <a:sym typeface="Wingdings" pitchFamily="2" charset="2"/>
              </a:rPr>
              <a:t>ileo</a:t>
            </a:r>
            <a:r>
              <a:rPr lang="en-US" dirty="0">
                <a:sym typeface="Wingdings" pitchFamily="2" charset="2"/>
              </a:rPr>
              <a:t> transverse bypass should be considered</a:t>
            </a:r>
            <a:endParaRPr lang="en-US" dirty="0"/>
          </a:p>
          <a:p>
            <a:pPr marL="609600" indent="-609600" eaLnBrk="1" fontAlgn="auto" hangingPunct="1">
              <a:spcBef>
                <a:spcPts val="0"/>
              </a:spcBef>
              <a:spcAft>
                <a:spcPts val="0"/>
              </a:spcAft>
              <a:defRPr/>
            </a:pPr>
            <a:endParaRPr lang="en-GB" b="1" dirty="0">
              <a:solidFill>
                <a:schemeClr val="bg1"/>
              </a:solidFill>
              <a:latin typeface="Arial" panose="020B0604020202020204" pitchFamily="34" charset="0"/>
            </a:endParaRPr>
          </a:p>
          <a:p>
            <a:pPr eaLnBrk="1" fontAlgn="auto" hangingPunct="1">
              <a:spcBef>
                <a:spcPts val="0"/>
              </a:spcBef>
              <a:spcAft>
                <a:spcPts val="0"/>
              </a:spcAft>
              <a:defRPr/>
            </a:pPr>
            <a:endParaRPr lang="en-MY"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50AA192-CBAE-42DC-8632-DBBBF857F555}" type="slidenum">
              <a:rPr lang="en-MY" smtClean="0">
                <a:latin typeface="Calibri" panose="020F0502020204030204" pitchFamily="34" charset="0"/>
              </a:rPr>
              <a:pPr fontAlgn="base">
                <a:spcBef>
                  <a:spcPct val="0"/>
                </a:spcBef>
                <a:spcAft>
                  <a:spcPct val="0"/>
                </a:spcAft>
              </a:pPr>
              <a:t>330</a:t>
            </a:fld>
            <a:endParaRPr lang="en-MY">
              <a:latin typeface="Calibri" panose="020F0502020204030204" pitchFamily="34" charset="0"/>
            </a:endParaRPr>
          </a:p>
        </p:txBody>
      </p:sp>
    </p:spTree>
    <p:extLst>
      <p:ext uri="{BB962C8B-B14F-4D97-AF65-F5344CB8AC3E}">
        <p14:creationId xmlns:p14="http://schemas.microsoft.com/office/powerpoint/2010/main" val="311323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Postoperative: only 24 to 72 hours. Prolonged in hypoproteinemia, and metabolic abnormality</a:t>
            </a:r>
          </a:p>
          <a:p>
            <a:pPr eaLnBrk="1" hangingPunct="1">
              <a:spcBef>
                <a:spcPct val="0"/>
              </a:spcBef>
            </a:pPr>
            <a:r>
              <a:rPr lang="en-US"/>
              <a:t>Infection: intraabdominal sepsis</a:t>
            </a:r>
          </a:p>
          <a:p>
            <a:pPr eaLnBrk="1" hangingPunct="1">
              <a:spcBef>
                <a:spcPct val="0"/>
              </a:spcBef>
            </a:pPr>
            <a:r>
              <a:rPr lang="en-US"/>
              <a:t>Metabolic: uremia and hypokalemia</a:t>
            </a:r>
          </a:p>
          <a:p>
            <a:pPr eaLnBrk="1" hangingPunct="1">
              <a:spcBef>
                <a:spcPct val="0"/>
              </a:spcBef>
            </a:pPr>
            <a:r>
              <a:rPr lang="en-US"/>
              <a:t>Reflex ileus: spine, rib, retroperitoneal hemorrhage and application of plaster jacket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177481E-D969-4B69-82CE-4838AD30F16A}" type="slidenum">
              <a:rPr lang="en-US" smtClean="0">
                <a:latin typeface="Calibri" panose="020F0502020204030204" pitchFamily="34" charset="0"/>
              </a:rPr>
              <a:pPr fontAlgn="base">
                <a:spcBef>
                  <a:spcPct val="0"/>
                </a:spcBef>
                <a:spcAft>
                  <a:spcPct val="0"/>
                </a:spcAft>
              </a:pPr>
              <a:t>336</a:t>
            </a:fld>
            <a:endParaRPr lang="en-US">
              <a:latin typeface="Calibri" panose="020F0502020204030204" pitchFamily="34" charset="0"/>
            </a:endParaRPr>
          </a:p>
        </p:txBody>
      </p:sp>
    </p:spTree>
    <p:extLst>
      <p:ext uri="{BB962C8B-B14F-4D97-AF65-F5344CB8AC3E}">
        <p14:creationId xmlns:p14="http://schemas.microsoft.com/office/powerpoint/2010/main" val="147919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0C229B8-6AC8-4DE6-B296-500EB443E235}" type="slidenum">
              <a:rPr lang="en-US" smtClean="0">
                <a:latin typeface="Calibri" panose="020F0502020204030204" pitchFamily="34" charset="0"/>
              </a:rPr>
              <a:pPr fontAlgn="base">
                <a:spcBef>
                  <a:spcPct val="0"/>
                </a:spcBef>
                <a:spcAft>
                  <a:spcPct val="0"/>
                </a:spcAft>
              </a:pPr>
              <a:t>337</a:t>
            </a:fld>
            <a:endParaRPr lang="en-US">
              <a:latin typeface="Calibri" panose="020F0502020204030204" pitchFamily="34" charset="0"/>
            </a:endParaRPr>
          </a:p>
        </p:txBody>
      </p:sp>
    </p:spTree>
    <p:extLst>
      <p:ext uri="{BB962C8B-B14F-4D97-AF65-F5344CB8AC3E}">
        <p14:creationId xmlns:p14="http://schemas.microsoft.com/office/powerpoint/2010/main" val="398273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1C480E4-E0D3-447A-9F75-4190A207DDCE}" type="slidenum">
              <a:rPr lang="en-US" smtClean="0">
                <a:latin typeface="Calibri" panose="020F0502020204030204" pitchFamily="34" charset="0"/>
              </a:rPr>
              <a:pPr fontAlgn="base">
                <a:spcBef>
                  <a:spcPct val="0"/>
                </a:spcBef>
                <a:spcAft>
                  <a:spcPct val="0"/>
                </a:spcAft>
              </a:pPr>
              <a:t>339</a:t>
            </a:fld>
            <a:endParaRPr lang="en-US">
              <a:latin typeface="Calibri" panose="020F0502020204030204" pitchFamily="34" charset="0"/>
            </a:endParaRPr>
          </a:p>
        </p:txBody>
      </p:sp>
    </p:spTree>
    <p:extLst>
      <p:ext uri="{BB962C8B-B14F-4D97-AF65-F5344CB8AC3E}">
        <p14:creationId xmlns:p14="http://schemas.microsoft.com/office/powerpoint/2010/main" val="169640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378</a:t>
            </a:fld>
            <a:endParaRPr lang="en-GB"/>
          </a:p>
        </p:txBody>
      </p:sp>
    </p:spTree>
    <p:extLst>
      <p:ext uri="{BB962C8B-B14F-4D97-AF65-F5344CB8AC3E}">
        <p14:creationId xmlns:p14="http://schemas.microsoft.com/office/powerpoint/2010/main" val="383508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383</a:t>
            </a:fld>
            <a:endParaRPr lang="en-GB"/>
          </a:p>
        </p:txBody>
      </p:sp>
    </p:spTree>
    <p:extLst>
      <p:ext uri="{BB962C8B-B14F-4D97-AF65-F5344CB8AC3E}">
        <p14:creationId xmlns:p14="http://schemas.microsoft.com/office/powerpoint/2010/main" val="212884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384</a:t>
            </a:fld>
            <a:endParaRPr lang="en-GB"/>
          </a:p>
        </p:txBody>
      </p:sp>
    </p:spTree>
    <p:extLst>
      <p:ext uri="{BB962C8B-B14F-4D97-AF65-F5344CB8AC3E}">
        <p14:creationId xmlns:p14="http://schemas.microsoft.com/office/powerpoint/2010/main" val="1496597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385</a:t>
            </a:fld>
            <a:endParaRPr lang="en-GB"/>
          </a:p>
        </p:txBody>
      </p:sp>
    </p:spTree>
    <p:extLst>
      <p:ext uri="{BB962C8B-B14F-4D97-AF65-F5344CB8AC3E}">
        <p14:creationId xmlns:p14="http://schemas.microsoft.com/office/powerpoint/2010/main" val="366948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386</a:t>
            </a:fld>
            <a:endParaRPr lang="en-GB"/>
          </a:p>
        </p:txBody>
      </p:sp>
    </p:spTree>
    <p:extLst>
      <p:ext uri="{BB962C8B-B14F-4D97-AF65-F5344CB8AC3E}">
        <p14:creationId xmlns:p14="http://schemas.microsoft.com/office/powerpoint/2010/main" val="135395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387</a:t>
            </a:fld>
            <a:endParaRPr lang="en-GB"/>
          </a:p>
        </p:txBody>
      </p:sp>
    </p:spTree>
    <p:extLst>
      <p:ext uri="{BB962C8B-B14F-4D97-AF65-F5344CB8AC3E}">
        <p14:creationId xmlns:p14="http://schemas.microsoft.com/office/powerpoint/2010/main" val="367421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	</a:t>
            </a:r>
            <a:r>
              <a:rPr lang="en-US" dirty="0" err="1"/>
              <a:t>Chiroprotractor</a:t>
            </a:r>
            <a:r>
              <a:rPr lang="en-US" dirty="0"/>
              <a:t> deals with the disorders of the MS and Nervous systems.</a:t>
            </a:r>
            <a:r>
              <a:rPr lang="en-US" baseline="0" dirty="0"/>
              <a:t> </a:t>
            </a:r>
            <a:r>
              <a:rPr lang="en-US" baseline="0" dirty="0" err="1"/>
              <a:t>Manipultes</a:t>
            </a:r>
            <a:r>
              <a:rPr lang="en-US" baseline="0" dirty="0"/>
              <a:t> for example spinal joints that have become </a:t>
            </a:r>
            <a:r>
              <a:rPr lang="en-US" baseline="0" dirty="0" err="1"/>
              <a:t>hypomobile</a:t>
            </a:r>
            <a:r>
              <a:rPr lang="en-US" baseline="0" dirty="0"/>
              <a:t> due to injury etc</a:t>
            </a:r>
          </a:p>
          <a:p>
            <a:r>
              <a:rPr lang="en-US" baseline="0" dirty="0"/>
              <a:t>Using irritants to cure the </a:t>
            </a:r>
            <a:r>
              <a:rPr lang="en-US" baseline="0" dirty="0" err="1"/>
              <a:t>dsame</a:t>
            </a:r>
            <a:r>
              <a:rPr lang="en-US" baseline="0" dirty="0"/>
              <a:t> condition</a:t>
            </a:r>
            <a:endParaRPr lang="en-US" dirty="0"/>
          </a:p>
        </p:txBody>
      </p:sp>
      <p:sp>
        <p:nvSpPr>
          <p:cNvPr id="4" name="Slide Number Placeholder 3"/>
          <p:cNvSpPr>
            <a:spLocks noGrp="1"/>
          </p:cNvSpPr>
          <p:nvPr>
            <p:ph type="sldNum" sz="quarter" idx="10"/>
          </p:nvPr>
        </p:nvSpPr>
        <p:spPr/>
        <p:txBody>
          <a:bodyPr/>
          <a:lstStyle/>
          <a:p>
            <a:fld id="{DDFFB63B-4433-4B1E-BF9A-08311E1F98B5}" type="slidenum">
              <a:rPr lang="en-US" smtClean="0"/>
              <a:pPr/>
              <a:t>176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388</a:t>
            </a:fld>
            <a:endParaRPr lang="en-GB"/>
          </a:p>
        </p:txBody>
      </p:sp>
    </p:spTree>
    <p:extLst>
      <p:ext uri="{BB962C8B-B14F-4D97-AF65-F5344CB8AC3E}">
        <p14:creationId xmlns:p14="http://schemas.microsoft.com/office/powerpoint/2010/main" val="273168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389</a:t>
            </a:fld>
            <a:endParaRPr lang="en-GB"/>
          </a:p>
        </p:txBody>
      </p:sp>
    </p:spTree>
    <p:extLst>
      <p:ext uri="{BB962C8B-B14F-4D97-AF65-F5344CB8AC3E}">
        <p14:creationId xmlns:p14="http://schemas.microsoft.com/office/powerpoint/2010/main" val="1268752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390</a:t>
            </a:fld>
            <a:endParaRPr lang="en-GB"/>
          </a:p>
        </p:txBody>
      </p:sp>
    </p:spTree>
    <p:extLst>
      <p:ext uri="{BB962C8B-B14F-4D97-AF65-F5344CB8AC3E}">
        <p14:creationId xmlns:p14="http://schemas.microsoft.com/office/powerpoint/2010/main" val="7924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392</a:t>
            </a:fld>
            <a:endParaRPr lang="en-GB"/>
          </a:p>
        </p:txBody>
      </p:sp>
    </p:spTree>
    <p:extLst>
      <p:ext uri="{BB962C8B-B14F-4D97-AF65-F5344CB8AC3E}">
        <p14:creationId xmlns:p14="http://schemas.microsoft.com/office/powerpoint/2010/main" val="3639454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393</a:t>
            </a:fld>
            <a:endParaRPr lang="en-GB"/>
          </a:p>
        </p:txBody>
      </p:sp>
    </p:spTree>
    <p:extLst>
      <p:ext uri="{BB962C8B-B14F-4D97-AF65-F5344CB8AC3E}">
        <p14:creationId xmlns:p14="http://schemas.microsoft.com/office/powerpoint/2010/main" val="89744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394</a:t>
            </a:fld>
            <a:endParaRPr lang="en-GB"/>
          </a:p>
        </p:txBody>
      </p:sp>
    </p:spTree>
    <p:extLst>
      <p:ext uri="{BB962C8B-B14F-4D97-AF65-F5344CB8AC3E}">
        <p14:creationId xmlns:p14="http://schemas.microsoft.com/office/powerpoint/2010/main" val="3265454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395</a:t>
            </a:fld>
            <a:endParaRPr lang="en-GB"/>
          </a:p>
        </p:txBody>
      </p:sp>
    </p:spTree>
    <p:extLst>
      <p:ext uri="{BB962C8B-B14F-4D97-AF65-F5344CB8AC3E}">
        <p14:creationId xmlns:p14="http://schemas.microsoft.com/office/powerpoint/2010/main" val="326537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F205BF3-B617-4F82-B741-666970E2501A}" type="slidenum">
              <a:rPr lang="en-US" smtClean="0">
                <a:latin typeface="Calibri" panose="020F0502020204030204" pitchFamily="34" charset="0"/>
              </a:rPr>
              <a:pPr fontAlgn="base">
                <a:spcBef>
                  <a:spcPct val="0"/>
                </a:spcBef>
                <a:spcAft>
                  <a:spcPct val="0"/>
                </a:spcAft>
              </a:pPr>
              <a:t>301</a:t>
            </a:fld>
            <a:endParaRPr lang="en-US">
              <a:latin typeface="Calibri" panose="020F0502020204030204" pitchFamily="34" charset="0"/>
            </a:endParaRPr>
          </a:p>
        </p:txBody>
      </p:sp>
    </p:spTree>
    <p:extLst>
      <p:ext uri="{BB962C8B-B14F-4D97-AF65-F5344CB8AC3E}">
        <p14:creationId xmlns:p14="http://schemas.microsoft.com/office/powerpoint/2010/main" val="239162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923C7E4-A8B0-4513-A13D-915D249E2D33}" type="slidenum">
              <a:rPr lang="en-US" smtClean="0">
                <a:latin typeface="Calibri" panose="020F0502020204030204" pitchFamily="34" charset="0"/>
              </a:rPr>
              <a:pPr fontAlgn="base">
                <a:spcBef>
                  <a:spcPct val="0"/>
                </a:spcBef>
                <a:spcAft>
                  <a:spcPct val="0"/>
                </a:spcAft>
              </a:pPr>
              <a:t>307</a:t>
            </a:fld>
            <a:endParaRPr lang="en-US">
              <a:latin typeface="Calibri" panose="020F0502020204030204" pitchFamily="34" charset="0"/>
            </a:endParaRPr>
          </a:p>
        </p:txBody>
      </p:sp>
    </p:spTree>
    <p:extLst>
      <p:ext uri="{BB962C8B-B14F-4D97-AF65-F5344CB8AC3E}">
        <p14:creationId xmlns:p14="http://schemas.microsoft.com/office/powerpoint/2010/main" val="427181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-volvulus: </a:t>
            </a:r>
            <a:r>
              <a:rPr lang="en-MY"/>
              <a:t>Intestinal volvulus is defined as a complete twisting of a loop of intestine around its mesenteric attachment site.</a:t>
            </a:r>
          </a:p>
          <a:p>
            <a:pPr eaLnBrk="1" hangingPunct="1">
              <a:spcBef>
                <a:spcPct val="0"/>
              </a:spcBef>
            </a:pPr>
            <a:r>
              <a:rPr lang="en-US"/>
              <a:t>-incarceration: </a:t>
            </a:r>
            <a:r>
              <a:rPr lang="en-MY"/>
              <a:t>passage of a loop of intestine through a small orifice, e.g. inguinal canal, with resulting swelling, obstruction and occlusion of blood supply</a:t>
            </a:r>
          </a:p>
          <a:p>
            <a:pPr eaLnBrk="1" hangingPunct="1">
              <a:spcBef>
                <a:spcPct val="0"/>
              </a:spcBef>
            </a:pPr>
            <a:r>
              <a:rPr lang="en-US"/>
              <a:t>-Obstruction:</a:t>
            </a:r>
            <a:r>
              <a:rPr lang="en-MY"/>
              <a:t>partial or complete blockage of the bowel that prevents the contents of the intestine from passing through</a:t>
            </a:r>
            <a:endParaRPr lang="en-US"/>
          </a:p>
          <a:p>
            <a:pPr eaLnBrk="1" hangingPunct="1">
              <a:spcBef>
                <a:spcPct val="0"/>
              </a:spcBef>
            </a:pPr>
            <a:r>
              <a:rPr lang="en-US"/>
              <a:t>-intussusception: </a:t>
            </a:r>
            <a:r>
              <a:rPr lang="en-MY"/>
              <a:t>process in which there is telescoping of a proximal segment of intestine invaginates into the (distal) adjoining intestinal lumen</a:t>
            </a:r>
          </a:p>
          <a:p>
            <a:pPr eaLnBrk="1" hangingPunct="1">
              <a:spcBef>
                <a:spcPct val="0"/>
              </a:spcBef>
            </a:pPr>
            <a:endParaRPr lang="en-MY"/>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71E2FFE-2F1B-4E79-B72C-CFE1E5FF89E5}" type="slidenum">
              <a:rPr lang="en-MY" smtClean="0">
                <a:latin typeface="Calibri" panose="020F0502020204030204" pitchFamily="34" charset="0"/>
              </a:rPr>
              <a:pPr fontAlgn="base">
                <a:spcBef>
                  <a:spcPct val="0"/>
                </a:spcBef>
                <a:spcAft>
                  <a:spcPct val="0"/>
                </a:spcAft>
              </a:pPr>
              <a:t>312</a:t>
            </a:fld>
            <a:endParaRPr lang="en-MY">
              <a:latin typeface="Calibri" panose="020F0502020204030204" pitchFamily="34" charset="0"/>
            </a:endParaRPr>
          </a:p>
        </p:txBody>
      </p:sp>
    </p:spTree>
    <p:extLst>
      <p:ext uri="{BB962C8B-B14F-4D97-AF65-F5344CB8AC3E}">
        <p14:creationId xmlns:p14="http://schemas.microsoft.com/office/powerpoint/2010/main" val="391841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E0D38E8-69CD-44A7-931C-ED9679E5A1A9}" type="slidenum">
              <a:rPr lang="en-US" smtClean="0">
                <a:latin typeface="Calibri" panose="020F0502020204030204" pitchFamily="34" charset="0"/>
              </a:rPr>
              <a:pPr fontAlgn="base">
                <a:spcBef>
                  <a:spcPct val="0"/>
                </a:spcBef>
                <a:spcAft>
                  <a:spcPct val="0"/>
                </a:spcAft>
              </a:pPr>
              <a:t>317</a:t>
            </a:fld>
            <a:endParaRPr lang="en-US">
              <a:latin typeface="Calibri" panose="020F0502020204030204" pitchFamily="34" charset="0"/>
            </a:endParaRPr>
          </a:p>
        </p:txBody>
      </p:sp>
    </p:spTree>
    <p:extLst>
      <p:ext uri="{BB962C8B-B14F-4D97-AF65-F5344CB8AC3E}">
        <p14:creationId xmlns:p14="http://schemas.microsoft.com/office/powerpoint/2010/main" val="379403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AB52800-5088-463C-A10F-9DB3AA5E887D}" type="slidenum">
              <a:rPr lang="en-US" smtClean="0">
                <a:latin typeface="Calibri" panose="020F0502020204030204" pitchFamily="34" charset="0"/>
              </a:rPr>
              <a:pPr fontAlgn="base">
                <a:spcBef>
                  <a:spcPct val="0"/>
                </a:spcBef>
                <a:spcAft>
                  <a:spcPct val="0"/>
                </a:spcAft>
              </a:pPr>
              <a:t>321</a:t>
            </a:fld>
            <a:endParaRPr lang="en-US">
              <a:latin typeface="Calibri" panose="020F0502020204030204" pitchFamily="34" charset="0"/>
            </a:endParaRPr>
          </a:p>
        </p:txBody>
      </p:sp>
    </p:spTree>
    <p:extLst>
      <p:ext uri="{BB962C8B-B14F-4D97-AF65-F5344CB8AC3E}">
        <p14:creationId xmlns:p14="http://schemas.microsoft.com/office/powerpoint/2010/main" val="143127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4ECC18D-B1CA-4CE4-93D4-9A178607948D}" type="slidenum">
              <a:rPr lang="en-US" smtClean="0">
                <a:latin typeface="Calibri" panose="020F0502020204030204" pitchFamily="34" charset="0"/>
              </a:rPr>
              <a:pPr fontAlgn="base">
                <a:spcBef>
                  <a:spcPct val="0"/>
                </a:spcBef>
                <a:spcAft>
                  <a:spcPct val="0"/>
                </a:spcAft>
              </a:pPr>
              <a:t>324</a:t>
            </a:fld>
            <a:endParaRPr lang="en-US">
              <a:latin typeface="Calibri" panose="020F0502020204030204" pitchFamily="34" charset="0"/>
            </a:endParaRPr>
          </a:p>
        </p:txBody>
      </p:sp>
    </p:spTree>
    <p:extLst>
      <p:ext uri="{BB962C8B-B14F-4D97-AF65-F5344CB8AC3E}">
        <p14:creationId xmlns:p14="http://schemas.microsoft.com/office/powerpoint/2010/main" val="330456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MY"/>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1C62F6C-EEC3-4B1D-BD39-CB72B141B897}" type="slidenum">
              <a:rPr lang="en-MY" smtClean="0">
                <a:latin typeface="Calibri" panose="020F0502020204030204" pitchFamily="34" charset="0"/>
              </a:rPr>
              <a:pPr fontAlgn="base">
                <a:spcBef>
                  <a:spcPct val="0"/>
                </a:spcBef>
                <a:spcAft>
                  <a:spcPct val="0"/>
                </a:spcAft>
              </a:pPr>
              <a:t>329</a:t>
            </a:fld>
            <a:endParaRPr lang="en-MY">
              <a:latin typeface="Calibri" panose="020F0502020204030204" pitchFamily="34" charset="0"/>
            </a:endParaRPr>
          </a:p>
        </p:txBody>
      </p:sp>
    </p:spTree>
    <p:extLst>
      <p:ext uri="{BB962C8B-B14F-4D97-AF65-F5344CB8AC3E}">
        <p14:creationId xmlns:p14="http://schemas.microsoft.com/office/powerpoint/2010/main" val="135030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EF38-0750-4C93-B8E0-200E0F04F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758EC9-8079-4212-B9B5-1CB2405E1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9A6CE0-453A-4CE3-AB30-82C8FCDF6F8B}"/>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546EE03E-42C9-4513-A49A-9194FB329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75792-2527-4E82-994A-1ED2CA3B1940}"/>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74225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D1F6-933D-42CB-8F7B-B24B58E7C1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5080F2-CC66-435A-9C1F-8DA3F08A7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82C7F6-9B8D-4D24-B53A-70705AC42F65}"/>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99596CE5-DA53-43C6-B7E8-EC316CC93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B7A44-BF5C-46A8-B231-2ACF6B7CC65E}"/>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22251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213F9-C9BE-4805-9F0E-CC08027EC2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25A542-9CD9-4960-9296-1A7D2844C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7BEC3-5067-4CEF-9425-19057019E166}"/>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8EFE0C78-4EC3-4144-A3E1-C1812AE61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A4ACF-0147-494A-AEC5-BDDDDF43C34E}"/>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02762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8860-2B76-44B8-9862-7162C631D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FEC2F-7C45-4184-87C1-D2071359C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D21423-035C-49CF-9391-9A7C25C69D7A}"/>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6D07ECA4-FE75-4299-B66D-0A6AEE36E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D9BEE-A97C-43E0-869E-15D1133195CB}"/>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9059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3B6E-85D0-4796-87D5-DB9CED70C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9804FA-3900-4EB5-B00F-5F81FFB5D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7C205-0E48-43DF-BE08-D2CA8EA67C04}"/>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AEB035D3-7716-40E4-96E2-DD50EC416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3A88A-66C7-47FA-90FD-E7CF123BEE31}"/>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91713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2771-9A5E-4CF4-B6A7-D098D5AE4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6624CA-2E22-473D-A998-00C2B53775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0331F9-3A3A-4E34-A555-ED88407BC9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F4F239-5B26-4B80-9AAE-349B30D53ED2}"/>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6" name="Footer Placeholder 5">
            <a:extLst>
              <a:ext uri="{FF2B5EF4-FFF2-40B4-BE49-F238E27FC236}">
                <a16:creationId xmlns:a16="http://schemas.microsoft.com/office/drawing/2014/main" id="{9AFAB8C1-BA3A-4EDE-B01E-FB4786366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C02AA-ACFA-4B39-9387-3A5C23908900}"/>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37903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222A-AAE9-4A87-B582-503055F02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99FA1B-67FA-4E35-8D02-1C2A0193D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90B92-CD15-4E60-B511-D7DC72CA7B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05B54E-F743-4EFD-A467-8E5C10003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DEE42-E6DE-4216-AC67-1C22E29E47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6E5678-6978-48CF-B8B6-E9320C6BC77A}"/>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8" name="Footer Placeholder 7">
            <a:extLst>
              <a:ext uri="{FF2B5EF4-FFF2-40B4-BE49-F238E27FC236}">
                <a16:creationId xmlns:a16="http://schemas.microsoft.com/office/drawing/2014/main" id="{5588FAAE-3DE8-4AA8-B460-B5B6F692E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FFBAA-BF8E-4446-83AA-9E4996C5C8C6}"/>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396084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99B3-EF5A-415A-AF65-C6704F4B27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3EB4C8-0447-4F1D-8212-34FCBDB84542}"/>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4" name="Footer Placeholder 3">
            <a:extLst>
              <a:ext uri="{FF2B5EF4-FFF2-40B4-BE49-F238E27FC236}">
                <a16:creationId xmlns:a16="http://schemas.microsoft.com/office/drawing/2014/main" id="{8ECE8594-2EBC-40A8-94A3-C9B44EABD5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2646DB-6C85-4092-ABC8-651C6C07BE95}"/>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307725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EF738-A204-4756-AC38-860FDC97E257}"/>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3" name="Footer Placeholder 2">
            <a:extLst>
              <a:ext uri="{FF2B5EF4-FFF2-40B4-BE49-F238E27FC236}">
                <a16:creationId xmlns:a16="http://schemas.microsoft.com/office/drawing/2014/main" id="{2CB100F0-8327-49AD-93FB-60F147AAF9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4C8F9-E842-4183-8886-11F5E2FE42CD}"/>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4242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8C5A-6B17-4484-9DB0-AB575C1CB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E0C7F5-BFA7-4D12-BBA5-D3C2B6B05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CFBE7F-13C2-4426-B359-5DCB29F40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7DD40-85FA-45D6-9FE5-77065464FC35}"/>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6" name="Footer Placeholder 5">
            <a:extLst>
              <a:ext uri="{FF2B5EF4-FFF2-40B4-BE49-F238E27FC236}">
                <a16:creationId xmlns:a16="http://schemas.microsoft.com/office/drawing/2014/main" id="{ADF7C593-3703-477A-BC51-305CC5B9A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4E78E-6ED8-49EF-BB07-F94636FACF52}"/>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102145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DA6B-76C0-45D2-B1AE-A19673183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B8A3BA-4E63-4E42-A16F-02AC9D7CF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767914-7F3D-40DF-80E6-C22AA5965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D34D2-B998-4A91-B68E-C26D3327B75B}"/>
              </a:ext>
            </a:extLst>
          </p:cNvPr>
          <p:cNvSpPr>
            <a:spLocks noGrp="1"/>
          </p:cNvSpPr>
          <p:nvPr>
            <p:ph type="dt" sz="half" idx="10"/>
          </p:nvPr>
        </p:nvSpPr>
        <p:spPr/>
        <p:txBody>
          <a:bodyPr/>
          <a:lstStyle/>
          <a:p>
            <a:fld id="{D7C1F76A-664E-4DF1-88F6-FDFB55D47E14}" type="datetimeFigureOut">
              <a:rPr lang="en-US" smtClean="0"/>
              <a:pPr/>
              <a:t>7/5/2025</a:t>
            </a:fld>
            <a:endParaRPr lang="en-US"/>
          </a:p>
        </p:txBody>
      </p:sp>
      <p:sp>
        <p:nvSpPr>
          <p:cNvPr id="6" name="Footer Placeholder 5">
            <a:extLst>
              <a:ext uri="{FF2B5EF4-FFF2-40B4-BE49-F238E27FC236}">
                <a16:creationId xmlns:a16="http://schemas.microsoft.com/office/drawing/2014/main" id="{7141F012-B5A5-445A-8CBC-ED287A19B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ECF745-7A5D-4324-9B66-4662C774F8A9}"/>
              </a:ext>
            </a:extLst>
          </p:cNvPr>
          <p:cNvSpPr>
            <a:spLocks noGrp="1"/>
          </p:cNvSpPr>
          <p:nvPr>
            <p:ph type="sldNum" sz="quarter" idx="12"/>
          </p:nvPr>
        </p:nvSpPr>
        <p:spPr/>
        <p:txBody>
          <a:bodyPr/>
          <a:lstStyle/>
          <a:p>
            <a:fld id="{16D6BEAE-0CFA-4805-99B0-5A459834C368}" type="slidenum">
              <a:rPr lang="en-US" smtClean="0"/>
              <a:pPr/>
              <a:t>‹#›</a:t>
            </a:fld>
            <a:endParaRPr lang="en-US"/>
          </a:p>
        </p:txBody>
      </p:sp>
    </p:spTree>
    <p:extLst>
      <p:ext uri="{BB962C8B-B14F-4D97-AF65-F5344CB8AC3E}">
        <p14:creationId xmlns:p14="http://schemas.microsoft.com/office/powerpoint/2010/main" val="256525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0B041-ACDA-4554-8979-17707AC57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2349A7-4A5A-4955-A4F3-E8989FF8D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8A344-0579-41E6-BD99-78CF11A95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1F76A-664E-4DF1-88F6-FDFB55D47E14}" type="datetimeFigureOut">
              <a:rPr lang="en-US" smtClean="0"/>
              <a:pPr/>
              <a:t>7/5/2025</a:t>
            </a:fld>
            <a:endParaRPr lang="en-US"/>
          </a:p>
        </p:txBody>
      </p:sp>
      <p:sp>
        <p:nvSpPr>
          <p:cNvPr id="5" name="Footer Placeholder 4">
            <a:extLst>
              <a:ext uri="{FF2B5EF4-FFF2-40B4-BE49-F238E27FC236}">
                <a16:creationId xmlns:a16="http://schemas.microsoft.com/office/drawing/2014/main" id="{92C38FF1-8AD9-4BA5-B173-2E57847D7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2630A4-8D44-4BDE-9AEA-347E76997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6BEAE-0CFA-4805-99B0-5A459834C368}" type="slidenum">
              <a:rPr lang="en-US" smtClean="0"/>
              <a:pPr/>
              <a:t>‹#›</a:t>
            </a:fld>
            <a:endParaRPr lang="en-US"/>
          </a:p>
        </p:txBody>
      </p:sp>
    </p:spTree>
    <p:extLst>
      <p:ext uri="{BB962C8B-B14F-4D97-AF65-F5344CB8AC3E}">
        <p14:creationId xmlns:p14="http://schemas.microsoft.com/office/powerpoint/2010/main" val="347808227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en.wikipedia.org/wiki/Wine" TargetMode="External"/><Relationship Id="rId2" Type="http://schemas.openxmlformats.org/officeDocument/2006/relationships/hyperlink" Target="http://en.wikipedia.org/wiki/Beer" TargetMode="External"/><Relationship Id="rId1" Type="http://schemas.openxmlformats.org/officeDocument/2006/relationships/slideLayout" Target="../slideLayouts/slideLayout2.xml"/><Relationship Id="rId5" Type="http://schemas.openxmlformats.org/officeDocument/2006/relationships/hyperlink" Target="http://en.wikipedia.org/wiki/Alcohol_by_volume" TargetMode="External"/><Relationship Id="rId4" Type="http://schemas.openxmlformats.org/officeDocument/2006/relationships/hyperlink" Target="http://en.wikipedia.org/wiki/Distilled_beverage"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cancer.gov/Common/PopUps/popDefinition.aspx?id=270871&amp;version=Patient&amp;language=English" TargetMode="Externa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hyperlink" Target="http://www.cancer.gov/Common/PopUps/popDefinition.aspx?id=45107&amp;version=Patient&amp;language=Englis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17.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hyperlink" Target="http://en.wikipedia.org/wiki/Fever" TargetMode="Externa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hyperlink" Target="http://en.wikipedia.org/wiki/Computed_tomography" TargetMode="Externa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9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23257"/>
            <a:ext cx="10750549" cy="2126931"/>
          </a:xfrm>
        </p:spPr>
        <p:txBody>
          <a:bodyPr>
            <a:normAutofit fontScale="90000"/>
          </a:bodyPr>
          <a:lstStyle/>
          <a:p>
            <a:r>
              <a:rPr lang="en-US" sz="6600" dirty="0">
                <a:solidFill>
                  <a:schemeClr val="tx1"/>
                </a:solidFill>
                <a:latin typeface="Cambria" pitchFamily="18" charset="0"/>
              </a:rPr>
              <a:t>Dental, </a:t>
            </a:r>
            <a:r>
              <a:rPr lang="en-US" sz="6600" dirty="0" err="1">
                <a:solidFill>
                  <a:schemeClr val="tx1"/>
                </a:solidFill>
                <a:latin typeface="Cambria" pitchFamily="18" charset="0"/>
              </a:rPr>
              <a:t>Biliary</a:t>
            </a:r>
            <a:r>
              <a:rPr lang="en-US" sz="6600" dirty="0">
                <a:solidFill>
                  <a:schemeClr val="tx1"/>
                </a:solidFill>
                <a:latin typeface="Cambria" pitchFamily="18" charset="0"/>
              </a:rPr>
              <a:t> and alimentary </a:t>
            </a:r>
            <a:r>
              <a:rPr lang="en-US" sz="6600" b="1" dirty="0">
                <a:solidFill>
                  <a:schemeClr val="tx1"/>
                </a:solidFill>
                <a:latin typeface="Cambria" pitchFamily="18" charset="0"/>
              </a:rPr>
              <a:t>DISORDERS</a:t>
            </a:r>
            <a:br>
              <a:rPr lang="en-US" sz="6600" b="1" dirty="0">
                <a:solidFill>
                  <a:schemeClr val="tx1"/>
                </a:solidFill>
                <a:latin typeface="Cambria" pitchFamily="18" charset="0"/>
              </a:rPr>
            </a:br>
            <a:endParaRPr lang="en-US" sz="6600" b="1" dirty="0">
              <a:solidFill>
                <a:schemeClr val="tx1"/>
              </a:solidFill>
              <a:latin typeface="Cambria" pitchFamily="18" charset="0"/>
            </a:endParaRPr>
          </a:p>
        </p:txBody>
      </p:sp>
    </p:spTree>
    <p:extLst>
      <p:ext uri="{BB962C8B-B14F-4D97-AF65-F5344CB8AC3E}">
        <p14:creationId xmlns:p14="http://schemas.microsoft.com/office/powerpoint/2010/main" val="209101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9288" y="649288"/>
            <a:ext cx="11542712" cy="6208712"/>
          </a:xfrm>
        </p:spPr>
        <p:txBody>
          <a:bodyPr>
            <a:normAutofit/>
          </a:bodyPr>
          <a:lstStyle/>
          <a:p>
            <a:r>
              <a:rPr lang="en-US" sz="3600" dirty="0"/>
              <a:t>It is also known as bad breath or  fetor </a:t>
            </a:r>
            <a:r>
              <a:rPr lang="en-US" sz="3600" dirty="0" err="1"/>
              <a:t>oris</a:t>
            </a:r>
            <a:r>
              <a:rPr lang="en-US" sz="3600" dirty="0"/>
              <a:t>. Halitosis can cause significant worry, embarrassment, and anxiety .</a:t>
            </a:r>
          </a:p>
          <a:p>
            <a:r>
              <a:rPr lang="en-US" sz="3600" dirty="0"/>
              <a:t>estimated to affect 1 in 4 people globally.</a:t>
            </a:r>
          </a:p>
          <a:p>
            <a:r>
              <a:rPr lang="en-US" sz="3600" dirty="0"/>
              <a:t>If particles of food are left in the mouth, their breakdown by bacteria produces sulfur compounds.</a:t>
            </a:r>
          </a:p>
          <a:p>
            <a:r>
              <a:rPr lang="en-US" sz="3600" dirty="0"/>
              <a:t>Keeping the mouth hydrated can reduce mouth odor. How to keep mouth hydrated? </a:t>
            </a:r>
          </a:p>
          <a:p>
            <a:r>
              <a:rPr lang="en-US" sz="3600" dirty="0"/>
              <a:t>The best treatment for bad breath is regular brushing</a:t>
            </a:r>
          </a:p>
          <a:p>
            <a:endParaRPr lang="en-US" dirty="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76" y="203337"/>
            <a:ext cx="9404724" cy="1400530"/>
          </a:xfrm>
        </p:spPr>
        <p:txBody>
          <a:bodyPr>
            <a:normAutofit fontScale="90000"/>
          </a:bodyPr>
          <a:lstStyle/>
          <a:p>
            <a:r>
              <a:rPr lang="en-US" sz="5300" dirty="0">
                <a:solidFill>
                  <a:schemeClr val="tx1"/>
                </a:solidFill>
                <a:latin typeface="Cambria" pitchFamily="18" charset="0"/>
              </a:rPr>
              <a:t>General considerations</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0" y="1350825"/>
            <a:ext cx="11700164" cy="4897581"/>
          </a:xfrm>
        </p:spPr>
        <p:txBody>
          <a:bodyPr>
            <a:noAutofit/>
          </a:bodyPr>
          <a:lstStyle/>
          <a:p>
            <a:r>
              <a:rPr lang="en-US" sz="4400" dirty="0">
                <a:solidFill>
                  <a:schemeClr val="tx1"/>
                </a:solidFill>
                <a:latin typeface="Cambria" pitchFamily="18" charset="0"/>
              </a:rPr>
              <a:t>The </a:t>
            </a:r>
            <a:r>
              <a:rPr lang="en-US" sz="4400" dirty="0" err="1">
                <a:solidFill>
                  <a:schemeClr val="tx1"/>
                </a:solidFill>
                <a:latin typeface="Cambria" pitchFamily="18" charset="0"/>
              </a:rPr>
              <a:t>esophagoscopy</a:t>
            </a:r>
            <a:r>
              <a:rPr lang="en-US" sz="4400" dirty="0">
                <a:solidFill>
                  <a:schemeClr val="tx1"/>
                </a:solidFill>
                <a:latin typeface="Cambria" pitchFamily="18" charset="0"/>
              </a:rPr>
              <a:t> should be performed after barium swallow</a:t>
            </a:r>
          </a:p>
          <a:p>
            <a:r>
              <a:rPr lang="en-US" sz="4400" dirty="0" err="1">
                <a:solidFill>
                  <a:schemeClr val="tx1"/>
                </a:solidFill>
                <a:latin typeface="Cambria" pitchFamily="18" charset="0"/>
              </a:rPr>
              <a:t>Bacteremia</a:t>
            </a:r>
            <a:r>
              <a:rPr lang="en-US" sz="4400" dirty="0">
                <a:solidFill>
                  <a:schemeClr val="tx1"/>
                </a:solidFill>
                <a:latin typeface="Cambria" pitchFamily="18" charset="0"/>
              </a:rPr>
              <a:t> during upper GI endoscopy has been well documented therefore prophylactic antibiotic treatment should be administered</a:t>
            </a:r>
          </a:p>
          <a:p>
            <a:r>
              <a:rPr lang="en-US" sz="4400" dirty="0">
                <a:solidFill>
                  <a:schemeClr val="tx1"/>
                </a:solidFill>
                <a:latin typeface="Cambria" pitchFamily="18" charset="0"/>
              </a:rPr>
              <a:t>Patient should be in NPO for 6-8 hours</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11838289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452718"/>
            <a:ext cx="9404724" cy="1147482"/>
          </a:xfrm>
        </p:spPr>
        <p:txBody>
          <a:bodyPr>
            <a:normAutofit/>
          </a:bodyPr>
          <a:lstStyle/>
          <a:p>
            <a:r>
              <a:rPr lang="en-US" sz="4400" dirty="0">
                <a:solidFill>
                  <a:schemeClr val="accent1"/>
                </a:solidFill>
                <a:latin typeface="Cambria" pitchFamily="18" charset="0"/>
              </a:rPr>
              <a:t>Complications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 y="1039092"/>
            <a:ext cx="12011892" cy="5209308"/>
          </a:xfrm>
        </p:spPr>
        <p:txBody>
          <a:bodyPr>
            <a:normAutofit/>
          </a:bodyPr>
          <a:lstStyle/>
          <a:p>
            <a:pPr>
              <a:buNone/>
            </a:pPr>
            <a:r>
              <a:rPr lang="en-US" sz="4400" dirty="0">
                <a:solidFill>
                  <a:schemeClr val="accent1"/>
                </a:solidFill>
                <a:latin typeface="Cambria" pitchFamily="18" charset="0"/>
              </a:rPr>
              <a:t>The minor ones:</a:t>
            </a:r>
          </a:p>
          <a:p>
            <a:r>
              <a:rPr lang="en-US" sz="4400" dirty="0">
                <a:solidFill>
                  <a:schemeClr val="tx1"/>
                </a:solidFill>
                <a:latin typeface="Cambria" pitchFamily="18" charset="0"/>
              </a:rPr>
              <a:t>Lacerations of the lips or tongue</a:t>
            </a:r>
          </a:p>
          <a:p>
            <a:r>
              <a:rPr lang="en-US" sz="4400" dirty="0">
                <a:solidFill>
                  <a:schemeClr val="tx1"/>
                </a:solidFill>
                <a:latin typeface="Cambria" pitchFamily="18" charset="0"/>
              </a:rPr>
              <a:t>Dislodgment or fracture of teeth and possible aspiration</a:t>
            </a:r>
          </a:p>
          <a:p>
            <a:pPr>
              <a:buNone/>
            </a:pPr>
            <a:r>
              <a:rPr lang="en-US" sz="4400" dirty="0">
                <a:solidFill>
                  <a:schemeClr val="accent1"/>
                </a:solidFill>
                <a:latin typeface="Cambria" pitchFamily="18" charset="0"/>
              </a:rPr>
              <a:t>Major complication</a:t>
            </a:r>
          </a:p>
          <a:p>
            <a:r>
              <a:rPr lang="en-US" sz="4400" dirty="0">
                <a:solidFill>
                  <a:schemeClr val="tx1"/>
                </a:solidFill>
                <a:latin typeface="Cambria" pitchFamily="18" charset="0"/>
              </a:rPr>
              <a:t>Esophageal perforation</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13912441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2203" y="1"/>
            <a:ext cx="9404724" cy="1143000"/>
          </a:xfrm>
        </p:spPr>
        <p:txBody>
          <a:bodyPr>
            <a:normAutofit fontScale="90000"/>
          </a:bodyPr>
          <a:lstStyle/>
          <a:p>
            <a:r>
              <a:rPr lang="en-US" sz="4400" b="1" u="sng" dirty="0">
                <a:solidFill>
                  <a:srgbClr val="FFFF00"/>
                </a:solidFill>
                <a:latin typeface="Arial Black" pitchFamily="34" charset="0"/>
              </a:rPr>
              <a:t>4. HIATUS HERNIA</a:t>
            </a:r>
            <a:r>
              <a:rPr lang="en-US" sz="4000" u="sng" dirty="0">
                <a:solidFill>
                  <a:schemeClr val="tx1"/>
                </a:solidFill>
                <a:latin typeface="Cambria" pitchFamily="18" charset="0"/>
              </a:rPr>
              <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385010" y="748151"/>
            <a:ext cx="11806989" cy="6109855"/>
          </a:xfrm>
        </p:spPr>
        <p:txBody>
          <a:bodyPr>
            <a:noAutofit/>
          </a:bodyPr>
          <a:lstStyle/>
          <a:p>
            <a:pPr>
              <a:buNone/>
            </a:pPr>
            <a:r>
              <a:rPr lang="en-US" sz="4000" b="1" dirty="0">
                <a:latin typeface="Cambria" pitchFamily="18" charset="0"/>
              </a:rPr>
              <a:t>P</a:t>
            </a:r>
            <a:r>
              <a:rPr lang="en-US" sz="4000" dirty="0">
                <a:solidFill>
                  <a:schemeClr val="tx1"/>
                </a:solidFill>
                <a:latin typeface="Cambria" pitchFamily="18" charset="0"/>
              </a:rPr>
              <a:t>rotrusion of the upper part of the stomach into the esophagus.</a:t>
            </a:r>
          </a:p>
          <a:p>
            <a:pPr>
              <a:buNone/>
            </a:pPr>
            <a:r>
              <a:rPr lang="en-US" sz="4000" b="1" dirty="0">
                <a:solidFill>
                  <a:schemeClr val="accent1"/>
                </a:solidFill>
                <a:latin typeface="Cambria" pitchFamily="18" charset="0"/>
              </a:rPr>
              <a:t>Types</a:t>
            </a:r>
          </a:p>
          <a:p>
            <a:pPr>
              <a:buNone/>
            </a:pPr>
            <a:r>
              <a:rPr lang="en-US" sz="4000" b="1" dirty="0">
                <a:solidFill>
                  <a:srgbClr val="FFFF00"/>
                </a:solidFill>
              </a:rPr>
              <a:t>type 1</a:t>
            </a:r>
            <a:r>
              <a:rPr lang="en-US" sz="4000" dirty="0">
                <a:solidFill>
                  <a:srgbClr val="FFFF00"/>
                </a:solidFill>
              </a:rPr>
              <a:t>: </a:t>
            </a:r>
            <a:r>
              <a:rPr lang="en-US" sz="4000" dirty="0"/>
              <a:t>sliding </a:t>
            </a:r>
            <a:r>
              <a:rPr lang="en-US" sz="4000" dirty="0" err="1"/>
              <a:t>hiatal</a:t>
            </a:r>
            <a:r>
              <a:rPr lang="en-US" sz="4000" dirty="0"/>
              <a:t> hernia (~95%). The </a:t>
            </a:r>
            <a:r>
              <a:rPr lang="en-US" sz="4000" u="sng" dirty="0"/>
              <a:t>gastro-esophageal junction (GEJ)</a:t>
            </a:r>
            <a:r>
              <a:rPr lang="en-US" sz="4000" dirty="0"/>
              <a:t> is usually displaced &gt;2 cm above the esophageal hiatus</a:t>
            </a:r>
            <a:endParaRPr lang="en-US" sz="4000" b="1" dirty="0">
              <a:solidFill>
                <a:schemeClr val="accent1"/>
              </a:solidFill>
              <a:latin typeface="Cambria" pitchFamily="18" charset="0"/>
            </a:endParaRPr>
          </a:p>
          <a:p>
            <a:pPr>
              <a:buNone/>
            </a:pPr>
            <a:endParaRPr lang="en-US" sz="4000" dirty="0">
              <a:solidFill>
                <a:schemeClr val="accent1"/>
              </a:solidFill>
              <a:latin typeface="Cambria" pitchFamily="18" charset="0"/>
            </a:endParaRPr>
          </a:p>
        </p:txBody>
      </p:sp>
    </p:spTree>
    <p:extLst>
      <p:ext uri="{BB962C8B-B14F-4D97-AF65-F5344CB8AC3E}">
        <p14:creationId xmlns:p14="http://schemas.microsoft.com/office/powerpoint/2010/main" val="40866834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8925" y="312738"/>
            <a:ext cx="11903075" cy="6043612"/>
          </a:xfrm>
        </p:spPr>
        <p:txBody>
          <a:bodyPr>
            <a:normAutofit/>
          </a:bodyPr>
          <a:lstStyle/>
          <a:p>
            <a:pPr marL="411480" lvl="1" indent="-342900">
              <a:spcBef>
                <a:spcPts val="700"/>
              </a:spcBef>
              <a:buClr>
                <a:schemeClr val="tx2"/>
              </a:buClr>
              <a:buSzPct val="95000"/>
              <a:buFont typeface="Wingdings"/>
              <a:buChar char=""/>
            </a:pPr>
            <a:endParaRPr lang="en-US" sz="4000" dirty="0"/>
          </a:p>
          <a:p>
            <a:pPr marL="411480" lvl="1" indent="-342900">
              <a:spcBef>
                <a:spcPts val="700"/>
              </a:spcBef>
              <a:buClr>
                <a:schemeClr val="tx2"/>
              </a:buClr>
              <a:buSzPct val="95000"/>
              <a:buFont typeface="Wingdings"/>
              <a:buChar char=""/>
            </a:pPr>
            <a:r>
              <a:rPr lang="en-US" sz="4000" dirty="0"/>
              <a:t>The esophageal hiatus is often abnormally widened to 3-4 cm (the upper limit of normal is 1.5 cm). Small, sliding hiatus hernias commonly reduce in the upright position. The mere presence of a sliding hiatus hernia is of limited clinical significance in most cases. </a:t>
            </a:r>
            <a:endParaRPr lang="en-US" sz="4000" dirty="0">
              <a:latin typeface="Cambria" pitchFamily="18" charset="0"/>
            </a:endParaRPr>
          </a:p>
          <a:p>
            <a:endParaRPr lang="en-US" dirty="0"/>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550" y="360363"/>
            <a:ext cx="11855450" cy="5995987"/>
          </a:xfrm>
        </p:spPr>
        <p:txBody>
          <a:bodyPr>
            <a:normAutofit fontScale="92500" lnSpcReduction="10000"/>
          </a:bodyPr>
          <a:lstStyle/>
          <a:p>
            <a:endParaRPr lang="en-US" sz="4000" b="1" dirty="0">
              <a:solidFill>
                <a:srgbClr val="FFFF00"/>
              </a:solidFill>
            </a:endParaRPr>
          </a:p>
          <a:p>
            <a:endParaRPr lang="en-US" sz="4000" b="1" dirty="0">
              <a:solidFill>
                <a:srgbClr val="FFFF00"/>
              </a:solidFill>
            </a:endParaRPr>
          </a:p>
          <a:p>
            <a:r>
              <a:rPr lang="en-US" sz="4000" dirty="0"/>
              <a:t>The function of the lower esophageal sphincter and the presence of pathologic gastro-esophageal reflux are the crucial factors in producing symptoms and causing complications</a:t>
            </a:r>
            <a:endParaRPr lang="en-US" sz="4000" b="1" dirty="0">
              <a:solidFill>
                <a:srgbClr val="FFFF00"/>
              </a:solidFill>
            </a:endParaRPr>
          </a:p>
          <a:p>
            <a:r>
              <a:rPr lang="en-US" sz="4000" b="1" dirty="0">
                <a:solidFill>
                  <a:srgbClr val="FFFF00"/>
                </a:solidFill>
              </a:rPr>
              <a:t>type 2</a:t>
            </a:r>
            <a:r>
              <a:rPr lang="en-US" sz="4000" dirty="0">
                <a:solidFill>
                  <a:srgbClr val="FFFF00"/>
                </a:solidFill>
              </a:rPr>
              <a:t>: </a:t>
            </a:r>
            <a:r>
              <a:rPr lang="en-US" sz="4000" dirty="0" err="1"/>
              <a:t>paraesophagea</a:t>
            </a:r>
            <a:r>
              <a:rPr lang="en-US" sz="4000" dirty="0"/>
              <a:t>/Rolling </a:t>
            </a:r>
            <a:r>
              <a:rPr lang="en-US" sz="4000" dirty="0" err="1"/>
              <a:t>hiatal</a:t>
            </a:r>
            <a:r>
              <a:rPr lang="en-US" sz="4000" dirty="0"/>
              <a:t> hernia with the gastro-esophageal junction in a normal position. </a:t>
            </a:r>
            <a:endParaRPr lang="en-US" sz="4000" b="1" dirty="0"/>
          </a:p>
          <a:p>
            <a:r>
              <a:rPr lang="en-US" sz="4000" dirty="0"/>
              <a:t> The GEJ remains in its normal location while a portion of the stomach </a:t>
            </a:r>
            <a:r>
              <a:rPr lang="en-US" sz="4000" dirty="0" err="1"/>
              <a:t>herniates</a:t>
            </a:r>
            <a:r>
              <a:rPr lang="en-US" sz="4000" dirty="0"/>
              <a:t> above the diaphragm</a:t>
            </a:r>
          </a:p>
          <a:p>
            <a:endParaRPr lang="en-US" dirty="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8925" y="385763"/>
            <a:ext cx="11903075" cy="5970587"/>
          </a:xfrm>
        </p:spPr>
        <p:txBody>
          <a:bodyPr>
            <a:normAutofit lnSpcReduction="10000"/>
          </a:bodyPr>
          <a:lstStyle/>
          <a:p>
            <a:r>
              <a:rPr lang="en-US" sz="4000" b="1" dirty="0">
                <a:solidFill>
                  <a:srgbClr val="FFFF00"/>
                </a:solidFill>
              </a:rPr>
              <a:t>type 3</a:t>
            </a:r>
            <a:r>
              <a:rPr lang="en-US" sz="4000" dirty="0"/>
              <a:t>: mixed or compound type, </a:t>
            </a:r>
            <a:r>
              <a:rPr lang="en-US" sz="4000" dirty="0" err="1"/>
              <a:t>paraesophageal</a:t>
            </a:r>
            <a:r>
              <a:rPr lang="en-US" sz="4000" dirty="0"/>
              <a:t> </a:t>
            </a:r>
            <a:r>
              <a:rPr lang="en-US" sz="4000" dirty="0" err="1"/>
              <a:t>hiatal</a:t>
            </a:r>
            <a:r>
              <a:rPr lang="en-US" sz="4000" dirty="0"/>
              <a:t> hernia with displaced gastro-esophageal junction</a:t>
            </a:r>
          </a:p>
          <a:p>
            <a:r>
              <a:rPr lang="en-US" sz="4000" dirty="0"/>
              <a:t>The mixed or compound hiatus hernia is the most common type of </a:t>
            </a:r>
            <a:r>
              <a:rPr lang="en-US" sz="4000" dirty="0" err="1"/>
              <a:t>paraesophageal</a:t>
            </a:r>
            <a:r>
              <a:rPr lang="en-US" sz="4000" dirty="0"/>
              <a:t> hernia. The GEJ is displaced into the thorax with a large portion of the stomach, which is usually abnormally rotated. Large </a:t>
            </a:r>
            <a:r>
              <a:rPr lang="en-US" sz="4000" dirty="0" err="1"/>
              <a:t>paraesophageal</a:t>
            </a:r>
            <a:r>
              <a:rPr lang="en-US" sz="4000" dirty="0"/>
              <a:t> hernias, with most of the stomach in the thorax, increases the risk for complications such as </a:t>
            </a:r>
            <a:r>
              <a:rPr lang="en-US" sz="4000" dirty="0" err="1"/>
              <a:t>volvulus</a:t>
            </a:r>
            <a:r>
              <a:rPr lang="en-US" sz="4000" dirty="0"/>
              <a:t>, obstruction, and ischemia </a:t>
            </a:r>
          </a:p>
          <a:p>
            <a:endParaRPr lang="en-US" dirty="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5763" y="385763"/>
            <a:ext cx="11806237" cy="5970587"/>
          </a:xfrm>
        </p:spPr>
        <p:txBody>
          <a:bodyPr/>
          <a:lstStyle/>
          <a:p>
            <a:r>
              <a:rPr lang="en-US" sz="4000" dirty="0"/>
              <a:t>The </a:t>
            </a:r>
            <a:r>
              <a:rPr lang="en-US" sz="4000" dirty="0" err="1"/>
              <a:t>gastroesophageal</a:t>
            </a:r>
            <a:r>
              <a:rPr lang="en-US" sz="4000" dirty="0"/>
              <a:t> junction is herniated above the diaphragm and the stomach is herniated alongside the esophagus.</a:t>
            </a:r>
          </a:p>
          <a:p>
            <a:pPr>
              <a:buNone/>
            </a:pPr>
            <a:endParaRPr lang="en-US" b="1" dirty="0"/>
          </a:p>
          <a:p>
            <a:r>
              <a:rPr lang="en-US" sz="4000" b="1" dirty="0">
                <a:solidFill>
                  <a:srgbClr val="FFFF00"/>
                </a:solidFill>
              </a:rPr>
              <a:t>type 4</a:t>
            </a:r>
            <a:r>
              <a:rPr lang="en-US" sz="4000" dirty="0"/>
              <a:t>: mixed or compound type </a:t>
            </a:r>
            <a:r>
              <a:rPr lang="en-US" sz="4000" dirty="0" err="1"/>
              <a:t>hiatal</a:t>
            </a:r>
            <a:r>
              <a:rPr lang="en-US" sz="4000" dirty="0"/>
              <a:t> hernia with additional </a:t>
            </a:r>
            <a:r>
              <a:rPr lang="en-US" sz="4000" dirty="0" err="1"/>
              <a:t>herniation</a:t>
            </a:r>
            <a:r>
              <a:rPr lang="en-US" sz="4000" dirty="0"/>
              <a:t> of viscera. (worsening of type III)</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Image result for sliding hiatus hernia"/>
          <p:cNvPicPr/>
          <p:nvPr/>
        </p:nvPicPr>
        <p:blipFill>
          <a:blip r:embed="rId2" cstate="print"/>
          <a:srcRect/>
          <a:stretch>
            <a:fillRect/>
          </a:stretch>
        </p:blipFill>
        <p:spPr bwMode="auto">
          <a:xfrm>
            <a:off x="649706" y="336884"/>
            <a:ext cx="11213431" cy="6160169"/>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071" y="6"/>
            <a:ext cx="10972800" cy="831273"/>
          </a:xfrm>
        </p:spPr>
        <p:txBody>
          <a:bodyPr>
            <a:normAutofit/>
          </a:bodyPr>
          <a:lstStyle/>
          <a:p>
            <a:r>
              <a:rPr lang="en-US" sz="4000" b="1" dirty="0">
                <a:solidFill>
                  <a:schemeClr val="accent1"/>
                </a:solidFill>
                <a:latin typeface="Cambria" pitchFamily="18" charset="0"/>
              </a:rPr>
              <a:t>CAUSE</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831279"/>
            <a:ext cx="12192000" cy="5860473"/>
          </a:xfrm>
        </p:spPr>
        <p:txBody>
          <a:bodyPr>
            <a:noAutofit/>
          </a:bodyPr>
          <a:lstStyle/>
          <a:p>
            <a:pPr marL="109728" indent="0">
              <a:buNone/>
            </a:pPr>
            <a:r>
              <a:rPr lang="en-US" sz="4000" dirty="0">
                <a:solidFill>
                  <a:schemeClr val="tx1"/>
                </a:solidFill>
                <a:latin typeface="Cambria" pitchFamily="18" charset="0"/>
              </a:rPr>
              <a:t>Any condition that will increase abdominal pressure e.g. Strenuous coughing, pregnancy, obesity ,</a:t>
            </a:r>
            <a:r>
              <a:rPr lang="en-US" sz="4000" dirty="0" err="1">
                <a:solidFill>
                  <a:schemeClr val="tx1"/>
                </a:solidFill>
                <a:latin typeface="Cambria" pitchFamily="18" charset="0"/>
              </a:rPr>
              <a:t>valsava</a:t>
            </a:r>
            <a:r>
              <a:rPr lang="en-US" sz="4000" dirty="0">
                <a:solidFill>
                  <a:schemeClr val="tx1"/>
                </a:solidFill>
                <a:latin typeface="Cambria" pitchFamily="18" charset="0"/>
              </a:rPr>
              <a:t> maneuver.</a:t>
            </a:r>
          </a:p>
          <a:p>
            <a:pPr>
              <a:buNone/>
            </a:pPr>
            <a:r>
              <a:rPr lang="en-US" sz="4000" b="1" dirty="0">
                <a:solidFill>
                  <a:schemeClr val="accent1"/>
                </a:solidFill>
                <a:latin typeface="Cambria" pitchFamily="18" charset="0"/>
              </a:rPr>
              <a:t>Symptoms</a:t>
            </a:r>
            <a:endParaRPr lang="en-US" sz="4000" dirty="0">
              <a:solidFill>
                <a:schemeClr val="accent1"/>
              </a:solidFill>
              <a:latin typeface="Cambria" pitchFamily="18" charset="0"/>
            </a:endParaRPr>
          </a:p>
          <a:p>
            <a:r>
              <a:rPr lang="en-US" sz="4000" dirty="0">
                <a:solidFill>
                  <a:schemeClr val="tx1"/>
                </a:solidFill>
                <a:latin typeface="Cambria" pitchFamily="18" charset="0"/>
              </a:rPr>
              <a:t>Usually asymptomatic but one can have heartburn</a:t>
            </a:r>
          </a:p>
          <a:p>
            <a:r>
              <a:rPr lang="en-US" sz="4000" dirty="0">
                <a:solidFill>
                  <a:schemeClr val="tx1"/>
                </a:solidFill>
                <a:latin typeface="Cambria" pitchFamily="18" charset="0"/>
              </a:rPr>
              <a:t>Belching</a:t>
            </a:r>
          </a:p>
          <a:p>
            <a:r>
              <a:rPr lang="en-US" sz="4000" dirty="0">
                <a:solidFill>
                  <a:schemeClr val="tx1"/>
                </a:solidFill>
                <a:latin typeface="Cambria" pitchFamily="18" charset="0"/>
              </a:rPr>
              <a:t>Sub sternal or </a:t>
            </a:r>
            <a:r>
              <a:rPr lang="en-US" sz="4000" dirty="0" err="1">
                <a:solidFill>
                  <a:schemeClr val="tx1"/>
                </a:solidFill>
                <a:latin typeface="Cambria" pitchFamily="18" charset="0"/>
              </a:rPr>
              <a:t>epigastric</a:t>
            </a:r>
            <a:r>
              <a:rPr lang="en-US" sz="4000" dirty="0">
                <a:solidFill>
                  <a:schemeClr val="tx1"/>
                </a:solidFill>
                <a:latin typeface="Cambria" pitchFamily="18" charset="0"/>
              </a:rPr>
              <a:t> pressure</a:t>
            </a:r>
          </a:p>
          <a:p>
            <a:r>
              <a:rPr lang="en-US" sz="4000" dirty="0">
                <a:solidFill>
                  <a:schemeClr val="tx1"/>
                </a:solidFill>
              </a:rPr>
              <a:t>Pa</a:t>
            </a:r>
            <a:r>
              <a:rPr lang="en-US" sz="4000" dirty="0">
                <a:solidFill>
                  <a:schemeClr val="tx1"/>
                </a:solidFill>
                <a:latin typeface="Cambria" pitchFamily="18" charset="0"/>
              </a:rPr>
              <a:t>in after eating</a:t>
            </a:r>
          </a:p>
        </p:txBody>
      </p:sp>
    </p:spTree>
    <p:extLst>
      <p:ext uri="{BB962C8B-B14F-4D97-AF65-F5344CB8AC3E}">
        <p14:creationId xmlns:p14="http://schemas.microsoft.com/office/powerpoint/2010/main" val="24478854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diagnosis</a:t>
            </a:r>
          </a:p>
        </p:txBody>
      </p:sp>
      <p:sp>
        <p:nvSpPr>
          <p:cNvPr id="3" name="Content Placeholder 2"/>
          <p:cNvSpPr>
            <a:spLocks noGrp="1"/>
          </p:cNvSpPr>
          <p:nvPr>
            <p:ph idx="1"/>
          </p:nvPr>
        </p:nvSpPr>
        <p:spPr/>
        <p:txBody>
          <a:bodyPr>
            <a:normAutofit/>
          </a:bodyPr>
          <a:lstStyle/>
          <a:p>
            <a:r>
              <a:rPr lang="en-US" sz="4000" dirty="0" err="1"/>
              <a:t>Esophagoscopy</a:t>
            </a:r>
            <a:endParaRPr lang="en-US" sz="4000" dirty="0"/>
          </a:p>
          <a:p>
            <a:r>
              <a:rPr lang="en-US" sz="4000" dirty="0"/>
              <a:t>Barium meal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217980"/>
            <a:ext cx="10515600" cy="1325563"/>
          </a:xfrm>
        </p:spPr>
        <p:txBody>
          <a:bodyPr/>
          <a:lstStyle/>
          <a:p>
            <a:r>
              <a:rPr lang="en-US" dirty="0"/>
              <a:t>Causes</a:t>
            </a:r>
          </a:p>
        </p:txBody>
      </p:sp>
      <p:sp>
        <p:nvSpPr>
          <p:cNvPr id="3" name="Content Placeholder 2"/>
          <p:cNvSpPr>
            <a:spLocks noGrp="1"/>
          </p:cNvSpPr>
          <p:nvPr>
            <p:ph idx="1"/>
          </p:nvPr>
        </p:nvSpPr>
        <p:spPr>
          <a:xfrm>
            <a:off x="633663" y="1057367"/>
            <a:ext cx="10924673" cy="5582653"/>
          </a:xfrm>
        </p:spPr>
        <p:txBody>
          <a:bodyPr>
            <a:normAutofit/>
          </a:bodyPr>
          <a:lstStyle/>
          <a:p>
            <a:r>
              <a:rPr lang="en-US" sz="3600" b="1" dirty="0"/>
              <a:t>Tobacco:</a:t>
            </a:r>
            <a:r>
              <a:rPr lang="en-US" sz="3600" dirty="0"/>
              <a:t> Tobacco products cause their own types of mouth odor. Additionally, they increase the chances of gum disease which can also cause bad breath.</a:t>
            </a:r>
          </a:p>
          <a:p>
            <a:r>
              <a:rPr lang="en-US" sz="3600" b="1" dirty="0"/>
              <a:t>Food:</a:t>
            </a:r>
            <a:r>
              <a:rPr lang="en-US" sz="3600" dirty="0"/>
              <a:t> The breakdown of food particles stuck in the teeth can cause odors. Some foods such as onions and garlic can also cause bad breath. After they are digested, their breakdown products are carried in the blood to the lungs where they can affect the breath.</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883" y="0"/>
            <a:ext cx="6233161" cy="731520"/>
          </a:xfrm>
        </p:spPr>
        <p:txBody>
          <a:bodyPr>
            <a:normAutofit fontScale="90000"/>
          </a:bodyPr>
          <a:lstStyle/>
          <a:p>
            <a:r>
              <a:rPr lang="en-US" sz="4400" b="1"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28601" y="1147161"/>
            <a:ext cx="11963403" cy="4525963"/>
          </a:xfrm>
        </p:spPr>
        <p:txBody>
          <a:bodyPr>
            <a:normAutofit/>
          </a:bodyPr>
          <a:lstStyle/>
          <a:p>
            <a:r>
              <a:rPr lang="en-US" sz="4400" dirty="0">
                <a:solidFill>
                  <a:schemeClr val="tx1"/>
                </a:solidFill>
                <a:latin typeface="Cambria" pitchFamily="18" charset="0"/>
              </a:rPr>
              <a:t>Small feeds</a:t>
            </a:r>
          </a:p>
          <a:p>
            <a:r>
              <a:rPr lang="en-US" sz="4400" dirty="0">
                <a:solidFill>
                  <a:schemeClr val="tx1"/>
                </a:solidFill>
                <a:latin typeface="Cambria" pitchFamily="18" charset="0"/>
              </a:rPr>
              <a:t>Elevate head of bed during bed time</a:t>
            </a:r>
          </a:p>
          <a:p>
            <a:r>
              <a:rPr lang="en-US" sz="4400" dirty="0">
                <a:solidFill>
                  <a:schemeClr val="tx1"/>
                </a:solidFill>
                <a:latin typeface="Cambria" pitchFamily="18" charset="0"/>
              </a:rPr>
              <a:t>Medication(antacid, histamine receptors, proton pump inhibitors)</a:t>
            </a:r>
          </a:p>
          <a:p>
            <a:r>
              <a:rPr lang="en-US" sz="4400" dirty="0">
                <a:solidFill>
                  <a:schemeClr val="tx1"/>
                </a:solidFill>
                <a:latin typeface="Cambria" pitchFamily="18" charset="0"/>
              </a:rPr>
              <a:t>Surgical repair</a:t>
            </a:r>
          </a:p>
        </p:txBody>
      </p:sp>
    </p:spTree>
    <p:extLst>
      <p:ext uri="{BB962C8B-B14F-4D97-AF65-F5344CB8AC3E}">
        <p14:creationId xmlns:p14="http://schemas.microsoft.com/office/powerpoint/2010/main" val="19468053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74" y="0"/>
            <a:ext cx="9404724" cy="1400530"/>
          </a:xfrm>
        </p:spPr>
        <p:txBody>
          <a:bodyPr>
            <a:normAutofit fontScale="90000"/>
          </a:bodyPr>
          <a:lstStyle/>
          <a:p>
            <a:r>
              <a:rPr lang="en-US" sz="4400" b="1" u="sng" dirty="0">
                <a:solidFill>
                  <a:srgbClr val="FFFF00"/>
                </a:solidFill>
                <a:latin typeface="Cambria" pitchFamily="18" charset="0"/>
              </a:rPr>
              <a:t>5.Gastro-oesophangeal reflux Disease </a:t>
            </a:r>
            <a:r>
              <a:rPr lang="en-US" sz="4400" u="sng" dirty="0">
                <a:solidFill>
                  <a:schemeClr val="tx1"/>
                </a:solidFill>
                <a:latin typeface="Cambria" pitchFamily="18" charset="0"/>
              </a:rPr>
              <a:t/>
            </a:r>
            <a:br>
              <a:rPr lang="en-US" sz="44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2" y="1267692"/>
            <a:ext cx="11866418" cy="4980708"/>
          </a:xfrm>
        </p:spPr>
        <p:txBody>
          <a:bodyPr>
            <a:normAutofit fontScale="92500" lnSpcReduction="10000"/>
          </a:bodyPr>
          <a:lstStyle/>
          <a:p>
            <a:pPr>
              <a:buNone/>
            </a:pPr>
            <a:r>
              <a:rPr lang="en-US" sz="4400" b="1" dirty="0">
                <a:latin typeface="Cambria" pitchFamily="18" charset="0"/>
              </a:rPr>
              <a:t>B</a:t>
            </a:r>
            <a:r>
              <a:rPr lang="en-US" sz="4400" dirty="0">
                <a:solidFill>
                  <a:schemeClr val="tx1"/>
                </a:solidFill>
                <a:latin typeface="Cambria" pitchFamily="18" charset="0"/>
              </a:rPr>
              <a:t>ackflow of gastric or duodenal contents into the esophagus. </a:t>
            </a:r>
          </a:p>
          <a:p>
            <a:pPr>
              <a:buNone/>
            </a:pPr>
            <a:r>
              <a:rPr lang="en-US" sz="4400" b="1" dirty="0">
                <a:solidFill>
                  <a:schemeClr val="accent1"/>
                </a:solidFill>
                <a:latin typeface="Cambria" pitchFamily="18" charset="0"/>
              </a:rPr>
              <a:t>Symptoms</a:t>
            </a:r>
            <a:endParaRPr lang="en-US" sz="4400" dirty="0">
              <a:solidFill>
                <a:schemeClr val="accent1"/>
              </a:solidFill>
              <a:latin typeface="Cambria" pitchFamily="18" charset="0"/>
            </a:endParaRPr>
          </a:p>
          <a:p>
            <a:pPr>
              <a:buNone/>
            </a:pPr>
            <a:r>
              <a:rPr lang="en-US" sz="4400" dirty="0" err="1">
                <a:solidFill>
                  <a:schemeClr val="tx1"/>
                </a:solidFill>
                <a:latin typeface="Cambria" pitchFamily="18" charset="0"/>
              </a:rPr>
              <a:t>Pyrosis</a:t>
            </a:r>
            <a:r>
              <a:rPr lang="en-US" sz="4400" dirty="0">
                <a:solidFill>
                  <a:schemeClr val="tx1"/>
                </a:solidFill>
                <a:latin typeface="Cambria" pitchFamily="18" charset="0"/>
              </a:rPr>
              <a:t>, dyspepsia, </a:t>
            </a:r>
            <a:r>
              <a:rPr lang="en-US" sz="4400" dirty="0" err="1">
                <a:solidFill>
                  <a:schemeClr val="tx1"/>
                </a:solidFill>
                <a:latin typeface="Cambria" pitchFamily="18" charset="0"/>
              </a:rPr>
              <a:t>dysphagia</a:t>
            </a:r>
            <a:r>
              <a:rPr lang="en-US" sz="4400" dirty="0">
                <a:solidFill>
                  <a:schemeClr val="tx1"/>
                </a:solidFill>
                <a:latin typeface="Cambria" pitchFamily="18" charset="0"/>
              </a:rPr>
              <a:t>, </a:t>
            </a:r>
            <a:r>
              <a:rPr lang="en-US" sz="4400" dirty="0" err="1">
                <a:solidFill>
                  <a:schemeClr val="tx1"/>
                </a:solidFill>
                <a:latin typeface="Cambria" pitchFamily="18" charset="0"/>
              </a:rPr>
              <a:t>hypersalivation</a:t>
            </a:r>
            <a:r>
              <a:rPr lang="en-US" sz="4400" dirty="0">
                <a:solidFill>
                  <a:schemeClr val="tx1"/>
                </a:solidFill>
                <a:latin typeface="Cambria" pitchFamily="18" charset="0"/>
              </a:rPr>
              <a:t>, </a:t>
            </a:r>
            <a:r>
              <a:rPr lang="en-US" sz="4400" dirty="0" err="1">
                <a:solidFill>
                  <a:schemeClr val="tx1"/>
                </a:solidFill>
                <a:latin typeface="Cambria" pitchFamily="18" charset="0"/>
              </a:rPr>
              <a:t>flatuelnce</a:t>
            </a:r>
            <a:r>
              <a:rPr lang="en-US" sz="4400" dirty="0">
                <a:solidFill>
                  <a:schemeClr val="tx1"/>
                </a:solidFill>
                <a:latin typeface="Cambria" pitchFamily="18" charset="0"/>
              </a:rPr>
              <a:t>, nocturnal cough, wheezing, hoarseness of voice</a:t>
            </a:r>
          </a:p>
          <a:p>
            <a:pPr>
              <a:buNone/>
            </a:pPr>
            <a:r>
              <a:rPr lang="en-US" sz="4400" b="1" dirty="0">
                <a:solidFill>
                  <a:schemeClr val="accent1"/>
                </a:solidFill>
                <a:latin typeface="Cambria" pitchFamily="18" charset="0"/>
              </a:rPr>
              <a:t>Diagnosis</a:t>
            </a:r>
            <a:endParaRPr lang="en-US" sz="4400" dirty="0">
              <a:solidFill>
                <a:schemeClr val="accent1"/>
              </a:solidFill>
              <a:latin typeface="Cambria" pitchFamily="18" charset="0"/>
            </a:endParaRPr>
          </a:p>
          <a:p>
            <a:pPr>
              <a:buNone/>
            </a:pPr>
            <a:r>
              <a:rPr lang="en-US" sz="4400" dirty="0">
                <a:solidFill>
                  <a:schemeClr val="tx1"/>
                </a:solidFill>
                <a:latin typeface="Cambria" pitchFamily="18" charset="0"/>
              </a:rPr>
              <a:t>Barium swallow, endoscopy</a:t>
            </a:r>
          </a:p>
        </p:txBody>
      </p:sp>
    </p:spTree>
    <p:extLst>
      <p:ext uri="{BB962C8B-B14F-4D97-AF65-F5344CB8AC3E}">
        <p14:creationId xmlns:p14="http://schemas.microsoft.com/office/powerpoint/2010/main" val="26425861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224125"/>
            <a:ext cx="9404724" cy="1043573"/>
          </a:xfrm>
        </p:spPr>
        <p:txBody>
          <a:bodyPr>
            <a:normAutofit fontScale="90000"/>
          </a:bodyPr>
          <a:lstStyle/>
          <a:p>
            <a:r>
              <a:rPr lang="en-US" sz="4400" b="1" u="sng"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955971"/>
            <a:ext cx="12192000" cy="5292435"/>
          </a:xfrm>
        </p:spPr>
        <p:txBody>
          <a:bodyPr>
            <a:noAutofit/>
          </a:bodyPr>
          <a:lstStyle/>
          <a:p>
            <a:r>
              <a:rPr lang="en-US" sz="4400" dirty="0">
                <a:solidFill>
                  <a:schemeClr val="tx1"/>
                </a:solidFill>
                <a:latin typeface="Cambria" pitchFamily="18" charset="0"/>
              </a:rPr>
              <a:t>Health education</a:t>
            </a:r>
          </a:p>
          <a:p>
            <a:r>
              <a:rPr lang="en-US" sz="4400" dirty="0">
                <a:solidFill>
                  <a:schemeClr val="tx1"/>
                </a:solidFill>
                <a:latin typeface="Cambria" pitchFamily="18" charset="0"/>
              </a:rPr>
              <a:t>Diet</a:t>
            </a:r>
          </a:p>
          <a:p>
            <a:r>
              <a:rPr lang="en-US" sz="4400" dirty="0">
                <a:solidFill>
                  <a:schemeClr val="tx1"/>
                </a:solidFill>
                <a:latin typeface="Cambria" pitchFamily="18" charset="0"/>
              </a:rPr>
              <a:t>Medication(proton pump, histamine antagonists ,</a:t>
            </a:r>
            <a:r>
              <a:rPr lang="en-US" sz="4400" dirty="0" err="1">
                <a:solidFill>
                  <a:schemeClr val="tx1"/>
                </a:solidFill>
                <a:latin typeface="Cambria" pitchFamily="18" charset="0"/>
              </a:rPr>
              <a:t>Prokinetic</a:t>
            </a:r>
            <a:r>
              <a:rPr lang="en-US" sz="4400" dirty="0">
                <a:solidFill>
                  <a:schemeClr val="tx1"/>
                </a:solidFill>
                <a:latin typeface="Cambria" pitchFamily="18" charset="0"/>
              </a:rPr>
              <a:t> agents)</a:t>
            </a:r>
          </a:p>
          <a:p>
            <a:pPr>
              <a:buNone/>
            </a:pPr>
            <a:r>
              <a:rPr lang="en-US" sz="4400" b="1" dirty="0">
                <a:solidFill>
                  <a:schemeClr val="accent1"/>
                </a:solidFill>
                <a:latin typeface="Cambria" pitchFamily="18" charset="0"/>
              </a:rPr>
              <a:t>Surgical management</a:t>
            </a:r>
            <a:endParaRPr lang="en-US" sz="4400" dirty="0">
              <a:solidFill>
                <a:schemeClr val="accent1"/>
              </a:solidFill>
              <a:latin typeface="Cambria" pitchFamily="18" charset="0"/>
            </a:endParaRPr>
          </a:p>
          <a:p>
            <a:r>
              <a:rPr lang="en-US" sz="4400" dirty="0" err="1">
                <a:solidFill>
                  <a:schemeClr val="tx1"/>
                </a:solidFill>
                <a:latin typeface="Cambria" pitchFamily="18" charset="0"/>
              </a:rPr>
              <a:t>Nissen</a:t>
            </a:r>
            <a:r>
              <a:rPr lang="en-US" sz="4400" dirty="0">
                <a:solidFill>
                  <a:schemeClr val="tx1"/>
                </a:solidFill>
                <a:latin typeface="Cambria" pitchFamily="18" charset="0"/>
              </a:rPr>
              <a:t> </a:t>
            </a:r>
            <a:r>
              <a:rPr lang="en-US" sz="4400" dirty="0" err="1">
                <a:solidFill>
                  <a:schemeClr val="tx1"/>
                </a:solidFill>
                <a:latin typeface="Cambria" pitchFamily="18" charset="0"/>
              </a:rPr>
              <a:t>fundoplication</a:t>
            </a: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9202887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chemeClr val="accent1"/>
                </a:solidFill>
                <a:latin typeface="Cambria" pitchFamily="18" charset="0"/>
              </a:rPr>
              <a:t>Nissen</a:t>
            </a:r>
            <a:r>
              <a:rPr lang="en-US" sz="4000" dirty="0">
                <a:solidFill>
                  <a:schemeClr val="accent1"/>
                </a:solidFill>
                <a:latin typeface="Cambria" pitchFamily="18" charset="0"/>
              </a:rPr>
              <a:t> </a:t>
            </a:r>
            <a:r>
              <a:rPr lang="en-US" sz="4000" dirty="0" err="1">
                <a:solidFill>
                  <a:schemeClr val="accent1"/>
                </a:solidFill>
                <a:latin typeface="Cambria" pitchFamily="18" charset="0"/>
              </a:rPr>
              <a:t>fundoplication</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dirty="0"/>
          </a:p>
        </p:txBody>
      </p:sp>
      <p:pic>
        <p:nvPicPr>
          <p:cNvPr id="4" name="Content Placeholder 3" descr="Image result for fundoplication"/>
          <p:cNvPicPr>
            <a:picLocks noGrp="1"/>
          </p:cNvPicPr>
          <p:nvPr>
            <p:ph idx="1"/>
          </p:nvPr>
        </p:nvPicPr>
        <p:blipFill>
          <a:blip r:embed="rId2" cstate="print"/>
          <a:stretch>
            <a:fillRect/>
          </a:stretch>
        </p:blipFill>
        <p:spPr bwMode="auto">
          <a:xfrm>
            <a:off x="5288280" y="3541046"/>
            <a:ext cx="1615440" cy="920496"/>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259" y="0"/>
            <a:ext cx="9404724" cy="1400530"/>
          </a:xfrm>
        </p:spPr>
        <p:txBody>
          <a:bodyPr>
            <a:normAutofit/>
          </a:bodyPr>
          <a:lstStyle/>
          <a:p>
            <a:r>
              <a:rPr lang="en-US" sz="4900" b="1" u="sng" dirty="0">
                <a:solidFill>
                  <a:srgbClr val="FFFF00"/>
                </a:solidFill>
                <a:latin typeface="Cambria" pitchFamily="18" charset="0"/>
              </a:rPr>
              <a:t>6. Cancer of the oesophagus</a:t>
            </a:r>
            <a:r>
              <a:rPr lang="en-US" sz="4400" u="sng" dirty="0">
                <a:solidFill>
                  <a:schemeClr val="tx1"/>
                </a:solidFill>
                <a:latin typeface="Cambria" pitchFamily="18" charset="0"/>
              </a:rPr>
              <a:t/>
            </a:r>
            <a:br>
              <a:rPr lang="en-US" sz="4400" u="sng" dirty="0">
                <a:solidFill>
                  <a:schemeClr val="tx1"/>
                </a:solidFill>
                <a:latin typeface="Cambria" pitchFamily="18" charset="0"/>
              </a:rPr>
            </a:br>
            <a:endParaRPr lang="en-US" sz="4400" u="sng" dirty="0">
              <a:solidFill>
                <a:schemeClr val="tx1"/>
              </a:solidFill>
              <a:latin typeface="Cambria" pitchFamily="18" charset="0"/>
            </a:endParaRPr>
          </a:p>
        </p:txBody>
      </p:sp>
      <p:sp>
        <p:nvSpPr>
          <p:cNvPr id="3" name="Content Placeholder 2"/>
          <p:cNvSpPr>
            <a:spLocks noGrp="1"/>
          </p:cNvSpPr>
          <p:nvPr>
            <p:ph idx="1"/>
          </p:nvPr>
        </p:nvSpPr>
        <p:spPr>
          <a:xfrm>
            <a:off x="4" y="930706"/>
            <a:ext cx="12032674" cy="4195481"/>
          </a:xfrm>
        </p:spPr>
        <p:txBody>
          <a:bodyPr>
            <a:normAutofit/>
          </a:bodyPr>
          <a:lstStyle/>
          <a:p>
            <a:r>
              <a:rPr lang="en-US" sz="4400" dirty="0">
                <a:solidFill>
                  <a:schemeClr val="tx1"/>
                </a:solidFill>
                <a:latin typeface="Cambria" pitchFamily="18" charset="0"/>
              </a:rPr>
              <a:t>Occurs 3 times in men than in women</a:t>
            </a:r>
          </a:p>
          <a:p>
            <a:r>
              <a:rPr lang="en-US" sz="4400" dirty="0">
                <a:solidFill>
                  <a:schemeClr val="tx1"/>
                </a:solidFill>
                <a:latin typeface="Cambria" pitchFamily="18" charset="0"/>
              </a:rPr>
              <a:t>Associated with alcohol and tobacco use</a:t>
            </a:r>
          </a:p>
          <a:p>
            <a:pPr>
              <a:buNone/>
            </a:pPr>
            <a:r>
              <a:rPr lang="en-US" sz="4400" b="1" dirty="0">
                <a:solidFill>
                  <a:schemeClr val="tx1"/>
                </a:solidFill>
                <a:latin typeface="Cambria" pitchFamily="18" charset="0"/>
              </a:rPr>
              <a:t>Risk factors</a:t>
            </a:r>
            <a:endParaRPr lang="en-US" sz="4400" dirty="0">
              <a:solidFill>
                <a:schemeClr val="tx1"/>
              </a:solidFill>
              <a:latin typeface="Cambria" pitchFamily="18" charset="0"/>
            </a:endParaRPr>
          </a:p>
          <a:p>
            <a:r>
              <a:rPr lang="en-US" sz="4400" dirty="0">
                <a:solidFill>
                  <a:schemeClr val="tx1"/>
                </a:solidFill>
                <a:latin typeface="Cambria" pitchFamily="18" charset="0"/>
              </a:rPr>
              <a:t>Ingestion of hot foods</a:t>
            </a:r>
          </a:p>
          <a:p>
            <a:r>
              <a:rPr lang="en-US" sz="4400" dirty="0">
                <a:solidFill>
                  <a:schemeClr val="tx1"/>
                </a:solidFill>
                <a:latin typeface="Cambria" pitchFamily="18" charset="0"/>
              </a:rPr>
              <a:t>Poor oral hygiene</a:t>
            </a:r>
          </a:p>
        </p:txBody>
      </p:sp>
    </p:spTree>
    <p:extLst>
      <p:ext uri="{BB962C8B-B14F-4D97-AF65-F5344CB8AC3E}">
        <p14:creationId xmlns:p14="http://schemas.microsoft.com/office/powerpoint/2010/main" val="17918469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043" y="0"/>
            <a:ext cx="9404724" cy="1400530"/>
          </a:xfrm>
        </p:spPr>
        <p:txBody>
          <a:bodyPr>
            <a:normAutofit/>
          </a:bodyPr>
          <a:lstStyle/>
          <a:p>
            <a:r>
              <a:rPr lang="en-US" sz="4800" dirty="0">
                <a:solidFill>
                  <a:srgbClr val="FFFF00"/>
                </a:solidFill>
                <a:latin typeface="Cambria" pitchFamily="18" charset="0"/>
              </a:rPr>
              <a:t>Ca esophagus </a:t>
            </a:r>
            <a:r>
              <a:rPr lang="en-US" sz="4800" dirty="0" err="1">
                <a:solidFill>
                  <a:srgbClr val="FFFF00"/>
                </a:solidFill>
                <a:latin typeface="Cambria" pitchFamily="18" charset="0"/>
              </a:rPr>
              <a:t>contd</a:t>
            </a:r>
            <a:r>
              <a:rPr lang="en-US" sz="4800" dirty="0">
                <a:solidFill>
                  <a:srgbClr val="FFFF00"/>
                </a:solidFill>
                <a:latin typeface="Cambria" pitchFamily="18" charset="0"/>
              </a:rPr>
              <a: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930700"/>
            <a:ext cx="12192000" cy="5927300"/>
          </a:xfrm>
        </p:spPr>
        <p:txBody>
          <a:bodyPr>
            <a:noAutofit/>
          </a:bodyPr>
          <a:lstStyle/>
          <a:p>
            <a:r>
              <a:rPr lang="en-US" sz="3600" dirty="0">
                <a:solidFill>
                  <a:schemeClr val="tx1"/>
                </a:solidFill>
                <a:latin typeface="Cambria" pitchFamily="18" charset="0"/>
              </a:rPr>
              <a:t>Exposure to nitrosamines</a:t>
            </a:r>
          </a:p>
          <a:p>
            <a:r>
              <a:rPr lang="en-US" sz="3600" dirty="0">
                <a:solidFill>
                  <a:schemeClr val="tx1"/>
                </a:solidFill>
                <a:latin typeface="Cambria" pitchFamily="18" charset="0"/>
              </a:rPr>
              <a:t>Cigarette smoking</a:t>
            </a:r>
          </a:p>
          <a:p>
            <a:r>
              <a:rPr lang="en-US" sz="3600" dirty="0">
                <a:solidFill>
                  <a:schemeClr val="tx1"/>
                </a:solidFill>
                <a:latin typeface="Cambria" pitchFamily="18" charset="0"/>
              </a:rPr>
              <a:t>Chronic alcohol consumption</a:t>
            </a:r>
          </a:p>
          <a:p>
            <a:pPr>
              <a:buNone/>
            </a:pPr>
            <a:r>
              <a:rPr lang="en-US" sz="3600" b="1" dirty="0">
                <a:solidFill>
                  <a:schemeClr val="accent1"/>
                </a:solidFill>
                <a:latin typeface="Cambria" pitchFamily="18" charset="0"/>
              </a:rPr>
              <a:t>Pathophysiology</a:t>
            </a:r>
            <a:endParaRPr lang="en-US" sz="3600" dirty="0">
              <a:solidFill>
                <a:schemeClr val="accent1"/>
              </a:solidFill>
              <a:latin typeface="Cambria" pitchFamily="18" charset="0"/>
            </a:endParaRPr>
          </a:p>
          <a:p>
            <a:r>
              <a:rPr lang="en-US" sz="3600" dirty="0">
                <a:solidFill>
                  <a:schemeClr val="tx1"/>
                </a:solidFill>
                <a:latin typeface="Cambria" pitchFamily="18" charset="0"/>
              </a:rPr>
              <a:t>Starts as </a:t>
            </a:r>
            <a:r>
              <a:rPr lang="en-US" sz="3600" dirty="0">
                <a:solidFill>
                  <a:srgbClr val="FF0000"/>
                </a:solidFill>
                <a:latin typeface="Cambria" pitchFamily="18" charset="0"/>
              </a:rPr>
              <a:t>a small growth usually in the squamous layer. </a:t>
            </a:r>
            <a:r>
              <a:rPr lang="en-US" sz="3600" dirty="0">
                <a:solidFill>
                  <a:schemeClr val="tx1"/>
                </a:solidFill>
                <a:latin typeface="Cambria" pitchFamily="18" charset="0"/>
              </a:rPr>
              <a:t>Tumor </a:t>
            </a:r>
            <a:r>
              <a:rPr lang="en-US" sz="3600" dirty="0">
                <a:solidFill>
                  <a:srgbClr val="FF0000"/>
                </a:solidFill>
                <a:latin typeface="Cambria" pitchFamily="18" charset="0"/>
              </a:rPr>
              <a:t>spreads rapidly due to lack of serosa layer</a:t>
            </a:r>
            <a:r>
              <a:rPr lang="en-US" sz="3600" dirty="0">
                <a:solidFill>
                  <a:schemeClr val="tx1"/>
                </a:solidFill>
                <a:latin typeface="Cambria" pitchFamily="18" charset="0"/>
              </a:rPr>
              <a:t>. Spread is through </a:t>
            </a:r>
            <a:r>
              <a:rPr lang="en-US" sz="3600" dirty="0">
                <a:solidFill>
                  <a:srgbClr val="FF0000"/>
                </a:solidFill>
                <a:latin typeface="Cambria" pitchFamily="18" charset="0"/>
              </a:rPr>
              <a:t>lymphatic and the systemic circulation</a:t>
            </a:r>
            <a:r>
              <a:rPr lang="en-US" sz="3600" dirty="0">
                <a:solidFill>
                  <a:schemeClr val="tx1"/>
                </a:solidFill>
                <a:latin typeface="Cambria" pitchFamily="18" charset="0"/>
              </a:rPr>
              <a:t>. Inner layer invasion causes </a:t>
            </a:r>
            <a:r>
              <a:rPr lang="en-US" sz="3600" dirty="0">
                <a:solidFill>
                  <a:srgbClr val="FF0000"/>
                </a:solidFill>
                <a:latin typeface="Cambria" pitchFamily="18" charset="0"/>
              </a:rPr>
              <a:t>ulceration</a:t>
            </a:r>
            <a:r>
              <a:rPr lang="en-US" sz="3600" dirty="0">
                <a:solidFill>
                  <a:schemeClr val="tx1"/>
                </a:solidFill>
                <a:latin typeface="Cambria" pitchFamily="18" charset="0"/>
              </a:rPr>
              <a:t>, later the </a:t>
            </a:r>
            <a:r>
              <a:rPr lang="en-US" sz="3600" dirty="0">
                <a:solidFill>
                  <a:srgbClr val="FF0000"/>
                </a:solidFill>
                <a:latin typeface="Cambria" pitchFamily="18" charset="0"/>
              </a:rPr>
              <a:t>whole wall is invaded. There is hypertrophy of the affected cells</a:t>
            </a:r>
          </a:p>
        </p:txBody>
      </p:sp>
    </p:spTree>
    <p:extLst>
      <p:ext uri="{BB962C8B-B14F-4D97-AF65-F5344CB8AC3E}">
        <p14:creationId xmlns:p14="http://schemas.microsoft.com/office/powerpoint/2010/main" val="12165376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latin typeface="Cambria" pitchFamily="18" charset="0"/>
              </a:rPr>
              <a:t>S/S</a:t>
            </a:r>
          </a:p>
        </p:txBody>
      </p:sp>
      <p:sp>
        <p:nvSpPr>
          <p:cNvPr id="3" name="Content Placeholder 2"/>
          <p:cNvSpPr>
            <a:spLocks noGrp="1"/>
          </p:cNvSpPr>
          <p:nvPr>
            <p:ph sz="half" idx="1"/>
          </p:nvPr>
        </p:nvSpPr>
        <p:spPr>
          <a:xfrm>
            <a:off x="7507706" y="938464"/>
            <a:ext cx="4684293" cy="5358006"/>
          </a:xfrm>
        </p:spPr>
        <p:txBody>
          <a:bodyPr>
            <a:normAutofit fontScale="92500"/>
          </a:bodyPr>
          <a:lstStyle/>
          <a:p>
            <a:pPr>
              <a:buNone/>
            </a:pPr>
            <a:r>
              <a:rPr lang="en-US" sz="4000" dirty="0">
                <a:solidFill>
                  <a:schemeClr val="accent1"/>
                </a:solidFill>
                <a:latin typeface="Cambria" pitchFamily="18" charset="0"/>
              </a:rPr>
              <a:t>Diagnosis</a:t>
            </a:r>
          </a:p>
          <a:p>
            <a:r>
              <a:rPr lang="en-US" sz="4000" dirty="0">
                <a:solidFill>
                  <a:schemeClr val="tx1"/>
                </a:solidFill>
                <a:latin typeface="Cambria" pitchFamily="18" charset="0"/>
              </a:rPr>
              <a:t>Biopsy</a:t>
            </a:r>
          </a:p>
          <a:p>
            <a:r>
              <a:rPr lang="en-US" sz="4000" dirty="0">
                <a:solidFill>
                  <a:schemeClr val="tx1"/>
                </a:solidFill>
                <a:latin typeface="Cambria" pitchFamily="18" charset="0"/>
              </a:rPr>
              <a:t>CT chest</a:t>
            </a:r>
          </a:p>
          <a:p>
            <a:r>
              <a:rPr lang="en-US" sz="4000" dirty="0">
                <a:solidFill>
                  <a:schemeClr val="tx1"/>
                </a:solidFill>
                <a:latin typeface="Cambria" pitchFamily="18" charset="0"/>
              </a:rPr>
              <a:t>Endoscopic ultrasound</a:t>
            </a:r>
          </a:p>
          <a:p>
            <a:pPr>
              <a:buNone/>
            </a:pPr>
            <a:r>
              <a:rPr lang="en-US" sz="4000" b="1" dirty="0">
                <a:solidFill>
                  <a:schemeClr val="accent1"/>
                </a:solidFill>
                <a:latin typeface="Cambria" pitchFamily="18" charset="0"/>
              </a:rPr>
              <a:t>Management</a:t>
            </a:r>
            <a:endParaRPr lang="en-US" sz="4000" dirty="0">
              <a:solidFill>
                <a:schemeClr val="accent1"/>
              </a:solidFill>
              <a:latin typeface="Cambria" pitchFamily="18" charset="0"/>
            </a:endParaRPr>
          </a:p>
          <a:p>
            <a:r>
              <a:rPr lang="en-US" sz="4000" dirty="0">
                <a:solidFill>
                  <a:schemeClr val="tx1"/>
                </a:solidFill>
                <a:latin typeface="Cambria" pitchFamily="18" charset="0"/>
              </a:rPr>
              <a:t>-Surgical</a:t>
            </a:r>
          </a:p>
          <a:p>
            <a:r>
              <a:rPr lang="en-US" sz="4000" dirty="0">
                <a:solidFill>
                  <a:schemeClr val="tx1"/>
                </a:solidFill>
                <a:latin typeface="Cambria" pitchFamily="18" charset="0"/>
              </a:rPr>
              <a:t>-Pain </a:t>
            </a:r>
          </a:p>
        </p:txBody>
      </p:sp>
      <p:sp>
        <p:nvSpPr>
          <p:cNvPr id="4" name="Content Placeholder 3"/>
          <p:cNvSpPr>
            <a:spLocks noGrp="1"/>
          </p:cNvSpPr>
          <p:nvPr>
            <p:ph sz="half" idx="2"/>
          </p:nvPr>
        </p:nvSpPr>
        <p:spPr>
          <a:xfrm>
            <a:off x="2" y="1251284"/>
            <a:ext cx="7315200" cy="5606716"/>
          </a:xfrm>
        </p:spPr>
        <p:txBody>
          <a:bodyPr>
            <a:normAutofit fontScale="92500"/>
          </a:bodyPr>
          <a:lstStyle/>
          <a:p>
            <a:r>
              <a:rPr lang="en-US" sz="4300" dirty="0" err="1">
                <a:latin typeface="Cambria" pitchFamily="18" charset="0"/>
              </a:rPr>
              <a:t>Dysphagia</a:t>
            </a:r>
            <a:endParaRPr lang="en-US" sz="4300" dirty="0">
              <a:solidFill>
                <a:schemeClr val="accent1"/>
              </a:solidFill>
              <a:latin typeface="Cambria" pitchFamily="18" charset="0"/>
            </a:endParaRPr>
          </a:p>
          <a:p>
            <a:r>
              <a:rPr lang="en-US" sz="4000" dirty="0">
                <a:latin typeface="Cambria" pitchFamily="18" charset="0"/>
              </a:rPr>
              <a:t>Sensation of a mass in the throat</a:t>
            </a:r>
          </a:p>
          <a:p>
            <a:r>
              <a:rPr lang="en-US" sz="4000" dirty="0">
                <a:latin typeface="Cambria" pitchFamily="18" charset="0"/>
              </a:rPr>
              <a:t>Sub </a:t>
            </a:r>
            <a:r>
              <a:rPr lang="en-US" sz="4000" dirty="0" err="1">
                <a:latin typeface="Cambria" pitchFamily="18" charset="0"/>
              </a:rPr>
              <a:t>sternal</a:t>
            </a:r>
            <a:r>
              <a:rPr lang="en-US" sz="4000" dirty="0">
                <a:latin typeface="Cambria" pitchFamily="18" charset="0"/>
              </a:rPr>
              <a:t> pain</a:t>
            </a:r>
          </a:p>
          <a:p>
            <a:r>
              <a:rPr lang="en-US" sz="4000" dirty="0">
                <a:latin typeface="Cambria" pitchFamily="18" charset="0"/>
              </a:rPr>
              <a:t>Regurgitation of undigested food</a:t>
            </a:r>
          </a:p>
          <a:p>
            <a:r>
              <a:rPr lang="en-US" sz="4000" dirty="0">
                <a:latin typeface="Cambria" pitchFamily="18" charset="0"/>
              </a:rPr>
              <a:t>Hiccups</a:t>
            </a:r>
          </a:p>
          <a:p>
            <a:r>
              <a:rPr lang="en-US" sz="4000" dirty="0">
                <a:latin typeface="Cambria" pitchFamily="18" charset="0"/>
              </a:rPr>
              <a:t>Foul smell</a:t>
            </a:r>
          </a:p>
          <a:p>
            <a:r>
              <a:rPr lang="en-US" sz="4000" dirty="0">
                <a:latin typeface="Cambria" pitchFamily="18" charset="0"/>
              </a:rPr>
              <a:t>Dyspnea</a:t>
            </a:r>
          </a:p>
          <a:p>
            <a:r>
              <a:rPr lang="en-US" sz="4000" dirty="0">
                <a:latin typeface="Cambria" pitchFamily="18" charset="0"/>
              </a:rPr>
              <a:t>Hemorrhage</a:t>
            </a:r>
          </a:p>
          <a:p>
            <a:endParaRPr lang="en-US" dirty="0"/>
          </a:p>
        </p:txBody>
      </p:sp>
    </p:spTree>
    <p:extLst>
      <p:ext uri="{BB962C8B-B14F-4D97-AF65-F5344CB8AC3E}">
        <p14:creationId xmlns:p14="http://schemas.microsoft.com/office/powerpoint/2010/main" val="2015257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26464"/>
          </a:xfrm>
        </p:spPr>
        <p:txBody>
          <a:bodyPr>
            <a:normAutofit/>
          </a:bodyPr>
          <a:lstStyle/>
          <a:p>
            <a:r>
              <a:rPr lang="en-US" sz="4000" b="1" u="sng" dirty="0">
                <a:solidFill>
                  <a:schemeClr val="accent1"/>
                </a:solidFill>
                <a:latin typeface="Cambria" pitchFamily="18" charset="0"/>
              </a:rPr>
              <a:t>Post –op care</a:t>
            </a:r>
            <a:r>
              <a:rPr lang="en-US" sz="4000" u="sng" dirty="0">
                <a:solidFill>
                  <a:schemeClr val="tx1"/>
                </a:solidFill>
                <a:latin typeface="Cambria" pitchFamily="18" charset="0"/>
              </a:rPr>
              <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sz="half" idx="1"/>
          </p:nvPr>
        </p:nvSpPr>
        <p:spPr>
          <a:xfrm>
            <a:off x="0" y="890338"/>
            <a:ext cx="6833938" cy="5967663"/>
          </a:xfrm>
        </p:spPr>
        <p:txBody>
          <a:bodyPr>
            <a:normAutofit/>
          </a:bodyPr>
          <a:lstStyle/>
          <a:p>
            <a:r>
              <a:rPr lang="en-US" sz="3600" dirty="0">
                <a:solidFill>
                  <a:schemeClr val="tx1"/>
                </a:solidFill>
                <a:latin typeface="Cambria" pitchFamily="18" charset="0"/>
              </a:rPr>
              <a:t>Observations</a:t>
            </a:r>
          </a:p>
          <a:p>
            <a:r>
              <a:rPr lang="en-US" sz="3600" dirty="0">
                <a:solidFill>
                  <a:schemeClr val="tx1"/>
                </a:solidFill>
                <a:latin typeface="Cambria" pitchFamily="18" charset="0"/>
              </a:rPr>
              <a:t>NBM</a:t>
            </a:r>
          </a:p>
          <a:p>
            <a:r>
              <a:rPr lang="en-US" sz="3600" dirty="0">
                <a:solidFill>
                  <a:schemeClr val="tx1"/>
                </a:solidFill>
                <a:latin typeface="Cambria" pitchFamily="18" charset="0"/>
              </a:rPr>
              <a:t>Intercostal drain management</a:t>
            </a:r>
          </a:p>
          <a:p>
            <a:r>
              <a:rPr lang="en-US" sz="3600" dirty="0">
                <a:solidFill>
                  <a:schemeClr val="tx1"/>
                </a:solidFill>
                <a:latin typeface="Cambria" pitchFamily="18" charset="0"/>
              </a:rPr>
              <a:t>Pain control</a:t>
            </a:r>
          </a:p>
          <a:p>
            <a:r>
              <a:rPr lang="en-US" sz="3600" dirty="0">
                <a:solidFill>
                  <a:schemeClr val="tx1"/>
                </a:solidFill>
                <a:latin typeface="Cambria" pitchFamily="18" charset="0"/>
              </a:rPr>
              <a:t>Antibiotics</a:t>
            </a:r>
          </a:p>
          <a:p>
            <a:r>
              <a:rPr lang="en-US" sz="3600" dirty="0">
                <a:solidFill>
                  <a:schemeClr val="tx1"/>
                </a:solidFill>
                <a:latin typeface="Cambria" pitchFamily="18" charset="0"/>
              </a:rPr>
              <a:t>IV fluids</a:t>
            </a:r>
          </a:p>
          <a:p>
            <a:r>
              <a:rPr lang="en-US" sz="3600" dirty="0">
                <a:solidFill>
                  <a:schemeClr val="tx1"/>
                </a:solidFill>
                <a:latin typeface="Cambria" pitchFamily="18" charset="0"/>
              </a:rPr>
              <a:t>Removal of stitches on the 10thday</a:t>
            </a:r>
          </a:p>
          <a:p>
            <a:r>
              <a:rPr lang="en-US" sz="3600" dirty="0">
                <a:solidFill>
                  <a:schemeClr val="tx1"/>
                </a:solidFill>
                <a:latin typeface="Cambria" pitchFamily="18" charset="0"/>
              </a:rPr>
              <a:t>Other nursing care per the patients needs</a:t>
            </a:r>
          </a:p>
          <a:p>
            <a:endParaRPr lang="en-US" sz="3600" dirty="0">
              <a:solidFill>
                <a:schemeClr val="tx1"/>
              </a:solidFill>
              <a:latin typeface="Cambria" pitchFamily="18" charset="0"/>
            </a:endParaRPr>
          </a:p>
        </p:txBody>
      </p:sp>
      <p:sp>
        <p:nvSpPr>
          <p:cNvPr id="4" name="Content Placeholder 3"/>
          <p:cNvSpPr>
            <a:spLocks noGrp="1"/>
          </p:cNvSpPr>
          <p:nvPr>
            <p:ph sz="half" idx="2"/>
          </p:nvPr>
        </p:nvSpPr>
        <p:spPr>
          <a:xfrm>
            <a:off x="7676149" y="288759"/>
            <a:ext cx="4515852" cy="6007711"/>
          </a:xfrm>
        </p:spPr>
        <p:txBody>
          <a:bodyPr>
            <a:noAutofit/>
          </a:bodyPr>
          <a:lstStyle/>
          <a:p>
            <a:pPr>
              <a:buNone/>
            </a:pPr>
            <a:r>
              <a:rPr lang="en-US" sz="4000" dirty="0">
                <a:solidFill>
                  <a:schemeClr val="accent1"/>
                </a:solidFill>
                <a:latin typeface="Cambria" pitchFamily="18" charset="0"/>
              </a:rPr>
              <a:t>Complications</a:t>
            </a:r>
          </a:p>
          <a:p>
            <a:r>
              <a:rPr lang="en-US" sz="4000" dirty="0">
                <a:latin typeface="Cambria" pitchFamily="18" charset="0"/>
              </a:rPr>
              <a:t>Aspiration pneumonia</a:t>
            </a:r>
          </a:p>
          <a:p>
            <a:r>
              <a:rPr lang="en-US" sz="4000" dirty="0">
                <a:latin typeface="Cambria" pitchFamily="18" charset="0"/>
              </a:rPr>
              <a:t>Esophageal obstructions</a:t>
            </a:r>
          </a:p>
          <a:p>
            <a:r>
              <a:rPr lang="en-US" sz="4000" dirty="0" err="1">
                <a:latin typeface="Cambria" pitchFamily="18" charset="0"/>
              </a:rPr>
              <a:t>Tracheo</a:t>
            </a:r>
            <a:r>
              <a:rPr lang="en-US" sz="4000" dirty="0">
                <a:latin typeface="Cambria" pitchFamily="18" charset="0"/>
              </a:rPr>
              <a:t>-esophageal fistulas</a:t>
            </a:r>
          </a:p>
          <a:p>
            <a:endParaRPr lang="en-US" sz="4000" dirty="0"/>
          </a:p>
        </p:txBody>
      </p:sp>
    </p:spTree>
    <p:extLst>
      <p:ext uri="{BB962C8B-B14F-4D97-AF65-F5344CB8AC3E}">
        <p14:creationId xmlns:p14="http://schemas.microsoft.com/office/powerpoint/2010/main" val="14313431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130300"/>
            <a:ext cx="10420350" cy="5226050"/>
          </a:xfrm>
        </p:spPr>
        <p:txBody>
          <a:bodyPr>
            <a:normAutofit/>
          </a:bodyPr>
          <a:lstStyle/>
          <a:p>
            <a:pPr>
              <a:buNone/>
            </a:pPr>
            <a:r>
              <a:rPr lang="en-US" sz="6600" dirty="0"/>
              <a:t>DISORDERS OF THE STOMACH</a:t>
            </a:r>
          </a:p>
          <a:p>
            <a:pPr>
              <a:buNone/>
            </a:pPr>
            <a:endParaRPr lang="en-US" sz="6600" dirty="0"/>
          </a:p>
          <a:p>
            <a:pPr>
              <a:buNone/>
            </a:pPr>
            <a:endParaRPr lang="en-US" sz="66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0"/>
            <a:ext cx="10355580" cy="1558636"/>
          </a:xfrm>
        </p:spPr>
        <p:txBody>
          <a:bodyPr>
            <a:noAutofit/>
          </a:bodyPr>
          <a:lstStyle/>
          <a:p>
            <a:r>
              <a:rPr lang="en-US" sz="4000" dirty="0">
                <a:solidFill>
                  <a:schemeClr val="tx1"/>
                </a:solidFill>
                <a:latin typeface="Cambria" pitchFamily="18" charset="0"/>
              </a:rPr>
              <a:t/>
            </a:r>
            <a:br>
              <a:rPr lang="en-US" sz="4000" dirty="0">
                <a:solidFill>
                  <a:schemeClr val="tx1"/>
                </a:solidFill>
                <a:latin typeface="Cambria" pitchFamily="18" charset="0"/>
              </a:rPr>
            </a:br>
            <a:r>
              <a:rPr lang="en-US" sz="4000" b="1" dirty="0">
                <a:solidFill>
                  <a:srgbClr val="FFFF00"/>
                </a:solidFill>
                <a:latin typeface="Cambria" pitchFamily="18" charset="0"/>
              </a:rPr>
              <a:t>1. GASTRITIS</a:t>
            </a:r>
          </a:p>
        </p:txBody>
      </p:sp>
      <p:sp>
        <p:nvSpPr>
          <p:cNvPr id="3" name="Content Placeholder 2"/>
          <p:cNvSpPr>
            <a:spLocks noGrp="1"/>
          </p:cNvSpPr>
          <p:nvPr>
            <p:ph idx="1"/>
          </p:nvPr>
        </p:nvSpPr>
        <p:spPr>
          <a:xfrm>
            <a:off x="571500" y="1558638"/>
            <a:ext cx="11274137" cy="4689763"/>
          </a:xfrm>
        </p:spPr>
        <p:txBody>
          <a:bodyPr>
            <a:normAutofit/>
          </a:bodyPr>
          <a:lstStyle/>
          <a:p>
            <a:pPr>
              <a:buNone/>
            </a:pPr>
            <a:r>
              <a:rPr lang="en-US" sz="4000" dirty="0">
                <a:latin typeface="Cambria" pitchFamily="18" charset="0"/>
              </a:rPr>
              <a:t>I</a:t>
            </a:r>
            <a:r>
              <a:rPr lang="en-US" sz="4000" dirty="0">
                <a:solidFill>
                  <a:schemeClr val="tx1"/>
                </a:solidFill>
                <a:latin typeface="Cambria" pitchFamily="18" charset="0"/>
              </a:rPr>
              <a:t>nflammation of the stomach mucosal surface</a:t>
            </a:r>
          </a:p>
          <a:p>
            <a:pPr>
              <a:buNone/>
            </a:pPr>
            <a:r>
              <a:rPr lang="en-US" sz="4000" b="1" u="sng" dirty="0">
                <a:solidFill>
                  <a:schemeClr val="accent1"/>
                </a:solidFill>
                <a:latin typeface="Cambria" pitchFamily="18" charset="0"/>
              </a:rPr>
              <a:t>Pathophysiology</a:t>
            </a:r>
            <a:endParaRPr lang="en-US" sz="4000" u="sng" dirty="0">
              <a:solidFill>
                <a:schemeClr val="accent1"/>
              </a:solidFill>
              <a:latin typeface="Cambria" pitchFamily="18" charset="0"/>
            </a:endParaRPr>
          </a:p>
          <a:p>
            <a:pPr>
              <a:buNone/>
            </a:pPr>
            <a:r>
              <a:rPr lang="en-US" sz="4000" dirty="0">
                <a:solidFill>
                  <a:schemeClr val="tx1"/>
                </a:solidFill>
                <a:latin typeface="Cambria" pitchFamily="18" charset="0"/>
              </a:rPr>
              <a:t>Reduced mucus secretion reduced </a:t>
            </a:r>
          </a:p>
          <a:p>
            <a:pPr>
              <a:buNone/>
            </a:pPr>
            <a:r>
              <a:rPr lang="en-US" sz="4000" dirty="0">
                <a:solidFill>
                  <a:schemeClr val="tx1"/>
                </a:solidFill>
                <a:latin typeface="Cambria" pitchFamily="18" charset="0"/>
              </a:rPr>
              <a:t>Surface protection HCL </a:t>
            </a:r>
          </a:p>
          <a:p>
            <a:pPr>
              <a:buNone/>
            </a:pPr>
            <a:r>
              <a:rPr lang="en-US" sz="4000" dirty="0">
                <a:solidFill>
                  <a:schemeClr val="tx1"/>
                </a:solidFill>
                <a:latin typeface="Cambria" pitchFamily="18" charset="0"/>
              </a:rPr>
              <a:t>Destroys the epithelium</a:t>
            </a:r>
          </a:p>
        </p:txBody>
      </p:sp>
    </p:spTree>
    <p:extLst>
      <p:ext uri="{BB962C8B-B14F-4D97-AF65-F5344CB8AC3E}">
        <p14:creationId xmlns:p14="http://schemas.microsoft.com/office/powerpoint/2010/main" val="243139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1663" y="360363"/>
            <a:ext cx="11590337" cy="6497637"/>
          </a:xfrm>
        </p:spPr>
        <p:txBody>
          <a:bodyPr>
            <a:normAutofit/>
          </a:bodyPr>
          <a:lstStyle/>
          <a:p>
            <a:r>
              <a:rPr lang="en-US" sz="3600" b="1" dirty="0"/>
              <a:t>Dry mouth:</a:t>
            </a:r>
            <a:r>
              <a:rPr lang="en-US" sz="3600" dirty="0"/>
              <a:t> Saliva naturally cleans the mouth. If the mouth is naturally dry or dry due to a specific disease, such as </a:t>
            </a:r>
            <a:r>
              <a:rPr lang="en-US" sz="3600" dirty="0" err="1"/>
              <a:t>xerostomia</a:t>
            </a:r>
            <a:r>
              <a:rPr lang="en-US" sz="3600" dirty="0"/>
              <a:t>, odors can build up.</a:t>
            </a:r>
          </a:p>
          <a:p>
            <a:r>
              <a:rPr lang="en-US" sz="3600" b="1" dirty="0"/>
              <a:t>Dental hygiene:</a:t>
            </a:r>
            <a:r>
              <a:rPr lang="en-US" sz="3600" dirty="0"/>
              <a:t> particles of food build up and slowly break down, producing an odor. A film of bacteria (plaque) builds up if brushing is not regular. This plaque can irritate the gums and cause inflammation between the teeth and gums called </a:t>
            </a:r>
            <a:r>
              <a:rPr lang="en-US" sz="3600" dirty="0" err="1"/>
              <a:t>periodontitis</a:t>
            </a:r>
            <a:r>
              <a:rPr lang="en-US" sz="3600" dirty="0"/>
              <a:t> Dentures that are not cleaned regularly or properly can also harbor bacteria that cause halitosis.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7241" y="0"/>
            <a:ext cx="8899524" cy="1400530"/>
          </a:xfrm>
        </p:spPr>
        <p:txBody>
          <a:bodyPr>
            <a:noAutofit/>
          </a:bodyPr>
          <a:lstStyle/>
          <a:p>
            <a:r>
              <a:rPr lang="en-US" sz="4400" b="1" dirty="0">
                <a:solidFill>
                  <a:schemeClr val="accent1"/>
                </a:solidFill>
                <a:latin typeface="Cambria" pitchFamily="18" charset="0"/>
              </a:rPr>
              <a:t>Predisposing factors</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548646" y="1013831"/>
            <a:ext cx="11442469" cy="5428537"/>
          </a:xfrm>
        </p:spPr>
        <p:txBody>
          <a:bodyPr>
            <a:normAutofit fontScale="92500" lnSpcReduction="10000"/>
          </a:bodyPr>
          <a:lstStyle/>
          <a:p>
            <a:r>
              <a:rPr lang="en-US" sz="4200" dirty="0" err="1">
                <a:solidFill>
                  <a:schemeClr val="tx1"/>
                </a:solidFill>
                <a:latin typeface="Cambria" pitchFamily="18" charset="0"/>
              </a:rPr>
              <a:t>Nsaids</a:t>
            </a:r>
            <a:endParaRPr lang="en-US" sz="4200" dirty="0">
              <a:solidFill>
                <a:schemeClr val="tx1"/>
              </a:solidFill>
              <a:latin typeface="Cambria" pitchFamily="18" charset="0"/>
            </a:endParaRPr>
          </a:p>
          <a:p>
            <a:r>
              <a:rPr lang="en-US" sz="4200" dirty="0">
                <a:solidFill>
                  <a:schemeClr val="tx1"/>
                </a:solidFill>
                <a:latin typeface="Cambria" pitchFamily="18" charset="0"/>
              </a:rPr>
              <a:t>Excessive alcohol consumption</a:t>
            </a:r>
          </a:p>
          <a:p>
            <a:r>
              <a:rPr lang="en-US" sz="4200" dirty="0">
                <a:solidFill>
                  <a:schemeClr val="tx1"/>
                </a:solidFill>
                <a:latin typeface="Cambria" pitchFamily="18" charset="0"/>
              </a:rPr>
              <a:t>Food poisoning</a:t>
            </a:r>
          </a:p>
          <a:p>
            <a:r>
              <a:rPr lang="en-US" sz="4200" dirty="0">
                <a:solidFill>
                  <a:schemeClr val="tx1"/>
                </a:solidFill>
                <a:latin typeface="Cambria" pitchFamily="18" charset="0"/>
              </a:rPr>
              <a:t>Cigarette smoking</a:t>
            </a:r>
          </a:p>
          <a:p>
            <a:r>
              <a:rPr lang="en-US" sz="4200" dirty="0" err="1">
                <a:solidFill>
                  <a:schemeClr val="tx1"/>
                </a:solidFill>
                <a:latin typeface="Cambria" pitchFamily="18" charset="0"/>
              </a:rPr>
              <a:t>Cytotoxic</a:t>
            </a:r>
            <a:r>
              <a:rPr lang="en-US" sz="4200" dirty="0">
                <a:solidFill>
                  <a:schemeClr val="tx1"/>
                </a:solidFill>
                <a:latin typeface="Cambria" pitchFamily="18" charset="0"/>
              </a:rPr>
              <a:t> drugs</a:t>
            </a:r>
          </a:p>
          <a:p>
            <a:r>
              <a:rPr lang="en-US" sz="4200" dirty="0">
                <a:solidFill>
                  <a:schemeClr val="tx1"/>
                </a:solidFill>
                <a:latin typeface="Cambria" pitchFamily="18" charset="0"/>
              </a:rPr>
              <a:t>Ingestion of corrosive poisons, acids and alkalis</a:t>
            </a:r>
          </a:p>
          <a:p>
            <a:r>
              <a:rPr lang="en-US" sz="4200" dirty="0">
                <a:solidFill>
                  <a:schemeClr val="tx1"/>
                </a:solidFill>
                <a:latin typeface="Cambria" pitchFamily="18" charset="0"/>
              </a:rPr>
              <a:t>Regurgitation of bile into the stomach</a:t>
            </a:r>
          </a:p>
          <a:p>
            <a:r>
              <a:rPr lang="en-US" sz="4200" dirty="0">
                <a:solidFill>
                  <a:schemeClr val="tx1"/>
                </a:solidFill>
                <a:latin typeface="Cambria" pitchFamily="18" charset="0"/>
              </a:rPr>
              <a:t>Helicobacter associated gastritis</a:t>
            </a:r>
          </a:p>
          <a:p>
            <a:r>
              <a:rPr lang="en-US" sz="4200" dirty="0">
                <a:solidFill>
                  <a:schemeClr val="tx1"/>
                </a:solidFill>
                <a:latin typeface="Cambria" pitchFamily="18" charset="0"/>
              </a:rPr>
              <a:t>Autoimmune causes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9071184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452718"/>
            <a:ext cx="9404724" cy="898100"/>
          </a:xfrm>
        </p:spPr>
        <p:txBody>
          <a:bodyPr>
            <a:normAutofit fontScale="90000"/>
          </a:bodyPr>
          <a:lstStyle/>
          <a:p>
            <a:r>
              <a:rPr lang="en-US" sz="4400" b="1" dirty="0">
                <a:solidFill>
                  <a:schemeClr val="accent1"/>
                </a:solidFill>
                <a:latin typeface="Cambria" pitchFamily="18" charset="0"/>
              </a:rPr>
              <a:t>Clinical 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548646" y="1350825"/>
            <a:ext cx="9501214" cy="4897581"/>
          </a:xfrm>
        </p:spPr>
        <p:txBody>
          <a:bodyPr>
            <a:normAutofit/>
          </a:bodyPr>
          <a:lstStyle/>
          <a:p>
            <a:r>
              <a:rPr lang="en-US" sz="4400" dirty="0">
                <a:solidFill>
                  <a:schemeClr val="tx1"/>
                </a:solidFill>
                <a:latin typeface="Cambria" pitchFamily="18" charset="0"/>
              </a:rPr>
              <a:t>Anorexia</a:t>
            </a:r>
          </a:p>
          <a:p>
            <a:r>
              <a:rPr lang="en-US" sz="4400" dirty="0">
                <a:solidFill>
                  <a:schemeClr val="tx1"/>
                </a:solidFill>
                <a:latin typeface="Cambria" pitchFamily="18" charset="0"/>
              </a:rPr>
              <a:t>Abdominal discomfort</a:t>
            </a:r>
          </a:p>
          <a:p>
            <a:r>
              <a:rPr lang="en-US" sz="4400" dirty="0" err="1">
                <a:solidFill>
                  <a:schemeClr val="tx1"/>
                </a:solidFill>
                <a:latin typeface="Cambria" pitchFamily="18" charset="0"/>
              </a:rPr>
              <a:t>Epigastric</a:t>
            </a:r>
            <a:r>
              <a:rPr lang="en-US" sz="4400" dirty="0">
                <a:solidFill>
                  <a:schemeClr val="tx1"/>
                </a:solidFill>
                <a:latin typeface="Cambria" pitchFamily="18" charset="0"/>
              </a:rPr>
              <a:t> pain </a:t>
            </a:r>
          </a:p>
          <a:p>
            <a:r>
              <a:rPr lang="en-US" sz="4400" dirty="0">
                <a:solidFill>
                  <a:schemeClr val="tx1"/>
                </a:solidFill>
                <a:latin typeface="Cambria" pitchFamily="18" charset="0"/>
              </a:rPr>
              <a:t>Hemorrhage</a:t>
            </a:r>
          </a:p>
          <a:p>
            <a:r>
              <a:rPr lang="en-US" sz="4400" dirty="0">
                <a:solidFill>
                  <a:schemeClr val="tx1"/>
                </a:solidFill>
                <a:latin typeface="Cambria" pitchFamily="18" charset="0"/>
              </a:rPr>
              <a:t>Signs of anemia</a:t>
            </a:r>
          </a:p>
        </p:txBody>
      </p:sp>
    </p:spTree>
    <p:extLst>
      <p:ext uri="{BB962C8B-B14F-4D97-AF65-F5344CB8AC3E}">
        <p14:creationId xmlns:p14="http://schemas.microsoft.com/office/powerpoint/2010/main" val="37150137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6"/>
            <a:ext cx="9404724" cy="976745"/>
          </a:xfrm>
        </p:spPr>
        <p:txBody>
          <a:bodyPr>
            <a:normAutofit/>
          </a:bodyPr>
          <a:lstStyle/>
          <a:p>
            <a:r>
              <a:rPr lang="en-US" sz="3600" b="1" dirty="0">
                <a:solidFill>
                  <a:schemeClr val="accent1"/>
                </a:solidFill>
                <a:latin typeface="Cambria" pitchFamily="18" charset="0"/>
              </a:rPr>
              <a:t>Management</a:t>
            </a:r>
            <a:endParaRPr lang="en-US" sz="3200" b="1" dirty="0">
              <a:solidFill>
                <a:schemeClr val="accent1"/>
              </a:solidFill>
              <a:latin typeface="Cambria" pitchFamily="18" charset="0"/>
            </a:endParaRPr>
          </a:p>
        </p:txBody>
      </p:sp>
      <p:sp>
        <p:nvSpPr>
          <p:cNvPr id="3" name="Content Placeholder 2"/>
          <p:cNvSpPr>
            <a:spLocks noGrp="1"/>
          </p:cNvSpPr>
          <p:nvPr>
            <p:ph idx="1"/>
          </p:nvPr>
        </p:nvSpPr>
        <p:spPr>
          <a:xfrm>
            <a:off x="571502" y="745958"/>
            <a:ext cx="11620498" cy="6112042"/>
          </a:xfrm>
        </p:spPr>
        <p:txBody>
          <a:bodyPr>
            <a:normAutofit/>
          </a:bodyPr>
          <a:lstStyle/>
          <a:p>
            <a:pPr>
              <a:buNone/>
            </a:pPr>
            <a:r>
              <a:rPr lang="en-US" sz="3200" dirty="0">
                <a:solidFill>
                  <a:schemeClr val="tx1"/>
                </a:solidFill>
                <a:latin typeface="Cambria" pitchFamily="18" charset="0"/>
              </a:rPr>
              <a:t>Restrict the patient from the irritants</a:t>
            </a:r>
          </a:p>
          <a:p>
            <a:pPr>
              <a:buNone/>
            </a:pPr>
            <a:r>
              <a:rPr lang="en-US" sz="3200" dirty="0">
                <a:solidFill>
                  <a:schemeClr val="tx1"/>
                </a:solidFill>
                <a:latin typeface="Cambria" pitchFamily="18" charset="0"/>
              </a:rPr>
              <a:t>-If it is persistence IV fluids </a:t>
            </a:r>
          </a:p>
          <a:p>
            <a:pPr>
              <a:buNone/>
            </a:pPr>
            <a:r>
              <a:rPr lang="en-US" sz="3200" dirty="0">
                <a:solidFill>
                  <a:schemeClr val="tx1"/>
                </a:solidFill>
                <a:latin typeface="Cambria" pitchFamily="18" charset="0"/>
              </a:rPr>
              <a:t>-dilute the alkaline(lemon juice or vinegar) or acids( </a:t>
            </a:r>
            <a:r>
              <a:rPr lang="en-US" sz="3200" dirty="0" err="1">
                <a:solidFill>
                  <a:schemeClr val="tx1"/>
                </a:solidFill>
                <a:latin typeface="Cambria" pitchFamily="18" charset="0"/>
              </a:rPr>
              <a:t>aluminium</a:t>
            </a:r>
            <a:r>
              <a:rPr lang="en-US" sz="3200" dirty="0">
                <a:solidFill>
                  <a:schemeClr val="tx1"/>
                </a:solidFill>
                <a:latin typeface="Cambria" pitchFamily="18" charset="0"/>
              </a:rPr>
              <a:t> hydrochloride).</a:t>
            </a:r>
          </a:p>
          <a:p>
            <a:pPr>
              <a:buNone/>
            </a:pPr>
            <a:r>
              <a:rPr lang="en-US" sz="3200" dirty="0">
                <a:solidFill>
                  <a:schemeClr val="tx1"/>
                </a:solidFill>
                <a:latin typeface="Cambria" pitchFamily="18" charset="0"/>
              </a:rPr>
              <a:t>-</a:t>
            </a:r>
            <a:r>
              <a:rPr lang="en-US" sz="3200" dirty="0" err="1">
                <a:solidFill>
                  <a:schemeClr val="tx1"/>
                </a:solidFill>
                <a:latin typeface="Cambria" pitchFamily="18" charset="0"/>
              </a:rPr>
              <a:t>Lavage</a:t>
            </a:r>
            <a:r>
              <a:rPr lang="en-US" sz="3200" dirty="0">
                <a:solidFill>
                  <a:schemeClr val="tx1"/>
                </a:solidFill>
                <a:latin typeface="Cambria" pitchFamily="18" charset="0"/>
              </a:rPr>
              <a:t> is indicated if the corrosion is extensive</a:t>
            </a:r>
          </a:p>
          <a:p>
            <a:pPr>
              <a:buNone/>
            </a:pPr>
            <a:r>
              <a:rPr lang="en-US" sz="3200" dirty="0">
                <a:solidFill>
                  <a:schemeClr val="tx1"/>
                </a:solidFill>
                <a:latin typeface="Cambria" pitchFamily="18" charset="0"/>
              </a:rPr>
              <a:t>-NG feeding</a:t>
            </a:r>
          </a:p>
          <a:p>
            <a:pPr>
              <a:buNone/>
            </a:pPr>
            <a:r>
              <a:rPr lang="en-US" sz="3200" dirty="0">
                <a:solidFill>
                  <a:schemeClr val="tx1"/>
                </a:solidFill>
                <a:latin typeface="Cambria" pitchFamily="18" charset="0"/>
              </a:rPr>
              <a:t>-Drugs (analgesics, antacids and sedatives)</a:t>
            </a:r>
          </a:p>
          <a:p>
            <a:pPr>
              <a:buNone/>
            </a:pPr>
            <a:r>
              <a:rPr lang="en-US" sz="3200" dirty="0">
                <a:solidFill>
                  <a:schemeClr val="tx1"/>
                </a:solidFill>
                <a:latin typeface="Cambria" pitchFamily="18" charset="0"/>
              </a:rPr>
              <a:t>-Surgery( gastric resection or </a:t>
            </a:r>
            <a:r>
              <a:rPr lang="en-US" sz="3200" dirty="0" err="1">
                <a:solidFill>
                  <a:schemeClr val="tx1"/>
                </a:solidFill>
                <a:latin typeface="Cambria" pitchFamily="18" charset="0"/>
              </a:rPr>
              <a:t>gastrojejunostomy</a:t>
            </a:r>
            <a:r>
              <a:rPr lang="en-US" sz="3200" dirty="0">
                <a:solidFill>
                  <a:schemeClr val="tx1"/>
                </a:solidFill>
                <a:latin typeface="Cambria" pitchFamily="18" charset="0"/>
              </a:rPr>
              <a:t>) if there is a gangrene or perforation.</a:t>
            </a:r>
          </a:p>
          <a:p>
            <a:pPr>
              <a:buNone/>
            </a:pPr>
            <a:r>
              <a:rPr lang="en-US" sz="3200" dirty="0">
                <a:solidFill>
                  <a:schemeClr val="tx1"/>
                </a:solidFill>
                <a:latin typeface="Cambria" pitchFamily="18" charset="0"/>
              </a:rPr>
              <a:t>-</a:t>
            </a:r>
            <a:r>
              <a:rPr lang="en-US" sz="3200" dirty="0" err="1">
                <a:solidFill>
                  <a:schemeClr val="tx1"/>
                </a:solidFill>
                <a:latin typeface="Cambria" pitchFamily="18" charset="0"/>
              </a:rPr>
              <a:t>H.Pylori</a:t>
            </a:r>
            <a:r>
              <a:rPr lang="en-US" sz="3200" dirty="0">
                <a:solidFill>
                  <a:schemeClr val="tx1"/>
                </a:solidFill>
                <a:latin typeface="Cambria" pitchFamily="18" charset="0"/>
              </a:rPr>
              <a:t> kit( </a:t>
            </a:r>
            <a:r>
              <a:rPr lang="en-US" sz="3200" dirty="0" err="1">
                <a:solidFill>
                  <a:schemeClr val="tx1"/>
                </a:solidFill>
                <a:latin typeface="Cambria" pitchFamily="18" charset="0"/>
              </a:rPr>
              <a:t>clarithromycin,amoxyl</a:t>
            </a:r>
            <a:r>
              <a:rPr lang="en-US" sz="3200" dirty="0">
                <a:solidFill>
                  <a:schemeClr val="tx1"/>
                </a:solidFill>
                <a:latin typeface="Cambria" pitchFamily="18" charset="0"/>
              </a:rPr>
              <a:t> and </a:t>
            </a:r>
            <a:r>
              <a:rPr lang="en-US" sz="3200" dirty="0" err="1">
                <a:solidFill>
                  <a:schemeClr val="tx1"/>
                </a:solidFill>
                <a:latin typeface="Cambria" pitchFamily="18" charset="0"/>
              </a:rPr>
              <a:t>esomeprazole</a:t>
            </a:r>
            <a:r>
              <a:rPr lang="en-US" sz="3200" dirty="0">
                <a:solidFill>
                  <a:schemeClr val="tx1"/>
                </a:solidFill>
                <a:latin typeface="Cambria" pitchFamily="18" charset="0"/>
              </a:rPr>
              <a:t>)</a:t>
            </a:r>
          </a:p>
          <a:p>
            <a:pPr>
              <a:buNone/>
            </a:pPr>
            <a:r>
              <a:rPr lang="en-US" sz="3200" dirty="0">
                <a:solidFill>
                  <a:schemeClr val="tx1"/>
                </a:solidFill>
                <a:latin typeface="Cambria" pitchFamily="18" charset="0"/>
              </a:rPr>
              <a:t>Assignment-morbid obesity, gastric cancer </a:t>
            </a:r>
          </a:p>
        </p:txBody>
      </p:sp>
    </p:spTree>
    <p:extLst>
      <p:ext uri="{BB962C8B-B14F-4D97-AF65-F5344CB8AC3E}">
        <p14:creationId xmlns:p14="http://schemas.microsoft.com/office/powerpoint/2010/main" val="17395666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3" y="0"/>
            <a:ext cx="9540238" cy="1783080"/>
          </a:xfrm>
        </p:spPr>
        <p:txBody>
          <a:bodyPr>
            <a:noAutofit/>
          </a:bodyPr>
          <a:lstStyle/>
          <a:p>
            <a:r>
              <a:rPr lang="en-US" b="1" u="sng" dirty="0">
                <a:solidFill>
                  <a:srgbClr val="FFFF00"/>
                </a:solidFill>
                <a:latin typeface="Cambria" pitchFamily="18" charset="0"/>
              </a:rPr>
              <a:t>2. PEPTIC ULCER DISEASE</a:t>
            </a:r>
            <a:r>
              <a:rPr lang="en-US" dirty="0">
                <a:solidFill>
                  <a:schemeClr val="tx1"/>
                </a:solidFill>
                <a:latin typeface="Cambria" pitchFamily="18" charset="0"/>
              </a:rPr>
              <a:t/>
            </a: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697833" y="986590"/>
            <a:ext cx="10948736" cy="4556961"/>
          </a:xfrm>
        </p:spPr>
        <p:txBody>
          <a:bodyPr>
            <a:noAutofit/>
          </a:bodyPr>
          <a:lstStyle/>
          <a:p>
            <a:pPr>
              <a:buNone/>
            </a:pPr>
            <a:r>
              <a:rPr lang="en-US" sz="3600" b="1" dirty="0">
                <a:latin typeface="Cambria" pitchFamily="18" charset="0"/>
              </a:rPr>
              <a:t>E</a:t>
            </a:r>
            <a:r>
              <a:rPr lang="en-US" sz="3600" dirty="0">
                <a:solidFill>
                  <a:schemeClr val="tx1"/>
                </a:solidFill>
                <a:latin typeface="Cambria" pitchFamily="18" charset="0"/>
              </a:rPr>
              <a:t>rosion of the mucosa and sub mucosal lining of the GIT tract. </a:t>
            </a:r>
            <a:r>
              <a:rPr lang="en-US" sz="3600" dirty="0"/>
              <a:t>An “ulcer” is an open sore. The word “peptic” means that the cause of the problem is due to acid. Most of the time when a gastroenterologist is referring to an “ulcer” the doctor means a peptic ulcer.</a:t>
            </a:r>
            <a:endParaRPr lang="en-US" sz="3600" dirty="0">
              <a:solidFill>
                <a:schemeClr val="tx1"/>
              </a:solidFill>
              <a:latin typeface="Cambria" pitchFamily="18" charset="0"/>
            </a:endParaRPr>
          </a:p>
          <a:p>
            <a:pPr>
              <a:buNone/>
            </a:pPr>
            <a:r>
              <a:rPr lang="en-US" sz="3600" b="1" dirty="0">
                <a:solidFill>
                  <a:schemeClr val="accent1"/>
                </a:solidFill>
                <a:latin typeface="Cambria" pitchFamily="18" charset="0"/>
              </a:rPr>
              <a:t>Sites</a:t>
            </a:r>
            <a:endParaRPr lang="en-US" sz="3600" dirty="0">
              <a:solidFill>
                <a:schemeClr val="accent1"/>
              </a:solidFill>
              <a:latin typeface="Cambria" pitchFamily="18" charset="0"/>
            </a:endParaRPr>
          </a:p>
          <a:p>
            <a:pPr lvl="2"/>
            <a:r>
              <a:rPr lang="en-US" sz="3600" dirty="0">
                <a:solidFill>
                  <a:schemeClr val="tx1"/>
                </a:solidFill>
                <a:latin typeface="Cambria" pitchFamily="18" charset="0"/>
              </a:rPr>
              <a:t>Duodenal ulcers </a:t>
            </a:r>
          </a:p>
          <a:p>
            <a:pPr lvl="2"/>
            <a:r>
              <a:rPr lang="en-US" sz="3600" dirty="0">
                <a:solidFill>
                  <a:schemeClr val="tx1"/>
                </a:solidFill>
                <a:latin typeface="Cambria" pitchFamily="18" charset="0"/>
              </a:rPr>
              <a:t>Gastric ulcers</a:t>
            </a:r>
          </a:p>
          <a:p>
            <a:pPr lvl="2"/>
            <a:r>
              <a:rPr lang="en-US" sz="3600" dirty="0">
                <a:solidFill>
                  <a:schemeClr val="tx1"/>
                </a:solidFill>
                <a:latin typeface="Cambria" pitchFamily="18" charset="0"/>
              </a:rPr>
              <a:t>Esophageal ulcer</a:t>
            </a:r>
          </a:p>
        </p:txBody>
      </p:sp>
    </p:spTree>
    <p:extLst>
      <p:ext uri="{BB962C8B-B14F-4D97-AF65-F5344CB8AC3E}">
        <p14:creationId xmlns:p14="http://schemas.microsoft.com/office/powerpoint/2010/main" val="34687554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idx="4294967295"/>
          </p:nvPr>
        </p:nvSpPr>
        <p:spPr>
          <a:xfrm>
            <a:off x="855663" y="381000"/>
            <a:ext cx="11336337" cy="5745163"/>
          </a:xfrm>
        </p:spPr>
        <p:txBody>
          <a:bodyPr>
            <a:normAutofit/>
          </a:bodyPr>
          <a:lstStyle/>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Contrary to general belief, more peptic ulcers arise in the duodenum (first part of the small intestine, just after the stomach) than in the stomach. </a:t>
            </a:r>
          </a:p>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Duodenal ulcers usually first occur between the ages of 30-50 years and are twice as common in men as in women.</a:t>
            </a:r>
          </a:p>
          <a:p>
            <a:pPr>
              <a:buClr>
                <a:srgbClr val="FFFF66"/>
              </a:buClr>
              <a:buFont typeface="Times New Roman" panose="02020603050405020304" pitchFamily="18" charset="0"/>
              <a:buChar char="₪"/>
            </a:pPr>
            <a:r>
              <a:rPr lang="en-US" sz="3600" dirty="0">
                <a:solidFill>
                  <a:schemeClr val="tx1"/>
                </a:solidFill>
                <a:latin typeface="Times New Roman" panose="02020603050405020304" pitchFamily="18" charset="0"/>
              </a:rPr>
              <a:t> Stomach (or gastric) ulcers usually occur in people older than 60 years and are more common in women.</a:t>
            </a:r>
          </a:p>
          <a:p>
            <a:pPr>
              <a:buClr>
                <a:srgbClr val="FFFF66"/>
              </a:buClr>
              <a:buFont typeface="Times New Roman" panose="02020603050405020304" pitchFamily="18" charset="0"/>
              <a:buChar char="₪"/>
            </a:pPr>
            <a:r>
              <a:rPr lang="en-US" sz="3600" dirty="0">
                <a:latin typeface="Times New Roman" panose="02020603050405020304" pitchFamily="18" charset="0"/>
              </a:rPr>
              <a:t>Ulcers come when the defense mechanisms fail</a:t>
            </a:r>
            <a:endParaRPr lang="en-US" sz="3600" dirty="0">
              <a:solidFill>
                <a:schemeClr val="tx1"/>
              </a:solidFill>
              <a:latin typeface="Times New Roman" panose="02020603050405020304" pitchFamily="18" charset="0"/>
            </a:endParaRPr>
          </a:p>
          <a:p>
            <a:pPr>
              <a:buClr>
                <a:srgbClr val="FFFF66"/>
              </a:buClr>
              <a:buFont typeface="Times New Roman" panose="02020603050405020304" pitchFamily="18" charset="0"/>
              <a:buNone/>
            </a:pPr>
            <a:endParaRPr lang="en-US" sz="3600" dirty="0">
              <a:solidFill>
                <a:schemeClr val="tx1"/>
              </a:solidFill>
              <a:latin typeface="Times New Roman" panose="02020603050405020304" pitchFamily="18" charset="0"/>
            </a:endParaRPr>
          </a:p>
          <a:p>
            <a:endParaRPr lang="en-US" sz="3600" dirty="0">
              <a:solidFill>
                <a:schemeClr val="tx1"/>
              </a:solidFill>
              <a:latin typeface="Times New Roman" panose="02020603050405020304" pitchFamily="18" charset="0"/>
            </a:endParaRPr>
          </a:p>
          <a:p>
            <a:endParaRPr lang="en-US" sz="3600" dirty="0">
              <a:solidFill>
                <a:schemeClr val="tx1"/>
              </a:solidFill>
            </a:endParaRPr>
          </a:p>
        </p:txBody>
      </p:sp>
    </p:spTree>
    <p:extLst>
      <p:ext uri="{BB962C8B-B14F-4D97-AF65-F5344CB8AC3E}">
        <p14:creationId xmlns:p14="http://schemas.microsoft.com/office/powerpoint/2010/main" val="16957109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Stomach defense mechanisms</a:t>
            </a:r>
          </a:p>
        </p:txBody>
      </p:sp>
      <p:sp>
        <p:nvSpPr>
          <p:cNvPr id="3" name="Content Placeholder 2"/>
          <p:cNvSpPr>
            <a:spLocks noGrp="1"/>
          </p:cNvSpPr>
          <p:nvPr>
            <p:ph idx="1"/>
          </p:nvPr>
        </p:nvSpPr>
        <p:spPr>
          <a:xfrm>
            <a:off x="609600" y="1280160"/>
            <a:ext cx="10980420" cy="5174648"/>
          </a:xfrm>
        </p:spPr>
        <p:txBody>
          <a:bodyPr>
            <a:normAutofit/>
          </a:bodyPr>
          <a:lstStyle/>
          <a:p>
            <a:pPr marL="578358" indent="-514350">
              <a:buAutoNum type="arabicPeriod"/>
            </a:pPr>
            <a:r>
              <a:rPr lang="en-US" sz="4000" dirty="0">
                <a:solidFill>
                  <a:schemeClr val="accent2">
                    <a:lumMod val="60000"/>
                    <a:lumOff val="40000"/>
                  </a:schemeClr>
                </a:solidFill>
              </a:rPr>
              <a:t>Pre-epithelial factors:-</a:t>
            </a:r>
            <a:r>
              <a:rPr lang="en-US" sz="4000" dirty="0"/>
              <a:t>mucus-bicarbonate-</a:t>
            </a:r>
            <a:r>
              <a:rPr lang="en-US" sz="4000" dirty="0" err="1"/>
              <a:t>phospholipid</a:t>
            </a:r>
            <a:r>
              <a:rPr lang="en-US" sz="4000" dirty="0"/>
              <a:t> barrier, HCL that makes environment unfriendly to most organisms</a:t>
            </a:r>
          </a:p>
          <a:p>
            <a:pPr marL="578358" indent="-514350">
              <a:buAutoNum type="arabicPeriod"/>
            </a:pPr>
            <a:r>
              <a:rPr lang="en-US" sz="4000" dirty="0">
                <a:solidFill>
                  <a:schemeClr val="accent2">
                    <a:lumMod val="60000"/>
                    <a:lumOff val="40000"/>
                  </a:schemeClr>
                </a:solidFill>
              </a:rPr>
              <a:t>Epithelial:- </a:t>
            </a:r>
            <a:r>
              <a:rPr lang="en-US" sz="4000" dirty="0"/>
              <a:t>layer of simple columnar cells that is hydrophobic and interconnected by tight joints with continuous, and well-coordinated cell renewal which maintains constant structural integrity of the mucosa, </a:t>
            </a:r>
          </a:p>
          <a:p>
            <a:pPr>
              <a:buNone/>
            </a:pPr>
            <a:endParaRPr lang="en-US" sz="4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Post-epithelial factors</a:t>
            </a:r>
          </a:p>
        </p:txBody>
      </p:sp>
      <p:sp>
        <p:nvSpPr>
          <p:cNvPr id="3" name="Content Placeholder 2"/>
          <p:cNvSpPr>
            <a:spLocks noGrp="1"/>
          </p:cNvSpPr>
          <p:nvPr>
            <p:ph idx="1"/>
          </p:nvPr>
        </p:nvSpPr>
        <p:spPr>
          <a:xfrm>
            <a:off x="697831" y="1227222"/>
            <a:ext cx="11494169" cy="5128339"/>
          </a:xfrm>
        </p:spPr>
        <p:txBody>
          <a:bodyPr>
            <a:noAutofit/>
          </a:bodyPr>
          <a:lstStyle/>
          <a:p>
            <a:r>
              <a:rPr lang="en-US" sz="3600" dirty="0">
                <a:solidFill>
                  <a:schemeClr val="accent2">
                    <a:lumMod val="60000"/>
                    <a:lumOff val="40000"/>
                  </a:schemeClr>
                </a:solidFill>
              </a:rPr>
              <a:t>continuous blood flow </a:t>
            </a:r>
            <a:r>
              <a:rPr lang="en-US" sz="3600" dirty="0"/>
              <a:t>that delivers oxygen and nutrients with the simultaneous removal of toxic substances, </a:t>
            </a:r>
            <a:r>
              <a:rPr lang="en-US" sz="3600" dirty="0">
                <a:solidFill>
                  <a:schemeClr val="accent2">
                    <a:lumMod val="60000"/>
                    <a:lumOff val="40000"/>
                  </a:schemeClr>
                </a:solidFill>
              </a:rPr>
              <a:t>an endothelial barrier </a:t>
            </a:r>
            <a:r>
              <a:rPr lang="en-US" sz="3600" dirty="0"/>
              <a:t>that produces nitric oxide and </a:t>
            </a:r>
            <a:r>
              <a:rPr lang="en-US" sz="3600" dirty="0" err="1"/>
              <a:t>prostacyclin</a:t>
            </a:r>
            <a:r>
              <a:rPr lang="en-US" sz="3600" dirty="0"/>
              <a:t> to oppose the damaging effects of vasoconstrictors and inflammation in the microcirculation, and </a:t>
            </a:r>
            <a:r>
              <a:rPr lang="en-US" sz="3600" dirty="0">
                <a:solidFill>
                  <a:schemeClr val="accent2">
                    <a:lumMod val="60000"/>
                    <a:lumOff val="40000"/>
                  </a:schemeClr>
                </a:solidFill>
              </a:rPr>
              <a:t>sensory </a:t>
            </a:r>
            <a:r>
              <a:rPr lang="en-US" sz="3600" dirty="0" err="1">
                <a:solidFill>
                  <a:schemeClr val="accent2">
                    <a:lumMod val="60000"/>
                    <a:lumOff val="40000"/>
                  </a:schemeClr>
                </a:solidFill>
              </a:rPr>
              <a:t>innervation</a:t>
            </a:r>
            <a:r>
              <a:rPr lang="en-US" sz="3600" dirty="0">
                <a:solidFill>
                  <a:schemeClr val="accent2">
                    <a:lumMod val="60000"/>
                    <a:lumOff val="40000"/>
                  </a:schemeClr>
                </a:solidFill>
              </a:rPr>
              <a:t> </a:t>
            </a:r>
            <a:r>
              <a:rPr lang="en-US" sz="3600" dirty="0"/>
              <a:t>which helps regulate mucosal blood flow and gastric motility. These critical mechanisms exist under normal conditions to balance out injurious factors and prevent the development of ulcers and their complications.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9" y="228600"/>
            <a:ext cx="7053541" cy="857250"/>
          </a:xfrm>
        </p:spPr>
        <p:txBody>
          <a:bodyPr>
            <a:normAutofit fontScale="90000"/>
          </a:bodyPr>
          <a:lstStyle/>
          <a:p>
            <a:r>
              <a:rPr lang="en-US" sz="3300" b="1" dirty="0">
                <a:solidFill>
                  <a:schemeClr val="accent1"/>
                </a:solidFill>
                <a:latin typeface="Cambria" pitchFamily="18" charset="0"/>
              </a:rPr>
              <a:t>Etiology</a:t>
            </a:r>
            <a:r>
              <a:rPr lang="en-US" sz="2400" dirty="0">
                <a:solidFill>
                  <a:schemeClr val="tx1"/>
                </a:solidFill>
                <a:latin typeface="Cambria" pitchFamily="18" charset="0"/>
              </a:rPr>
              <a:t/>
            </a:r>
            <a:br>
              <a:rPr lang="en-US" sz="2400" dirty="0">
                <a:solidFill>
                  <a:schemeClr val="tx1"/>
                </a:solidFill>
                <a:latin typeface="Cambria" pitchFamily="18" charset="0"/>
              </a:rPr>
            </a:br>
            <a:endParaRPr lang="en-US" sz="2400" dirty="0">
              <a:solidFill>
                <a:schemeClr val="tx1"/>
              </a:solidFill>
              <a:latin typeface="Cambria" pitchFamily="18" charset="0"/>
            </a:endParaRPr>
          </a:p>
        </p:txBody>
      </p:sp>
      <p:sp>
        <p:nvSpPr>
          <p:cNvPr id="3" name="Content Placeholder 2"/>
          <p:cNvSpPr>
            <a:spLocks noGrp="1"/>
          </p:cNvSpPr>
          <p:nvPr>
            <p:ph idx="1"/>
          </p:nvPr>
        </p:nvSpPr>
        <p:spPr>
          <a:xfrm>
            <a:off x="818148" y="914401"/>
            <a:ext cx="10996864" cy="5943599"/>
          </a:xfrm>
        </p:spPr>
        <p:txBody>
          <a:bodyPr>
            <a:noAutofit/>
          </a:bodyPr>
          <a:lstStyle/>
          <a:p>
            <a:r>
              <a:rPr lang="en-US" dirty="0">
                <a:solidFill>
                  <a:schemeClr val="tx1"/>
                </a:solidFill>
                <a:latin typeface="Cambria" pitchFamily="18" charset="0"/>
              </a:rPr>
              <a:t>Increased gastric juices/intestinal juices </a:t>
            </a:r>
          </a:p>
          <a:p>
            <a:r>
              <a:rPr lang="en-US" dirty="0">
                <a:solidFill>
                  <a:schemeClr val="tx1"/>
                </a:solidFill>
                <a:latin typeface="Cambria" pitchFamily="18" charset="0"/>
              </a:rPr>
              <a:t>Erosion and inflammation of the mucosa</a:t>
            </a:r>
          </a:p>
          <a:p>
            <a:pPr>
              <a:buNone/>
            </a:pPr>
            <a:r>
              <a:rPr lang="en-US" b="1" dirty="0">
                <a:solidFill>
                  <a:schemeClr val="accent1"/>
                </a:solidFill>
                <a:latin typeface="Cambria" pitchFamily="18" charset="0"/>
              </a:rPr>
              <a:t>Causes</a:t>
            </a:r>
            <a:endParaRPr lang="en-US" dirty="0">
              <a:solidFill>
                <a:schemeClr val="accent1"/>
              </a:solidFill>
              <a:latin typeface="Cambria" pitchFamily="18" charset="0"/>
            </a:endParaRPr>
          </a:p>
          <a:p>
            <a:r>
              <a:rPr lang="en-US" dirty="0">
                <a:solidFill>
                  <a:schemeClr val="tx1"/>
                </a:solidFill>
                <a:latin typeface="Cambria" pitchFamily="18" charset="0"/>
              </a:rPr>
              <a:t>Helicobacter </a:t>
            </a:r>
            <a:r>
              <a:rPr lang="en-US" dirty="0" err="1">
                <a:solidFill>
                  <a:schemeClr val="tx1"/>
                </a:solidFill>
                <a:latin typeface="Cambria" pitchFamily="18" charset="0"/>
              </a:rPr>
              <a:t>pylorii</a:t>
            </a:r>
            <a:endParaRPr lang="en-US" dirty="0">
              <a:solidFill>
                <a:schemeClr val="tx1"/>
              </a:solidFill>
              <a:latin typeface="Cambria" pitchFamily="18" charset="0"/>
            </a:endParaRPr>
          </a:p>
          <a:p>
            <a:r>
              <a:rPr lang="en-US" dirty="0">
                <a:solidFill>
                  <a:schemeClr val="tx1"/>
                </a:solidFill>
                <a:latin typeface="Cambria" pitchFamily="18" charset="0"/>
              </a:rPr>
              <a:t>Stress </a:t>
            </a:r>
          </a:p>
          <a:p>
            <a:r>
              <a:rPr lang="en-US" dirty="0">
                <a:solidFill>
                  <a:schemeClr val="tx1"/>
                </a:solidFill>
                <a:latin typeface="Cambria" pitchFamily="18" charset="0"/>
              </a:rPr>
              <a:t>Diet</a:t>
            </a:r>
          </a:p>
          <a:p>
            <a:r>
              <a:rPr lang="en-US" dirty="0">
                <a:solidFill>
                  <a:schemeClr val="tx1"/>
                </a:solidFill>
                <a:latin typeface="Cambria" pitchFamily="18" charset="0"/>
              </a:rPr>
              <a:t>Cigarette smoking</a:t>
            </a:r>
          </a:p>
          <a:p>
            <a:r>
              <a:rPr lang="en-US" dirty="0">
                <a:solidFill>
                  <a:schemeClr val="tx1"/>
                </a:solidFill>
                <a:latin typeface="Cambria" pitchFamily="18" charset="0"/>
              </a:rPr>
              <a:t>Alcohol</a:t>
            </a:r>
          </a:p>
          <a:p>
            <a:r>
              <a:rPr lang="en-US" dirty="0" err="1">
                <a:solidFill>
                  <a:schemeClr val="tx1"/>
                </a:solidFill>
                <a:latin typeface="Cambria" pitchFamily="18" charset="0"/>
              </a:rPr>
              <a:t>Nsaid</a:t>
            </a:r>
            <a:endParaRPr lang="en-US" dirty="0">
              <a:solidFill>
                <a:schemeClr val="tx1"/>
              </a:solidFill>
              <a:latin typeface="Cambria" pitchFamily="18" charset="0"/>
            </a:endParaRPr>
          </a:p>
          <a:p>
            <a:r>
              <a:rPr lang="en-US" dirty="0">
                <a:solidFill>
                  <a:schemeClr val="tx1"/>
                </a:solidFill>
                <a:latin typeface="Cambria" pitchFamily="18" charset="0"/>
              </a:rPr>
              <a:t>Pancreatic gastric secreting tumor</a:t>
            </a:r>
          </a:p>
          <a:p>
            <a:endParaRPr lang="en-US" dirty="0">
              <a:solidFill>
                <a:schemeClr val="tx1"/>
              </a:solidFill>
              <a:latin typeface="Cambria" pitchFamily="18" charset="0"/>
            </a:endParaRPr>
          </a:p>
          <a:p>
            <a:endParaRPr lang="en-US" dirty="0">
              <a:solidFill>
                <a:schemeClr val="tx1"/>
              </a:solidFill>
              <a:latin typeface="Cambria" pitchFamily="18" charset="0"/>
            </a:endParaRPr>
          </a:p>
        </p:txBody>
      </p:sp>
    </p:spTree>
    <p:extLst>
      <p:ext uri="{BB962C8B-B14F-4D97-AF65-F5344CB8AC3E}">
        <p14:creationId xmlns:p14="http://schemas.microsoft.com/office/powerpoint/2010/main" val="9247502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67494"/>
            <a:ext cx="10972800" cy="1126966"/>
          </a:xfrm>
        </p:spPr>
        <p:txBody>
          <a:bodyPr/>
          <a:lstStyle/>
          <a:p>
            <a:r>
              <a:rPr lang="en-US" dirty="0" err="1">
                <a:solidFill>
                  <a:schemeClr val="accent1"/>
                </a:solidFill>
              </a:rPr>
              <a:t>Pathophysiology</a:t>
            </a:r>
            <a:endParaRPr lang="en-US" dirty="0">
              <a:solidFill>
                <a:schemeClr val="accent1"/>
              </a:solidFill>
            </a:endParaRPr>
          </a:p>
        </p:txBody>
      </p:sp>
      <p:sp>
        <p:nvSpPr>
          <p:cNvPr id="6" name="Content Placeholder 5"/>
          <p:cNvSpPr>
            <a:spLocks noGrp="1"/>
          </p:cNvSpPr>
          <p:nvPr>
            <p:ph idx="1"/>
          </p:nvPr>
        </p:nvSpPr>
        <p:spPr>
          <a:xfrm>
            <a:off x="411481" y="1280160"/>
            <a:ext cx="11407140" cy="5174648"/>
          </a:xfrm>
        </p:spPr>
        <p:txBody>
          <a:bodyPr>
            <a:normAutofit/>
          </a:bodyPr>
          <a:lstStyle/>
          <a:p>
            <a:pPr>
              <a:buClr>
                <a:srgbClr val="FF0000"/>
              </a:buClr>
              <a:buNone/>
            </a:pPr>
            <a:r>
              <a:rPr lang="en-US" sz="3200" dirty="0">
                <a:latin typeface="Times New Roman" panose="02020603050405020304" pitchFamily="18" charset="0"/>
              </a:rPr>
              <a:t>Whatever the etiologic factor is, the following happens:</a:t>
            </a:r>
          </a:p>
          <a:p>
            <a:pPr>
              <a:buClr>
                <a:srgbClr val="FF0000"/>
              </a:buClr>
            </a:pPr>
            <a:r>
              <a:rPr lang="en-US" sz="3200" dirty="0">
                <a:latin typeface="Times New Roman" panose="02020603050405020304" pitchFamily="18" charset="0"/>
              </a:rPr>
              <a:t>Peptic ulcers are produced by an imbalance between the gastro-duodenal mucosal defense mechanisms and damaging forces of gastric acid and pepsin, combined with superimposed injury from environmental or immunologic agents.</a:t>
            </a:r>
            <a:endParaRPr lang="en-AU" sz="3200" dirty="0">
              <a:latin typeface="Times New Roman" panose="02020603050405020304" pitchFamily="18" charset="0"/>
            </a:endParaRPr>
          </a:p>
          <a:p>
            <a:pPr>
              <a:buClr>
                <a:srgbClr val="FF3300"/>
              </a:buClr>
            </a:pPr>
            <a:r>
              <a:rPr lang="en-US" sz="3200" dirty="0">
                <a:latin typeface="Times New Roman" panose="02020603050405020304" pitchFamily="18" charset="0"/>
              </a:rPr>
              <a:t>The mucous membrane lining the digestive tract erodes and causes a gradual breakdown of tissue.  This breakdown causes a gnawing or burning pain in the upper middle part of the belly (abdomen).</a:t>
            </a:r>
          </a:p>
          <a:p>
            <a:pPr>
              <a:buClr>
                <a:srgbClr val="00FF00"/>
              </a:buClr>
              <a:buFont typeface="Times New Roman" panose="02020603050405020304" pitchFamily="18" charset="0"/>
              <a:buChar char="₪"/>
            </a:pPr>
            <a:endParaRPr lang="en-US" sz="32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4112169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2">
                    <a:lumMod val="60000"/>
                    <a:lumOff val="40000"/>
                  </a:schemeClr>
                </a:solidFill>
              </a:rPr>
              <a:t>H. pylori</a:t>
            </a:r>
          </a:p>
        </p:txBody>
      </p:sp>
      <p:sp>
        <p:nvSpPr>
          <p:cNvPr id="6147" name="Rectangle 3"/>
          <p:cNvSpPr>
            <a:spLocks noGrp="1" noChangeArrowheads="1"/>
          </p:cNvSpPr>
          <p:nvPr>
            <p:ph idx="1"/>
          </p:nvPr>
        </p:nvSpPr>
        <p:spPr>
          <a:xfrm>
            <a:off x="502920" y="1371600"/>
            <a:ext cx="11247120" cy="5083208"/>
          </a:xfrm>
        </p:spPr>
        <p:txBody>
          <a:bodyPr>
            <a:normAutofit fontScale="92500" lnSpcReduction="10000"/>
          </a:bodyPr>
          <a:lstStyle/>
          <a:p>
            <a:pPr>
              <a:lnSpc>
                <a:spcPct val="80000"/>
              </a:lnSpc>
              <a:buClr>
                <a:srgbClr val="CC3300"/>
              </a:buClr>
              <a:buFont typeface="Times New Roman" panose="02020603050405020304" pitchFamily="18" charset="0"/>
              <a:buChar char="₪"/>
            </a:pPr>
            <a:r>
              <a:rPr lang="en-US" sz="3600" dirty="0">
                <a:solidFill>
                  <a:schemeClr val="tx1"/>
                </a:solidFill>
                <a:ea typeface="Arial Unicode MS" pitchFamily="34" charset="-128"/>
                <a:cs typeface="Arial Unicode MS" pitchFamily="34" charset="-128"/>
              </a:rPr>
              <a:t>80% of ulcers are associated with </a:t>
            </a:r>
            <a:r>
              <a:rPr lang="en-US" sz="3600" i="1" dirty="0">
                <a:solidFill>
                  <a:schemeClr val="tx1"/>
                </a:solidFill>
                <a:ea typeface="Arial Unicode MS" pitchFamily="34" charset="-128"/>
                <a:cs typeface="Arial Unicode MS" pitchFamily="34" charset="-128"/>
              </a:rPr>
              <a:t>Helicobacter pylori</a:t>
            </a:r>
            <a:r>
              <a:rPr lang="en-US" sz="3600" dirty="0">
                <a:solidFill>
                  <a:schemeClr val="tx1"/>
                </a:solidFill>
                <a:ea typeface="Arial Unicode MS" pitchFamily="34" charset="-128"/>
                <a:cs typeface="Arial Unicode MS" pitchFamily="34" charset="-128"/>
              </a:rPr>
              <a:t>, a spiral-shaped bacterium that lives in the acidic stomach</a:t>
            </a:r>
            <a:r>
              <a:rPr lang="en-US" sz="3600" dirty="0">
                <a:ea typeface="Arial Unicode MS" pitchFamily="34" charset="-128"/>
                <a:cs typeface="Arial Unicode MS" pitchFamily="34" charset="-128"/>
              </a:rPr>
              <a:t>. Requires a little oxygen for survival</a:t>
            </a:r>
          </a:p>
          <a:p>
            <a:pPr>
              <a:lnSpc>
                <a:spcPct val="80000"/>
              </a:lnSpc>
              <a:buClr>
                <a:srgbClr val="CC3300"/>
              </a:buClr>
              <a:buFont typeface="Times New Roman" panose="02020603050405020304" pitchFamily="18" charset="0"/>
              <a:buChar char="₪"/>
            </a:pPr>
            <a:r>
              <a:rPr lang="en-US" sz="3600" dirty="0"/>
              <a:t>It is capable of forming </a:t>
            </a:r>
            <a:r>
              <a:rPr lang="en-US" sz="3600" dirty="0" err="1"/>
              <a:t>biofilms</a:t>
            </a:r>
            <a:r>
              <a:rPr lang="en-US" sz="3600" dirty="0"/>
              <a:t> and can convert from spiral to a possibly viable but </a:t>
            </a:r>
            <a:r>
              <a:rPr lang="en-US" sz="3600" dirty="0" err="1"/>
              <a:t>nonculturable</a:t>
            </a:r>
            <a:r>
              <a:rPr lang="en-US" sz="3600" dirty="0"/>
              <a:t> </a:t>
            </a:r>
            <a:r>
              <a:rPr lang="en-US" sz="3600" dirty="0" err="1"/>
              <a:t>coccoid</a:t>
            </a:r>
            <a:r>
              <a:rPr lang="en-US" sz="3600" dirty="0"/>
              <a:t> form, both likely to favor its survival and spread</a:t>
            </a:r>
          </a:p>
          <a:p>
            <a:pPr>
              <a:lnSpc>
                <a:spcPct val="80000"/>
              </a:lnSpc>
              <a:buClr>
                <a:srgbClr val="CC3300"/>
              </a:buClr>
              <a:buFont typeface="Times New Roman" panose="02020603050405020304" pitchFamily="18" charset="0"/>
              <a:buChar char="₪"/>
            </a:pPr>
            <a:r>
              <a:rPr lang="en-US" sz="3600" dirty="0">
                <a:ea typeface="Arial Unicode MS" pitchFamily="34" charset="-128"/>
                <a:cs typeface="Arial Unicode MS" pitchFamily="34" charset="-128"/>
              </a:rPr>
              <a:t>Infection is usually contracted in childhood, perhaps through food, water, or close contact with an infected individual.</a:t>
            </a:r>
          </a:p>
          <a:p>
            <a:pPr>
              <a:lnSpc>
                <a:spcPct val="80000"/>
              </a:lnSpc>
              <a:buClr>
                <a:srgbClr val="CC3300"/>
              </a:buClr>
              <a:buFont typeface="Times New Roman" panose="02020603050405020304" pitchFamily="18" charset="0"/>
              <a:buChar char="₪"/>
            </a:pPr>
            <a:r>
              <a:rPr lang="en-US" sz="3600" i="1" dirty="0"/>
              <a:t>H. pylori</a:t>
            </a:r>
            <a:r>
              <a:rPr lang="en-US" sz="3600" dirty="0"/>
              <a:t> associated with a 1-2% lifetime risk of stomach cancer and a less than 1% risk of gastric MALT lymphoma</a:t>
            </a:r>
            <a:endParaRPr lang="en-US" sz="3600" dirty="0">
              <a:ea typeface="Arial Unicode MS" pitchFamily="34" charset="-128"/>
              <a:cs typeface="Arial Unicode MS" pitchFamily="34" charset="-128"/>
            </a:endParaRPr>
          </a:p>
          <a:p>
            <a:pPr>
              <a:lnSpc>
                <a:spcPct val="80000"/>
              </a:lnSpc>
              <a:buClr>
                <a:srgbClr val="CC3300"/>
              </a:buClr>
              <a:buFont typeface="Times New Roman" panose="02020603050405020304" pitchFamily="18" charset="0"/>
              <a:buChar char="₪"/>
            </a:pPr>
            <a:endParaRPr lang="en-US" sz="3600" dirty="0"/>
          </a:p>
          <a:p>
            <a:pPr>
              <a:lnSpc>
                <a:spcPct val="80000"/>
              </a:lnSpc>
              <a:buClr>
                <a:srgbClr val="CC3300"/>
              </a:buClr>
              <a:buFont typeface="Times New Roman" panose="02020603050405020304" pitchFamily="18" charset="0"/>
              <a:buChar char="₪"/>
            </a:pPr>
            <a:endParaRPr lang="en-US" sz="3600" dirty="0">
              <a:solidFill>
                <a:schemeClr val="tx1"/>
              </a:solidFill>
              <a:ea typeface="Arial Unicode MS" pitchFamily="34" charset="-128"/>
              <a:cs typeface="Arial Unicode MS" pitchFamily="34" charset="-128"/>
            </a:endParaRPr>
          </a:p>
          <a:p>
            <a:pPr>
              <a:lnSpc>
                <a:spcPct val="80000"/>
              </a:lnSpc>
            </a:pPr>
            <a:endParaRPr lang="en-US" dirty="0">
              <a:solidFill>
                <a:schemeClr val="tx1"/>
              </a:solidFill>
              <a:ea typeface="Arial Unicode MS" pitchFamily="34" charset="-128"/>
              <a:cs typeface="Arial Unicode MS" pitchFamily="34" charset="-128"/>
            </a:endParaRPr>
          </a:p>
        </p:txBody>
      </p:sp>
      <p:pic>
        <p:nvPicPr>
          <p:cNvPr id="5" name="Picture 4" descr="Image result for h.pylori causes ulcers?"/>
          <p:cNvPicPr/>
          <p:nvPr/>
        </p:nvPicPr>
        <p:blipFill>
          <a:blip r:embed="rId2" cstate="print"/>
          <a:srcRect/>
          <a:stretch>
            <a:fillRect/>
          </a:stretch>
        </p:blipFill>
        <p:spPr bwMode="auto">
          <a:xfrm>
            <a:off x="5052067" y="1"/>
            <a:ext cx="3831273" cy="1303020"/>
          </a:xfrm>
          <a:prstGeom prst="rect">
            <a:avLst/>
          </a:prstGeom>
          <a:noFill/>
          <a:ln w="9525">
            <a:noFill/>
            <a:miter lim="800000"/>
            <a:headEnd/>
            <a:tailEnd/>
          </a:ln>
        </p:spPr>
      </p:pic>
    </p:spTree>
    <p:extLst>
      <p:ext uri="{BB962C8B-B14F-4D97-AF65-F5344CB8AC3E}">
        <p14:creationId xmlns:p14="http://schemas.microsoft.com/office/powerpoint/2010/main" val="216306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0828" y="567559"/>
            <a:ext cx="10325647" cy="5788791"/>
          </a:xfrm>
        </p:spPr>
        <p:txBody>
          <a:bodyPr>
            <a:noAutofit/>
          </a:bodyPr>
          <a:lstStyle/>
          <a:p>
            <a:r>
              <a:rPr lang="en-US" sz="3600" b="1" dirty="0"/>
              <a:t>Crash diets(</a:t>
            </a:r>
            <a:r>
              <a:rPr lang="en-US" sz="3600" dirty="0"/>
              <a:t>a very restrictive meal plan that's unsustainable for the long term). Fasting and low-carbohydrate diet. This is due to the breakdown of reserve fats produces called </a:t>
            </a:r>
            <a:r>
              <a:rPr lang="en-US" sz="3600" dirty="0" err="1"/>
              <a:t>ketones</a:t>
            </a:r>
            <a:r>
              <a:rPr lang="en-US" sz="3600" dirty="0"/>
              <a:t>. that smell</a:t>
            </a:r>
          </a:p>
          <a:p>
            <a:r>
              <a:rPr lang="en-US" sz="3600" b="1" dirty="0"/>
              <a:t>Drugs:</a:t>
            </a:r>
            <a:r>
              <a:rPr lang="en-US" sz="3600" dirty="0"/>
              <a:t>  Examples include nitrates used to treat angina, some chemotherapy chemicals, and some tranquilizers, such as </a:t>
            </a:r>
            <a:r>
              <a:rPr lang="en-US" sz="3600" dirty="0" err="1"/>
              <a:t>phenothiazines</a:t>
            </a:r>
            <a:r>
              <a:rPr lang="en-US" sz="3600" dirty="0"/>
              <a:t>. Individuals who take vitamin supplements in large doses can also be prone to bad breath.</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36625"/>
            <a:ext cx="10537825" cy="5518150"/>
          </a:xfrm>
        </p:spPr>
        <p:txBody>
          <a:bodyPr>
            <a:normAutofit lnSpcReduction="10000"/>
          </a:bodyPr>
          <a:lstStyle/>
          <a:p>
            <a:endParaRPr lang="en-US" sz="4000" dirty="0"/>
          </a:p>
          <a:p>
            <a:pPr>
              <a:lnSpc>
                <a:spcPct val="80000"/>
              </a:lnSpc>
              <a:buClr>
                <a:srgbClr val="CC3300"/>
              </a:buClr>
              <a:buFont typeface="Times New Roman" panose="02020603050405020304" pitchFamily="18" charset="0"/>
              <a:buChar char="₪"/>
            </a:pPr>
            <a:r>
              <a:rPr lang="en-US" sz="4000" dirty="0">
                <a:ea typeface="Arial Unicode MS" pitchFamily="34" charset="-128"/>
                <a:cs typeface="Arial Unicode MS" pitchFamily="34" charset="-128"/>
              </a:rPr>
              <a:t>Usually doesn't cause problems in childhood, if left untreated it can cause ulcers by:</a:t>
            </a:r>
          </a:p>
          <a:p>
            <a:pPr>
              <a:lnSpc>
                <a:spcPct val="80000"/>
              </a:lnSpc>
              <a:buClr>
                <a:srgbClr val="CC3300"/>
              </a:buClr>
              <a:buNone/>
            </a:pPr>
            <a:r>
              <a:rPr lang="en-US" sz="4000" dirty="0">
                <a:ea typeface="Arial Unicode MS" pitchFamily="34" charset="-128"/>
                <a:cs typeface="Arial Unicode MS" pitchFamily="34" charset="-128"/>
              </a:rPr>
              <a:t>-- infecting and inflaming the stomach and duodenal lining which weakens their defenses. </a:t>
            </a:r>
          </a:p>
          <a:p>
            <a:pPr>
              <a:lnSpc>
                <a:spcPct val="80000"/>
              </a:lnSpc>
              <a:buClr>
                <a:srgbClr val="CC3300"/>
              </a:buClr>
              <a:buNone/>
            </a:pPr>
            <a:r>
              <a:rPr lang="en-US" sz="4000" dirty="0">
                <a:ea typeface="Arial Unicode MS" pitchFamily="34" charset="-128"/>
                <a:cs typeface="Arial Unicode MS" pitchFamily="34" charset="-128"/>
              </a:rPr>
              <a:t>--Disturbing the mechanism which normally switches off acid and pepsin production after a meal has been digested so that more acid is produced on empty stomach</a:t>
            </a:r>
          </a:p>
          <a:p>
            <a:endParaRPr lang="en-US" sz="4000" dirty="0"/>
          </a:p>
          <a:p>
            <a:endParaRPr lang="en-US" sz="40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mage result for image of h.pylori"/>
          <p:cNvPicPr/>
          <p:nvPr/>
        </p:nvPicPr>
        <p:blipFill>
          <a:blip r:embed="rId2" cstate="print"/>
          <a:srcRect/>
          <a:stretch>
            <a:fillRect/>
          </a:stretch>
        </p:blipFill>
        <p:spPr bwMode="auto">
          <a:xfrm>
            <a:off x="1097286" y="0"/>
            <a:ext cx="9806939" cy="6858000"/>
          </a:xfrm>
          <a:prstGeom prst="rect">
            <a:avLst/>
          </a:prstGeom>
          <a:noFill/>
          <a:ln w="9525">
            <a:noFill/>
            <a:miter lim="800000"/>
            <a:headEnd/>
            <a:tailEnd/>
          </a:ln>
        </p:spPr>
      </p:pic>
    </p:spTree>
    <p:extLst>
      <p:ext uri="{BB962C8B-B14F-4D97-AF65-F5344CB8AC3E}">
        <p14:creationId xmlns:p14="http://schemas.microsoft.com/office/powerpoint/2010/main" val="35019707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Stress</a:t>
            </a:r>
          </a:p>
        </p:txBody>
      </p:sp>
      <p:sp>
        <p:nvSpPr>
          <p:cNvPr id="3" name="Content Placeholder 2"/>
          <p:cNvSpPr>
            <a:spLocks noGrp="1"/>
          </p:cNvSpPr>
          <p:nvPr>
            <p:ph idx="1"/>
          </p:nvPr>
        </p:nvSpPr>
        <p:spPr>
          <a:xfrm>
            <a:off x="609600" y="1577340"/>
            <a:ext cx="10972800" cy="4877468"/>
          </a:xfrm>
        </p:spPr>
        <p:txBody>
          <a:bodyPr>
            <a:normAutofit/>
          </a:bodyPr>
          <a:lstStyle/>
          <a:p>
            <a:r>
              <a:rPr lang="en-US" sz="3200" dirty="0"/>
              <a:t>Stress related mechanisms: increased catecholamine release, vasoconstriction, and secretion of pro-inflammatory cytokines .</a:t>
            </a:r>
          </a:p>
          <a:p>
            <a:r>
              <a:rPr lang="en-US" sz="3200" dirty="0"/>
              <a:t>These effects are initially beneficial because they shift blood away from the GI tract and to critical organs such as the brain . However, when they persist they cause damage by breaking down gastric mucosal defenses, leading to injury and ulceration.</a:t>
            </a:r>
          </a:p>
          <a:p>
            <a:endParaRPr lang="en-US" sz="32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500"/>
            <a:ext cx="11742738" cy="5883275"/>
          </a:xfrm>
        </p:spPr>
        <p:txBody>
          <a:bodyPr>
            <a:noAutofit/>
          </a:bodyPr>
          <a:lstStyle/>
          <a:p>
            <a:r>
              <a:rPr lang="en-US" sz="3600" dirty="0"/>
              <a:t>Decreased blood flow results in poor oxygen delivery and ischemic damage which have structural and chemical consequences. </a:t>
            </a:r>
          </a:p>
          <a:p>
            <a:r>
              <a:rPr lang="en-US" sz="3600" dirty="0"/>
              <a:t>Loss of the epithelial cell layer that separates the contents of the gastric lumen with the body’s interior milieu leads to increased permeability and back-diffusion of protons and pepsin which further damages the mucosa</a:t>
            </a:r>
          </a:p>
          <a:p>
            <a:r>
              <a:rPr lang="en-US" sz="3600" dirty="0"/>
              <a:t> </a:t>
            </a:r>
            <a:r>
              <a:rPr lang="en-US" sz="3600" dirty="0" err="1"/>
              <a:t>Hypoperfusion</a:t>
            </a:r>
            <a:r>
              <a:rPr lang="en-US" sz="3600" dirty="0"/>
              <a:t> also triggers the production of oxygen radicals and the decreased synthesis of gastro-protective prostaglandins which can lead to an aggressive inflammatory response</a:t>
            </a:r>
          </a:p>
          <a:p>
            <a:endParaRPr lang="en-US" sz="36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17538"/>
            <a:ext cx="11841163" cy="5837237"/>
          </a:xfrm>
        </p:spPr>
        <p:txBody>
          <a:bodyPr>
            <a:noAutofit/>
          </a:bodyPr>
          <a:lstStyle/>
          <a:p>
            <a:r>
              <a:rPr lang="en-US" sz="3600" dirty="0"/>
              <a:t>Interestingly, reperfusion injury also plays a significant role in the pathogenesis of stress ulcers. Once blood flow is restored to ischemic tissue, the sudden hyperemia brings in an influx of inflammatory cells and cytokines that result in even more cell death. </a:t>
            </a:r>
          </a:p>
          <a:p>
            <a:r>
              <a:rPr lang="en-US" sz="3600" dirty="0"/>
              <a:t>Both ischemia and reperfusion cause and worsen gastric </a:t>
            </a:r>
            <a:r>
              <a:rPr lang="en-US" sz="3600" dirty="0" err="1"/>
              <a:t>dysmotility</a:t>
            </a:r>
            <a:r>
              <a:rPr lang="en-US" sz="3600" dirty="0"/>
              <a:t> through the effect of cytokines on the enteric nervous system. </a:t>
            </a:r>
          </a:p>
          <a:p>
            <a:r>
              <a:rPr lang="en-US" sz="3600" dirty="0"/>
              <a:t>Poor motility aggravates the situation because the persistence of acidic material and other irritants increase the risk of ulcer formation and persistence </a:t>
            </a:r>
          </a:p>
          <a:p>
            <a:endParaRPr lang="en-US" sz="36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10972800" cy="5768975"/>
          </a:xfrm>
        </p:spPr>
        <p:txBody>
          <a:bodyPr>
            <a:normAutofit/>
          </a:bodyPr>
          <a:lstStyle/>
          <a:p>
            <a:r>
              <a:rPr lang="en-US" sz="4000" dirty="0"/>
              <a:t>Therefore in management, we should aim at maintaining gastric motility,  improving the </a:t>
            </a:r>
            <a:r>
              <a:rPr lang="en-US" sz="4000" dirty="0" err="1"/>
              <a:t>hemodynamics</a:t>
            </a:r>
            <a:r>
              <a:rPr lang="en-US" sz="4000" dirty="0"/>
              <a:t>, and the overall medical status of your patients to help prevent </a:t>
            </a:r>
            <a:r>
              <a:rPr lang="en-US" sz="4000" dirty="0" err="1"/>
              <a:t>splanchnic</a:t>
            </a:r>
            <a:r>
              <a:rPr lang="en-US" sz="4000" dirty="0"/>
              <a:t> </a:t>
            </a:r>
            <a:r>
              <a:rPr lang="en-US" sz="4000" dirty="0" err="1"/>
              <a:t>hypoperfusion</a:t>
            </a:r>
            <a:r>
              <a:rPr lang="en-US" sz="4000" dirty="0"/>
              <a:t>, as well as providing acid suppression, typically with a proton pump inhibitor</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NSAIDS</a:t>
            </a:r>
          </a:p>
        </p:txBody>
      </p:sp>
      <p:sp>
        <p:nvSpPr>
          <p:cNvPr id="3" name="Content Placeholder 2"/>
          <p:cNvSpPr>
            <a:spLocks noGrp="1"/>
          </p:cNvSpPr>
          <p:nvPr>
            <p:ph idx="1"/>
          </p:nvPr>
        </p:nvSpPr>
        <p:spPr>
          <a:xfrm>
            <a:off x="320041" y="1485900"/>
            <a:ext cx="11590020" cy="4968908"/>
          </a:xfrm>
        </p:spPr>
        <p:txBody>
          <a:bodyPr>
            <a:normAutofit/>
          </a:bodyPr>
          <a:lstStyle/>
          <a:p>
            <a:r>
              <a:rPr lang="en-US" dirty="0"/>
              <a:t>Topical irritant effect on the epithelium, </a:t>
            </a:r>
          </a:p>
          <a:p>
            <a:r>
              <a:rPr lang="en-US" dirty="0"/>
              <a:t>Destroys the tight junctions</a:t>
            </a:r>
          </a:p>
          <a:p>
            <a:r>
              <a:rPr lang="en-US" dirty="0"/>
              <a:t>Suppression of gastric prostaglandin synthesis, </a:t>
            </a:r>
          </a:p>
          <a:p>
            <a:r>
              <a:rPr lang="en-US" dirty="0"/>
              <a:t>Reduction of gastric mucosal blood flow and interference with the repair of superficial injury. </a:t>
            </a:r>
          </a:p>
          <a:p>
            <a:r>
              <a:rPr lang="en-US" dirty="0"/>
              <a:t>NSAIDs acids contribute to ulcers pathogenesis and bleeding, by impairing the </a:t>
            </a:r>
            <a:r>
              <a:rPr lang="en-US" b="1" dirty="0">
                <a:solidFill>
                  <a:srgbClr val="FFFF00"/>
                </a:solidFill>
              </a:rPr>
              <a:t>restitution process, </a:t>
            </a:r>
            <a:r>
              <a:rPr lang="en-US" dirty="0"/>
              <a:t>interfering with </a:t>
            </a:r>
            <a:r>
              <a:rPr lang="en-US" dirty="0" err="1"/>
              <a:t>hemostasis</a:t>
            </a:r>
            <a:r>
              <a:rPr lang="en-US" dirty="0"/>
              <a:t> and inactivating several growth factors that are important in mucosal defense and repair.</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0"/>
            <a:ext cx="11254738" cy="1234440"/>
          </a:xfrm>
        </p:spPr>
        <p:txBody>
          <a:bodyPr/>
          <a:lstStyle/>
          <a:p>
            <a:r>
              <a:rPr lang="en-US" dirty="0">
                <a:solidFill>
                  <a:schemeClr val="accent2">
                    <a:lumMod val="60000"/>
                    <a:lumOff val="40000"/>
                  </a:schemeClr>
                </a:solidFill>
              </a:rPr>
              <a:t>Smoking</a:t>
            </a:r>
          </a:p>
        </p:txBody>
      </p:sp>
      <p:sp>
        <p:nvSpPr>
          <p:cNvPr id="3" name="Content Placeholder 2"/>
          <p:cNvSpPr>
            <a:spLocks noGrp="1"/>
          </p:cNvSpPr>
          <p:nvPr>
            <p:ph idx="1"/>
          </p:nvPr>
        </p:nvSpPr>
        <p:spPr>
          <a:xfrm>
            <a:off x="457200" y="577516"/>
            <a:ext cx="11734802" cy="5877292"/>
          </a:xfrm>
        </p:spPr>
        <p:txBody>
          <a:bodyPr>
            <a:noAutofit/>
          </a:bodyPr>
          <a:lstStyle/>
          <a:p>
            <a:r>
              <a:rPr lang="en-US" sz="3600" dirty="0"/>
              <a:t>Smoking and chronic nicotine treatment stimulate gastric and HCL acid output which is more pronounced in the smokers having duodenal ulcer.</a:t>
            </a:r>
          </a:p>
          <a:p>
            <a:r>
              <a:rPr lang="en-US" sz="3600" dirty="0"/>
              <a:t>This increased gastric acid secretion is mediated through the stimulation of H2-receptor by histamine released after mast cell </a:t>
            </a:r>
            <a:r>
              <a:rPr lang="en-US" sz="3600" dirty="0" err="1"/>
              <a:t>degranulation</a:t>
            </a:r>
            <a:r>
              <a:rPr lang="en-US" sz="3600" dirty="0"/>
              <a:t>  and due to the increase of the functional parietal cell volume or </a:t>
            </a:r>
            <a:r>
              <a:rPr lang="en-US" sz="3600" dirty="0" err="1"/>
              <a:t>secretory</a:t>
            </a:r>
            <a:r>
              <a:rPr lang="en-US" sz="3600" dirty="0"/>
              <a:t> capacity in smokers. </a:t>
            </a:r>
          </a:p>
          <a:p>
            <a:r>
              <a:rPr lang="en-US" sz="3600" dirty="0"/>
              <a:t>Nicotine stimulates </a:t>
            </a:r>
            <a:r>
              <a:rPr lang="en-US" sz="3600" dirty="0" err="1"/>
              <a:t>pepsinogen</a:t>
            </a:r>
            <a:r>
              <a:rPr lang="en-US" sz="3600" dirty="0"/>
              <a:t> secretion by increasing chief cell number or with an enhancement of their </a:t>
            </a:r>
            <a:r>
              <a:rPr lang="en-US" sz="3600" dirty="0" err="1"/>
              <a:t>secretory</a:t>
            </a:r>
            <a:r>
              <a:rPr lang="en-US" sz="3600" dirty="0"/>
              <a:t> capacity.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10972800" cy="5768975"/>
          </a:xfrm>
        </p:spPr>
        <p:txBody>
          <a:bodyPr>
            <a:normAutofit lnSpcReduction="10000"/>
          </a:bodyPr>
          <a:lstStyle/>
          <a:p>
            <a:r>
              <a:rPr lang="en-US" sz="3600" dirty="0"/>
              <a:t>Long-term nicotine treatment in rats also significantly decreases total mucus neck cell population and neck-cell mucus volume. </a:t>
            </a:r>
          </a:p>
          <a:p>
            <a:r>
              <a:rPr lang="en-US" sz="3600" dirty="0"/>
              <a:t>Smoking also increases bile salt reflux rate and gastric bile salt concentration thereby increasing </a:t>
            </a:r>
            <a:r>
              <a:rPr lang="en-US" sz="3600" dirty="0" err="1"/>
              <a:t>duodeno</a:t>
            </a:r>
            <a:r>
              <a:rPr lang="en-US" sz="3600" dirty="0"/>
              <a:t>-gastric reflux that raises the risk of gastric ulcer in smokers. </a:t>
            </a:r>
          </a:p>
          <a:p>
            <a:r>
              <a:rPr lang="en-US" sz="3600" dirty="0"/>
              <a:t>Smoking and nicotine not only induce ulceration, but they also potentiate ulceration caused by H. pylori, alcohol, </a:t>
            </a:r>
            <a:r>
              <a:rPr lang="en-US" sz="3600" dirty="0" err="1"/>
              <a:t>nonsteroidal</a:t>
            </a:r>
            <a:r>
              <a:rPr lang="en-US" sz="3600" dirty="0"/>
              <a:t> anti-inflammatory drugs</a:t>
            </a:r>
          </a:p>
          <a:p>
            <a:endParaRPr lang="en-US" sz="36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676404" y="152401"/>
            <a:ext cx="8991600" cy="3581400"/>
          </a:xfrm>
        </p:spPr>
        <p:txBody>
          <a:bodyPr>
            <a:normAutofit/>
          </a:bodyPr>
          <a:lstStyle/>
          <a:p>
            <a:r>
              <a:rPr lang="en-US" sz="2800" dirty="0" err="1">
                <a:solidFill>
                  <a:schemeClr val="tx1"/>
                </a:solidFill>
                <a:latin typeface="Times New Roman" panose="02020603050405020304" pitchFamily="18" charset="0"/>
              </a:rPr>
              <a:t>Gastrinomas</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Zollinger</a:t>
            </a:r>
            <a:r>
              <a:rPr lang="en-US" sz="2800" dirty="0">
                <a:solidFill>
                  <a:schemeClr val="tx1"/>
                </a:solidFill>
                <a:latin typeface="Times New Roman" panose="02020603050405020304" pitchFamily="18" charset="0"/>
              </a:rPr>
              <a:t> Ellison syndrome), rare gastrin-secreting tumors, also cause multiple and difficult to heal ulcers.</a:t>
            </a:r>
          </a:p>
          <a:p>
            <a:pPr>
              <a:buNone/>
            </a:pPr>
            <a:endParaRPr lang="en-US" sz="2800" dirty="0">
              <a:solidFill>
                <a:schemeClr val="tx1"/>
              </a:solidFill>
              <a:latin typeface="Times New Roman" panose="02020603050405020304" pitchFamily="18" charset="0"/>
            </a:endParaRPr>
          </a:p>
        </p:txBody>
      </p:sp>
      <p:pic>
        <p:nvPicPr>
          <p:cNvPr id="399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4" y="1783080"/>
            <a:ext cx="8991600" cy="507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6125" y="769938"/>
            <a:ext cx="11445875" cy="5586412"/>
          </a:xfrm>
        </p:spPr>
        <p:txBody>
          <a:bodyPr>
            <a:normAutofit/>
          </a:bodyPr>
          <a:lstStyle/>
          <a:p>
            <a:r>
              <a:rPr lang="en-US" sz="3600" b="1" dirty="0"/>
              <a:t>Mouth, nose, and throat conditions:</a:t>
            </a:r>
            <a:r>
              <a:rPr lang="en-US" sz="3600" dirty="0"/>
              <a:t> Sometimes, small, bacteria-covered stones can form on the tonsils at the back of the throat and produce odor( </a:t>
            </a:r>
            <a:r>
              <a:rPr lang="en-US" sz="3600" dirty="0" err="1"/>
              <a:t>tonsilolithiasis</a:t>
            </a:r>
            <a:r>
              <a:rPr lang="en-US" sz="3600" dirty="0"/>
              <a:t>). Also, infections or inflammation in the nose, throat, or sinuses can cause halitosis.</a:t>
            </a:r>
          </a:p>
          <a:p>
            <a:endParaRPr lang="en-US" dirty="0"/>
          </a:p>
        </p:txBody>
      </p:sp>
      <p:pic>
        <p:nvPicPr>
          <p:cNvPr id="4" name="Picture 3" descr="Image result for tonsil pockets"/>
          <p:cNvPicPr/>
          <p:nvPr/>
        </p:nvPicPr>
        <p:blipFill>
          <a:blip r:embed="rId2" cstate="print"/>
          <a:srcRect/>
          <a:stretch>
            <a:fillRect/>
          </a:stretch>
        </p:blipFill>
        <p:spPr bwMode="auto">
          <a:xfrm>
            <a:off x="1371601" y="4331368"/>
            <a:ext cx="3898231" cy="2526632"/>
          </a:xfrm>
          <a:prstGeom prst="rect">
            <a:avLst/>
          </a:prstGeom>
          <a:noFill/>
          <a:ln w="9525">
            <a:noFill/>
            <a:miter lim="800000"/>
            <a:headEnd/>
            <a:tailEnd/>
          </a:ln>
        </p:spPr>
      </p:pic>
      <p:pic>
        <p:nvPicPr>
          <p:cNvPr id="5" name="Picture 4" descr="Related image"/>
          <p:cNvPicPr/>
          <p:nvPr/>
        </p:nvPicPr>
        <p:blipFill>
          <a:blip r:embed="rId3" cstate="print"/>
          <a:srcRect/>
          <a:stretch>
            <a:fillRect/>
          </a:stretch>
        </p:blipFill>
        <p:spPr bwMode="auto">
          <a:xfrm>
            <a:off x="5654842" y="3705726"/>
            <a:ext cx="3946358" cy="3152274"/>
          </a:xfrm>
          <a:prstGeom prst="rect">
            <a:avLst/>
          </a:prstGeom>
          <a:noFill/>
          <a:ln w="9525">
            <a:noFill/>
            <a:miter lim="800000"/>
            <a:headEnd/>
            <a:tailEnd/>
          </a:ln>
        </p:spPr>
      </p:pic>
      <p:pic>
        <p:nvPicPr>
          <p:cNvPr id="6" name="Picture 5" descr="Image result for tonsil stones images"/>
          <p:cNvPicPr/>
          <p:nvPr/>
        </p:nvPicPr>
        <p:blipFill>
          <a:blip r:embed="rId4" cstate="print"/>
          <a:srcRect/>
          <a:stretch>
            <a:fillRect/>
          </a:stretch>
        </p:blipFill>
        <p:spPr bwMode="auto">
          <a:xfrm>
            <a:off x="10036960" y="3970605"/>
            <a:ext cx="1839595" cy="2381885"/>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Diet</a:t>
            </a:r>
          </a:p>
        </p:txBody>
      </p:sp>
      <p:sp>
        <p:nvSpPr>
          <p:cNvPr id="3" name="Content Placeholder 2"/>
          <p:cNvSpPr>
            <a:spLocks noGrp="1"/>
          </p:cNvSpPr>
          <p:nvPr>
            <p:ph idx="1"/>
          </p:nvPr>
        </p:nvSpPr>
        <p:spPr/>
        <p:txBody>
          <a:bodyPr>
            <a:normAutofit/>
          </a:bodyPr>
          <a:lstStyle/>
          <a:p>
            <a:pPr>
              <a:buNone/>
            </a:pPr>
            <a:r>
              <a:rPr lang="en-US" sz="4000" dirty="0"/>
              <a:t>Beverages and foods that contain </a:t>
            </a:r>
            <a:r>
              <a:rPr lang="en-US" sz="4000" dirty="0">
                <a:solidFill>
                  <a:schemeClr val="accent2">
                    <a:lumMod val="60000"/>
                    <a:lumOff val="40000"/>
                  </a:schemeClr>
                </a:solidFill>
              </a:rPr>
              <a:t>caffeine</a:t>
            </a:r>
            <a:r>
              <a:rPr lang="en-US" sz="4000" dirty="0"/>
              <a:t> can stimulate acid secretion in the stomach. This can aggravate an existing ulcer, but the stimulation of stomach acid can't be attributed solely to caffeine. </a:t>
            </a:r>
          </a:p>
          <a:p>
            <a:endParaRPr lang="en-US" sz="40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Alcohol(Chemical component is ethanol, a psychotropic drug)</a:t>
            </a:r>
          </a:p>
        </p:txBody>
      </p:sp>
      <p:sp>
        <p:nvSpPr>
          <p:cNvPr id="3" name="Content Placeholder 2"/>
          <p:cNvSpPr>
            <a:spLocks noGrp="1"/>
          </p:cNvSpPr>
          <p:nvPr>
            <p:ph idx="1"/>
          </p:nvPr>
        </p:nvSpPr>
        <p:spPr>
          <a:xfrm>
            <a:off x="673767" y="1636296"/>
            <a:ext cx="11518233" cy="4719265"/>
          </a:xfrm>
        </p:spPr>
        <p:txBody>
          <a:bodyPr>
            <a:noAutofit/>
          </a:bodyPr>
          <a:lstStyle/>
          <a:p>
            <a:r>
              <a:rPr lang="en-US" sz="3600" dirty="0"/>
              <a:t>Alcoholic beverages are typically divided into three classes—</a:t>
            </a:r>
            <a:r>
              <a:rPr lang="en-US" sz="3600" dirty="0">
                <a:hlinkClick r:id="rId2"/>
              </a:rPr>
              <a:t>beers</a:t>
            </a:r>
            <a:r>
              <a:rPr lang="en-US" sz="3600" dirty="0"/>
              <a:t>, </a:t>
            </a:r>
            <a:r>
              <a:rPr lang="en-US" sz="3600" dirty="0">
                <a:hlinkClick r:id="rId3"/>
              </a:rPr>
              <a:t>wines</a:t>
            </a:r>
            <a:r>
              <a:rPr lang="en-US" sz="3600" dirty="0"/>
              <a:t>, and </a:t>
            </a:r>
            <a:r>
              <a:rPr lang="en-US" sz="3600" dirty="0">
                <a:hlinkClick r:id="rId4"/>
              </a:rPr>
              <a:t>spirits</a:t>
            </a:r>
            <a:r>
              <a:rPr lang="en-US" sz="3600" dirty="0"/>
              <a:t>—and typically contain between 3% and 40% </a:t>
            </a:r>
            <a:r>
              <a:rPr lang="en-US" sz="3600" dirty="0">
                <a:hlinkClick r:id="rId5"/>
              </a:rPr>
              <a:t>Alcohol by volume </a:t>
            </a:r>
            <a:r>
              <a:rPr lang="en-US" sz="3600" dirty="0"/>
              <a:t>(ABV).</a:t>
            </a:r>
            <a:endParaRPr lang="en-US" sz="3600" b="1" dirty="0"/>
          </a:p>
          <a:p>
            <a:r>
              <a:rPr lang="en-US" sz="3600" b="1" dirty="0"/>
              <a:t>Beer</a:t>
            </a:r>
            <a:r>
              <a:rPr lang="en-US" sz="3600" dirty="0"/>
              <a:t> (Alcohol content: 4%-6% ABV generally) and </a:t>
            </a:r>
            <a:r>
              <a:rPr lang="en-US" sz="3600" b="1" dirty="0"/>
              <a:t>Wine </a:t>
            </a:r>
            <a:r>
              <a:rPr lang="en-US" sz="3600" dirty="0"/>
              <a:t>(Alcohol content: 9%-16% ABV) are </a:t>
            </a:r>
            <a:r>
              <a:rPr lang="en-US" sz="3600" i="1" dirty="0"/>
              <a:t>alcoholic beverages</a:t>
            </a:r>
            <a:r>
              <a:rPr lang="en-US" sz="3600" dirty="0"/>
              <a:t> produced by fermentation.</a:t>
            </a:r>
            <a:br>
              <a:rPr lang="en-US" sz="3600" dirty="0"/>
            </a:br>
            <a:r>
              <a:rPr lang="en-US" sz="3600" dirty="0"/>
              <a:t>Beer is generally composed of malted barley and/or wheat and wine is made using fermented grapes.</a:t>
            </a:r>
            <a:br>
              <a:rPr lang="en-US" sz="3600" dirty="0"/>
            </a:br>
            <a:r>
              <a:rPr lang="en-US" sz="3600" dirty="0"/>
              <a:t>The above two have low alcohol content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result for barley"/>
          <p:cNvPicPr>
            <a:picLocks noGrp="1"/>
          </p:cNvPicPr>
          <p:nvPr>
            <p:ph idx="4294967295"/>
          </p:nvPr>
        </p:nvPicPr>
        <p:blipFill>
          <a:blip r:embed="rId2" cstate="print"/>
          <a:srcRect/>
          <a:stretch>
            <a:fillRect/>
          </a:stretch>
        </p:blipFill>
        <p:spPr bwMode="auto">
          <a:xfrm>
            <a:off x="0" y="0"/>
            <a:ext cx="3108325" cy="2692400"/>
          </a:xfrm>
          <a:prstGeom prst="rect">
            <a:avLst/>
          </a:prstGeom>
          <a:noFill/>
          <a:ln w="9525">
            <a:noFill/>
            <a:miter lim="800000"/>
            <a:headEnd/>
            <a:tailEnd/>
          </a:ln>
        </p:spPr>
      </p:pic>
      <p:pic>
        <p:nvPicPr>
          <p:cNvPr id="5" name="Picture 4" descr="Image result for barley"/>
          <p:cNvPicPr/>
          <p:nvPr/>
        </p:nvPicPr>
        <p:blipFill>
          <a:blip r:embed="rId3" cstate="print"/>
          <a:srcRect/>
          <a:stretch>
            <a:fillRect/>
          </a:stretch>
        </p:blipFill>
        <p:spPr bwMode="auto">
          <a:xfrm>
            <a:off x="3589021" y="6"/>
            <a:ext cx="3040380" cy="2973387"/>
          </a:xfrm>
          <a:prstGeom prst="rect">
            <a:avLst/>
          </a:prstGeom>
          <a:noFill/>
          <a:ln w="9525">
            <a:noFill/>
            <a:miter lim="800000"/>
            <a:headEnd/>
            <a:tailEnd/>
          </a:ln>
        </p:spPr>
      </p:pic>
      <p:pic>
        <p:nvPicPr>
          <p:cNvPr id="6" name="Picture 5" descr="Image result for wheat"/>
          <p:cNvPicPr/>
          <p:nvPr/>
        </p:nvPicPr>
        <p:blipFill>
          <a:blip r:embed="rId4" cstate="print"/>
          <a:srcRect/>
          <a:stretch>
            <a:fillRect/>
          </a:stretch>
        </p:blipFill>
        <p:spPr bwMode="auto">
          <a:xfrm>
            <a:off x="7132320" y="1"/>
            <a:ext cx="4457700" cy="3063240"/>
          </a:xfrm>
          <a:prstGeom prst="rect">
            <a:avLst/>
          </a:prstGeom>
          <a:noFill/>
          <a:ln w="9525">
            <a:noFill/>
            <a:miter lim="800000"/>
            <a:headEnd/>
            <a:tailEnd/>
          </a:ln>
        </p:spPr>
      </p:pic>
      <p:sp>
        <p:nvSpPr>
          <p:cNvPr id="9" name="TextBox 8"/>
          <p:cNvSpPr txBox="1"/>
          <p:nvPr/>
        </p:nvSpPr>
        <p:spPr>
          <a:xfrm>
            <a:off x="2400300" y="2834643"/>
            <a:ext cx="1910820" cy="707886"/>
          </a:xfrm>
          <a:prstGeom prst="rect">
            <a:avLst/>
          </a:prstGeom>
          <a:noFill/>
        </p:spPr>
        <p:txBody>
          <a:bodyPr wrap="square" rtlCol="0">
            <a:spAutoFit/>
          </a:bodyPr>
          <a:lstStyle/>
          <a:p>
            <a:r>
              <a:rPr lang="en-US" sz="4000" dirty="0"/>
              <a:t>barley</a:t>
            </a:r>
          </a:p>
        </p:txBody>
      </p:sp>
      <p:sp>
        <p:nvSpPr>
          <p:cNvPr id="10" name="TextBox 9"/>
          <p:cNvSpPr txBox="1"/>
          <p:nvPr/>
        </p:nvSpPr>
        <p:spPr>
          <a:xfrm>
            <a:off x="8138163" y="3154683"/>
            <a:ext cx="1897380" cy="707886"/>
          </a:xfrm>
          <a:prstGeom prst="rect">
            <a:avLst/>
          </a:prstGeom>
          <a:noFill/>
        </p:spPr>
        <p:txBody>
          <a:bodyPr wrap="square" rtlCol="0">
            <a:spAutoFit/>
          </a:bodyPr>
          <a:lstStyle/>
          <a:p>
            <a:r>
              <a:rPr lang="en-US" sz="4000" dirty="0"/>
              <a:t>wheat</a:t>
            </a:r>
          </a:p>
        </p:txBody>
      </p:sp>
      <p:pic>
        <p:nvPicPr>
          <p:cNvPr id="7" name="Picture 6" descr="Image result for hops"/>
          <p:cNvPicPr/>
          <p:nvPr/>
        </p:nvPicPr>
        <p:blipFill>
          <a:blip r:embed="rId5" cstate="print"/>
          <a:srcRect/>
          <a:stretch>
            <a:fillRect/>
          </a:stretch>
        </p:blipFill>
        <p:spPr bwMode="auto">
          <a:xfrm>
            <a:off x="746765" y="4029899"/>
            <a:ext cx="5943600" cy="2828102"/>
          </a:xfrm>
          <a:prstGeom prst="rect">
            <a:avLst/>
          </a:prstGeom>
          <a:noFill/>
          <a:ln w="9525">
            <a:noFill/>
            <a:miter lim="800000"/>
            <a:headEnd/>
            <a:tailEnd/>
          </a:ln>
        </p:spPr>
      </p:pic>
      <p:sp>
        <p:nvSpPr>
          <p:cNvPr id="8" name="TextBox 7"/>
          <p:cNvSpPr txBox="1"/>
          <p:nvPr/>
        </p:nvSpPr>
        <p:spPr>
          <a:xfrm>
            <a:off x="6949440" y="5532120"/>
            <a:ext cx="1210588" cy="707886"/>
          </a:xfrm>
          <a:prstGeom prst="rect">
            <a:avLst/>
          </a:prstGeom>
          <a:noFill/>
        </p:spPr>
        <p:txBody>
          <a:bodyPr wrap="none" rtlCol="0">
            <a:spAutoFit/>
          </a:bodyPr>
          <a:lstStyle/>
          <a:p>
            <a:r>
              <a:rPr lang="en-US" sz="4000" dirty="0"/>
              <a:t>hops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972800" cy="914400"/>
          </a:xfrm>
        </p:spPr>
        <p:txBody>
          <a:bodyPr>
            <a:normAutofit fontScale="90000"/>
          </a:bodyPr>
          <a:lstStyle/>
          <a:p>
            <a:r>
              <a:rPr lang="en-US" dirty="0">
                <a:solidFill>
                  <a:schemeClr val="accent2">
                    <a:lumMod val="60000"/>
                    <a:lumOff val="40000"/>
                  </a:schemeClr>
                </a:solidFill>
              </a:rPr>
              <a:t>How do we end up with wheat in alcohol?</a:t>
            </a:r>
          </a:p>
        </p:txBody>
      </p:sp>
      <p:sp>
        <p:nvSpPr>
          <p:cNvPr id="3" name="Content Placeholder 2"/>
          <p:cNvSpPr>
            <a:spLocks noGrp="1"/>
          </p:cNvSpPr>
          <p:nvPr>
            <p:ph idx="1"/>
          </p:nvPr>
        </p:nvSpPr>
        <p:spPr>
          <a:xfrm>
            <a:off x="409074" y="1275348"/>
            <a:ext cx="11782926" cy="5179461"/>
          </a:xfrm>
        </p:spPr>
        <p:txBody>
          <a:bodyPr>
            <a:noAutofit/>
          </a:bodyPr>
          <a:lstStyle/>
          <a:p>
            <a:r>
              <a:rPr lang="en-US" sz="3600" b="1" dirty="0"/>
              <a:t>MALT</a:t>
            </a:r>
            <a:r>
              <a:rPr lang="en-US" sz="3600" dirty="0"/>
              <a:t> is barley or other grain that has been steeped(soaked), germinated, and dried, used especially for brewing or distilling and vinegar-making</a:t>
            </a:r>
          </a:p>
          <a:p>
            <a:r>
              <a:rPr lang="en-US" sz="3600" dirty="0"/>
              <a:t>Germination makes the starch /sugars ready for fermenting</a:t>
            </a:r>
          </a:p>
          <a:p>
            <a:r>
              <a:rPr lang="en-US" sz="3600" dirty="0"/>
              <a:t>Malted barley is crushed and soaked in water. Crushing increases the surface area for sugar dissolving.</a:t>
            </a:r>
          </a:p>
          <a:p>
            <a:r>
              <a:rPr lang="en-US" sz="3600" dirty="0"/>
              <a:t>The extent of heating the barley plus the type of  yeast determine the color and taste of beer</a:t>
            </a:r>
          </a:p>
          <a:p>
            <a:r>
              <a:rPr lang="en-US" sz="3600" dirty="0"/>
              <a:t>Yeast is added to ferment. Ethanol is produced</a:t>
            </a:r>
          </a:p>
          <a:p>
            <a:endParaRPr lang="en-US" sz="3600" dirty="0"/>
          </a:p>
          <a:p>
            <a:endParaRPr lang="en-US" sz="36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39763"/>
            <a:ext cx="12192000" cy="6218237"/>
          </a:xfrm>
        </p:spPr>
        <p:txBody>
          <a:bodyPr>
            <a:noAutofit/>
          </a:bodyPr>
          <a:lstStyle/>
          <a:p>
            <a:r>
              <a:rPr lang="en-US" sz="3600" dirty="0"/>
              <a:t>If more roasting is done and hops(another plant) added, alcohol is at 7 or 8% and beer labeled is strong (stout) “Export”</a:t>
            </a:r>
          </a:p>
          <a:p>
            <a:r>
              <a:rPr lang="en-US" sz="3600" dirty="0"/>
              <a:t>Lager or ale? Due to type of yeast used(Yeast is bacteria of fermenting) Lager starts fermenting beer at bottom, and spreads upwards while ale starts at top.  Does better in lower temperatures910</a:t>
            </a:r>
            <a:r>
              <a:rPr lang="en-US" sz="3600" baseline="30000" dirty="0"/>
              <a:t>0</a:t>
            </a:r>
            <a:r>
              <a:rPr lang="en-US" sz="3600" dirty="0"/>
              <a:t>c)</a:t>
            </a:r>
          </a:p>
          <a:p>
            <a:r>
              <a:rPr lang="en-US" sz="3600" dirty="0"/>
              <a:t>Lager produces better beer in terms of taste but takes longer to ferment. </a:t>
            </a:r>
          </a:p>
          <a:p>
            <a:r>
              <a:rPr lang="en-US" sz="3600" dirty="0"/>
              <a:t>Ale starts at top and spreads downwards and does better in cool temperatures </a:t>
            </a:r>
          </a:p>
          <a:p>
            <a:endParaRPr lang="en-US" sz="3600" dirty="0"/>
          </a:p>
          <a:p>
            <a:endParaRPr lang="en-US" sz="36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Related image"/>
          <p:cNvPicPr/>
          <p:nvPr/>
        </p:nvPicPr>
        <p:blipFill>
          <a:blip r:embed="rId2" cstate="print"/>
          <a:srcRect/>
          <a:stretch>
            <a:fillRect/>
          </a:stretch>
        </p:blipFill>
        <p:spPr bwMode="auto">
          <a:xfrm>
            <a:off x="307661" y="293690"/>
            <a:ext cx="6047422" cy="6175693"/>
          </a:xfrm>
          <a:prstGeom prst="rect">
            <a:avLst/>
          </a:prstGeom>
          <a:noFill/>
          <a:ln w="9525">
            <a:noFill/>
            <a:miter lim="800000"/>
            <a:headEnd/>
            <a:tailEnd/>
          </a:ln>
        </p:spPr>
      </p:pic>
      <p:pic>
        <p:nvPicPr>
          <p:cNvPr id="9" name="Picture 8" descr="Image result for pilsner and tusker kenya bottle"/>
          <p:cNvPicPr/>
          <p:nvPr/>
        </p:nvPicPr>
        <p:blipFill>
          <a:blip r:embed="rId3" cstate="print"/>
          <a:srcRect/>
          <a:stretch>
            <a:fillRect/>
          </a:stretch>
        </p:blipFill>
        <p:spPr bwMode="auto">
          <a:xfrm>
            <a:off x="6537961" y="0"/>
            <a:ext cx="4693920" cy="3703320"/>
          </a:xfrm>
          <a:prstGeom prst="rect">
            <a:avLst/>
          </a:prstGeom>
          <a:noFill/>
          <a:ln w="9525">
            <a:noFill/>
            <a:miter lim="800000"/>
            <a:headEnd/>
            <a:tailEnd/>
          </a:ln>
        </p:spPr>
      </p:pic>
      <p:pic>
        <p:nvPicPr>
          <p:cNvPr id="10" name="Picture 9" descr="https://hoptrip.files.wordpress.com/2011/08/20110806-030832.jpg"/>
          <p:cNvPicPr/>
          <p:nvPr/>
        </p:nvPicPr>
        <p:blipFill>
          <a:blip r:embed="rId4" cstate="print"/>
          <a:srcRect/>
          <a:stretch>
            <a:fillRect/>
          </a:stretch>
        </p:blipFill>
        <p:spPr bwMode="auto">
          <a:xfrm>
            <a:off x="6537964" y="2720340"/>
            <a:ext cx="4314507" cy="4137660"/>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6550"/>
            <a:ext cx="12192000" cy="6521450"/>
          </a:xfrm>
        </p:spPr>
        <p:txBody>
          <a:bodyPr>
            <a:normAutofit/>
          </a:bodyPr>
          <a:lstStyle/>
          <a:p>
            <a:r>
              <a:rPr lang="en-US" b="1" i="1" dirty="0"/>
              <a:t>Champagne</a:t>
            </a:r>
            <a:r>
              <a:rPr lang="en-US" i="1" dirty="0"/>
              <a:t> is just a specific variant of wine.</a:t>
            </a:r>
            <a:r>
              <a:rPr lang="en-US" dirty="0"/>
              <a:t/>
            </a:r>
            <a:br>
              <a:rPr lang="en-US" dirty="0"/>
            </a:br>
            <a:r>
              <a:rPr lang="en-US" dirty="0"/>
              <a:t>A sparkling(carbonated) wine produced from grapes grown in the Champagne region of France following rules of secondary fermentation of the wine in the bottle to create carbonation.</a:t>
            </a:r>
          </a:p>
          <a:p>
            <a:r>
              <a:rPr lang="en-US" b="1" dirty="0"/>
              <a:t>Whisky, Rum, Brandy, Vodka, Tequila</a:t>
            </a:r>
            <a:r>
              <a:rPr lang="en-US" dirty="0"/>
              <a:t> are all what we call 'Spirits'.</a:t>
            </a:r>
            <a:br>
              <a:rPr lang="en-US" dirty="0"/>
            </a:br>
            <a:r>
              <a:rPr lang="en-US" b="1" dirty="0"/>
              <a:t>Spirits</a:t>
            </a:r>
            <a:r>
              <a:rPr lang="en-US" dirty="0"/>
              <a:t> (aka </a:t>
            </a:r>
            <a:r>
              <a:rPr lang="en-US" b="1" dirty="0"/>
              <a:t>Liquor</a:t>
            </a:r>
            <a:r>
              <a:rPr lang="en-US" dirty="0"/>
              <a:t> or </a:t>
            </a:r>
            <a:r>
              <a:rPr lang="en-US" b="1" dirty="0"/>
              <a:t>Distilled beverage</a:t>
            </a:r>
            <a:r>
              <a:rPr lang="en-US" dirty="0"/>
              <a:t>) are beverages prepared using distillation. </a:t>
            </a:r>
            <a:br>
              <a:rPr lang="en-US" dirty="0"/>
            </a:br>
            <a:r>
              <a:rPr lang="en-US" dirty="0"/>
              <a:t>Distillation is further purification and removal of any diluting components like water. </a:t>
            </a:r>
          </a:p>
          <a:p>
            <a:r>
              <a:rPr lang="en-US" dirty="0"/>
              <a:t>This increases the  alcohol content and that's why they are also  known as 'Hard Liquor', </a:t>
            </a:r>
          </a:p>
          <a:p>
            <a:r>
              <a:rPr lang="en-US" dirty="0"/>
              <a:t>Distilled beverages like whisky may have up to 40% ABV.</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93725"/>
            <a:ext cx="10858500" cy="5861050"/>
          </a:xfrm>
        </p:spPr>
        <p:txBody>
          <a:bodyPr>
            <a:noAutofit/>
          </a:bodyPr>
          <a:lstStyle/>
          <a:p>
            <a:r>
              <a:rPr lang="en-US" sz="3600" b="1" dirty="0"/>
              <a:t>Soda</a:t>
            </a:r>
            <a:r>
              <a:rPr lang="en-US" sz="3600" dirty="0"/>
              <a:t> is nothing but carbonated water.</a:t>
            </a:r>
            <a:br>
              <a:rPr lang="en-US" sz="3600" dirty="0"/>
            </a:br>
            <a:r>
              <a:rPr lang="en-US" sz="3600" dirty="0"/>
              <a:t>Carbonated water (also known as club soda, soda water, sparkling water, seltzer water, or fizzy water) is water into which carbon dioxide gas under pressure has been dissolved.</a:t>
            </a:r>
          </a:p>
          <a:p>
            <a:r>
              <a:rPr lang="en-US" sz="3600" b="1" dirty="0"/>
              <a:t>A cocktail</a:t>
            </a:r>
            <a:r>
              <a:rPr lang="en-US" sz="3600" dirty="0"/>
              <a:t> is a mixed alcoholic drink/beverage that contains two or more ingredients (like a distilled spirit, soda, fruit juice, honey, herbs etc.) if at least one of them contains alcohol.</a:t>
            </a:r>
          </a:p>
          <a:p>
            <a:r>
              <a:rPr lang="en-US" sz="3600" b="1" dirty="0" err="1"/>
              <a:t>Mocktail</a:t>
            </a:r>
            <a:r>
              <a:rPr lang="en-US" sz="3600" b="1" dirty="0"/>
              <a:t> </a:t>
            </a:r>
            <a:r>
              <a:rPr lang="en-US" sz="3600" dirty="0"/>
              <a:t>contains fruit juices.</a:t>
            </a:r>
            <a:br>
              <a:rPr lang="en-US" sz="3600" dirty="0"/>
            </a:br>
            <a:endParaRPr lang="en-US" sz="36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806926"/>
          </a:xfrm>
        </p:spPr>
        <p:txBody>
          <a:bodyPr/>
          <a:lstStyle/>
          <a:p>
            <a:r>
              <a:rPr lang="en-US" dirty="0">
                <a:solidFill>
                  <a:schemeClr val="accent2">
                    <a:lumMod val="60000"/>
                    <a:lumOff val="40000"/>
                  </a:schemeClr>
                </a:solidFill>
              </a:rPr>
              <a:t>Local brews</a:t>
            </a:r>
          </a:p>
        </p:txBody>
      </p:sp>
      <p:sp>
        <p:nvSpPr>
          <p:cNvPr id="3" name="Content Placeholder 2"/>
          <p:cNvSpPr>
            <a:spLocks noGrp="1"/>
          </p:cNvSpPr>
          <p:nvPr>
            <p:ph idx="1"/>
          </p:nvPr>
        </p:nvSpPr>
        <p:spPr>
          <a:xfrm>
            <a:off x="4" y="1303020"/>
            <a:ext cx="9966960" cy="5554980"/>
          </a:xfrm>
          <a:solidFill>
            <a:schemeClr val="bg1"/>
          </a:solidFill>
        </p:spPr>
        <p:txBody>
          <a:bodyPr>
            <a:normAutofit/>
          </a:bodyPr>
          <a:lstStyle/>
          <a:p>
            <a:r>
              <a:rPr lang="en-US" b="1" dirty="0" err="1">
                <a:solidFill>
                  <a:srgbClr val="00B0F0"/>
                </a:solidFill>
              </a:rPr>
              <a:t>Muratina</a:t>
            </a:r>
            <a:r>
              <a:rPr lang="en-US" b="1" dirty="0">
                <a:solidFill>
                  <a:srgbClr val="00B0F0"/>
                </a:solidFill>
              </a:rPr>
              <a:t> is also known as honey beer, as it is an alcohol made from the sweet </a:t>
            </a:r>
            <a:r>
              <a:rPr lang="en-US" b="1" dirty="0" err="1">
                <a:solidFill>
                  <a:srgbClr val="00B0F0"/>
                </a:solidFill>
              </a:rPr>
              <a:t>muratina</a:t>
            </a:r>
            <a:r>
              <a:rPr lang="en-US" b="1" dirty="0">
                <a:solidFill>
                  <a:srgbClr val="00B0F0"/>
                </a:solidFill>
              </a:rPr>
              <a:t> fruit and is processed with water, sugar and honey. Fermentation of fruits produces more methanol than ethanol. </a:t>
            </a:r>
          </a:p>
          <a:p>
            <a:r>
              <a:rPr lang="en-US" b="1" dirty="0" err="1">
                <a:solidFill>
                  <a:srgbClr val="00B0F0"/>
                </a:solidFill>
              </a:rPr>
              <a:t>Busaa</a:t>
            </a:r>
            <a:r>
              <a:rPr lang="en-US" b="1" dirty="0">
                <a:solidFill>
                  <a:srgbClr val="00B0F0"/>
                </a:solidFill>
              </a:rPr>
              <a:t> ale) is a home brewed cereal-based beer generally produced from the fermentation of maize, millet or sorghum. </a:t>
            </a:r>
          </a:p>
          <a:p>
            <a:r>
              <a:rPr lang="en-US" b="1" dirty="0">
                <a:solidFill>
                  <a:srgbClr val="00B0F0"/>
                </a:solidFill>
              </a:rPr>
              <a:t>The mean ethanol content of </a:t>
            </a:r>
            <a:r>
              <a:rPr lang="en-US" b="1" dirty="0" err="1">
                <a:solidFill>
                  <a:srgbClr val="00B0F0"/>
                </a:solidFill>
              </a:rPr>
              <a:t>busaa</a:t>
            </a:r>
            <a:r>
              <a:rPr lang="en-US" b="1" dirty="0">
                <a:solidFill>
                  <a:srgbClr val="00B0F0"/>
                </a:solidFill>
              </a:rPr>
              <a:t> is about 4 percent- much less than the average 34 percent for </a:t>
            </a:r>
            <a:r>
              <a:rPr lang="en-US" b="1" dirty="0" err="1">
                <a:solidFill>
                  <a:srgbClr val="00B0F0"/>
                </a:solidFill>
              </a:rPr>
              <a:t>chang’aa</a:t>
            </a:r>
            <a:r>
              <a:rPr lang="en-US" b="1" dirty="0">
                <a:solidFill>
                  <a:srgbClr val="00B0F0"/>
                </a:solidFill>
              </a:rPr>
              <a:t>.</a:t>
            </a:r>
          </a:p>
          <a:p>
            <a:r>
              <a:rPr lang="en-US" b="1" dirty="0">
                <a:solidFill>
                  <a:srgbClr val="00B0F0"/>
                </a:solidFill>
              </a:rPr>
              <a:t>Sometimes methanol is added making them toxic</a:t>
            </a:r>
          </a:p>
        </p:txBody>
      </p:sp>
      <p:pic>
        <p:nvPicPr>
          <p:cNvPr id="4" name="Picture 3" descr="Image result for muratina fruit"/>
          <p:cNvPicPr/>
          <p:nvPr/>
        </p:nvPicPr>
        <p:blipFill>
          <a:blip r:embed="rId2" cstate="print"/>
          <a:srcRect/>
          <a:stretch>
            <a:fillRect/>
          </a:stretch>
        </p:blipFill>
        <p:spPr bwMode="auto">
          <a:xfrm>
            <a:off x="7863846" y="0"/>
            <a:ext cx="4328158" cy="6860858"/>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738346"/>
          </a:xfrm>
        </p:spPr>
        <p:txBody>
          <a:bodyPr/>
          <a:lstStyle/>
          <a:p>
            <a:r>
              <a:rPr lang="en-US" dirty="0">
                <a:solidFill>
                  <a:schemeClr val="accent2">
                    <a:lumMod val="60000"/>
                    <a:lumOff val="40000"/>
                  </a:schemeClr>
                </a:solidFill>
              </a:rPr>
              <a:t>How much to take?</a:t>
            </a:r>
          </a:p>
        </p:txBody>
      </p:sp>
      <p:sp>
        <p:nvSpPr>
          <p:cNvPr id="3" name="Content Placeholder 2"/>
          <p:cNvSpPr>
            <a:spLocks noGrp="1"/>
          </p:cNvSpPr>
          <p:nvPr>
            <p:ph idx="1"/>
          </p:nvPr>
        </p:nvSpPr>
        <p:spPr>
          <a:xfrm>
            <a:off x="388621" y="982980"/>
            <a:ext cx="11803380" cy="5875020"/>
          </a:xfrm>
        </p:spPr>
        <p:txBody>
          <a:bodyPr>
            <a:normAutofit lnSpcReduction="10000"/>
          </a:bodyPr>
          <a:lstStyle/>
          <a:p>
            <a:r>
              <a:rPr lang="en-US" dirty="0"/>
              <a:t>Normal drinking according to CDC</a:t>
            </a:r>
          </a:p>
          <a:p>
            <a:r>
              <a:rPr lang="en-US" b="1" dirty="0">
                <a:solidFill>
                  <a:srgbClr val="FFFF00"/>
                </a:solidFill>
              </a:rPr>
              <a:t>Women</a:t>
            </a:r>
            <a:r>
              <a:rPr lang="en-US" dirty="0"/>
              <a:t> should consume no more than </a:t>
            </a:r>
            <a:r>
              <a:rPr lang="en-US" b="1" dirty="0">
                <a:solidFill>
                  <a:srgbClr val="00B0F0"/>
                </a:solidFill>
              </a:rPr>
              <a:t>one</a:t>
            </a:r>
            <a:r>
              <a:rPr lang="en-US" dirty="0"/>
              <a:t> drink per day, and men should stop at </a:t>
            </a:r>
            <a:r>
              <a:rPr lang="en-US" b="1" dirty="0">
                <a:solidFill>
                  <a:srgbClr val="00B0F0"/>
                </a:solidFill>
              </a:rPr>
              <a:t>two</a:t>
            </a:r>
            <a:r>
              <a:rPr lang="en-US" dirty="0"/>
              <a:t> drinks per day. For these recommendations, a drink is defined as:</a:t>
            </a:r>
          </a:p>
          <a:p>
            <a:r>
              <a:rPr lang="en-US" dirty="0"/>
              <a:t>12 ounces of beer</a:t>
            </a:r>
            <a:r>
              <a:rPr lang="en-US" b="1" dirty="0"/>
              <a:t> (1</a:t>
            </a:r>
            <a:r>
              <a:rPr lang="en-US" dirty="0"/>
              <a:t> </a:t>
            </a:r>
            <a:r>
              <a:rPr lang="en-US" b="1" dirty="0"/>
              <a:t>tablespoon=0.5ounce ,15-20mls</a:t>
            </a:r>
            <a:r>
              <a:rPr lang="en-US" dirty="0"/>
              <a:t>)</a:t>
            </a:r>
          </a:p>
          <a:p>
            <a:r>
              <a:rPr lang="en-US" dirty="0"/>
              <a:t>8 ounces of malt liquor</a:t>
            </a:r>
          </a:p>
          <a:p>
            <a:r>
              <a:rPr lang="en-US" dirty="0"/>
              <a:t>5 ounces of wine</a:t>
            </a:r>
          </a:p>
          <a:p>
            <a:r>
              <a:rPr lang="en-US" dirty="0"/>
              <a:t>1.5 ounces of 80-proof liquor such as rum, gin, vodka, or whisky</a:t>
            </a:r>
          </a:p>
          <a:p>
            <a:r>
              <a:rPr lang="en-US" dirty="0"/>
              <a:t>All of these drinks contain slightly more than half an ounce of pure alcohol. Acts like nicotine for ulcer formation</a:t>
            </a:r>
          </a:p>
          <a:p>
            <a:r>
              <a:rPr lang="en-US" dirty="0"/>
              <a:t>Alcohol reduces the amount of digestive enzymes which the pancreas produces to help us to break down the fats and carbohydrates we eat</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4825" y="866775"/>
            <a:ext cx="11687175" cy="5489575"/>
          </a:xfrm>
        </p:spPr>
        <p:txBody>
          <a:bodyPr/>
          <a:lstStyle/>
          <a:p>
            <a:r>
              <a:rPr lang="en-US" sz="3600" b="1" dirty="0"/>
              <a:t>Foreign body:</a:t>
            </a:r>
            <a:r>
              <a:rPr lang="en-US" sz="3600" dirty="0"/>
              <a:t> Bad breath can be caused if they have a foreign body lodged in their nasal cavity, especially in children.</a:t>
            </a:r>
          </a:p>
          <a:p>
            <a:r>
              <a:rPr lang="en-US" sz="3600" b="1" dirty="0"/>
              <a:t>Diseases:</a:t>
            </a:r>
            <a:r>
              <a:rPr lang="en-US" sz="3600" dirty="0"/>
              <a:t> Some cancers, liver failure, and other metabolic diseases can cause halitosis, due to the specific mixes of chemicals that they produce. </a:t>
            </a:r>
            <a:r>
              <a:rPr lang="en-US" sz="3600" dirty="0" err="1"/>
              <a:t>Gastroesophageal</a:t>
            </a:r>
            <a:r>
              <a:rPr lang="en-US" sz="3600" dirty="0"/>
              <a:t> reflux disease (GERD) can cause bad breath due to the regular reflux of stomach acids</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0"/>
            <a:ext cx="11734800" cy="1426464"/>
          </a:xfrm>
        </p:spPr>
        <p:txBody>
          <a:bodyPr/>
          <a:lstStyle/>
          <a:p>
            <a:r>
              <a:rPr lang="en-US" dirty="0"/>
              <a:t>What is your stand on alcohol? </a:t>
            </a:r>
            <a:r>
              <a:rPr lang="en-US" dirty="0" err="1"/>
              <a:t>Prv</a:t>
            </a:r>
            <a:r>
              <a:rPr lang="en-US" dirty="0"/>
              <a:t> 23:29-35</a:t>
            </a:r>
          </a:p>
        </p:txBody>
      </p:sp>
      <p:sp>
        <p:nvSpPr>
          <p:cNvPr id="3" name="Content Placeholder 2"/>
          <p:cNvSpPr>
            <a:spLocks noGrp="1"/>
          </p:cNvSpPr>
          <p:nvPr>
            <p:ph idx="1"/>
          </p:nvPr>
        </p:nvSpPr>
        <p:spPr>
          <a:xfrm>
            <a:off x="480060" y="891540"/>
            <a:ext cx="11711940" cy="5966460"/>
          </a:xfrm>
        </p:spPr>
        <p:txBody>
          <a:bodyPr>
            <a:noAutofit/>
          </a:bodyPr>
          <a:lstStyle/>
          <a:p>
            <a:r>
              <a:rPr lang="en-US" sz="2800" dirty="0"/>
              <a:t>29Ni </a:t>
            </a:r>
            <a:r>
              <a:rPr lang="en-US" sz="2800" dirty="0" err="1"/>
              <a:t>nani</a:t>
            </a:r>
            <a:r>
              <a:rPr lang="en-US" sz="2800" dirty="0"/>
              <a:t> </a:t>
            </a:r>
            <a:r>
              <a:rPr lang="en-US" sz="2800" dirty="0" err="1"/>
              <a:t>wapigao</a:t>
            </a:r>
            <a:r>
              <a:rPr lang="en-US" sz="2800" dirty="0"/>
              <a:t> </a:t>
            </a:r>
            <a:r>
              <a:rPr lang="en-US" sz="2800" dirty="0" err="1"/>
              <a:t>yowe</a:t>
            </a:r>
            <a:r>
              <a:rPr lang="en-US" sz="2800" dirty="0"/>
              <a:t>?  Ni </a:t>
            </a:r>
            <a:r>
              <a:rPr lang="en-US" sz="2800" dirty="0" err="1"/>
              <a:t>nani</a:t>
            </a:r>
            <a:r>
              <a:rPr lang="en-US" sz="2800" dirty="0"/>
              <a:t> </a:t>
            </a:r>
            <a:r>
              <a:rPr lang="en-US" sz="2800" dirty="0" err="1"/>
              <a:t>wenye</a:t>
            </a:r>
            <a:r>
              <a:rPr lang="en-US" sz="2800" dirty="0"/>
              <a:t> </a:t>
            </a:r>
            <a:r>
              <a:rPr lang="en-US" sz="2800" dirty="0" err="1"/>
              <a:t>huzuni</a:t>
            </a:r>
            <a:r>
              <a:rPr lang="en-US" sz="2800" dirty="0"/>
              <a:t>? Ni </a:t>
            </a:r>
            <a:r>
              <a:rPr lang="en-US" sz="2800" dirty="0" err="1"/>
              <a:t>nani</a:t>
            </a:r>
            <a:r>
              <a:rPr lang="en-US" sz="2800" dirty="0"/>
              <a:t> </a:t>
            </a:r>
            <a:r>
              <a:rPr lang="en-US" sz="2800" dirty="0" err="1"/>
              <a:t>wenye</a:t>
            </a:r>
            <a:r>
              <a:rPr lang="en-US" sz="2800" dirty="0"/>
              <a:t> </a:t>
            </a:r>
            <a:r>
              <a:rPr lang="en-US" sz="2800" dirty="0" err="1"/>
              <a:t>ugomvi</a:t>
            </a:r>
            <a:r>
              <a:rPr lang="en-US" sz="2800" dirty="0"/>
              <a:t>? Ni </a:t>
            </a:r>
            <a:r>
              <a:rPr lang="en-US" sz="2800" dirty="0" err="1"/>
              <a:t>nani</a:t>
            </a:r>
            <a:r>
              <a:rPr lang="en-US" sz="2800" dirty="0"/>
              <a:t> </a:t>
            </a:r>
            <a:r>
              <a:rPr lang="en-US" sz="2800" dirty="0" err="1"/>
              <a:t>walalamikao?Ni</a:t>
            </a:r>
            <a:r>
              <a:rPr lang="en-US" sz="2800" dirty="0"/>
              <a:t> </a:t>
            </a:r>
            <a:r>
              <a:rPr lang="en-US" sz="2800" dirty="0" err="1"/>
              <a:t>nani</a:t>
            </a:r>
            <a:r>
              <a:rPr lang="en-US" sz="2800" dirty="0"/>
              <a:t> </a:t>
            </a:r>
            <a:r>
              <a:rPr lang="en-US" sz="2800" dirty="0" err="1"/>
              <a:t>wenye</a:t>
            </a:r>
            <a:r>
              <a:rPr lang="en-US" sz="2800" dirty="0"/>
              <a:t> </a:t>
            </a:r>
            <a:r>
              <a:rPr lang="en-US" sz="2800" dirty="0" err="1"/>
              <a:t>majeraha</a:t>
            </a:r>
            <a:r>
              <a:rPr lang="en-US" sz="2800" dirty="0"/>
              <a:t> </a:t>
            </a:r>
            <a:r>
              <a:rPr lang="en-US" sz="2800" dirty="0" err="1"/>
              <a:t>bila</a:t>
            </a:r>
            <a:r>
              <a:rPr lang="en-US" sz="2800" dirty="0"/>
              <a:t> </a:t>
            </a:r>
            <a:r>
              <a:rPr lang="en-US" sz="2800" dirty="0" err="1"/>
              <a:t>sababu</a:t>
            </a:r>
            <a:r>
              <a:rPr lang="en-US" sz="2800" dirty="0"/>
              <a:t>?</a:t>
            </a:r>
          </a:p>
          <a:p>
            <a:r>
              <a:rPr lang="en-US" sz="2800" dirty="0"/>
              <a:t>Ni </a:t>
            </a:r>
            <a:r>
              <a:rPr lang="en-US" sz="2800" dirty="0" err="1"/>
              <a:t>nani</a:t>
            </a:r>
            <a:r>
              <a:rPr lang="en-US" sz="2800" dirty="0"/>
              <a:t> </a:t>
            </a:r>
            <a:r>
              <a:rPr lang="en-US" sz="2800" dirty="0" err="1"/>
              <a:t>wenye</a:t>
            </a:r>
            <a:r>
              <a:rPr lang="en-US" sz="2800" dirty="0"/>
              <a:t> macho </a:t>
            </a:r>
            <a:r>
              <a:rPr lang="en-US" sz="2800" dirty="0" err="1"/>
              <a:t>mekundu</a:t>
            </a:r>
            <a:r>
              <a:rPr lang="en-US" sz="2800" dirty="0"/>
              <a:t>? 30Ni wale </a:t>
            </a:r>
            <a:r>
              <a:rPr lang="en-US" sz="2800" dirty="0" err="1"/>
              <a:t>ambao</a:t>
            </a:r>
            <a:r>
              <a:rPr lang="en-US" sz="2800" dirty="0"/>
              <a:t> </a:t>
            </a:r>
            <a:r>
              <a:rPr lang="en-US" sz="2800" dirty="0" err="1"/>
              <a:t>hawabanduki</a:t>
            </a:r>
            <a:r>
              <a:rPr lang="en-US" sz="2800" dirty="0"/>
              <a:t> </a:t>
            </a:r>
            <a:r>
              <a:rPr lang="en-US" sz="2800" dirty="0" err="1"/>
              <a:t>penye</a:t>
            </a:r>
            <a:r>
              <a:rPr lang="en-US" sz="2800" dirty="0"/>
              <a:t> </a:t>
            </a:r>
            <a:r>
              <a:rPr lang="en-US" sz="2800" dirty="0" err="1"/>
              <a:t>divai</a:t>
            </a:r>
            <a:r>
              <a:rPr lang="en-US" sz="2800" dirty="0"/>
              <a:t>, wale </a:t>
            </a:r>
            <a:r>
              <a:rPr lang="en-US" sz="2800" dirty="0" err="1"/>
              <a:t>wakaao</a:t>
            </a:r>
            <a:r>
              <a:rPr lang="en-US" sz="2800" dirty="0"/>
              <a:t> </a:t>
            </a:r>
            <a:r>
              <a:rPr lang="en-US" sz="2800" dirty="0" err="1"/>
              <a:t>chonjo</a:t>
            </a:r>
            <a:r>
              <a:rPr lang="en-US" sz="2800" dirty="0"/>
              <a:t> </a:t>
            </a:r>
            <a:r>
              <a:rPr lang="en-US" sz="2800" dirty="0" err="1"/>
              <a:t>kuonja</a:t>
            </a:r>
            <a:r>
              <a:rPr lang="en-US" sz="2800" dirty="0"/>
              <a:t> </a:t>
            </a:r>
            <a:r>
              <a:rPr lang="en-US" sz="2800" dirty="0" err="1"/>
              <a:t>divai</a:t>
            </a:r>
            <a:r>
              <a:rPr lang="en-US" sz="2800" dirty="0"/>
              <a:t> </a:t>
            </a:r>
            <a:r>
              <a:rPr lang="en-US" sz="2800" dirty="0" err="1"/>
              <a:t>iliyokolezwa</a:t>
            </a:r>
            <a:r>
              <a:rPr lang="en-US" sz="2800" dirty="0"/>
              <a:t>.</a:t>
            </a:r>
          </a:p>
          <a:p>
            <a:pPr>
              <a:buNone/>
            </a:pPr>
            <a:r>
              <a:rPr lang="en-US" sz="2800" dirty="0"/>
              <a:t>31Usiitamani </a:t>
            </a:r>
            <a:r>
              <a:rPr lang="en-US" sz="2800" dirty="0" err="1"/>
              <a:t>divai</a:t>
            </a:r>
            <a:r>
              <a:rPr lang="en-US" sz="2800" dirty="0"/>
              <a:t> </a:t>
            </a:r>
            <a:r>
              <a:rPr lang="en-US" sz="2800" dirty="0" err="1"/>
              <a:t>hata</a:t>
            </a:r>
            <a:r>
              <a:rPr lang="en-US" sz="2800" dirty="0"/>
              <a:t> </a:t>
            </a:r>
            <a:r>
              <a:rPr lang="en-US" sz="2800" dirty="0" err="1"/>
              <a:t>kwa</a:t>
            </a:r>
            <a:r>
              <a:rPr lang="en-US" sz="2800" dirty="0"/>
              <a:t> </a:t>
            </a:r>
            <a:r>
              <a:rPr lang="en-US" sz="2800" dirty="0" err="1"/>
              <a:t>wekundu</a:t>
            </a:r>
            <a:r>
              <a:rPr lang="en-US" sz="2800" dirty="0"/>
              <a:t> wake, </a:t>
            </a:r>
            <a:r>
              <a:rPr lang="en-US" sz="2800" dirty="0" err="1"/>
              <a:t>hata</a:t>
            </a:r>
            <a:r>
              <a:rPr lang="en-US" sz="2800" dirty="0"/>
              <a:t> </a:t>
            </a:r>
            <a:r>
              <a:rPr lang="en-US" sz="2800" dirty="0" err="1"/>
              <a:t>kama</a:t>
            </a:r>
            <a:r>
              <a:rPr lang="en-US" sz="2800" dirty="0"/>
              <a:t> </a:t>
            </a:r>
            <a:r>
              <a:rPr lang="en-US" sz="2800" dirty="0" err="1"/>
              <a:t>inametameta</a:t>
            </a:r>
            <a:r>
              <a:rPr lang="en-US" sz="2800" dirty="0"/>
              <a:t> </a:t>
            </a:r>
            <a:r>
              <a:rPr lang="en-US" sz="2800" dirty="0" err="1"/>
              <a:t>katika</a:t>
            </a:r>
            <a:r>
              <a:rPr lang="en-US" sz="2800" dirty="0"/>
              <a:t> </a:t>
            </a:r>
            <a:r>
              <a:rPr lang="en-US" sz="2800" dirty="0" err="1"/>
              <a:t>bilauri</a:t>
            </a:r>
            <a:r>
              <a:rPr lang="en-US" sz="2800" dirty="0"/>
              <a:t>, </a:t>
            </a:r>
            <a:r>
              <a:rPr lang="en-US" sz="2800" dirty="0" err="1"/>
              <a:t>na</a:t>
            </a:r>
            <a:r>
              <a:rPr lang="en-US" sz="2800" dirty="0"/>
              <a:t> </a:t>
            </a:r>
            <a:r>
              <a:rPr lang="en-US" sz="2800" dirty="0" err="1"/>
              <a:t>kushuka</a:t>
            </a:r>
            <a:r>
              <a:rPr lang="en-US" sz="2800" dirty="0"/>
              <a:t> </a:t>
            </a:r>
            <a:r>
              <a:rPr lang="en-US" sz="2800" dirty="0" err="1"/>
              <a:t>taratibu</a:t>
            </a:r>
            <a:r>
              <a:rPr lang="en-US" sz="2800" dirty="0"/>
              <a:t> </a:t>
            </a:r>
            <a:r>
              <a:rPr lang="en-US" sz="2800" dirty="0" err="1"/>
              <a:t>unapoinywa</a:t>
            </a:r>
            <a:r>
              <a:rPr lang="en-US" sz="2800" dirty="0"/>
              <a:t>.</a:t>
            </a:r>
            <a:r>
              <a:rPr lang="en-US" sz="2800" baseline="30000" dirty="0">
                <a:latin typeface="Century Gothic" pitchFamily="34" charset="0"/>
              </a:rPr>
              <a:t> 32</a:t>
            </a:r>
            <a:r>
              <a:rPr lang="en-US" sz="2800" dirty="0">
                <a:latin typeface="Century Gothic" pitchFamily="34" charset="0"/>
              </a:rPr>
              <a:t>Mwishowe </a:t>
            </a:r>
            <a:r>
              <a:rPr lang="en-US" sz="2800" dirty="0" err="1">
                <a:latin typeface="Century Gothic" pitchFamily="34" charset="0"/>
              </a:rPr>
              <a:t>huuma</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nyoka</a:t>
            </a:r>
            <a:r>
              <a:rPr lang="en-US" sz="2800" dirty="0">
                <a:latin typeface="Century Gothic" pitchFamily="34" charset="0"/>
              </a:rPr>
              <a:t>; </a:t>
            </a:r>
            <a:r>
              <a:rPr lang="en-US" sz="2800" dirty="0" err="1">
                <a:latin typeface="Century Gothic" pitchFamily="34" charset="0"/>
              </a:rPr>
              <a:t>huchoma</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nyoka</a:t>
            </a:r>
            <a:r>
              <a:rPr lang="en-US" sz="2800" dirty="0">
                <a:latin typeface="Century Gothic" pitchFamily="34" charset="0"/>
              </a:rPr>
              <a:t> </a:t>
            </a:r>
            <a:r>
              <a:rPr lang="en-US" sz="2800" dirty="0" err="1">
                <a:latin typeface="Century Gothic" pitchFamily="34" charset="0"/>
              </a:rPr>
              <a:t>mwenye</a:t>
            </a:r>
            <a:r>
              <a:rPr lang="en-US" sz="2800" dirty="0">
                <a:latin typeface="Century Gothic" pitchFamily="34" charset="0"/>
              </a:rPr>
              <a:t> </a:t>
            </a:r>
            <a:r>
              <a:rPr lang="en-US" sz="2800" dirty="0" err="1">
                <a:latin typeface="Century Gothic" pitchFamily="34" charset="0"/>
              </a:rPr>
              <a:t>sumu</a:t>
            </a:r>
            <a:r>
              <a:rPr lang="en-US" sz="2800" dirty="0">
                <a:latin typeface="Century Gothic" pitchFamily="34" charset="0"/>
              </a:rPr>
              <a:t>. </a:t>
            </a:r>
            <a:r>
              <a:rPr lang="en-US" sz="2800" baseline="30000" dirty="0">
                <a:latin typeface="Century Gothic" pitchFamily="34" charset="0"/>
              </a:rPr>
              <a:t>33</a:t>
            </a:r>
            <a:r>
              <a:rPr lang="en-US" sz="2800" dirty="0">
                <a:latin typeface="Century Gothic" pitchFamily="34" charset="0"/>
              </a:rPr>
              <a:t>Macho </a:t>
            </a:r>
            <a:r>
              <a:rPr lang="en-US" sz="2800" dirty="0" err="1">
                <a:latin typeface="Century Gothic" pitchFamily="34" charset="0"/>
              </a:rPr>
              <a:t>yako</a:t>
            </a:r>
            <a:r>
              <a:rPr lang="en-US" sz="2800" dirty="0">
                <a:latin typeface="Century Gothic" pitchFamily="34" charset="0"/>
              </a:rPr>
              <a:t> </a:t>
            </a:r>
            <a:r>
              <a:rPr lang="en-US" sz="2800" dirty="0" err="1">
                <a:latin typeface="Century Gothic" pitchFamily="34" charset="0"/>
              </a:rPr>
              <a:t>yataona</a:t>
            </a:r>
            <a:r>
              <a:rPr lang="en-US" sz="2800" dirty="0">
                <a:latin typeface="Century Gothic" pitchFamily="34" charset="0"/>
              </a:rPr>
              <a:t> </a:t>
            </a:r>
            <a:r>
              <a:rPr lang="en-US" sz="2800" dirty="0" err="1">
                <a:latin typeface="Century Gothic" pitchFamily="34" charset="0"/>
              </a:rPr>
              <a:t>mauzauza</a:t>
            </a:r>
            <a:r>
              <a:rPr lang="en-US" sz="2800" dirty="0">
                <a:latin typeface="Century Gothic" pitchFamily="34" charset="0"/>
              </a:rPr>
              <a:t>, </a:t>
            </a:r>
            <a:r>
              <a:rPr lang="en-US" sz="2800" dirty="0" err="1">
                <a:latin typeface="Century Gothic" pitchFamily="34" charset="0"/>
              </a:rPr>
              <a:t>moyo</a:t>
            </a:r>
            <a:r>
              <a:rPr lang="en-US" sz="2800" dirty="0">
                <a:latin typeface="Century Gothic" pitchFamily="34" charset="0"/>
              </a:rPr>
              <a:t> </a:t>
            </a:r>
            <a:r>
              <a:rPr lang="en-US" sz="2800" dirty="0" err="1">
                <a:latin typeface="Century Gothic" pitchFamily="34" charset="0"/>
              </a:rPr>
              <a:t>wako</a:t>
            </a:r>
            <a:r>
              <a:rPr lang="en-US" sz="2800" dirty="0">
                <a:latin typeface="Century Gothic" pitchFamily="34" charset="0"/>
              </a:rPr>
              <a:t> </a:t>
            </a:r>
            <a:r>
              <a:rPr lang="en-US" sz="2800" dirty="0" err="1">
                <a:latin typeface="Century Gothic" pitchFamily="34" charset="0"/>
              </a:rPr>
              <a:t>utatoa</a:t>
            </a:r>
            <a:r>
              <a:rPr lang="en-US" sz="2800" dirty="0">
                <a:latin typeface="Century Gothic" pitchFamily="34" charset="0"/>
              </a:rPr>
              <a:t> mambo </a:t>
            </a:r>
            <a:r>
              <a:rPr lang="en-US" sz="2800" dirty="0" err="1">
                <a:latin typeface="Century Gothic" pitchFamily="34" charset="0"/>
              </a:rPr>
              <a:t>yaliyopotoka</a:t>
            </a:r>
            <a:r>
              <a:rPr lang="en-US" sz="2800" dirty="0">
                <a:latin typeface="Century Gothic" pitchFamily="34" charset="0"/>
              </a:rPr>
              <a:t>. </a:t>
            </a:r>
            <a:r>
              <a:rPr lang="en-US" sz="2800" dirty="0" err="1">
                <a:latin typeface="Century Gothic" pitchFamily="34" charset="0"/>
              </a:rPr>
              <a:t>Utakuwa</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mtu</a:t>
            </a:r>
            <a:r>
              <a:rPr lang="en-US" sz="2800" dirty="0">
                <a:latin typeface="Century Gothic" pitchFamily="34" charset="0"/>
              </a:rPr>
              <a:t> </a:t>
            </a:r>
            <a:r>
              <a:rPr lang="en-US" sz="2800" dirty="0" err="1">
                <a:latin typeface="Century Gothic" pitchFamily="34" charset="0"/>
              </a:rPr>
              <a:t>alalaye</a:t>
            </a:r>
            <a:r>
              <a:rPr lang="en-US" sz="2800" dirty="0">
                <a:latin typeface="Century Gothic" pitchFamily="34" charset="0"/>
              </a:rPr>
              <a:t> </a:t>
            </a:r>
            <a:r>
              <a:rPr lang="en-US" sz="2800" dirty="0" err="1">
                <a:latin typeface="Century Gothic" pitchFamily="34" charset="0"/>
              </a:rPr>
              <a:t>katikati</a:t>
            </a:r>
            <a:r>
              <a:rPr lang="en-US" sz="2800" dirty="0">
                <a:latin typeface="Century Gothic" pitchFamily="34" charset="0"/>
              </a:rPr>
              <a:t> </a:t>
            </a:r>
            <a:r>
              <a:rPr lang="en-US" sz="2800" dirty="0" err="1">
                <a:latin typeface="Century Gothic" pitchFamily="34" charset="0"/>
              </a:rPr>
              <a:t>ya</a:t>
            </a:r>
            <a:r>
              <a:rPr lang="en-US" sz="2800" dirty="0">
                <a:latin typeface="Century Gothic" pitchFamily="34" charset="0"/>
              </a:rPr>
              <a:t> </a:t>
            </a:r>
            <a:r>
              <a:rPr lang="en-US" sz="2800" dirty="0" err="1">
                <a:latin typeface="Century Gothic" pitchFamily="34" charset="0"/>
              </a:rPr>
              <a:t>bahari</a:t>
            </a:r>
            <a:r>
              <a:rPr lang="en-US" sz="2800" dirty="0">
                <a:latin typeface="Century Gothic" pitchFamily="34" charset="0"/>
              </a:rPr>
              <a:t> </a:t>
            </a:r>
            <a:r>
              <a:rPr lang="en-US" sz="2800" dirty="0" err="1">
                <a:latin typeface="Century Gothic" pitchFamily="34" charset="0"/>
              </a:rPr>
              <a:t>kama</a:t>
            </a:r>
            <a:r>
              <a:rPr lang="en-US" sz="2800" dirty="0">
                <a:latin typeface="Century Gothic" pitchFamily="34" charset="0"/>
              </a:rPr>
              <a:t> </a:t>
            </a:r>
            <a:r>
              <a:rPr lang="en-US" sz="2800" dirty="0" err="1">
                <a:latin typeface="Century Gothic" pitchFamily="34" charset="0"/>
              </a:rPr>
              <a:t>mtu</a:t>
            </a:r>
            <a:r>
              <a:rPr lang="en-US" sz="2800" dirty="0">
                <a:latin typeface="Century Gothic" pitchFamily="34" charset="0"/>
              </a:rPr>
              <a:t> </a:t>
            </a:r>
            <a:r>
              <a:rPr lang="en-US" sz="2800" dirty="0" err="1">
                <a:latin typeface="Century Gothic" pitchFamily="34" charset="0"/>
              </a:rPr>
              <a:t>alalaye</a:t>
            </a:r>
            <a:r>
              <a:rPr lang="en-US" sz="2800" dirty="0">
                <a:latin typeface="Century Gothic" pitchFamily="34" charset="0"/>
              </a:rPr>
              <a:t> </a:t>
            </a:r>
            <a:r>
              <a:rPr lang="en-US" sz="2800" dirty="0" err="1">
                <a:latin typeface="Century Gothic" pitchFamily="34" charset="0"/>
              </a:rPr>
              <a:t>juu</a:t>
            </a:r>
            <a:r>
              <a:rPr lang="en-US" sz="2800" dirty="0">
                <a:latin typeface="Century Gothic" pitchFamily="34" charset="0"/>
              </a:rPr>
              <a:t> </a:t>
            </a:r>
            <a:r>
              <a:rPr lang="en-US" sz="2800" dirty="0" err="1">
                <a:latin typeface="Century Gothic" pitchFamily="34" charset="0"/>
              </a:rPr>
              <a:t>ya</a:t>
            </a:r>
            <a:r>
              <a:rPr lang="en-US" sz="2800" dirty="0">
                <a:latin typeface="Century Gothic" pitchFamily="34" charset="0"/>
              </a:rPr>
              <a:t> </a:t>
            </a:r>
            <a:r>
              <a:rPr lang="en-US" sz="2800" dirty="0" err="1">
                <a:latin typeface="Century Gothic" pitchFamily="34" charset="0"/>
              </a:rPr>
              <a:t>mlingoti</a:t>
            </a:r>
            <a:r>
              <a:rPr lang="en-US" sz="2800" dirty="0">
                <a:latin typeface="Century Gothic" pitchFamily="34" charset="0"/>
              </a:rPr>
              <a:t> </a:t>
            </a:r>
            <a:r>
              <a:rPr lang="en-US" sz="2800" dirty="0" err="1">
                <a:latin typeface="Century Gothic" pitchFamily="34" charset="0"/>
              </a:rPr>
              <a:t>wa</a:t>
            </a:r>
            <a:r>
              <a:rPr lang="en-US" sz="2800" dirty="0">
                <a:latin typeface="Century Gothic" pitchFamily="34" charset="0"/>
              </a:rPr>
              <a:t> </a:t>
            </a:r>
            <a:r>
              <a:rPr lang="en-US" sz="2800" dirty="0" err="1">
                <a:latin typeface="Century Gothic" pitchFamily="34" charset="0"/>
              </a:rPr>
              <a:t>meli</a:t>
            </a:r>
            <a:r>
              <a:rPr lang="en-US" sz="2800" dirty="0">
                <a:latin typeface="Century Gothic" pitchFamily="34" charset="0"/>
              </a:rPr>
              <a:t>.</a:t>
            </a:r>
          </a:p>
          <a:p>
            <a:pPr>
              <a:buNone/>
            </a:pPr>
            <a:r>
              <a:rPr lang="en-US" sz="2800" baseline="30000" dirty="0">
                <a:latin typeface="Century Gothic" pitchFamily="34" charset="0"/>
              </a:rPr>
              <a:t>35</a:t>
            </a:r>
            <a:r>
              <a:rPr lang="en-US" sz="2800" dirty="0">
                <a:latin typeface="Century Gothic" pitchFamily="34" charset="0"/>
              </a:rPr>
              <a:t>Utasema, “</a:t>
            </a:r>
            <a:r>
              <a:rPr lang="en-US" sz="2800" dirty="0" err="1">
                <a:latin typeface="Century Gothic" pitchFamily="34" charset="0"/>
              </a:rPr>
              <a:t>Walinichapa</a:t>
            </a:r>
            <a:r>
              <a:rPr lang="en-US" sz="2800" dirty="0">
                <a:latin typeface="Century Gothic" pitchFamily="34" charset="0"/>
              </a:rPr>
              <a:t>, </a:t>
            </a:r>
            <a:r>
              <a:rPr lang="en-US" sz="2800" dirty="0" err="1">
                <a:latin typeface="Century Gothic" pitchFamily="34" charset="0"/>
              </a:rPr>
              <a:t>lakini</a:t>
            </a:r>
            <a:r>
              <a:rPr lang="en-US" sz="2800" dirty="0">
                <a:latin typeface="Century Gothic" pitchFamily="34" charset="0"/>
              </a:rPr>
              <a:t> </a:t>
            </a:r>
            <a:r>
              <a:rPr lang="en-US" sz="2800" dirty="0" err="1">
                <a:latin typeface="Century Gothic" pitchFamily="34" charset="0"/>
              </a:rPr>
              <a:t>sikuumia</a:t>
            </a:r>
            <a:r>
              <a:rPr lang="en-US" sz="2800" dirty="0">
                <a:latin typeface="Century Gothic" pitchFamily="34" charset="0"/>
              </a:rPr>
              <a:t> </a:t>
            </a:r>
            <a:r>
              <a:rPr lang="en-US" sz="2800" dirty="0" err="1">
                <a:latin typeface="Century Gothic" pitchFamily="34" charset="0"/>
              </a:rPr>
              <a:t>walinipiga</a:t>
            </a:r>
            <a:r>
              <a:rPr lang="en-US" sz="2800" dirty="0">
                <a:latin typeface="Century Gothic" pitchFamily="34" charset="0"/>
              </a:rPr>
              <a:t>, </a:t>
            </a:r>
            <a:r>
              <a:rPr lang="en-US" sz="2800" dirty="0" err="1">
                <a:latin typeface="Century Gothic" pitchFamily="34" charset="0"/>
              </a:rPr>
              <a:t>lakini</a:t>
            </a:r>
            <a:r>
              <a:rPr lang="en-US" sz="2800" dirty="0">
                <a:latin typeface="Century Gothic" pitchFamily="34" charset="0"/>
              </a:rPr>
              <a:t> </a:t>
            </a:r>
            <a:r>
              <a:rPr lang="en-US" sz="2800" dirty="0" err="1">
                <a:latin typeface="Century Gothic" pitchFamily="34" charset="0"/>
              </a:rPr>
              <a:t>sina</a:t>
            </a:r>
            <a:r>
              <a:rPr lang="en-US" sz="2800" dirty="0">
                <a:latin typeface="Century Gothic" pitchFamily="34" charset="0"/>
              </a:rPr>
              <a:t> </a:t>
            </a:r>
            <a:r>
              <a:rPr lang="en-US" sz="2800" dirty="0" err="1">
                <a:latin typeface="Century Gothic" pitchFamily="34" charset="0"/>
              </a:rPr>
              <a:t>habari</a:t>
            </a:r>
            <a:r>
              <a:rPr lang="en-US" sz="2800" dirty="0">
                <a:latin typeface="Century Gothic" pitchFamily="34" charset="0"/>
              </a:rPr>
              <a:t>.</a:t>
            </a:r>
          </a:p>
          <a:p>
            <a:pPr>
              <a:buNone/>
            </a:pPr>
            <a:r>
              <a:rPr lang="en-US" sz="2800" dirty="0" err="1">
                <a:latin typeface="Century Gothic" pitchFamily="34" charset="0"/>
              </a:rPr>
              <a:t>Nitaamka</a:t>
            </a:r>
            <a:r>
              <a:rPr lang="en-US" sz="2800" dirty="0">
                <a:latin typeface="Century Gothic" pitchFamily="34" charset="0"/>
              </a:rPr>
              <a:t> </a:t>
            </a:r>
            <a:r>
              <a:rPr lang="en-US" sz="2800" dirty="0" err="1">
                <a:latin typeface="Century Gothic" pitchFamily="34" charset="0"/>
              </a:rPr>
              <a:t>lini</a:t>
            </a:r>
            <a:r>
              <a:rPr lang="en-US" sz="2800" dirty="0">
                <a:latin typeface="Century Gothic" pitchFamily="34" charset="0"/>
              </a:rPr>
              <a:t>? </a:t>
            </a:r>
            <a:r>
              <a:rPr lang="en-US" sz="2800" dirty="0" err="1">
                <a:latin typeface="Century Gothic" pitchFamily="34" charset="0"/>
              </a:rPr>
              <a:t>Ngoja</a:t>
            </a:r>
            <a:r>
              <a:rPr lang="en-US" sz="2800" dirty="0">
                <a:latin typeface="Century Gothic" pitchFamily="34" charset="0"/>
              </a:rPr>
              <a:t> </a:t>
            </a:r>
            <a:r>
              <a:rPr lang="en-US" sz="2800" dirty="0" err="1">
                <a:latin typeface="Century Gothic" pitchFamily="34" charset="0"/>
              </a:rPr>
              <a:t>nitafute</a:t>
            </a:r>
            <a:r>
              <a:rPr lang="en-US" sz="2800" dirty="0">
                <a:latin typeface="Century Gothic" pitchFamily="34" charset="0"/>
              </a:rPr>
              <a:t> </a:t>
            </a:r>
            <a:r>
              <a:rPr lang="en-US" sz="2800" dirty="0" err="1">
                <a:latin typeface="Century Gothic" pitchFamily="34" charset="0"/>
              </a:rPr>
              <a:t>kinywaji</a:t>
            </a:r>
            <a:r>
              <a:rPr lang="en-US" sz="2800" dirty="0">
                <a:latin typeface="Century Gothic" pitchFamily="34" charset="0"/>
              </a:rPr>
              <a:t> </a:t>
            </a:r>
            <a:r>
              <a:rPr lang="en-US" sz="2800" dirty="0" err="1">
                <a:latin typeface="Century Gothic" pitchFamily="34" charset="0"/>
              </a:rPr>
              <a:t>kingine</a:t>
            </a:r>
            <a:r>
              <a:rPr lang="en-US" sz="2800" dirty="0">
                <a:latin typeface="Century Gothic" pitchFamily="34" charset="0"/>
              </a:rPr>
              <a:t>!</a:t>
            </a:r>
          </a:p>
          <a:p>
            <a:endParaRPr lang="en-US" sz="28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Classification of peptic ulcers</a:t>
            </a:r>
          </a:p>
        </p:txBody>
      </p:sp>
      <p:sp>
        <p:nvSpPr>
          <p:cNvPr id="3" name="Content Placeholder 2"/>
          <p:cNvSpPr>
            <a:spLocks noGrp="1"/>
          </p:cNvSpPr>
          <p:nvPr>
            <p:ph idx="1"/>
          </p:nvPr>
        </p:nvSpPr>
        <p:spPr>
          <a:xfrm>
            <a:off x="842212" y="1251284"/>
            <a:ext cx="10740188" cy="5104276"/>
          </a:xfrm>
        </p:spPr>
        <p:txBody>
          <a:bodyPr>
            <a:noAutofit/>
          </a:bodyPr>
          <a:lstStyle/>
          <a:p>
            <a:r>
              <a:rPr lang="en-US" sz="3600" dirty="0"/>
              <a:t>Ulcers are named for their location within the body. Sometimes ulcers can also be diagnosed by examining the mouth and tongue of the effected patient to detect and find the type of Ulcer. </a:t>
            </a:r>
          </a:p>
          <a:p>
            <a:r>
              <a:rPr lang="en-US" sz="3600" dirty="0"/>
              <a:t>Some other type of Ulcers however will take other method for diagnoses. There are also other types of ulcers which are relatively less common and among them are Stress Ulcers, Bleeding Ulcers, esophageal ulcers and Refractory Ulcers.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Peptic Ulcers</a:t>
            </a:r>
            <a:endParaRPr lang="en-US" dirty="0">
              <a:solidFill>
                <a:schemeClr val="accent1"/>
              </a:solidFill>
            </a:endParaRPr>
          </a:p>
        </p:txBody>
      </p:sp>
      <p:sp>
        <p:nvSpPr>
          <p:cNvPr id="3" name="Content Placeholder 2"/>
          <p:cNvSpPr>
            <a:spLocks noGrp="1"/>
          </p:cNvSpPr>
          <p:nvPr>
            <p:ph idx="1"/>
          </p:nvPr>
        </p:nvSpPr>
        <p:spPr>
          <a:xfrm>
            <a:off x="794084" y="1394460"/>
            <a:ext cx="10788320" cy="5060348"/>
          </a:xfrm>
        </p:spPr>
        <p:txBody>
          <a:bodyPr>
            <a:normAutofit/>
          </a:bodyPr>
          <a:lstStyle/>
          <a:p>
            <a:r>
              <a:rPr lang="en-US" sz="3600" dirty="0"/>
              <a:t>Strictly, pepsin exposed ulcers are called peptic ulcers, although the term is applied to mean all esophageal, gastro, duodenal ulcers. Peptic Ulcer is the most common type in the gastrointestinal tract area. Relieved by anti acids. </a:t>
            </a:r>
          </a:p>
          <a:p>
            <a:r>
              <a:rPr lang="en-US" sz="3600" dirty="0"/>
              <a:t>Found on stomach or duodenum wall. </a:t>
            </a:r>
          </a:p>
          <a:p>
            <a:r>
              <a:rPr lang="en-US" sz="3600" dirty="0"/>
              <a:t>Pepsin and HCL, when barrier is damaged, digest epithelium.</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Duodenal Ulcers</a:t>
            </a:r>
            <a:endParaRPr lang="en-US" dirty="0">
              <a:solidFill>
                <a:schemeClr val="accent1"/>
              </a:solidFill>
            </a:endParaRPr>
          </a:p>
        </p:txBody>
      </p:sp>
      <p:sp>
        <p:nvSpPr>
          <p:cNvPr id="3" name="Content Placeholder 2"/>
          <p:cNvSpPr>
            <a:spLocks noGrp="1"/>
          </p:cNvSpPr>
          <p:nvPr>
            <p:ph idx="1"/>
          </p:nvPr>
        </p:nvSpPr>
        <p:spPr>
          <a:xfrm>
            <a:off x="649706" y="1275347"/>
            <a:ext cx="10932695" cy="5080213"/>
          </a:xfrm>
        </p:spPr>
        <p:txBody>
          <a:bodyPr>
            <a:noAutofit/>
          </a:bodyPr>
          <a:lstStyle/>
          <a:p>
            <a:r>
              <a:rPr lang="en-US" sz="3600" dirty="0"/>
              <a:t>In duodenum. </a:t>
            </a:r>
          </a:p>
          <a:p>
            <a:r>
              <a:rPr lang="en-US" sz="3600" dirty="0"/>
              <a:t>Duodenum ulcers are usually benign however doctors may take a biopsy to make sure that they are benign. </a:t>
            </a:r>
          </a:p>
          <a:p>
            <a:r>
              <a:rPr lang="en-US" sz="3600" dirty="0"/>
              <a:t>Usually patients feel a burning sensation and heartburn feelings .Duodenum ulcers will usually begin in the starting point of the small intestine and are this type of Ulcer is much common in western societies than any other.</a:t>
            </a:r>
            <a:br>
              <a:rPr lang="en-US" sz="3600" dirty="0"/>
            </a:br>
            <a:r>
              <a:rPr lang="en-US" sz="3600" dirty="0"/>
              <a:t>Four less common types are following:</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Esophageal Ulcer</a:t>
            </a:r>
          </a:p>
        </p:txBody>
      </p:sp>
      <p:sp>
        <p:nvSpPr>
          <p:cNvPr id="3" name="Content Placeholder 2"/>
          <p:cNvSpPr>
            <a:spLocks noGrp="1"/>
          </p:cNvSpPr>
          <p:nvPr>
            <p:ph idx="1"/>
          </p:nvPr>
        </p:nvSpPr>
        <p:spPr/>
        <p:txBody>
          <a:bodyPr>
            <a:normAutofit/>
          </a:bodyPr>
          <a:lstStyle/>
          <a:p>
            <a:r>
              <a:rPr lang="en-US" sz="3600" dirty="0"/>
              <a:t>Occurs in the lower end of esophagus. </a:t>
            </a:r>
          </a:p>
          <a:p>
            <a:r>
              <a:rPr lang="en-US" sz="3600" dirty="0"/>
              <a:t>H. pylori common etiology</a:t>
            </a:r>
          </a:p>
          <a:p>
            <a:r>
              <a:rPr lang="en-US" sz="3600" dirty="0"/>
              <a:t>Patients may feel a lot of pain if acid from stomach refluxes</a:t>
            </a:r>
          </a:p>
          <a:p>
            <a:r>
              <a:rPr lang="en-US" sz="3600" dirty="0"/>
              <a:t>Causes difficulty and pain in swallowing.</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4365" y="267494"/>
            <a:ext cx="10988041" cy="1399032"/>
          </a:xfrm>
        </p:spPr>
        <p:txBody>
          <a:bodyPr/>
          <a:lstStyle/>
          <a:p>
            <a:r>
              <a:rPr lang="en-US" b="1" dirty="0">
                <a:solidFill>
                  <a:schemeClr val="accent2">
                    <a:lumMod val="60000"/>
                    <a:lumOff val="40000"/>
                  </a:schemeClr>
                </a:solidFill>
              </a:rPr>
              <a:t>Bleeding Ulcer</a:t>
            </a:r>
            <a:r>
              <a:rPr lang="en-US" dirty="0"/>
              <a:t/>
            </a:r>
            <a:br>
              <a:rPr lang="en-US" dirty="0"/>
            </a:br>
            <a:endParaRPr lang="en-US" dirty="0"/>
          </a:p>
        </p:txBody>
      </p:sp>
      <p:sp>
        <p:nvSpPr>
          <p:cNvPr id="3" name="Content Placeholder 2"/>
          <p:cNvSpPr>
            <a:spLocks noGrp="1"/>
          </p:cNvSpPr>
          <p:nvPr>
            <p:ph idx="1"/>
          </p:nvPr>
        </p:nvSpPr>
        <p:spPr>
          <a:xfrm>
            <a:off x="800102" y="1348740"/>
            <a:ext cx="10812780" cy="5106068"/>
          </a:xfrm>
        </p:spPr>
        <p:txBody>
          <a:bodyPr>
            <a:normAutofit/>
          </a:bodyPr>
          <a:lstStyle/>
          <a:p>
            <a:r>
              <a:rPr lang="en-US" dirty="0"/>
              <a:t>Internal bleeding occurs if an ulcer is untreated. </a:t>
            </a:r>
          </a:p>
          <a:p>
            <a:r>
              <a:rPr lang="en-US" dirty="0"/>
              <a:t>Must be attended to fast</a:t>
            </a:r>
          </a:p>
          <a:p>
            <a:pPr>
              <a:buNone/>
            </a:pPr>
            <a:r>
              <a:rPr lang="en-US" sz="4000" b="1" dirty="0">
                <a:solidFill>
                  <a:schemeClr val="accent2">
                    <a:lumMod val="60000"/>
                    <a:lumOff val="40000"/>
                  </a:schemeClr>
                </a:solidFill>
              </a:rPr>
              <a:t>Refractory ulcers</a:t>
            </a:r>
            <a:r>
              <a:rPr lang="en-US" dirty="0"/>
              <a:t/>
            </a:r>
            <a:br>
              <a:rPr lang="en-US" dirty="0"/>
            </a:br>
            <a:r>
              <a:rPr lang="en-US" dirty="0"/>
              <a:t>Simple peptic ulcers that have not healed after at least 3 months of treatment are called refractory ulcers</a:t>
            </a:r>
          </a:p>
          <a:p>
            <a:pPr>
              <a:buNone/>
            </a:pPr>
            <a:r>
              <a:rPr lang="en-US" sz="4000" b="1" dirty="0">
                <a:solidFill>
                  <a:schemeClr val="accent2">
                    <a:lumMod val="60000"/>
                    <a:lumOff val="40000"/>
                  </a:schemeClr>
                </a:solidFill>
              </a:rPr>
              <a:t>Stress ulcers</a:t>
            </a:r>
          </a:p>
          <a:p>
            <a:r>
              <a:rPr lang="en-US" dirty="0"/>
              <a:t>consist of a group of lesions and usually found in the esophagus, the stomach or the duodenum. </a:t>
            </a:r>
          </a:p>
          <a:p>
            <a:r>
              <a:rPr lang="en-US" dirty="0"/>
              <a:t>Common in those with other illness or are critically ill and on ventilation. </a:t>
            </a:r>
          </a:p>
          <a:p>
            <a:pPr>
              <a:buNone/>
            </a:pPr>
            <a:endParaRPr lang="en-US" dirty="0"/>
          </a:p>
          <a:p>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51991" y="304800"/>
            <a:ext cx="8229600" cy="1143000"/>
          </a:xfrm>
        </p:spPr>
        <p:txBody>
          <a:bodyPr/>
          <a:lstStyle/>
          <a:p>
            <a:r>
              <a:rPr lang="en-US" dirty="0">
                <a:solidFill>
                  <a:schemeClr val="tx1"/>
                </a:solidFill>
              </a:rPr>
              <a:t>SYMPTOMS</a:t>
            </a:r>
          </a:p>
        </p:txBody>
      </p:sp>
      <p:sp>
        <p:nvSpPr>
          <p:cNvPr id="12291" name="Rectangle 3"/>
          <p:cNvSpPr>
            <a:spLocks noGrp="1" noChangeArrowheads="1"/>
          </p:cNvSpPr>
          <p:nvPr>
            <p:ph idx="1"/>
          </p:nvPr>
        </p:nvSpPr>
        <p:spPr>
          <a:xfrm>
            <a:off x="1828800" y="7010403"/>
            <a:ext cx="8229600" cy="106363"/>
          </a:xfrm>
        </p:spPr>
        <p:txBody>
          <a:bodyPr>
            <a:normAutofit fontScale="25000" lnSpcReduction="20000"/>
          </a:bodyPr>
          <a:lstStyle/>
          <a:p>
            <a:pPr>
              <a:lnSpc>
                <a:spcPct val="80000"/>
              </a:lnSpc>
            </a:pPr>
            <a:endParaRPr lang="en-US" sz="800"/>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685" y="502920"/>
            <a:ext cx="9310254"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915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434975"/>
            <a:ext cx="6583363" cy="6423025"/>
          </a:xfrm>
        </p:spPr>
        <p:txBody>
          <a:bodyPr>
            <a:noAutofit/>
          </a:bodyPr>
          <a:lstStyle/>
          <a:p>
            <a:pPr>
              <a:buNone/>
            </a:pPr>
            <a:r>
              <a:rPr lang="en-US" sz="3200" b="1" dirty="0">
                <a:solidFill>
                  <a:srgbClr val="00B0F0"/>
                </a:solidFill>
                <a:latin typeface="Cambria" pitchFamily="18" charset="0"/>
              </a:rPr>
              <a:t>Duodenal ulcers</a:t>
            </a:r>
            <a:endParaRPr lang="en-US" sz="3200" dirty="0">
              <a:solidFill>
                <a:srgbClr val="00B0F0"/>
              </a:solidFill>
              <a:latin typeface="Cambria" pitchFamily="18" charset="0"/>
            </a:endParaRPr>
          </a:p>
          <a:p>
            <a:r>
              <a:rPr lang="en-US" sz="3200" dirty="0">
                <a:solidFill>
                  <a:schemeClr val="tx1"/>
                </a:solidFill>
                <a:latin typeface="Cambria" pitchFamily="18" charset="0"/>
              </a:rPr>
              <a:t>-Age-30 to 50</a:t>
            </a:r>
          </a:p>
          <a:p>
            <a:r>
              <a:rPr lang="en-US" sz="3200" dirty="0">
                <a:solidFill>
                  <a:schemeClr val="tx1"/>
                </a:solidFill>
                <a:latin typeface="Cambria" pitchFamily="18" charset="0"/>
              </a:rPr>
              <a:t>-Male: female= 3:1</a:t>
            </a:r>
          </a:p>
          <a:p>
            <a:r>
              <a:rPr lang="en-US" sz="3200" dirty="0">
                <a:solidFill>
                  <a:schemeClr val="tx1"/>
                </a:solidFill>
                <a:latin typeface="Cambria" pitchFamily="18" charset="0"/>
              </a:rPr>
              <a:t>-Incidence-80%</a:t>
            </a:r>
          </a:p>
          <a:p>
            <a:r>
              <a:rPr lang="en-US" sz="3200" dirty="0">
                <a:solidFill>
                  <a:schemeClr val="tx1"/>
                </a:solidFill>
                <a:latin typeface="Cambria" pitchFamily="18" charset="0"/>
              </a:rPr>
              <a:t>-May have weight gain</a:t>
            </a:r>
          </a:p>
          <a:p>
            <a:r>
              <a:rPr lang="en-US" sz="3200" dirty="0">
                <a:solidFill>
                  <a:schemeClr val="tx1"/>
                </a:solidFill>
                <a:latin typeface="Cambria" pitchFamily="18" charset="0"/>
              </a:rPr>
              <a:t>-Pain-2 to 3 hrs after meals</a:t>
            </a:r>
          </a:p>
          <a:p>
            <a:r>
              <a:rPr lang="en-US" sz="3200" dirty="0">
                <a:solidFill>
                  <a:schemeClr val="tx1"/>
                </a:solidFill>
                <a:latin typeface="Cambria" pitchFamily="18" charset="0"/>
              </a:rPr>
              <a:t>-Nocturnal awakening</a:t>
            </a:r>
          </a:p>
          <a:p>
            <a:r>
              <a:rPr lang="en-US" sz="3200" dirty="0">
                <a:solidFill>
                  <a:schemeClr val="tx1"/>
                </a:solidFill>
                <a:latin typeface="Cambria" pitchFamily="18" charset="0"/>
              </a:rPr>
              <a:t>-Vomiting uncommon</a:t>
            </a:r>
          </a:p>
          <a:p>
            <a:r>
              <a:rPr lang="en-US" sz="3200" dirty="0">
                <a:solidFill>
                  <a:schemeClr val="tx1"/>
                </a:solidFill>
                <a:latin typeface="Cambria" pitchFamily="18" charset="0"/>
              </a:rPr>
              <a:t>-Hemorrhage less likely</a:t>
            </a:r>
          </a:p>
          <a:p>
            <a:r>
              <a:rPr lang="en-US" sz="3200" dirty="0">
                <a:solidFill>
                  <a:schemeClr val="tx1"/>
                </a:solidFill>
                <a:latin typeface="Cambria" pitchFamily="18" charset="0"/>
              </a:rPr>
              <a:t>-Perforation more likely</a:t>
            </a:r>
          </a:p>
        </p:txBody>
      </p:sp>
      <p:sp>
        <p:nvSpPr>
          <p:cNvPr id="4" name="Content Placeholder 3"/>
          <p:cNvSpPr>
            <a:spLocks noGrp="1"/>
          </p:cNvSpPr>
          <p:nvPr>
            <p:ph sz="half" idx="4294967295"/>
          </p:nvPr>
        </p:nvSpPr>
        <p:spPr>
          <a:xfrm>
            <a:off x="6172200" y="365125"/>
            <a:ext cx="6019800" cy="5635625"/>
          </a:xfrm>
        </p:spPr>
        <p:txBody>
          <a:bodyPr>
            <a:noAutofit/>
          </a:bodyPr>
          <a:lstStyle/>
          <a:p>
            <a:pPr>
              <a:buNone/>
            </a:pPr>
            <a:r>
              <a:rPr lang="en-US" sz="3200" b="1" dirty="0">
                <a:solidFill>
                  <a:srgbClr val="00B0F0"/>
                </a:solidFill>
                <a:latin typeface="Cambria" pitchFamily="18" charset="0"/>
              </a:rPr>
              <a:t>Gastric ulcers</a:t>
            </a:r>
            <a:endParaRPr lang="en-US" sz="3200" dirty="0">
              <a:solidFill>
                <a:srgbClr val="00B0F0"/>
              </a:solidFill>
              <a:latin typeface="Cambria" pitchFamily="18" charset="0"/>
            </a:endParaRPr>
          </a:p>
          <a:p>
            <a:r>
              <a:rPr lang="en-US" sz="3200" dirty="0">
                <a:solidFill>
                  <a:schemeClr val="tx1"/>
                </a:solidFill>
                <a:latin typeface="Cambria" pitchFamily="18" charset="0"/>
              </a:rPr>
              <a:t>-Usually 60 and over</a:t>
            </a:r>
          </a:p>
          <a:p>
            <a:r>
              <a:rPr lang="en-US" sz="3200" dirty="0">
                <a:solidFill>
                  <a:schemeClr val="tx1"/>
                </a:solidFill>
                <a:latin typeface="Cambria" pitchFamily="18" charset="0"/>
              </a:rPr>
              <a:t>-1:1</a:t>
            </a:r>
          </a:p>
          <a:p>
            <a:r>
              <a:rPr lang="en-US" sz="3200" dirty="0">
                <a:solidFill>
                  <a:schemeClr val="tx1"/>
                </a:solidFill>
                <a:latin typeface="Cambria" pitchFamily="18" charset="0"/>
              </a:rPr>
              <a:t>-15%</a:t>
            </a:r>
          </a:p>
          <a:p>
            <a:r>
              <a:rPr lang="en-US" sz="3200" dirty="0">
                <a:solidFill>
                  <a:schemeClr val="tx1"/>
                </a:solidFill>
                <a:latin typeface="Cambria" pitchFamily="18" charset="0"/>
              </a:rPr>
              <a:t>-May have weight loss</a:t>
            </a:r>
          </a:p>
          <a:p>
            <a:r>
              <a:rPr lang="en-US" sz="3200" dirty="0">
                <a:solidFill>
                  <a:schemeClr val="tx1"/>
                </a:solidFill>
                <a:latin typeface="Cambria" pitchFamily="18" charset="0"/>
              </a:rPr>
              <a:t>-1/2-1 hrs after meals</a:t>
            </a:r>
          </a:p>
          <a:p>
            <a:r>
              <a:rPr lang="en-US" sz="3200" dirty="0">
                <a:solidFill>
                  <a:schemeClr val="tx1"/>
                </a:solidFill>
                <a:latin typeface="Cambria" pitchFamily="18" charset="0"/>
              </a:rPr>
              <a:t>-No nocturnal awakening</a:t>
            </a:r>
          </a:p>
          <a:p>
            <a:r>
              <a:rPr lang="en-US" sz="3200" dirty="0">
                <a:solidFill>
                  <a:schemeClr val="tx1"/>
                </a:solidFill>
                <a:latin typeface="Cambria" pitchFamily="18" charset="0"/>
              </a:rPr>
              <a:t>-Vomiting common</a:t>
            </a:r>
          </a:p>
          <a:p>
            <a:r>
              <a:rPr lang="en-US" sz="3200" dirty="0">
                <a:solidFill>
                  <a:schemeClr val="tx1"/>
                </a:solidFill>
                <a:latin typeface="Cambria" pitchFamily="18" charset="0"/>
              </a:rPr>
              <a:t>-Hemorrhage more likely</a:t>
            </a:r>
          </a:p>
          <a:p>
            <a:r>
              <a:rPr lang="en-US" sz="3200" dirty="0">
                <a:solidFill>
                  <a:schemeClr val="tx1"/>
                </a:solidFill>
                <a:latin typeface="Cambria" pitchFamily="18" charset="0"/>
              </a:rPr>
              <a:t>-Perforation less likely</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3092490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4" descr="265px-Editedul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5581" y="1325884"/>
            <a:ext cx="5287241" cy="394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265px-Editedgul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 y="1203158"/>
            <a:ext cx="5024788" cy="396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idx="4294967295"/>
          </p:nvPr>
        </p:nvSpPr>
        <p:spPr>
          <a:xfrm>
            <a:off x="0" y="268288"/>
            <a:ext cx="10972800" cy="1398587"/>
          </a:xfrm>
        </p:spPr>
        <p:txBody>
          <a:bodyPr/>
          <a:lstStyle/>
          <a:p>
            <a:r>
              <a:rPr lang="en-US" dirty="0"/>
              <a:t>Endoscopy</a:t>
            </a:r>
          </a:p>
        </p:txBody>
      </p:sp>
    </p:spTree>
    <p:extLst>
      <p:ext uri="{BB962C8B-B14F-4D97-AF65-F5344CB8AC3E}">
        <p14:creationId xmlns:p14="http://schemas.microsoft.com/office/powerpoint/2010/main" val="18096450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p:cNvSpPr>
            <a:spLocks noGrp="1" noChangeArrowheads="1"/>
          </p:cNvSpPr>
          <p:nvPr>
            <p:ph idx="4294967295"/>
          </p:nvPr>
        </p:nvSpPr>
        <p:spPr>
          <a:xfrm>
            <a:off x="0" y="0"/>
            <a:ext cx="12192000" cy="6477000"/>
          </a:xfrm>
        </p:spPr>
        <p:txBody>
          <a:bodyPr>
            <a:noAutofit/>
          </a:bodyPr>
          <a:lstStyle/>
          <a:p>
            <a:pPr marL="0" indent="0">
              <a:lnSpc>
                <a:spcPct val="80000"/>
              </a:lnSpc>
              <a:buNone/>
            </a:pPr>
            <a:endParaRPr lang="en-US" sz="4000" dirty="0">
              <a:solidFill>
                <a:schemeClr val="tx1"/>
              </a:solidFill>
            </a:endParaRPr>
          </a:p>
          <a:p>
            <a:pPr marL="0" indent="0">
              <a:lnSpc>
                <a:spcPct val="80000"/>
              </a:lnSpc>
              <a:buNone/>
            </a:pPr>
            <a:r>
              <a:rPr lang="en-US" sz="4000" b="1" dirty="0">
                <a:solidFill>
                  <a:schemeClr val="accent1"/>
                </a:solidFill>
              </a:rPr>
              <a:t>Predisposing factors</a:t>
            </a:r>
            <a:endParaRPr lang="en-US" sz="4000" dirty="0">
              <a:solidFill>
                <a:schemeClr val="accent1"/>
              </a:solidFill>
            </a:endParaRPr>
          </a:p>
          <a:p>
            <a:pPr>
              <a:lnSpc>
                <a:spcPct val="80000"/>
              </a:lnSpc>
            </a:pPr>
            <a:r>
              <a:rPr lang="en-US" sz="4000" dirty="0">
                <a:solidFill>
                  <a:schemeClr val="tx1"/>
                </a:solidFill>
              </a:rPr>
              <a:t>Are age 60 or older (your stomach lining becomes more fragile with age).</a:t>
            </a:r>
          </a:p>
          <a:p>
            <a:pPr>
              <a:lnSpc>
                <a:spcPct val="80000"/>
              </a:lnSpc>
            </a:pPr>
            <a:r>
              <a:rPr lang="en-US" sz="4000" dirty="0">
                <a:solidFill>
                  <a:schemeClr val="tx1"/>
                </a:solidFill>
              </a:rPr>
              <a:t>Have had past experiences with ulcers and internal bleeding</a:t>
            </a:r>
          </a:p>
          <a:p>
            <a:pPr>
              <a:lnSpc>
                <a:spcPct val="80000"/>
              </a:lnSpc>
            </a:pPr>
            <a:r>
              <a:rPr lang="en-US" sz="4000" dirty="0">
                <a:solidFill>
                  <a:schemeClr val="tx1"/>
                </a:solidFill>
              </a:rPr>
              <a:t>Take steroid medications, such as prednisone.</a:t>
            </a:r>
          </a:p>
          <a:p>
            <a:pPr>
              <a:lnSpc>
                <a:spcPct val="80000"/>
              </a:lnSpc>
            </a:pPr>
            <a:r>
              <a:rPr lang="en-US" sz="4000" dirty="0">
                <a:solidFill>
                  <a:schemeClr val="tx1"/>
                </a:solidFill>
              </a:rPr>
              <a:t>Take blood thinners, such as </a:t>
            </a:r>
            <a:r>
              <a:rPr lang="en-US" sz="4000" dirty="0" err="1">
                <a:solidFill>
                  <a:schemeClr val="tx1"/>
                </a:solidFill>
              </a:rPr>
              <a:t>warfarin</a:t>
            </a:r>
            <a:r>
              <a:rPr lang="en-US" sz="4000" dirty="0">
                <a:solidFill>
                  <a:schemeClr val="tx1"/>
                </a:solidFill>
              </a:rPr>
              <a:t>.</a:t>
            </a:r>
          </a:p>
          <a:p>
            <a:pPr>
              <a:lnSpc>
                <a:spcPct val="80000"/>
              </a:lnSpc>
              <a:buFont typeface="Wingdings" pitchFamily="2" charset="2"/>
              <a:buChar char="§"/>
            </a:pPr>
            <a:r>
              <a:rPr lang="en-US" sz="4000" dirty="0"/>
              <a:t>Consume alcohol or use tobacco on a regular basis.</a:t>
            </a:r>
          </a:p>
          <a:p>
            <a:pPr>
              <a:lnSpc>
                <a:spcPct val="80000"/>
              </a:lnSpc>
              <a:buFont typeface="Wingdings" pitchFamily="2" charset="2"/>
              <a:buChar char="§"/>
            </a:pPr>
            <a:r>
              <a:rPr lang="en-US" sz="4000" dirty="0"/>
              <a:t>Experience certain side effects after taking NSAIDs, such as upset stomach and heartburn.</a:t>
            </a:r>
          </a:p>
          <a:p>
            <a:pPr>
              <a:lnSpc>
                <a:spcPct val="80000"/>
              </a:lnSpc>
              <a:buFont typeface="Wingdings" pitchFamily="2" charset="2"/>
              <a:buChar char="§"/>
            </a:pPr>
            <a:r>
              <a:rPr lang="en-US" sz="4000" dirty="0"/>
              <a:t>Take NSAIDs in amounts higher than</a:t>
            </a:r>
            <a:endParaRPr lang="en-US" sz="4000" dirty="0">
              <a:solidFill>
                <a:schemeClr val="tx1"/>
              </a:solidFill>
            </a:endParaRPr>
          </a:p>
          <a:p>
            <a:pPr>
              <a:lnSpc>
                <a:spcPct val="80000"/>
              </a:lnSpc>
            </a:pPr>
            <a:endParaRPr lang="en-US" sz="4000" dirty="0">
              <a:solidFill>
                <a:schemeClr val="tx1"/>
              </a:solidFill>
            </a:endParaRPr>
          </a:p>
          <a:p>
            <a:pPr>
              <a:lnSpc>
                <a:spcPct val="80000"/>
              </a:lnSpc>
            </a:pPr>
            <a:endParaRPr lang="en-US" sz="4000" dirty="0">
              <a:solidFill>
                <a:schemeClr val="tx1"/>
              </a:solidFill>
            </a:endParaRPr>
          </a:p>
        </p:txBody>
      </p:sp>
    </p:spTree>
    <p:extLst>
      <p:ext uri="{BB962C8B-B14F-4D97-AF65-F5344CB8AC3E}">
        <p14:creationId xmlns:p14="http://schemas.microsoft.com/office/powerpoint/2010/main" val="179803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REMEDY FOR SMALL STONES</a:t>
            </a:r>
          </a:p>
        </p:txBody>
      </p:sp>
      <p:sp>
        <p:nvSpPr>
          <p:cNvPr id="3" name="Content Placeholder 2"/>
          <p:cNvSpPr>
            <a:spLocks noGrp="1"/>
          </p:cNvSpPr>
          <p:nvPr>
            <p:ph idx="1"/>
          </p:nvPr>
        </p:nvSpPr>
        <p:spPr>
          <a:xfrm>
            <a:off x="794084" y="1732546"/>
            <a:ext cx="10788316" cy="4623013"/>
          </a:xfrm>
        </p:spPr>
        <p:txBody>
          <a:bodyPr>
            <a:normAutofit lnSpcReduction="10000"/>
          </a:bodyPr>
          <a:lstStyle/>
          <a:p>
            <a:r>
              <a:rPr lang="en-US" sz="3600" b="1" dirty="0"/>
              <a:t>Cotton swab or finger.</a:t>
            </a:r>
            <a:r>
              <a:rPr lang="en-US" sz="3600" dirty="0"/>
              <a:t> reach it with a finger or a cotton swab and scrape it off. Do this very carefully as it may cause additional infection if done aggressively or if the stone’s larger. Gargle with salt water immediately after you remove a tonsil stone this way. You shouldn’t do this unless the stone is easy to reach and small.</a:t>
            </a:r>
          </a:p>
          <a:p>
            <a:r>
              <a:rPr lang="en-US" sz="3600" b="1" dirty="0"/>
              <a:t>Coughing.</a:t>
            </a:r>
            <a:r>
              <a:rPr lang="en-US" sz="3600" dirty="0"/>
              <a:t> Depending on the size of the stone, coughing could to dislodge a stone in some cases.</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5011" y="320046"/>
            <a:ext cx="12142274" cy="5078313"/>
          </a:xfrm>
          <a:prstGeom prst="rect">
            <a:avLst/>
          </a:prstGeom>
        </p:spPr>
        <p:txBody>
          <a:bodyPr wrap="square">
            <a:spAutoFit/>
          </a:bodyPr>
          <a:lstStyle/>
          <a:p>
            <a:pPr>
              <a:lnSpc>
                <a:spcPct val="150000"/>
              </a:lnSpc>
              <a:buFont typeface="Wingdings" pitchFamily="2" charset="2"/>
              <a:buChar char="§"/>
            </a:pPr>
            <a:r>
              <a:rPr lang="en-US" sz="3600" dirty="0">
                <a:latin typeface="Century Gothic" pitchFamily="34" charset="0"/>
              </a:rPr>
              <a:t>recommended  or for long period</a:t>
            </a:r>
          </a:p>
          <a:p>
            <a:pPr>
              <a:lnSpc>
                <a:spcPct val="150000"/>
              </a:lnSpc>
              <a:buFont typeface="Wingdings" pitchFamily="2" charset="2"/>
              <a:buChar char="§"/>
            </a:pPr>
            <a:r>
              <a:rPr lang="en-US" sz="3600" dirty="0">
                <a:latin typeface="Century Gothic" pitchFamily="34" charset="0"/>
              </a:rPr>
              <a:t>Stress doesn’t cause ulcers, but a contributing factor</a:t>
            </a:r>
          </a:p>
          <a:p>
            <a:pPr>
              <a:lnSpc>
                <a:spcPct val="150000"/>
              </a:lnSpc>
              <a:buFont typeface="Wingdings" pitchFamily="2" charset="2"/>
              <a:buChar char="§"/>
            </a:pPr>
            <a:r>
              <a:rPr lang="en-US" sz="3600" dirty="0">
                <a:latin typeface="Century Gothic" pitchFamily="34" charset="0"/>
              </a:rPr>
              <a:t>Chronic disorders: liver disease, emphysema, R. arthritis may predispose one to ulcers</a:t>
            </a:r>
          </a:p>
          <a:p>
            <a:pPr>
              <a:lnSpc>
                <a:spcPct val="150000"/>
              </a:lnSpc>
              <a:buFont typeface="Wingdings" pitchFamily="2" charset="2"/>
              <a:buChar char="§"/>
            </a:pPr>
            <a:r>
              <a:rPr lang="en-US" sz="3600" dirty="0">
                <a:latin typeface="Century Gothic" pitchFamily="34" charset="0"/>
              </a:rPr>
              <a:t>Improper diet, irregular or skipped meals</a:t>
            </a:r>
          </a:p>
          <a:p>
            <a:pPr>
              <a:lnSpc>
                <a:spcPct val="150000"/>
              </a:lnSpc>
              <a:buFont typeface="Wingdings" pitchFamily="2" charset="2"/>
              <a:buChar char="§"/>
            </a:pPr>
            <a:r>
              <a:rPr lang="en-US" sz="3600" dirty="0">
                <a:latin typeface="Century Gothic" pitchFamily="34" charset="0"/>
              </a:rPr>
              <a:t>Type O blood (for duodenal ulcers)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0" y="762000"/>
            <a:ext cx="11612563" cy="5943600"/>
          </a:xfrm>
        </p:spPr>
        <p:txBody>
          <a:bodyPr/>
          <a:lstStyle/>
          <a:p>
            <a:pPr>
              <a:lnSpc>
                <a:spcPct val="80000"/>
              </a:lnSpc>
              <a:buClr>
                <a:srgbClr val="A50021"/>
              </a:buClr>
              <a:buFont typeface="Arial" panose="020B0604020202020204" pitchFamily="34" charset="0"/>
              <a:buChar char="ж"/>
            </a:pPr>
            <a:r>
              <a:rPr lang="en-US" sz="4000" b="1" dirty="0">
                <a:solidFill>
                  <a:schemeClr val="accent2">
                    <a:lumMod val="60000"/>
                    <a:lumOff val="40000"/>
                  </a:schemeClr>
                </a:solidFill>
                <a:latin typeface="Times New Roman" panose="02020603050405020304" pitchFamily="18" charset="0"/>
              </a:rPr>
              <a:t>GI bleeding </a:t>
            </a:r>
            <a:r>
              <a:rPr lang="en-US" sz="4000" dirty="0">
                <a:solidFill>
                  <a:schemeClr val="tx1"/>
                </a:solidFill>
                <a:latin typeface="Times New Roman" panose="02020603050405020304" pitchFamily="18" charset="0"/>
              </a:rPr>
              <a:t>is the most common complication. It occurs when the ulcer erodes one of the blood vessels.</a:t>
            </a:r>
          </a:p>
          <a:p>
            <a:pPr>
              <a:lnSpc>
                <a:spcPct val="80000"/>
              </a:lnSpc>
              <a:buClr>
                <a:srgbClr val="A50021"/>
              </a:buClr>
              <a:buFont typeface="Arial" panose="020B0604020202020204" pitchFamily="34" charset="0"/>
              <a:buChar char="ж"/>
            </a:pPr>
            <a:r>
              <a:rPr lang="en-US" sz="4000" b="1" dirty="0">
                <a:solidFill>
                  <a:schemeClr val="accent2">
                    <a:lumMod val="60000"/>
                    <a:lumOff val="40000"/>
                  </a:schemeClr>
                </a:solidFill>
                <a:latin typeface="Times New Roman" panose="02020603050405020304" pitchFamily="18" charset="0"/>
              </a:rPr>
              <a:t>Perforation</a:t>
            </a:r>
            <a:r>
              <a:rPr lang="en-US" sz="4000" dirty="0">
                <a:solidFill>
                  <a:schemeClr val="accent2">
                    <a:lumMod val="60000"/>
                    <a:lumOff val="40000"/>
                  </a:schemeClr>
                </a:solidFill>
                <a:latin typeface="Times New Roman" panose="02020603050405020304" pitchFamily="18" charset="0"/>
              </a:rPr>
              <a:t> </a:t>
            </a:r>
            <a:r>
              <a:rPr lang="en-US" sz="4000" dirty="0">
                <a:solidFill>
                  <a:schemeClr val="tx1"/>
                </a:solidFill>
                <a:latin typeface="Times New Roman" panose="02020603050405020304" pitchFamily="18" charset="0"/>
              </a:rPr>
              <a:t> Erosion of the gastro-intestinal wall by the ulcer leads to spillage of stomach or intestinal content into the abdominal cavity. The first sign is often sudden intense abdominal pain. Posterior wall perforation leads to pancreatitis; pain in this situation often radiates to the back.</a:t>
            </a:r>
          </a:p>
          <a:p>
            <a:pPr>
              <a:lnSpc>
                <a:spcPct val="80000"/>
              </a:lnSpc>
              <a:buClr>
                <a:srgbClr val="A50021"/>
              </a:buClr>
              <a:buFont typeface="Arial" panose="020B0604020202020204" pitchFamily="34" charset="0"/>
              <a:buNone/>
            </a:pPr>
            <a:endParaRPr lang="en-US" sz="4000" dirty="0">
              <a:solidFill>
                <a:schemeClr val="tx1"/>
              </a:solidFill>
              <a:latin typeface="Times New Roman" panose="02020603050405020304" pitchFamily="18" charset="0"/>
            </a:endParaRPr>
          </a:p>
          <a:p>
            <a:pPr>
              <a:lnSpc>
                <a:spcPct val="80000"/>
              </a:lnSpc>
            </a:pPr>
            <a:endParaRPr lang="en-US" dirty="0">
              <a:solidFill>
                <a:schemeClr val="tx1"/>
              </a:solidFill>
            </a:endParaRPr>
          </a:p>
        </p:txBody>
      </p:sp>
      <p:sp>
        <p:nvSpPr>
          <p:cNvPr id="6" name="Rectangle 2"/>
          <p:cNvSpPr txBox="1">
            <a:spLocks noChangeArrowheads="1"/>
          </p:cNvSpPr>
          <p:nvPr/>
        </p:nvSpPr>
        <p:spPr bwMode="auto">
          <a:xfrm>
            <a:off x="1905001" y="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sz="3200" b="1" dirty="0">
                <a:solidFill>
                  <a:schemeClr val="accent1"/>
                </a:solidFill>
                <a:effectLst>
                  <a:outerShdw blurRad="38100" dist="38100" dir="2700000" algn="tl">
                    <a:srgbClr val="FFFFFF"/>
                  </a:outerShdw>
                </a:effectLst>
                <a:latin typeface="Times New Roman" panose="02020603050405020304" pitchFamily="18" charset="0"/>
              </a:rPr>
              <a:t>COMPLICATIONS</a:t>
            </a:r>
          </a:p>
        </p:txBody>
      </p:sp>
    </p:spTree>
    <p:extLst>
      <p:ext uri="{BB962C8B-B14F-4D97-AF65-F5344CB8AC3E}">
        <p14:creationId xmlns:p14="http://schemas.microsoft.com/office/powerpoint/2010/main" val="3145648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00609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1470025" y="304800"/>
            <a:ext cx="10721975" cy="6553200"/>
          </a:xfrm>
        </p:spPr>
        <p:txBody>
          <a:bodyPr/>
          <a:lstStyle/>
          <a:p>
            <a:pPr>
              <a:buClr>
                <a:srgbClr val="A50021"/>
              </a:buClr>
              <a:buFont typeface="Arial" panose="020B0604020202020204" pitchFamily="34" charset="0"/>
              <a:buChar char="ж"/>
            </a:pPr>
            <a:r>
              <a:rPr lang="en-US" sz="3600" b="1" dirty="0">
                <a:solidFill>
                  <a:schemeClr val="accent2">
                    <a:lumMod val="60000"/>
                    <a:lumOff val="40000"/>
                  </a:schemeClr>
                </a:solidFill>
                <a:latin typeface="Times New Roman" panose="02020603050405020304" pitchFamily="18" charset="0"/>
              </a:rPr>
              <a:t>Penetration</a:t>
            </a:r>
            <a:r>
              <a:rPr lang="en-US" sz="3600" dirty="0">
                <a:solidFill>
                  <a:srgbClr val="FFFF00"/>
                </a:solidFill>
                <a:latin typeface="Times New Roman" panose="02020603050405020304" pitchFamily="18" charset="0"/>
              </a:rPr>
              <a:t> </a:t>
            </a:r>
            <a:r>
              <a:rPr lang="en-US" sz="3600" dirty="0">
                <a:solidFill>
                  <a:schemeClr val="tx1"/>
                </a:solidFill>
                <a:latin typeface="Times New Roman" panose="02020603050405020304" pitchFamily="18" charset="0"/>
              </a:rPr>
              <a:t>is when the ulcer continues into adjacent organs such as the liver and pancreas</a:t>
            </a:r>
          </a:p>
          <a:p>
            <a:pPr>
              <a:buClr>
                <a:srgbClr val="A50021"/>
              </a:buClr>
              <a:buFont typeface="Arial" panose="020B0604020202020204" pitchFamily="34" charset="0"/>
              <a:buChar char="ж"/>
            </a:pPr>
            <a:r>
              <a:rPr lang="en-US" sz="3600" b="1" dirty="0">
                <a:solidFill>
                  <a:schemeClr val="accent2">
                    <a:lumMod val="60000"/>
                    <a:lumOff val="40000"/>
                  </a:schemeClr>
                </a:solidFill>
                <a:latin typeface="Times New Roman" panose="02020603050405020304" pitchFamily="18" charset="0"/>
              </a:rPr>
              <a:t>Scar tissue</a:t>
            </a:r>
            <a:r>
              <a:rPr lang="en-US" sz="3600" dirty="0">
                <a:solidFill>
                  <a:schemeClr val="accent2">
                    <a:lumMod val="60000"/>
                    <a:lumOff val="40000"/>
                  </a:schemeClr>
                </a:solidFill>
                <a:latin typeface="Times New Roman" panose="02020603050405020304" pitchFamily="18" charset="0"/>
              </a:rPr>
              <a:t> </a:t>
            </a:r>
            <a:r>
              <a:rPr lang="en-US" sz="3600" dirty="0">
                <a:solidFill>
                  <a:schemeClr val="tx1"/>
                </a:solidFill>
                <a:latin typeface="Times New Roman" panose="02020603050405020304" pitchFamily="18" charset="0"/>
              </a:rPr>
              <a:t>Scarring and swelling due to ulcers causes narrowing in the duodenum and </a:t>
            </a:r>
            <a:r>
              <a:rPr lang="en-US" sz="3600" b="1" dirty="0">
                <a:solidFill>
                  <a:schemeClr val="tx1"/>
                </a:solidFill>
                <a:latin typeface="Times New Roman" panose="02020603050405020304" pitchFamily="18" charset="0"/>
              </a:rPr>
              <a:t>gastric outlet obstruction</a:t>
            </a:r>
            <a:r>
              <a:rPr lang="en-US" sz="3600" dirty="0">
                <a:solidFill>
                  <a:schemeClr val="tx1"/>
                </a:solidFill>
                <a:latin typeface="Times New Roman" panose="02020603050405020304" pitchFamily="18" charset="0"/>
              </a:rPr>
              <a:t>. Patient often presents with severe vomiting. Peptic ulcers can also produce scar tissue that can obstruct passage of food through the digestive tract, causing one to become full easily, to vomit and to lose weight. </a:t>
            </a:r>
          </a:p>
          <a:p>
            <a:endParaRPr lang="en-US" dirty="0">
              <a:solidFill>
                <a:schemeClr val="tx1"/>
              </a:solidFill>
            </a:endParaRPr>
          </a:p>
        </p:txBody>
      </p:sp>
    </p:spTree>
    <p:extLst>
      <p:ext uri="{BB962C8B-B14F-4D97-AF65-F5344CB8AC3E}">
        <p14:creationId xmlns:p14="http://schemas.microsoft.com/office/powerpoint/2010/main" val="30868577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Content Placeholder 25612"/>
          <p:cNvGrpSpPr>
            <a:grpSpLocks noChangeAspect="1"/>
          </p:cNvGrpSpPr>
          <p:nvPr/>
        </p:nvGrpSpPr>
        <p:grpSpPr bwMode="auto">
          <a:xfrm>
            <a:off x="1524000" y="0"/>
            <a:ext cx="9144000" cy="6705600"/>
            <a:chOff x="1152" y="1298"/>
            <a:chExt cx="2880" cy="2016"/>
          </a:xfrm>
        </p:grpSpPr>
        <p:cxnSp>
          <p:nvCxnSpPr>
            <p:cNvPr id="2052" name="_s2052"/>
            <p:cNvCxnSpPr>
              <a:cxnSpLocks noChangeShapeType="1"/>
              <a:stCxn id="12" idx="4"/>
              <a:endCxn id="3" idx="2"/>
            </p:cNvCxnSpPr>
            <p:nvPr/>
          </p:nvCxnSpPr>
          <p:spPr bwMode="auto">
            <a:xfrm rot="10800000">
              <a:off x="2592" y="1586"/>
              <a:ext cx="144" cy="115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11" idx="0"/>
              <a:endCxn id="3" idx="2"/>
            </p:cNvCxnSpPr>
            <p:nvPr/>
          </p:nvCxnSpPr>
          <p:spPr bwMode="auto">
            <a:xfrm flipV="1">
              <a:off x="2448" y="1586"/>
              <a:ext cx="144" cy="115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10" idx="4"/>
              <a:endCxn id="3" idx="2"/>
            </p:cNvCxnSpPr>
            <p:nvPr/>
          </p:nvCxnSpPr>
          <p:spPr bwMode="auto">
            <a:xfrm rot="10800000">
              <a:off x="2592" y="1586"/>
              <a:ext cx="144" cy="72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9" idx="0"/>
              <a:endCxn id="3" idx="2"/>
            </p:cNvCxnSpPr>
            <p:nvPr/>
          </p:nvCxnSpPr>
          <p:spPr bwMode="auto">
            <a:xfrm flipV="1">
              <a:off x="2448" y="1586"/>
              <a:ext cx="144" cy="72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8" idx="4"/>
              <a:endCxn id="3" idx="2"/>
            </p:cNvCxnSpPr>
            <p:nvPr/>
          </p:nvCxnSpPr>
          <p:spPr bwMode="auto">
            <a:xfrm rot="10800000">
              <a:off x="2592" y="1586"/>
              <a:ext cx="144"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7" idx="0"/>
              <a:endCxn id="3" idx="2"/>
            </p:cNvCxnSpPr>
            <p:nvPr/>
          </p:nvCxnSpPr>
          <p:spPr bwMode="auto">
            <a:xfrm flipV="1">
              <a:off x="2448" y="1586"/>
              <a:ext cx="144"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6" idx="6"/>
              <a:endCxn id="3" idx="2"/>
            </p:cNvCxnSpPr>
            <p:nvPr/>
          </p:nvCxnSpPr>
          <p:spPr bwMode="auto">
            <a:xfrm rot="5400000" flipH="1">
              <a:off x="2376" y="1802"/>
              <a:ext cx="1440" cy="1008"/>
            </a:xfrm>
            <a:prstGeom prst="bentConnector3">
              <a:avLst>
                <a:gd name="adj1" fmla="val 261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5" idx="6"/>
              <a:endCxn id="3" idx="2"/>
            </p:cNvCxnSpPr>
            <p:nvPr/>
          </p:nvCxnSpPr>
          <p:spPr bwMode="auto">
            <a:xfrm rot="16200000">
              <a:off x="1873" y="2305"/>
              <a:ext cx="1440"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4" idx="6"/>
              <a:endCxn id="3" idx="2"/>
            </p:cNvCxnSpPr>
            <p:nvPr/>
          </p:nvCxnSpPr>
          <p:spPr bwMode="auto">
            <a:xfrm rot="16200000">
              <a:off x="1368" y="1802"/>
              <a:ext cx="1440" cy="1008"/>
            </a:xfrm>
            <a:prstGeom prst="bentConnector3">
              <a:avLst>
                <a:gd name="adj1" fmla="val 261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2061"/>
            <p:cNvSpPr>
              <a:spLocks noChangeArrowheads="1"/>
            </p:cNvSpPr>
            <p:nvPr/>
          </p:nvSpPr>
          <p:spPr bwMode="auto">
            <a:xfrm>
              <a:off x="2160" y="1298"/>
              <a:ext cx="864" cy="288"/>
            </a:xfrm>
            <a:prstGeom prst="bevel">
              <a:avLst>
                <a:gd name="adj" fmla="val 12500"/>
              </a:avLst>
            </a:prstGeom>
            <a:gradFill rotWithShape="0">
              <a:gsLst>
                <a:gs pos="0">
                  <a:schemeClr val="accent1"/>
                </a:gs>
                <a:gs pos="50000">
                  <a:schemeClr val="bg1"/>
                </a:gs>
                <a:gs pos="100000">
                  <a:schemeClr val="accent1"/>
                </a:gs>
              </a:gsLst>
              <a:lin ang="18900000" scaled="1"/>
            </a:gradFill>
            <a:ln w="317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WARNING SIGNS</a:t>
              </a:r>
            </a:p>
          </p:txBody>
        </p:sp>
        <p:sp>
          <p:nvSpPr>
            <p:cNvPr id="4" name="_s2062"/>
            <p:cNvSpPr>
              <a:spLocks noChangeArrowheads="1"/>
            </p:cNvSpPr>
            <p:nvPr/>
          </p:nvSpPr>
          <p:spPr bwMode="auto">
            <a:xfrm>
              <a:off x="1152"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00"/>
                  </a:solidFill>
                  <a:effectLst>
                    <a:outerShdw blurRad="38100" dist="38100" dir="2700000" algn="tl">
                      <a:srgbClr val="000000"/>
                    </a:outerShdw>
                  </a:effectLst>
                  <a:latin typeface="Times New Roman" panose="02020603050405020304" pitchFamily="18" charset="0"/>
                </a:rPr>
                <a:t>blood in your stools</a:t>
              </a:r>
              <a:r>
                <a:rPr kumimoji="0" lang="en-US" sz="2300" b="0" i="0" u="none" strike="noStrike" cap="none" normalizeH="0" baseline="0" dirty="0">
                  <a:ln>
                    <a:noFill/>
                  </a:ln>
                  <a:solidFill>
                    <a:srgbClr val="FFFF00"/>
                  </a:solidFill>
                  <a:effectLst/>
                  <a:latin typeface="Arial" panose="020B0604020202020204" pitchFamily="34" charset="0"/>
                </a:rPr>
                <a:t> </a:t>
              </a:r>
            </a:p>
          </p:txBody>
        </p:sp>
        <p:sp>
          <p:nvSpPr>
            <p:cNvPr id="5" name="_s2063"/>
            <p:cNvSpPr>
              <a:spLocks noChangeArrowheads="1"/>
            </p:cNvSpPr>
            <p:nvPr/>
          </p:nvSpPr>
          <p:spPr bwMode="auto">
            <a:xfrm>
              <a:off x="2160"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losing weight</a:t>
              </a:r>
              <a:r>
                <a:rPr kumimoji="0" lang="en-US" sz="2300" b="0" i="0" u="none" strike="noStrike" cap="none" normalizeH="0" baseline="0">
                  <a:ln>
                    <a:noFill/>
                  </a:ln>
                  <a:solidFill>
                    <a:srgbClr val="FFFF00"/>
                  </a:solidFill>
                  <a:effectLst/>
                  <a:latin typeface="Arial" panose="020B0604020202020204" pitchFamily="34" charset="0"/>
                </a:rPr>
                <a:t> </a:t>
              </a:r>
            </a:p>
          </p:txBody>
        </p:sp>
        <p:sp>
          <p:nvSpPr>
            <p:cNvPr id="6" name="_s2064"/>
            <p:cNvSpPr>
              <a:spLocks noChangeArrowheads="1"/>
            </p:cNvSpPr>
            <p:nvPr/>
          </p:nvSpPr>
          <p:spPr bwMode="auto">
            <a:xfrm>
              <a:off x="3168" y="3026"/>
              <a:ext cx="864" cy="288"/>
            </a:xfrm>
            <a:prstGeom prst="bevel">
              <a:avLst>
                <a:gd name="adj" fmla="val 12500"/>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pain doesn't go away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With medication</a:t>
              </a:r>
              <a:r>
                <a:rPr kumimoji="0" lang="en-US" sz="2300" b="0" i="0" u="none" strike="noStrike" cap="none" normalizeH="0" baseline="0">
                  <a:ln>
                    <a:noFill/>
                  </a:ln>
                  <a:solidFill>
                    <a:srgbClr val="FFFF00"/>
                  </a:solidFill>
                  <a:effectLst/>
                  <a:latin typeface="Arial" panose="020B0604020202020204" pitchFamily="34" charset="0"/>
                </a:rPr>
                <a:t> </a:t>
              </a:r>
            </a:p>
          </p:txBody>
        </p:sp>
        <p:sp>
          <p:nvSpPr>
            <p:cNvPr id="7" name="_s2065"/>
            <p:cNvSpPr>
              <a:spLocks noChangeArrowheads="1"/>
            </p:cNvSpPr>
            <p:nvPr/>
          </p:nvSpPr>
          <p:spPr bwMode="auto">
            <a:xfrm>
              <a:off x="1585" y="1730"/>
              <a:ext cx="863"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00"/>
                  </a:solidFill>
                  <a:effectLst>
                    <a:outerShdw blurRad="38100" dist="38100" dir="2700000" algn="tl">
                      <a:srgbClr val="000000"/>
                    </a:outerShdw>
                  </a:effectLst>
                  <a:latin typeface="Times New Roman" panose="02020603050405020304" pitchFamily="18" charset="0"/>
                </a:rPr>
                <a:t>vomit blood</a:t>
              </a:r>
              <a:r>
                <a:rPr kumimoji="0" lang="en-US" sz="2300" b="0" i="0" u="none" strike="noStrike" cap="none" normalizeH="0" baseline="0" dirty="0">
                  <a:ln>
                    <a:noFill/>
                  </a:ln>
                  <a:solidFill>
                    <a:srgbClr val="FFFF00"/>
                  </a:solidFill>
                  <a:effectLst/>
                  <a:latin typeface="Arial" panose="020B0604020202020204" pitchFamily="34" charset="0"/>
                </a:rPr>
                <a:t> </a:t>
              </a:r>
            </a:p>
          </p:txBody>
        </p:sp>
        <p:sp>
          <p:nvSpPr>
            <p:cNvPr id="8" name="_s2066"/>
            <p:cNvSpPr>
              <a:spLocks noChangeArrowheads="1"/>
            </p:cNvSpPr>
            <p:nvPr/>
          </p:nvSpPr>
          <p:spPr bwMode="auto">
            <a:xfrm>
              <a:off x="2736" y="1730"/>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sudden, severe pain</a:t>
              </a:r>
              <a:r>
                <a:rPr kumimoji="0" lang="en-US" sz="2300" b="0" i="0" u="none" strike="noStrike" cap="none" normalizeH="0" baseline="0">
                  <a:ln>
                    <a:noFill/>
                  </a:ln>
                  <a:solidFill>
                    <a:srgbClr val="FFFF00"/>
                  </a:solidFill>
                  <a:effectLst/>
                  <a:latin typeface="Arial" panose="020B0604020202020204" pitchFamily="34" charset="0"/>
                </a:rPr>
                <a:t> </a:t>
              </a:r>
            </a:p>
          </p:txBody>
        </p:sp>
        <p:sp>
          <p:nvSpPr>
            <p:cNvPr id="9" name="_s2067"/>
            <p:cNvSpPr>
              <a:spLocks noChangeArrowheads="1"/>
            </p:cNvSpPr>
            <p:nvPr/>
          </p:nvSpPr>
          <p:spPr bwMode="auto">
            <a:xfrm>
              <a:off x="1584" y="2162"/>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00"/>
                  </a:solidFill>
                  <a:effectLst>
                    <a:outerShdw blurRad="38100" dist="38100" dir="2700000" algn="tl">
                      <a:srgbClr val="000000"/>
                    </a:outerShdw>
                  </a:effectLst>
                  <a:latin typeface="Times New Roman" panose="02020603050405020304" pitchFamily="18" charset="0"/>
                </a:rPr>
                <a:t>vomit food eaten hours 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FFFF00"/>
                  </a:solidFill>
                  <a:effectLst>
                    <a:outerShdw blurRad="38100" dist="38100" dir="2700000" algn="tl">
                      <a:srgbClr val="000000"/>
                    </a:outerShdw>
                  </a:effectLst>
                  <a:latin typeface="Times New Roman" panose="02020603050405020304" pitchFamily="18" charset="0"/>
                </a:rPr>
                <a:t>days before</a:t>
              </a:r>
              <a:r>
                <a:rPr kumimoji="0" lang="en-US" sz="2300" b="0" i="0" u="none" strike="noStrike" cap="none" normalizeH="0" baseline="0" dirty="0">
                  <a:ln>
                    <a:noFill/>
                  </a:ln>
                  <a:solidFill>
                    <a:srgbClr val="FFFF00"/>
                  </a:solidFill>
                  <a:effectLst/>
                  <a:latin typeface="Arial" panose="020B0604020202020204" pitchFamily="34" charset="0"/>
                </a:rPr>
                <a:t> </a:t>
              </a:r>
            </a:p>
          </p:txBody>
        </p:sp>
        <p:sp>
          <p:nvSpPr>
            <p:cNvPr id="10" name="_s2068"/>
            <p:cNvSpPr>
              <a:spLocks noChangeArrowheads="1"/>
            </p:cNvSpPr>
            <p:nvPr/>
          </p:nvSpPr>
          <p:spPr bwMode="auto">
            <a:xfrm>
              <a:off x="2736" y="2162"/>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100000"/>
                <a:buFont typeface="Symbol" panose="05050102010706020507" pitchFamily="18" charset="2"/>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ongoing nausea or </a:t>
              </a:r>
            </a:p>
            <a:p>
              <a:pPr marL="0" marR="0" lvl="0" indent="0" algn="ctr" defTabSz="914400" rtl="0" eaLnBrk="1" fontAlgn="base" latinLnBrk="0" hangingPunct="1">
                <a:lnSpc>
                  <a:spcPct val="100000"/>
                </a:lnSpc>
                <a:spcBef>
                  <a:spcPct val="0"/>
                </a:spcBef>
                <a:spcAft>
                  <a:spcPct val="0"/>
                </a:spcAft>
                <a:buClrTx/>
                <a:buSzPct val="100000"/>
                <a:buFont typeface="Symbol" panose="05050102010706020507" pitchFamily="18" charset="2"/>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repeated vomiting.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endParaRPr>
            </a:p>
          </p:txBody>
        </p:sp>
        <p:sp>
          <p:nvSpPr>
            <p:cNvPr id="11" name="_s2069"/>
            <p:cNvSpPr>
              <a:spLocks noChangeArrowheads="1"/>
            </p:cNvSpPr>
            <p:nvPr/>
          </p:nvSpPr>
          <p:spPr bwMode="auto">
            <a:xfrm>
              <a:off x="1584" y="2594"/>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feel cold or clammy</a:t>
              </a:r>
              <a:r>
                <a:rPr kumimoji="0" lang="en-US" sz="2300" b="0" i="0" u="none" strike="noStrike" cap="none" normalizeH="0" baseline="0">
                  <a:ln>
                    <a:noFill/>
                  </a:ln>
                  <a:solidFill>
                    <a:srgbClr val="FFFF00"/>
                  </a:solidFill>
                  <a:effectLst/>
                  <a:latin typeface="Arial" panose="020B0604020202020204" pitchFamily="34" charset="0"/>
                </a:rPr>
                <a:t> </a:t>
              </a:r>
            </a:p>
          </p:txBody>
        </p:sp>
        <p:sp>
          <p:nvSpPr>
            <p:cNvPr id="12" name="_s2070"/>
            <p:cNvSpPr>
              <a:spLocks noChangeArrowheads="1"/>
            </p:cNvSpPr>
            <p:nvPr/>
          </p:nvSpPr>
          <p:spPr bwMode="auto">
            <a:xfrm>
              <a:off x="2736" y="2594"/>
              <a:ext cx="864" cy="288"/>
            </a:xfrm>
            <a:prstGeom prst="bevel">
              <a:avLst>
                <a:gd name="adj" fmla="val 12500"/>
              </a:avLst>
            </a:prstGeom>
            <a:gradFill rotWithShape="0">
              <a:gsLst>
                <a:gs pos="0">
                  <a:schemeClr val="folHlink"/>
                </a:gs>
                <a:gs pos="50000">
                  <a:schemeClr val="bg1"/>
                </a:gs>
                <a:gs pos="100000">
                  <a:schemeClr val="folHlink"/>
                </a:gs>
              </a:gsLst>
              <a:lin ang="18900000" scaled="1"/>
            </a:gradFill>
            <a:ln w="3175">
              <a:solidFill>
                <a:schemeClr val="folHlink"/>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feel unusually weak 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rPr>
                <a:t>dizzy</a:t>
              </a:r>
              <a:r>
                <a:rPr kumimoji="0" lang="en-US" sz="2300" b="0" i="0" u="none" strike="noStrike" cap="none" normalizeH="0" baseline="0">
                  <a:ln>
                    <a:noFill/>
                  </a:ln>
                  <a:solidFill>
                    <a:srgbClr val="FFFF00"/>
                  </a:solidFill>
                  <a:effectLst/>
                  <a:latin typeface="Arial" panose="020B0604020202020204" pitchFamily="34" charset="0"/>
                </a:rPr>
                <a:t> </a:t>
              </a:r>
            </a:p>
          </p:txBody>
        </p:sp>
      </p:grpSp>
    </p:spTree>
    <p:extLst>
      <p:ext uri="{BB962C8B-B14F-4D97-AF65-F5344CB8AC3E}">
        <p14:creationId xmlns:p14="http://schemas.microsoft.com/office/powerpoint/2010/main" val="41245478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133600" y="1323475"/>
            <a:ext cx="8229600" cy="2364295"/>
          </a:xfrm>
        </p:spPr>
        <p:txBody>
          <a:bodyPr/>
          <a:lstStyle/>
          <a:p>
            <a:pPr>
              <a:buFontTx/>
              <a:buNone/>
            </a:pPr>
            <a:r>
              <a:rPr lang="en-US" sz="3600" b="1" dirty="0">
                <a:solidFill>
                  <a:schemeClr val="tx1"/>
                </a:solidFill>
                <a:effectLst>
                  <a:outerShdw blurRad="38100" dist="38100" dir="2700000" algn="tl">
                    <a:srgbClr val="FFFFFF"/>
                  </a:outerShdw>
                </a:effectLst>
                <a:latin typeface="Times New Roman" panose="02020603050405020304" pitchFamily="18" charset="0"/>
              </a:rPr>
              <a:t>TESTS AND DIAGNOSIS CHART</a:t>
            </a:r>
          </a:p>
        </p:txBody>
      </p:sp>
      <p:pic>
        <p:nvPicPr>
          <p:cNvPr id="43012" name="Picture 4" descr="220px-Gastric_ulcer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385" y="2069432"/>
            <a:ext cx="5402178" cy="47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49495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9" name="Line 5"/>
          <p:cNvSpPr>
            <a:spLocks noChangeShapeType="1"/>
          </p:cNvSpPr>
          <p:nvPr/>
        </p:nvSpPr>
        <p:spPr bwMode="auto">
          <a:xfrm>
            <a:off x="6096000" y="78486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0" name="Line 6"/>
          <p:cNvSpPr>
            <a:spLocks noChangeShapeType="1"/>
          </p:cNvSpPr>
          <p:nvPr/>
        </p:nvSpPr>
        <p:spPr bwMode="auto">
          <a:xfrm flipH="1">
            <a:off x="2895604" y="162306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1" name="Line 7"/>
          <p:cNvSpPr>
            <a:spLocks noChangeShapeType="1"/>
          </p:cNvSpPr>
          <p:nvPr/>
        </p:nvSpPr>
        <p:spPr bwMode="auto">
          <a:xfrm>
            <a:off x="6096010" y="1623060"/>
            <a:ext cx="31242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2" name="Line 8"/>
          <p:cNvSpPr>
            <a:spLocks noChangeShapeType="1"/>
          </p:cNvSpPr>
          <p:nvPr/>
        </p:nvSpPr>
        <p:spPr bwMode="auto">
          <a:xfrm>
            <a:off x="2895600" y="162306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3" name="Line 9"/>
          <p:cNvSpPr>
            <a:spLocks noChangeShapeType="1"/>
          </p:cNvSpPr>
          <p:nvPr/>
        </p:nvSpPr>
        <p:spPr bwMode="auto">
          <a:xfrm>
            <a:off x="9220201" y="162306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4" name="Rectangle 10"/>
          <p:cNvSpPr>
            <a:spLocks noChangeArrowheads="1"/>
          </p:cNvSpPr>
          <p:nvPr/>
        </p:nvSpPr>
        <p:spPr bwMode="auto">
          <a:xfrm>
            <a:off x="5486400" y="108962"/>
            <a:ext cx="2186496"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en-US" sz="3200" b="1"/>
              <a:t>Noninvasive</a:t>
            </a:r>
          </a:p>
          <a:p>
            <a:pPr eaLnBrk="0" hangingPunct="0"/>
            <a:endParaRPr lang="en-US" sz="3200" b="1"/>
          </a:p>
        </p:txBody>
      </p:sp>
      <p:sp>
        <p:nvSpPr>
          <p:cNvPr id="52235" name="Rectangle 11"/>
          <p:cNvSpPr>
            <a:spLocks noChangeArrowheads="1"/>
          </p:cNvSpPr>
          <p:nvPr/>
        </p:nvSpPr>
        <p:spPr bwMode="auto">
          <a:xfrm>
            <a:off x="1676408" y="1971237"/>
            <a:ext cx="4166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dirty="0"/>
              <a:t>Urea Breath Test (UBT)</a:t>
            </a:r>
          </a:p>
        </p:txBody>
      </p:sp>
      <p:sp>
        <p:nvSpPr>
          <p:cNvPr id="52236" name="Rectangle 12"/>
          <p:cNvSpPr>
            <a:spLocks noChangeArrowheads="1"/>
          </p:cNvSpPr>
          <p:nvPr/>
        </p:nvSpPr>
        <p:spPr bwMode="auto">
          <a:xfrm>
            <a:off x="8458210" y="1971237"/>
            <a:ext cx="2036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a:t>Blood test</a:t>
            </a:r>
            <a:r>
              <a:rPr lang="en-US" sz="3200" b="1"/>
              <a:t> </a:t>
            </a:r>
          </a:p>
        </p:txBody>
      </p:sp>
      <p:sp>
        <p:nvSpPr>
          <p:cNvPr id="52237" name="Line 13"/>
          <p:cNvSpPr>
            <a:spLocks noChangeShapeType="1"/>
          </p:cNvSpPr>
          <p:nvPr/>
        </p:nvSpPr>
        <p:spPr bwMode="auto">
          <a:xfrm>
            <a:off x="6096000" y="329946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8" name="Line 14"/>
          <p:cNvSpPr>
            <a:spLocks noChangeShapeType="1"/>
          </p:cNvSpPr>
          <p:nvPr/>
        </p:nvSpPr>
        <p:spPr bwMode="auto">
          <a:xfrm flipH="1">
            <a:off x="2819399" y="4213860"/>
            <a:ext cx="32766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39" name="Line 15"/>
          <p:cNvSpPr>
            <a:spLocks noChangeShapeType="1"/>
          </p:cNvSpPr>
          <p:nvPr/>
        </p:nvSpPr>
        <p:spPr bwMode="auto">
          <a:xfrm>
            <a:off x="6096000" y="421386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40" name="Line 16"/>
          <p:cNvSpPr>
            <a:spLocks noChangeShapeType="1"/>
          </p:cNvSpPr>
          <p:nvPr/>
        </p:nvSpPr>
        <p:spPr bwMode="auto">
          <a:xfrm>
            <a:off x="2819401" y="4213861"/>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41" name="Line 17"/>
          <p:cNvSpPr>
            <a:spLocks noChangeShapeType="1"/>
          </p:cNvSpPr>
          <p:nvPr/>
        </p:nvSpPr>
        <p:spPr bwMode="auto">
          <a:xfrm>
            <a:off x="9448800" y="421386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2242" name="Rectangle 18"/>
          <p:cNvSpPr>
            <a:spLocks noChangeArrowheads="1"/>
          </p:cNvSpPr>
          <p:nvPr/>
        </p:nvSpPr>
        <p:spPr bwMode="auto">
          <a:xfrm>
            <a:off x="5638804" y="2547363"/>
            <a:ext cx="1444306"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en-US" sz="3200" b="1"/>
              <a:t>Invasive</a:t>
            </a:r>
          </a:p>
          <a:p>
            <a:pPr eaLnBrk="0" hangingPunct="0"/>
            <a:endParaRPr lang="en-US" sz="3200" b="1"/>
          </a:p>
        </p:txBody>
      </p:sp>
      <p:sp>
        <p:nvSpPr>
          <p:cNvPr id="52243" name="Rectangle 19"/>
          <p:cNvSpPr>
            <a:spLocks noChangeArrowheads="1"/>
          </p:cNvSpPr>
          <p:nvPr/>
        </p:nvSpPr>
        <p:spPr bwMode="auto">
          <a:xfrm>
            <a:off x="8077206" y="4638236"/>
            <a:ext cx="3471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a:t>Biopsy Urease Test</a:t>
            </a:r>
            <a:r>
              <a:rPr lang="en-US" sz="3200" b="1"/>
              <a:t> </a:t>
            </a:r>
          </a:p>
        </p:txBody>
      </p:sp>
      <p:sp>
        <p:nvSpPr>
          <p:cNvPr id="52244" name="Rectangle 20"/>
          <p:cNvSpPr>
            <a:spLocks noChangeArrowheads="1"/>
          </p:cNvSpPr>
          <p:nvPr/>
        </p:nvSpPr>
        <p:spPr bwMode="auto">
          <a:xfrm>
            <a:off x="2133612" y="4714437"/>
            <a:ext cx="19143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i="1"/>
              <a:t>Histology</a:t>
            </a:r>
            <a:r>
              <a:rPr lang="en-US" sz="3200" b="1"/>
              <a:t> </a:t>
            </a:r>
          </a:p>
        </p:txBody>
      </p:sp>
    </p:spTree>
    <p:extLst>
      <p:ext uri="{BB962C8B-B14F-4D97-AF65-F5344CB8AC3E}">
        <p14:creationId xmlns:p14="http://schemas.microsoft.com/office/powerpoint/2010/main" val="162674390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5" name="Line 7"/>
          <p:cNvSpPr>
            <a:spLocks noChangeShapeType="1"/>
          </p:cNvSpPr>
          <p:nvPr/>
        </p:nvSpPr>
        <p:spPr bwMode="auto">
          <a:xfrm>
            <a:off x="3124205"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6" name="Line 8"/>
          <p:cNvSpPr>
            <a:spLocks noChangeShapeType="1"/>
          </p:cNvSpPr>
          <p:nvPr/>
        </p:nvSpPr>
        <p:spPr bwMode="auto">
          <a:xfrm flipV="1">
            <a:off x="3657600" y="4572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7" name="Line 9"/>
          <p:cNvSpPr>
            <a:spLocks noChangeShapeType="1"/>
          </p:cNvSpPr>
          <p:nvPr/>
        </p:nvSpPr>
        <p:spPr bwMode="auto">
          <a:xfrm>
            <a:off x="3657600" y="2438401"/>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8" name="Line 10"/>
          <p:cNvSpPr>
            <a:spLocks noChangeShapeType="1"/>
          </p:cNvSpPr>
          <p:nvPr/>
        </p:nvSpPr>
        <p:spPr bwMode="auto">
          <a:xfrm>
            <a:off x="3657604" y="457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59" name="Line 11"/>
          <p:cNvSpPr>
            <a:spLocks noChangeShapeType="1"/>
          </p:cNvSpPr>
          <p:nvPr/>
        </p:nvSpPr>
        <p:spPr bwMode="auto">
          <a:xfrm>
            <a:off x="3581401" y="2438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60" name="Line 12"/>
          <p:cNvSpPr>
            <a:spLocks noChangeShapeType="1"/>
          </p:cNvSpPr>
          <p:nvPr/>
        </p:nvSpPr>
        <p:spPr bwMode="auto">
          <a:xfrm>
            <a:off x="3657610" y="5105400"/>
            <a:ext cx="685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61" name="Rectangle 13"/>
          <p:cNvSpPr>
            <a:spLocks noChangeArrowheads="1"/>
          </p:cNvSpPr>
          <p:nvPr/>
        </p:nvSpPr>
        <p:spPr bwMode="auto">
          <a:xfrm>
            <a:off x="4648209" y="-66298"/>
            <a:ext cx="1275157"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38088" anchor="ctr">
            <a:spAutoFit/>
          </a:bodyPr>
          <a:lstStyle/>
          <a:p>
            <a:r>
              <a:rPr lang="en-US" sz="3200" b="1" i="1"/>
              <a:t>Culture</a:t>
            </a:r>
            <a:endParaRPr lang="en-US" sz="3200" b="1"/>
          </a:p>
          <a:p>
            <a:pPr eaLnBrk="0" hangingPunct="0"/>
            <a:endParaRPr lang="en-US" sz="3200" b="1"/>
          </a:p>
        </p:txBody>
      </p:sp>
      <p:sp>
        <p:nvSpPr>
          <p:cNvPr id="53262" name="Rectangle 14"/>
          <p:cNvSpPr>
            <a:spLocks noChangeArrowheads="1"/>
          </p:cNvSpPr>
          <p:nvPr/>
        </p:nvSpPr>
        <p:spPr bwMode="auto">
          <a:xfrm>
            <a:off x="4419604" y="2176977"/>
            <a:ext cx="34483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Stool antigen test </a:t>
            </a:r>
          </a:p>
        </p:txBody>
      </p:sp>
      <p:sp>
        <p:nvSpPr>
          <p:cNvPr id="53263" name="Rectangle 15"/>
          <p:cNvSpPr>
            <a:spLocks noChangeArrowheads="1"/>
          </p:cNvSpPr>
          <p:nvPr/>
        </p:nvSpPr>
        <p:spPr bwMode="auto">
          <a:xfrm>
            <a:off x="4419602" y="4767777"/>
            <a:ext cx="7119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Upper gastrointestinal (upper GI) X-ray </a:t>
            </a:r>
          </a:p>
        </p:txBody>
      </p:sp>
      <p:sp>
        <p:nvSpPr>
          <p:cNvPr id="53264" name="Text Box 16"/>
          <p:cNvSpPr txBox="1">
            <a:spLocks noChangeArrowheads="1"/>
          </p:cNvSpPr>
          <p:nvPr/>
        </p:nvSpPr>
        <p:spPr bwMode="auto">
          <a:xfrm>
            <a:off x="1097282" y="2209804"/>
            <a:ext cx="2537460" cy="60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Other tests</a:t>
            </a:r>
          </a:p>
        </p:txBody>
      </p:sp>
      <p:sp>
        <p:nvSpPr>
          <p:cNvPr id="53265" name="Line 17"/>
          <p:cNvSpPr>
            <a:spLocks noChangeShapeType="1"/>
          </p:cNvSpPr>
          <p:nvPr/>
        </p:nvSpPr>
        <p:spPr bwMode="auto">
          <a:xfrm>
            <a:off x="3657600" y="3733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b="1"/>
          </a:p>
        </p:txBody>
      </p:sp>
      <p:sp>
        <p:nvSpPr>
          <p:cNvPr id="53266" name="Rectangle 18"/>
          <p:cNvSpPr>
            <a:spLocks noChangeArrowheads="1"/>
          </p:cNvSpPr>
          <p:nvPr/>
        </p:nvSpPr>
        <p:spPr bwMode="auto">
          <a:xfrm>
            <a:off x="4419600" y="3396177"/>
            <a:ext cx="2207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a:t>Endoscopy </a:t>
            </a:r>
          </a:p>
        </p:txBody>
      </p:sp>
    </p:spTree>
    <p:extLst>
      <p:ext uri="{BB962C8B-B14F-4D97-AF65-F5344CB8AC3E}">
        <p14:creationId xmlns:p14="http://schemas.microsoft.com/office/powerpoint/2010/main" val="27867208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57401" y="2590800"/>
            <a:ext cx="8229600" cy="1143000"/>
          </a:xfrm>
        </p:spPr>
        <p:txBody>
          <a:bodyPr/>
          <a:lstStyle/>
          <a:p>
            <a:r>
              <a:rPr lang="en-US">
                <a:solidFill>
                  <a:schemeClr val="tx1"/>
                </a:solidFill>
              </a:rPr>
              <a:t>TREATMENT</a:t>
            </a:r>
          </a:p>
        </p:txBody>
      </p:sp>
      <p:sp>
        <p:nvSpPr>
          <p:cNvPr id="54275" name="Rectangle 3"/>
          <p:cNvSpPr>
            <a:spLocks noGrp="1" noChangeArrowheads="1"/>
          </p:cNvSpPr>
          <p:nvPr>
            <p:ph idx="1"/>
          </p:nvPr>
        </p:nvSpPr>
        <p:spPr>
          <a:xfrm>
            <a:off x="2057401" y="7239000"/>
            <a:ext cx="8229600" cy="106363"/>
          </a:xfrm>
        </p:spPr>
        <p:txBody>
          <a:bodyPr>
            <a:normAutofit fontScale="25000" lnSpcReduction="20000"/>
          </a:bodyPr>
          <a:lstStyle/>
          <a:p>
            <a:pPr>
              <a:lnSpc>
                <a:spcPct val="80000"/>
              </a:lnSpc>
            </a:pPr>
            <a:endParaRPr lang="en-US" sz="800"/>
          </a:p>
        </p:txBody>
      </p:sp>
    </p:spTree>
    <p:extLst>
      <p:ext uri="{BB962C8B-B14F-4D97-AF65-F5344CB8AC3E}">
        <p14:creationId xmlns:p14="http://schemas.microsoft.com/office/powerpoint/2010/main" val="8219433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663148" y="0"/>
            <a:ext cx="9144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u="sng" dirty="0">
                <a:solidFill>
                  <a:schemeClr val="accent1"/>
                </a:solidFill>
                <a:latin typeface="Times New Roman" panose="02020603050405020304" pitchFamily="18" charset="0"/>
              </a:rPr>
              <a:t>GOALS OF TREATMENT</a:t>
            </a:r>
          </a:p>
          <a:p>
            <a:endParaRPr lang="en-US" sz="2400" dirty="0">
              <a:latin typeface="Times New Roman" panose="02020603050405020304" pitchFamily="18" charset="0"/>
            </a:endParaRPr>
          </a:p>
          <a:p>
            <a:pPr>
              <a:buClr>
                <a:srgbClr val="BE6C28"/>
              </a:buClr>
              <a:buFont typeface="Times New Roman" panose="02020603050405020304" pitchFamily="18" charset="0"/>
              <a:buChar char="☻"/>
            </a:pPr>
            <a:r>
              <a:rPr lang="en-US" dirty="0"/>
              <a:t> </a:t>
            </a:r>
            <a:r>
              <a:rPr lang="en-US" sz="3600" dirty="0">
                <a:solidFill>
                  <a:schemeClr val="accent2">
                    <a:lumMod val="60000"/>
                    <a:lumOff val="40000"/>
                  </a:schemeClr>
                </a:solidFill>
                <a:latin typeface="Times New Roman" panose="02020603050405020304" pitchFamily="18" charset="0"/>
              </a:rPr>
              <a:t>Lowering the amount of acid that stomach makes, </a:t>
            </a:r>
          </a:p>
          <a:p>
            <a:pPr>
              <a:buClr>
                <a:srgbClr val="BE6C28"/>
              </a:buClr>
              <a:buFont typeface="Times New Roman" panose="02020603050405020304" pitchFamily="18" charset="0"/>
              <a:buChar char="☻"/>
            </a:pPr>
            <a:r>
              <a:rPr lang="en-US" sz="3600" dirty="0">
                <a:latin typeface="Times New Roman" panose="02020603050405020304" pitchFamily="18" charset="0"/>
              </a:rPr>
              <a:t>Neutralizing the acid </a:t>
            </a:r>
          </a:p>
          <a:p>
            <a:pPr>
              <a:buClr>
                <a:srgbClr val="BE6C28"/>
              </a:buClr>
              <a:buFont typeface="Times New Roman" panose="02020603050405020304" pitchFamily="18" charset="0"/>
              <a:buChar char="☻"/>
            </a:pPr>
            <a:r>
              <a:rPr lang="en-US" sz="3600" dirty="0">
                <a:latin typeface="Times New Roman" panose="02020603050405020304" pitchFamily="18" charset="0"/>
              </a:rPr>
              <a:t> protecting the injured area so it can heal</a:t>
            </a:r>
          </a:p>
          <a:p>
            <a:pPr>
              <a:buClr>
                <a:srgbClr val="BE6C28"/>
              </a:buClr>
              <a:buFont typeface="Times New Roman" panose="02020603050405020304" pitchFamily="18" charset="0"/>
              <a:buChar char="☻"/>
            </a:pPr>
            <a:r>
              <a:rPr lang="en-US" sz="3600" dirty="0">
                <a:latin typeface="Times New Roman" panose="02020603050405020304" pitchFamily="18" charset="0"/>
              </a:rPr>
              <a:t> It's also very important to stop smoking and drinking alcohol</a:t>
            </a:r>
          </a:p>
          <a:p>
            <a:pPr>
              <a:buClr>
                <a:srgbClr val="BE6C28"/>
              </a:buClr>
              <a:buFont typeface="Times New Roman" panose="02020603050405020304" pitchFamily="18" charset="0"/>
              <a:buChar char="☻"/>
            </a:pPr>
            <a:r>
              <a:rPr lang="en-US" sz="3600" dirty="0">
                <a:solidFill>
                  <a:schemeClr val="accent2">
                    <a:lumMod val="60000"/>
                    <a:lumOff val="40000"/>
                  </a:schemeClr>
                </a:solidFill>
                <a:latin typeface="Times New Roman" panose="02020603050405020304" pitchFamily="18" charset="0"/>
              </a:rPr>
              <a:t>Prevent complications (bleeding, perforation, penetration, obstruction) </a:t>
            </a:r>
          </a:p>
          <a:p>
            <a:pPr>
              <a:buClr>
                <a:srgbClr val="BE6C28"/>
              </a:buClr>
              <a:buFont typeface="Times New Roman" panose="02020603050405020304" pitchFamily="18" charset="0"/>
              <a:buChar char="☻"/>
            </a:pPr>
            <a:r>
              <a:rPr lang="en-US" sz="3600" dirty="0">
                <a:latin typeface="Times New Roman" panose="02020603050405020304" pitchFamily="18" charset="0"/>
              </a:rPr>
              <a:t>Minimize recurrences </a:t>
            </a:r>
          </a:p>
          <a:p>
            <a:pPr>
              <a:buClr>
                <a:srgbClr val="BE6C28"/>
              </a:buClr>
              <a:buFont typeface="Times New Roman" panose="02020603050405020304" pitchFamily="18" charset="0"/>
              <a:buChar char="☻"/>
            </a:pPr>
            <a:r>
              <a:rPr lang="en-US" sz="3600" dirty="0">
                <a:latin typeface="Times New Roman" panose="02020603050405020304" pitchFamily="18" charset="0"/>
              </a:rPr>
              <a:t>Reduce financial costs</a:t>
            </a:r>
          </a:p>
        </p:txBody>
      </p:sp>
    </p:spTree>
    <p:extLst>
      <p:ext uri="{BB962C8B-B14F-4D97-AF65-F5344CB8AC3E}">
        <p14:creationId xmlns:p14="http://schemas.microsoft.com/office/powerpoint/2010/main" val="378389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6125" y="722313"/>
            <a:ext cx="11445875" cy="5634037"/>
          </a:xfrm>
        </p:spPr>
        <p:txBody>
          <a:bodyPr>
            <a:normAutofit/>
          </a:bodyPr>
          <a:lstStyle/>
          <a:p>
            <a:r>
              <a:rPr lang="en-US" sz="3600" b="1" dirty="0"/>
              <a:t>Apple cider vinegar or any vinegar.</a:t>
            </a:r>
            <a:r>
              <a:rPr lang="en-US" sz="3600" dirty="0"/>
              <a:t> Dilute with water and gargle. Vinegar is supposed to be able to break down the stones because of its acidic content.</a:t>
            </a:r>
          </a:p>
          <a:p>
            <a:r>
              <a:rPr lang="en-US" sz="3600" b="1" dirty="0"/>
              <a:t>Garlic.</a:t>
            </a:r>
            <a:r>
              <a:rPr lang="en-US" sz="3600" dirty="0"/>
              <a:t> Studies have shown that garlic has antibacterial, antifungal, and antiviral properties. It may combat bacterial growth and infection.</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548642" y="664747"/>
            <a:ext cx="1113282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SzPct val="100000"/>
              <a:buFont typeface="Symbol" panose="05050102010706020507" pitchFamily="18" charset="2"/>
              <a:buNone/>
            </a:pPr>
            <a:r>
              <a:rPr lang="en-US" sz="4000" dirty="0">
                <a:solidFill>
                  <a:schemeClr val="accent2">
                    <a:lumMod val="60000"/>
                    <a:lumOff val="40000"/>
                  </a:schemeClr>
                </a:solidFill>
              </a:rPr>
              <a:t>Antibiotic medications. </a:t>
            </a:r>
            <a:r>
              <a:rPr lang="en-US" sz="4000" dirty="0">
                <a:solidFill>
                  <a:srgbClr val="FFFF00"/>
                </a:solidFill>
              </a:rPr>
              <a:t>C</a:t>
            </a:r>
            <a:r>
              <a:rPr lang="en-US" sz="4000" dirty="0"/>
              <a:t>ombinations of antibiotics to treat H. pylori because one antibiotic alone isn't always sufficient to kill the organism. </a:t>
            </a:r>
          </a:p>
          <a:p>
            <a:pPr>
              <a:buSzPct val="100000"/>
              <a:buFont typeface="Symbol" panose="05050102010706020507" pitchFamily="18" charset="2"/>
              <a:buNone/>
            </a:pPr>
            <a:r>
              <a:rPr lang="en-US" sz="4000" dirty="0"/>
              <a:t>-</a:t>
            </a:r>
            <a:r>
              <a:rPr lang="en-US" sz="4000" dirty="0">
                <a:solidFill>
                  <a:schemeClr val="accent1"/>
                </a:solidFill>
              </a:rPr>
              <a:t>amoxicillin</a:t>
            </a:r>
            <a:r>
              <a:rPr lang="en-US" sz="4000" dirty="0"/>
              <a:t> (</a:t>
            </a:r>
            <a:r>
              <a:rPr lang="en-US" sz="4000" dirty="0" err="1"/>
              <a:t>Amoxil</a:t>
            </a:r>
            <a:r>
              <a:rPr lang="en-US" sz="4000" dirty="0"/>
              <a:t>), </a:t>
            </a:r>
            <a:r>
              <a:rPr lang="en-US" sz="4000" dirty="0">
                <a:solidFill>
                  <a:schemeClr val="accent1"/>
                </a:solidFill>
              </a:rPr>
              <a:t>clarithromycin</a:t>
            </a:r>
            <a:r>
              <a:rPr lang="en-US" sz="4000" dirty="0"/>
              <a:t> (</a:t>
            </a:r>
            <a:r>
              <a:rPr lang="en-US" sz="4000" dirty="0" err="1"/>
              <a:t>Biaxin</a:t>
            </a:r>
            <a:r>
              <a:rPr lang="en-US" sz="4000" dirty="0"/>
              <a:t>) and </a:t>
            </a:r>
            <a:r>
              <a:rPr lang="en-US" sz="4000" dirty="0">
                <a:solidFill>
                  <a:schemeClr val="accent1"/>
                </a:solidFill>
              </a:rPr>
              <a:t>metronidazole</a:t>
            </a:r>
            <a:r>
              <a:rPr lang="en-US" sz="4000" dirty="0"/>
              <a:t> (</a:t>
            </a:r>
            <a:r>
              <a:rPr lang="en-US" sz="4000" dirty="0" err="1"/>
              <a:t>Flagyl</a:t>
            </a:r>
            <a:r>
              <a:rPr lang="en-US" sz="4000" dirty="0"/>
              <a:t>). Combination drugs that include two antibiotics together with an acid suppressor or </a:t>
            </a:r>
            <a:r>
              <a:rPr lang="en-US" sz="4000" dirty="0" err="1"/>
              <a:t>cytoprotective</a:t>
            </a:r>
            <a:r>
              <a:rPr lang="en-US" sz="4000" dirty="0"/>
              <a:t> agent (</a:t>
            </a:r>
            <a:r>
              <a:rPr lang="en-US" sz="4000" dirty="0" err="1"/>
              <a:t>Helidac</a:t>
            </a:r>
            <a:r>
              <a:rPr lang="en-US" sz="4000" dirty="0"/>
              <a:t>, </a:t>
            </a:r>
            <a:r>
              <a:rPr lang="en-US" sz="4000" dirty="0" err="1"/>
              <a:t>Prevpac</a:t>
            </a:r>
            <a:r>
              <a:rPr lang="en-US" sz="4000" dirty="0"/>
              <a:t>) have been designed specifically for the treatment of H. pylori infection. </a:t>
            </a:r>
          </a:p>
        </p:txBody>
      </p:sp>
    </p:spTree>
    <p:extLst>
      <p:ext uri="{BB962C8B-B14F-4D97-AF65-F5344CB8AC3E}">
        <p14:creationId xmlns:p14="http://schemas.microsoft.com/office/powerpoint/2010/main" val="11262493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5" name="Rectangle 5"/>
          <p:cNvSpPr>
            <a:spLocks noChangeArrowheads="1"/>
          </p:cNvSpPr>
          <p:nvPr/>
        </p:nvSpPr>
        <p:spPr bwMode="auto">
          <a:xfrm>
            <a:off x="685800" y="190735"/>
            <a:ext cx="1099566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SzPct val="100000"/>
              <a:buFont typeface="Symbol" panose="05050102010706020507" pitchFamily="18" charset="2"/>
              <a:buNone/>
            </a:pPr>
            <a:r>
              <a:rPr lang="en-US" sz="3600" b="1" dirty="0">
                <a:solidFill>
                  <a:schemeClr val="accent2">
                    <a:lumMod val="60000"/>
                    <a:lumOff val="40000"/>
                  </a:schemeClr>
                </a:solidFill>
                <a:latin typeface="+mn-lt"/>
              </a:rPr>
              <a:t>Acid blockers.</a:t>
            </a:r>
            <a:r>
              <a:rPr lang="en-US" sz="3600" dirty="0">
                <a:solidFill>
                  <a:schemeClr val="accent2">
                    <a:lumMod val="60000"/>
                    <a:lumOff val="40000"/>
                  </a:schemeClr>
                </a:solidFill>
                <a:latin typeface="+mn-lt"/>
              </a:rPr>
              <a:t> </a:t>
            </a:r>
            <a:r>
              <a:rPr lang="en-US" sz="3600" dirty="0">
                <a:latin typeface="+mn-lt"/>
              </a:rPr>
              <a:t>Also called histamine (H-2) blockers — reduce the amount  of HCL released into GI. This relieves ulcer pain and encourages healing. </a:t>
            </a:r>
          </a:p>
          <a:p>
            <a:pPr>
              <a:buSzPct val="100000"/>
              <a:buFont typeface="Symbol" panose="05050102010706020507" pitchFamily="18" charset="2"/>
              <a:buNone/>
            </a:pPr>
            <a:r>
              <a:rPr lang="en-US" sz="3600" dirty="0">
                <a:latin typeface="+mn-lt"/>
              </a:rPr>
              <a:t>MOA:  keeping histamine from reaching histamine receptors. </a:t>
            </a:r>
          </a:p>
          <a:p>
            <a:pPr>
              <a:buSzPct val="100000"/>
              <a:buFont typeface="Symbol" panose="05050102010706020507" pitchFamily="18" charset="2"/>
              <a:buNone/>
            </a:pPr>
            <a:r>
              <a:rPr lang="en-US" sz="3600" dirty="0">
                <a:latin typeface="+mn-lt"/>
              </a:rPr>
              <a:t>NB: Histamine is a substance normally present in body. When it reacts with histamine receptors, the receptors signal acid-secreting cells in stomach to release hydrochloric acid. Available by prescription or over-the-counter (OTC), acid blockers include the medications ranitidine (Zantac), famotidine (Pepcid), cimetidine (Tagamet) and </a:t>
            </a:r>
            <a:r>
              <a:rPr lang="en-US" sz="3600" dirty="0" err="1">
                <a:latin typeface="+mn-lt"/>
              </a:rPr>
              <a:t>nizatidine</a:t>
            </a:r>
            <a:r>
              <a:rPr lang="en-US" sz="3600" dirty="0">
                <a:latin typeface="+mn-lt"/>
              </a:rPr>
              <a:t> (</a:t>
            </a:r>
            <a:r>
              <a:rPr lang="en-US" sz="3600" dirty="0" err="1">
                <a:latin typeface="+mn-lt"/>
              </a:rPr>
              <a:t>Axid</a:t>
            </a:r>
            <a:r>
              <a:rPr lang="en-US" sz="3600" dirty="0">
                <a:latin typeface="+mn-lt"/>
              </a:rPr>
              <a:t>).</a:t>
            </a:r>
          </a:p>
        </p:txBody>
      </p:sp>
    </p:spTree>
    <p:extLst>
      <p:ext uri="{BB962C8B-B14F-4D97-AF65-F5344CB8AC3E}">
        <p14:creationId xmlns:p14="http://schemas.microsoft.com/office/powerpoint/2010/main" val="39084131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6" name="Rectangle 6"/>
          <p:cNvSpPr>
            <a:spLocks noChangeArrowheads="1"/>
          </p:cNvSpPr>
          <p:nvPr/>
        </p:nvSpPr>
        <p:spPr bwMode="auto">
          <a:xfrm>
            <a:off x="1676400" y="971586"/>
            <a:ext cx="9144000" cy="545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SzPct val="100000"/>
              <a:buFont typeface="Symbol" panose="05050102010706020507" pitchFamily="18" charset="2"/>
              <a:buNone/>
            </a:pPr>
            <a:r>
              <a:rPr lang="en-US" sz="4800" b="1" dirty="0">
                <a:solidFill>
                  <a:schemeClr val="accent2">
                    <a:lumMod val="60000"/>
                    <a:lumOff val="40000"/>
                  </a:schemeClr>
                </a:solidFill>
              </a:rPr>
              <a:t>Antacids.</a:t>
            </a:r>
            <a:r>
              <a:rPr lang="en-US" sz="4800" dirty="0">
                <a:solidFill>
                  <a:schemeClr val="accent2">
                    <a:lumMod val="60000"/>
                    <a:lumOff val="40000"/>
                  </a:schemeClr>
                </a:solidFill>
              </a:rPr>
              <a:t> </a:t>
            </a:r>
            <a:r>
              <a:rPr lang="en-US" sz="4800" dirty="0"/>
              <a:t>An antacid may be taken in addition to an acid blocker or in place of one. Instead of reducing acid secretion, antacids neutralize existing stomach acid and can provide rapid pain relief.</a:t>
            </a:r>
          </a:p>
        </p:txBody>
      </p:sp>
    </p:spTree>
    <p:extLst>
      <p:ext uri="{BB962C8B-B14F-4D97-AF65-F5344CB8AC3E}">
        <p14:creationId xmlns:p14="http://schemas.microsoft.com/office/powerpoint/2010/main" val="65731934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676402" y="377761"/>
            <a:ext cx="899922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Clr>
                <a:srgbClr val="666699"/>
              </a:buClr>
              <a:buSzPct val="100000"/>
              <a:buFont typeface="Times New Roman" panose="02020603050405020304" pitchFamily="18" charset="0"/>
              <a:buChar char="♪"/>
            </a:pPr>
            <a:r>
              <a:rPr lang="en-US" sz="4400" b="1" dirty="0">
                <a:latin typeface="Times New Roman" panose="02020603050405020304" pitchFamily="18" charset="0"/>
              </a:rPr>
              <a:t> </a:t>
            </a:r>
            <a:r>
              <a:rPr lang="en-US" sz="4400" b="1" dirty="0">
                <a:solidFill>
                  <a:schemeClr val="accent2">
                    <a:lumMod val="60000"/>
                    <a:lumOff val="40000"/>
                  </a:schemeClr>
                </a:solidFill>
                <a:latin typeface="Times New Roman" panose="02020603050405020304" pitchFamily="18" charset="0"/>
              </a:rPr>
              <a:t>Proton pump inhibitors.</a:t>
            </a:r>
            <a:r>
              <a:rPr lang="en-US" sz="4400" dirty="0">
                <a:solidFill>
                  <a:schemeClr val="accent2">
                    <a:lumMod val="60000"/>
                    <a:lumOff val="40000"/>
                  </a:schemeClr>
                </a:solidFill>
                <a:latin typeface="Times New Roman" panose="02020603050405020304" pitchFamily="18" charset="0"/>
              </a:rPr>
              <a:t> </a:t>
            </a:r>
            <a:r>
              <a:rPr lang="en-US" sz="4400" dirty="0">
                <a:latin typeface="Times New Roman" panose="02020603050405020304" pitchFamily="18" charset="0"/>
              </a:rPr>
              <a:t>Reduce acid by blocking the action of these tiny pumps. These drugs include the prescription and over-the-counter medications omeprazole (Prilosec), </a:t>
            </a:r>
            <a:r>
              <a:rPr lang="en-US" sz="4400" dirty="0" err="1">
                <a:latin typeface="Times New Roman" panose="02020603050405020304" pitchFamily="18" charset="0"/>
              </a:rPr>
              <a:t>lansoprazole</a:t>
            </a:r>
            <a:r>
              <a:rPr lang="en-US" sz="4400" dirty="0">
                <a:latin typeface="Times New Roman" panose="02020603050405020304" pitchFamily="18" charset="0"/>
              </a:rPr>
              <a:t> (</a:t>
            </a:r>
            <a:r>
              <a:rPr lang="en-US" sz="4400" dirty="0" err="1">
                <a:latin typeface="Times New Roman" panose="02020603050405020304" pitchFamily="18" charset="0"/>
              </a:rPr>
              <a:t>Prevacid</a:t>
            </a:r>
            <a:r>
              <a:rPr lang="en-US" sz="4400" dirty="0">
                <a:latin typeface="Times New Roman" panose="02020603050405020304" pitchFamily="18" charset="0"/>
              </a:rPr>
              <a:t>), </a:t>
            </a:r>
            <a:r>
              <a:rPr lang="en-US" sz="4400" dirty="0" err="1">
                <a:latin typeface="Times New Roman" panose="02020603050405020304" pitchFamily="18" charset="0"/>
              </a:rPr>
              <a:t>rabeprazole</a:t>
            </a:r>
            <a:r>
              <a:rPr lang="en-US" sz="4400" dirty="0">
                <a:latin typeface="Times New Roman" panose="02020603050405020304" pitchFamily="18" charset="0"/>
              </a:rPr>
              <a:t> (</a:t>
            </a:r>
            <a:r>
              <a:rPr lang="en-US" sz="4400" dirty="0" err="1">
                <a:latin typeface="Times New Roman" panose="02020603050405020304" pitchFamily="18" charset="0"/>
              </a:rPr>
              <a:t>Aciphex</a:t>
            </a:r>
            <a:r>
              <a:rPr lang="en-US" sz="4400" dirty="0">
                <a:latin typeface="Times New Roman" panose="02020603050405020304" pitchFamily="18" charset="0"/>
              </a:rPr>
              <a:t>) and esomeprazole (</a:t>
            </a:r>
            <a:r>
              <a:rPr lang="en-US" sz="4400" dirty="0" err="1">
                <a:latin typeface="Times New Roman" panose="02020603050405020304" pitchFamily="18" charset="0"/>
              </a:rPr>
              <a:t>Nexium</a:t>
            </a:r>
            <a:r>
              <a:rPr lang="en-US" sz="4400" dirty="0">
                <a:latin typeface="Times New Roman" panose="02020603050405020304" pitchFamily="18" charset="0"/>
              </a:rPr>
              <a:t>). They also  inhibit H. pylori.</a:t>
            </a:r>
          </a:p>
        </p:txBody>
      </p:sp>
    </p:spTree>
    <p:extLst>
      <p:ext uri="{BB962C8B-B14F-4D97-AF65-F5344CB8AC3E}">
        <p14:creationId xmlns:p14="http://schemas.microsoft.com/office/powerpoint/2010/main" val="17882156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50" name="Rectangle 6"/>
          <p:cNvSpPr>
            <a:spLocks noChangeArrowheads="1"/>
          </p:cNvSpPr>
          <p:nvPr/>
        </p:nvSpPr>
        <p:spPr bwMode="auto">
          <a:xfrm>
            <a:off x="1828804" y="1599127"/>
            <a:ext cx="8991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Clr>
                <a:srgbClr val="666699"/>
              </a:buClr>
              <a:buSzPct val="100000"/>
              <a:buFont typeface="Times New Roman" panose="02020603050405020304" pitchFamily="18" charset="0"/>
              <a:buChar char="♪"/>
            </a:pPr>
            <a:r>
              <a:rPr lang="en-US" b="1" dirty="0">
                <a:latin typeface="Times New Roman" panose="02020603050405020304" pitchFamily="18" charset="0"/>
              </a:rPr>
              <a:t> </a:t>
            </a:r>
            <a:r>
              <a:rPr lang="en-US" sz="4400" b="1" dirty="0" err="1">
                <a:solidFill>
                  <a:schemeClr val="accent2">
                    <a:lumMod val="60000"/>
                    <a:lumOff val="40000"/>
                  </a:schemeClr>
                </a:solidFill>
                <a:latin typeface="Times New Roman" panose="02020603050405020304" pitchFamily="18" charset="0"/>
              </a:rPr>
              <a:t>Cytoprotective</a:t>
            </a:r>
            <a:r>
              <a:rPr lang="en-US" sz="4400" b="1" dirty="0">
                <a:solidFill>
                  <a:schemeClr val="accent2">
                    <a:lumMod val="60000"/>
                    <a:lumOff val="40000"/>
                  </a:schemeClr>
                </a:solidFill>
                <a:latin typeface="Times New Roman" panose="02020603050405020304" pitchFamily="18" charset="0"/>
              </a:rPr>
              <a:t> agents. </a:t>
            </a:r>
            <a:r>
              <a:rPr lang="en-US" sz="4400" b="1" dirty="0">
                <a:latin typeface="Times New Roman" panose="02020603050405020304" pitchFamily="18" charset="0"/>
              </a:rPr>
              <a:t>P</a:t>
            </a:r>
            <a:r>
              <a:rPr lang="en-US" sz="4400" dirty="0">
                <a:latin typeface="Times New Roman" panose="02020603050405020304" pitchFamily="18" charset="0"/>
              </a:rPr>
              <a:t>rotect the GI mucosa. </a:t>
            </a:r>
          </a:p>
          <a:p>
            <a:pPr>
              <a:buClr>
                <a:srgbClr val="666699"/>
              </a:buClr>
              <a:buSzPct val="100000"/>
            </a:pPr>
            <a:r>
              <a:rPr lang="en-US" sz="4400" dirty="0" err="1">
                <a:latin typeface="Times New Roman" panose="02020603050405020304" pitchFamily="18" charset="0"/>
              </a:rPr>
              <a:t>sucralfate</a:t>
            </a:r>
            <a:r>
              <a:rPr lang="en-US" sz="4400" dirty="0">
                <a:latin typeface="Times New Roman" panose="02020603050405020304" pitchFamily="18" charset="0"/>
              </a:rPr>
              <a:t> (Carafate) and misoprostol (</a:t>
            </a:r>
            <a:r>
              <a:rPr lang="en-US" sz="4400" dirty="0" err="1">
                <a:latin typeface="Times New Roman" panose="02020603050405020304" pitchFamily="18" charset="0"/>
              </a:rPr>
              <a:t>Cytotec</a:t>
            </a:r>
            <a:r>
              <a:rPr lang="en-US" sz="4400" dirty="0">
                <a:latin typeface="Times New Roman" panose="02020603050405020304" pitchFamily="18" charset="0"/>
              </a:rPr>
              <a:t>). bismuth subsalicylate (Pepto-Bismol). </a:t>
            </a:r>
          </a:p>
        </p:txBody>
      </p:sp>
    </p:spTree>
    <p:extLst>
      <p:ext uri="{BB962C8B-B14F-4D97-AF65-F5344CB8AC3E}">
        <p14:creationId xmlns:p14="http://schemas.microsoft.com/office/powerpoint/2010/main" val="398813870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51" name="Rectangle 7"/>
          <p:cNvSpPr>
            <a:spLocks noChangeArrowheads="1"/>
          </p:cNvSpPr>
          <p:nvPr/>
        </p:nvSpPr>
        <p:spPr bwMode="auto">
          <a:xfrm>
            <a:off x="1165860" y="872549"/>
            <a:ext cx="95021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Clr>
                <a:srgbClr val="666699"/>
              </a:buClr>
              <a:buFont typeface="Times New Roman" panose="02020603050405020304" pitchFamily="18" charset="0"/>
              <a:buChar char="♪"/>
            </a:pPr>
            <a:r>
              <a:rPr lang="en-US" sz="3600" b="1" dirty="0">
                <a:latin typeface="Times New Roman" panose="02020603050405020304" pitchFamily="18" charset="0"/>
              </a:rPr>
              <a:t> </a:t>
            </a:r>
            <a:r>
              <a:rPr lang="en-US" sz="3600" b="1" dirty="0">
                <a:solidFill>
                  <a:schemeClr val="accent2">
                    <a:lumMod val="60000"/>
                    <a:lumOff val="40000"/>
                  </a:schemeClr>
                </a:solidFill>
                <a:latin typeface="Times New Roman" panose="02020603050405020304" pitchFamily="18" charset="0"/>
              </a:rPr>
              <a:t>Bowel rest</a:t>
            </a:r>
            <a:r>
              <a:rPr lang="en-US" sz="3200" dirty="0">
                <a:solidFill>
                  <a:schemeClr val="accent2">
                    <a:lumMod val="60000"/>
                    <a:lumOff val="40000"/>
                  </a:schemeClr>
                </a:solidFill>
              </a:rPr>
              <a:t>: </a:t>
            </a:r>
            <a:r>
              <a:rPr lang="en-US" sz="3600" dirty="0">
                <a:latin typeface="Times New Roman" panose="02020603050405020304" pitchFamily="18" charset="0"/>
              </a:rPr>
              <a:t>Bed rest and clear fluids with no food at all for a few days. This gives the ulcer a chance to start healing without being irritated. </a:t>
            </a:r>
          </a:p>
          <a:p>
            <a:pPr>
              <a:buClr>
                <a:srgbClr val="666699"/>
              </a:buClr>
              <a:buFont typeface="Times New Roman" panose="02020603050405020304" pitchFamily="18" charset="0"/>
              <a:buChar char="♪"/>
            </a:pPr>
            <a:r>
              <a:rPr lang="en-US" sz="3600" b="1" dirty="0">
                <a:latin typeface="Times New Roman" panose="02020603050405020304" pitchFamily="18" charset="0"/>
              </a:rPr>
              <a:t> </a:t>
            </a:r>
            <a:r>
              <a:rPr lang="en-US" sz="3600" b="1" dirty="0">
                <a:solidFill>
                  <a:schemeClr val="accent2">
                    <a:lumMod val="60000"/>
                    <a:lumOff val="40000"/>
                  </a:schemeClr>
                </a:solidFill>
                <a:latin typeface="Times New Roman" panose="02020603050405020304" pitchFamily="18" charset="0"/>
              </a:rPr>
              <a:t>Nasogastric tube</a:t>
            </a:r>
            <a:r>
              <a:rPr lang="en-US" sz="3200" dirty="0">
                <a:solidFill>
                  <a:srgbClr val="FFFF00"/>
                </a:solidFill>
              </a:rPr>
              <a:t>: </a:t>
            </a:r>
            <a:r>
              <a:rPr lang="en-US" sz="3600" dirty="0">
                <a:latin typeface="Times New Roman" panose="02020603050405020304" pitchFamily="18" charset="0"/>
              </a:rPr>
              <a:t>Decompression</a:t>
            </a:r>
          </a:p>
          <a:p>
            <a:pPr>
              <a:buClr>
                <a:srgbClr val="666699"/>
              </a:buClr>
              <a:buFont typeface="Times New Roman" panose="02020603050405020304" pitchFamily="18" charset="0"/>
              <a:buChar char="♪"/>
            </a:pPr>
            <a:r>
              <a:rPr lang="en-US" sz="3600" dirty="0">
                <a:latin typeface="Times New Roman" panose="02020603050405020304" pitchFamily="18" charset="0"/>
              </a:rPr>
              <a:t> </a:t>
            </a:r>
            <a:r>
              <a:rPr lang="en-US" sz="3600" b="1" dirty="0">
                <a:solidFill>
                  <a:schemeClr val="accent2">
                    <a:lumMod val="60000"/>
                    <a:lumOff val="40000"/>
                  </a:schemeClr>
                </a:solidFill>
                <a:latin typeface="Times New Roman" panose="02020603050405020304" pitchFamily="18" charset="0"/>
              </a:rPr>
              <a:t>Urgent endoscopy or surgery</a:t>
            </a:r>
            <a:r>
              <a:rPr lang="en-US" sz="3600" dirty="0">
                <a:solidFill>
                  <a:schemeClr val="accent2">
                    <a:lumMod val="60000"/>
                    <a:lumOff val="40000"/>
                  </a:schemeClr>
                </a:solidFill>
                <a:latin typeface="Times New Roman" panose="02020603050405020304" pitchFamily="18" charset="0"/>
              </a:rPr>
              <a:t> </a:t>
            </a:r>
            <a:r>
              <a:rPr lang="en-US" sz="3600" dirty="0">
                <a:latin typeface="Times New Roman" panose="02020603050405020304" pitchFamily="18" charset="0"/>
              </a:rPr>
              <a:t>if indicated: Damaged, bleeding blood vessels can usually be repaired with an endoscope. The endoscope has a small heating device on the end that is used to cauterize a small wound.</a:t>
            </a:r>
          </a:p>
        </p:txBody>
      </p:sp>
    </p:spTree>
    <p:extLst>
      <p:ext uri="{BB962C8B-B14F-4D97-AF65-F5344CB8AC3E}">
        <p14:creationId xmlns:p14="http://schemas.microsoft.com/office/powerpoint/2010/main" val="360983121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5029210" y="683136"/>
            <a:ext cx="16466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200" b="1" dirty="0">
                <a:effectLst>
                  <a:outerShdw blurRad="38100" dist="38100" dir="2700000" algn="tl">
                    <a:srgbClr val="FFFFFF"/>
                  </a:outerShdw>
                </a:effectLst>
                <a:latin typeface="Times New Roman" panose="02020603050405020304" pitchFamily="18" charset="0"/>
              </a:rPr>
              <a:t>Surgery</a:t>
            </a:r>
            <a:r>
              <a:rPr lang="en-US" b="1" dirty="0">
                <a:effectLst>
                  <a:outerShdw blurRad="38100" dist="38100" dir="2700000" algn="tl">
                    <a:srgbClr val="FFFFFF"/>
                  </a:outerShdw>
                </a:effectLst>
              </a:rPr>
              <a:t> </a:t>
            </a:r>
          </a:p>
        </p:txBody>
      </p:sp>
      <p:sp>
        <p:nvSpPr>
          <p:cNvPr id="58375" name="Line 7"/>
          <p:cNvSpPr>
            <a:spLocks noChangeShapeType="1"/>
          </p:cNvSpPr>
          <p:nvPr/>
        </p:nvSpPr>
        <p:spPr bwMode="auto">
          <a:xfrm flipH="1">
            <a:off x="1828806" y="2057400"/>
            <a:ext cx="2667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Line 8"/>
          <p:cNvSpPr>
            <a:spLocks noChangeShapeType="1"/>
          </p:cNvSpPr>
          <p:nvPr/>
        </p:nvSpPr>
        <p:spPr bwMode="auto">
          <a:xfrm>
            <a:off x="4495801" y="2057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Line 9"/>
          <p:cNvSpPr>
            <a:spLocks noChangeShapeType="1"/>
          </p:cNvSpPr>
          <p:nvPr/>
        </p:nvSpPr>
        <p:spPr bwMode="auto">
          <a:xfrm>
            <a:off x="6629399" y="2057400"/>
            <a:ext cx="2971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Line 10"/>
          <p:cNvSpPr>
            <a:spLocks noChangeShapeType="1"/>
          </p:cNvSpPr>
          <p:nvPr/>
        </p:nvSpPr>
        <p:spPr bwMode="auto">
          <a:xfrm>
            <a:off x="185166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Line 11"/>
          <p:cNvSpPr>
            <a:spLocks noChangeShapeType="1"/>
          </p:cNvSpPr>
          <p:nvPr/>
        </p:nvSpPr>
        <p:spPr bwMode="auto">
          <a:xfrm>
            <a:off x="4495801"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0" name="Line 12"/>
          <p:cNvSpPr>
            <a:spLocks noChangeShapeType="1"/>
          </p:cNvSpPr>
          <p:nvPr/>
        </p:nvSpPr>
        <p:spPr bwMode="auto">
          <a:xfrm>
            <a:off x="721614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Line 13"/>
          <p:cNvSpPr>
            <a:spLocks noChangeShapeType="1"/>
          </p:cNvSpPr>
          <p:nvPr/>
        </p:nvSpPr>
        <p:spPr bwMode="auto">
          <a:xfrm>
            <a:off x="9525001"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Oval 14"/>
          <p:cNvSpPr>
            <a:spLocks noChangeArrowheads="1"/>
          </p:cNvSpPr>
          <p:nvPr/>
        </p:nvSpPr>
        <p:spPr bwMode="auto">
          <a:xfrm>
            <a:off x="1280162" y="2438400"/>
            <a:ext cx="2057401"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chemeClr val="bg1"/>
                </a:solidFill>
              </a:rPr>
              <a:t>Vagotomy</a:t>
            </a:r>
            <a:r>
              <a:rPr lang="en-US" sz="2400" b="1" dirty="0">
                <a:solidFill>
                  <a:schemeClr val="bg1"/>
                </a:solidFill>
              </a:rPr>
              <a:t> </a:t>
            </a:r>
          </a:p>
        </p:txBody>
      </p:sp>
      <p:sp>
        <p:nvSpPr>
          <p:cNvPr id="58383" name="Oval 15"/>
          <p:cNvSpPr>
            <a:spLocks noChangeArrowheads="1"/>
          </p:cNvSpPr>
          <p:nvPr/>
        </p:nvSpPr>
        <p:spPr bwMode="auto">
          <a:xfrm>
            <a:off x="3810000" y="2438400"/>
            <a:ext cx="2080260"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Antrectomy </a:t>
            </a:r>
          </a:p>
        </p:txBody>
      </p:sp>
      <p:sp>
        <p:nvSpPr>
          <p:cNvPr id="58384" name="Oval 16"/>
          <p:cNvSpPr>
            <a:spLocks noChangeArrowheads="1"/>
          </p:cNvSpPr>
          <p:nvPr/>
        </p:nvSpPr>
        <p:spPr bwMode="auto">
          <a:xfrm>
            <a:off x="6096008" y="2514600"/>
            <a:ext cx="2210277"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Pyloroplasty </a:t>
            </a:r>
          </a:p>
        </p:txBody>
      </p:sp>
      <p:sp>
        <p:nvSpPr>
          <p:cNvPr id="58385" name="Oval 17"/>
          <p:cNvSpPr>
            <a:spLocks noChangeArrowheads="1"/>
          </p:cNvSpPr>
          <p:nvPr/>
        </p:nvSpPr>
        <p:spPr bwMode="auto">
          <a:xfrm>
            <a:off x="8915401" y="2514600"/>
            <a:ext cx="2080260" cy="1447800"/>
          </a:xfrm>
          <a:prstGeom prst="ellipse">
            <a:avLst/>
          </a:prstGeom>
          <a:gradFill rotWithShape="1">
            <a:gsLst>
              <a:gs pos="0">
                <a:srgbClr val="FF0066"/>
              </a:gs>
              <a:gs pos="50000">
                <a:srgbClr val="FF66FF"/>
              </a:gs>
              <a:gs pos="100000">
                <a:srgbClr val="FF006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Tying off an </a:t>
            </a:r>
          </a:p>
          <a:p>
            <a:pPr algn="ctr"/>
            <a:r>
              <a:rPr lang="en-US" sz="2400" b="1">
                <a:solidFill>
                  <a:schemeClr val="bg1"/>
                </a:solidFill>
              </a:rPr>
              <a:t>artery </a:t>
            </a:r>
          </a:p>
        </p:txBody>
      </p:sp>
      <p:sp>
        <p:nvSpPr>
          <p:cNvPr id="58386" name="Line 18"/>
          <p:cNvSpPr>
            <a:spLocks noChangeShapeType="1"/>
          </p:cNvSpPr>
          <p:nvPr/>
        </p:nvSpPr>
        <p:spPr bwMode="auto">
          <a:xfrm>
            <a:off x="5791200" y="1295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Rectangle 19"/>
          <p:cNvSpPr>
            <a:spLocks noChangeArrowheads="1"/>
          </p:cNvSpPr>
          <p:nvPr/>
        </p:nvSpPr>
        <p:spPr bwMode="auto">
          <a:xfrm>
            <a:off x="1059181" y="5715000"/>
            <a:ext cx="2369820"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rPr>
              <a:t>Acupuncture</a:t>
            </a:r>
          </a:p>
        </p:txBody>
      </p:sp>
      <p:sp>
        <p:nvSpPr>
          <p:cNvPr id="58388" name="Rectangle 20"/>
          <p:cNvSpPr>
            <a:spLocks noChangeArrowheads="1"/>
          </p:cNvSpPr>
          <p:nvPr/>
        </p:nvSpPr>
        <p:spPr bwMode="auto">
          <a:xfrm>
            <a:off x="3749040" y="5737860"/>
            <a:ext cx="2263140" cy="112014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chemeClr val="bg1"/>
                </a:solidFill>
              </a:rPr>
              <a:t>Chiropracting</a:t>
            </a:r>
            <a:endParaRPr lang="en-US" sz="2400" b="1" dirty="0">
              <a:solidFill>
                <a:schemeClr val="bg1"/>
              </a:solidFill>
            </a:endParaRPr>
          </a:p>
        </p:txBody>
      </p:sp>
      <p:sp>
        <p:nvSpPr>
          <p:cNvPr id="58389" name="Rectangle 21"/>
          <p:cNvSpPr>
            <a:spLocks noChangeArrowheads="1"/>
          </p:cNvSpPr>
          <p:nvPr/>
        </p:nvSpPr>
        <p:spPr bwMode="auto">
          <a:xfrm>
            <a:off x="6172199" y="5715000"/>
            <a:ext cx="2948942"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rPr>
              <a:t>Homeopathy</a:t>
            </a:r>
          </a:p>
        </p:txBody>
      </p:sp>
      <p:sp>
        <p:nvSpPr>
          <p:cNvPr id="58390" name="Rectangle 22"/>
          <p:cNvSpPr>
            <a:spLocks noChangeArrowheads="1"/>
          </p:cNvSpPr>
          <p:nvPr/>
        </p:nvSpPr>
        <p:spPr bwMode="auto">
          <a:xfrm>
            <a:off x="9258300" y="5715000"/>
            <a:ext cx="2082642" cy="1143000"/>
          </a:xfrm>
          <a:prstGeom prst="rect">
            <a:avLst/>
          </a:prstGeom>
          <a:gradFill rotWithShape="1">
            <a:gsLst>
              <a:gs pos="0">
                <a:srgbClr val="003300"/>
              </a:gs>
              <a:gs pos="50000">
                <a:srgbClr val="FF66FF"/>
              </a:gs>
              <a:gs pos="100000">
                <a:srgbClr val="00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rPr>
              <a:t>Herbs</a:t>
            </a:r>
          </a:p>
        </p:txBody>
      </p:sp>
      <p:sp>
        <p:nvSpPr>
          <p:cNvPr id="58391" name="Line 23"/>
          <p:cNvSpPr>
            <a:spLocks noChangeShapeType="1"/>
          </p:cNvSpPr>
          <p:nvPr/>
        </p:nvSpPr>
        <p:spPr bwMode="auto">
          <a:xfrm>
            <a:off x="2590800"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2" name="Line 24"/>
          <p:cNvSpPr>
            <a:spLocks noChangeShapeType="1"/>
          </p:cNvSpPr>
          <p:nvPr/>
        </p:nvSpPr>
        <p:spPr bwMode="auto">
          <a:xfrm>
            <a:off x="4800601" y="5486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3" name="Line 25"/>
          <p:cNvSpPr>
            <a:spLocks noChangeShapeType="1"/>
          </p:cNvSpPr>
          <p:nvPr/>
        </p:nvSpPr>
        <p:spPr bwMode="auto">
          <a:xfrm>
            <a:off x="7162800" y="5410201"/>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4" name="Line 26"/>
          <p:cNvSpPr>
            <a:spLocks noChangeShapeType="1"/>
          </p:cNvSpPr>
          <p:nvPr/>
        </p:nvSpPr>
        <p:spPr bwMode="auto">
          <a:xfrm>
            <a:off x="9372601"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Line 27"/>
          <p:cNvSpPr>
            <a:spLocks noChangeShapeType="1"/>
          </p:cNvSpPr>
          <p:nvPr/>
        </p:nvSpPr>
        <p:spPr bwMode="auto">
          <a:xfrm>
            <a:off x="2590804" y="54102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6" name="Line 28"/>
          <p:cNvSpPr>
            <a:spLocks noChangeShapeType="1"/>
          </p:cNvSpPr>
          <p:nvPr/>
        </p:nvSpPr>
        <p:spPr bwMode="auto">
          <a:xfrm>
            <a:off x="6019801" y="5029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7" name="Oval 29"/>
          <p:cNvSpPr>
            <a:spLocks noChangeArrowheads="1"/>
          </p:cNvSpPr>
          <p:nvPr/>
        </p:nvSpPr>
        <p:spPr bwMode="auto">
          <a:xfrm>
            <a:off x="5120646" y="3863343"/>
            <a:ext cx="1965961" cy="1463039"/>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rPr>
              <a:t>Other modes</a:t>
            </a:r>
          </a:p>
          <a:p>
            <a:pPr algn="ctr"/>
            <a:r>
              <a:rPr lang="en-US" sz="2400" b="1" dirty="0">
                <a:solidFill>
                  <a:schemeClr val="bg1"/>
                </a:solidFill>
              </a:rPr>
              <a:t>Of treatment</a:t>
            </a:r>
          </a:p>
        </p:txBody>
      </p:sp>
    </p:spTree>
    <p:extLst>
      <p:ext uri="{BB962C8B-B14F-4D97-AF65-F5344CB8AC3E}">
        <p14:creationId xmlns:p14="http://schemas.microsoft.com/office/powerpoint/2010/main" val="32481738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1" y="7391405"/>
            <a:ext cx="8229600" cy="106363"/>
          </a:xfrm>
        </p:spPr>
        <p:txBody>
          <a:bodyPr>
            <a:normAutofit fontScale="90000"/>
          </a:bodyPr>
          <a:lstStyle/>
          <a:p>
            <a:endParaRPr lang="en-US" sz="4000">
              <a:solidFill>
                <a:schemeClr val="tx1"/>
              </a:solidFill>
            </a:endParaRPr>
          </a:p>
        </p:txBody>
      </p:sp>
      <p:sp>
        <p:nvSpPr>
          <p:cNvPr id="48131" name="Rectangle 3"/>
          <p:cNvSpPr>
            <a:spLocks noGrp="1" noChangeArrowheads="1"/>
          </p:cNvSpPr>
          <p:nvPr>
            <p:ph idx="1"/>
          </p:nvPr>
        </p:nvSpPr>
        <p:spPr>
          <a:xfrm flipV="1">
            <a:off x="1981200" y="7162807"/>
            <a:ext cx="8229600" cy="74613"/>
          </a:xfrm>
        </p:spPr>
        <p:txBody>
          <a:bodyPr>
            <a:normAutofit fontScale="25000" lnSpcReduction="20000"/>
          </a:bodyPr>
          <a:lstStyle/>
          <a:p>
            <a:pPr>
              <a:lnSpc>
                <a:spcPct val="80000"/>
              </a:lnSpc>
            </a:pPr>
            <a:endParaRPr lang="en-US" sz="800"/>
          </a:p>
        </p:txBody>
      </p:sp>
      <p:sp>
        <p:nvSpPr>
          <p:cNvPr id="48132" name="Rectangle 4"/>
          <p:cNvSpPr>
            <a:spLocks noChangeArrowheads="1"/>
          </p:cNvSpPr>
          <p:nvPr/>
        </p:nvSpPr>
        <p:spPr bwMode="auto">
          <a:xfrm>
            <a:off x="2336259" y="2664338"/>
            <a:ext cx="70591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200" b="1" i="1">
                <a:effectLst>
                  <a:outerShdw blurRad="38100" dist="38100" dir="2700000" algn="tl">
                    <a:srgbClr val="FFFFFF"/>
                  </a:outerShdw>
                </a:effectLst>
                <a:latin typeface="Times New Roman" panose="02020603050405020304" pitchFamily="18" charset="0"/>
              </a:rPr>
              <a:t>LIFE STYLE AND HOME REMEDIES</a:t>
            </a:r>
          </a:p>
        </p:txBody>
      </p:sp>
    </p:spTree>
    <p:extLst>
      <p:ext uri="{BB962C8B-B14F-4D97-AF65-F5344CB8AC3E}">
        <p14:creationId xmlns:p14="http://schemas.microsoft.com/office/powerpoint/2010/main" val="31507363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981202" y="304800"/>
            <a:ext cx="2362201" cy="10668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Don't smoke</a:t>
            </a:r>
            <a:r>
              <a:rPr lang="en-US" b="1">
                <a:solidFill>
                  <a:schemeClr val="bg1"/>
                </a:solidFill>
              </a:rPr>
              <a:t> </a:t>
            </a:r>
          </a:p>
        </p:txBody>
      </p:sp>
      <p:sp>
        <p:nvSpPr>
          <p:cNvPr id="73733" name="Rectangle 5"/>
          <p:cNvSpPr>
            <a:spLocks noChangeArrowheads="1"/>
          </p:cNvSpPr>
          <p:nvPr/>
        </p:nvSpPr>
        <p:spPr bwMode="auto">
          <a:xfrm>
            <a:off x="4343405" y="1371600"/>
            <a:ext cx="2895600" cy="12192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Limit or avoid alcohol</a:t>
            </a:r>
            <a:r>
              <a:rPr lang="en-US" b="1">
                <a:solidFill>
                  <a:schemeClr val="bg1"/>
                </a:solidFill>
              </a:rPr>
              <a:t> </a:t>
            </a:r>
          </a:p>
        </p:txBody>
      </p:sp>
      <p:sp>
        <p:nvSpPr>
          <p:cNvPr id="73734" name="Rectangle 6"/>
          <p:cNvSpPr>
            <a:spLocks noChangeArrowheads="1"/>
          </p:cNvSpPr>
          <p:nvPr/>
        </p:nvSpPr>
        <p:spPr bwMode="auto">
          <a:xfrm>
            <a:off x="7239005" y="2590801"/>
            <a:ext cx="2895600" cy="12192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Avoid nonsteroidal </a:t>
            </a:r>
          </a:p>
          <a:p>
            <a:pPr algn="ctr"/>
            <a:r>
              <a:rPr lang="en-US" sz="2000" b="1">
                <a:solidFill>
                  <a:schemeClr val="bg1"/>
                </a:solidFill>
                <a:effectLst>
                  <a:outerShdw blurRad="38100" dist="38100" dir="2700000" algn="tl">
                    <a:srgbClr val="000000"/>
                  </a:outerShdw>
                </a:effectLst>
                <a:latin typeface="Times New Roman" panose="02020603050405020304" pitchFamily="18" charset="0"/>
              </a:rPr>
              <a:t>anti-inflammatory </a:t>
            </a:r>
          </a:p>
          <a:p>
            <a:pPr algn="ctr"/>
            <a:r>
              <a:rPr lang="en-US" sz="2000" b="1">
                <a:solidFill>
                  <a:schemeClr val="bg1"/>
                </a:solidFill>
                <a:effectLst>
                  <a:outerShdw blurRad="38100" dist="38100" dir="2700000" algn="tl">
                    <a:srgbClr val="000000"/>
                  </a:outerShdw>
                </a:effectLst>
                <a:latin typeface="Times New Roman" panose="02020603050405020304" pitchFamily="18" charset="0"/>
              </a:rPr>
              <a:t>drugs (NSAIDs)</a:t>
            </a:r>
            <a:r>
              <a:rPr lang="en-US" b="1">
                <a:solidFill>
                  <a:schemeClr val="bg1"/>
                </a:solidFill>
              </a:rPr>
              <a:t> </a:t>
            </a:r>
          </a:p>
        </p:txBody>
      </p:sp>
      <p:sp>
        <p:nvSpPr>
          <p:cNvPr id="73735" name="Oval 7"/>
          <p:cNvSpPr>
            <a:spLocks noChangeArrowheads="1"/>
          </p:cNvSpPr>
          <p:nvPr/>
        </p:nvSpPr>
        <p:spPr bwMode="auto">
          <a:xfrm>
            <a:off x="2667005" y="5029200"/>
            <a:ext cx="1676400" cy="1828800"/>
          </a:xfrm>
          <a:prstGeom prst="ellipse">
            <a:avLst/>
          </a:prstGeom>
          <a:gradFill rotWithShape="1">
            <a:gsLst>
              <a:gs pos="0">
                <a:srgbClr val="666633"/>
              </a:gs>
              <a:gs pos="50000">
                <a:srgbClr val="CCFF99"/>
              </a:gs>
              <a:gs pos="100000">
                <a:srgbClr val="6666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Fruits and </a:t>
            </a:r>
          </a:p>
          <a:p>
            <a:pPr algn="ctr"/>
            <a:r>
              <a:rPr lang="en-US" sz="2000" b="1">
                <a:solidFill>
                  <a:schemeClr val="bg1"/>
                </a:solidFill>
                <a:effectLst>
                  <a:outerShdw blurRad="38100" dist="38100" dir="2700000" algn="tl">
                    <a:srgbClr val="000000"/>
                  </a:outerShdw>
                </a:effectLst>
                <a:latin typeface="Times New Roman" panose="02020603050405020304" pitchFamily="18" charset="0"/>
              </a:rPr>
              <a:t>Vegetables</a:t>
            </a:r>
            <a:r>
              <a:rPr lang="en-US" b="1">
                <a:solidFill>
                  <a:schemeClr val="bg1"/>
                </a:solidFill>
              </a:rPr>
              <a:t> </a:t>
            </a:r>
          </a:p>
        </p:txBody>
      </p:sp>
      <p:sp>
        <p:nvSpPr>
          <p:cNvPr id="73736" name="Oval 8"/>
          <p:cNvSpPr>
            <a:spLocks noChangeArrowheads="1"/>
          </p:cNvSpPr>
          <p:nvPr/>
        </p:nvSpPr>
        <p:spPr bwMode="auto">
          <a:xfrm>
            <a:off x="2667005" y="2590800"/>
            <a:ext cx="1676400" cy="1752600"/>
          </a:xfrm>
          <a:prstGeom prst="ellipse">
            <a:avLst/>
          </a:prstGeom>
          <a:gradFill rotWithShape="1">
            <a:gsLst>
              <a:gs pos="0">
                <a:srgbClr val="666633"/>
              </a:gs>
              <a:gs pos="50000">
                <a:srgbClr val="CCFF99"/>
              </a:gs>
              <a:gs pos="100000">
                <a:srgbClr val="6666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Less</a:t>
            </a:r>
          </a:p>
          <a:p>
            <a:pPr algn="ctr"/>
            <a:r>
              <a:rPr lang="en-US" sz="2000" b="1">
                <a:solidFill>
                  <a:schemeClr val="bg1"/>
                </a:solidFill>
                <a:effectLst>
                  <a:outerShdw blurRad="38100" dist="38100" dir="2700000" algn="tl">
                    <a:srgbClr val="000000"/>
                  </a:outerShdw>
                </a:effectLst>
                <a:latin typeface="Times New Roman" panose="02020603050405020304" pitchFamily="18" charset="0"/>
              </a:rPr>
              <a:t>Coffee and </a:t>
            </a:r>
          </a:p>
          <a:p>
            <a:pPr algn="ctr"/>
            <a:r>
              <a:rPr lang="en-US" sz="2000" b="1">
                <a:solidFill>
                  <a:schemeClr val="bg1"/>
                </a:solidFill>
                <a:effectLst>
                  <a:outerShdw blurRad="38100" dist="38100" dir="2700000" algn="tl">
                    <a:srgbClr val="000000"/>
                  </a:outerShdw>
                </a:effectLst>
                <a:latin typeface="Times New Roman" panose="02020603050405020304" pitchFamily="18" charset="0"/>
              </a:rPr>
              <a:t>Carbonated </a:t>
            </a:r>
          </a:p>
          <a:p>
            <a:pPr algn="ctr"/>
            <a:r>
              <a:rPr lang="en-US" sz="2000" b="1">
                <a:solidFill>
                  <a:schemeClr val="bg1"/>
                </a:solidFill>
                <a:effectLst>
                  <a:outerShdw blurRad="38100" dist="38100" dir="2700000" algn="tl">
                    <a:srgbClr val="000000"/>
                  </a:outerShdw>
                </a:effectLst>
                <a:latin typeface="Times New Roman" panose="02020603050405020304" pitchFamily="18" charset="0"/>
              </a:rPr>
              <a:t>Beverages</a:t>
            </a:r>
            <a:r>
              <a:rPr lang="en-US" b="1">
                <a:solidFill>
                  <a:schemeClr val="bg1"/>
                </a:solidFill>
              </a:rPr>
              <a:t> </a:t>
            </a:r>
          </a:p>
        </p:txBody>
      </p:sp>
      <p:sp>
        <p:nvSpPr>
          <p:cNvPr id="73737" name="Rectangle 9"/>
          <p:cNvSpPr>
            <a:spLocks noChangeArrowheads="1"/>
          </p:cNvSpPr>
          <p:nvPr/>
        </p:nvSpPr>
        <p:spPr bwMode="auto">
          <a:xfrm>
            <a:off x="7239009" y="152401"/>
            <a:ext cx="2819401" cy="12954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Use of Olive Oil</a:t>
            </a:r>
            <a:r>
              <a:rPr lang="en-US" b="1">
                <a:solidFill>
                  <a:schemeClr val="bg1"/>
                </a:solidFill>
              </a:rPr>
              <a:t> </a:t>
            </a:r>
          </a:p>
        </p:txBody>
      </p:sp>
      <p:sp>
        <p:nvSpPr>
          <p:cNvPr id="73738" name="Rectangle 10"/>
          <p:cNvSpPr>
            <a:spLocks noChangeArrowheads="1"/>
          </p:cNvSpPr>
          <p:nvPr/>
        </p:nvSpPr>
        <p:spPr bwMode="auto">
          <a:xfrm>
            <a:off x="4800601" y="3810000"/>
            <a:ext cx="2438400" cy="13716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Exercise</a:t>
            </a:r>
          </a:p>
        </p:txBody>
      </p:sp>
      <p:sp>
        <p:nvSpPr>
          <p:cNvPr id="73739" name="Rectangle 11"/>
          <p:cNvSpPr>
            <a:spLocks noChangeArrowheads="1"/>
          </p:cNvSpPr>
          <p:nvPr/>
        </p:nvSpPr>
        <p:spPr bwMode="auto">
          <a:xfrm>
            <a:off x="7010400" y="5181600"/>
            <a:ext cx="2743200" cy="1447800"/>
          </a:xfrm>
          <a:prstGeom prst="rect">
            <a:avLst/>
          </a:prstGeom>
          <a:gradFill rotWithShape="1">
            <a:gsLst>
              <a:gs pos="0">
                <a:srgbClr val="666633"/>
              </a:gs>
              <a:gs pos="50000">
                <a:srgbClr val="CCFF99"/>
              </a:gs>
              <a:gs pos="100000">
                <a:srgbClr val="6666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effectLst>
                  <a:outerShdw blurRad="38100" dist="38100" dir="2700000" algn="tl">
                    <a:srgbClr val="000000"/>
                  </a:outerShdw>
                </a:effectLst>
                <a:latin typeface="Times New Roman" panose="02020603050405020304" pitchFamily="18" charset="0"/>
              </a:rPr>
              <a:t>Stress Relief</a:t>
            </a:r>
          </a:p>
        </p:txBody>
      </p:sp>
    </p:spTree>
    <p:extLst>
      <p:ext uri="{BB962C8B-B14F-4D97-AF65-F5344CB8AC3E}">
        <p14:creationId xmlns:p14="http://schemas.microsoft.com/office/powerpoint/2010/main" val="268895791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5400" dirty="0"/>
              <a:t>Read and make notes on pyloric </a:t>
            </a:r>
            <a:r>
              <a:rPr lang="en-US" sz="5400" dirty="0" err="1"/>
              <a:t>stenosis</a:t>
            </a:r>
            <a:endParaRPr lang="en-US" sz="5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4038" y="336550"/>
            <a:ext cx="11637962" cy="6019800"/>
          </a:xfrm>
        </p:spPr>
        <p:txBody>
          <a:bodyPr>
            <a:normAutofit/>
          </a:bodyPr>
          <a:lstStyle/>
          <a:p>
            <a:r>
              <a:rPr lang="en-US" b="1" dirty="0"/>
              <a:t>Essential oils.</a:t>
            </a:r>
            <a:r>
              <a:rPr lang="en-US" dirty="0"/>
              <a:t> Some oils have anti-inflammatory or antibacterial properties. Examples are myrrh, thieves oil, and lemongrass. These may reduce or eliminate tonsil stones. Dilute the essential oil in a carrier oil and place one or two drops on a toothbrush before brushing the stones. Be sure to follow the directions for each specific oil. Because of the number of bacteria, it’s recommended that you don’t use this toothbrush afterwards</a:t>
            </a:r>
          </a:p>
        </p:txBody>
      </p:sp>
      <p:pic>
        <p:nvPicPr>
          <p:cNvPr id="5" name="Picture 4" descr="https://upload.wikimedia.org/wikipedia/commons/thumb/5/54/An_old_bottle_of_Tincture_of_Myrrh.jpg/320px-An_old_bottle_of_Tincture_of_Myrrh.jpg"/>
          <p:cNvPicPr/>
          <p:nvPr/>
        </p:nvPicPr>
        <p:blipFill>
          <a:blip r:embed="rId2" cstate="print"/>
          <a:srcRect/>
          <a:stretch>
            <a:fillRect/>
          </a:stretch>
        </p:blipFill>
        <p:spPr bwMode="auto">
          <a:xfrm>
            <a:off x="1155032" y="3922295"/>
            <a:ext cx="2045368" cy="2935705"/>
          </a:xfrm>
          <a:prstGeom prst="rect">
            <a:avLst/>
          </a:prstGeom>
          <a:noFill/>
          <a:ln w="9525">
            <a:noFill/>
            <a:miter lim="800000"/>
            <a:headEnd/>
            <a:tailEnd/>
          </a:ln>
        </p:spPr>
      </p:pic>
      <p:pic>
        <p:nvPicPr>
          <p:cNvPr id="6" name="Picture 5" descr="Image result for witch hazel"/>
          <p:cNvPicPr/>
          <p:nvPr/>
        </p:nvPicPr>
        <p:blipFill>
          <a:blip r:embed="rId3" cstate="print"/>
          <a:srcRect/>
          <a:stretch>
            <a:fillRect/>
          </a:stretch>
        </p:blipFill>
        <p:spPr bwMode="auto">
          <a:xfrm>
            <a:off x="4162926" y="4042611"/>
            <a:ext cx="2743200" cy="2815389"/>
          </a:xfrm>
          <a:prstGeom prst="rect">
            <a:avLst/>
          </a:prstGeom>
          <a:noFill/>
          <a:ln w="9525">
            <a:noFill/>
            <a:miter lim="800000"/>
            <a:headEnd/>
            <a:tailEnd/>
          </a:ln>
        </p:spPr>
      </p:pic>
      <p:pic>
        <p:nvPicPr>
          <p:cNvPr id="7" name="Picture 6" descr="Image result for witch hazel"/>
          <p:cNvPicPr/>
          <p:nvPr/>
        </p:nvPicPr>
        <p:blipFill>
          <a:blip r:embed="rId4" cstate="print"/>
          <a:srcRect/>
          <a:stretch>
            <a:fillRect/>
          </a:stretch>
        </p:blipFill>
        <p:spPr bwMode="auto">
          <a:xfrm>
            <a:off x="8251757" y="4381601"/>
            <a:ext cx="2137410" cy="2137410"/>
          </a:xfrm>
          <a:prstGeom prst="rect">
            <a:avLst/>
          </a:prstGeom>
          <a:noFill/>
          <a:ln w="9525">
            <a:noFill/>
            <a:miter lim="800000"/>
            <a:headEnd/>
            <a:tailEnd/>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60363"/>
            <a:ext cx="11734800" cy="5995987"/>
          </a:xfrm>
        </p:spPr>
        <p:txBody>
          <a:bodyPr>
            <a:noAutofit/>
          </a:bodyPr>
          <a:lstStyle/>
          <a:p>
            <a:pPr>
              <a:buNone/>
            </a:pPr>
            <a:r>
              <a:rPr lang="en-US" sz="8000" dirty="0"/>
              <a:t>DISORDERS OF THE PANCREAS</a:t>
            </a:r>
          </a:p>
          <a:p>
            <a:r>
              <a:rPr lang="en-US" sz="8000" dirty="0">
                <a:solidFill>
                  <a:schemeClr val="accent2">
                    <a:lumMod val="60000"/>
                    <a:lumOff val="40000"/>
                  </a:schemeClr>
                </a:solidFill>
              </a:rPr>
              <a:t>ACUTE AND CHRONIC PANCRAEATITIS</a:t>
            </a:r>
          </a:p>
          <a:p>
            <a:r>
              <a:rPr lang="en-US" sz="8000" dirty="0">
                <a:solidFill>
                  <a:schemeClr val="accent2">
                    <a:lumMod val="60000"/>
                    <a:lumOff val="40000"/>
                  </a:schemeClr>
                </a:solidFill>
              </a:rPr>
              <a:t>CANCER</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043" y="182555"/>
            <a:ext cx="9404724" cy="1400530"/>
          </a:xfrm>
        </p:spPr>
        <p:txBody>
          <a:bodyPr>
            <a:normAutofit fontScale="90000"/>
          </a:bodyPr>
          <a:lstStyle/>
          <a:p>
            <a:r>
              <a:rPr lang="en-US" sz="4400" b="1" u="sng" dirty="0">
                <a:solidFill>
                  <a:srgbClr val="FFFF00"/>
                </a:solidFill>
                <a:latin typeface="Cambria" pitchFamily="18" charset="0"/>
              </a:rPr>
              <a:t>1. </a:t>
            </a:r>
            <a:r>
              <a:rPr lang="en-US" sz="4400" b="1" dirty="0">
                <a:solidFill>
                  <a:srgbClr val="FFFF00"/>
                </a:solidFill>
                <a:latin typeface="Cambria" pitchFamily="18" charset="0"/>
              </a:rPr>
              <a:t> </a:t>
            </a:r>
            <a:r>
              <a:rPr lang="en-US" sz="4400" b="1" u="sng" dirty="0">
                <a:solidFill>
                  <a:srgbClr val="FFFF00"/>
                </a:solidFill>
                <a:latin typeface="Cambria" pitchFamily="18" charset="0"/>
              </a:rPr>
              <a:t>PANCREATITIS </a:t>
            </a:r>
            <a:br>
              <a:rPr lang="en-US" sz="4400" b="1" u="sng" dirty="0">
                <a:solidFill>
                  <a:srgbClr val="FFFF00"/>
                </a:solidFill>
                <a:latin typeface="Cambria" pitchFamily="18" charset="0"/>
              </a:rPr>
            </a:br>
            <a:r>
              <a:rPr lang="en-US" sz="4400" b="1" u="sng" dirty="0">
                <a:solidFill>
                  <a:srgbClr val="FFFF00"/>
                </a:solidFill>
                <a:latin typeface="Cambria" pitchFamily="18" charset="0"/>
              </a:rPr>
              <a:t>Acute</a:t>
            </a:r>
            <a:br>
              <a:rPr lang="en-US" sz="4400" b="1" u="sng" dirty="0">
                <a:solidFill>
                  <a:srgbClr val="FFFF00"/>
                </a:solidFill>
                <a:latin typeface="Cambria" pitchFamily="18" charset="0"/>
              </a:rPr>
            </a:br>
            <a:r>
              <a:rPr lang="en-US" sz="4400" b="1" u="sng" dirty="0">
                <a:solidFill>
                  <a:srgbClr val="FFFF00"/>
                </a:solidFill>
                <a:latin typeface="Cambria" pitchFamily="18" charset="0"/>
              </a:rPr>
              <a:t>Chronic</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72049" y="1925054"/>
            <a:ext cx="11760635" cy="4932949"/>
          </a:xfrm>
        </p:spPr>
        <p:txBody>
          <a:bodyPr>
            <a:normAutofit/>
          </a:bodyPr>
          <a:lstStyle/>
          <a:p>
            <a:pPr>
              <a:buNone/>
            </a:pPr>
            <a:r>
              <a:rPr lang="en-US" sz="4000" dirty="0">
                <a:solidFill>
                  <a:schemeClr val="tx1"/>
                </a:solidFill>
                <a:latin typeface="Cambria" pitchFamily="18" charset="0"/>
              </a:rPr>
              <a:t>Pancreatitis is the inflammation of the pancreas leading to the obstruction of the pancreatic </a:t>
            </a:r>
            <a:r>
              <a:rPr lang="en-US" sz="4000" dirty="0">
                <a:latin typeface="Cambria" pitchFamily="18" charset="0"/>
              </a:rPr>
              <a:t>juices</a:t>
            </a:r>
            <a:r>
              <a:rPr lang="en-US" sz="4000" dirty="0">
                <a:solidFill>
                  <a:schemeClr val="tx1"/>
                </a:solidFill>
                <a:latin typeface="Cambria" pitchFamily="18" charset="0"/>
              </a:rPr>
              <a:t>.</a:t>
            </a:r>
          </a:p>
          <a:p>
            <a:pPr>
              <a:buNone/>
            </a:pPr>
            <a:r>
              <a:rPr lang="en-US" sz="4000" b="1" dirty="0">
                <a:solidFill>
                  <a:schemeClr val="accent1"/>
                </a:solidFill>
                <a:latin typeface="Cambria" pitchFamily="18" charset="0"/>
              </a:rPr>
              <a:t>Predisposing factors to acute</a:t>
            </a:r>
            <a:endParaRPr lang="en-US" sz="4000" dirty="0">
              <a:solidFill>
                <a:schemeClr val="accent1"/>
              </a:solidFill>
              <a:latin typeface="Cambria" pitchFamily="18" charset="0"/>
            </a:endParaRPr>
          </a:p>
          <a:p>
            <a:r>
              <a:rPr lang="en-US" sz="4000" dirty="0">
                <a:solidFill>
                  <a:schemeClr val="tx1"/>
                </a:solidFill>
                <a:latin typeface="Cambria" pitchFamily="18" charset="0"/>
              </a:rPr>
              <a:t>Gallstones</a:t>
            </a:r>
          </a:p>
          <a:p>
            <a:r>
              <a:rPr lang="en-US" sz="4000" dirty="0">
                <a:solidFill>
                  <a:schemeClr val="tx1"/>
                </a:solidFill>
                <a:latin typeface="Cambria" pitchFamily="18" charset="0"/>
              </a:rPr>
              <a:t>Alcohol</a:t>
            </a:r>
          </a:p>
          <a:p>
            <a:r>
              <a:rPr lang="en-US" sz="4000" dirty="0">
                <a:solidFill>
                  <a:schemeClr val="tx1"/>
                </a:solidFill>
                <a:latin typeface="Cambria" pitchFamily="18" charset="0"/>
              </a:rPr>
              <a:t>Viral infections e.g. Mumps</a:t>
            </a:r>
          </a:p>
          <a:p>
            <a:r>
              <a:rPr lang="en-US" sz="4000" dirty="0">
                <a:solidFill>
                  <a:schemeClr val="tx1"/>
                </a:solidFill>
                <a:latin typeface="Cambria" pitchFamily="18" charset="0"/>
              </a:rPr>
              <a:t>Abdominal trauma</a:t>
            </a:r>
          </a:p>
        </p:txBody>
      </p:sp>
    </p:spTree>
    <p:extLst>
      <p:ext uri="{BB962C8B-B14F-4D97-AF65-F5344CB8AC3E}">
        <p14:creationId xmlns:p14="http://schemas.microsoft.com/office/powerpoint/2010/main" val="1913689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chemeClr val="accent1"/>
                </a:solidFill>
                <a:latin typeface="Cambria" pitchFamily="18" charset="0"/>
              </a:rPr>
              <a:t>Signs and symptoms</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sz="half" idx="1"/>
          </p:nvPr>
        </p:nvSpPr>
        <p:spPr>
          <a:xfrm>
            <a:off x="1" y="1211582"/>
            <a:ext cx="6415404" cy="5130609"/>
          </a:xfrm>
        </p:spPr>
        <p:txBody>
          <a:bodyPr>
            <a:noAutofit/>
          </a:bodyPr>
          <a:lstStyle/>
          <a:p>
            <a:r>
              <a:rPr lang="en-US" sz="4400" dirty="0">
                <a:solidFill>
                  <a:schemeClr val="tx1"/>
                </a:solidFill>
                <a:latin typeface="Cambria" pitchFamily="18" charset="0"/>
              </a:rPr>
              <a:t>Abdominal pain</a:t>
            </a:r>
          </a:p>
          <a:p>
            <a:r>
              <a:rPr lang="en-US" sz="4400" dirty="0">
                <a:solidFill>
                  <a:schemeClr val="tx1"/>
                </a:solidFill>
                <a:latin typeface="Cambria" pitchFamily="18" charset="0"/>
              </a:rPr>
              <a:t>Unexplained abdominal mass</a:t>
            </a:r>
          </a:p>
          <a:p>
            <a:r>
              <a:rPr lang="en-US" sz="4400" dirty="0">
                <a:solidFill>
                  <a:schemeClr val="tx1"/>
                </a:solidFill>
                <a:latin typeface="Cambria" pitchFamily="18" charset="0"/>
              </a:rPr>
              <a:t>Vomiting</a:t>
            </a:r>
          </a:p>
          <a:p>
            <a:r>
              <a:rPr lang="en-US" sz="4400" dirty="0">
                <a:solidFill>
                  <a:schemeClr val="tx1"/>
                </a:solidFill>
                <a:latin typeface="Cambria" pitchFamily="18" charset="0"/>
              </a:rPr>
              <a:t>Fever</a:t>
            </a:r>
          </a:p>
          <a:p>
            <a:r>
              <a:rPr lang="en-US" sz="4400" dirty="0">
                <a:solidFill>
                  <a:schemeClr val="tx1"/>
                </a:solidFill>
                <a:latin typeface="Cambria" pitchFamily="18" charset="0"/>
              </a:rPr>
              <a:t>Jaundice</a:t>
            </a:r>
          </a:p>
          <a:p>
            <a:r>
              <a:rPr lang="en-US" sz="4400" dirty="0">
                <a:solidFill>
                  <a:schemeClr val="tx1"/>
                </a:solidFill>
                <a:latin typeface="Cambria" pitchFamily="18" charset="0"/>
              </a:rPr>
              <a:t>Respiratory distress</a:t>
            </a:r>
          </a:p>
          <a:p>
            <a:endParaRPr lang="en-US" sz="4400" dirty="0">
              <a:solidFill>
                <a:schemeClr val="tx1"/>
              </a:solidFill>
              <a:latin typeface="Cambria" pitchFamily="18" charset="0"/>
            </a:endParaRPr>
          </a:p>
        </p:txBody>
      </p:sp>
      <p:sp>
        <p:nvSpPr>
          <p:cNvPr id="4" name="Content Placeholder 3"/>
          <p:cNvSpPr>
            <a:spLocks noGrp="1"/>
          </p:cNvSpPr>
          <p:nvPr>
            <p:ph sz="half" idx="2"/>
          </p:nvPr>
        </p:nvSpPr>
        <p:spPr>
          <a:xfrm>
            <a:off x="6492240" y="0"/>
            <a:ext cx="5699760" cy="6858000"/>
          </a:xfrm>
        </p:spPr>
        <p:txBody>
          <a:bodyPr>
            <a:normAutofit fontScale="92500" lnSpcReduction="20000"/>
          </a:bodyPr>
          <a:lstStyle/>
          <a:p>
            <a:pPr>
              <a:buNone/>
            </a:pPr>
            <a:endParaRPr lang="en-US" sz="4000" dirty="0">
              <a:solidFill>
                <a:schemeClr val="accent1"/>
              </a:solidFill>
              <a:latin typeface="Cambria" pitchFamily="18" charset="0"/>
            </a:endParaRPr>
          </a:p>
          <a:p>
            <a:pPr>
              <a:buNone/>
            </a:pPr>
            <a:r>
              <a:rPr lang="en-US" sz="4400" dirty="0">
                <a:solidFill>
                  <a:schemeClr val="accent1"/>
                </a:solidFill>
                <a:latin typeface="Cambria" pitchFamily="18" charset="0"/>
              </a:rPr>
              <a:t>Investigations</a:t>
            </a:r>
          </a:p>
          <a:p>
            <a:r>
              <a:rPr lang="en-US" sz="4000" dirty="0">
                <a:latin typeface="Cambria" pitchFamily="18" charset="0"/>
              </a:rPr>
              <a:t>Serum amylase</a:t>
            </a:r>
          </a:p>
          <a:p>
            <a:r>
              <a:rPr lang="en-US" sz="4000" dirty="0">
                <a:latin typeface="Cambria" pitchFamily="18" charset="0"/>
              </a:rPr>
              <a:t>Full </a:t>
            </a:r>
            <a:r>
              <a:rPr lang="en-US" sz="4000" dirty="0" err="1">
                <a:latin typeface="Cambria" pitchFamily="18" charset="0"/>
              </a:rPr>
              <a:t>hemogram</a:t>
            </a:r>
            <a:endParaRPr lang="en-US" sz="4000" dirty="0">
              <a:latin typeface="Cambria" pitchFamily="18" charset="0"/>
            </a:endParaRPr>
          </a:p>
          <a:p>
            <a:r>
              <a:rPr lang="en-US" sz="4000" dirty="0">
                <a:latin typeface="Cambria" pitchFamily="18" charset="0"/>
              </a:rPr>
              <a:t>Urinalysis</a:t>
            </a:r>
          </a:p>
          <a:p>
            <a:r>
              <a:rPr lang="en-US" sz="4000" dirty="0">
                <a:latin typeface="Cambria" pitchFamily="18" charset="0"/>
              </a:rPr>
              <a:t>Serum calcium(free fatty acids generated by damaged pancreas bind onto serum calcium causing </a:t>
            </a:r>
            <a:r>
              <a:rPr lang="en-US" sz="4000" dirty="0" err="1">
                <a:latin typeface="Cambria" pitchFamily="18" charset="0"/>
              </a:rPr>
              <a:t>hypocalcemia</a:t>
            </a:r>
            <a:r>
              <a:rPr lang="en-US" sz="4000" dirty="0">
                <a:latin typeface="Cambria" pitchFamily="18" charset="0"/>
              </a:rPr>
              <a:t>)</a:t>
            </a:r>
          </a:p>
          <a:p>
            <a:r>
              <a:rPr lang="en-US" sz="4000" dirty="0">
                <a:latin typeface="Cambria" pitchFamily="18" charset="0"/>
              </a:rPr>
              <a:t>Peritoneal tap</a:t>
            </a:r>
          </a:p>
          <a:p>
            <a:r>
              <a:rPr lang="en-US" sz="4000" dirty="0">
                <a:latin typeface="Cambria" pitchFamily="18" charset="0"/>
              </a:rPr>
              <a:t>X-ray</a:t>
            </a:r>
          </a:p>
          <a:p>
            <a:r>
              <a:rPr lang="en-US" sz="4000" dirty="0">
                <a:latin typeface="Cambria" pitchFamily="18" charset="0"/>
              </a:rPr>
              <a:t>Ultra sound</a:t>
            </a:r>
          </a:p>
          <a:p>
            <a:endParaRPr lang="en-US" dirty="0"/>
          </a:p>
        </p:txBody>
      </p:sp>
    </p:spTree>
    <p:extLst>
      <p:ext uri="{BB962C8B-B14F-4D97-AF65-F5344CB8AC3E}">
        <p14:creationId xmlns:p14="http://schemas.microsoft.com/office/powerpoint/2010/main" val="178149663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ancreatitis"/>
          <p:cNvPicPr/>
          <p:nvPr/>
        </p:nvPicPr>
        <p:blipFill>
          <a:blip r:embed="rId2" cstate="print"/>
          <a:srcRect/>
          <a:stretch>
            <a:fillRect/>
          </a:stretch>
        </p:blipFill>
        <p:spPr bwMode="auto">
          <a:xfrm>
            <a:off x="1804739" y="0"/>
            <a:ext cx="8181474" cy="5715000"/>
          </a:xfrm>
          <a:prstGeom prst="rect">
            <a:avLst/>
          </a:prstGeom>
          <a:noFill/>
          <a:ln w="9525">
            <a:noFill/>
            <a:miter lim="800000"/>
            <a:headEnd/>
            <a:tailEnd/>
          </a:ln>
        </p:spPr>
      </p:pic>
      <p:sp>
        <p:nvSpPr>
          <p:cNvPr id="6" name="Rectangle 5"/>
          <p:cNvSpPr/>
          <p:nvPr/>
        </p:nvSpPr>
        <p:spPr>
          <a:xfrm>
            <a:off x="1900991" y="5053263"/>
            <a:ext cx="8061157" cy="818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1"/>
                </a:solidFill>
              </a:rPr>
              <a:t>COMPLICATIONS</a:t>
            </a:r>
            <a:r>
              <a:rPr lang="en-US" dirty="0">
                <a:solidFill>
                  <a:schemeClr val="tx1"/>
                </a:solidFill>
              </a:rPr>
              <a:t> </a:t>
            </a:r>
          </a:p>
        </p:txBody>
      </p:sp>
      <p:sp>
        <p:nvSpPr>
          <p:cNvPr id="3" name="Content Placeholder 2"/>
          <p:cNvSpPr>
            <a:spLocks noGrp="1"/>
          </p:cNvSpPr>
          <p:nvPr>
            <p:ph idx="1"/>
          </p:nvPr>
        </p:nvSpPr>
        <p:spPr>
          <a:xfrm>
            <a:off x="0" y="1034716"/>
            <a:ext cx="12192000" cy="5823283"/>
          </a:xfrm>
        </p:spPr>
        <p:txBody>
          <a:bodyPr>
            <a:normAutofit fontScale="92500" lnSpcReduction="10000"/>
          </a:bodyPr>
          <a:lstStyle/>
          <a:p>
            <a:r>
              <a:rPr lang="en-US" sz="4400" dirty="0">
                <a:solidFill>
                  <a:schemeClr val="tx1"/>
                </a:solidFill>
              </a:rPr>
              <a:t>Chronic pancreatitis</a:t>
            </a:r>
          </a:p>
          <a:p>
            <a:r>
              <a:rPr lang="en-US" sz="4400" dirty="0">
                <a:solidFill>
                  <a:schemeClr val="tx1"/>
                </a:solidFill>
              </a:rPr>
              <a:t>Pseudo cysts</a:t>
            </a:r>
          </a:p>
          <a:p>
            <a:r>
              <a:rPr lang="en-US" sz="4400" dirty="0">
                <a:solidFill>
                  <a:schemeClr val="tx1"/>
                </a:solidFill>
              </a:rPr>
              <a:t>Infected pancreatic necrosis</a:t>
            </a:r>
          </a:p>
          <a:p>
            <a:r>
              <a:rPr lang="en-US" sz="4400" dirty="0">
                <a:solidFill>
                  <a:schemeClr val="tx1"/>
                </a:solidFill>
              </a:rPr>
              <a:t>Systemic inflammatory syndrome; xterised by fever, tachypnea, tachycardia.</a:t>
            </a:r>
          </a:p>
          <a:p>
            <a:r>
              <a:rPr lang="en-US" sz="4400" dirty="0"/>
              <a:t>Fluid and electrolyte imbalances</a:t>
            </a:r>
          </a:p>
          <a:p>
            <a:r>
              <a:rPr lang="en-US" sz="4400" dirty="0">
                <a:solidFill>
                  <a:schemeClr val="tx1"/>
                </a:solidFill>
              </a:rPr>
              <a:t>Pulmonary </a:t>
            </a:r>
            <a:r>
              <a:rPr lang="en-US" sz="4400" dirty="0" err="1">
                <a:solidFill>
                  <a:schemeClr val="tx1"/>
                </a:solidFill>
              </a:rPr>
              <a:t>atelectasis</a:t>
            </a:r>
            <a:endParaRPr lang="en-US" sz="4400" dirty="0">
              <a:solidFill>
                <a:schemeClr val="tx1"/>
              </a:solidFill>
            </a:endParaRPr>
          </a:p>
          <a:p>
            <a:r>
              <a:rPr lang="en-US" sz="4400" dirty="0"/>
              <a:t>Shock and multiple organ dysfunction</a:t>
            </a:r>
          </a:p>
          <a:p>
            <a:r>
              <a:rPr lang="en-US" sz="4400" dirty="0">
                <a:solidFill>
                  <a:schemeClr val="tx1"/>
                </a:solidFill>
              </a:rPr>
              <a:t>Renal failure due to </a:t>
            </a:r>
            <a:r>
              <a:rPr lang="en-US" sz="4400" dirty="0" err="1">
                <a:solidFill>
                  <a:schemeClr val="tx1"/>
                </a:solidFill>
              </a:rPr>
              <a:t>hypovolemia</a:t>
            </a:r>
            <a:endParaRPr lang="en-US" sz="4400" dirty="0">
              <a:solidFill>
                <a:schemeClr val="tx1"/>
              </a:solidFill>
            </a:endParaRPr>
          </a:p>
          <a:p>
            <a:endParaRPr lang="en-US" sz="4400" dirty="0">
              <a:solidFill>
                <a:schemeClr val="tx1"/>
              </a:solidFill>
            </a:endParaRPr>
          </a:p>
        </p:txBody>
      </p:sp>
    </p:spTree>
    <p:extLst>
      <p:ext uri="{BB962C8B-B14F-4D97-AF65-F5344CB8AC3E}">
        <p14:creationId xmlns:p14="http://schemas.microsoft.com/office/powerpoint/2010/main" val="364184625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a:bodyPr>
          <a:lstStyle/>
          <a:p>
            <a:r>
              <a:rPr lang="en-US" sz="4800" dirty="0">
                <a:solidFill>
                  <a:schemeClr val="tx1"/>
                </a:solidFill>
              </a:rPr>
              <a:t>Patient is on NBM.</a:t>
            </a:r>
          </a:p>
          <a:p>
            <a:r>
              <a:rPr lang="en-US" sz="4800" dirty="0" err="1"/>
              <a:t>P</a:t>
            </a:r>
            <a:r>
              <a:rPr lang="en-US" sz="4800" dirty="0" err="1">
                <a:solidFill>
                  <a:schemeClr val="tx1"/>
                </a:solidFill>
              </a:rPr>
              <a:t>arenteral</a:t>
            </a:r>
            <a:r>
              <a:rPr lang="en-US" sz="4800" dirty="0">
                <a:solidFill>
                  <a:schemeClr val="tx1"/>
                </a:solidFill>
              </a:rPr>
              <a:t> feeding </a:t>
            </a:r>
          </a:p>
          <a:p>
            <a:r>
              <a:rPr lang="en-US" sz="4800" dirty="0">
                <a:solidFill>
                  <a:schemeClr val="tx1"/>
                </a:solidFill>
              </a:rPr>
              <a:t>Administer a free drainage</a:t>
            </a:r>
          </a:p>
          <a:p>
            <a:r>
              <a:rPr lang="en-US" sz="4800" dirty="0">
                <a:solidFill>
                  <a:schemeClr val="tx1"/>
                </a:solidFill>
              </a:rPr>
              <a:t>Cimetidine is given to reduce HCL</a:t>
            </a:r>
          </a:p>
          <a:p>
            <a:r>
              <a:rPr lang="en-US" sz="4800" dirty="0"/>
              <a:t>Pa</a:t>
            </a:r>
            <a:r>
              <a:rPr lang="en-US" sz="4800" dirty="0">
                <a:solidFill>
                  <a:schemeClr val="tx1"/>
                </a:solidFill>
              </a:rPr>
              <a:t>in management</a:t>
            </a:r>
          </a:p>
          <a:p>
            <a:endParaRPr lang="en-US" sz="4800" dirty="0">
              <a:solidFill>
                <a:schemeClr val="tx1"/>
              </a:solidFill>
            </a:endParaRPr>
          </a:p>
        </p:txBody>
      </p:sp>
    </p:spTree>
    <p:extLst>
      <p:ext uri="{BB962C8B-B14F-4D97-AF65-F5344CB8AC3E}">
        <p14:creationId xmlns:p14="http://schemas.microsoft.com/office/powerpoint/2010/main" val="37721716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662940"/>
            <a:ext cx="10972800" cy="1485900"/>
          </a:xfrm>
        </p:spPr>
        <p:txBody>
          <a:bodyPr>
            <a:normAutofit/>
          </a:bodyPr>
          <a:lstStyle/>
          <a:p>
            <a:r>
              <a:rPr lang="en-US" sz="44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411481" y="1205346"/>
            <a:ext cx="9638372" cy="5043054"/>
          </a:xfrm>
        </p:spPr>
        <p:txBody>
          <a:bodyPr>
            <a:normAutofit/>
          </a:bodyPr>
          <a:lstStyle/>
          <a:p>
            <a:endParaRPr lang="en-US" sz="4000" dirty="0">
              <a:solidFill>
                <a:schemeClr val="tx1"/>
              </a:solidFill>
              <a:latin typeface="Cambria" pitchFamily="18" charset="0"/>
            </a:endParaRPr>
          </a:p>
          <a:p>
            <a:r>
              <a:rPr lang="en-US" sz="4000" dirty="0">
                <a:solidFill>
                  <a:schemeClr val="tx1"/>
                </a:solidFill>
                <a:latin typeface="Cambria" pitchFamily="18" charset="0"/>
              </a:rPr>
              <a:t>Insulin</a:t>
            </a:r>
          </a:p>
          <a:p>
            <a:r>
              <a:rPr lang="en-US" sz="4000" dirty="0">
                <a:solidFill>
                  <a:schemeClr val="tx1"/>
                </a:solidFill>
                <a:latin typeface="Cambria" pitchFamily="18" charset="0"/>
              </a:rPr>
              <a:t>Fluid/electrolyte balance</a:t>
            </a:r>
          </a:p>
          <a:p>
            <a:r>
              <a:rPr lang="en-US" sz="4000" dirty="0">
                <a:solidFill>
                  <a:schemeClr val="tx1"/>
                </a:solidFill>
                <a:latin typeface="Cambria" pitchFamily="18" charset="0"/>
              </a:rPr>
              <a:t>Gastric suction</a:t>
            </a:r>
          </a:p>
          <a:p>
            <a:r>
              <a:rPr lang="en-US" sz="4000" dirty="0">
                <a:solidFill>
                  <a:schemeClr val="tx1"/>
                </a:solidFill>
                <a:latin typeface="Cambria" pitchFamily="18" charset="0"/>
              </a:rPr>
              <a:t>Respiratory care</a:t>
            </a:r>
            <a:endParaRPr lang="en-US" sz="3600" dirty="0">
              <a:latin typeface="Cambria" pitchFamily="18" charset="0"/>
            </a:endParaRPr>
          </a:p>
          <a:p>
            <a:r>
              <a:rPr lang="en-US" sz="3600" dirty="0" err="1">
                <a:solidFill>
                  <a:schemeClr val="tx1"/>
                </a:solidFill>
                <a:latin typeface="Cambria" pitchFamily="18" charset="0"/>
              </a:rPr>
              <a:t>Pancreatectomy</a:t>
            </a: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96351037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0475" y="548640"/>
            <a:ext cx="9404724" cy="1714500"/>
          </a:xfrm>
        </p:spPr>
        <p:txBody>
          <a:bodyPr>
            <a:normAutofit/>
          </a:bodyPr>
          <a:lstStyle/>
          <a:p>
            <a:r>
              <a:rPr lang="en-US" sz="4400" b="1" u="sng" dirty="0">
                <a:solidFill>
                  <a:srgbClr val="FFFF00"/>
                </a:solidFill>
                <a:latin typeface="Cambria" pitchFamily="18" charset="0"/>
              </a:rPr>
              <a:t>Chronic pancreatitis</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508760"/>
            <a:ext cx="12192000" cy="5349240"/>
          </a:xfrm>
        </p:spPr>
        <p:txBody>
          <a:bodyPr>
            <a:noAutofit/>
          </a:bodyPr>
          <a:lstStyle/>
          <a:p>
            <a:pPr>
              <a:buNone/>
            </a:pPr>
            <a:r>
              <a:rPr lang="en-US" sz="4000" b="1" dirty="0">
                <a:latin typeface="Cambria" pitchFamily="18" charset="0"/>
              </a:rPr>
              <a:t>I</a:t>
            </a:r>
            <a:r>
              <a:rPr lang="en-US" sz="4000" dirty="0">
                <a:solidFill>
                  <a:schemeClr val="tx1"/>
                </a:solidFill>
                <a:latin typeface="Cambria" pitchFamily="18" charset="0"/>
              </a:rPr>
              <a:t>nflammatory disorder characterized by progressive anatomic and functional destruction of the pancreas.</a:t>
            </a:r>
          </a:p>
          <a:p>
            <a:pPr>
              <a:buNone/>
            </a:pPr>
            <a:r>
              <a:rPr lang="en-US" sz="4000" b="1" dirty="0">
                <a:solidFill>
                  <a:srgbClr val="FFFF00"/>
                </a:solidFill>
                <a:latin typeface="Cambria" pitchFamily="18" charset="0"/>
              </a:rPr>
              <a:t>Risk factors</a:t>
            </a:r>
            <a:endParaRPr lang="en-US" sz="4000" dirty="0">
              <a:solidFill>
                <a:srgbClr val="FFFF00"/>
              </a:solidFill>
              <a:latin typeface="Cambria" pitchFamily="18" charset="0"/>
            </a:endParaRPr>
          </a:p>
          <a:p>
            <a:pPr>
              <a:buNone/>
            </a:pPr>
            <a:r>
              <a:rPr lang="en-US" sz="4000" dirty="0">
                <a:solidFill>
                  <a:schemeClr val="tx1"/>
                </a:solidFill>
                <a:latin typeface="Cambria" pitchFamily="18" charset="0"/>
              </a:rPr>
              <a:t>Chronic alcohol consumption</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42405977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Cambria" pitchFamily="18" charset="0"/>
              </a:rPr>
              <a:t>Symptoms</a:t>
            </a:r>
            <a:endParaRPr lang="en-US" sz="3200" dirty="0">
              <a:solidFill>
                <a:schemeClr val="accent1"/>
              </a:solidFill>
              <a:latin typeface="Cambria" pitchFamily="18" charset="0"/>
            </a:endParaRPr>
          </a:p>
        </p:txBody>
      </p:sp>
      <p:sp>
        <p:nvSpPr>
          <p:cNvPr id="3" name="Content Placeholder 2"/>
          <p:cNvSpPr>
            <a:spLocks noGrp="1"/>
          </p:cNvSpPr>
          <p:nvPr>
            <p:ph sz="half" idx="1"/>
          </p:nvPr>
        </p:nvSpPr>
        <p:spPr/>
        <p:txBody>
          <a:bodyPr>
            <a:normAutofit/>
          </a:bodyPr>
          <a:lstStyle/>
          <a:p>
            <a:r>
              <a:rPr lang="en-US" sz="4000" dirty="0">
                <a:solidFill>
                  <a:schemeClr val="tx1"/>
                </a:solidFill>
                <a:latin typeface="Cambria" pitchFamily="18" charset="0"/>
              </a:rPr>
              <a:t>Severe abdominal pains</a:t>
            </a:r>
          </a:p>
          <a:p>
            <a:r>
              <a:rPr lang="en-US" sz="4000" dirty="0">
                <a:solidFill>
                  <a:schemeClr val="tx1"/>
                </a:solidFill>
                <a:latin typeface="Cambria" pitchFamily="18" charset="0"/>
              </a:rPr>
              <a:t>Weight loss</a:t>
            </a:r>
          </a:p>
          <a:p>
            <a:r>
              <a:rPr lang="en-US" sz="4000" dirty="0" err="1">
                <a:solidFill>
                  <a:schemeClr val="tx1"/>
                </a:solidFill>
                <a:latin typeface="Cambria" pitchFamily="18" charset="0"/>
              </a:rPr>
              <a:t>Steatorrhoea</a:t>
            </a:r>
            <a:endParaRPr lang="en-US" sz="4000" dirty="0">
              <a:solidFill>
                <a:schemeClr val="tx1"/>
              </a:solidFill>
              <a:latin typeface="Cambria" pitchFamily="18" charset="0"/>
            </a:endParaRPr>
          </a:p>
        </p:txBody>
      </p:sp>
      <p:sp>
        <p:nvSpPr>
          <p:cNvPr id="4" name="Content Placeholder 3"/>
          <p:cNvSpPr>
            <a:spLocks noGrp="1"/>
          </p:cNvSpPr>
          <p:nvPr>
            <p:ph sz="half" idx="2"/>
          </p:nvPr>
        </p:nvSpPr>
        <p:spPr>
          <a:xfrm>
            <a:off x="6149340" y="754381"/>
            <a:ext cx="5442585" cy="5542088"/>
          </a:xfrm>
        </p:spPr>
        <p:txBody>
          <a:bodyPr>
            <a:normAutofit/>
          </a:bodyPr>
          <a:lstStyle/>
          <a:p>
            <a:pPr>
              <a:buNone/>
            </a:pPr>
            <a:r>
              <a:rPr lang="en-US" sz="4000" b="1" dirty="0">
                <a:solidFill>
                  <a:schemeClr val="accent1"/>
                </a:solidFill>
                <a:latin typeface="Cambria" pitchFamily="18" charset="0"/>
              </a:rPr>
              <a:t>Investigations</a:t>
            </a:r>
          </a:p>
          <a:p>
            <a:r>
              <a:rPr lang="en-US" b="1" dirty="0">
                <a:latin typeface="Cambria" pitchFamily="18" charset="0"/>
              </a:rPr>
              <a:t> </a:t>
            </a:r>
            <a:r>
              <a:rPr lang="en-US" sz="4000" b="1" dirty="0">
                <a:latin typeface="Cambria" pitchFamily="18" charset="0"/>
              </a:rPr>
              <a:t>OGTT(oral glucose tolerance test)</a:t>
            </a:r>
            <a:endParaRPr lang="en-US" sz="4000" dirty="0">
              <a:latin typeface="Cambria" pitchFamily="18" charset="0"/>
            </a:endParaRPr>
          </a:p>
          <a:p>
            <a:r>
              <a:rPr lang="en-US" sz="4000" dirty="0">
                <a:latin typeface="Cambria" pitchFamily="18" charset="0"/>
              </a:rPr>
              <a:t>CT scan</a:t>
            </a:r>
          </a:p>
          <a:p>
            <a:r>
              <a:rPr lang="en-US" sz="4000" dirty="0">
                <a:latin typeface="Cambria" pitchFamily="18" charset="0"/>
              </a:rPr>
              <a:t>MRI</a:t>
            </a:r>
          </a:p>
          <a:p>
            <a:r>
              <a:rPr lang="en-US" sz="4000" dirty="0">
                <a:latin typeface="Cambria" pitchFamily="18" charset="0"/>
              </a:rPr>
              <a:t>X-ray of the abdomen</a:t>
            </a:r>
          </a:p>
          <a:p>
            <a:r>
              <a:rPr lang="en-US" sz="4000" dirty="0">
                <a:latin typeface="Cambria" pitchFamily="18" charset="0"/>
              </a:rPr>
              <a:t>Endoscopy</a:t>
            </a:r>
          </a:p>
          <a:p>
            <a:endParaRPr lang="en-US" dirty="0"/>
          </a:p>
        </p:txBody>
      </p:sp>
    </p:spTree>
    <p:extLst>
      <p:ext uri="{BB962C8B-B14F-4D97-AF65-F5344CB8AC3E}">
        <p14:creationId xmlns:p14="http://schemas.microsoft.com/office/powerpoint/2010/main" val="32491992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COMPLICATIONS</a:t>
            </a:r>
          </a:p>
        </p:txBody>
      </p:sp>
      <p:sp>
        <p:nvSpPr>
          <p:cNvPr id="3" name="Content Placeholder 2"/>
          <p:cNvSpPr>
            <a:spLocks noGrp="1"/>
          </p:cNvSpPr>
          <p:nvPr>
            <p:ph idx="1"/>
          </p:nvPr>
        </p:nvSpPr>
        <p:spPr/>
        <p:txBody>
          <a:bodyPr>
            <a:normAutofit/>
          </a:bodyPr>
          <a:lstStyle/>
          <a:p>
            <a:r>
              <a:rPr lang="en-US" sz="4400" dirty="0">
                <a:solidFill>
                  <a:schemeClr val="tx1"/>
                </a:solidFill>
              </a:rPr>
              <a:t>Diabetes</a:t>
            </a:r>
          </a:p>
          <a:p>
            <a:r>
              <a:rPr lang="en-US" sz="4400" dirty="0">
                <a:solidFill>
                  <a:schemeClr val="tx1"/>
                </a:solidFill>
              </a:rPr>
              <a:t>Jaundice</a:t>
            </a:r>
          </a:p>
          <a:p>
            <a:r>
              <a:rPr lang="en-US" sz="4400" dirty="0">
                <a:solidFill>
                  <a:schemeClr val="tx1"/>
                </a:solidFill>
              </a:rPr>
              <a:t>Pseudocyst</a:t>
            </a:r>
          </a:p>
          <a:p>
            <a:r>
              <a:rPr lang="en-US" sz="4400" dirty="0">
                <a:solidFill>
                  <a:schemeClr val="tx1"/>
                </a:solidFill>
              </a:rPr>
              <a:t>Cancer of the Pancreas </a:t>
            </a:r>
          </a:p>
        </p:txBody>
      </p:sp>
    </p:spTree>
    <p:extLst>
      <p:ext uri="{BB962C8B-B14F-4D97-AF65-F5344CB8AC3E}">
        <p14:creationId xmlns:p14="http://schemas.microsoft.com/office/powerpoint/2010/main" val="313278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Thieves oil-History-bubonic plague</a:t>
            </a:r>
          </a:p>
        </p:txBody>
      </p:sp>
      <p:sp>
        <p:nvSpPr>
          <p:cNvPr id="3" name="Content Placeholder 2"/>
          <p:cNvSpPr>
            <a:spLocks noGrp="1"/>
          </p:cNvSpPr>
          <p:nvPr>
            <p:ph idx="1"/>
          </p:nvPr>
        </p:nvSpPr>
        <p:spPr>
          <a:xfrm>
            <a:off x="986589" y="1491916"/>
            <a:ext cx="10595811" cy="4863644"/>
          </a:xfrm>
        </p:spPr>
        <p:txBody>
          <a:bodyPr/>
          <a:lstStyle/>
          <a:p>
            <a:r>
              <a:rPr lang="en-US" sz="3600" dirty="0"/>
              <a:t>35 drops clove essential oil.</a:t>
            </a:r>
          </a:p>
          <a:p>
            <a:r>
              <a:rPr lang="en-US" sz="3600" dirty="0"/>
              <a:t>30 drops </a:t>
            </a:r>
            <a:r>
              <a:rPr lang="en-US" sz="3600" b="1" dirty="0"/>
              <a:t>lemon essential oil</a:t>
            </a:r>
            <a:r>
              <a:rPr lang="en-US" sz="3600" dirty="0"/>
              <a:t>.</a:t>
            </a:r>
          </a:p>
          <a:p>
            <a:r>
              <a:rPr lang="en-US" sz="3600" dirty="0"/>
              <a:t>15 drops </a:t>
            </a:r>
            <a:r>
              <a:rPr lang="en-US" sz="3600" b="1" dirty="0"/>
              <a:t>cinnamon</a:t>
            </a:r>
            <a:r>
              <a:rPr lang="en-US" sz="3600" dirty="0"/>
              <a:t> bark essential oil.</a:t>
            </a:r>
          </a:p>
          <a:p>
            <a:r>
              <a:rPr lang="en-US" sz="3600" dirty="0"/>
              <a:t>13 drops eucalyptus essential oil.</a:t>
            </a:r>
          </a:p>
          <a:p>
            <a:r>
              <a:rPr lang="en-US" sz="3600" dirty="0"/>
              <a:t>7 drops </a:t>
            </a:r>
            <a:r>
              <a:rPr lang="en-US" sz="3600" b="1" dirty="0"/>
              <a:t>rosemary</a:t>
            </a:r>
            <a:r>
              <a:rPr lang="en-US" sz="3600" dirty="0"/>
              <a:t> essential oil.</a:t>
            </a:r>
          </a:p>
          <a:p>
            <a:r>
              <a:rPr lang="en-US" sz="3600" dirty="0"/>
              <a:t>10 ounces </a:t>
            </a:r>
            <a:r>
              <a:rPr lang="en-US" sz="3600" b="1" dirty="0"/>
              <a:t>witch hazel</a:t>
            </a:r>
            <a:r>
              <a:rPr lang="en-US" sz="3600" dirty="0"/>
              <a:t> or water (optional)</a:t>
            </a:r>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318"/>
            <a:ext cx="10972800" cy="1143000"/>
          </a:xfrm>
        </p:spPr>
        <p:txBody>
          <a:bodyPr>
            <a:normAutofit/>
          </a:bodyPr>
          <a:lstStyle/>
          <a:p>
            <a:r>
              <a:rPr lang="en-US" sz="40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292822" y="1180089"/>
            <a:ext cx="8946540" cy="4195481"/>
          </a:xfrm>
        </p:spPr>
        <p:txBody>
          <a:bodyPr>
            <a:normAutofit/>
          </a:bodyPr>
          <a:lstStyle/>
          <a:p>
            <a:r>
              <a:rPr lang="en-US" sz="4400" dirty="0" err="1">
                <a:solidFill>
                  <a:schemeClr val="tx1"/>
                </a:solidFill>
                <a:latin typeface="Cambria" pitchFamily="18" charset="0"/>
              </a:rPr>
              <a:t>Hypoglycemics</a:t>
            </a:r>
            <a:r>
              <a:rPr lang="en-US" sz="4400" dirty="0">
                <a:solidFill>
                  <a:schemeClr val="tx1"/>
                </a:solidFill>
                <a:latin typeface="Cambria" pitchFamily="18" charset="0"/>
              </a:rPr>
              <a:t> and insulin</a:t>
            </a:r>
          </a:p>
          <a:p>
            <a:r>
              <a:rPr lang="en-US" sz="4400" dirty="0">
                <a:solidFill>
                  <a:schemeClr val="tx1"/>
                </a:solidFill>
                <a:latin typeface="Cambria" pitchFamily="18" charset="0"/>
              </a:rPr>
              <a:t>Pancreatic enzyme replacement</a:t>
            </a:r>
          </a:p>
          <a:p>
            <a:r>
              <a:rPr lang="en-US" sz="4400" dirty="0">
                <a:solidFill>
                  <a:schemeClr val="tx1"/>
                </a:solidFill>
                <a:latin typeface="Cambria" pitchFamily="18" charset="0"/>
              </a:rPr>
              <a:t>Diet low in proteins </a:t>
            </a:r>
          </a:p>
          <a:p>
            <a:r>
              <a:rPr lang="en-US" sz="4400" dirty="0" err="1">
                <a:solidFill>
                  <a:schemeClr val="tx1"/>
                </a:solidFill>
                <a:latin typeface="Cambria" pitchFamily="18" charset="0"/>
              </a:rPr>
              <a:t>Pancreaticojejunostomy</a:t>
            </a:r>
            <a:endParaRPr lang="en-US" sz="4400" dirty="0">
              <a:solidFill>
                <a:schemeClr val="tx1"/>
              </a:solidFill>
              <a:latin typeface="Cambria" pitchFamily="18" charset="0"/>
            </a:endParaRPr>
          </a:p>
          <a:p>
            <a:r>
              <a:rPr lang="en-US" sz="4400" dirty="0">
                <a:solidFill>
                  <a:schemeClr val="tx1"/>
                </a:solidFill>
                <a:latin typeface="Cambria" pitchFamily="18" charset="0"/>
              </a:rPr>
              <a:t>Health education</a:t>
            </a:r>
          </a:p>
        </p:txBody>
      </p:sp>
    </p:spTree>
    <p:extLst>
      <p:ext uri="{BB962C8B-B14F-4D97-AF65-F5344CB8AC3E}">
        <p14:creationId xmlns:p14="http://schemas.microsoft.com/office/powerpoint/2010/main" val="40096827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74320"/>
            <a:ext cx="11454119" cy="1280160"/>
          </a:xfrm>
        </p:spPr>
        <p:txBody>
          <a:bodyPr>
            <a:noAutofit/>
          </a:bodyPr>
          <a:lstStyle/>
          <a:p>
            <a:r>
              <a:rPr lang="en-US" b="1" u="sng" dirty="0">
                <a:solidFill>
                  <a:srgbClr val="FFFF00"/>
                </a:solidFill>
                <a:latin typeface="Cambria" pitchFamily="18" charset="0"/>
              </a:rPr>
              <a:t>1. CANCER PANCREASE</a:t>
            </a:r>
            <a:r>
              <a:rPr lang="en-US" dirty="0">
                <a:solidFill>
                  <a:schemeClr val="tx1"/>
                </a:solidFill>
                <a:latin typeface="Cambria" pitchFamily="18" charset="0"/>
              </a:rPr>
              <a:t/>
            </a: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708662" y="1348740"/>
            <a:ext cx="11393164" cy="5509260"/>
          </a:xfrm>
        </p:spPr>
        <p:txBody>
          <a:bodyPr>
            <a:noAutofit/>
          </a:bodyPr>
          <a:lstStyle/>
          <a:p>
            <a:pPr>
              <a:buNone/>
            </a:pPr>
            <a:r>
              <a:rPr lang="en-US" sz="4400" b="1" dirty="0">
                <a:solidFill>
                  <a:schemeClr val="accent1"/>
                </a:solidFill>
                <a:latin typeface="Cambria" pitchFamily="18" charset="0"/>
              </a:rPr>
              <a:t>Ca head of pancreas is the commonest 75%</a:t>
            </a:r>
          </a:p>
          <a:p>
            <a:pPr>
              <a:buNone/>
            </a:pPr>
            <a:r>
              <a:rPr lang="en-US" sz="4400" b="1" dirty="0">
                <a:solidFill>
                  <a:schemeClr val="accent1"/>
                </a:solidFill>
                <a:latin typeface="Cambria" pitchFamily="18" charset="0"/>
              </a:rPr>
              <a:t>Risk factors</a:t>
            </a:r>
            <a:endParaRPr lang="en-US" sz="4400" dirty="0">
              <a:solidFill>
                <a:schemeClr val="accent1"/>
              </a:solidFill>
              <a:latin typeface="Cambria" pitchFamily="18" charset="0"/>
            </a:endParaRPr>
          </a:p>
          <a:p>
            <a:r>
              <a:rPr lang="en-US" sz="4400" dirty="0">
                <a:solidFill>
                  <a:schemeClr val="tx1"/>
                </a:solidFill>
                <a:latin typeface="Cambria" pitchFamily="18" charset="0"/>
              </a:rPr>
              <a:t>Cigarette smoking -gender ( male )</a:t>
            </a:r>
          </a:p>
          <a:p>
            <a:r>
              <a:rPr lang="en-US" sz="4400" dirty="0">
                <a:solidFill>
                  <a:schemeClr val="tx1"/>
                </a:solidFill>
                <a:latin typeface="Cambria" pitchFamily="18" charset="0"/>
              </a:rPr>
              <a:t>Exposure to industrial chemicals</a:t>
            </a:r>
          </a:p>
          <a:p>
            <a:r>
              <a:rPr lang="en-US" sz="4400" dirty="0">
                <a:solidFill>
                  <a:schemeClr val="tx1"/>
                </a:solidFill>
                <a:latin typeface="Cambria" pitchFamily="18" charset="0"/>
              </a:rPr>
              <a:t>High fat diet </a:t>
            </a:r>
          </a:p>
          <a:p>
            <a:r>
              <a:rPr lang="en-US" sz="4400" dirty="0">
                <a:solidFill>
                  <a:schemeClr val="tx1"/>
                </a:solidFill>
                <a:latin typeface="Cambria" pitchFamily="18" charset="0"/>
              </a:rPr>
              <a:t>Race ( African/ American</a:t>
            </a:r>
          </a:p>
          <a:p>
            <a:r>
              <a:rPr lang="en-US" sz="4400" dirty="0">
                <a:solidFill>
                  <a:schemeClr val="tx1"/>
                </a:solidFill>
                <a:latin typeface="Cambria" pitchFamily="18" charset="0"/>
              </a:rPr>
              <a:t>Chronic pancreatitis</a:t>
            </a:r>
          </a:p>
        </p:txBody>
      </p:sp>
    </p:spTree>
    <p:extLst>
      <p:ext uri="{BB962C8B-B14F-4D97-AF65-F5344CB8AC3E}">
        <p14:creationId xmlns:p14="http://schemas.microsoft.com/office/powerpoint/2010/main" val="62773529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815240" y="0"/>
            <a:ext cx="10717289" cy="6858000"/>
          </a:xfrm>
          <a:prstGeom prst="rect">
            <a:avLst/>
          </a:prstGeom>
          <a:noFill/>
          <a:ln w="9525">
            <a:noFill/>
            <a:miter lim="800000"/>
            <a:headEnd/>
            <a:tailEnd/>
          </a:ln>
          <a:effectLst/>
        </p:spPr>
      </p:pic>
      <p:sp>
        <p:nvSpPr>
          <p:cNvPr id="3" name="Rectangle 2"/>
          <p:cNvSpPr/>
          <p:nvPr/>
        </p:nvSpPr>
        <p:spPr>
          <a:xfrm>
            <a:off x="937260" y="4732020"/>
            <a:ext cx="9509760" cy="212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4000" dirty="0">
                <a:solidFill>
                  <a:schemeClr val="bg1"/>
                </a:solidFill>
                <a:latin typeface="Cambria" pitchFamily="18" charset="0"/>
              </a:rPr>
              <a:t>May develop in the head, body or tail of the </a:t>
            </a:r>
            <a:r>
              <a:rPr lang="en-US" sz="4000" dirty="0" err="1">
                <a:solidFill>
                  <a:schemeClr val="bg1"/>
                </a:solidFill>
                <a:latin typeface="Cambria" pitchFamily="18" charset="0"/>
              </a:rPr>
              <a:t>pancrease</a:t>
            </a:r>
            <a:r>
              <a:rPr lang="en-US" sz="4000" dirty="0">
                <a:solidFill>
                  <a:schemeClr val="bg1"/>
                </a:solidFill>
                <a:latin typeface="Cambria" pitchFamily="18" charset="0"/>
              </a:rPr>
              <a:t>.</a:t>
            </a:r>
          </a:p>
        </p:txBody>
      </p:sp>
    </p:spTree>
    <p:extLst>
      <p:ext uri="{BB962C8B-B14F-4D97-AF65-F5344CB8AC3E}">
        <p14:creationId xmlns:p14="http://schemas.microsoft.com/office/powerpoint/2010/main" val="15985731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2763"/>
            <a:ext cx="10972800" cy="914400"/>
          </a:xfrm>
        </p:spPr>
        <p:txBody>
          <a:bodyPr>
            <a:normAutofit/>
          </a:bodyPr>
          <a:lstStyle/>
          <a:p>
            <a:r>
              <a:rPr lang="en-US" sz="4400" b="1" dirty="0">
                <a:solidFill>
                  <a:schemeClr val="accent1"/>
                </a:solidFill>
                <a:latin typeface="Cambria" pitchFamily="18" charset="0"/>
              </a:rPr>
              <a:t>Symptoms</a:t>
            </a:r>
            <a:endParaRPr lang="en-US" sz="3200" dirty="0">
              <a:solidFill>
                <a:schemeClr val="accent1"/>
              </a:solidFill>
              <a:latin typeface="Cambria" pitchFamily="18" charset="0"/>
            </a:endParaRPr>
          </a:p>
        </p:txBody>
      </p:sp>
      <p:sp>
        <p:nvSpPr>
          <p:cNvPr id="3" name="Content Placeholder 2"/>
          <p:cNvSpPr>
            <a:spLocks noGrp="1"/>
          </p:cNvSpPr>
          <p:nvPr>
            <p:ph sz="half" idx="4294967295"/>
          </p:nvPr>
        </p:nvSpPr>
        <p:spPr>
          <a:xfrm>
            <a:off x="0" y="1770063"/>
            <a:ext cx="5384800" cy="4525962"/>
          </a:xfrm>
        </p:spPr>
        <p:txBody>
          <a:bodyPr>
            <a:noAutofit/>
          </a:bodyPr>
          <a:lstStyle/>
          <a:p>
            <a:r>
              <a:rPr lang="en-US" sz="4000" dirty="0">
                <a:solidFill>
                  <a:schemeClr val="tx1"/>
                </a:solidFill>
                <a:latin typeface="Cambria" pitchFamily="18" charset="0"/>
              </a:rPr>
              <a:t>Pain –</a:t>
            </a:r>
            <a:r>
              <a:rPr lang="en-US" sz="4000" dirty="0" err="1">
                <a:solidFill>
                  <a:schemeClr val="tx1"/>
                </a:solidFill>
                <a:latin typeface="Cambria" pitchFamily="18" charset="0"/>
              </a:rPr>
              <a:t>steatorrhoea</a:t>
            </a:r>
            <a:endParaRPr lang="en-US" sz="4000" dirty="0">
              <a:solidFill>
                <a:schemeClr val="tx1"/>
              </a:solidFill>
              <a:latin typeface="Cambria" pitchFamily="18" charset="0"/>
            </a:endParaRPr>
          </a:p>
          <a:p>
            <a:r>
              <a:rPr lang="en-US" sz="4000" dirty="0">
                <a:solidFill>
                  <a:schemeClr val="tx1"/>
                </a:solidFill>
                <a:latin typeface="Cambria" pitchFamily="18" charset="0"/>
              </a:rPr>
              <a:t>Jaundice -nausea and vomiting</a:t>
            </a:r>
          </a:p>
          <a:p>
            <a:r>
              <a:rPr lang="en-US" sz="4000" dirty="0">
                <a:solidFill>
                  <a:schemeClr val="tx1"/>
                </a:solidFill>
                <a:latin typeface="Cambria" pitchFamily="18" charset="0"/>
              </a:rPr>
              <a:t>Weight loss -pale and gray tools</a:t>
            </a:r>
          </a:p>
          <a:p>
            <a:r>
              <a:rPr lang="en-US" sz="4000" dirty="0">
                <a:solidFill>
                  <a:schemeClr val="tx1"/>
                </a:solidFill>
                <a:latin typeface="Cambria" pitchFamily="18" charset="0"/>
              </a:rPr>
              <a:t>Signs of diabetes</a:t>
            </a:r>
          </a:p>
        </p:txBody>
      </p:sp>
      <p:sp>
        <p:nvSpPr>
          <p:cNvPr id="4" name="Content Placeholder 3"/>
          <p:cNvSpPr>
            <a:spLocks noGrp="1"/>
          </p:cNvSpPr>
          <p:nvPr>
            <p:ph sz="half" idx="4294967295"/>
          </p:nvPr>
        </p:nvSpPr>
        <p:spPr>
          <a:xfrm>
            <a:off x="6240463" y="777875"/>
            <a:ext cx="5951537" cy="5518150"/>
          </a:xfrm>
        </p:spPr>
        <p:txBody>
          <a:bodyPr/>
          <a:lstStyle/>
          <a:p>
            <a:pPr>
              <a:buNone/>
            </a:pPr>
            <a:r>
              <a:rPr lang="en-US" sz="4000" b="1" dirty="0">
                <a:solidFill>
                  <a:schemeClr val="accent1"/>
                </a:solidFill>
                <a:latin typeface="Cambria" pitchFamily="18" charset="0"/>
              </a:rPr>
              <a:t>Investigations</a:t>
            </a:r>
            <a:endParaRPr lang="en-US" sz="4000" dirty="0">
              <a:solidFill>
                <a:schemeClr val="accent1"/>
              </a:solidFill>
              <a:latin typeface="Cambria" pitchFamily="18" charset="0"/>
            </a:endParaRPr>
          </a:p>
          <a:p>
            <a:r>
              <a:rPr lang="en-US" sz="4400" dirty="0">
                <a:latin typeface="Cambria" pitchFamily="18" charset="0"/>
              </a:rPr>
              <a:t>Ultrasound</a:t>
            </a:r>
          </a:p>
          <a:p>
            <a:r>
              <a:rPr lang="en-US" sz="4400" dirty="0">
                <a:latin typeface="Cambria" pitchFamily="18" charset="0"/>
              </a:rPr>
              <a:t>CT scan</a:t>
            </a:r>
          </a:p>
          <a:p>
            <a:r>
              <a:rPr lang="en-US" sz="4400" dirty="0" err="1">
                <a:latin typeface="Cambria" pitchFamily="18" charset="0"/>
              </a:rPr>
              <a:t>Percutaneous</a:t>
            </a:r>
            <a:r>
              <a:rPr lang="en-US" sz="4400" dirty="0">
                <a:latin typeface="Cambria" pitchFamily="18" charset="0"/>
              </a:rPr>
              <a:t> biopsy</a:t>
            </a:r>
          </a:p>
          <a:p>
            <a:endParaRPr lang="en-US" dirty="0"/>
          </a:p>
        </p:txBody>
      </p:sp>
    </p:spTree>
    <p:extLst>
      <p:ext uri="{BB962C8B-B14F-4D97-AF65-F5344CB8AC3E}">
        <p14:creationId xmlns:p14="http://schemas.microsoft.com/office/powerpoint/2010/main" val="4530753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0946"/>
            <a:ext cx="11159836" cy="6296890"/>
          </a:xfrm>
        </p:spPr>
        <p:txBody>
          <a:bodyPr>
            <a:normAutofit/>
          </a:bodyPr>
          <a:lstStyle/>
          <a:p>
            <a:r>
              <a:rPr lang="en-US" sz="4000" dirty="0">
                <a:solidFill>
                  <a:schemeClr val="tx1"/>
                </a:solidFill>
                <a:latin typeface="Cambria" pitchFamily="18" charset="0"/>
              </a:rPr>
              <a:t>Monitor for hyper and hypoglycemia</a:t>
            </a:r>
          </a:p>
          <a:p>
            <a:r>
              <a:rPr lang="en-US" sz="4000" dirty="0">
                <a:solidFill>
                  <a:schemeClr val="tx1"/>
                </a:solidFill>
                <a:latin typeface="Cambria" pitchFamily="18" charset="0"/>
              </a:rPr>
              <a:t>Diet( low proteins, carbohydrates and vitamins)</a:t>
            </a:r>
          </a:p>
          <a:p>
            <a:r>
              <a:rPr lang="en-US" sz="4000" dirty="0">
                <a:solidFill>
                  <a:schemeClr val="tx1"/>
                </a:solidFill>
                <a:latin typeface="Cambria" pitchFamily="18" charset="0"/>
              </a:rPr>
              <a:t>Pancreatic enzymes</a:t>
            </a:r>
          </a:p>
          <a:p>
            <a:r>
              <a:rPr lang="en-US" sz="4000" dirty="0">
                <a:solidFill>
                  <a:schemeClr val="tx1"/>
                </a:solidFill>
                <a:latin typeface="Cambria" pitchFamily="18" charset="0"/>
              </a:rPr>
              <a:t>Monitor weight</a:t>
            </a:r>
          </a:p>
          <a:p>
            <a:r>
              <a:rPr lang="en-US" sz="4000" dirty="0">
                <a:solidFill>
                  <a:schemeClr val="tx1"/>
                </a:solidFill>
                <a:latin typeface="Cambria" pitchFamily="18" charset="0"/>
              </a:rPr>
              <a:t>Fluid balance</a:t>
            </a:r>
          </a:p>
          <a:p>
            <a:r>
              <a:rPr lang="en-US" sz="4000" dirty="0">
                <a:solidFill>
                  <a:schemeClr val="tx1"/>
                </a:solidFill>
                <a:latin typeface="Cambria" pitchFamily="18" charset="0"/>
              </a:rPr>
              <a:t>Skin care</a:t>
            </a:r>
          </a:p>
          <a:p>
            <a:r>
              <a:rPr lang="en-US" sz="4000" dirty="0">
                <a:solidFill>
                  <a:schemeClr val="tx1"/>
                </a:solidFill>
                <a:latin typeface="Cambria" pitchFamily="18" charset="0"/>
              </a:rPr>
              <a:t>Inspect suture line</a:t>
            </a:r>
          </a:p>
          <a:p>
            <a:r>
              <a:rPr lang="en-US" sz="4000" dirty="0">
                <a:solidFill>
                  <a:schemeClr val="tx1"/>
                </a:solidFill>
                <a:latin typeface="Cambria" pitchFamily="18" charset="0"/>
              </a:rPr>
              <a:t>Infection control</a:t>
            </a:r>
          </a:p>
        </p:txBody>
      </p:sp>
    </p:spTree>
    <p:extLst>
      <p:ext uri="{BB962C8B-B14F-4D97-AF65-F5344CB8AC3E}">
        <p14:creationId xmlns:p14="http://schemas.microsoft.com/office/powerpoint/2010/main" val="248944727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fontScale="85000" lnSpcReduction="20000"/>
          </a:bodyPr>
          <a:lstStyle/>
          <a:p>
            <a:pPr>
              <a:buNone/>
            </a:pPr>
            <a:r>
              <a:rPr lang="en-US" sz="6600" dirty="0"/>
              <a:t>DISORDERS OF THE LIVER</a:t>
            </a:r>
          </a:p>
          <a:p>
            <a:r>
              <a:rPr lang="en-US" sz="6600" dirty="0">
                <a:solidFill>
                  <a:schemeClr val="accent2">
                    <a:lumMod val="60000"/>
                    <a:lumOff val="40000"/>
                  </a:schemeClr>
                </a:solidFill>
              </a:rPr>
              <a:t>Jaundice</a:t>
            </a:r>
          </a:p>
          <a:p>
            <a:r>
              <a:rPr lang="en-US" sz="6600" dirty="0">
                <a:solidFill>
                  <a:schemeClr val="accent2">
                    <a:lumMod val="60000"/>
                    <a:lumOff val="40000"/>
                  </a:schemeClr>
                </a:solidFill>
              </a:rPr>
              <a:t>Cirrhosis</a:t>
            </a:r>
          </a:p>
          <a:p>
            <a:r>
              <a:rPr lang="en-US" sz="6600" dirty="0">
                <a:solidFill>
                  <a:schemeClr val="accent2">
                    <a:lumMod val="60000"/>
                    <a:lumOff val="40000"/>
                  </a:schemeClr>
                </a:solidFill>
              </a:rPr>
              <a:t>Cancer</a:t>
            </a:r>
          </a:p>
          <a:p>
            <a:r>
              <a:rPr lang="en-US" sz="6600" dirty="0">
                <a:solidFill>
                  <a:schemeClr val="accent2">
                    <a:lumMod val="60000"/>
                    <a:lumOff val="40000"/>
                  </a:schemeClr>
                </a:solidFill>
              </a:rPr>
              <a:t>Portal hypertension</a:t>
            </a:r>
          </a:p>
          <a:p>
            <a:r>
              <a:rPr lang="en-US" sz="6600" dirty="0">
                <a:solidFill>
                  <a:schemeClr val="accent2">
                    <a:lumMod val="60000"/>
                    <a:lumOff val="40000"/>
                  </a:schemeClr>
                </a:solidFill>
              </a:rPr>
              <a:t>Hepatitis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259" y="320040"/>
            <a:ext cx="10447221" cy="1394460"/>
          </a:xfrm>
        </p:spPr>
        <p:txBody>
          <a:bodyPr>
            <a:normAutofit/>
          </a:bodyPr>
          <a:lstStyle/>
          <a:p>
            <a:r>
              <a:rPr lang="en-US" sz="4400" b="1" u="sng" dirty="0">
                <a:solidFill>
                  <a:srgbClr val="FFFF00"/>
                </a:solidFill>
                <a:latin typeface="Cambria" pitchFamily="18" charset="0"/>
              </a:rPr>
              <a:t>2. JAUNDICE</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342904" y="1508759"/>
            <a:ext cx="11606651" cy="4739641"/>
          </a:xfrm>
        </p:spPr>
        <p:txBody>
          <a:bodyPr>
            <a:normAutofit/>
          </a:bodyPr>
          <a:lstStyle/>
          <a:p>
            <a:pPr>
              <a:buNone/>
            </a:pPr>
            <a:r>
              <a:rPr lang="en-US" sz="4400" b="1" dirty="0">
                <a:latin typeface="Cambria" pitchFamily="18" charset="0"/>
              </a:rPr>
              <a:t>Y</a:t>
            </a:r>
            <a:r>
              <a:rPr lang="en-US" sz="4400" dirty="0">
                <a:solidFill>
                  <a:schemeClr val="tx1"/>
                </a:solidFill>
                <a:latin typeface="Cambria" pitchFamily="18" charset="0"/>
              </a:rPr>
              <a:t>ellowish coloration of the skin, sclera and mucous membrane. </a:t>
            </a:r>
            <a:r>
              <a:rPr lang="en-US" sz="4400" dirty="0">
                <a:latin typeface="Cambria" pitchFamily="18" charset="0"/>
              </a:rPr>
              <a:t>Different methods of classification:</a:t>
            </a:r>
            <a:endParaRPr lang="en-US" sz="4400" dirty="0">
              <a:solidFill>
                <a:schemeClr val="tx1"/>
              </a:solidFill>
              <a:latin typeface="Cambria" pitchFamily="18" charset="0"/>
            </a:endParaRPr>
          </a:p>
        </p:txBody>
      </p:sp>
      <p:pic>
        <p:nvPicPr>
          <p:cNvPr id="4" name="Picture 3" descr="Image result for normal eye"/>
          <p:cNvPicPr/>
          <p:nvPr/>
        </p:nvPicPr>
        <p:blipFill>
          <a:blip r:embed="rId2" cstate="print"/>
          <a:srcRect/>
          <a:stretch>
            <a:fillRect/>
          </a:stretch>
        </p:blipFill>
        <p:spPr bwMode="auto">
          <a:xfrm>
            <a:off x="836645" y="3706779"/>
            <a:ext cx="4551045" cy="2668905"/>
          </a:xfrm>
          <a:prstGeom prst="rect">
            <a:avLst/>
          </a:prstGeom>
          <a:noFill/>
          <a:ln w="9525">
            <a:noFill/>
            <a:miter lim="800000"/>
            <a:headEnd/>
            <a:tailEnd/>
          </a:ln>
        </p:spPr>
      </p:pic>
      <p:pic>
        <p:nvPicPr>
          <p:cNvPr id="5" name="Picture 4" descr="Image result for eyes in jaundice"/>
          <p:cNvPicPr/>
          <p:nvPr/>
        </p:nvPicPr>
        <p:blipFill>
          <a:blip r:embed="rId3" cstate="print"/>
          <a:srcRect/>
          <a:stretch>
            <a:fillRect/>
          </a:stretch>
        </p:blipFill>
        <p:spPr bwMode="auto">
          <a:xfrm>
            <a:off x="5702969" y="3355574"/>
            <a:ext cx="4699635" cy="3189605"/>
          </a:xfrm>
          <a:prstGeom prst="rect">
            <a:avLst/>
          </a:prstGeom>
          <a:noFill/>
          <a:ln w="9525">
            <a:noFill/>
            <a:miter lim="800000"/>
            <a:headEnd/>
            <a:tailEnd/>
          </a:ln>
        </p:spPr>
      </p:pic>
    </p:spTree>
    <p:extLst>
      <p:ext uri="{BB962C8B-B14F-4D97-AF65-F5344CB8AC3E}">
        <p14:creationId xmlns:p14="http://schemas.microsoft.com/office/powerpoint/2010/main" val="9985456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jaundice</a:t>
            </a:r>
          </a:p>
        </p:txBody>
      </p:sp>
      <p:sp>
        <p:nvSpPr>
          <p:cNvPr id="3" name="Content Placeholder 2"/>
          <p:cNvSpPr>
            <a:spLocks noGrp="1"/>
          </p:cNvSpPr>
          <p:nvPr>
            <p:ph idx="1"/>
          </p:nvPr>
        </p:nvSpPr>
        <p:spPr/>
        <p:txBody>
          <a:bodyPr/>
          <a:lstStyle/>
          <a:p>
            <a:pPr>
              <a:buNone/>
            </a:pPr>
            <a:r>
              <a:rPr lang="en-US" sz="3200" b="1" dirty="0">
                <a:solidFill>
                  <a:schemeClr val="accent1"/>
                </a:solidFill>
                <a:latin typeface="Cambria" pitchFamily="18" charset="0"/>
              </a:rPr>
              <a:t>According to source in relation to the liver:</a:t>
            </a:r>
          </a:p>
          <a:p>
            <a:r>
              <a:rPr lang="en-US" sz="3200" b="1" dirty="0">
                <a:solidFill>
                  <a:schemeClr val="accent2">
                    <a:lumMod val="60000"/>
                    <a:lumOff val="40000"/>
                  </a:schemeClr>
                </a:solidFill>
                <a:latin typeface="Cambria" pitchFamily="18" charset="0"/>
              </a:rPr>
              <a:t>Pre hepatic: </a:t>
            </a:r>
            <a:r>
              <a:rPr lang="en-US" sz="3200" b="1" dirty="0" err="1">
                <a:latin typeface="Cambria" pitchFamily="18" charset="0"/>
              </a:rPr>
              <a:t>Hemolysis</a:t>
            </a:r>
            <a:endParaRPr lang="en-US" sz="3200" b="1" dirty="0">
              <a:latin typeface="Cambria" pitchFamily="18" charset="0"/>
            </a:endParaRPr>
          </a:p>
          <a:p>
            <a:r>
              <a:rPr lang="en-US" sz="3200" b="1" dirty="0">
                <a:solidFill>
                  <a:schemeClr val="accent2">
                    <a:lumMod val="60000"/>
                    <a:lumOff val="40000"/>
                  </a:schemeClr>
                </a:solidFill>
                <a:latin typeface="Cambria" pitchFamily="18" charset="0"/>
              </a:rPr>
              <a:t>Hepatic: </a:t>
            </a:r>
            <a:r>
              <a:rPr lang="en-US" sz="3200" b="1" dirty="0">
                <a:latin typeface="Cambria" pitchFamily="18" charset="0"/>
              </a:rPr>
              <a:t>Infection in the liver</a:t>
            </a:r>
          </a:p>
          <a:p>
            <a:r>
              <a:rPr lang="en-US" sz="3200" b="1" dirty="0">
                <a:solidFill>
                  <a:schemeClr val="accent2">
                    <a:lumMod val="60000"/>
                    <a:lumOff val="40000"/>
                  </a:schemeClr>
                </a:solidFill>
                <a:latin typeface="Cambria" pitchFamily="18" charset="0"/>
              </a:rPr>
              <a:t>Post hepatic: </a:t>
            </a:r>
            <a:r>
              <a:rPr lang="en-US" sz="3200" b="1" dirty="0">
                <a:latin typeface="Cambria" pitchFamily="18" charset="0"/>
              </a:rPr>
              <a:t>Block to bile flow from gall bladder</a:t>
            </a:r>
            <a:endParaRPr lang="en-US" sz="3200" dirty="0">
              <a:latin typeface="Cambria" pitchFamily="18" charset="0"/>
            </a:endParaRPr>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According to cause</a:t>
            </a:r>
          </a:p>
        </p:txBody>
      </p:sp>
      <p:sp>
        <p:nvSpPr>
          <p:cNvPr id="3" name="Content Placeholder 2"/>
          <p:cNvSpPr>
            <a:spLocks noGrp="1"/>
          </p:cNvSpPr>
          <p:nvPr>
            <p:ph idx="1"/>
          </p:nvPr>
        </p:nvSpPr>
        <p:spPr/>
        <p:txBody>
          <a:bodyPr>
            <a:normAutofit/>
          </a:bodyPr>
          <a:lstStyle/>
          <a:p>
            <a:r>
              <a:rPr lang="en-US" sz="4000" dirty="0">
                <a:solidFill>
                  <a:schemeClr val="accent2">
                    <a:lumMod val="60000"/>
                    <a:lumOff val="40000"/>
                  </a:schemeClr>
                </a:solidFill>
                <a:latin typeface="Cambria" pitchFamily="18" charset="0"/>
              </a:rPr>
              <a:t>Pathological: Infection </a:t>
            </a:r>
            <a:r>
              <a:rPr lang="en-US" sz="4000" dirty="0" err="1">
                <a:solidFill>
                  <a:schemeClr val="accent2">
                    <a:lumMod val="60000"/>
                    <a:lumOff val="40000"/>
                  </a:schemeClr>
                </a:solidFill>
                <a:latin typeface="Cambria" pitchFamily="18" charset="0"/>
              </a:rPr>
              <a:t>e.g</a:t>
            </a:r>
            <a:r>
              <a:rPr lang="en-US" sz="4000" dirty="0">
                <a:solidFill>
                  <a:schemeClr val="accent2">
                    <a:lumMod val="60000"/>
                    <a:lumOff val="40000"/>
                  </a:schemeClr>
                </a:solidFill>
                <a:latin typeface="Cambria" pitchFamily="18" charset="0"/>
              </a:rPr>
              <a:t> malaria</a:t>
            </a:r>
          </a:p>
          <a:p>
            <a:r>
              <a:rPr lang="en-US" sz="4000" dirty="0">
                <a:solidFill>
                  <a:schemeClr val="accent2">
                    <a:lumMod val="60000"/>
                    <a:lumOff val="40000"/>
                  </a:schemeClr>
                </a:solidFill>
                <a:latin typeface="Cambria" pitchFamily="18" charset="0"/>
              </a:rPr>
              <a:t>Physiologic: Neonatal RBC </a:t>
            </a:r>
            <a:r>
              <a:rPr lang="en-US" sz="4000" dirty="0" err="1">
                <a:solidFill>
                  <a:schemeClr val="accent2">
                    <a:lumMod val="60000"/>
                    <a:lumOff val="40000"/>
                  </a:schemeClr>
                </a:solidFill>
                <a:latin typeface="Cambria" pitchFamily="18" charset="0"/>
              </a:rPr>
              <a:t>hemolysis</a:t>
            </a:r>
            <a:endParaRPr lang="en-US" sz="4000" dirty="0">
              <a:solidFill>
                <a:schemeClr val="accent2">
                  <a:lumMod val="60000"/>
                  <a:lumOff val="40000"/>
                </a:schemeClr>
              </a:solidFill>
              <a:latin typeface="Cambria" pitchFamily="18" charset="0"/>
            </a:endParaRPr>
          </a:p>
          <a:p>
            <a:r>
              <a:rPr lang="en-US" sz="4000" dirty="0">
                <a:solidFill>
                  <a:schemeClr val="accent2">
                    <a:lumMod val="60000"/>
                    <a:lumOff val="40000"/>
                  </a:schemeClr>
                </a:solidFill>
                <a:latin typeface="Cambria" pitchFamily="18" charset="0"/>
              </a:rPr>
              <a:t>Obstructive: Gall bladder stones, any condition preventing the liver from </a:t>
            </a:r>
            <a:r>
              <a:rPr lang="en-US" sz="4000" dirty="0" err="1">
                <a:solidFill>
                  <a:schemeClr val="accent2">
                    <a:lumMod val="60000"/>
                    <a:lumOff val="40000"/>
                  </a:schemeClr>
                </a:solidFill>
                <a:latin typeface="Cambria" pitchFamily="18" charset="0"/>
              </a:rPr>
              <a:t>diposing</a:t>
            </a:r>
            <a:r>
              <a:rPr lang="en-US" sz="4000" dirty="0">
                <a:solidFill>
                  <a:schemeClr val="accent2">
                    <a:lumMod val="60000"/>
                    <a:lumOff val="40000"/>
                  </a:schemeClr>
                </a:solidFill>
                <a:latin typeface="Cambria" pitchFamily="18" charset="0"/>
              </a:rPr>
              <a:t> its bile</a:t>
            </a:r>
          </a:p>
          <a:p>
            <a:endParaRPr lang="en-US" sz="4000" dirty="0">
              <a:solidFill>
                <a:schemeClr val="accent1"/>
              </a:solidFil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0"/>
            <a:ext cx="9404724" cy="1853248"/>
          </a:xfrm>
        </p:spPr>
        <p:txBody>
          <a:bodyPr>
            <a:normAutofit/>
          </a:bodyPr>
          <a:lstStyle/>
          <a:p>
            <a:r>
              <a:rPr lang="en-US" sz="4400" b="1" dirty="0">
                <a:solidFill>
                  <a:schemeClr val="accent1"/>
                </a:solidFill>
                <a:latin typeface="Cambria" pitchFamily="18" charset="0"/>
              </a:rPr>
              <a:t>Conjugation of bilirubin</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166257" y="1018315"/>
            <a:ext cx="10993580" cy="5230091"/>
          </a:xfrm>
        </p:spPr>
        <p:txBody>
          <a:bodyPr>
            <a:noAutofit/>
          </a:bodyPr>
          <a:lstStyle/>
          <a:p>
            <a:r>
              <a:rPr lang="en-US" sz="4000" dirty="0">
                <a:solidFill>
                  <a:schemeClr val="tx1"/>
                </a:solidFill>
                <a:latin typeface="Cambria" pitchFamily="18" charset="0"/>
              </a:rPr>
              <a:t>Breakdown of RBC’S </a:t>
            </a:r>
            <a:r>
              <a:rPr lang="en-US" sz="4000" dirty="0" err="1">
                <a:solidFill>
                  <a:schemeClr val="tx1"/>
                </a:solidFill>
                <a:latin typeface="Cambria" pitchFamily="18" charset="0"/>
              </a:rPr>
              <a:t>haem</a:t>
            </a:r>
            <a:r>
              <a:rPr lang="en-US" sz="4000" dirty="0">
                <a:solidFill>
                  <a:schemeClr val="tx1"/>
                </a:solidFill>
                <a:latin typeface="Cambria" pitchFamily="18" charset="0"/>
              </a:rPr>
              <a:t>&gt;</a:t>
            </a:r>
            <a:r>
              <a:rPr lang="en-US" sz="4000" dirty="0" err="1">
                <a:solidFill>
                  <a:schemeClr val="tx1"/>
                </a:solidFill>
                <a:latin typeface="Cambria" pitchFamily="18" charset="0"/>
              </a:rPr>
              <a:t>biliverdin</a:t>
            </a:r>
            <a:r>
              <a:rPr lang="en-US" sz="4000" dirty="0">
                <a:solidFill>
                  <a:schemeClr val="tx1"/>
                </a:solidFill>
                <a:latin typeface="Cambria" pitchFamily="18" charset="0"/>
              </a:rPr>
              <a:t>&gt; bilirubin</a:t>
            </a:r>
          </a:p>
          <a:p>
            <a:pPr marL="0" indent="0">
              <a:buNone/>
            </a:pPr>
            <a:r>
              <a:rPr lang="en-US" sz="4000" dirty="0">
                <a:solidFill>
                  <a:schemeClr val="tx1"/>
                </a:solidFill>
                <a:latin typeface="Cambria" pitchFamily="18" charset="0"/>
              </a:rPr>
              <a:t> in the Liver it is conjugated with </a:t>
            </a:r>
            <a:r>
              <a:rPr lang="en-US" sz="4000" dirty="0" err="1">
                <a:solidFill>
                  <a:schemeClr val="tx1"/>
                </a:solidFill>
                <a:latin typeface="Cambria" pitchFamily="18" charset="0"/>
              </a:rPr>
              <a:t>glucoronic</a:t>
            </a:r>
            <a:r>
              <a:rPr lang="en-US" sz="4000" dirty="0">
                <a:solidFill>
                  <a:schemeClr val="tx1"/>
                </a:solidFill>
                <a:latin typeface="Cambria" pitchFamily="18" charset="0"/>
              </a:rPr>
              <a:t> acid by enzyme </a:t>
            </a:r>
            <a:r>
              <a:rPr lang="en-US" sz="4000" dirty="0" err="1">
                <a:solidFill>
                  <a:schemeClr val="tx1"/>
                </a:solidFill>
                <a:latin typeface="Cambria" pitchFamily="18" charset="0"/>
              </a:rPr>
              <a:t>glucuronyltransferase</a:t>
            </a:r>
            <a:r>
              <a:rPr lang="en-US" sz="4000" dirty="0">
                <a:solidFill>
                  <a:schemeClr val="tx1"/>
                </a:solidFill>
                <a:latin typeface="Cambria" pitchFamily="18" charset="0"/>
              </a:rPr>
              <a:t> making it soluble in water. Much of it goes to the bile and out into the small intestine. The conjugated bilirubin is not absorbed and passes into the colon and gives the color of the stool</a:t>
            </a:r>
          </a:p>
        </p:txBody>
      </p:sp>
    </p:spTree>
    <p:extLst>
      <p:ext uri="{BB962C8B-B14F-4D97-AF65-F5344CB8AC3E}">
        <p14:creationId xmlns:p14="http://schemas.microsoft.com/office/powerpoint/2010/main" val="97601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6235" y="599089"/>
            <a:ext cx="11130454" cy="5859518"/>
          </a:xfrm>
        </p:spPr>
        <p:txBody>
          <a:bodyPr>
            <a:normAutofit fontScale="92500" lnSpcReduction="20000"/>
          </a:bodyPr>
          <a:lstStyle/>
          <a:p>
            <a:r>
              <a:rPr lang="en-US" sz="3200" b="1" dirty="0">
                <a:solidFill>
                  <a:schemeClr val="tx2"/>
                </a:solidFill>
              </a:rPr>
              <a:t>Pre-requisite: </a:t>
            </a:r>
            <a:r>
              <a:rPr lang="en-US" sz="3200" dirty="0">
                <a:solidFill>
                  <a:schemeClr val="tx2"/>
                </a:solidFill>
              </a:rPr>
              <a:t>pharmacology, specialized procedures, Anatomy/Physiology</a:t>
            </a:r>
          </a:p>
          <a:p>
            <a:r>
              <a:rPr lang="en-US" sz="3200" b="1" dirty="0">
                <a:solidFill>
                  <a:schemeClr val="tx2"/>
                </a:solidFill>
              </a:rPr>
              <a:t>Module competence</a:t>
            </a:r>
            <a:endParaRPr lang="en-US" sz="3200" dirty="0">
              <a:solidFill>
                <a:schemeClr val="tx2"/>
              </a:solidFill>
            </a:endParaRPr>
          </a:p>
          <a:p>
            <a:r>
              <a:rPr lang="en-US" sz="3200" dirty="0">
                <a:solidFill>
                  <a:schemeClr val="tx2"/>
                </a:solidFill>
              </a:rPr>
              <a:t>This course is designed to enable the learners to promote health, prevent illness, manage and rehabilitate patients suffering from alimentary, </a:t>
            </a:r>
            <a:r>
              <a:rPr lang="en-US" sz="3200" dirty="0" err="1">
                <a:solidFill>
                  <a:schemeClr val="tx2"/>
                </a:solidFill>
              </a:rPr>
              <a:t>biliary</a:t>
            </a:r>
            <a:r>
              <a:rPr lang="en-US" sz="3200" dirty="0">
                <a:solidFill>
                  <a:schemeClr val="tx2"/>
                </a:solidFill>
              </a:rPr>
              <a:t> and dental disorders</a:t>
            </a:r>
          </a:p>
          <a:p>
            <a:r>
              <a:rPr lang="en-US" sz="3200" b="1" dirty="0">
                <a:solidFill>
                  <a:schemeClr val="tx2"/>
                </a:solidFill>
              </a:rPr>
              <a:t>Module Outcomes:</a:t>
            </a:r>
            <a:endParaRPr lang="en-US" sz="3200" dirty="0">
              <a:solidFill>
                <a:schemeClr val="tx2"/>
              </a:solidFill>
            </a:endParaRPr>
          </a:p>
          <a:p>
            <a:r>
              <a:rPr lang="en-US" sz="3200" dirty="0">
                <a:solidFill>
                  <a:schemeClr val="tx2"/>
                </a:solidFill>
              </a:rPr>
              <a:t>By the end of this module, the learner should:</a:t>
            </a:r>
          </a:p>
          <a:p>
            <a:pPr lvl="0"/>
            <a:r>
              <a:rPr lang="en-US" sz="3200" dirty="0">
                <a:solidFill>
                  <a:schemeClr val="tx2"/>
                </a:solidFill>
              </a:rPr>
              <a:t>Manage patients with </a:t>
            </a:r>
            <a:r>
              <a:rPr lang="en-US" sz="3200" b="1" dirty="0">
                <a:solidFill>
                  <a:schemeClr val="tx2"/>
                </a:solidFill>
              </a:rPr>
              <a:t>oral and dental disorders</a:t>
            </a:r>
            <a:r>
              <a:rPr lang="en-US" sz="3200" dirty="0">
                <a:solidFill>
                  <a:schemeClr val="tx2"/>
                </a:solidFill>
              </a:rPr>
              <a:t> using the nursing process</a:t>
            </a:r>
          </a:p>
          <a:p>
            <a:pPr lvl="0"/>
            <a:r>
              <a:rPr lang="en-US" sz="3200" dirty="0">
                <a:solidFill>
                  <a:schemeClr val="tx2"/>
                </a:solidFill>
              </a:rPr>
              <a:t>Manage patients with </a:t>
            </a:r>
            <a:r>
              <a:rPr lang="en-US" sz="3200" b="1" dirty="0">
                <a:solidFill>
                  <a:schemeClr val="tx2"/>
                </a:solidFill>
              </a:rPr>
              <a:t>alimentary disorders </a:t>
            </a:r>
            <a:r>
              <a:rPr lang="en-US" sz="3200" dirty="0">
                <a:solidFill>
                  <a:schemeClr val="tx2"/>
                </a:solidFill>
              </a:rPr>
              <a:t>using the nursing process</a:t>
            </a:r>
          </a:p>
          <a:p>
            <a:pPr lvl="0"/>
            <a:r>
              <a:rPr lang="en-US" sz="3200" dirty="0">
                <a:solidFill>
                  <a:schemeClr val="tx2"/>
                </a:solidFill>
              </a:rPr>
              <a:t>Manage patients with </a:t>
            </a:r>
            <a:r>
              <a:rPr lang="en-US" sz="3200" b="1" dirty="0">
                <a:solidFill>
                  <a:schemeClr val="tx2"/>
                </a:solidFill>
              </a:rPr>
              <a:t>pancreatic disorders </a:t>
            </a:r>
            <a:r>
              <a:rPr lang="en-US" sz="3200" dirty="0">
                <a:solidFill>
                  <a:schemeClr val="tx2"/>
                </a:solidFill>
              </a:rPr>
              <a:t>using the nursing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22313"/>
            <a:ext cx="10444163" cy="5634037"/>
          </a:xfrm>
        </p:spPr>
        <p:txBody>
          <a:bodyPr/>
          <a:lstStyle/>
          <a:p>
            <a:r>
              <a:rPr lang="en-US" sz="3600" b="1" dirty="0"/>
              <a:t>Salt water.</a:t>
            </a:r>
            <a:r>
              <a:rPr lang="en-US" sz="3600" dirty="0"/>
              <a:t> One study shows that rinsing with salt water is an effective treatment of oral wounds.</a:t>
            </a:r>
          </a:p>
          <a:p>
            <a:r>
              <a:rPr lang="en-US" sz="3600" b="1" dirty="0"/>
              <a:t>Yogurt. </a:t>
            </a:r>
            <a:r>
              <a:rPr lang="en-US" sz="3600" dirty="0"/>
              <a:t>Eating yogurt that contains </a:t>
            </a:r>
            <a:r>
              <a:rPr lang="en-US" sz="3600" dirty="0" err="1"/>
              <a:t>probiotics</a:t>
            </a:r>
            <a:r>
              <a:rPr lang="en-US" sz="3600" dirty="0"/>
              <a:t> may be able to counteract the bacteria causing tonsil stones.</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404724" cy="1400530"/>
          </a:xfrm>
        </p:spPr>
        <p:txBody>
          <a:bodyPr>
            <a:normAutofit/>
          </a:bodyPr>
          <a:lstStyle/>
          <a:p>
            <a:r>
              <a:rPr lang="en-US" sz="4400" b="1" dirty="0">
                <a:solidFill>
                  <a:schemeClr val="accent1"/>
                </a:solidFill>
                <a:latin typeface="Cambria" pitchFamily="18" charset="0"/>
              </a:rPr>
              <a:t>Causes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872841"/>
            <a:ext cx="10049852" cy="5375563"/>
          </a:xfrm>
        </p:spPr>
        <p:txBody>
          <a:bodyPr>
            <a:normAutofit/>
          </a:bodyPr>
          <a:lstStyle/>
          <a:p>
            <a:r>
              <a:rPr lang="en-US" sz="4000" dirty="0">
                <a:solidFill>
                  <a:schemeClr val="tx1"/>
                </a:solidFill>
                <a:latin typeface="Cambria" pitchFamily="18" charset="0"/>
              </a:rPr>
              <a:t>Breakdown of RBCS</a:t>
            </a:r>
          </a:p>
          <a:p>
            <a:r>
              <a:rPr lang="en-US" sz="4000" dirty="0">
                <a:solidFill>
                  <a:schemeClr val="tx1"/>
                </a:solidFill>
                <a:latin typeface="Cambria" pitchFamily="18" charset="0"/>
              </a:rPr>
              <a:t>Damage of the liver/muscles</a:t>
            </a:r>
          </a:p>
          <a:p>
            <a:r>
              <a:rPr lang="en-US" sz="4000" dirty="0">
                <a:solidFill>
                  <a:schemeClr val="tx1"/>
                </a:solidFill>
                <a:latin typeface="Cambria" pitchFamily="18" charset="0"/>
              </a:rPr>
              <a:t>Under absorption of </a:t>
            </a:r>
            <a:r>
              <a:rPr lang="en-US" sz="4000" dirty="0" err="1">
                <a:solidFill>
                  <a:schemeClr val="tx1"/>
                </a:solidFill>
                <a:latin typeface="Cambria" pitchFamily="18" charset="0"/>
              </a:rPr>
              <a:t>bilirubin</a:t>
            </a:r>
            <a:r>
              <a:rPr lang="en-US" sz="4000" dirty="0">
                <a:solidFill>
                  <a:schemeClr val="tx1"/>
                </a:solidFill>
                <a:latin typeface="Cambria" pitchFamily="18" charset="0"/>
              </a:rPr>
              <a:t> by GIT</a:t>
            </a:r>
          </a:p>
          <a:p>
            <a:pPr>
              <a:buNone/>
            </a:pPr>
            <a:r>
              <a:rPr lang="en-US" sz="4000" b="1" dirty="0">
                <a:solidFill>
                  <a:schemeClr val="accent1"/>
                </a:solidFill>
                <a:latin typeface="Cambria" pitchFamily="18" charset="0"/>
              </a:rPr>
              <a:t>Investigations</a:t>
            </a:r>
            <a:endParaRPr lang="en-US" sz="4000" dirty="0">
              <a:solidFill>
                <a:schemeClr val="accent1"/>
              </a:solidFill>
              <a:latin typeface="Cambria" pitchFamily="18" charset="0"/>
            </a:endParaRPr>
          </a:p>
          <a:p>
            <a:r>
              <a:rPr lang="en-US" sz="4000" dirty="0" err="1">
                <a:solidFill>
                  <a:schemeClr val="tx1"/>
                </a:solidFill>
                <a:latin typeface="Cambria" pitchFamily="18" charset="0"/>
              </a:rPr>
              <a:t>Bilirubin</a:t>
            </a:r>
            <a:r>
              <a:rPr lang="en-US" sz="4000" dirty="0">
                <a:solidFill>
                  <a:schemeClr val="tx1"/>
                </a:solidFill>
                <a:latin typeface="Cambria" pitchFamily="18" charset="0"/>
              </a:rPr>
              <a:t> levels</a:t>
            </a:r>
          </a:p>
          <a:p>
            <a:r>
              <a:rPr lang="en-US" sz="4000" dirty="0">
                <a:solidFill>
                  <a:schemeClr val="tx1"/>
                </a:solidFill>
                <a:latin typeface="Cambria" pitchFamily="18" charset="0"/>
              </a:rPr>
              <a:t>LFTS</a:t>
            </a:r>
          </a:p>
          <a:p>
            <a:r>
              <a:rPr lang="en-US" sz="4000" dirty="0">
                <a:solidFill>
                  <a:schemeClr val="tx1"/>
                </a:solidFill>
                <a:latin typeface="Cambria" pitchFamily="18" charset="0"/>
              </a:rPr>
              <a:t>Complete blood count</a:t>
            </a:r>
          </a:p>
        </p:txBody>
      </p:sp>
    </p:spTree>
    <p:extLst>
      <p:ext uri="{BB962C8B-B14F-4D97-AF65-F5344CB8AC3E}">
        <p14:creationId xmlns:p14="http://schemas.microsoft.com/office/powerpoint/2010/main" val="30429970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1027"/>
          <p:cNvPicPr>
            <a:picLocks noChangeAspect="1" noChangeArrowheads="1"/>
          </p:cNvPicPr>
          <p:nvPr/>
        </p:nvPicPr>
        <p:blipFill>
          <a:blip r:embed="rId2" cstate="print"/>
          <a:srcRect/>
          <a:stretch>
            <a:fillRect/>
          </a:stretch>
        </p:blipFill>
        <p:spPr bwMode="auto">
          <a:xfrm>
            <a:off x="0" y="838201"/>
            <a:ext cx="12192000" cy="5178425"/>
          </a:xfrm>
          <a:prstGeom prst="rect">
            <a:avLst/>
          </a:prstGeom>
          <a:noFill/>
          <a:ln w="9525">
            <a:noFill/>
            <a:miter lim="800000"/>
            <a:headEnd/>
            <a:tailEnd/>
          </a:ln>
        </p:spPr>
      </p:pic>
      <p:sp>
        <p:nvSpPr>
          <p:cNvPr id="40963" name="Text Box 1028"/>
          <p:cNvSpPr txBox="1">
            <a:spLocks noChangeArrowheads="1"/>
          </p:cNvSpPr>
          <p:nvPr/>
        </p:nvSpPr>
        <p:spPr bwMode="auto">
          <a:xfrm>
            <a:off x="1524000" y="0"/>
            <a:ext cx="6197600" cy="579438"/>
          </a:xfrm>
          <a:prstGeom prst="rect">
            <a:avLst/>
          </a:prstGeom>
          <a:noFill/>
          <a:ln w="9525">
            <a:noFill/>
            <a:miter lim="800000"/>
            <a:headEnd/>
            <a:tailEnd/>
          </a:ln>
        </p:spPr>
        <p:txBody>
          <a:bodyPr>
            <a:spAutoFit/>
          </a:bodyPr>
          <a:lstStyle/>
          <a:p>
            <a:pPr>
              <a:spcBef>
                <a:spcPct val="50000"/>
              </a:spcBef>
            </a:pPr>
            <a:r>
              <a:rPr lang="en-US" sz="3200" dirty="0">
                <a:latin typeface="Tahoma" pitchFamily="34" charset="0"/>
                <a:cs typeface="Arial" pitchFamily="34" charset="0"/>
              </a:rPr>
              <a:t>LFTs Normal values</a:t>
            </a: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87043"/>
            <a:ext cx="11201401" cy="6040581"/>
          </a:xfrm>
        </p:spPr>
        <p:txBody>
          <a:bodyPr/>
          <a:lstStyle/>
          <a:p>
            <a:r>
              <a:rPr lang="en-US" sz="3200" dirty="0">
                <a:solidFill>
                  <a:schemeClr val="tx1"/>
                </a:solidFill>
                <a:latin typeface="Cambria" pitchFamily="18" charset="0"/>
              </a:rPr>
              <a:t>-</a:t>
            </a:r>
            <a:r>
              <a:rPr lang="en-US" sz="4400" dirty="0">
                <a:solidFill>
                  <a:schemeClr val="tx1"/>
                </a:solidFill>
                <a:latin typeface="Cambria" pitchFamily="18" charset="0"/>
              </a:rPr>
              <a:t>Abdominal U/S</a:t>
            </a:r>
          </a:p>
          <a:p>
            <a:r>
              <a:rPr lang="en-US" sz="4400" dirty="0">
                <a:solidFill>
                  <a:schemeClr val="tx1"/>
                </a:solidFill>
                <a:latin typeface="Cambria" pitchFamily="18" charset="0"/>
              </a:rPr>
              <a:t>-Abdominal CT</a:t>
            </a:r>
          </a:p>
          <a:p>
            <a:r>
              <a:rPr lang="en-US" sz="4400" dirty="0">
                <a:solidFill>
                  <a:schemeClr val="tx1"/>
                </a:solidFill>
                <a:latin typeface="Cambria" pitchFamily="18" charset="0"/>
              </a:rPr>
              <a:t>-</a:t>
            </a:r>
            <a:r>
              <a:rPr lang="en-US" sz="4400" dirty="0" err="1">
                <a:solidFill>
                  <a:schemeClr val="tx1"/>
                </a:solidFill>
                <a:latin typeface="Cambria" pitchFamily="18" charset="0"/>
              </a:rPr>
              <a:t>Percutaneous</a:t>
            </a:r>
            <a:r>
              <a:rPr lang="en-US" sz="4400" dirty="0">
                <a:solidFill>
                  <a:schemeClr val="tx1"/>
                </a:solidFill>
                <a:latin typeface="Cambria" pitchFamily="18" charset="0"/>
              </a:rPr>
              <a:t> </a:t>
            </a:r>
            <a:r>
              <a:rPr lang="en-US" sz="4400" dirty="0" err="1">
                <a:solidFill>
                  <a:schemeClr val="tx1"/>
                </a:solidFill>
                <a:latin typeface="Cambria" pitchFamily="18" charset="0"/>
              </a:rPr>
              <a:t>transhepatic</a:t>
            </a:r>
            <a:r>
              <a:rPr lang="en-US" sz="4400" dirty="0">
                <a:solidFill>
                  <a:schemeClr val="tx1"/>
                </a:solidFill>
                <a:latin typeface="Cambria" pitchFamily="18" charset="0"/>
              </a:rPr>
              <a:t> </a:t>
            </a:r>
            <a:r>
              <a:rPr lang="en-US" sz="4400" dirty="0" err="1">
                <a:solidFill>
                  <a:schemeClr val="tx1"/>
                </a:solidFill>
                <a:latin typeface="Cambria" pitchFamily="18" charset="0"/>
              </a:rPr>
              <a:t>cholangiogram</a:t>
            </a:r>
            <a:endParaRPr lang="en-US" sz="4400" dirty="0">
              <a:solidFill>
                <a:schemeClr val="tx1"/>
              </a:solidFill>
              <a:latin typeface="Cambria" pitchFamily="18" charset="0"/>
            </a:endParaRPr>
          </a:p>
          <a:p>
            <a:r>
              <a:rPr lang="en-US" sz="4400" dirty="0">
                <a:solidFill>
                  <a:schemeClr val="tx1"/>
                </a:solidFill>
                <a:latin typeface="Cambria" pitchFamily="18" charset="0"/>
              </a:rPr>
              <a:t>-Liver biopsy</a:t>
            </a:r>
          </a:p>
          <a:p>
            <a:r>
              <a:rPr lang="en-US" sz="4400" dirty="0">
                <a:solidFill>
                  <a:schemeClr val="tx1"/>
                </a:solidFill>
                <a:latin typeface="Cambria" pitchFamily="18" charset="0"/>
              </a:rPr>
              <a:t>-Cholesterol levels</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397009315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754379"/>
            <a:ext cx="9684092" cy="5494021"/>
          </a:xfrm>
        </p:spPr>
        <p:txBody>
          <a:bodyPr/>
          <a:lstStyle/>
          <a:p>
            <a:r>
              <a:rPr lang="en-US" sz="4400" dirty="0" err="1">
                <a:solidFill>
                  <a:schemeClr val="tx1"/>
                </a:solidFill>
                <a:latin typeface="Cambria" pitchFamily="18" charset="0"/>
              </a:rPr>
              <a:t>Prothrombin</a:t>
            </a:r>
            <a:r>
              <a:rPr lang="en-US" sz="4400" dirty="0">
                <a:solidFill>
                  <a:schemeClr val="tx1"/>
                </a:solidFill>
                <a:latin typeface="Cambria" pitchFamily="18" charset="0"/>
              </a:rPr>
              <a:t> time</a:t>
            </a:r>
          </a:p>
          <a:p>
            <a:r>
              <a:rPr lang="en-US" sz="4400" dirty="0">
                <a:solidFill>
                  <a:schemeClr val="tx1"/>
                </a:solidFill>
                <a:latin typeface="Cambria" pitchFamily="18" charset="0"/>
              </a:rPr>
              <a:t>Hepatitis A,B,C tests</a:t>
            </a:r>
          </a:p>
          <a:p>
            <a:r>
              <a:rPr lang="en-US" sz="4400" dirty="0">
                <a:solidFill>
                  <a:schemeClr val="tx1"/>
                </a:solidFill>
                <a:latin typeface="Cambria" pitchFamily="18" charset="0"/>
              </a:rPr>
              <a:t>Endoscopic retrograde </a:t>
            </a:r>
            <a:r>
              <a:rPr lang="en-US" sz="4400" dirty="0" err="1">
                <a:solidFill>
                  <a:schemeClr val="tx1"/>
                </a:solidFill>
                <a:latin typeface="Cambria" pitchFamily="18" charset="0"/>
              </a:rPr>
              <a:t>cholangiopancreatography</a:t>
            </a:r>
            <a:endParaRPr lang="en-US" sz="4400" dirty="0">
              <a:solidFill>
                <a:schemeClr val="tx1"/>
              </a:solidFill>
              <a:latin typeface="Cambria" pitchFamily="18" charset="0"/>
            </a:endParaRP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5343694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9" y="0"/>
            <a:ext cx="9404724" cy="1400530"/>
          </a:xfrm>
        </p:spPr>
        <p:txBody>
          <a:bodyPr>
            <a:normAutofit/>
          </a:bodyPr>
          <a:lstStyle/>
          <a:p>
            <a:r>
              <a:rPr lang="en-US" sz="4000" b="1" dirty="0">
                <a:solidFill>
                  <a:schemeClr val="accent1"/>
                </a:solidFill>
                <a:latin typeface="Cambria" pitchFamily="18" charset="0"/>
              </a:rPr>
              <a:t>Clinical manifestations</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10" y="700271"/>
            <a:ext cx="11970327" cy="6157735"/>
          </a:xfrm>
        </p:spPr>
        <p:txBody>
          <a:bodyPr>
            <a:noAutofit/>
          </a:bodyPr>
          <a:lstStyle/>
          <a:p>
            <a:r>
              <a:rPr lang="en-US" sz="3600" dirty="0">
                <a:solidFill>
                  <a:schemeClr val="tx1"/>
                </a:solidFill>
                <a:latin typeface="Cambria" pitchFamily="18" charset="0"/>
              </a:rPr>
              <a:t>Yellowish coloration of the sclera, skin and mouth</a:t>
            </a:r>
          </a:p>
          <a:p>
            <a:r>
              <a:rPr lang="en-US" sz="3600" dirty="0">
                <a:solidFill>
                  <a:schemeClr val="tx1"/>
                </a:solidFill>
                <a:latin typeface="Cambria" pitchFamily="18" charset="0"/>
              </a:rPr>
              <a:t>Dark or brown </a:t>
            </a:r>
            <a:r>
              <a:rPr lang="en-US" sz="3600" dirty="0" err="1">
                <a:solidFill>
                  <a:schemeClr val="tx1"/>
                </a:solidFill>
                <a:latin typeface="Cambria" pitchFamily="18" charset="0"/>
              </a:rPr>
              <a:t>coloured</a:t>
            </a:r>
            <a:r>
              <a:rPr lang="en-US" sz="3600" dirty="0">
                <a:solidFill>
                  <a:schemeClr val="tx1"/>
                </a:solidFill>
                <a:latin typeface="Cambria" pitchFamily="18" charset="0"/>
              </a:rPr>
              <a:t> urine</a:t>
            </a:r>
          </a:p>
          <a:p>
            <a:r>
              <a:rPr lang="en-US" sz="3600" dirty="0">
                <a:solidFill>
                  <a:schemeClr val="tx1"/>
                </a:solidFill>
                <a:latin typeface="Cambria" pitchFamily="18" charset="0"/>
              </a:rPr>
              <a:t>Pale or clay </a:t>
            </a:r>
            <a:r>
              <a:rPr lang="en-US" sz="3600" dirty="0" err="1">
                <a:solidFill>
                  <a:schemeClr val="tx1"/>
                </a:solidFill>
                <a:latin typeface="Cambria" pitchFamily="18" charset="0"/>
              </a:rPr>
              <a:t>coloured</a:t>
            </a:r>
            <a:r>
              <a:rPr lang="en-US" sz="3600" dirty="0">
                <a:solidFill>
                  <a:schemeClr val="tx1"/>
                </a:solidFill>
                <a:latin typeface="Cambria" pitchFamily="18" charset="0"/>
              </a:rPr>
              <a:t> stools</a:t>
            </a:r>
          </a:p>
          <a:p>
            <a:r>
              <a:rPr lang="en-US" sz="3600" dirty="0" err="1">
                <a:solidFill>
                  <a:schemeClr val="tx1"/>
                </a:solidFill>
                <a:latin typeface="Cambria" pitchFamily="18" charset="0"/>
              </a:rPr>
              <a:t>Pruritus</a:t>
            </a:r>
            <a:endParaRPr lang="en-US" sz="3600" dirty="0">
              <a:solidFill>
                <a:schemeClr val="tx1"/>
              </a:solidFill>
              <a:latin typeface="Cambria" pitchFamily="18" charset="0"/>
            </a:endParaRPr>
          </a:p>
          <a:p>
            <a:r>
              <a:rPr lang="en-US" sz="3600" dirty="0">
                <a:solidFill>
                  <a:schemeClr val="tx1"/>
                </a:solidFill>
                <a:latin typeface="Cambria" pitchFamily="18" charset="0"/>
              </a:rPr>
              <a:t>Weight loss</a:t>
            </a:r>
          </a:p>
          <a:p>
            <a:r>
              <a:rPr lang="en-US" sz="3600" dirty="0">
                <a:solidFill>
                  <a:schemeClr val="tx1"/>
                </a:solidFill>
                <a:latin typeface="Cambria" pitchFamily="18" charset="0"/>
              </a:rPr>
              <a:t>Abdominal pain</a:t>
            </a:r>
          </a:p>
          <a:p>
            <a:r>
              <a:rPr lang="en-US" sz="3600" dirty="0">
                <a:solidFill>
                  <a:schemeClr val="tx1"/>
                </a:solidFill>
                <a:latin typeface="Cambria" pitchFamily="18" charset="0"/>
              </a:rPr>
              <a:t>Fever</a:t>
            </a:r>
          </a:p>
          <a:p>
            <a:pPr>
              <a:buNone/>
            </a:pPr>
            <a:r>
              <a:rPr lang="en-US" sz="3600" b="1" dirty="0">
                <a:solidFill>
                  <a:schemeClr val="accent1"/>
                </a:solidFill>
                <a:latin typeface="Cambria" pitchFamily="18" charset="0"/>
              </a:rPr>
              <a:t>Management </a:t>
            </a:r>
            <a:endParaRPr lang="en-US" sz="3600" dirty="0">
              <a:solidFill>
                <a:schemeClr val="accent1"/>
              </a:solidFill>
              <a:latin typeface="Cambria" pitchFamily="18" charset="0"/>
            </a:endParaRPr>
          </a:p>
          <a:p>
            <a:r>
              <a:rPr lang="en-US" sz="3600" dirty="0">
                <a:solidFill>
                  <a:schemeClr val="tx1"/>
                </a:solidFill>
                <a:latin typeface="Cambria" pitchFamily="18" charset="0"/>
              </a:rPr>
              <a:t>NB according to the cause</a:t>
            </a:r>
          </a:p>
        </p:txBody>
      </p:sp>
    </p:spTree>
    <p:extLst>
      <p:ext uri="{BB962C8B-B14F-4D97-AF65-F5344CB8AC3E}">
        <p14:creationId xmlns:p14="http://schemas.microsoft.com/office/powerpoint/2010/main" val="19470331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2512" y="7"/>
            <a:ext cx="9718325" cy="935181"/>
          </a:xfrm>
        </p:spPr>
        <p:txBody>
          <a:bodyPr>
            <a:normAutofit fontScale="90000"/>
          </a:bodyPr>
          <a:lstStyle/>
          <a:p>
            <a:r>
              <a:rPr lang="en-US" sz="4400" b="1" u="sng" dirty="0">
                <a:solidFill>
                  <a:srgbClr val="FFFF00"/>
                </a:solidFill>
                <a:latin typeface="Cambria" pitchFamily="18" charset="0"/>
              </a:rPr>
              <a:t>3. HEPATITIS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743671"/>
            <a:ext cx="12192000" cy="5574009"/>
          </a:xfrm>
        </p:spPr>
        <p:txBody>
          <a:bodyPr>
            <a:noAutofit/>
          </a:bodyPr>
          <a:lstStyle/>
          <a:p>
            <a:r>
              <a:rPr lang="en-US" sz="4000" dirty="0">
                <a:solidFill>
                  <a:schemeClr val="tx1"/>
                </a:solidFill>
                <a:latin typeface="Cambria" pitchFamily="18" charset="0"/>
              </a:rPr>
              <a:t>Inflammation of liver tissue</a:t>
            </a:r>
          </a:p>
          <a:p>
            <a:r>
              <a:rPr lang="en-US" sz="4000" dirty="0">
                <a:solidFill>
                  <a:schemeClr val="tx1"/>
                </a:solidFill>
                <a:latin typeface="Cambria" pitchFamily="18" charset="0"/>
              </a:rPr>
              <a:t>The most common types are viral. A,B,C</a:t>
            </a:r>
          </a:p>
          <a:p>
            <a:r>
              <a:rPr lang="en-US" sz="4000" dirty="0">
                <a:solidFill>
                  <a:schemeClr val="tx1"/>
                </a:solidFill>
                <a:latin typeface="Cambria" pitchFamily="18" charset="0"/>
              </a:rPr>
              <a:t>Many cases are asymptomatic and therefore remain undiagnosed.</a:t>
            </a:r>
          </a:p>
          <a:p>
            <a:pPr>
              <a:buNone/>
            </a:pPr>
            <a:r>
              <a:rPr lang="en-US" sz="4000" b="1" dirty="0">
                <a:solidFill>
                  <a:schemeClr val="accent1"/>
                </a:solidFill>
                <a:latin typeface="Cambria" pitchFamily="18" charset="0"/>
              </a:rPr>
              <a:t>Pathophysiology</a:t>
            </a:r>
            <a:endParaRPr lang="en-US" sz="4000" dirty="0">
              <a:solidFill>
                <a:schemeClr val="accent1"/>
              </a:solidFill>
              <a:latin typeface="Cambria" pitchFamily="18" charset="0"/>
            </a:endParaRPr>
          </a:p>
          <a:p>
            <a:r>
              <a:rPr lang="en-US" sz="4000" dirty="0">
                <a:solidFill>
                  <a:schemeClr val="tx1"/>
                </a:solidFill>
                <a:latin typeface="Cambria" pitchFamily="18" charset="0"/>
              </a:rPr>
              <a:t>The virus enters the liver cells causing degenerating </a:t>
            </a:r>
          </a:p>
          <a:p>
            <a:r>
              <a:rPr lang="en-US" sz="4000" dirty="0">
                <a:solidFill>
                  <a:schemeClr val="tx1"/>
                </a:solidFill>
                <a:latin typeface="Cambria" pitchFamily="18" charset="0"/>
              </a:rPr>
              <a:t>Changes. Inflammation process follows </a:t>
            </a:r>
          </a:p>
          <a:p>
            <a:r>
              <a:rPr lang="en-US" sz="4000" dirty="0">
                <a:solidFill>
                  <a:schemeClr val="tx1"/>
                </a:solidFill>
                <a:latin typeface="Cambria" pitchFamily="18" charset="0"/>
              </a:rPr>
              <a:t>Accompanied by exudates containing lymphocyte, plasma cells and granulocytes. </a:t>
            </a:r>
          </a:p>
        </p:txBody>
      </p:sp>
    </p:spTree>
    <p:extLst>
      <p:ext uri="{BB962C8B-B14F-4D97-AF65-F5344CB8AC3E}">
        <p14:creationId xmlns:p14="http://schemas.microsoft.com/office/powerpoint/2010/main" val="5671343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474" y="457207"/>
            <a:ext cx="11637817" cy="5791199"/>
          </a:xfrm>
        </p:spPr>
        <p:txBody>
          <a:bodyPr>
            <a:normAutofit/>
          </a:bodyPr>
          <a:lstStyle/>
          <a:p>
            <a:r>
              <a:rPr lang="en-US" sz="4400" dirty="0">
                <a:solidFill>
                  <a:schemeClr val="tx1"/>
                </a:solidFill>
                <a:latin typeface="Cambria" pitchFamily="18" charset="0"/>
              </a:rPr>
              <a:t>There is reactive hyperplasia of the macrophages in the sinusoids. Later there is necrosis of the liver cells and tissue. Macrophages try to remove the necrotic materials causing the collapse of the lobules. Blood supply in the lobules is interfered with causing hypoxia and further liver damage.</a:t>
            </a:r>
          </a:p>
        </p:txBody>
      </p:sp>
    </p:spTree>
    <p:extLst>
      <p:ext uri="{BB962C8B-B14F-4D97-AF65-F5344CB8AC3E}">
        <p14:creationId xmlns:p14="http://schemas.microsoft.com/office/powerpoint/2010/main" val="55905150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602" y="0"/>
            <a:ext cx="9404724" cy="1400530"/>
          </a:xfrm>
        </p:spPr>
        <p:txBody>
          <a:bodyPr>
            <a:normAutofit/>
          </a:bodyPr>
          <a:lstStyle/>
          <a:p>
            <a:r>
              <a:rPr lang="en-US" sz="4000" u="sng" dirty="0">
                <a:solidFill>
                  <a:srgbClr val="FFFF00"/>
                </a:solidFill>
                <a:latin typeface="Cambria" pitchFamily="18" charset="0"/>
              </a:rPr>
              <a:t> </a:t>
            </a:r>
            <a:r>
              <a:rPr lang="en-US" sz="4000" u="sng" dirty="0">
                <a:solidFill>
                  <a:schemeClr val="accent1"/>
                </a:solidFill>
                <a:latin typeface="Cambria" pitchFamily="18" charset="0"/>
              </a:rPr>
              <a:t>HEPATITIS A</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700265"/>
            <a:ext cx="12192000" cy="5991480"/>
          </a:xfrm>
        </p:spPr>
        <p:txBody>
          <a:bodyPr>
            <a:noAutofit/>
          </a:bodyPr>
          <a:lstStyle/>
          <a:p>
            <a:r>
              <a:rPr lang="en-US" sz="3600" dirty="0">
                <a:solidFill>
                  <a:schemeClr val="tx1"/>
                </a:solidFill>
                <a:latin typeface="Cambria" pitchFamily="18" charset="0"/>
              </a:rPr>
              <a:t>Caused by RNA virus</a:t>
            </a:r>
          </a:p>
          <a:p>
            <a:r>
              <a:rPr lang="en-US" sz="3600" dirty="0">
                <a:solidFill>
                  <a:schemeClr val="tx1"/>
                </a:solidFill>
                <a:latin typeface="Cambria" pitchFamily="18" charset="0"/>
              </a:rPr>
              <a:t>Spread through the oral faecal route</a:t>
            </a:r>
          </a:p>
          <a:p>
            <a:pPr>
              <a:buNone/>
            </a:pPr>
            <a:r>
              <a:rPr lang="en-US" sz="3600" b="1" dirty="0">
                <a:solidFill>
                  <a:schemeClr val="accent1"/>
                </a:solidFill>
                <a:latin typeface="Cambria" pitchFamily="18" charset="0"/>
              </a:rPr>
              <a:t>Clinical manifestations</a:t>
            </a:r>
            <a:endParaRPr lang="en-US" sz="3600" dirty="0">
              <a:solidFill>
                <a:schemeClr val="accent1"/>
              </a:solidFill>
              <a:latin typeface="Cambria" pitchFamily="18" charset="0"/>
            </a:endParaRPr>
          </a:p>
          <a:p>
            <a:r>
              <a:rPr lang="en-US" sz="3600" dirty="0">
                <a:solidFill>
                  <a:schemeClr val="tx1"/>
                </a:solidFill>
                <a:latin typeface="Cambria" pitchFamily="18" charset="0"/>
              </a:rPr>
              <a:t>Flu like symptoms</a:t>
            </a:r>
          </a:p>
          <a:p>
            <a:r>
              <a:rPr lang="en-US" sz="3600" dirty="0">
                <a:solidFill>
                  <a:schemeClr val="tx1"/>
                </a:solidFill>
                <a:latin typeface="Cambria" pitchFamily="18" charset="0"/>
              </a:rPr>
              <a:t>Low grade fever</a:t>
            </a:r>
          </a:p>
          <a:p>
            <a:r>
              <a:rPr lang="en-US" sz="3600" dirty="0">
                <a:solidFill>
                  <a:schemeClr val="tx1"/>
                </a:solidFill>
                <a:latin typeface="Cambria" pitchFamily="18" charset="0"/>
              </a:rPr>
              <a:t>Anorexia</a:t>
            </a:r>
          </a:p>
          <a:p>
            <a:r>
              <a:rPr lang="en-US" sz="3600" dirty="0">
                <a:solidFill>
                  <a:schemeClr val="tx1"/>
                </a:solidFill>
                <a:latin typeface="Cambria" pitchFamily="18" charset="0"/>
              </a:rPr>
              <a:t>Jaundice</a:t>
            </a:r>
          </a:p>
          <a:p>
            <a:r>
              <a:rPr lang="en-US" sz="3600" dirty="0">
                <a:solidFill>
                  <a:schemeClr val="tx1"/>
                </a:solidFill>
                <a:latin typeface="Cambria" pitchFamily="18" charset="0"/>
              </a:rPr>
              <a:t>Dark urine</a:t>
            </a:r>
          </a:p>
          <a:p>
            <a:r>
              <a:rPr lang="en-US" sz="3600" dirty="0" err="1">
                <a:solidFill>
                  <a:schemeClr val="tx1"/>
                </a:solidFill>
                <a:latin typeface="Cambria" pitchFamily="18" charset="0"/>
              </a:rPr>
              <a:t>Splenomegally</a:t>
            </a:r>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98441848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270171"/>
            <a:ext cx="11492345" cy="5978235"/>
          </a:xfrm>
        </p:spPr>
        <p:txBody>
          <a:bodyPr>
            <a:noAutofit/>
          </a:bodyPr>
          <a:lstStyle/>
          <a:p>
            <a:pPr>
              <a:buNone/>
            </a:pPr>
            <a:r>
              <a:rPr lang="en-US" sz="4400" b="1" dirty="0">
                <a:solidFill>
                  <a:schemeClr val="accent1"/>
                </a:solidFill>
                <a:latin typeface="Cambria" pitchFamily="18" charset="0"/>
              </a:rPr>
              <a:t>Management</a:t>
            </a:r>
            <a:endParaRPr lang="en-US" sz="4400" dirty="0">
              <a:solidFill>
                <a:schemeClr val="accent1"/>
              </a:solidFill>
              <a:latin typeface="Cambria" pitchFamily="18" charset="0"/>
            </a:endParaRPr>
          </a:p>
          <a:p>
            <a:r>
              <a:rPr lang="en-US" sz="4400" dirty="0">
                <a:solidFill>
                  <a:schemeClr val="tx1"/>
                </a:solidFill>
                <a:latin typeface="Cambria" pitchFamily="18" charset="0"/>
              </a:rPr>
              <a:t>Complete bed rest</a:t>
            </a:r>
          </a:p>
          <a:p>
            <a:r>
              <a:rPr lang="en-US" sz="4400" dirty="0">
                <a:solidFill>
                  <a:schemeClr val="tx1"/>
                </a:solidFill>
                <a:latin typeface="Cambria" pitchFamily="18" charset="0"/>
              </a:rPr>
              <a:t>IV fluids</a:t>
            </a:r>
          </a:p>
          <a:p>
            <a:r>
              <a:rPr lang="en-US" sz="4400" dirty="0">
                <a:solidFill>
                  <a:schemeClr val="tx1"/>
                </a:solidFill>
                <a:latin typeface="Cambria" pitchFamily="18" charset="0"/>
              </a:rPr>
              <a:t>Diet low in protein</a:t>
            </a:r>
          </a:p>
          <a:p>
            <a:r>
              <a:rPr lang="en-US" sz="4400" dirty="0">
                <a:solidFill>
                  <a:schemeClr val="tx1"/>
                </a:solidFill>
                <a:latin typeface="Cambria" pitchFamily="18" charset="0"/>
              </a:rPr>
              <a:t>Gradual mobilization</a:t>
            </a:r>
          </a:p>
          <a:p>
            <a:r>
              <a:rPr lang="en-US" sz="4400" dirty="0">
                <a:solidFill>
                  <a:schemeClr val="tx1"/>
                </a:solidFill>
                <a:latin typeface="Cambria" pitchFamily="18" charset="0"/>
              </a:rPr>
              <a:t>Health education</a:t>
            </a:r>
          </a:p>
          <a:p>
            <a:r>
              <a:rPr lang="en-US" sz="4400" dirty="0">
                <a:solidFill>
                  <a:schemeClr val="tx1"/>
                </a:solidFill>
                <a:latin typeface="Cambria" pitchFamily="18" charset="0"/>
              </a:rPr>
              <a:t>Other nursing care as per the patient needs</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1907442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52638"/>
            <a:ext cx="9828213" cy="4195762"/>
          </a:xfrm>
        </p:spPr>
        <p:txBody>
          <a:bodyPr>
            <a:normAutofit/>
          </a:bodyPr>
          <a:lstStyle/>
          <a:p>
            <a:pPr>
              <a:buNone/>
            </a:pPr>
            <a:r>
              <a:rPr lang="en-US" sz="4400" b="1" dirty="0">
                <a:solidFill>
                  <a:schemeClr val="accent1"/>
                </a:solidFill>
                <a:latin typeface="Cambria" pitchFamily="18" charset="0"/>
              </a:rPr>
              <a:t>Prevention</a:t>
            </a:r>
            <a:endParaRPr lang="en-US" sz="4400" dirty="0">
              <a:solidFill>
                <a:schemeClr val="accent1"/>
              </a:solidFill>
              <a:latin typeface="Cambria" pitchFamily="18" charset="0"/>
            </a:endParaRPr>
          </a:p>
          <a:p>
            <a:r>
              <a:rPr lang="en-US" sz="4400" dirty="0">
                <a:solidFill>
                  <a:schemeClr val="tx1"/>
                </a:solidFill>
                <a:latin typeface="Cambria" pitchFamily="18" charset="0"/>
              </a:rPr>
              <a:t>Administration of hepatitis A vaccine</a:t>
            </a:r>
          </a:p>
        </p:txBody>
      </p:sp>
    </p:spTree>
    <p:extLst>
      <p:ext uri="{BB962C8B-B14F-4D97-AF65-F5344CB8AC3E}">
        <p14:creationId xmlns:p14="http://schemas.microsoft.com/office/powerpoint/2010/main" val="368941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4038" y="625475"/>
            <a:ext cx="11637962" cy="5730875"/>
          </a:xfrm>
        </p:spPr>
        <p:txBody>
          <a:bodyPr>
            <a:normAutofit/>
          </a:bodyPr>
          <a:lstStyle/>
          <a:p>
            <a:r>
              <a:rPr lang="en-US" sz="3600" b="1" dirty="0"/>
              <a:t>Apples.</a:t>
            </a:r>
            <a:r>
              <a:rPr lang="en-US" sz="3600" dirty="0"/>
              <a:t> The acidic content of apples may help combat the bacteria in a tonsil stone.</a:t>
            </a:r>
          </a:p>
          <a:p>
            <a:r>
              <a:rPr lang="en-US" sz="3600" b="1" dirty="0"/>
              <a:t>Carrots.</a:t>
            </a:r>
            <a:r>
              <a:rPr lang="en-US" sz="3600" dirty="0"/>
              <a:t> Chewing carrots helps increase saliva and the production of natural antibacterial processes. This may help reduce or eliminate your tonsil stones.</a:t>
            </a:r>
          </a:p>
          <a:p>
            <a:r>
              <a:rPr lang="en-US" sz="3600" b="1" dirty="0"/>
              <a:t>Onions.</a:t>
            </a:r>
            <a:r>
              <a:rPr lang="en-US" sz="3600" dirty="0"/>
              <a:t> Onions  are believed to contain strong antibacterial properties. Including them in your diet may help prevent or eliminate tonsil stones.</a:t>
            </a:r>
          </a:p>
          <a:p>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2820" y="161773"/>
            <a:ext cx="9404724" cy="1400530"/>
          </a:xfrm>
        </p:spPr>
        <p:txBody>
          <a:bodyPr>
            <a:normAutofit/>
          </a:bodyPr>
          <a:lstStyle/>
          <a:p>
            <a:r>
              <a:rPr lang="en-US" sz="4400" u="sng" dirty="0">
                <a:solidFill>
                  <a:schemeClr val="accent1"/>
                </a:solidFill>
                <a:latin typeface="Cambria" pitchFamily="18" charset="0"/>
              </a:rPr>
              <a:t>HEPATITIS</a:t>
            </a:r>
            <a:r>
              <a:rPr lang="en-US" sz="3200" u="sng" dirty="0">
                <a:solidFill>
                  <a:schemeClr val="accent1"/>
                </a:solidFill>
                <a:latin typeface="Cambria" pitchFamily="18" charset="0"/>
              </a:rPr>
              <a:t> </a:t>
            </a:r>
            <a:r>
              <a:rPr lang="en-US" sz="4400" u="sng" dirty="0">
                <a:solidFill>
                  <a:schemeClr val="accent1"/>
                </a:solidFill>
                <a:latin typeface="Cambria" pitchFamily="18" charset="0"/>
              </a:rPr>
              <a:t>B</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1180082"/>
            <a:ext cx="11970327" cy="5677918"/>
          </a:xfrm>
        </p:spPr>
        <p:txBody>
          <a:bodyPr>
            <a:normAutofit fontScale="92500" lnSpcReduction="20000"/>
          </a:bodyPr>
          <a:lstStyle/>
          <a:p>
            <a:r>
              <a:rPr lang="en-US" sz="4600" dirty="0">
                <a:solidFill>
                  <a:schemeClr val="tx1"/>
                </a:solidFill>
                <a:latin typeface="Cambria" pitchFamily="18" charset="0"/>
              </a:rPr>
              <a:t>Caused by DNA virus</a:t>
            </a:r>
          </a:p>
          <a:p>
            <a:r>
              <a:rPr lang="en-US" sz="4600" dirty="0">
                <a:solidFill>
                  <a:schemeClr val="tx1"/>
                </a:solidFill>
                <a:latin typeface="Cambria" pitchFamily="18" charset="0"/>
              </a:rPr>
              <a:t>Spread through blood, mucous membrane and skin</a:t>
            </a:r>
          </a:p>
          <a:p>
            <a:r>
              <a:rPr lang="en-US" sz="4600" dirty="0">
                <a:solidFill>
                  <a:schemeClr val="tx1"/>
                </a:solidFill>
                <a:latin typeface="Cambria" pitchFamily="18" charset="0"/>
              </a:rPr>
              <a:t>Also found in semen and vagina</a:t>
            </a:r>
          </a:p>
          <a:p>
            <a:pPr>
              <a:buNone/>
            </a:pPr>
            <a:r>
              <a:rPr lang="en-US" sz="4600" b="1" dirty="0">
                <a:solidFill>
                  <a:schemeClr val="accent1"/>
                </a:solidFill>
                <a:latin typeface="Cambria" pitchFamily="18" charset="0"/>
              </a:rPr>
              <a:t>Predisposed people</a:t>
            </a:r>
            <a:endParaRPr lang="en-US" sz="4600" dirty="0">
              <a:solidFill>
                <a:schemeClr val="accent1"/>
              </a:solidFill>
              <a:latin typeface="Cambria" pitchFamily="18" charset="0"/>
            </a:endParaRPr>
          </a:p>
          <a:p>
            <a:r>
              <a:rPr lang="en-US" sz="4600" dirty="0">
                <a:solidFill>
                  <a:schemeClr val="tx1"/>
                </a:solidFill>
                <a:latin typeface="Cambria" pitchFamily="18" charset="0"/>
              </a:rPr>
              <a:t>Health workers</a:t>
            </a:r>
          </a:p>
          <a:p>
            <a:r>
              <a:rPr lang="en-US" sz="4600" dirty="0">
                <a:solidFill>
                  <a:schemeClr val="tx1"/>
                </a:solidFill>
                <a:latin typeface="Cambria" pitchFamily="18" charset="0"/>
              </a:rPr>
              <a:t>Patients on </a:t>
            </a:r>
            <a:r>
              <a:rPr lang="en-US" sz="4600" dirty="0" err="1">
                <a:solidFill>
                  <a:schemeClr val="tx1"/>
                </a:solidFill>
                <a:latin typeface="Cambria" pitchFamily="18" charset="0"/>
              </a:rPr>
              <a:t>hemodialysis</a:t>
            </a:r>
            <a:endParaRPr lang="en-US" sz="4600" dirty="0">
              <a:solidFill>
                <a:schemeClr val="tx1"/>
              </a:solidFill>
              <a:latin typeface="Cambria" pitchFamily="18" charset="0"/>
            </a:endParaRPr>
          </a:p>
          <a:p>
            <a:r>
              <a:rPr lang="en-US" sz="4600" dirty="0">
                <a:solidFill>
                  <a:schemeClr val="tx1"/>
                </a:solidFill>
                <a:latin typeface="Cambria" pitchFamily="18" charset="0"/>
              </a:rPr>
              <a:t>Homosexuals</a:t>
            </a:r>
          </a:p>
          <a:p>
            <a:r>
              <a:rPr lang="en-US" sz="4600" dirty="0">
                <a:solidFill>
                  <a:schemeClr val="tx1"/>
                </a:solidFill>
                <a:latin typeface="Cambria" pitchFamily="18" charset="0"/>
              </a:rPr>
              <a:t>IV drug abusers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28276031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147" y="0"/>
            <a:ext cx="9404724" cy="1400530"/>
          </a:xfrm>
        </p:spPr>
        <p:txBody>
          <a:bodyPr>
            <a:noAutofit/>
          </a:bodyPr>
          <a:lstStyle/>
          <a:p>
            <a:r>
              <a:rPr lang="en-US" sz="4800" dirty="0">
                <a:solidFill>
                  <a:schemeClr val="accent1"/>
                </a:solidFill>
                <a:latin typeface="Cambria" pitchFamily="18" charset="0"/>
              </a:rPr>
              <a:t>Clinical manifestations</a:t>
            </a:r>
            <a:r>
              <a:rPr lang="en-US" sz="4800" dirty="0">
                <a:solidFill>
                  <a:schemeClr val="tx1"/>
                </a:solidFill>
                <a:latin typeface="Cambria" pitchFamily="18" charset="0"/>
              </a:rPr>
              <a:t/>
            </a:r>
            <a:br>
              <a:rPr lang="en-US" sz="4800" dirty="0">
                <a:solidFill>
                  <a:schemeClr val="tx1"/>
                </a:solidFill>
                <a:latin typeface="Cambria" pitchFamily="18" charset="0"/>
              </a:rPr>
            </a:br>
            <a:endParaRPr lang="en-US" sz="4800" dirty="0">
              <a:solidFill>
                <a:schemeClr val="tx1"/>
              </a:solidFill>
              <a:latin typeface="Cambria" pitchFamily="18" charset="0"/>
            </a:endParaRPr>
          </a:p>
        </p:txBody>
      </p:sp>
      <p:sp>
        <p:nvSpPr>
          <p:cNvPr id="3" name="Content Placeholder 2"/>
          <p:cNvSpPr>
            <a:spLocks noGrp="1"/>
          </p:cNvSpPr>
          <p:nvPr>
            <p:ph idx="1"/>
          </p:nvPr>
        </p:nvSpPr>
        <p:spPr>
          <a:xfrm>
            <a:off x="147145" y="1018874"/>
            <a:ext cx="10972800" cy="5631308"/>
          </a:xfrm>
        </p:spPr>
        <p:txBody>
          <a:bodyPr>
            <a:normAutofit lnSpcReduction="10000"/>
          </a:bodyPr>
          <a:lstStyle/>
          <a:p>
            <a:r>
              <a:rPr lang="en-US" sz="3800" dirty="0">
                <a:solidFill>
                  <a:schemeClr val="tx1"/>
                </a:solidFill>
                <a:latin typeface="Cambria" pitchFamily="18" charset="0"/>
              </a:rPr>
              <a:t>Fever</a:t>
            </a:r>
          </a:p>
          <a:p>
            <a:r>
              <a:rPr lang="en-US" sz="3800" dirty="0">
                <a:solidFill>
                  <a:schemeClr val="tx1"/>
                </a:solidFill>
                <a:latin typeface="Cambria" pitchFamily="18" charset="0"/>
              </a:rPr>
              <a:t>Rashes</a:t>
            </a:r>
          </a:p>
          <a:p>
            <a:r>
              <a:rPr lang="en-US" sz="3800" dirty="0">
                <a:solidFill>
                  <a:schemeClr val="tx1"/>
                </a:solidFill>
                <a:latin typeface="Cambria" pitchFamily="18" charset="0"/>
              </a:rPr>
              <a:t>Arthralgia</a:t>
            </a:r>
          </a:p>
          <a:p>
            <a:r>
              <a:rPr lang="en-US" sz="3800" dirty="0">
                <a:solidFill>
                  <a:schemeClr val="tx1"/>
                </a:solidFill>
                <a:latin typeface="Cambria" pitchFamily="18" charset="0"/>
              </a:rPr>
              <a:t>Anorexia</a:t>
            </a:r>
          </a:p>
          <a:p>
            <a:r>
              <a:rPr lang="en-US" sz="3800" dirty="0">
                <a:solidFill>
                  <a:schemeClr val="tx1"/>
                </a:solidFill>
                <a:latin typeface="Cambria" pitchFamily="18" charset="0"/>
              </a:rPr>
              <a:t>Dyspepsia</a:t>
            </a:r>
          </a:p>
          <a:p>
            <a:r>
              <a:rPr lang="en-US" sz="3800" dirty="0">
                <a:solidFill>
                  <a:schemeClr val="tx1"/>
                </a:solidFill>
                <a:latin typeface="Cambria" pitchFamily="18" charset="0"/>
              </a:rPr>
              <a:t>General malaise and weakness</a:t>
            </a:r>
          </a:p>
          <a:p>
            <a:r>
              <a:rPr lang="en-US" sz="3800" dirty="0">
                <a:solidFill>
                  <a:schemeClr val="tx1"/>
                </a:solidFill>
                <a:latin typeface="Cambria" pitchFamily="18" charset="0"/>
              </a:rPr>
              <a:t>Jaundice</a:t>
            </a:r>
          </a:p>
          <a:p>
            <a:r>
              <a:rPr lang="en-US" sz="3800" dirty="0" err="1">
                <a:solidFill>
                  <a:schemeClr val="tx1"/>
                </a:solidFill>
                <a:latin typeface="Cambria" pitchFamily="18" charset="0"/>
              </a:rPr>
              <a:t>Hepatomegally</a:t>
            </a:r>
            <a:endParaRPr lang="en-US" sz="3800" dirty="0">
              <a:solidFill>
                <a:schemeClr val="tx1"/>
              </a:solidFill>
              <a:latin typeface="Cambria" pitchFamily="18" charset="0"/>
            </a:endParaRPr>
          </a:p>
          <a:p>
            <a:r>
              <a:rPr lang="en-US" sz="3800" dirty="0" err="1">
                <a:solidFill>
                  <a:schemeClr val="tx1"/>
                </a:solidFill>
                <a:latin typeface="Cambria" pitchFamily="18" charset="0"/>
              </a:rPr>
              <a:t>Splenomegally</a:t>
            </a:r>
            <a:endParaRPr lang="en-US" sz="38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12314203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348" y="0"/>
            <a:ext cx="9404724" cy="1400530"/>
          </a:xfrm>
        </p:spPr>
        <p:txBody>
          <a:bodyPr>
            <a:normAutofit/>
          </a:bodyPr>
          <a:lstStyle/>
          <a:p>
            <a:r>
              <a:rPr lang="en-US" sz="44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10" y="918552"/>
            <a:ext cx="11658601" cy="4525963"/>
          </a:xfrm>
        </p:spPr>
        <p:txBody>
          <a:bodyPr>
            <a:noAutofit/>
          </a:bodyPr>
          <a:lstStyle/>
          <a:p>
            <a:r>
              <a:rPr lang="en-US" sz="4400" dirty="0">
                <a:solidFill>
                  <a:schemeClr val="tx1"/>
                </a:solidFill>
                <a:latin typeface="Cambria" pitchFamily="18" charset="0"/>
              </a:rPr>
              <a:t>Complete bed rest</a:t>
            </a:r>
          </a:p>
          <a:p>
            <a:r>
              <a:rPr lang="en-US" sz="4400" dirty="0">
                <a:solidFill>
                  <a:schemeClr val="tx1"/>
                </a:solidFill>
                <a:latin typeface="Cambria" pitchFamily="18" charset="0"/>
              </a:rPr>
              <a:t>Diet restricted in protein</a:t>
            </a:r>
          </a:p>
          <a:p>
            <a:r>
              <a:rPr lang="en-US" sz="4400" dirty="0">
                <a:solidFill>
                  <a:schemeClr val="tx1"/>
                </a:solidFill>
                <a:latin typeface="Cambria" pitchFamily="18" charset="0"/>
              </a:rPr>
              <a:t>Medication( antacids, </a:t>
            </a:r>
            <a:r>
              <a:rPr lang="en-US" sz="4400" dirty="0" err="1">
                <a:solidFill>
                  <a:schemeClr val="tx1"/>
                </a:solidFill>
                <a:latin typeface="Cambria" pitchFamily="18" charset="0"/>
              </a:rPr>
              <a:t>antiemetics</a:t>
            </a:r>
            <a:r>
              <a:rPr lang="en-US" sz="4400" dirty="0">
                <a:solidFill>
                  <a:schemeClr val="tx1"/>
                </a:solidFill>
                <a:latin typeface="Cambria" pitchFamily="18" charset="0"/>
              </a:rPr>
              <a:t>, antispasmodics)</a:t>
            </a:r>
          </a:p>
          <a:p>
            <a:r>
              <a:rPr lang="en-US" sz="4400" dirty="0">
                <a:solidFill>
                  <a:schemeClr val="tx1"/>
                </a:solidFill>
                <a:latin typeface="Cambria" pitchFamily="18" charset="0"/>
              </a:rPr>
              <a:t>Ambulation</a:t>
            </a:r>
          </a:p>
          <a:p>
            <a:r>
              <a:rPr lang="en-US" sz="4400" dirty="0">
                <a:solidFill>
                  <a:schemeClr val="tx1"/>
                </a:solidFill>
                <a:latin typeface="Cambria" pitchFamily="18" charset="0"/>
              </a:rPr>
              <a:t>Involve family in care</a:t>
            </a:r>
          </a:p>
        </p:txBody>
      </p:sp>
    </p:spTree>
    <p:extLst>
      <p:ext uri="{BB962C8B-B14F-4D97-AF65-F5344CB8AC3E}">
        <p14:creationId xmlns:p14="http://schemas.microsoft.com/office/powerpoint/2010/main" val="191502819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9163"/>
            <a:ext cx="10972800" cy="5314950"/>
          </a:xfrm>
        </p:spPr>
        <p:txBody>
          <a:bodyPr>
            <a:noAutofit/>
          </a:bodyPr>
          <a:lstStyle/>
          <a:p>
            <a:pPr marL="0" indent="0">
              <a:buNone/>
            </a:pPr>
            <a:endParaRPr lang="en-US" sz="2800" dirty="0">
              <a:solidFill>
                <a:schemeClr val="tx1"/>
              </a:solidFill>
              <a:latin typeface="Cambria" pitchFamily="18" charset="0"/>
            </a:endParaRPr>
          </a:p>
          <a:p>
            <a:r>
              <a:rPr lang="en-US" sz="4800" dirty="0">
                <a:solidFill>
                  <a:schemeClr val="tx1"/>
                </a:solidFill>
                <a:latin typeface="Cambria" pitchFamily="18" charset="0"/>
              </a:rPr>
              <a:t>Patients education</a:t>
            </a:r>
          </a:p>
          <a:p>
            <a:r>
              <a:rPr lang="en-US" sz="4800" dirty="0">
                <a:solidFill>
                  <a:schemeClr val="tx1"/>
                </a:solidFill>
                <a:latin typeface="Cambria" pitchFamily="18" charset="0"/>
              </a:rPr>
              <a:t>Nutrition</a:t>
            </a:r>
          </a:p>
          <a:p>
            <a:r>
              <a:rPr lang="en-US" sz="4800" dirty="0">
                <a:solidFill>
                  <a:schemeClr val="tx1"/>
                </a:solidFill>
                <a:latin typeface="Cambria" pitchFamily="18" charset="0"/>
              </a:rPr>
              <a:t>Ways of transmission</a:t>
            </a:r>
          </a:p>
          <a:p>
            <a:r>
              <a:rPr lang="en-US" sz="4800" dirty="0">
                <a:solidFill>
                  <a:schemeClr val="tx1"/>
                </a:solidFill>
                <a:latin typeface="Cambria" pitchFamily="18" charset="0"/>
              </a:rPr>
              <a:t>Avoid alcohol</a:t>
            </a:r>
          </a:p>
          <a:p>
            <a:r>
              <a:rPr lang="en-US" sz="4800" dirty="0">
                <a:solidFill>
                  <a:schemeClr val="tx1"/>
                </a:solidFill>
                <a:latin typeface="Cambria" pitchFamily="18" charset="0"/>
              </a:rPr>
              <a:t>Protected sex</a:t>
            </a:r>
          </a:p>
        </p:txBody>
      </p:sp>
    </p:spTree>
    <p:extLst>
      <p:ext uri="{BB962C8B-B14F-4D97-AF65-F5344CB8AC3E}">
        <p14:creationId xmlns:p14="http://schemas.microsoft.com/office/powerpoint/2010/main" val="105780719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fontScale="90000"/>
          </a:bodyPr>
          <a:lstStyle/>
          <a:p>
            <a:r>
              <a:rPr lang="en-US" sz="3200" b="1" dirty="0">
                <a:solidFill>
                  <a:schemeClr val="tx1"/>
                </a:solidFill>
                <a:latin typeface="Cambria" pitchFamily="18" charset="0"/>
              </a:rPr>
              <a:t/>
            </a:r>
            <a:br>
              <a:rPr lang="en-US" sz="3200" b="1" dirty="0">
                <a:solidFill>
                  <a:schemeClr val="tx1"/>
                </a:solidFill>
                <a:latin typeface="Cambria" pitchFamily="18" charset="0"/>
              </a:rPr>
            </a:br>
            <a:r>
              <a:rPr lang="en-US" sz="5300" b="1" dirty="0">
                <a:solidFill>
                  <a:schemeClr val="accent1"/>
                </a:solidFill>
                <a:latin typeface="Cambria" pitchFamily="18" charset="0"/>
              </a:rPr>
              <a:t>Prevention</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1404088"/>
            <a:ext cx="10972800" cy="5121405"/>
          </a:xfrm>
        </p:spPr>
        <p:txBody>
          <a:bodyPr>
            <a:noAutofit/>
          </a:bodyPr>
          <a:lstStyle/>
          <a:p>
            <a:r>
              <a:rPr lang="en-US" sz="4800" dirty="0">
                <a:solidFill>
                  <a:schemeClr val="tx1"/>
                </a:solidFill>
                <a:latin typeface="Cambria" pitchFamily="18" charset="0"/>
              </a:rPr>
              <a:t>Control chain of transmission</a:t>
            </a:r>
          </a:p>
          <a:p>
            <a:r>
              <a:rPr lang="en-US" sz="4800" dirty="0">
                <a:solidFill>
                  <a:schemeClr val="tx1"/>
                </a:solidFill>
                <a:latin typeface="Cambria" pitchFamily="18" charset="0"/>
              </a:rPr>
              <a:t>Early screening</a:t>
            </a:r>
          </a:p>
          <a:p>
            <a:r>
              <a:rPr lang="en-US" sz="4800" dirty="0">
                <a:solidFill>
                  <a:schemeClr val="tx1"/>
                </a:solidFill>
                <a:latin typeface="Cambria" pitchFamily="18" charset="0"/>
              </a:rPr>
              <a:t>Vaccination</a:t>
            </a:r>
          </a:p>
          <a:p>
            <a:r>
              <a:rPr lang="en-US" sz="4800" dirty="0">
                <a:solidFill>
                  <a:schemeClr val="tx1"/>
                </a:solidFill>
                <a:latin typeface="Cambria" pitchFamily="18" charset="0"/>
              </a:rPr>
              <a:t>Contact tracing </a:t>
            </a:r>
          </a:p>
          <a:p>
            <a:r>
              <a:rPr lang="en-US" sz="4800" dirty="0">
                <a:solidFill>
                  <a:schemeClr val="tx1"/>
                </a:solidFill>
                <a:latin typeface="Cambria" pitchFamily="18" charset="0"/>
              </a:rPr>
              <a:t>Treatment of the affected</a:t>
            </a:r>
          </a:p>
          <a:p>
            <a:r>
              <a:rPr lang="en-US" sz="4800" dirty="0">
                <a:solidFill>
                  <a:schemeClr val="tx1"/>
                </a:solidFill>
                <a:latin typeface="Cambria" pitchFamily="18" charset="0"/>
              </a:rPr>
              <a:t>Health education</a:t>
            </a:r>
          </a:p>
        </p:txBody>
      </p:sp>
    </p:spTree>
    <p:extLst>
      <p:ext uri="{BB962C8B-B14F-4D97-AF65-F5344CB8AC3E}">
        <p14:creationId xmlns:p14="http://schemas.microsoft.com/office/powerpoint/2010/main" val="89506878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0"/>
            <a:ext cx="10972800" cy="764444"/>
          </a:xfrm>
        </p:spPr>
        <p:txBody>
          <a:bodyPr>
            <a:noAutofit/>
          </a:bodyPr>
          <a:lstStyle/>
          <a:p>
            <a:r>
              <a:rPr lang="en-US" sz="4000" u="sng" dirty="0">
                <a:solidFill>
                  <a:schemeClr val="accent1"/>
                </a:solidFill>
                <a:latin typeface="Cambria" pitchFamily="18" charset="0"/>
              </a:rPr>
              <a:t>HEPATITIS C &amp; D</a:t>
            </a:r>
            <a:r>
              <a:rPr lang="en-US" sz="4000" u="sng" dirty="0">
                <a:solidFill>
                  <a:schemeClr val="tx1"/>
                </a:solidFill>
                <a:latin typeface="Cambria" pitchFamily="18" charset="0"/>
              </a:rPr>
              <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10" y="764444"/>
            <a:ext cx="12101819" cy="6093556"/>
          </a:xfrm>
        </p:spPr>
        <p:txBody>
          <a:bodyPr>
            <a:noAutofit/>
          </a:bodyPr>
          <a:lstStyle/>
          <a:p>
            <a:pPr>
              <a:buNone/>
            </a:pPr>
            <a:r>
              <a:rPr lang="en-US" sz="3600" b="1" dirty="0">
                <a:solidFill>
                  <a:schemeClr val="accent1"/>
                </a:solidFill>
                <a:latin typeface="Cambria" pitchFamily="18" charset="0"/>
              </a:rPr>
              <a:t>Hepatitis C</a:t>
            </a:r>
            <a:endParaRPr lang="en-US" sz="3600" dirty="0">
              <a:solidFill>
                <a:schemeClr val="accent1"/>
              </a:solidFill>
              <a:latin typeface="Cambria" pitchFamily="18" charset="0"/>
            </a:endParaRPr>
          </a:p>
          <a:p>
            <a:pPr>
              <a:buNone/>
            </a:pPr>
            <a:r>
              <a:rPr lang="en-US" sz="3600" dirty="0">
                <a:solidFill>
                  <a:schemeClr val="tx1"/>
                </a:solidFill>
                <a:latin typeface="Cambria" pitchFamily="18" charset="0"/>
              </a:rPr>
              <a:t>Is associated with blood infusions</a:t>
            </a:r>
          </a:p>
          <a:p>
            <a:pPr>
              <a:buNone/>
            </a:pPr>
            <a:r>
              <a:rPr lang="en-US" sz="3600" dirty="0">
                <a:solidFill>
                  <a:schemeClr val="tx1"/>
                </a:solidFill>
                <a:latin typeface="Cambria" pitchFamily="18" charset="0"/>
              </a:rPr>
              <a:t>Clinical symptom and management are like for hepatitis B</a:t>
            </a:r>
          </a:p>
          <a:p>
            <a:pPr>
              <a:buNone/>
            </a:pPr>
            <a:r>
              <a:rPr lang="en-US" sz="3600" b="1" dirty="0">
                <a:solidFill>
                  <a:schemeClr val="accent1"/>
                </a:solidFill>
                <a:latin typeface="Cambria" pitchFamily="18" charset="0"/>
              </a:rPr>
              <a:t>Hepatitis D</a:t>
            </a:r>
            <a:endParaRPr lang="en-US" sz="3600" dirty="0">
              <a:solidFill>
                <a:schemeClr val="accent1"/>
              </a:solidFill>
              <a:latin typeface="Cambria" pitchFamily="18" charset="0"/>
            </a:endParaRPr>
          </a:p>
          <a:p>
            <a:pPr>
              <a:buNone/>
            </a:pPr>
            <a:r>
              <a:rPr lang="en-US" sz="3600" dirty="0">
                <a:solidFill>
                  <a:schemeClr val="tx1"/>
                </a:solidFill>
                <a:latin typeface="Cambria" pitchFamily="18" charset="0"/>
              </a:rPr>
              <a:t>Only people with hepatitis B contracts the disease because this virus needs the antigen surface for hepatitis B to attach.</a:t>
            </a:r>
          </a:p>
          <a:p>
            <a:r>
              <a:rPr lang="en-US" sz="3600" dirty="0">
                <a:solidFill>
                  <a:schemeClr val="tx1"/>
                </a:solidFill>
                <a:latin typeface="Cambria" pitchFamily="18" charset="0"/>
              </a:rPr>
              <a:t>Transmission-sexual intercourse with an infected person</a:t>
            </a:r>
          </a:p>
          <a:p>
            <a:r>
              <a:rPr lang="en-US" sz="3600" dirty="0">
                <a:solidFill>
                  <a:schemeClr val="tx1"/>
                </a:solidFill>
                <a:latin typeface="Cambria" pitchFamily="18" charset="0"/>
              </a:rPr>
              <a:t>Symptoms and management are like in hepatitis B</a:t>
            </a:r>
          </a:p>
          <a:p>
            <a:r>
              <a:rPr lang="en-US" sz="3600" dirty="0">
                <a:solidFill>
                  <a:schemeClr val="tx1"/>
                </a:solidFill>
                <a:latin typeface="Cambria" pitchFamily="18" charset="0"/>
              </a:rPr>
              <a:t>Assignment –hepatitis E</a:t>
            </a:r>
          </a:p>
          <a:p>
            <a:pPr>
              <a:buNone/>
            </a:pPr>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0719099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Hepatitis C</a:t>
            </a:r>
          </a:p>
        </p:txBody>
      </p:sp>
      <p:sp>
        <p:nvSpPr>
          <p:cNvPr id="3" name="Content Placeholder 2"/>
          <p:cNvSpPr>
            <a:spLocks noGrp="1"/>
          </p:cNvSpPr>
          <p:nvPr>
            <p:ph idx="1"/>
          </p:nvPr>
        </p:nvSpPr>
        <p:spPr>
          <a:xfrm>
            <a:off x="754380" y="1211580"/>
            <a:ext cx="10652761" cy="5143980"/>
          </a:xfrm>
        </p:spPr>
        <p:txBody>
          <a:bodyPr>
            <a:noAutofit/>
          </a:bodyPr>
          <a:lstStyle/>
          <a:p>
            <a:r>
              <a:rPr lang="en-US" sz="3600" dirty="0">
                <a:solidFill>
                  <a:schemeClr val="tx1"/>
                </a:solidFill>
              </a:rPr>
              <a:t>Affect both the RNA and DNA  strands </a:t>
            </a:r>
          </a:p>
          <a:p>
            <a:r>
              <a:rPr lang="en-US" sz="3600" dirty="0">
                <a:solidFill>
                  <a:schemeClr val="tx1"/>
                </a:solidFill>
              </a:rPr>
              <a:t>Target is the liver mostly the b lymphocytes</a:t>
            </a:r>
          </a:p>
          <a:p>
            <a:pPr>
              <a:buNone/>
            </a:pPr>
            <a:r>
              <a:rPr lang="en-US" sz="3600" b="1" dirty="0">
                <a:solidFill>
                  <a:schemeClr val="accent1"/>
                </a:solidFill>
              </a:rPr>
              <a:t>CAUSES</a:t>
            </a:r>
          </a:p>
          <a:p>
            <a:r>
              <a:rPr lang="en-US" sz="3600" dirty="0">
                <a:solidFill>
                  <a:schemeClr val="tx1"/>
                </a:solidFill>
              </a:rPr>
              <a:t>Sexual intercourse</a:t>
            </a:r>
          </a:p>
          <a:p>
            <a:r>
              <a:rPr lang="en-US" sz="3600" dirty="0">
                <a:solidFill>
                  <a:schemeClr val="tx1"/>
                </a:solidFill>
              </a:rPr>
              <a:t>Sharing needles</a:t>
            </a:r>
          </a:p>
          <a:p>
            <a:r>
              <a:rPr lang="en-US" sz="3600" dirty="0">
                <a:solidFill>
                  <a:schemeClr val="tx1"/>
                </a:solidFill>
              </a:rPr>
              <a:t>Blood  and blood products</a:t>
            </a:r>
          </a:p>
          <a:p>
            <a:r>
              <a:rPr lang="en-US" sz="3600" dirty="0">
                <a:solidFill>
                  <a:schemeClr val="tx1"/>
                </a:solidFill>
              </a:rPr>
              <a:t>Mother to child transmission</a:t>
            </a:r>
          </a:p>
          <a:p>
            <a:r>
              <a:rPr lang="en-US" sz="3600" dirty="0">
                <a:solidFill>
                  <a:schemeClr val="tx1"/>
                </a:solidFill>
              </a:rPr>
              <a:t>Signs and symptoms</a:t>
            </a:r>
          </a:p>
          <a:p>
            <a:r>
              <a:rPr lang="en-US" sz="3600" dirty="0">
                <a:solidFill>
                  <a:schemeClr val="tx1"/>
                </a:solidFill>
              </a:rPr>
              <a:t>Usually asymptomatic </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41020890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074" y="0"/>
            <a:ext cx="9404724" cy="1400530"/>
          </a:xfrm>
        </p:spPr>
        <p:txBody>
          <a:bodyPr>
            <a:normAutofit/>
          </a:bodyPr>
          <a:lstStyle/>
          <a:p>
            <a:r>
              <a:rPr lang="en-US" b="1" u="sng" dirty="0">
                <a:solidFill>
                  <a:srgbClr val="FFFF00"/>
                </a:solidFill>
                <a:latin typeface="Cambria" pitchFamily="18" charset="0"/>
              </a:rPr>
              <a:t>4</a:t>
            </a:r>
            <a:r>
              <a:rPr lang="en-US" sz="4000" b="1" u="sng" dirty="0">
                <a:solidFill>
                  <a:srgbClr val="FFFF00"/>
                </a:solidFill>
                <a:latin typeface="Cambria" pitchFamily="18" charset="0"/>
              </a:rPr>
              <a:t>. PORTAL HYPERTENSION</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700271"/>
            <a:ext cx="12192000" cy="6157735"/>
          </a:xfrm>
        </p:spPr>
        <p:txBody>
          <a:bodyPr>
            <a:noAutofit/>
          </a:bodyPr>
          <a:lstStyle/>
          <a:p>
            <a:pPr>
              <a:buNone/>
            </a:pPr>
            <a:r>
              <a:rPr lang="en-US" sz="4400" dirty="0">
                <a:solidFill>
                  <a:schemeClr val="tx1"/>
                </a:solidFill>
                <a:latin typeface="Cambria" pitchFamily="18" charset="0"/>
              </a:rPr>
              <a:t>Its an increase in pressures in the portal system above 5mm/hg.</a:t>
            </a:r>
          </a:p>
          <a:p>
            <a:pPr>
              <a:buNone/>
            </a:pPr>
            <a:r>
              <a:rPr lang="en-US" sz="4400" dirty="0">
                <a:solidFill>
                  <a:srgbClr val="00B0F0"/>
                </a:solidFill>
                <a:latin typeface="Cambria" pitchFamily="18" charset="0"/>
              </a:rPr>
              <a:t>Review of Portal circulation</a:t>
            </a:r>
          </a:p>
          <a:p>
            <a:pPr>
              <a:buNone/>
            </a:pPr>
            <a:r>
              <a:rPr lang="en-US" sz="4400" dirty="0">
                <a:latin typeface="Cambria" pitchFamily="18" charset="0"/>
              </a:rPr>
              <a:t>The hepatic portal vein drains venous blood from the gastrointestinal tract, spleen, pancreas, and gallbladder to the sinusoids of the liver; from here, the blood is conveyed to the systemic venous system by the hepatic veins that drain directly to the inferior vena cava</a:t>
            </a:r>
            <a:r>
              <a:rPr lang="en-US" sz="4400" i="1" dirty="0">
                <a:latin typeface="Cambria" pitchFamily="18" charset="0"/>
              </a:rPr>
              <a:t>.</a:t>
            </a:r>
            <a:endParaRPr lang="en-US" sz="4400" dirty="0">
              <a:latin typeface="Cambria" pitchFamily="18" charset="0"/>
            </a:endParaRPr>
          </a:p>
          <a:p>
            <a:pPr>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98171586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356350"/>
          </a:xfrm>
        </p:spPr>
        <p:txBody>
          <a:bodyPr>
            <a:normAutofit/>
          </a:bodyPr>
          <a:lstStyle/>
          <a:p>
            <a:pPr>
              <a:buNone/>
            </a:pPr>
            <a:r>
              <a:rPr lang="en-US" sz="4400" b="1" dirty="0">
                <a:solidFill>
                  <a:schemeClr val="accent1"/>
                </a:solidFill>
                <a:latin typeface="Cambria" pitchFamily="18" charset="0"/>
              </a:rPr>
              <a:t>Causes</a:t>
            </a:r>
          </a:p>
          <a:p>
            <a:pPr>
              <a:buNone/>
            </a:pPr>
            <a:endParaRPr lang="en-US" sz="4400" dirty="0">
              <a:solidFill>
                <a:schemeClr val="accent1"/>
              </a:solidFill>
              <a:latin typeface="Cambria" pitchFamily="18" charset="0"/>
            </a:endParaRPr>
          </a:p>
          <a:p>
            <a:pPr lvl="1"/>
            <a:r>
              <a:rPr lang="en-US" sz="4400" dirty="0">
                <a:latin typeface="Cambria" pitchFamily="18" charset="0"/>
              </a:rPr>
              <a:t>Liver cirrhosis</a:t>
            </a:r>
          </a:p>
          <a:p>
            <a:pPr lvl="1"/>
            <a:r>
              <a:rPr lang="en-US" sz="4400" dirty="0">
                <a:latin typeface="Cambria" pitchFamily="18" charset="0"/>
              </a:rPr>
              <a:t>Blood clot in the portal vein</a:t>
            </a:r>
          </a:p>
          <a:p>
            <a:pPr lvl="1"/>
            <a:r>
              <a:rPr lang="en-US" sz="4400" dirty="0">
                <a:latin typeface="Cambria" pitchFamily="18" charset="0"/>
              </a:rPr>
              <a:t>Blockage of veins that carry blood from the liver to the heart</a:t>
            </a:r>
          </a:p>
          <a:p>
            <a:pPr lvl="1"/>
            <a:r>
              <a:rPr lang="en-US" sz="4400" dirty="0">
                <a:latin typeface="Cambria" pitchFamily="18" charset="0"/>
              </a:rPr>
              <a:t>Parasitic infections (</a:t>
            </a:r>
            <a:r>
              <a:rPr lang="en-US" sz="4400" dirty="0" err="1">
                <a:latin typeface="Cambria" pitchFamily="18" charset="0"/>
              </a:rPr>
              <a:t>schistosomiasis</a:t>
            </a:r>
            <a:r>
              <a:rPr lang="en-US" sz="4400" dirty="0">
                <a:latin typeface="Cambria" pitchFamily="18" charset="0"/>
              </a:rPr>
              <a:t>)</a:t>
            </a:r>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1120140"/>
            <a:ext cx="11386361" cy="4179224"/>
          </a:xfrm>
        </p:spPr>
        <p:txBody>
          <a:bodyPr>
            <a:noAutofit/>
          </a:bodyPr>
          <a:lstStyle/>
          <a:p>
            <a:pPr lvl="2"/>
            <a:endParaRPr lang="en-US" sz="4400" dirty="0">
              <a:solidFill>
                <a:schemeClr val="tx1"/>
              </a:solidFill>
              <a:latin typeface="Cambria" pitchFamily="18" charset="0"/>
            </a:endParaRPr>
          </a:p>
          <a:p>
            <a:pPr lvl="2">
              <a:buNone/>
            </a:pPr>
            <a:r>
              <a:rPr lang="en-US" sz="4400" dirty="0">
                <a:solidFill>
                  <a:schemeClr val="accent1"/>
                </a:solidFill>
                <a:latin typeface="Cambria" pitchFamily="18" charset="0"/>
              </a:rPr>
              <a:t>Causes</a:t>
            </a:r>
          </a:p>
          <a:p>
            <a:pPr lvl="2"/>
            <a:r>
              <a:rPr lang="en-US" sz="4400" dirty="0">
                <a:solidFill>
                  <a:schemeClr val="tx1"/>
                </a:solidFill>
                <a:latin typeface="Cambria" pitchFamily="18" charset="0"/>
              </a:rPr>
              <a:t>Pre hepatic </a:t>
            </a:r>
          </a:p>
          <a:p>
            <a:pPr lvl="2"/>
            <a:r>
              <a:rPr lang="en-US" sz="4400" dirty="0">
                <a:solidFill>
                  <a:schemeClr val="tx1"/>
                </a:solidFill>
                <a:latin typeface="Cambria" pitchFamily="18" charset="0"/>
              </a:rPr>
              <a:t>Intra hepatic</a:t>
            </a:r>
          </a:p>
          <a:p>
            <a:pPr lvl="2"/>
            <a:r>
              <a:rPr lang="en-US" sz="4400" dirty="0">
                <a:solidFill>
                  <a:schemeClr val="tx1"/>
                </a:solidFill>
                <a:latin typeface="Cambria" pitchFamily="18" charset="0"/>
              </a:rPr>
              <a:t>Post hepatic</a:t>
            </a:r>
          </a:p>
          <a:p>
            <a:pPr>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347461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038289" y="1744717"/>
            <a:ext cx="7153711" cy="4564008"/>
          </a:xfrm>
        </p:spPr>
        <p:txBody>
          <a:bodyPr>
            <a:noAutofit/>
          </a:bodyPr>
          <a:lstStyle/>
          <a:p>
            <a:pPr>
              <a:buNone/>
            </a:pPr>
            <a:r>
              <a:rPr lang="en-US" sz="4400" dirty="0"/>
              <a:t>It is a local process manifesting with demineralization and progressive destruction of dental tissues with the formation of defect (cavity).</a:t>
            </a:r>
          </a:p>
          <a:p>
            <a:pPr>
              <a:buNone/>
            </a:pPr>
            <a:r>
              <a:rPr lang="en-US" sz="4400" dirty="0">
                <a:solidFill>
                  <a:schemeClr val="tx1"/>
                </a:solidFill>
                <a:latin typeface="Cambria" pitchFamily="18" charset="0"/>
              </a:rPr>
              <a:t>Affect enamel, dentin and pulp</a:t>
            </a:r>
          </a:p>
        </p:txBody>
      </p:sp>
      <p:sp>
        <p:nvSpPr>
          <p:cNvPr id="4" name="Text Placeholder 3"/>
          <p:cNvSpPr>
            <a:spLocks noGrp="1"/>
          </p:cNvSpPr>
          <p:nvPr>
            <p:ph type="body" idx="4294967295"/>
          </p:nvPr>
        </p:nvSpPr>
        <p:spPr>
          <a:xfrm>
            <a:off x="731789" y="471164"/>
            <a:ext cx="8233535" cy="1081049"/>
          </a:xfrm>
        </p:spPr>
        <p:txBody>
          <a:bodyPr>
            <a:normAutofit/>
          </a:bodyPr>
          <a:lstStyle/>
          <a:p>
            <a:pPr>
              <a:buNone/>
            </a:pPr>
            <a:r>
              <a:rPr lang="en-US" sz="5400" b="1" dirty="0"/>
              <a:t>2. DENTAL CARIES</a:t>
            </a:r>
          </a:p>
        </p:txBody>
      </p:sp>
      <p:pic>
        <p:nvPicPr>
          <p:cNvPr id="5" name="Picture 4" descr="Image result for DENTAL CARIES"/>
          <p:cNvPicPr/>
          <p:nvPr/>
        </p:nvPicPr>
        <p:blipFill>
          <a:blip r:embed="rId2" cstate="print"/>
          <a:srcRect/>
          <a:stretch>
            <a:fillRect/>
          </a:stretch>
        </p:blipFill>
        <p:spPr bwMode="auto">
          <a:xfrm>
            <a:off x="342906" y="2651760"/>
            <a:ext cx="3977641" cy="3840480"/>
          </a:xfrm>
          <a:prstGeom prst="rect">
            <a:avLst/>
          </a:prstGeom>
          <a:noFill/>
          <a:ln w="9525">
            <a:noFill/>
            <a:miter lim="800000"/>
            <a:headEnd/>
            <a:tailEnd/>
          </a:ln>
        </p:spPr>
      </p:pic>
      <p:sp>
        <p:nvSpPr>
          <p:cNvPr id="6" name="Rounded Rectangle 5"/>
          <p:cNvSpPr/>
          <p:nvPr/>
        </p:nvSpPr>
        <p:spPr>
          <a:xfrm>
            <a:off x="433139" y="2839453"/>
            <a:ext cx="962526" cy="7700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decay</a:t>
            </a:r>
          </a:p>
        </p:txBody>
      </p:sp>
      <p:sp>
        <p:nvSpPr>
          <p:cNvPr id="7" name="Rectangle 6"/>
          <p:cNvSpPr/>
          <p:nvPr/>
        </p:nvSpPr>
        <p:spPr>
          <a:xfrm>
            <a:off x="3128212" y="2791327"/>
            <a:ext cx="1082843" cy="5775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enamel</a:t>
            </a:r>
          </a:p>
        </p:txBody>
      </p:sp>
      <p:sp>
        <p:nvSpPr>
          <p:cNvPr id="8" name="Rectangle 7"/>
          <p:cNvSpPr/>
          <p:nvPr/>
        </p:nvSpPr>
        <p:spPr>
          <a:xfrm>
            <a:off x="3320717" y="3465097"/>
            <a:ext cx="962526" cy="3368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dentin</a:t>
            </a:r>
          </a:p>
        </p:txBody>
      </p:sp>
      <p:sp>
        <p:nvSpPr>
          <p:cNvPr id="9" name="Rectangle 8"/>
          <p:cNvSpPr/>
          <p:nvPr/>
        </p:nvSpPr>
        <p:spPr>
          <a:xfrm>
            <a:off x="3320716" y="3994485"/>
            <a:ext cx="914400" cy="4331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pulp</a:t>
            </a:r>
          </a:p>
        </p:txBody>
      </p:sp>
    </p:spTree>
    <p:extLst>
      <p:ext uri="{BB962C8B-B14F-4D97-AF65-F5344CB8AC3E}">
        <p14:creationId xmlns:p14="http://schemas.microsoft.com/office/powerpoint/2010/main" val="185326790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Cambria" pitchFamily="18" charset="0"/>
              </a:rPr>
              <a:t>Pathophysiology</a:t>
            </a:r>
            <a:endParaRPr lang="en-US" dirty="0">
              <a:solidFill>
                <a:schemeClr val="accent1"/>
              </a:solidFill>
            </a:endParaRPr>
          </a:p>
        </p:txBody>
      </p:sp>
      <p:sp>
        <p:nvSpPr>
          <p:cNvPr id="3" name="Content Placeholder 2"/>
          <p:cNvSpPr>
            <a:spLocks noGrp="1"/>
          </p:cNvSpPr>
          <p:nvPr>
            <p:ph idx="1"/>
          </p:nvPr>
        </p:nvSpPr>
        <p:spPr>
          <a:xfrm>
            <a:off x="1" y="434340"/>
            <a:ext cx="12641580" cy="6423660"/>
          </a:xfrm>
        </p:spPr>
        <p:txBody>
          <a:bodyPr>
            <a:noAutofit/>
          </a:bodyPr>
          <a:lstStyle/>
          <a:p>
            <a:pPr>
              <a:buNone/>
            </a:pPr>
            <a:endParaRPr lang="en-US" sz="4000" dirty="0">
              <a:solidFill>
                <a:schemeClr val="tx1"/>
              </a:solidFill>
              <a:latin typeface="Cambria" pitchFamily="18" charset="0"/>
            </a:endParaRPr>
          </a:p>
          <a:p>
            <a:r>
              <a:rPr lang="en-US" sz="4000" dirty="0">
                <a:solidFill>
                  <a:schemeClr val="tx1"/>
                </a:solidFill>
                <a:latin typeface="Cambria" pitchFamily="18" charset="0"/>
              </a:rPr>
              <a:t>Blockage of vessels high pressures in portal system </a:t>
            </a:r>
            <a:r>
              <a:rPr lang="en-US" sz="4000" dirty="0" err="1">
                <a:solidFill>
                  <a:schemeClr val="tx1"/>
                </a:solidFill>
                <a:latin typeface="Cambria" pitchFamily="18" charset="0"/>
              </a:rPr>
              <a:t>varices</a:t>
            </a:r>
            <a:r>
              <a:rPr lang="en-US" sz="4000" dirty="0">
                <a:solidFill>
                  <a:schemeClr val="tx1"/>
                </a:solidFill>
                <a:latin typeface="Cambria" pitchFamily="18" charset="0"/>
              </a:rPr>
              <a:t>, umbilical hernia. The portal vein drain blood from the stomach intestine, spleen and it is usually under low pressure </a:t>
            </a:r>
            <a:r>
              <a:rPr lang="en-US" sz="4000" dirty="0">
                <a:latin typeface="Cambria" pitchFamily="18" charset="0"/>
              </a:rPr>
              <a:t>5-10</a:t>
            </a:r>
            <a:r>
              <a:rPr lang="en-US" sz="4000" dirty="0">
                <a:solidFill>
                  <a:schemeClr val="tx1"/>
                </a:solidFill>
                <a:latin typeface="Cambria" pitchFamily="18" charset="0"/>
              </a:rPr>
              <a:t>mmhg. Any obstruction to blood flow may cause the blood to rise. Obstruction lead to esophageal, gastric and hemorrhoid varicose veins due to increased venous pressure and there is accumulation of fluid in the abdominal cavity; ascites.</a:t>
            </a:r>
            <a:endParaRPr lang="en-US" sz="4000" dirty="0">
              <a:solidFill>
                <a:schemeClr val="tx1"/>
              </a:solidFill>
            </a:endParaRPr>
          </a:p>
        </p:txBody>
      </p:sp>
    </p:spTree>
    <p:extLst>
      <p:ext uri="{BB962C8B-B14F-4D97-AF65-F5344CB8AC3E}">
        <p14:creationId xmlns:p14="http://schemas.microsoft.com/office/powerpoint/2010/main" val="346191438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0"/>
            <a:ext cx="9404724" cy="914400"/>
          </a:xfrm>
        </p:spPr>
        <p:txBody>
          <a:bodyPr>
            <a:normAutofit/>
          </a:bodyPr>
          <a:lstStyle/>
          <a:p>
            <a:r>
              <a:rPr lang="en-US" sz="4800" b="1" dirty="0">
                <a:solidFill>
                  <a:schemeClr val="accent1"/>
                </a:solidFill>
                <a:latin typeface="Cambria" pitchFamily="18" charset="0"/>
              </a:rPr>
              <a:t>Symptoms</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764453"/>
            <a:ext cx="12192000" cy="5761045"/>
          </a:xfrm>
        </p:spPr>
        <p:txBody>
          <a:bodyPr>
            <a:noAutofit/>
          </a:bodyPr>
          <a:lstStyle/>
          <a:p>
            <a:r>
              <a:rPr lang="en-US" sz="4000" dirty="0">
                <a:solidFill>
                  <a:schemeClr val="tx1"/>
                </a:solidFill>
                <a:latin typeface="Cambria" pitchFamily="18" charset="0"/>
              </a:rPr>
              <a:t>GI bleeding dark stool</a:t>
            </a:r>
          </a:p>
          <a:p>
            <a:r>
              <a:rPr lang="en-US" sz="4000" dirty="0">
                <a:solidFill>
                  <a:schemeClr val="tx1"/>
                </a:solidFill>
                <a:latin typeface="Cambria" pitchFamily="18" charset="0"/>
              </a:rPr>
              <a:t> Splenomegaly</a:t>
            </a:r>
          </a:p>
          <a:p>
            <a:r>
              <a:rPr lang="en-US" sz="4000" dirty="0">
                <a:solidFill>
                  <a:schemeClr val="tx1"/>
                </a:solidFill>
                <a:latin typeface="Cambria" pitchFamily="18" charset="0"/>
              </a:rPr>
              <a:t>Ascites </a:t>
            </a:r>
          </a:p>
          <a:p>
            <a:r>
              <a:rPr lang="en-US" sz="4000" dirty="0">
                <a:solidFill>
                  <a:schemeClr val="tx1"/>
                </a:solidFill>
                <a:latin typeface="Cambria" pitchFamily="18" charset="0"/>
              </a:rPr>
              <a:t>Encephalopathy/confusion</a:t>
            </a:r>
          </a:p>
          <a:p>
            <a:r>
              <a:rPr lang="en-US" sz="4000" dirty="0">
                <a:solidFill>
                  <a:schemeClr val="tx1"/>
                </a:solidFill>
                <a:latin typeface="Cambria" pitchFamily="18" charset="0"/>
              </a:rPr>
              <a:t>Reduced platelets, reduced WBC cells</a:t>
            </a:r>
            <a:endParaRPr lang="en-US" sz="4000" dirty="0">
              <a:solidFill>
                <a:schemeClr val="accent1">
                  <a:lumMod val="75000"/>
                </a:schemeClr>
              </a:solidFill>
              <a:latin typeface="Cambria" pitchFamily="18" charset="0"/>
            </a:endParaRPr>
          </a:p>
          <a:p>
            <a:r>
              <a:rPr lang="en-US" sz="4000" dirty="0">
                <a:solidFill>
                  <a:schemeClr val="tx1"/>
                </a:solidFill>
                <a:latin typeface="Cambria" pitchFamily="18" charset="0"/>
              </a:rPr>
              <a:t>Liver biopsy</a:t>
            </a:r>
          </a:p>
          <a:p>
            <a:r>
              <a:rPr lang="en-US" sz="4000" dirty="0">
                <a:solidFill>
                  <a:schemeClr val="tx1"/>
                </a:solidFill>
                <a:latin typeface="Cambria" pitchFamily="18" charset="0"/>
              </a:rPr>
              <a:t>Hepatic venous wedge pressure</a:t>
            </a:r>
          </a:p>
          <a:p>
            <a:r>
              <a:rPr lang="en-US" sz="4000" dirty="0">
                <a:solidFill>
                  <a:schemeClr val="tx1"/>
                </a:solidFill>
                <a:latin typeface="Cambria" pitchFamily="18" charset="0"/>
              </a:rPr>
              <a:t>Abnormal LFTS</a:t>
            </a:r>
          </a:p>
        </p:txBody>
      </p:sp>
    </p:spTree>
    <p:extLst>
      <p:ext uri="{BB962C8B-B14F-4D97-AF65-F5344CB8AC3E}">
        <p14:creationId xmlns:p14="http://schemas.microsoft.com/office/powerpoint/2010/main" val="71025892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693" y="0"/>
            <a:ext cx="9404724" cy="1400530"/>
          </a:xfrm>
        </p:spPr>
        <p:txBody>
          <a:bodyPr>
            <a:normAutofit/>
          </a:bodyPr>
          <a:lstStyle/>
          <a:p>
            <a:r>
              <a:rPr lang="en-US" sz="4800" dirty="0">
                <a:solidFill>
                  <a:schemeClr val="accent1"/>
                </a:solidFill>
                <a:latin typeface="Cambria" pitchFamily="18" charset="0"/>
              </a:rPr>
              <a:t>Investigations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 y="930699"/>
            <a:ext cx="11471564" cy="5574010"/>
          </a:xfrm>
        </p:spPr>
        <p:txBody>
          <a:bodyPr>
            <a:noAutofit/>
          </a:bodyPr>
          <a:lstStyle/>
          <a:p>
            <a:r>
              <a:rPr lang="en-US" sz="4000" dirty="0">
                <a:solidFill>
                  <a:schemeClr val="tx1"/>
                </a:solidFill>
                <a:latin typeface="Cambria" pitchFamily="18" charset="0"/>
              </a:rPr>
              <a:t>MRIS</a:t>
            </a:r>
          </a:p>
          <a:p>
            <a:r>
              <a:rPr lang="en-US" sz="4000" dirty="0">
                <a:solidFill>
                  <a:schemeClr val="tx1"/>
                </a:solidFill>
                <a:latin typeface="Cambria" pitchFamily="18" charset="0"/>
              </a:rPr>
              <a:t>Ultrasound</a:t>
            </a:r>
          </a:p>
          <a:p>
            <a:r>
              <a:rPr lang="en-US" sz="4000" dirty="0">
                <a:solidFill>
                  <a:schemeClr val="tx1"/>
                </a:solidFill>
                <a:latin typeface="Cambria" pitchFamily="18" charset="0"/>
              </a:rPr>
              <a:t>Doppler ultrasound</a:t>
            </a:r>
          </a:p>
          <a:p>
            <a:pPr>
              <a:buNone/>
            </a:pPr>
            <a:r>
              <a:rPr lang="en-US" sz="4000" b="1" dirty="0">
                <a:solidFill>
                  <a:schemeClr val="accent1"/>
                </a:solidFill>
                <a:latin typeface="Cambria" pitchFamily="18" charset="0"/>
              </a:rPr>
              <a:t>Management</a:t>
            </a:r>
            <a:endParaRPr lang="en-US" sz="4000" dirty="0">
              <a:solidFill>
                <a:schemeClr val="accent1"/>
              </a:solidFill>
              <a:latin typeface="Cambria" pitchFamily="18" charset="0"/>
            </a:endParaRPr>
          </a:p>
          <a:p>
            <a:r>
              <a:rPr lang="en-US" sz="4000" b="1" dirty="0">
                <a:solidFill>
                  <a:schemeClr val="tx1"/>
                </a:solidFill>
                <a:latin typeface="Cambria" pitchFamily="18" charset="0"/>
              </a:rPr>
              <a:t>Endoscopic therapy</a:t>
            </a:r>
            <a:endParaRPr lang="en-US" sz="4000" dirty="0">
              <a:solidFill>
                <a:schemeClr val="tx1"/>
              </a:solidFill>
              <a:latin typeface="Cambria" pitchFamily="18" charset="0"/>
            </a:endParaRPr>
          </a:p>
          <a:p>
            <a:pPr lvl="1"/>
            <a:r>
              <a:rPr lang="en-US" sz="4000" dirty="0">
                <a:solidFill>
                  <a:schemeClr val="tx1"/>
                </a:solidFill>
                <a:latin typeface="Cambria" pitchFamily="18" charset="0"/>
              </a:rPr>
              <a:t>Banding; block </a:t>
            </a:r>
            <a:r>
              <a:rPr lang="en-US" sz="4000" dirty="0" err="1">
                <a:solidFill>
                  <a:schemeClr val="tx1"/>
                </a:solidFill>
                <a:latin typeface="Cambria" pitchFamily="18" charset="0"/>
              </a:rPr>
              <a:t>bld</a:t>
            </a:r>
            <a:r>
              <a:rPr lang="en-US" sz="4000" dirty="0">
                <a:solidFill>
                  <a:schemeClr val="tx1"/>
                </a:solidFill>
                <a:latin typeface="Cambria" pitchFamily="18" charset="0"/>
              </a:rPr>
              <a:t> vessels with a rubber band</a:t>
            </a:r>
          </a:p>
          <a:p>
            <a:pPr lvl="1"/>
            <a:r>
              <a:rPr lang="en-US" sz="4000" dirty="0" err="1">
                <a:solidFill>
                  <a:schemeClr val="tx1"/>
                </a:solidFill>
                <a:latin typeface="Cambria" pitchFamily="18" charset="0"/>
              </a:rPr>
              <a:t>Sclerotherapy</a:t>
            </a:r>
            <a:r>
              <a:rPr lang="en-US" sz="4000" dirty="0">
                <a:solidFill>
                  <a:schemeClr val="tx1"/>
                </a:solidFill>
                <a:latin typeface="Cambria" pitchFamily="18" charset="0"/>
              </a:rPr>
              <a:t>; a blood clotting solution is injected into the bleeding </a:t>
            </a:r>
            <a:r>
              <a:rPr lang="en-US" sz="4000" dirty="0" err="1">
                <a:solidFill>
                  <a:schemeClr val="tx1"/>
                </a:solidFill>
                <a:latin typeface="Cambria" pitchFamily="18" charset="0"/>
              </a:rPr>
              <a:t>varices</a:t>
            </a:r>
            <a:r>
              <a:rPr lang="en-US" sz="4000" dirty="0">
                <a:solidFill>
                  <a:schemeClr val="tx1"/>
                </a:solidFill>
                <a:latin typeface="Cambria" pitchFamily="18" charset="0"/>
              </a:rPr>
              <a:t> to stop bleeding</a:t>
            </a:r>
          </a:p>
        </p:txBody>
      </p:sp>
    </p:spTree>
    <p:extLst>
      <p:ext uri="{BB962C8B-B14F-4D97-AF65-F5344CB8AC3E}">
        <p14:creationId xmlns:p14="http://schemas.microsoft.com/office/powerpoint/2010/main" val="98106046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2210" y="601579"/>
            <a:ext cx="8562516" cy="960724"/>
          </a:xfrm>
        </p:spPr>
        <p:txBody>
          <a:bodyPr>
            <a:normAutofit fontScale="90000"/>
          </a:bodyPr>
          <a:lstStyle/>
          <a:p>
            <a:r>
              <a:rPr lang="en-US" sz="4000" b="1"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45959" y="1443788"/>
            <a:ext cx="10154652" cy="5414211"/>
          </a:xfrm>
        </p:spPr>
        <p:txBody>
          <a:bodyPr>
            <a:normAutofit/>
          </a:bodyPr>
          <a:lstStyle/>
          <a:p>
            <a:r>
              <a:rPr lang="en-US" sz="4000" b="1" dirty="0">
                <a:solidFill>
                  <a:schemeClr val="tx1"/>
                </a:solidFill>
                <a:latin typeface="Cambria" pitchFamily="18" charset="0"/>
              </a:rPr>
              <a:t>Medication</a:t>
            </a:r>
            <a:endParaRPr lang="en-US" sz="4000" dirty="0">
              <a:solidFill>
                <a:schemeClr val="tx1"/>
              </a:solidFill>
              <a:latin typeface="Cambria" pitchFamily="18" charset="0"/>
            </a:endParaRPr>
          </a:p>
          <a:p>
            <a:pPr lvl="1"/>
            <a:r>
              <a:rPr lang="en-US" sz="4000" dirty="0">
                <a:solidFill>
                  <a:schemeClr val="tx1"/>
                </a:solidFill>
                <a:latin typeface="Cambria" pitchFamily="18" charset="0"/>
              </a:rPr>
              <a:t>Beta blockers e.g. </a:t>
            </a:r>
            <a:r>
              <a:rPr lang="en-US" sz="4000" dirty="0" err="1">
                <a:solidFill>
                  <a:schemeClr val="tx1"/>
                </a:solidFill>
                <a:latin typeface="Cambria" pitchFamily="18" charset="0"/>
              </a:rPr>
              <a:t>propranol</a:t>
            </a:r>
            <a:r>
              <a:rPr lang="en-US" sz="4000" dirty="0">
                <a:solidFill>
                  <a:schemeClr val="tx1"/>
                </a:solidFill>
                <a:latin typeface="Cambria" pitchFamily="18" charset="0"/>
              </a:rPr>
              <a:t> (Reduces heart rate)</a:t>
            </a:r>
          </a:p>
          <a:p>
            <a:pPr lvl="1"/>
            <a:r>
              <a:rPr lang="en-US" sz="4000" dirty="0">
                <a:solidFill>
                  <a:schemeClr val="tx1"/>
                </a:solidFill>
                <a:latin typeface="Cambria" pitchFamily="18" charset="0"/>
              </a:rPr>
              <a:t>Vasopressin(constricts blood mesenteric blood vessels reducing portal HTN)</a:t>
            </a:r>
          </a:p>
          <a:p>
            <a:pPr lvl="1"/>
            <a:r>
              <a:rPr lang="en-US" sz="4000" dirty="0" err="1">
                <a:solidFill>
                  <a:schemeClr val="tx1"/>
                </a:solidFill>
                <a:latin typeface="Cambria" pitchFamily="18" charset="0"/>
              </a:rPr>
              <a:t>Octreotide</a:t>
            </a:r>
            <a:r>
              <a:rPr lang="en-US" sz="4000" dirty="0">
                <a:solidFill>
                  <a:schemeClr val="tx1"/>
                </a:solidFill>
                <a:latin typeface="Cambria" pitchFamily="18" charset="0"/>
              </a:rPr>
              <a:t> (reduces GI bleeding pre endoscopy)</a:t>
            </a:r>
          </a:p>
        </p:txBody>
      </p:sp>
    </p:spTree>
    <p:extLst>
      <p:ext uri="{BB962C8B-B14F-4D97-AF65-F5344CB8AC3E}">
        <p14:creationId xmlns:p14="http://schemas.microsoft.com/office/powerpoint/2010/main" val="37745267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5. LIVER CIRRHOSIS</a:t>
            </a:r>
          </a:p>
        </p:txBody>
      </p:sp>
      <p:sp>
        <p:nvSpPr>
          <p:cNvPr id="3" name="Content Placeholder 2"/>
          <p:cNvSpPr>
            <a:spLocks noGrp="1"/>
          </p:cNvSpPr>
          <p:nvPr>
            <p:ph idx="1"/>
          </p:nvPr>
        </p:nvSpPr>
        <p:spPr>
          <a:xfrm>
            <a:off x="336885" y="1058780"/>
            <a:ext cx="11855115" cy="5799221"/>
          </a:xfrm>
        </p:spPr>
        <p:txBody>
          <a:bodyPr>
            <a:noAutofit/>
          </a:bodyPr>
          <a:lstStyle/>
          <a:p>
            <a:r>
              <a:rPr lang="en-US" sz="3600" dirty="0"/>
              <a:t>Damage  to the liver tissue and replacement of the normal tissue with scarred tissue. Scar tissue partially blocks the flow of blood through the liver and impairs the liver’s ability to: </a:t>
            </a:r>
          </a:p>
          <a:p>
            <a:r>
              <a:rPr lang="en-US" sz="3600" dirty="0"/>
              <a:t>control infections</a:t>
            </a:r>
          </a:p>
          <a:p>
            <a:pPr lvl="0"/>
            <a:r>
              <a:rPr lang="en-US" sz="3600" dirty="0"/>
              <a:t>remove bacteria and toxins from the blood</a:t>
            </a:r>
          </a:p>
          <a:p>
            <a:pPr lvl="0"/>
            <a:r>
              <a:rPr lang="en-US" sz="3600" dirty="0"/>
              <a:t>process nutrients, hormones, and drugs</a:t>
            </a:r>
          </a:p>
          <a:p>
            <a:pPr lvl="0"/>
            <a:r>
              <a:rPr lang="en-US" sz="3600" dirty="0"/>
              <a:t>make proteins that regulate blood clotting</a:t>
            </a:r>
          </a:p>
          <a:p>
            <a:pPr lvl="0"/>
            <a:r>
              <a:rPr lang="en-US" sz="3600" dirty="0"/>
              <a:t>produce bile to help absorb fats and fat-soluble vitamins</a:t>
            </a:r>
          </a:p>
          <a:p>
            <a:endParaRPr lang="en-US" sz="3600"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stages</a:t>
            </a:r>
          </a:p>
        </p:txBody>
      </p:sp>
      <p:sp>
        <p:nvSpPr>
          <p:cNvPr id="3" name="Content Placeholder 2"/>
          <p:cNvSpPr>
            <a:spLocks noGrp="1"/>
          </p:cNvSpPr>
          <p:nvPr>
            <p:ph idx="1"/>
          </p:nvPr>
        </p:nvSpPr>
        <p:spPr>
          <a:xfrm>
            <a:off x="649706" y="1395664"/>
            <a:ext cx="11542295" cy="4959897"/>
          </a:xfrm>
        </p:spPr>
        <p:txBody>
          <a:bodyPr>
            <a:noAutofit/>
          </a:bodyPr>
          <a:lstStyle/>
          <a:p>
            <a:pPr fontAlgn="base">
              <a:buNone/>
            </a:pPr>
            <a:r>
              <a:rPr lang="en-US" sz="3600" dirty="0">
                <a:solidFill>
                  <a:schemeClr val="accent2">
                    <a:lumMod val="60000"/>
                    <a:lumOff val="40000"/>
                  </a:schemeClr>
                </a:solidFill>
              </a:rPr>
              <a:t>Stage 1</a:t>
            </a:r>
          </a:p>
          <a:p>
            <a:pPr fontAlgn="base"/>
            <a:r>
              <a:rPr lang="en-US" sz="3600" dirty="0"/>
              <a:t>The first stage of cirrhosis is characterized by the presence of inflammation, characterized by swelling, an influx of inflammatory-promoting immune cells and some destruction of liver tissue. Additionally, there may also be the growth of abnormal connective tissue. These two factors, inflammation and abnormal connective tissue, are confined to the portal area of the liver.</a:t>
            </a:r>
          </a:p>
          <a:p>
            <a:endParaRPr lang="en-US" sz="3600"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Stage 2</a:t>
            </a:r>
          </a:p>
        </p:txBody>
      </p:sp>
      <p:sp>
        <p:nvSpPr>
          <p:cNvPr id="3" name="Content Placeholder 2"/>
          <p:cNvSpPr>
            <a:spLocks noGrp="1"/>
          </p:cNvSpPr>
          <p:nvPr>
            <p:ph idx="1"/>
          </p:nvPr>
        </p:nvSpPr>
        <p:spPr>
          <a:xfrm>
            <a:off x="553453" y="1371600"/>
            <a:ext cx="11028948" cy="5486400"/>
          </a:xfrm>
        </p:spPr>
        <p:txBody>
          <a:bodyPr>
            <a:normAutofit/>
          </a:bodyPr>
          <a:lstStyle/>
          <a:p>
            <a:r>
              <a:rPr lang="en-US" sz="3600" dirty="0"/>
              <a:t>Also characterized by inflammation, but fibrosis is also beginning to occur. Fibrosis is the replacement of normal liver tissue with scar tissue. </a:t>
            </a:r>
          </a:p>
          <a:p>
            <a:r>
              <a:rPr lang="en-US" sz="3600" dirty="0"/>
              <a:t>No symptoms because the remaining normal liver tissue is able to compensate.</a:t>
            </a:r>
          </a:p>
          <a:p>
            <a:r>
              <a:rPr lang="en-US" sz="3600" dirty="0"/>
              <a:t> However, scar tissue will not become normal functioning liver tissue, meaning this transformation is permanent.</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Stage 3</a:t>
            </a:r>
          </a:p>
        </p:txBody>
      </p:sp>
      <p:sp>
        <p:nvSpPr>
          <p:cNvPr id="3" name="Content Placeholder 2"/>
          <p:cNvSpPr>
            <a:spLocks noGrp="1"/>
          </p:cNvSpPr>
          <p:nvPr>
            <p:ph idx="1"/>
          </p:nvPr>
        </p:nvSpPr>
        <p:spPr>
          <a:xfrm>
            <a:off x="673767" y="1227222"/>
            <a:ext cx="11518233" cy="5128339"/>
          </a:xfrm>
        </p:spPr>
        <p:txBody>
          <a:bodyPr>
            <a:noAutofit/>
          </a:bodyPr>
          <a:lstStyle/>
          <a:p>
            <a:r>
              <a:rPr lang="en-US" sz="4000" dirty="0"/>
              <a:t>Damage is more severe.</a:t>
            </a:r>
          </a:p>
          <a:p>
            <a:r>
              <a:rPr lang="en-US" sz="4000" dirty="0"/>
              <a:t> Fibrosis forms “bridges,” and is called bridging fibrosis. These bridges develop abnormal connections between the hepatic artery, vein and other vessels that cause abnormal blood flow and Hepatic portal hypertension.</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Stage 4 (End Stage Liver Disease) </a:t>
            </a:r>
          </a:p>
        </p:txBody>
      </p:sp>
      <p:sp>
        <p:nvSpPr>
          <p:cNvPr id="3" name="Content Placeholder 2"/>
          <p:cNvSpPr>
            <a:spLocks noGrp="1"/>
          </p:cNvSpPr>
          <p:nvPr>
            <p:ph idx="1"/>
          </p:nvPr>
        </p:nvSpPr>
        <p:spPr>
          <a:xfrm>
            <a:off x="745958" y="1419726"/>
            <a:ext cx="10836443" cy="4935834"/>
          </a:xfrm>
        </p:spPr>
        <p:txBody>
          <a:bodyPr>
            <a:normAutofit/>
          </a:bodyPr>
          <a:lstStyle/>
          <a:p>
            <a:r>
              <a:rPr lang="en-US" sz="4000" dirty="0"/>
              <a:t>Gross liver malfunction</a:t>
            </a:r>
          </a:p>
          <a:p>
            <a:r>
              <a:rPr lang="en-US" sz="4000" dirty="0"/>
              <a:t>Many symptoms, including bleeding in the digestive tract, jaundice -- yellow coloring of the eyes and skin, mental effects such as confusion, unusual sleepiness and slurring of speech, build-up of fluid in the body -- edema; and intense and unexplained skin itching.</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0022" y="385011"/>
            <a:ext cx="11069052" cy="1209895"/>
          </a:xfrm>
        </p:spPr>
        <p:txBody>
          <a:bodyPr>
            <a:normAutofit fontScale="90000"/>
          </a:bodyPr>
          <a:lstStyle/>
          <a:p>
            <a:r>
              <a:rPr lang="en-US" b="1" dirty="0">
                <a:solidFill>
                  <a:schemeClr val="accent1"/>
                </a:solidFill>
              </a:rPr>
              <a:t>Types of Cirrhosis(Also etiologic factors)</a:t>
            </a:r>
            <a:r>
              <a:rPr lang="en-US" dirty="0"/>
              <a:t/>
            </a:r>
            <a:br>
              <a:rPr lang="en-US" dirty="0"/>
            </a:br>
            <a:endParaRPr lang="en-US" dirty="0"/>
          </a:p>
        </p:txBody>
      </p:sp>
      <p:sp>
        <p:nvSpPr>
          <p:cNvPr id="3" name="Content Placeholder 2"/>
          <p:cNvSpPr>
            <a:spLocks noGrp="1"/>
          </p:cNvSpPr>
          <p:nvPr>
            <p:ph idx="1"/>
          </p:nvPr>
        </p:nvSpPr>
        <p:spPr>
          <a:xfrm>
            <a:off x="770024" y="1756613"/>
            <a:ext cx="11421979" cy="4598949"/>
          </a:xfrm>
        </p:spPr>
        <p:txBody>
          <a:bodyPr>
            <a:normAutofit fontScale="92500" lnSpcReduction="10000"/>
          </a:bodyPr>
          <a:lstStyle/>
          <a:p>
            <a:r>
              <a:rPr lang="en-US" sz="3600" dirty="0">
                <a:solidFill>
                  <a:schemeClr val="accent2">
                    <a:lumMod val="60000"/>
                    <a:lumOff val="40000"/>
                  </a:schemeClr>
                </a:solidFill>
              </a:rPr>
              <a:t>Alcoholic-</a:t>
            </a:r>
            <a:r>
              <a:rPr lang="en-US" sz="3600" dirty="0"/>
              <a:t> involves the production of high levels of metabolites.</a:t>
            </a:r>
          </a:p>
          <a:p>
            <a:r>
              <a:rPr lang="en-US" sz="3600" dirty="0">
                <a:solidFill>
                  <a:schemeClr val="accent2">
                    <a:lumMod val="60000"/>
                    <a:lumOff val="40000"/>
                  </a:schemeClr>
                </a:solidFill>
              </a:rPr>
              <a:t>Post-necrotic-</a:t>
            </a:r>
            <a:r>
              <a:rPr lang="en-US" sz="3600" dirty="0"/>
              <a:t> severe necrosis linked to viral or toxic damage most commonly as a </a:t>
            </a:r>
            <a:r>
              <a:rPr lang="en-US" sz="3600" b="1" dirty="0"/>
              <a:t>r</a:t>
            </a:r>
            <a:r>
              <a:rPr lang="en-US" sz="3600" dirty="0"/>
              <a:t>esult of hepatitis B or C. Excess iron absorption , high drug dosages are  toxic to body</a:t>
            </a:r>
          </a:p>
          <a:p>
            <a:r>
              <a:rPr lang="en-US" sz="3600" dirty="0" err="1">
                <a:solidFill>
                  <a:schemeClr val="accent2">
                    <a:lumMod val="60000"/>
                    <a:lumOff val="40000"/>
                  </a:schemeClr>
                </a:solidFill>
              </a:rPr>
              <a:t>Biliary</a:t>
            </a:r>
            <a:r>
              <a:rPr lang="en-US" sz="3600" dirty="0">
                <a:solidFill>
                  <a:schemeClr val="accent2">
                    <a:lumMod val="60000"/>
                    <a:lumOff val="40000"/>
                  </a:schemeClr>
                </a:solidFill>
              </a:rPr>
              <a:t> Cirrhosis- </a:t>
            </a:r>
            <a:r>
              <a:rPr lang="en-US" sz="3600" dirty="0"/>
              <a:t>Chronic autoimmune destruction of the inter-hepatic bile ducts by obstructed bile flow. Obstructed bile damages liver tissue.</a:t>
            </a:r>
          </a:p>
          <a:p>
            <a:r>
              <a:rPr lang="en-US" sz="3600" dirty="0">
                <a:solidFill>
                  <a:schemeClr val="accent2">
                    <a:lumMod val="60000"/>
                    <a:lumOff val="40000"/>
                  </a:schemeClr>
                </a:solidFill>
              </a:rPr>
              <a:t>Trauma</a:t>
            </a:r>
            <a:r>
              <a:rPr lang="en-US" sz="3600" dirty="0"/>
              <a:t>, healing with scarring</a:t>
            </a:r>
          </a:p>
          <a:p>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types</a:t>
            </a:r>
          </a:p>
        </p:txBody>
      </p:sp>
      <p:sp>
        <p:nvSpPr>
          <p:cNvPr id="5" name="Content Placeholder 4"/>
          <p:cNvSpPr>
            <a:spLocks noGrp="1"/>
          </p:cNvSpPr>
          <p:nvPr>
            <p:ph idx="1"/>
          </p:nvPr>
        </p:nvSpPr>
        <p:spPr>
          <a:xfrm>
            <a:off x="480060" y="1485900"/>
            <a:ext cx="11102340" cy="4968908"/>
          </a:xfrm>
        </p:spPr>
        <p:txBody>
          <a:bodyPr>
            <a:normAutofit/>
          </a:bodyPr>
          <a:lstStyle/>
          <a:p>
            <a:r>
              <a:rPr lang="en-US" sz="4000" dirty="0">
                <a:solidFill>
                  <a:schemeClr val="accent2">
                    <a:lumMod val="60000"/>
                    <a:lumOff val="40000"/>
                  </a:schemeClr>
                </a:solidFill>
              </a:rPr>
              <a:t>Carious: </a:t>
            </a:r>
            <a:r>
              <a:rPr lang="en-US" sz="4000" dirty="0"/>
              <a:t>Have caries(cavities), </a:t>
            </a:r>
            <a:r>
              <a:rPr lang="en-US" sz="4000" b="1" dirty="0">
                <a:solidFill>
                  <a:schemeClr val="accent1"/>
                </a:solidFill>
              </a:rPr>
              <a:t>etiology: </a:t>
            </a:r>
            <a:r>
              <a:rPr lang="en-US" sz="4000" dirty="0"/>
              <a:t>bacterial action</a:t>
            </a:r>
          </a:p>
          <a:p>
            <a:r>
              <a:rPr lang="en-US" sz="4000" dirty="0">
                <a:solidFill>
                  <a:schemeClr val="accent2">
                    <a:lumMod val="60000"/>
                    <a:lumOff val="40000"/>
                  </a:schemeClr>
                </a:solidFill>
              </a:rPr>
              <a:t>Non carious: </a:t>
            </a:r>
            <a:r>
              <a:rPr lang="en-US" sz="4000" dirty="0"/>
              <a:t>No caries(no cavities), no bacteria action, just lesions: </a:t>
            </a:r>
            <a:r>
              <a:rPr lang="en-US" sz="4000" b="1" dirty="0">
                <a:solidFill>
                  <a:schemeClr val="accent1"/>
                </a:solidFill>
              </a:rPr>
              <a:t>etiology: </a:t>
            </a:r>
            <a:r>
              <a:rPr lang="en-US" sz="4000" dirty="0"/>
              <a:t>erosion, </a:t>
            </a:r>
            <a:r>
              <a:rPr lang="en-US" sz="4000" dirty="0" err="1"/>
              <a:t>abrasion,fluorosis</a:t>
            </a:r>
            <a:endParaRPr lang="en-US" sz="4000"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Pathology</a:t>
            </a:r>
          </a:p>
        </p:txBody>
      </p:sp>
      <p:sp>
        <p:nvSpPr>
          <p:cNvPr id="3" name="Content Placeholder 2"/>
          <p:cNvSpPr>
            <a:spLocks noGrp="1"/>
          </p:cNvSpPr>
          <p:nvPr>
            <p:ph idx="1"/>
          </p:nvPr>
        </p:nvSpPr>
        <p:spPr>
          <a:xfrm>
            <a:off x="457203" y="1203158"/>
            <a:ext cx="11734800" cy="5654842"/>
          </a:xfrm>
        </p:spPr>
        <p:txBody>
          <a:bodyPr>
            <a:noAutofit/>
          </a:bodyPr>
          <a:lstStyle/>
          <a:p>
            <a:r>
              <a:rPr lang="en-US" sz="3600" dirty="0"/>
              <a:t>Liver cirrhosis is defined by two principal factors: </a:t>
            </a:r>
            <a:r>
              <a:rPr lang="en-US" sz="3600" b="1" dirty="0">
                <a:solidFill>
                  <a:schemeClr val="accent1"/>
                </a:solidFill>
              </a:rPr>
              <a:t>Portal Hypertension </a:t>
            </a:r>
            <a:r>
              <a:rPr lang="en-US" sz="3600" b="1" dirty="0"/>
              <a:t>and </a:t>
            </a:r>
            <a:r>
              <a:rPr lang="en-US" sz="3600" b="1" dirty="0">
                <a:solidFill>
                  <a:schemeClr val="accent1"/>
                </a:solidFill>
              </a:rPr>
              <a:t>Hepatic Dysfunction</a:t>
            </a:r>
            <a:r>
              <a:rPr lang="en-US" sz="3600" dirty="0"/>
              <a:t>. Portal hypertension is the result of restricted flow of blood through the liver to the hepatic veins and then to the inferior vena cava. </a:t>
            </a:r>
          </a:p>
          <a:p>
            <a:r>
              <a:rPr lang="en-US" sz="3600" dirty="0"/>
              <a:t>The resulting portal congestion increases portal pressures and decreases blood flow to the liver. With reduced blood flowing to the cirrhotic liver, the </a:t>
            </a:r>
            <a:r>
              <a:rPr lang="en-US" sz="3600" dirty="0" err="1"/>
              <a:t>hepatocytes</a:t>
            </a:r>
            <a:r>
              <a:rPr lang="en-US" sz="3600" dirty="0"/>
              <a:t> have minimal access to blood, severely hampering their capacity to detoxify harmful chemicals.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4825" y="433388"/>
            <a:ext cx="11687175" cy="6424612"/>
          </a:xfrm>
        </p:spPr>
        <p:txBody>
          <a:bodyPr>
            <a:noAutofit/>
          </a:bodyPr>
          <a:lstStyle/>
          <a:p>
            <a:r>
              <a:rPr lang="en-US" sz="3600" dirty="0"/>
              <a:t>As a result, toxins become more concentrated in the blood producing damaging effects particularly the production of ammonia (from amino acid breakdown). Instead of being excreted, ammonia stays in the blood causing </a:t>
            </a:r>
            <a:r>
              <a:rPr lang="en-US" sz="3600" b="1" dirty="0">
                <a:solidFill>
                  <a:schemeClr val="accent1"/>
                </a:solidFill>
              </a:rPr>
              <a:t>hepatic encephalopathy </a:t>
            </a:r>
            <a:r>
              <a:rPr lang="en-US" sz="3600" dirty="0"/>
              <a:t>and a noticeable </a:t>
            </a:r>
            <a:r>
              <a:rPr lang="en-US" sz="3600" b="1" dirty="0"/>
              <a:t>foul breath</a:t>
            </a:r>
            <a:r>
              <a:rPr lang="en-US" sz="3600" dirty="0"/>
              <a:t>. Furthermore, the </a:t>
            </a:r>
            <a:r>
              <a:rPr lang="en-US" sz="3600" dirty="0" err="1"/>
              <a:t>hepatocytes</a:t>
            </a:r>
            <a:r>
              <a:rPr lang="en-US" sz="3600" dirty="0"/>
              <a:t> continue to die leading to a progressive deterioration of the liver’s regulatory capabilities resulting in</a:t>
            </a:r>
            <a:r>
              <a:rPr lang="en-US" sz="3600" dirty="0">
                <a:solidFill>
                  <a:schemeClr val="accent1"/>
                </a:solidFill>
              </a:rPr>
              <a:t> </a:t>
            </a:r>
            <a:r>
              <a:rPr lang="en-US" sz="3600" b="1" dirty="0" err="1">
                <a:solidFill>
                  <a:schemeClr val="accent1"/>
                </a:solidFill>
              </a:rPr>
              <a:t>hypocoagulation</a:t>
            </a:r>
            <a:r>
              <a:rPr lang="en-US" sz="3600" b="1" dirty="0"/>
              <a:t> </a:t>
            </a:r>
            <a:r>
              <a:rPr lang="en-US" sz="3600" dirty="0"/>
              <a:t>and </a:t>
            </a:r>
            <a:r>
              <a:rPr lang="en-US" sz="3600" b="1" dirty="0" err="1">
                <a:solidFill>
                  <a:schemeClr val="accent1"/>
                </a:solidFill>
              </a:rPr>
              <a:t>hypoalbuminemia</a:t>
            </a:r>
            <a:r>
              <a:rPr lang="en-US" sz="3600" dirty="0">
                <a:solidFill>
                  <a:schemeClr val="accent1"/>
                </a:solidFill>
              </a:rPr>
              <a:t>.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0363" y="385763"/>
            <a:ext cx="11831637" cy="6472237"/>
          </a:xfrm>
        </p:spPr>
        <p:txBody>
          <a:bodyPr>
            <a:noAutofit/>
          </a:bodyPr>
          <a:lstStyle/>
          <a:p>
            <a:r>
              <a:rPr lang="en-US" sz="4000" dirty="0"/>
              <a:t>Congestion in the hepatic portal system causes blood to be diverted to the collateral vessels forcing them to accommodate larger volumes. This engorgement causes: </a:t>
            </a:r>
            <a:r>
              <a:rPr lang="en-US" sz="4000" dirty="0">
                <a:solidFill>
                  <a:srgbClr val="FFC000"/>
                </a:solidFill>
              </a:rPr>
              <a:t>a) </a:t>
            </a:r>
            <a:r>
              <a:rPr lang="en-US" sz="4000" dirty="0"/>
              <a:t>the veins to bulge producing easily </a:t>
            </a:r>
            <a:r>
              <a:rPr lang="en-US" sz="4000" b="1" dirty="0">
                <a:solidFill>
                  <a:schemeClr val="accent1"/>
                </a:solidFill>
              </a:rPr>
              <a:t>visible hemorrhoids</a:t>
            </a:r>
            <a:r>
              <a:rPr lang="en-US" sz="4000" dirty="0"/>
              <a:t>. </a:t>
            </a:r>
          </a:p>
          <a:p>
            <a:r>
              <a:rPr lang="en-US" sz="4000" dirty="0">
                <a:solidFill>
                  <a:srgbClr val="FFC000"/>
                </a:solidFill>
              </a:rPr>
              <a:t>b) </a:t>
            </a:r>
            <a:r>
              <a:rPr lang="en-US" sz="4000" dirty="0"/>
              <a:t>dilation of the thin-walled esophagus causing </a:t>
            </a:r>
            <a:r>
              <a:rPr lang="en-US" sz="4000" dirty="0">
                <a:solidFill>
                  <a:schemeClr val="accent1"/>
                </a:solidFill>
              </a:rPr>
              <a:t>esophageal </a:t>
            </a:r>
            <a:r>
              <a:rPr lang="en-US" sz="4000" dirty="0" err="1">
                <a:solidFill>
                  <a:schemeClr val="accent1"/>
                </a:solidFill>
              </a:rPr>
              <a:t>varices</a:t>
            </a:r>
            <a:r>
              <a:rPr lang="en-US" sz="4000" dirty="0"/>
              <a:t> which are subjected to trauma as food is swallowed and can rupture.</a:t>
            </a:r>
          </a:p>
          <a:p>
            <a:r>
              <a:rPr lang="en-US" sz="4000" dirty="0"/>
              <a:t> With </a:t>
            </a:r>
            <a:r>
              <a:rPr lang="en-US" sz="4000" b="1" dirty="0"/>
              <a:t>prolonged bleeding time</a:t>
            </a:r>
            <a:r>
              <a:rPr lang="en-US" sz="4000" dirty="0"/>
              <a:t>, esophageal </a:t>
            </a:r>
            <a:r>
              <a:rPr lang="en-US" sz="4000" dirty="0" err="1"/>
              <a:t>varices</a:t>
            </a:r>
            <a:r>
              <a:rPr lang="en-US" sz="4000" dirty="0"/>
              <a:t> is a very serious complication of liver cirrhosis.</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1013" y="504825"/>
            <a:ext cx="11710987" cy="5851525"/>
          </a:xfrm>
        </p:spPr>
        <p:txBody>
          <a:bodyPr>
            <a:noAutofit/>
          </a:bodyPr>
          <a:lstStyle/>
          <a:p>
            <a:r>
              <a:rPr lang="en-US" sz="4000" dirty="0"/>
              <a:t>Portal hypertension in liver cirrhosis also causes </a:t>
            </a:r>
            <a:r>
              <a:rPr lang="en-US" sz="4000" dirty="0" err="1">
                <a:solidFill>
                  <a:schemeClr val="accent1"/>
                </a:solidFill>
              </a:rPr>
              <a:t>ascites</a:t>
            </a:r>
            <a:r>
              <a:rPr lang="en-US" sz="4000" dirty="0"/>
              <a:t> (accumulation of fluid in the peritoneal cavity) and </a:t>
            </a:r>
            <a:r>
              <a:rPr lang="en-US" sz="4000" dirty="0" err="1">
                <a:solidFill>
                  <a:schemeClr val="accent1"/>
                </a:solidFill>
              </a:rPr>
              <a:t>splenomegaly</a:t>
            </a:r>
            <a:r>
              <a:rPr lang="en-US" sz="4000" dirty="0"/>
              <a:t>. </a:t>
            </a:r>
          </a:p>
          <a:p>
            <a:r>
              <a:rPr lang="en-US" sz="4000" b="1" dirty="0" err="1"/>
              <a:t>Ascites</a:t>
            </a:r>
            <a:r>
              <a:rPr lang="en-US" sz="4000" b="1" dirty="0"/>
              <a:t> </a:t>
            </a:r>
            <a:r>
              <a:rPr lang="en-US" sz="4000" dirty="0"/>
              <a:t>is caused by hampered albumin production, the osmotic pressure decreases reducing the return of fluid to the blood from the tissues. It results in a significant and pronounced abdominal distention, compressing the abdomen and compromising breathing.</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69988" y="842963"/>
            <a:ext cx="11022012" cy="5513387"/>
          </a:xfrm>
        </p:spPr>
        <p:txBody>
          <a:bodyPr>
            <a:normAutofit/>
          </a:bodyPr>
          <a:lstStyle/>
          <a:p>
            <a:r>
              <a:rPr lang="en-US" sz="4000" b="1" dirty="0" err="1">
                <a:solidFill>
                  <a:schemeClr val="accent1"/>
                </a:solidFill>
              </a:rPr>
              <a:t>Splenomegaly</a:t>
            </a:r>
            <a:r>
              <a:rPr lang="en-US" sz="4000" dirty="0">
                <a:solidFill>
                  <a:schemeClr val="accent1"/>
                </a:solidFill>
              </a:rPr>
              <a:t> </a:t>
            </a:r>
            <a:r>
              <a:rPr lang="en-US" sz="4000" dirty="0"/>
              <a:t>is the enlargement of the spleen as a result of the inability of the veins that drain the spleen to empty into a congested portal system.</a:t>
            </a:r>
          </a:p>
          <a:p>
            <a:r>
              <a:rPr lang="en-US" sz="4000" dirty="0"/>
              <a:t> The enlarged spleen increasingly takes up and hold formed elements of the blood causing </a:t>
            </a:r>
            <a:r>
              <a:rPr lang="en-US" sz="4000" b="1" dirty="0"/>
              <a:t>thrombocytopenia</a:t>
            </a:r>
            <a:r>
              <a:rPr lang="en-US" sz="4000" dirty="0"/>
              <a:t> and </a:t>
            </a:r>
            <a:r>
              <a:rPr lang="en-US" sz="4000" b="1" dirty="0"/>
              <a:t>anemia.</a:t>
            </a:r>
            <a:endParaRPr lang="en-US" sz="4000"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ascites"/>
          <p:cNvPicPr/>
          <p:nvPr/>
        </p:nvPicPr>
        <p:blipFill>
          <a:blip r:embed="rId2" cstate="print"/>
          <a:srcRect/>
          <a:stretch>
            <a:fillRect/>
          </a:stretch>
        </p:blipFill>
        <p:spPr bwMode="auto">
          <a:xfrm>
            <a:off x="2093495" y="-673767"/>
            <a:ext cx="7531769" cy="7892714"/>
          </a:xfrm>
          <a:prstGeom prst="rect">
            <a:avLst/>
          </a:prstGeom>
          <a:noFill/>
          <a:ln w="9525">
            <a:noFill/>
            <a:miter lim="800000"/>
            <a:headEnd/>
            <a:tailEnd/>
          </a:ln>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cirrhotic liver and a normal liver"/>
          <p:cNvPicPr/>
          <p:nvPr/>
        </p:nvPicPr>
        <p:blipFill>
          <a:blip r:embed="rId2" cstate="print"/>
          <a:srcRect/>
          <a:stretch>
            <a:fillRect/>
          </a:stretch>
        </p:blipFill>
        <p:spPr bwMode="auto">
          <a:xfrm>
            <a:off x="842212" y="553454"/>
            <a:ext cx="10058400" cy="6304546"/>
          </a:xfrm>
          <a:prstGeom prst="rect">
            <a:avLst/>
          </a:prstGeom>
          <a:noFill/>
          <a:ln w="9525">
            <a:noFill/>
            <a:miter lim="800000"/>
            <a:headEnd/>
            <a:tailEnd/>
          </a:ln>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cirrhotic liver and a normal liver"/>
          <p:cNvPicPr/>
          <p:nvPr/>
        </p:nvPicPr>
        <p:blipFill>
          <a:blip r:embed="rId2" cstate="print"/>
          <a:srcRect/>
          <a:stretch>
            <a:fillRect/>
          </a:stretch>
        </p:blipFill>
        <p:spPr bwMode="auto">
          <a:xfrm>
            <a:off x="1227221" y="457200"/>
            <a:ext cx="9769642" cy="6400800"/>
          </a:xfrm>
          <a:prstGeom prst="rect">
            <a:avLst/>
          </a:prstGeom>
          <a:noFill/>
          <a:ln w="9525">
            <a:noFill/>
            <a:miter lim="800000"/>
            <a:headEnd/>
            <a:tailEnd/>
          </a:ln>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ascites"/>
          <p:cNvPicPr/>
          <p:nvPr/>
        </p:nvPicPr>
        <p:blipFill>
          <a:blip r:embed="rId2" cstate="print"/>
          <a:srcRect/>
          <a:stretch>
            <a:fillRect/>
          </a:stretch>
        </p:blipFill>
        <p:spPr bwMode="auto">
          <a:xfrm>
            <a:off x="2622885" y="794085"/>
            <a:ext cx="8301790" cy="5751095"/>
          </a:xfrm>
          <a:prstGeom prst="rect">
            <a:avLst/>
          </a:prstGeom>
          <a:noFill/>
          <a:ln w="9525">
            <a:noFill/>
            <a:miter lim="800000"/>
            <a:headEnd/>
            <a:tailEnd/>
          </a:ln>
        </p:spPr>
      </p:pic>
      <p:sp>
        <p:nvSpPr>
          <p:cNvPr id="3" name="Title 2"/>
          <p:cNvSpPr>
            <a:spLocks noGrp="1"/>
          </p:cNvSpPr>
          <p:nvPr>
            <p:ph type="title" idx="4294967295"/>
          </p:nvPr>
        </p:nvSpPr>
        <p:spPr>
          <a:xfrm>
            <a:off x="698500" y="512763"/>
            <a:ext cx="11493500" cy="914400"/>
          </a:xfrm>
        </p:spPr>
        <p:txBody>
          <a:bodyPr/>
          <a:lstStyle/>
          <a:p>
            <a:r>
              <a:rPr lang="en-US" dirty="0" err="1">
                <a:solidFill>
                  <a:schemeClr val="accent1"/>
                </a:solidFill>
              </a:rPr>
              <a:t>Ascites</a:t>
            </a:r>
            <a:endParaRPr lang="en-US" dirty="0">
              <a:solidFill>
                <a:schemeClr val="accent1"/>
              </a:solidFill>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26464"/>
          </a:xfrm>
        </p:spPr>
        <p:txBody>
          <a:bodyPr/>
          <a:lstStyle/>
          <a:p>
            <a:r>
              <a:rPr lang="en-US" sz="4800" dirty="0">
                <a:solidFill>
                  <a:schemeClr val="accent1"/>
                </a:solidFill>
              </a:rPr>
              <a:t>S/S</a:t>
            </a:r>
          </a:p>
        </p:txBody>
      </p:sp>
      <p:sp>
        <p:nvSpPr>
          <p:cNvPr id="3" name="Content Placeholder 2"/>
          <p:cNvSpPr>
            <a:spLocks noGrp="1"/>
          </p:cNvSpPr>
          <p:nvPr>
            <p:ph sz="half" idx="1"/>
          </p:nvPr>
        </p:nvSpPr>
        <p:spPr>
          <a:xfrm>
            <a:off x="0" y="794084"/>
            <a:ext cx="6208295" cy="6063916"/>
          </a:xfrm>
        </p:spPr>
        <p:txBody>
          <a:bodyPr>
            <a:normAutofit fontScale="70000" lnSpcReduction="20000"/>
          </a:bodyPr>
          <a:lstStyle/>
          <a:p>
            <a:pPr>
              <a:buNone/>
            </a:pPr>
            <a:r>
              <a:rPr lang="en-US" sz="5100" dirty="0">
                <a:solidFill>
                  <a:schemeClr val="accent1"/>
                </a:solidFill>
              </a:rPr>
              <a:t>Early</a:t>
            </a:r>
          </a:p>
          <a:p>
            <a:r>
              <a:rPr lang="en-US" sz="4400" dirty="0"/>
              <a:t>generally feeling unwell and tired all the time</a:t>
            </a:r>
          </a:p>
          <a:p>
            <a:r>
              <a:rPr lang="en-US" sz="4400" dirty="0"/>
              <a:t>loss of appetite</a:t>
            </a:r>
          </a:p>
          <a:p>
            <a:r>
              <a:rPr lang="en-US" sz="4400" dirty="0"/>
              <a:t>loss of weight and muscle wasting</a:t>
            </a:r>
          </a:p>
          <a:p>
            <a:r>
              <a:rPr lang="en-US" sz="4400" dirty="0"/>
              <a:t>feeling sick (nausea) and vomiting</a:t>
            </a:r>
          </a:p>
          <a:p>
            <a:r>
              <a:rPr lang="en-US" sz="4400" dirty="0"/>
              <a:t>tenderness/pain on the RUQ</a:t>
            </a:r>
          </a:p>
          <a:p>
            <a:r>
              <a:rPr lang="en-US" sz="4400" dirty="0"/>
              <a:t>spider-like small blood capillaries on the skin above waist level (spider </a:t>
            </a:r>
            <a:r>
              <a:rPr lang="en-US" sz="4400" dirty="0" err="1"/>
              <a:t>angiomas</a:t>
            </a:r>
            <a:r>
              <a:rPr lang="en-US" sz="4400" dirty="0"/>
              <a:t>)</a:t>
            </a:r>
          </a:p>
          <a:p>
            <a:r>
              <a:rPr lang="en-US" sz="4400" dirty="0"/>
              <a:t>blotchy red palms</a:t>
            </a:r>
          </a:p>
          <a:p>
            <a:r>
              <a:rPr lang="en-US" sz="4400" dirty="0"/>
              <a:t>disturbed sleep pattern</a:t>
            </a:r>
          </a:p>
          <a:p>
            <a:endParaRPr lang="en-US" sz="4400" dirty="0"/>
          </a:p>
        </p:txBody>
      </p:sp>
      <p:sp>
        <p:nvSpPr>
          <p:cNvPr id="4" name="Content Placeholder 3"/>
          <p:cNvSpPr>
            <a:spLocks noGrp="1"/>
          </p:cNvSpPr>
          <p:nvPr>
            <p:ph sz="half" idx="2"/>
          </p:nvPr>
        </p:nvSpPr>
        <p:spPr>
          <a:xfrm>
            <a:off x="6207125" y="1"/>
            <a:ext cx="5984875" cy="6296469"/>
          </a:xfrm>
        </p:spPr>
        <p:txBody>
          <a:bodyPr>
            <a:noAutofit/>
          </a:bodyPr>
          <a:lstStyle/>
          <a:p>
            <a:endParaRPr lang="en-US" sz="3600" dirty="0"/>
          </a:p>
          <a:p>
            <a:pPr>
              <a:buNone/>
            </a:pPr>
            <a:r>
              <a:rPr lang="en-US" sz="3600" dirty="0">
                <a:solidFill>
                  <a:schemeClr val="accent1"/>
                </a:solidFill>
              </a:rPr>
              <a:t>Late</a:t>
            </a:r>
          </a:p>
          <a:p>
            <a:pPr marL="0" indent="0">
              <a:lnSpc>
                <a:spcPts val="4320"/>
              </a:lnSpc>
              <a:spcBef>
                <a:spcPts val="0"/>
              </a:spcBef>
            </a:pPr>
            <a:r>
              <a:rPr lang="en-US" sz="3600" dirty="0"/>
              <a:t>Foul breath</a:t>
            </a:r>
          </a:p>
          <a:p>
            <a:pPr marL="0" indent="0">
              <a:lnSpc>
                <a:spcPts val="4320"/>
              </a:lnSpc>
              <a:spcBef>
                <a:spcPts val="0"/>
              </a:spcBef>
            </a:pPr>
            <a:r>
              <a:rPr lang="en-US" sz="3600" dirty="0"/>
              <a:t>Jaundice</a:t>
            </a:r>
          </a:p>
          <a:p>
            <a:pPr marL="0" indent="0">
              <a:lnSpc>
                <a:spcPts val="4320"/>
              </a:lnSpc>
              <a:spcBef>
                <a:spcPts val="0"/>
              </a:spcBef>
            </a:pPr>
            <a:r>
              <a:rPr lang="en-US" sz="3600" dirty="0"/>
              <a:t>Fatigue</a:t>
            </a:r>
          </a:p>
          <a:p>
            <a:pPr marL="0" indent="0">
              <a:lnSpc>
                <a:spcPts val="4320"/>
              </a:lnSpc>
              <a:spcBef>
                <a:spcPts val="0"/>
              </a:spcBef>
            </a:pPr>
            <a:r>
              <a:rPr lang="en-US" sz="3600" dirty="0"/>
              <a:t>Pain</a:t>
            </a:r>
          </a:p>
          <a:p>
            <a:pPr marL="0" indent="0">
              <a:lnSpc>
                <a:spcPts val="4320"/>
              </a:lnSpc>
              <a:spcBef>
                <a:spcPts val="0"/>
              </a:spcBef>
            </a:pPr>
            <a:r>
              <a:rPr lang="en-US" sz="3600" dirty="0"/>
              <a:t>High Grade Fever</a:t>
            </a:r>
          </a:p>
          <a:p>
            <a:pPr marL="0" indent="0">
              <a:lnSpc>
                <a:spcPts val="4320"/>
              </a:lnSpc>
              <a:spcBef>
                <a:spcPts val="0"/>
              </a:spcBef>
            </a:pPr>
            <a:r>
              <a:rPr lang="en-US" sz="3600" dirty="0"/>
              <a:t>Loss of appetite</a:t>
            </a:r>
          </a:p>
          <a:p>
            <a:pPr marL="0" indent="0">
              <a:lnSpc>
                <a:spcPts val="4320"/>
              </a:lnSpc>
              <a:spcBef>
                <a:spcPts val="0"/>
              </a:spcBef>
            </a:pPr>
            <a:r>
              <a:rPr lang="en-US" sz="3600" dirty="0"/>
              <a:t>Edema</a:t>
            </a:r>
          </a:p>
          <a:p>
            <a:pPr marL="0" indent="0">
              <a:lnSpc>
                <a:spcPts val="4320"/>
              </a:lnSpc>
              <a:spcBef>
                <a:spcPts val="0"/>
              </a:spcBef>
            </a:pPr>
            <a:r>
              <a:rPr lang="en-US" sz="3600" dirty="0"/>
              <a:t>Anemia</a:t>
            </a:r>
          </a:p>
          <a:p>
            <a:pPr marL="0" indent="0">
              <a:lnSpc>
                <a:spcPts val="4320"/>
              </a:lnSpc>
              <a:spcBef>
                <a:spcPts val="0"/>
              </a:spcBef>
            </a:pPr>
            <a:r>
              <a:rPr lang="en-US" sz="3600" dirty="0"/>
              <a:t>Confusion </a:t>
            </a:r>
          </a:p>
          <a:p>
            <a:pPr marL="0" indent="0">
              <a:lnSpc>
                <a:spcPts val="4320"/>
              </a:lnSpc>
              <a:spcBef>
                <a:spcPts val="0"/>
              </a:spcBef>
            </a:pPr>
            <a:r>
              <a:rPr lang="en-US" sz="3600" dirty="0"/>
              <a:t>Bleeding tendencies</a:t>
            </a:r>
          </a:p>
          <a:p>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453" y="224121"/>
            <a:ext cx="11479220" cy="5657137"/>
          </a:xfrm>
        </p:spPr>
        <p:txBody>
          <a:bodyPr>
            <a:noAutofit/>
          </a:bodyPr>
          <a:lstStyle/>
          <a:p>
            <a:pPr>
              <a:buNone/>
            </a:pPr>
            <a:r>
              <a:rPr lang="en-US" sz="4000" b="1" dirty="0">
                <a:solidFill>
                  <a:schemeClr val="accent1"/>
                </a:solidFill>
                <a:latin typeface="Cambria" panose="02040503050406030204" pitchFamily="18" charset="0"/>
              </a:rPr>
              <a:t>Carious lesions: </a:t>
            </a:r>
            <a:r>
              <a:rPr lang="en-US" sz="4000" b="1" dirty="0" err="1">
                <a:solidFill>
                  <a:schemeClr val="accent1"/>
                </a:solidFill>
                <a:latin typeface="Cambria" panose="02040503050406030204" pitchFamily="18" charset="0"/>
              </a:rPr>
              <a:t>pathophysiology</a:t>
            </a:r>
            <a:endParaRPr lang="en-US" sz="4000" b="1" dirty="0">
              <a:solidFill>
                <a:schemeClr val="accent1"/>
              </a:solidFill>
              <a:latin typeface="Cambria" panose="02040503050406030204" pitchFamily="18" charset="0"/>
            </a:endParaRPr>
          </a:p>
          <a:p>
            <a:r>
              <a:rPr lang="en-US" sz="4000" dirty="0"/>
              <a:t>Tooth surfaces are normally colonized by many microorganisms. </a:t>
            </a:r>
          </a:p>
          <a:p>
            <a:r>
              <a:rPr lang="en-US" sz="4000" dirty="0"/>
              <a:t>Unless the surface is cleaned thoroughly and frequently, bacterial colonies of majorly </a:t>
            </a:r>
            <a:r>
              <a:rPr lang="en-US" sz="4000" i="1" dirty="0"/>
              <a:t>streptococcus </a:t>
            </a:r>
            <a:r>
              <a:rPr lang="en-US" sz="4000" i="1" dirty="0" err="1"/>
              <a:t>mutans</a:t>
            </a:r>
            <a:r>
              <a:rPr lang="en-US" sz="4000" i="1" dirty="0"/>
              <a:t> </a:t>
            </a:r>
            <a:r>
              <a:rPr lang="en-US" sz="4000" dirty="0"/>
              <a:t>form a soft mass known as dental plaque on the teeth surface or</a:t>
            </a:r>
            <a:r>
              <a:rPr lang="en-US" sz="4000" dirty="0">
                <a:latin typeface="Cambria" panose="02040503050406030204" pitchFamily="18" charset="0"/>
              </a:rPr>
              <a:t> in a fissure (a break in the tooth’s enamel) or in an area that is hard to clean. </a:t>
            </a:r>
            <a:endParaRPr lang="en-US" sz="4000" dirty="0">
              <a:solidFill>
                <a:schemeClr val="tx1"/>
              </a:solidFill>
              <a:latin typeface="Cambria" panose="02040503050406030204" pitchFamily="18" charset="0"/>
            </a:endParaRPr>
          </a:p>
          <a:p>
            <a:endParaRPr lang="en-US" sz="4000" dirty="0">
              <a:solidFill>
                <a:schemeClr val="tx1"/>
              </a:solidFill>
              <a:latin typeface="Cambria" panose="02040503050406030204" pitchFamily="18" charset="0"/>
            </a:endParaRPr>
          </a:p>
          <a:p>
            <a:endParaRPr lang="en-US" sz="32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26568984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Diagnosis</a:t>
            </a:r>
          </a:p>
        </p:txBody>
      </p:sp>
      <p:sp>
        <p:nvSpPr>
          <p:cNvPr id="3" name="Content Placeholder 2"/>
          <p:cNvSpPr>
            <a:spLocks noGrp="1"/>
          </p:cNvSpPr>
          <p:nvPr>
            <p:ph idx="1"/>
          </p:nvPr>
        </p:nvSpPr>
        <p:spPr>
          <a:xfrm>
            <a:off x="721895" y="1227222"/>
            <a:ext cx="11165305" cy="5128339"/>
          </a:xfrm>
        </p:spPr>
        <p:txBody>
          <a:bodyPr>
            <a:noAutofit/>
          </a:bodyPr>
          <a:lstStyle/>
          <a:p>
            <a:r>
              <a:rPr lang="en-US" sz="3200" b="1" dirty="0">
                <a:solidFill>
                  <a:schemeClr val="accent2">
                    <a:lumMod val="60000"/>
                    <a:lumOff val="40000"/>
                  </a:schemeClr>
                </a:solidFill>
              </a:rPr>
              <a:t>Blood tests</a:t>
            </a:r>
          </a:p>
          <a:p>
            <a:r>
              <a:rPr lang="en-US" sz="3200" dirty="0"/>
              <a:t>LFTs: should include SGOT (serum </a:t>
            </a:r>
            <a:r>
              <a:rPr lang="en-US" sz="3200" dirty="0" err="1"/>
              <a:t>glutamic</a:t>
            </a:r>
            <a:r>
              <a:rPr lang="en-US" sz="3200" dirty="0"/>
              <a:t> </a:t>
            </a:r>
            <a:r>
              <a:rPr lang="en-US" sz="3200" dirty="0" err="1"/>
              <a:t>oxaloacetic</a:t>
            </a:r>
            <a:r>
              <a:rPr lang="en-US" sz="3200" dirty="0"/>
              <a:t> </a:t>
            </a:r>
            <a:r>
              <a:rPr lang="en-US" sz="3200" dirty="0" err="1"/>
              <a:t>transaminase</a:t>
            </a:r>
            <a:r>
              <a:rPr lang="en-US" sz="3200" dirty="0"/>
              <a:t> )  </a:t>
            </a:r>
            <a:r>
              <a:rPr lang="en-US" sz="3200" dirty="0" err="1"/>
              <a:t>aspartate</a:t>
            </a:r>
            <a:r>
              <a:rPr lang="en-US" sz="3200" dirty="0"/>
              <a:t> </a:t>
            </a:r>
            <a:r>
              <a:rPr lang="en-US" sz="3200" dirty="0" err="1"/>
              <a:t>transaminase</a:t>
            </a:r>
            <a:r>
              <a:rPr lang="en-US" sz="3200" dirty="0"/>
              <a:t> (AST), </a:t>
            </a:r>
            <a:r>
              <a:rPr lang="en-US" sz="3200" dirty="0" err="1"/>
              <a:t>alanine</a:t>
            </a:r>
            <a:r>
              <a:rPr lang="en-US" sz="3200" dirty="0"/>
              <a:t> </a:t>
            </a:r>
            <a:r>
              <a:rPr lang="en-US" sz="3200" dirty="0" err="1"/>
              <a:t>transaminase</a:t>
            </a:r>
            <a:r>
              <a:rPr lang="en-US" sz="3200" dirty="0"/>
              <a:t> (ALT), alkaline </a:t>
            </a:r>
            <a:r>
              <a:rPr lang="en-US" sz="3200" dirty="0" err="1"/>
              <a:t>phosphatase</a:t>
            </a:r>
            <a:r>
              <a:rPr lang="en-US" sz="3200" dirty="0"/>
              <a:t> (ALP), </a:t>
            </a:r>
            <a:r>
              <a:rPr lang="en-US" sz="3200" dirty="0" err="1"/>
              <a:t>bilirubin</a:t>
            </a:r>
            <a:r>
              <a:rPr lang="en-US" sz="3200" dirty="0"/>
              <a:t>, gamma-</a:t>
            </a:r>
            <a:r>
              <a:rPr lang="en-US" sz="3200" dirty="0" err="1"/>
              <a:t>glutamyltransferase</a:t>
            </a:r>
            <a:r>
              <a:rPr lang="en-US" sz="3200" dirty="0"/>
              <a:t> (gamma-GT); AST and ALT are raised due to </a:t>
            </a:r>
            <a:r>
              <a:rPr lang="en-US" sz="3200" dirty="0" err="1"/>
              <a:t>hepatocyte</a:t>
            </a:r>
            <a:r>
              <a:rPr lang="en-US" sz="3200" dirty="0"/>
              <a:t> damage; gamma-GT is high in active alcoholics.</a:t>
            </a:r>
          </a:p>
          <a:p>
            <a:r>
              <a:rPr lang="en-US" sz="3200" dirty="0"/>
              <a:t>Albumin: there is </a:t>
            </a:r>
            <a:r>
              <a:rPr lang="en-US" sz="3200" dirty="0" err="1"/>
              <a:t>hypoalbuminaemia</a:t>
            </a:r>
            <a:r>
              <a:rPr lang="en-US" sz="3200" dirty="0"/>
              <a:t> in advanced cirrhosis.</a:t>
            </a:r>
          </a:p>
          <a:p>
            <a:r>
              <a:rPr lang="en-US" sz="3200" dirty="0"/>
              <a:t>FBC: occult bleeding may produce </a:t>
            </a:r>
            <a:r>
              <a:rPr lang="en-US" sz="3200" dirty="0" err="1"/>
              <a:t>anaemia</a:t>
            </a:r>
            <a:r>
              <a:rPr lang="en-US" sz="3200" dirty="0"/>
              <a:t>; </a:t>
            </a:r>
            <a:r>
              <a:rPr lang="en-US" sz="3200" dirty="0" err="1"/>
              <a:t>hypersplenism</a:t>
            </a:r>
            <a:r>
              <a:rPr lang="en-US" sz="3200" dirty="0"/>
              <a:t> may cause thrombocytopenia; </a:t>
            </a:r>
            <a:r>
              <a:rPr lang="en-US" sz="3200" dirty="0" err="1"/>
              <a:t>macrocytosis</a:t>
            </a:r>
            <a:r>
              <a:rPr lang="en-US" sz="3200" dirty="0"/>
              <a:t> can suggest alcohol abuse.</a:t>
            </a:r>
          </a:p>
          <a:p>
            <a:endParaRPr lang="en-US" sz="3200"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2313" y="0"/>
            <a:ext cx="11469687" cy="6356350"/>
          </a:xfrm>
        </p:spPr>
        <p:txBody>
          <a:bodyPr>
            <a:noAutofit/>
          </a:bodyPr>
          <a:lstStyle/>
          <a:p>
            <a:r>
              <a:rPr lang="en-US" sz="3600" dirty="0"/>
              <a:t>Renal function tests and electrolytes: </a:t>
            </a:r>
            <a:r>
              <a:rPr lang="en-US" sz="3600" dirty="0" err="1"/>
              <a:t>hyponatraemia</a:t>
            </a:r>
            <a:r>
              <a:rPr lang="en-US" sz="3600" dirty="0"/>
              <a:t> may be present (due to increased activity of </a:t>
            </a:r>
            <a:r>
              <a:rPr lang="en-US" sz="3600" dirty="0" err="1"/>
              <a:t>antidiuretic</a:t>
            </a:r>
            <a:r>
              <a:rPr lang="en-US" sz="3600" dirty="0"/>
              <a:t> hormone). Poor renal function may represent </a:t>
            </a:r>
            <a:r>
              <a:rPr lang="en-US" sz="3600" dirty="0" err="1"/>
              <a:t>hepatorenal</a:t>
            </a:r>
            <a:r>
              <a:rPr lang="en-US" sz="3600" dirty="0"/>
              <a:t> syndrome.</a:t>
            </a:r>
          </a:p>
          <a:p>
            <a:r>
              <a:rPr lang="en-US" sz="3600" dirty="0"/>
              <a:t>Red cell </a:t>
            </a:r>
            <a:r>
              <a:rPr lang="en-US" sz="3600" dirty="0" err="1"/>
              <a:t>folate</a:t>
            </a:r>
            <a:r>
              <a:rPr lang="en-US" sz="3600" dirty="0"/>
              <a:t>: alcohol abuse is often associated with a diet inadequate in </a:t>
            </a:r>
            <a:r>
              <a:rPr lang="en-US" sz="3600" dirty="0" err="1"/>
              <a:t>folate</a:t>
            </a:r>
            <a:r>
              <a:rPr lang="en-US" sz="3600" dirty="0"/>
              <a:t>.</a:t>
            </a:r>
          </a:p>
          <a:p>
            <a:r>
              <a:rPr lang="en-US" sz="3600" dirty="0"/>
              <a:t>Coagulation screen: abnormalities of coagulation are a sensitive test of liver function; </a:t>
            </a:r>
            <a:r>
              <a:rPr lang="en-US" sz="3600" dirty="0" err="1"/>
              <a:t>prothrombin</a:t>
            </a:r>
            <a:r>
              <a:rPr lang="en-US" sz="3600" dirty="0"/>
              <a:t> time is reduced in advanced cirrhosis.</a:t>
            </a:r>
          </a:p>
          <a:p>
            <a:r>
              <a:rPr lang="en-US" sz="3600" dirty="0" err="1"/>
              <a:t>Ferritin</a:t>
            </a:r>
            <a:r>
              <a:rPr lang="en-US" sz="3600" dirty="0"/>
              <a:t>: low </a:t>
            </a:r>
            <a:r>
              <a:rPr lang="en-US" sz="3600" dirty="0" err="1"/>
              <a:t>ferritin</a:t>
            </a:r>
            <a:r>
              <a:rPr lang="en-US" sz="3600" dirty="0"/>
              <a:t> may indicate iron deficiency from diet or blood loss; </a:t>
            </a:r>
            <a:r>
              <a:rPr lang="en-US" sz="3600" dirty="0" err="1"/>
              <a:t>ferritin</a:t>
            </a:r>
            <a:r>
              <a:rPr lang="en-US" sz="3600" dirty="0"/>
              <a:t> is raised in </a:t>
            </a:r>
            <a:r>
              <a:rPr lang="en-US" sz="3600" dirty="0" err="1"/>
              <a:t>haemochromatosis</a:t>
            </a:r>
            <a:endParaRPr lang="en-US" sz="3600" dirty="0"/>
          </a:p>
          <a:p>
            <a:endParaRPr lang="en-US" sz="3600"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4000" dirty="0"/>
              <a:t>Viral antibody screen for hepatitis</a:t>
            </a:r>
          </a:p>
          <a:p>
            <a:r>
              <a:rPr lang="en-US" sz="4000" dirty="0"/>
              <a:t>U/S</a:t>
            </a:r>
          </a:p>
          <a:p>
            <a:r>
              <a:rPr lang="en-US" sz="4000" dirty="0"/>
              <a:t>P/E</a:t>
            </a:r>
          </a:p>
          <a:p>
            <a:r>
              <a:rPr lang="en-US" sz="4000" dirty="0"/>
              <a:t>Chest x-ray will show a raised diaphragm</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Management</a:t>
            </a:r>
          </a:p>
        </p:txBody>
      </p:sp>
      <p:sp>
        <p:nvSpPr>
          <p:cNvPr id="3" name="Content Placeholder 2"/>
          <p:cNvSpPr>
            <a:spLocks noGrp="1"/>
          </p:cNvSpPr>
          <p:nvPr>
            <p:ph idx="1"/>
          </p:nvPr>
        </p:nvSpPr>
        <p:spPr/>
        <p:txBody>
          <a:bodyPr>
            <a:normAutofit/>
          </a:bodyPr>
          <a:lstStyle/>
          <a:p>
            <a:r>
              <a:rPr lang="en-US" sz="4000" dirty="0"/>
              <a:t>Nothing can reverses the damaged liver cells state</a:t>
            </a:r>
          </a:p>
          <a:p>
            <a:r>
              <a:rPr lang="en-US" sz="4000" dirty="0"/>
              <a:t>Treatment aims at preventing the progression and  providing symptomatic relief </a:t>
            </a:r>
          </a:p>
          <a:p>
            <a:r>
              <a:rPr lang="en-US" sz="4000" dirty="0"/>
              <a:t>Class brainstorming</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972800" cy="1435100"/>
          </a:xfrm>
        </p:spPr>
        <p:txBody>
          <a:bodyPr/>
          <a:lstStyle/>
          <a:p>
            <a:r>
              <a:rPr lang="en-US" dirty="0">
                <a:solidFill>
                  <a:schemeClr val="accent1"/>
                </a:solidFill>
              </a:rPr>
              <a:t>T.I.P.S</a:t>
            </a:r>
            <a:br>
              <a:rPr lang="en-US" dirty="0">
                <a:solidFill>
                  <a:schemeClr val="accent1"/>
                </a:solidFill>
              </a:rPr>
            </a:br>
            <a:r>
              <a:rPr lang="en-US" dirty="0" err="1">
                <a:solidFill>
                  <a:schemeClr val="accent1"/>
                </a:solidFill>
              </a:rPr>
              <a:t>Transjugular</a:t>
            </a:r>
            <a:r>
              <a:rPr lang="en-US" dirty="0">
                <a:solidFill>
                  <a:schemeClr val="accent1"/>
                </a:solidFill>
              </a:rPr>
              <a:t> </a:t>
            </a:r>
            <a:r>
              <a:rPr lang="en-US" dirty="0" err="1">
                <a:solidFill>
                  <a:schemeClr val="accent1"/>
                </a:solidFill>
              </a:rPr>
              <a:t>intrahepatic</a:t>
            </a:r>
            <a:r>
              <a:rPr lang="en-US" dirty="0">
                <a:solidFill>
                  <a:schemeClr val="accent1"/>
                </a:solidFill>
              </a:rPr>
              <a:t> </a:t>
            </a:r>
            <a:r>
              <a:rPr lang="en-US" dirty="0" err="1">
                <a:solidFill>
                  <a:schemeClr val="accent1"/>
                </a:solidFill>
              </a:rPr>
              <a:t>Portosystemic</a:t>
            </a:r>
            <a:r>
              <a:rPr lang="en-US" dirty="0">
                <a:solidFill>
                  <a:schemeClr val="accent1"/>
                </a:solidFill>
              </a:rPr>
              <a:t> shunt</a:t>
            </a:r>
          </a:p>
        </p:txBody>
      </p:sp>
      <p:pic>
        <p:nvPicPr>
          <p:cNvPr id="4" name="Content Placeholder 3" descr="Image result for portosystemic shunt"/>
          <p:cNvPicPr>
            <a:picLocks noGrp="1"/>
          </p:cNvPicPr>
          <p:nvPr>
            <p:ph idx="1"/>
          </p:nvPr>
        </p:nvPicPr>
        <p:blipFill>
          <a:blip r:embed="rId2" cstate="print"/>
          <a:stretch>
            <a:fillRect/>
          </a:stretch>
        </p:blipFill>
        <p:spPr bwMode="auto">
          <a:xfrm>
            <a:off x="6364288" y="1900237"/>
            <a:ext cx="3810000" cy="3048000"/>
          </a:xfrm>
          <a:prstGeom prst="rect">
            <a:avLst/>
          </a:prstGeom>
          <a:noFill/>
          <a:ln w="9525">
            <a:noFill/>
            <a:miter lim="800000"/>
            <a:headEnd/>
            <a:tailEnd/>
          </a:ln>
        </p:spPr>
      </p:pic>
      <p:sp>
        <p:nvSpPr>
          <p:cNvPr id="5" name="Text Placeholder 4"/>
          <p:cNvSpPr>
            <a:spLocks noGrp="1"/>
          </p:cNvSpPr>
          <p:nvPr>
            <p:ph type="body" sz="half" idx="2"/>
          </p:nvPr>
        </p:nvSpPr>
        <p:spPr>
          <a:xfrm>
            <a:off x="914401" y="1435100"/>
            <a:ext cx="5751095" cy="4572000"/>
          </a:xfrm>
        </p:spPr>
        <p:txBody>
          <a:bodyPr>
            <a:noAutofit/>
          </a:bodyPr>
          <a:lstStyle/>
          <a:p>
            <a:r>
              <a:rPr lang="en-US" sz="4000" dirty="0"/>
              <a:t>The goal of TIPS placement is to divert portal blood flow into the hepatic vein, so as to reduce the pressure gradient between portal and systemic circulations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Complications</a:t>
            </a:r>
            <a:r>
              <a:rPr lang="en-US" dirty="0"/>
              <a:t> </a:t>
            </a:r>
          </a:p>
        </p:txBody>
      </p:sp>
      <p:sp>
        <p:nvSpPr>
          <p:cNvPr id="3" name="Content Placeholder 2"/>
          <p:cNvSpPr>
            <a:spLocks noGrp="1"/>
          </p:cNvSpPr>
          <p:nvPr>
            <p:ph idx="1"/>
          </p:nvPr>
        </p:nvSpPr>
        <p:spPr/>
        <p:txBody>
          <a:bodyPr>
            <a:normAutofit/>
          </a:bodyPr>
          <a:lstStyle/>
          <a:p>
            <a:r>
              <a:rPr lang="en-US" sz="5400" dirty="0"/>
              <a:t>?????????</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b="1" u="sng" dirty="0">
                <a:solidFill>
                  <a:srgbClr val="FFFF00"/>
                </a:solidFill>
                <a:latin typeface="Cambria" pitchFamily="18" charset="0"/>
              </a:rPr>
              <a:t>6. CA  LIVER</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246910"/>
            <a:ext cx="10049852" cy="5001490"/>
          </a:xfrm>
        </p:spPr>
        <p:txBody>
          <a:bodyPr>
            <a:normAutofit/>
          </a:bodyPr>
          <a:lstStyle/>
          <a:p>
            <a:pPr>
              <a:buNone/>
            </a:pPr>
            <a:r>
              <a:rPr lang="en-US" sz="3600" b="1" dirty="0">
                <a:solidFill>
                  <a:schemeClr val="accent1"/>
                </a:solidFill>
                <a:latin typeface="Cambria" pitchFamily="18" charset="0"/>
              </a:rPr>
              <a:t>Causes</a:t>
            </a:r>
            <a:endParaRPr lang="en-US" sz="3600" dirty="0">
              <a:solidFill>
                <a:schemeClr val="accent1"/>
              </a:solidFill>
              <a:latin typeface="Cambria" pitchFamily="18" charset="0"/>
            </a:endParaRPr>
          </a:p>
          <a:p>
            <a:r>
              <a:rPr lang="en-US" sz="3600" dirty="0">
                <a:solidFill>
                  <a:schemeClr val="tx1"/>
                </a:solidFill>
                <a:latin typeface="Cambria" pitchFamily="18" charset="0"/>
              </a:rPr>
              <a:t>Hepatitis B virus</a:t>
            </a:r>
          </a:p>
          <a:p>
            <a:r>
              <a:rPr lang="en-US" sz="3600" dirty="0">
                <a:solidFill>
                  <a:schemeClr val="tx1"/>
                </a:solidFill>
                <a:latin typeface="Cambria" pitchFamily="18" charset="0"/>
              </a:rPr>
              <a:t>Hepatitis C virus</a:t>
            </a:r>
          </a:p>
          <a:p>
            <a:r>
              <a:rPr lang="en-US" sz="3600" dirty="0">
                <a:solidFill>
                  <a:schemeClr val="tx1"/>
                </a:solidFill>
                <a:latin typeface="Cambria" pitchFamily="18" charset="0"/>
              </a:rPr>
              <a:t>Cirrhosis</a:t>
            </a:r>
          </a:p>
          <a:p>
            <a:r>
              <a:rPr lang="en-US" sz="3600" dirty="0">
                <a:solidFill>
                  <a:schemeClr val="tx1"/>
                </a:solidFill>
                <a:latin typeface="Cambria" pitchFamily="18" charset="0"/>
              </a:rPr>
              <a:t>Smoking</a:t>
            </a:r>
          </a:p>
          <a:p>
            <a:r>
              <a:rPr lang="en-US" sz="3600" dirty="0">
                <a:solidFill>
                  <a:schemeClr val="tx1"/>
                </a:solidFill>
                <a:latin typeface="Cambria" pitchFamily="18" charset="0"/>
              </a:rPr>
              <a:t>Chemical agents</a:t>
            </a:r>
          </a:p>
        </p:txBody>
      </p:sp>
    </p:spTree>
    <p:extLst>
      <p:ext uri="{BB962C8B-B14F-4D97-AF65-F5344CB8AC3E}">
        <p14:creationId xmlns:p14="http://schemas.microsoft.com/office/powerpoint/2010/main" val="22537014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6884"/>
            <a:ext cx="11125200" cy="1089580"/>
          </a:xfrm>
        </p:spPr>
        <p:txBody>
          <a:bodyPr>
            <a:normAutofit fontScale="90000"/>
          </a:bodyPr>
          <a:lstStyle/>
          <a:p>
            <a:r>
              <a:rPr lang="en-US" sz="5300" b="1" dirty="0">
                <a:solidFill>
                  <a:schemeClr val="accent1"/>
                </a:solidFill>
                <a:latin typeface="Cambria" pitchFamily="18" charset="0"/>
              </a:rPr>
              <a:t>Clinical features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1179096"/>
            <a:ext cx="6003925" cy="5117375"/>
          </a:xfrm>
        </p:spPr>
        <p:txBody>
          <a:bodyPr>
            <a:noAutofit/>
          </a:bodyPr>
          <a:lstStyle/>
          <a:p>
            <a:r>
              <a:rPr lang="en-US" sz="3600" dirty="0">
                <a:solidFill>
                  <a:schemeClr val="tx1"/>
                </a:solidFill>
                <a:latin typeface="Cambria" pitchFamily="18" charset="0"/>
              </a:rPr>
              <a:t>Anorexia</a:t>
            </a:r>
          </a:p>
          <a:p>
            <a:r>
              <a:rPr lang="en-US" sz="3600" dirty="0">
                <a:solidFill>
                  <a:schemeClr val="tx1"/>
                </a:solidFill>
                <a:latin typeface="Cambria" pitchFamily="18" charset="0"/>
              </a:rPr>
              <a:t>Nausea and vomiting</a:t>
            </a:r>
          </a:p>
          <a:p>
            <a:r>
              <a:rPr lang="en-US" sz="3600" dirty="0">
                <a:solidFill>
                  <a:schemeClr val="tx1"/>
                </a:solidFill>
                <a:latin typeface="Cambria" pitchFamily="18" charset="0"/>
              </a:rPr>
              <a:t>Weakness and general malaise</a:t>
            </a:r>
          </a:p>
          <a:p>
            <a:r>
              <a:rPr lang="en-US" sz="3600" dirty="0">
                <a:solidFill>
                  <a:schemeClr val="tx1"/>
                </a:solidFill>
                <a:latin typeface="Cambria" pitchFamily="18" charset="0"/>
              </a:rPr>
              <a:t>Abdominal mass</a:t>
            </a:r>
          </a:p>
          <a:p>
            <a:r>
              <a:rPr lang="en-US" sz="3600" dirty="0" err="1">
                <a:solidFill>
                  <a:schemeClr val="tx1"/>
                </a:solidFill>
                <a:latin typeface="Cambria" pitchFamily="18" charset="0"/>
              </a:rPr>
              <a:t>Splenomegally</a:t>
            </a:r>
            <a:endParaRPr lang="en-US" sz="3600" dirty="0">
              <a:solidFill>
                <a:schemeClr val="tx1"/>
              </a:solidFill>
              <a:latin typeface="Cambria" pitchFamily="18" charset="0"/>
            </a:endParaRPr>
          </a:p>
          <a:p>
            <a:r>
              <a:rPr lang="en-US" sz="3600" dirty="0" err="1">
                <a:solidFill>
                  <a:schemeClr val="tx1"/>
                </a:solidFill>
                <a:latin typeface="Cambria" pitchFamily="18" charset="0"/>
              </a:rPr>
              <a:t>Hepatomegally</a:t>
            </a:r>
            <a:endParaRPr lang="en-US" sz="3600" dirty="0">
              <a:solidFill>
                <a:schemeClr val="tx1"/>
              </a:solidFill>
              <a:latin typeface="Cambria" pitchFamily="18" charset="0"/>
            </a:endParaRPr>
          </a:p>
          <a:p>
            <a:r>
              <a:rPr lang="en-US" sz="3600" dirty="0" err="1">
                <a:solidFill>
                  <a:schemeClr val="tx1"/>
                </a:solidFill>
                <a:latin typeface="Cambria" pitchFamily="18" charset="0"/>
              </a:rPr>
              <a:t>Ascites</a:t>
            </a:r>
            <a:endParaRPr lang="en-US" sz="3600" dirty="0">
              <a:solidFill>
                <a:schemeClr val="tx1"/>
              </a:solidFill>
              <a:latin typeface="Cambria" pitchFamily="18" charset="0"/>
            </a:endParaRPr>
          </a:p>
          <a:p>
            <a:r>
              <a:rPr lang="en-US" sz="3600" dirty="0">
                <a:solidFill>
                  <a:schemeClr val="tx1"/>
                </a:solidFill>
                <a:latin typeface="Cambria" pitchFamily="18" charset="0"/>
              </a:rPr>
              <a:t>Jaundice</a:t>
            </a:r>
          </a:p>
        </p:txBody>
      </p:sp>
      <p:sp>
        <p:nvSpPr>
          <p:cNvPr id="4" name="Content Placeholder 3"/>
          <p:cNvSpPr>
            <a:spLocks noGrp="1"/>
          </p:cNvSpPr>
          <p:nvPr>
            <p:ph sz="half" idx="2"/>
          </p:nvPr>
        </p:nvSpPr>
        <p:spPr>
          <a:xfrm>
            <a:off x="6136106" y="770022"/>
            <a:ext cx="5455820" cy="5526448"/>
          </a:xfrm>
        </p:spPr>
        <p:txBody>
          <a:bodyPr/>
          <a:lstStyle/>
          <a:p>
            <a:endParaRPr lang="en-US" dirty="0">
              <a:latin typeface="Cambria" pitchFamily="18" charset="0"/>
            </a:endParaRPr>
          </a:p>
          <a:p>
            <a:pPr>
              <a:buNone/>
            </a:pPr>
            <a:r>
              <a:rPr lang="en-US" sz="4000" dirty="0">
                <a:solidFill>
                  <a:schemeClr val="accent1"/>
                </a:solidFill>
                <a:latin typeface="Cambria" pitchFamily="18" charset="0"/>
              </a:rPr>
              <a:t>Diagnosis</a:t>
            </a:r>
          </a:p>
          <a:p>
            <a:r>
              <a:rPr lang="en-US" sz="4000" dirty="0">
                <a:latin typeface="Cambria" pitchFamily="18" charset="0"/>
              </a:rPr>
              <a:t>Abdominal u/s</a:t>
            </a:r>
          </a:p>
          <a:p>
            <a:r>
              <a:rPr lang="en-US" sz="4000" dirty="0">
                <a:latin typeface="Cambria" pitchFamily="18" charset="0"/>
              </a:rPr>
              <a:t>CT scan</a:t>
            </a:r>
          </a:p>
          <a:p>
            <a:r>
              <a:rPr lang="en-US" sz="4000" dirty="0">
                <a:latin typeface="Cambria" pitchFamily="18" charset="0"/>
              </a:rPr>
              <a:t>Arterial </a:t>
            </a:r>
            <a:r>
              <a:rPr lang="en-US" sz="4000" dirty="0" err="1">
                <a:latin typeface="Cambria" pitchFamily="18" charset="0"/>
              </a:rPr>
              <a:t>partography</a:t>
            </a:r>
            <a:endParaRPr lang="en-US" sz="4000" dirty="0">
              <a:latin typeface="Cambria" pitchFamily="18" charset="0"/>
            </a:endParaRPr>
          </a:p>
          <a:p>
            <a:r>
              <a:rPr lang="en-US" sz="4000" dirty="0">
                <a:latin typeface="Cambria" pitchFamily="18" charset="0"/>
              </a:rPr>
              <a:t>Liver biopsy</a:t>
            </a:r>
          </a:p>
          <a:p>
            <a:r>
              <a:rPr lang="en-US" sz="4000" dirty="0">
                <a:latin typeface="Cambria" pitchFamily="18" charset="0"/>
              </a:rPr>
              <a:t>LFTS</a:t>
            </a:r>
          </a:p>
          <a:p>
            <a:endParaRPr lang="en-US" dirty="0"/>
          </a:p>
        </p:txBody>
      </p:sp>
    </p:spTree>
    <p:extLst>
      <p:ext uri="{BB962C8B-B14F-4D97-AF65-F5344CB8AC3E}">
        <p14:creationId xmlns:p14="http://schemas.microsoft.com/office/powerpoint/2010/main" val="23500721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50"/>
            <a:ext cx="10972800" cy="1143000"/>
          </a:xfrm>
        </p:spPr>
        <p:txBody>
          <a:bodyPr>
            <a:normAutofit fontScale="90000"/>
          </a:bodyPr>
          <a:lstStyle/>
          <a:p>
            <a:r>
              <a:rPr lang="en-US" sz="4000" b="1"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r>
              <a:rPr lang="en-US" sz="3600" dirty="0">
                <a:solidFill>
                  <a:schemeClr val="accent1"/>
                </a:solidFill>
                <a:latin typeface="Cambria" pitchFamily="18" charset="0"/>
              </a:rPr>
              <a:t>Surgical</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72047" y="1347537"/>
            <a:ext cx="11591090" cy="5510463"/>
          </a:xfrm>
        </p:spPr>
        <p:txBody>
          <a:bodyPr>
            <a:noAutofit/>
          </a:bodyPr>
          <a:lstStyle/>
          <a:p>
            <a:r>
              <a:rPr lang="en-US" sz="3200" dirty="0">
                <a:solidFill>
                  <a:schemeClr val="tx1"/>
                </a:solidFill>
                <a:latin typeface="Cambria" pitchFamily="18" charset="0"/>
              </a:rPr>
              <a:t>Wedge resection</a:t>
            </a:r>
          </a:p>
          <a:p>
            <a:r>
              <a:rPr lang="en-US" sz="3200" dirty="0" err="1">
                <a:solidFill>
                  <a:schemeClr val="tx1"/>
                </a:solidFill>
                <a:latin typeface="Cambria" pitchFamily="18" charset="0"/>
              </a:rPr>
              <a:t>Lobectomyresection</a:t>
            </a:r>
            <a:endParaRPr lang="en-US" sz="3200" dirty="0">
              <a:solidFill>
                <a:schemeClr val="tx1"/>
              </a:solidFill>
              <a:latin typeface="Cambria" pitchFamily="18" charset="0"/>
            </a:endParaRPr>
          </a:p>
          <a:p>
            <a:r>
              <a:rPr lang="en-US" sz="3200" dirty="0">
                <a:solidFill>
                  <a:schemeClr val="tx1"/>
                </a:solidFill>
                <a:latin typeface="Cambria" pitchFamily="18" charset="0"/>
              </a:rPr>
              <a:t>Major liver resection</a:t>
            </a:r>
          </a:p>
          <a:p>
            <a:r>
              <a:rPr lang="en-US" sz="3200" dirty="0">
                <a:solidFill>
                  <a:schemeClr val="tx1"/>
                </a:solidFill>
                <a:latin typeface="Cambria" pitchFamily="18" charset="0"/>
              </a:rPr>
              <a:t>Total </a:t>
            </a:r>
            <a:r>
              <a:rPr lang="en-US" sz="3200" dirty="0" err="1">
                <a:solidFill>
                  <a:schemeClr val="tx1"/>
                </a:solidFill>
                <a:latin typeface="Cambria" pitchFamily="18" charset="0"/>
              </a:rPr>
              <a:t>hepatoctomy</a:t>
            </a:r>
            <a:r>
              <a:rPr lang="en-US" sz="3200" dirty="0">
                <a:solidFill>
                  <a:schemeClr val="tx1"/>
                </a:solidFill>
                <a:latin typeface="Cambria" pitchFamily="18" charset="0"/>
              </a:rPr>
              <a:t> and liver transplant</a:t>
            </a:r>
          </a:p>
          <a:p>
            <a:r>
              <a:rPr lang="en-US" sz="3200" dirty="0" err="1">
                <a:solidFill>
                  <a:schemeClr val="tx1"/>
                </a:solidFill>
                <a:latin typeface="Cambria" pitchFamily="18" charset="0"/>
              </a:rPr>
              <a:t>Cryotherapy</a:t>
            </a:r>
            <a:r>
              <a:rPr lang="en-US" sz="3200" dirty="0">
                <a:solidFill>
                  <a:schemeClr val="tx1"/>
                </a:solidFill>
                <a:latin typeface="Cambria" pitchFamily="18" charset="0"/>
              </a:rPr>
              <a:t>(use of extreme cold to destroy abnormal tissue)</a:t>
            </a:r>
          </a:p>
          <a:p>
            <a:r>
              <a:rPr lang="en-US" sz="3200" dirty="0">
                <a:solidFill>
                  <a:schemeClr val="tx1"/>
                </a:solidFill>
                <a:latin typeface="Cambria" pitchFamily="18" charset="0"/>
              </a:rPr>
              <a:t>Chemotherapy-Regional</a:t>
            </a:r>
            <a:r>
              <a:rPr lang="en-US" sz="3200" dirty="0">
                <a:latin typeface="Cambria" pitchFamily="18" charset="0"/>
              </a:rPr>
              <a:t>, </a:t>
            </a:r>
            <a:r>
              <a:rPr lang="en-US" sz="3200" dirty="0">
                <a:solidFill>
                  <a:schemeClr val="tx1"/>
                </a:solidFill>
                <a:latin typeface="Cambria" pitchFamily="18" charset="0"/>
              </a:rPr>
              <a:t>Intra –arterial</a:t>
            </a:r>
          </a:p>
          <a:p>
            <a:r>
              <a:rPr lang="en-US" sz="3200" dirty="0">
                <a:solidFill>
                  <a:schemeClr val="tx1"/>
                </a:solidFill>
                <a:latin typeface="Cambria" pitchFamily="18" charset="0"/>
              </a:rPr>
              <a:t>Radiation</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51373201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6600" dirty="0"/>
              <a:t>DISORDERS OF THE GALL BLADDER</a:t>
            </a:r>
          </a:p>
          <a:p>
            <a:r>
              <a:rPr lang="en-US" sz="4400" dirty="0" err="1">
                <a:solidFill>
                  <a:schemeClr val="accent2">
                    <a:lumMod val="60000"/>
                    <a:lumOff val="40000"/>
                  </a:schemeClr>
                </a:solidFill>
              </a:rPr>
              <a:t>Cholelithiasis</a:t>
            </a:r>
            <a:endParaRPr lang="en-US" sz="4400" dirty="0">
              <a:solidFill>
                <a:schemeClr val="accent2">
                  <a:lumMod val="60000"/>
                  <a:lumOff val="40000"/>
                </a:schemeClr>
              </a:solidFill>
            </a:endParaRPr>
          </a:p>
          <a:p>
            <a:r>
              <a:rPr lang="en-US" sz="4400" dirty="0" err="1">
                <a:solidFill>
                  <a:schemeClr val="accent2">
                    <a:lumMod val="60000"/>
                    <a:lumOff val="40000"/>
                  </a:schemeClr>
                </a:solidFill>
              </a:rPr>
              <a:t>Cholecystitis</a:t>
            </a:r>
            <a:endParaRPr lang="en-US" sz="4400" dirty="0">
              <a:solidFill>
                <a:schemeClr val="accent2">
                  <a:lumMod val="60000"/>
                  <a:lumOff val="40000"/>
                </a:schemeClr>
              </a:solidFill>
            </a:endParaRPr>
          </a:p>
          <a:p>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0113" y="892175"/>
            <a:ext cx="11291887" cy="5562600"/>
          </a:xfrm>
        </p:spPr>
        <p:txBody>
          <a:bodyPr>
            <a:noAutofit/>
          </a:bodyPr>
          <a:lstStyle/>
          <a:p>
            <a:r>
              <a:rPr lang="en-US" sz="3600" dirty="0">
                <a:latin typeface="Cambria" panose="02040503050406030204" pitchFamily="18" charset="0"/>
              </a:rPr>
              <a:t>Food residues accumulate and bacterial action produces acid that erodes the enamel. If no action is taken, the enamel is penetrated through into the dentin.</a:t>
            </a:r>
          </a:p>
          <a:p>
            <a:r>
              <a:rPr lang="en-US" sz="3600" dirty="0">
                <a:latin typeface="Cambria" panose="02040503050406030204" pitchFamily="18" charset="0"/>
              </a:rPr>
              <a:t>In the dentin, decay progresses more rapidly because the dentin is softer than the enamel and in time reaches the pulp. When the blood, lymph vessels, and nerves are exposed, they become infected and an abscess may form, either within the tooth or at the tip of the root.</a:t>
            </a:r>
            <a:endParaRPr lang="en-US" sz="3600"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404724" cy="1400530"/>
          </a:xfrm>
        </p:spPr>
        <p:txBody>
          <a:bodyPr>
            <a:normAutofit/>
          </a:bodyPr>
          <a:lstStyle/>
          <a:p>
            <a:r>
              <a:rPr lang="en-US" b="1" u="sng" dirty="0">
                <a:solidFill>
                  <a:srgbClr val="FFFF00"/>
                </a:solidFill>
                <a:latin typeface="Cambria" pitchFamily="18" charset="0"/>
              </a:rPr>
              <a:t>1</a:t>
            </a:r>
            <a:r>
              <a:rPr lang="en-US" sz="4000" b="1" u="sng" dirty="0">
                <a:solidFill>
                  <a:srgbClr val="FFFF00"/>
                </a:solidFill>
                <a:latin typeface="Cambria" pitchFamily="18" charset="0"/>
              </a:rPr>
              <a:t>. CHOLECYSTITIS</a:t>
            </a:r>
            <a:r>
              <a:rPr lang="en-US" sz="4000" u="sng" dirty="0">
                <a:solidFill>
                  <a:schemeClr val="tx1"/>
                </a:solidFill>
                <a:latin typeface="Cambria" pitchFamily="18" charset="0"/>
              </a:rPr>
              <a:t> </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458182" y="951489"/>
            <a:ext cx="11241982" cy="4195481"/>
          </a:xfrm>
        </p:spPr>
        <p:txBody>
          <a:bodyPr>
            <a:normAutofit/>
          </a:bodyPr>
          <a:lstStyle/>
          <a:p>
            <a:pPr>
              <a:buNone/>
            </a:pPr>
            <a:r>
              <a:rPr lang="en-US" sz="4400" b="1" dirty="0" err="1">
                <a:solidFill>
                  <a:schemeClr val="tx1"/>
                </a:solidFill>
                <a:latin typeface="Cambria" pitchFamily="18" charset="0"/>
              </a:rPr>
              <a:t>Cholecystitis</a:t>
            </a:r>
            <a:r>
              <a:rPr lang="en-US" sz="4400" dirty="0">
                <a:solidFill>
                  <a:schemeClr val="tx1"/>
                </a:solidFill>
                <a:latin typeface="Cambria" pitchFamily="18" charset="0"/>
              </a:rPr>
              <a:t>-inflammation of the gall bladder</a:t>
            </a:r>
          </a:p>
          <a:p>
            <a:pPr>
              <a:buNone/>
            </a:pPr>
            <a:r>
              <a:rPr lang="en-US" sz="4400" dirty="0">
                <a:solidFill>
                  <a:schemeClr val="tx1"/>
                </a:solidFill>
                <a:latin typeface="Cambria" pitchFamily="18" charset="0"/>
              </a:rPr>
              <a:t>Associated with sedentary life style. Obese persons are </a:t>
            </a:r>
            <a:r>
              <a:rPr lang="en-US" sz="4400" dirty="0">
                <a:latin typeface="Cambria" pitchFamily="18" charset="0"/>
              </a:rPr>
              <a:t>more </a:t>
            </a:r>
            <a:r>
              <a:rPr lang="en-US" sz="4400" dirty="0">
                <a:solidFill>
                  <a:schemeClr val="tx1"/>
                </a:solidFill>
                <a:latin typeface="Cambria" pitchFamily="18" charset="0"/>
              </a:rPr>
              <a:t>predisposed</a:t>
            </a:r>
          </a:p>
          <a:p>
            <a:pPr>
              <a:buNone/>
            </a:pPr>
            <a:r>
              <a:rPr lang="en-US" sz="4400" dirty="0">
                <a:solidFill>
                  <a:schemeClr val="tx1"/>
                </a:solidFill>
                <a:latin typeface="Cambria" pitchFamily="18" charset="0"/>
              </a:rPr>
              <a:t>Incidences are high at the age of 50’s and 60’s</a:t>
            </a:r>
          </a:p>
        </p:txBody>
      </p:sp>
    </p:spTree>
    <p:extLst>
      <p:ext uri="{BB962C8B-B14F-4D97-AF65-F5344CB8AC3E}">
        <p14:creationId xmlns:p14="http://schemas.microsoft.com/office/powerpoint/2010/main" val="297597719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62987" y="54201"/>
            <a:ext cx="9404724" cy="1088803"/>
          </a:xfrm>
        </p:spPr>
        <p:txBody>
          <a:bodyPr/>
          <a:lstStyle/>
          <a:p>
            <a:r>
              <a:rPr lang="en-US" dirty="0">
                <a:solidFill>
                  <a:schemeClr val="accent1"/>
                </a:solidFill>
              </a:rPr>
              <a:t>The Gallbladder</a:t>
            </a:r>
          </a:p>
        </p:txBody>
      </p:sp>
      <p:sp>
        <p:nvSpPr>
          <p:cNvPr id="2" name="Content Placeholder 1"/>
          <p:cNvSpPr>
            <a:spLocks noGrp="1"/>
          </p:cNvSpPr>
          <p:nvPr>
            <p:ph idx="1"/>
          </p:nvPr>
        </p:nvSpPr>
        <p:spPr>
          <a:xfrm>
            <a:off x="553453" y="872836"/>
            <a:ext cx="11638548" cy="5985164"/>
          </a:xfrm>
        </p:spPr>
        <p:txBody>
          <a:bodyPr>
            <a:noAutofit/>
          </a:bodyPr>
          <a:lstStyle/>
          <a:p>
            <a:r>
              <a:rPr lang="en-US" sz="3600" dirty="0"/>
              <a:t>H</a:t>
            </a:r>
            <a:r>
              <a:rPr lang="en-US" sz="3600" dirty="0">
                <a:solidFill>
                  <a:schemeClr val="tx1"/>
                </a:solidFill>
              </a:rPr>
              <a:t>ollow </a:t>
            </a:r>
            <a:r>
              <a:rPr lang="en-US" sz="3600" dirty="0"/>
              <a:t>organ </a:t>
            </a:r>
            <a:r>
              <a:rPr lang="en-US" sz="3600" dirty="0">
                <a:solidFill>
                  <a:schemeClr val="tx1"/>
                </a:solidFill>
              </a:rPr>
              <a:t>that  beneath the liver.</a:t>
            </a:r>
          </a:p>
          <a:p>
            <a:r>
              <a:rPr lang="en-US" sz="3600" dirty="0">
                <a:solidFill>
                  <a:schemeClr val="tx1"/>
                </a:solidFill>
              </a:rPr>
              <a:t>In adults, measures approximately 8 cm (3.1 in) in length and 4 cm (1.6 in) in diameter when fully distended.</a:t>
            </a:r>
          </a:p>
          <a:p>
            <a:r>
              <a:rPr lang="en-US" sz="3600" dirty="0"/>
              <a:t>D</a:t>
            </a:r>
            <a:r>
              <a:rPr lang="en-US" sz="3600" dirty="0">
                <a:solidFill>
                  <a:schemeClr val="tx1"/>
                </a:solidFill>
              </a:rPr>
              <a:t>ivided into three </a:t>
            </a:r>
            <a:r>
              <a:rPr lang="en-US" sz="3600" dirty="0"/>
              <a:t>parts</a:t>
            </a:r>
            <a:r>
              <a:rPr lang="en-US" sz="3600" dirty="0">
                <a:solidFill>
                  <a:schemeClr val="tx1"/>
                </a:solidFill>
              </a:rPr>
              <a:t>: fundus, body and neck.</a:t>
            </a:r>
          </a:p>
          <a:p>
            <a:r>
              <a:rPr lang="en-US" sz="3600" dirty="0">
                <a:solidFill>
                  <a:schemeClr val="tx1"/>
                </a:solidFill>
              </a:rPr>
              <a:t>The neck tapers and connects to the biliary tree via the cystic duct which then joins the common hepatic duct to become the common bile duct. </a:t>
            </a:r>
          </a:p>
          <a:p>
            <a:r>
              <a:rPr lang="en-US" sz="3600" dirty="0">
                <a:solidFill>
                  <a:schemeClr val="tx1"/>
                </a:solidFill>
              </a:rPr>
              <a:t>At the neck of the gallbladder is a mucosal fold called Hartmann's pouch, where gallstones commonly get stuck. </a:t>
            </a:r>
          </a:p>
          <a:p>
            <a:pPr>
              <a:buNone/>
            </a:pPr>
            <a:r>
              <a:rPr lang="en-US" sz="3600" dirty="0">
                <a:solidFill>
                  <a:schemeClr val="tx1"/>
                </a:solidFill>
              </a:rPr>
              <a:t> </a:t>
            </a:r>
          </a:p>
        </p:txBody>
      </p:sp>
    </p:spTree>
    <p:extLst>
      <p:ext uri="{BB962C8B-B14F-4D97-AF65-F5344CB8AC3E}">
        <p14:creationId xmlns:p14="http://schemas.microsoft.com/office/powerpoint/2010/main" val="291481281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2133610" y="457200"/>
            <a:ext cx="8001001" cy="24384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cstate="print"/>
          <a:srcRect/>
          <a:stretch>
            <a:fillRect/>
          </a:stretch>
        </p:blipFill>
        <p:spPr bwMode="auto">
          <a:xfrm>
            <a:off x="890337" y="3"/>
            <a:ext cx="9721516" cy="6597457"/>
          </a:xfrm>
          <a:prstGeom prst="rect">
            <a:avLst/>
          </a:prstGeom>
          <a:noFill/>
          <a:ln w="9525">
            <a:noFill/>
            <a:miter lim="800000"/>
            <a:headEnd/>
            <a:tailEnd/>
          </a:ln>
          <a:effectLst/>
        </p:spPr>
      </p:pic>
    </p:spTree>
    <p:extLst>
      <p:ext uri="{BB962C8B-B14F-4D97-AF65-F5344CB8AC3E}">
        <p14:creationId xmlns:p14="http://schemas.microsoft.com/office/powerpoint/2010/main" val="385598862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73125"/>
            <a:ext cx="11907838" cy="5375275"/>
          </a:xfrm>
        </p:spPr>
        <p:txBody>
          <a:bodyPr>
            <a:normAutofit lnSpcReduction="10000"/>
          </a:bodyPr>
          <a:lstStyle/>
          <a:p>
            <a:r>
              <a:rPr lang="en-US" sz="3600" dirty="0" err="1">
                <a:solidFill>
                  <a:schemeClr val="tx1"/>
                </a:solidFill>
                <a:latin typeface="+mn-lt"/>
              </a:rPr>
              <a:t>Cholecystitis</a:t>
            </a:r>
            <a:r>
              <a:rPr lang="en-US" sz="3600" dirty="0">
                <a:solidFill>
                  <a:schemeClr val="tx1"/>
                </a:solidFill>
                <a:latin typeface="+mn-lt"/>
              </a:rPr>
              <a:t> is the inflammation of the gallbladder, usually resulting from a gallbladder </a:t>
            </a:r>
            <a:r>
              <a:rPr lang="en-US" sz="3600" i="1" dirty="0">
                <a:solidFill>
                  <a:schemeClr val="tx1"/>
                </a:solidFill>
                <a:latin typeface="+mn-lt"/>
              </a:rPr>
              <a:t>stone blocking the cystic duct.</a:t>
            </a:r>
          </a:p>
          <a:p>
            <a:r>
              <a:rPr lang="en-US" sz="3600" dirty="0"/>
              <a:t>L</a:t>
            </a:r>
            <a:r>
              <a:rPr lang="en-US" sz="3600" dirty="0">
                <a:solidFill>
                  <a:schemeClr val="tx1"/>
                </a:solidFill>
                <a:latin typeface="+mn-lt"/>
              </a:rPr>
              <a:t>asts for long time and characterized by repeated attacks of pain (biliary colic).</a:t>
            </a:r>
          </a:p>
          <a:p>
            <a:r>
              <a:rPr lang="en-US" sz="3600" dirty="0">
                <a:solidFill>
                  <a:schemeClr val="tx1"/>
                </a:solidFill>
                <a:latin typeface="+mn-lt"/>
              </a:rPr>
              <a:t>It may become thick walled, scarred and small. The gallbladder usually contains sludge (a microscopic particles or materials similar to gallstones)</a:t>
            </a:r>
          </a:p>
          <a:p>
            <a:pPr>
              <a:buFont typeface="Wingdings" pitchFamily="2" charset="2"/>
              <a:buChar char="v"/>
            </a:pPr>
            <a:r>
              <a:rPr lang="en-US" sz="3600" dirty="0"/>
              <a:t>These</a:t>
            </a:r>
            <a:r>
              <a:rPr lang="en-US" sz="3600" dirty="0">
                <a:solidFill>
                  <a:schemeClr val="tx1"/>
                </a:solidFill>
                <a:latin typeface="+mn-lt"/>
              </a:rPr>
              <a:t> block its opening into the cystic duct or reside in cystic duct itself.</a:t>
            </a:r>
          </a:p>
          <a:p>
            <a:endParaRPr lang="en-US" sz="2800" dirty="0">
              <a:solidFill>
                <a:schemeClr val="tx1"/>
              </a:solidFill>
              <a:latin typeface="+mn-lt"/>
            </a:endParaRPr>
          </a:p>
          <a:p>
            <a:endParaRPr lang="en-US" sz="2800" dirty="0">
              <a:solidFill>
                <a:schemeClr val="tx1"/>
              </a:solidFill>
              <a:latin typeface="+mn-lt"/>
            </a:endParaRPr>
          </a:p>
          <a:p>
            <a:endParaRPr lang="en-US" sz="2800" dirty="0">
              <a:solidFill>
                <a:schemeClr val="tx1"/>
              </a:solidFill>
              <a:latin typeface="+mn-lt"/>
            </a:endParaRPr>
          </a:p>
          <a:p>
            <a:endParaRPr lang="en-US" dirty="0">
              <a:solidFill>
                <a:schemeClr val="tx1"/>
              </a:solidFill>
            </a:endParaRPr>
          </a:p>
        </p:txBody>
      </p:sp>
    </p:spTree>
    <p:extLst>
      <p:ext uri="{BB962C8B-B14F-4D97-AF65-F5344CB8AC3E}">
        <p14:creationId xmlns:p14="http://schemas.microsoft.com/office/powerpoint/2010/main" val="10416054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inflamed gallbladder images"/>
          <p:cNvPicPr/>
          <p:nvPr/>
        </p:nvPicPr>
        <p:blipFill>
          <a:blip r:embed="rId2" cstate="print"/>
          <a:srcRect/>
          <a:stretch>
            <a:fillRect/>
          </a:stretch>
        </p:blipFill>
        <p:spPr bwMode="auto">
          <a:xfrm>
            <a:off x="2069434" y="0"/>
            <a:ext cx="7964905" cy="6858000"/>
          </a:xfrm>
          <a:prstGeom prst="rect">
            <a:avLst/>
          </a:prstGeom>
          <a:noFill/>
          <a:ln w="9525">
            <a:noFill/>
            <a:miter lim="800000"/>
            <a:headEnd/>
            <a:tailEnd/>
          </a:ln>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1581" y="0"/>
            <a:ext cx="8686800" cy="4860758"/>
          </a:xfrm>
          <a:prstGeom prst="rect">
            <a:avLst/>
          </a:prstGeom>
          <a:noFill/>
          <a:ln w="9525">
            <a:noFill/>
            <a:miter lim="800000"/>
            <a:headEnd/>
            <a:tailEnd/>
          </a:ln>
          <a:effectLst/>
        </p:spPr>
      </p:pic>
      <p:sp>
        <p:nvSpPr>
          <p:cNvPr id="5" name="TextBox 4"/>
          <p:cNvSpPr txBox="1"/>
          <p:nvPr/>
        </p:nvSpPr>
        <p:spPr>
          <a:xfrm>
            <a:off x="256376" y="4930914"/>
            <a:ext cx="11767965" cy="1077218"/>
          </a:xfrm>
          <a:prstGeom prst="rect">
            <a:avLst/>
          </a:prstGeom>
          <a:noFill/>
        </p:spPr>
        <p:txBody>
          <a:bodyPr wrap="none" rtlCol="0">
            <a:spAutoFit/>
          </a:bodyPr>
          <a:lstStyle/>
          <a:p>
            <a:pPr algn="ctr"/>
            <a:r>
              <a:rPr lang="en-US" sz="3200" b="1" dirty="0"/>
              <a:t>Notice thickness of gall bladder wall, abundant </a:t>
            </a:r>
            <a:r>
              <a:rPr lang="en-US" sz="3200" b="1" dirty="0" err="1"/>
              <a:t>polyhedric</a:t>
            </a:r>
            <a:r>
              <a:rPr lang="en-US" sz="3200" b="1" dirty="0"/>
              <a:t> stones </a:t>
            </a:r>
          </a:p>
          <a:p>
            <a:pPr algn="ctr"/>
            <a:r>
              <a:rPr lang="en-US" sz="3200" b="1" dirty="0"/>
              <a:t>and small papillary tumor in the cystic duct.</a:t>
            </a:r>
            <a:endParaRPr lang="en-US" sz="3200" dirty="0"/>
          </a:p>
        </p:txBody>
      </p:sp>
    </p:spTree>
    <p:extLst>
      <p:ext uri="{BB962C8B-B14F-4D97-AF65-F5344CB8AC3E}">
        <p14:creationId xmlns:p14="http://schemas.microsoft.com/office/powerpoint/2010/main" val="243043039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5760"/>
            <a:ext cx="8718926" cy="1034770"/>
          </a:xfrm>
        </p:spPr>
        <p:txBody>
          <a:bodyPr>
            <a:normAutofit fontScale="90000"/>
          </a:bodyPr>
          <a:lstStyle/>
          <a:p>
            <a:r>
              <a:rPr lang="en-US" sz="4400" u="sng" dirty="0">
                <a:solidFill>
                  <a:schemeClr val="accent1"/>
                </a:solidFill>
                <a:latin typeface="Cambria" pitchFamily="18" charset="0"/>
              </a:rPr>
              <a:t>Pathophysiology</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458183" y="1034616"/>
            <a:ext cx="11262763" cy="4195481"/>
          </a:xfrm>
        </p:spPr>
        <p:txBody>
          <a:bodyPr>
            <a:normAutofit/>
          </a:bodyPr>
          <a:lstStyle/>
          <a:p>
            <a:r>
              <a:rPr lang="en-US" sz="4400" dirty="0">
                <a:solidFill>
                  <a:schemeClr val="tx1"/>
                </a:solidFill>
                <a:latin typeface="Cambria" pitchFamily="18" charset="0"/>
              </a:rPr>
              <a:t>Obstruction of the bile flow, more water absorption causing increased concentration of  the bile and irritation of gall bladder </a:t>
            </a:r>
          </a:p>
          <a:p>
            <a:r>
              <a:rPr lang="en-US" sz="4400" dirty="0">
                <a:solidFill>
                  <a:schemeClr val="tx1"/>
                </a:solidFill>
                <a:latin typeface="Cambria" pitchFamily="18" charset="0"/>
              </a:rPr>
              <a:t>Bacteria and irritants are trapped thus further inflammation</a:t>
            </a:r>
          </a:p>
        </p:txBody>
      </p:sp>
    </p:spTree>
    <p:extLst>
      <p:ext uri="{BB962C8B-B14F-4D97-AF65-F5344CB8AC3E}">
        <p14:creationId xmlns:p14="http://schemas.microsoft.com/office/powerpoint/2010/main" val="404733300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4" y="161773"/>
            <a:ext cx="9404724" cy="898100"/>
          </a:xfrm>
        </p:spPr>
        <p:txBody>
          <a:bodyPr/>
          <a:lstStyle/>
          <a:p>
            <a:r>
              <a:rPr lang="en-US" sz="4800" dirty="0">
                <a:solidFill>
                  <a:schemeClr val="accent1"/>
                </a:solidFill>
              </a:rPr>
              <a:t>Clinical features</a:t>
            </a:r>
          </a:p>
        </p:txBody>
      </p:sp>
      <p:sp>
        <p:nvSpPr>
          <p:cNvPr id="3" name="Content Placeholder 2"/>
          <p:cNvSpPr>
            <a:spLocks noGrp="1"/>
          </p:cNvSpPr>
          <p:nvPr>
            <p:ph idx="1"/>
          </p:nvPr>
        </p:nvSpPr>
        <p:spPr>
          <a:xfrm>
            <a:off x="0" y="872840"/>
            <a:ext cx="12192000" cy="5985163"/>
          </a:xfrm>
        </p:spPr>
        <p:txBody>
          <a:bodyPr>
            <a:noAutofit/>
          </a:bodyPr>
          <a:lstStyle/>
          <a:p>
            <a:r>
              <a:rPr lang="en-US" sz="3600" dirty="0"/>
              <a:t>F</a:t>
            </a:r>
            <a:r>
              <a:rPr lang="en-US" sz="3600" dirty="0">
                <a:solidFill>
                  <a:schemeClr val="tx1"/>
                </a:solidFill>
              </a:rPr>
              <a:t>ever, tachycardia, and tenderness in the RUQ(</a:t>
            </a:r>
            <a:r>
              <a:rPr lang="en-US" sz="3600" i="1" dirty="0">
                <a:solidFill>
                  <a:schemeClr val="tx1"/>
                </a:solidFill>
              </a:rPr>
              <a:t>right upper quadrant)</a:t>
            </a:r>
            <a:r>
              <a:rPr lang="en-US" sz="3600" dirty="0">
                <a:solidFill>
                  <a:schemeClr val="tx1"/>
                </a:solidFill>
              </a:rPr>
              <a:t> or </a:t>
            </a:r>
            <a:r>
              <a:rPr lang="en-US" sz="3600" dirty="0" err="1">
                <a:solidFill>
                  <a:schemeClr val="tx1"/>
                </a:solidFill>
              </a:rPr>
              <a:t>epigastric</a:t>
            </a:r>
            <a:r>
              <a:rPr lang="en-US" sz="3600" dirty="0">
                <a:solidFill>
                  <a:schemeClr val="tx1"/>
                </a:solidFill>
              </a:rPr>
              <a:t> region, often with guarding or rebound. </a:t>
            </a:r>
          </a:p>
          <a:p>
            <a:r>
              <a:rPr lang="en-US" sz="3600" dirty="0">
                <a:solidFill>
                  <a:schemeClr val="tx1"/>
                </a:solidFill>
              </a:rPr>
              <a:t>The </a:t>
            </a:r>
            <a:r>
              <a:rPr lang="en-US" sz="3600" b="1" dirty="0">
                <a:solidFill>
                  <a:schemeClr val="tx1"/>
                </a:solidFill>
              </a:rPr>
              <a:t>Murphy sign</a:t>
            </a:r>
            <a:r>
              <a:rPr lang="en-US" sz="3600" dirty="0">
                <a:solidFill>
                  <a:schemeClr val="tx1"/>
                </a:solidFill>
              </a:rPr>
              <a:t> described as tenderness and an inspiratory pause elicited during palpation of the RUQ. </a:t>
            </a:r>
          </a:p>
          <a:p>
            <a:r>
              <a:rPr lang="en-US" sz="3600" dirty="0">
                <a:solidFill>
                  <a:schemeClr val="tx1"/>
                </a:solidFill>
              </a:rPr>
              <a:t>A palpable gallbladder or fullness of the RUQ </a:t>
            </a:r>
            <a:r>
              <a:rPr lang="en-US" sz="3600" b="1" dirty="0">
                <a:solidFill>
                  <a:schemeClr val="tx1"/>
                </a:solidFill>
              </a:rPr>
              <a:t>.</a:t>
            </a:r>
          </a:p>
          <a:p>
            <a:r>
              <a:rPr lang="en-US" sz="3600" dirty="0">
                <a:solidFill>
                  <a:schemeClr val="tx1"/>
                </a:solidFill>
              </a:rPr>
              <a:t> Jaundice may be noted in approximately 15% of patients. </a:t>
            </a:r>
          </a:p>
          <a:p>
            <a:r>
              <a:rPr lang="en-US" sz="3600" dirty="0">
                <a:solidFill>
                  <a:schemeClr val="tx1"/>
                </a:solidFill>
              </a:rPr>
              <a:t>Patients with chronic </a:t>
            </a:r>
            <a:r>
              <a:rPr lang="en-US" sz="3600" dirty="0" err="1">
                <a:solidFill>
                  <a:schemeClr val="tx1"/>
                </a:solidFill>
              </a:rPr>
              <a:t>cholecystitis</a:t>
            </a:r>
            <a:r>
              <a:rPr lang="en-US" sz="3600" dirty="0">
                <a:solidFill>
                  <a:schemeClr val="tx1"/>
                </a:solidFill>
              </a:rPr>
              <a:t> frequently have a palpable RUQ mass secondary to fibrosis involving the gallbladder. </a:t>
            </a:r>
          </a:p>
          <a:p>
            <a:endParaRPr lang="en-US" sz="3600" dirty="0">
              <a:solidFill>
                <a:schemeClr val="tx1"/>
              </a:solidFill>
            </a:endParaRPr>
          </a:p>
          <a:p>
            <a:endParaRPr lang="en-US" sz="3600" dirty="0">
              <a:solidFill>
                <a:schemeClr val="tx1"/>
              </a:solidFill>
            </a:endParaRPr>
          </a:p>
          <a:p>
            <a:pPr algn="r"/>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421300384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143000"/>
            <a:ext cx="11907838" cy="5132388"/>
          </a:xfrm>
        </p:spPr>
        <p:txBody>
          <a:bodyPr>
            <a:noAutofit/>
          </a:bodyPr>
          <a:lstStyle/>
          <a:p>
            <a:pPr>
              <a:buFont typeface="Wingdings" pitchFamily="2" charset="2"/>
              <a:buChar char="Ø"/>
            </a:pPr>
            <a:r>
              <a:rPr lang="en-US" sz="4400" dirty="0">
                <a:solidFill>
                  <a:schemeClr val="tx1"/>
                </a:solidFill>
              </a:rPr>
              <a:t>Pain : sharp, cramping, steady</a:t>
            </a:r>
          </a:p>
          <a:p>
            <a:pPr>
              <a:buFont typeface="Wingdings" pitchFamily="2" charset="2"/>
              <a:buChar char="Ø"/>
            </a:pPr>
            <a:r>
              <a:rPr lang="en-US" sz="4400" dirty="0">
                <a:solidFill>
                  <a:schemeClr val="tx1"/>
                </a:solidFill>
              </a:rPr>
              <a:t>Spread to the back or below the right shoulder blade</a:t>
            </a:r>
          </a:p>
          <a:p>
            <a:pPr>
              <a:buFont typeface="Wingdings" pitchFamily="2" charset="2"/>
              <a:buChar char="Ø"/>
            </a:pPr>
            <a:r>
              <a:rPr lang="en-US" sz="4400" dirty="0">
                <a:solidFill>
                  <a:schemeClr val="tx1"/>
                </a:solidFill>
              </a:rPr>
              <a:t>Other symptoms : clay-colored stools, fever, nausea or vomiting, yellowing of skin(jaundice)</a:t>
            </a:r>
          </a:p>
        </p:txBody>
      </p:sp>
    </p:spTree>
    <p:extLst>
      <p:ext uri="{BB962C8B-B14F-4D97-AF65-F5344CB8AC3E}">
        <p14:creationId xmlns:p14="http://schemas.microsoft.com/office/powerpoint/2010/main" val="150043953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Diagnostic</a:t>
            </a:r>
            <a:r>
              <a:rPr lang="en-US" dirty="0">
                <a:solidFill>
                  <a:schemeClr val="tx1"/>
                </a:solidFill>
              </a:rPr>
              <a:t> </a:t>
            </a:r>
          </a:p>
        </p:txBody>
      </p:sp>
      <p:sp>
        <p:nvSpPr>
          <p:cNvPr id="2" name="Content Placeholder 1"/>
          <p:cNvSpPr>
            <a:spLocks noGrp="1"/>
          </p:cNvSpPr>
          <p:nvPr>
            <p:ph idx="1"/>
          </p:nvPr>
        </p:nvSpPr>
        <p:spPr>
          <a:xfrm>
            <a:off x="0" y="1226128"/>
            <a:ext cx="12192000" cy="5022272"/>
          </a:xfrm>
        </p:spPr>
        <p:txBody>
          <a:bodyPr>
            <a:normAutofit/>
          </a:bodyPr>
          <a:lstStyle/>
          <a:p>
            <a:r>
              <a:rPr lang="en-US" sz="4000" dirty="0">
                <a:solidFill>
                  <a:schemeClr val="tx1"/>
                </a:solidFill>
              </a:rPr>
              <a:t>P/examination.</a:t>
            </a:r>
          </a:p>
          <a:p>
            <a:r>
              <a:rPr lang="en-US" sz="4000" b="1" dirty="0" err="1">
                <a:solidFill>
                  <a:schemeClr val="tx1"/>
                </a:solidFill>
              </a:rPr>
              <a:t>Ultrasonography</a:t>
            </a:r>
            <a:r>
              <a:rPr lang="en-US" sz="4000" dirty="0">
                <a:solidFill>
                  <a:schemeClr val="tx1"/>
                </a:solidFill>
              </a:rPr>
              <a:t> is the best way to detect gallstones in the gallbladder or the thickening of its wall. </a:t>
            </a:r>
          </a:p>
          <a:p>
            <a:endParaRPr lang="en-US" sz="4000" dirty="0">
              <a:solidFill>
                <a:schemeClr val="tx1"/>
              </a:solidFill>
            </a:endParaRPr>
          </a:p>
        </p:txBody>
      </p:sp>
    </p:spTree>
    <p:extLst>
      <p:ext uri="{BB962C8B-B14F-4D97-AF65-F5344CB8AC3E}">
        <p14:creationId xmlns:p14="http://schemas.microsoft.com/office/powerpoint/2010/main" val="105556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Factors enhancing bacterial action</a:t>
            </a:r>
          </a:p>
        </p:txBody>
      </p:sp>
      <p:sp>
        <p:nvSpPr>
          <p:cNvPr id="3" name="Content Placeholder 2"/>
          <p:cNvSpPr>
            <a:spLocks noGrp="1"/>
          </p:cNvSpPr>
          <p:nvPr>
            <p:ph idx="1"/>
          </p:nvPr>
        </p:nvSpPr>
        <p:spPr/>
        <p:txBody>
          <a:bodyPr>
            <a:normAutofit/>
          </a:bodyPr>
          <a:lstStyle/>
          <a:p>
            <a:r>
              <a:rPr lang="en-US" sz="4400" b="1" dirty="0" err="1">
                <a:solidFill>
                  <a:schemeClr val="accent2">
                    <a:lumMod val="40000"/>
                    <a:lumOff val="60000"/>
                  </a:schemeClr>
                </a:solidFill>
              </a:rPr>
              <a:t>Xerostomia</a:t>
            </a:r>
            <a:r>
              <a:rPr lang="en-US" sz="4400" dirty="0">
                <a:solidFill>
                  <a:schemeClr val="accent2">
                    <a:lumMod val="40000"/>
                    <a:lumOff val="60000"/>
                  </a:schemeClr>
                </a:solidFill>
              </a:rPr>
              <a:t> </a:t>
            </a:r>
            <a:r>
              <a:rPr lang="en-US" sz="4400" dirty="0"/>
              <a:t>(chronic dryness of the mouth from lack of saliva)</a:t>
            </a:r>
          </a:p>
          <a:p>
            <a:r>
              <a:rPr lang="en-US" sz="4400" dirty="0"/>
              <a:t>Normally, saliva neutralizes </a:t>
            </a:r>
            <a:r>
              <a:rPr lang="en-US" sz="4400" dirty="0" err="1"/>
              <a:t>microbially</a:t>
            </a:r>
            <a:r>
              <a:rPr lang="en-US" sz="4400" dirty="0"/>
              <a:t> produced acids in the mouth. </a:t>
            </a:r>
          </a:p>
          <a:p>
            <a:r>
              <a:rPr lang="en-US" sz="4400" dirty="0"/>
              <a:t>It contains </a:t>
            </a:r>
            <a:r>
              <a:rPr lang="en-US" sz="4400" dirty="0" err="1"/>
              <a:t>bacteriostatic</a:t>
            </a:r>
            <a:r>
              <a:rPr lang="en-US" sz="4400" dirty="0"/>
              <a:t> factors </a:t>
            </a:r>
          </a:p>
          <a:p>
            <a:endParaRPr lang="en-US" sz="4400"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 y="1155034"/>
            <a:ext cx="12011892" cy="5141863"/>
          </a:xfrm>
        </p:spPr>
        <p:txBody>
          <a:bodyPr>
            <a:noAutofit/>
          </a:bodyPr>
          <a:lstStyle/>
          <a:p>
            <a:r>
              <a:rPr lang="en-US" sz="4000" dirty="0">
                <a:solidFill>
                  <a:schemeClr val="tx1"/>
                </a:solidFill>
              </a:rPr>
              <a:t>If possible, the patient should not eat for 6 or more hours before the test, which takes only about 15 minutes. During the procedure, the doctor can check the liver, bile ducts, and pancreas, and quickly scan the gallbladder wall for thickening (characteristic of </a:t>
            </a:r>
            <a:r>
              <a:rPr lang="en-US" sz="4000" dirty="0" err="1">
                <a:solidFill>
                  <a:schemeClr val="tx1"/>
                </a:solidFill>
              </a:rPr>
              <a:t>cholecystitis</a:t>
            </a:r>
            <a:r>
              <a:rPr lang="en-US" sz="3600" dirty="0">
                <a:solidFill>
                  <a:schemeClr val="tx1"/>
                </a:solidFill>
              </a:rPr>
              <a:t>.</a:t>
            </a:r>
          </a:p>
        </p:txBody>
      </p:sp>
    </p:spTree>
    <p:extLst>
      <p:ext uri="{BB962C8B-B14F-4D97-AF65-F5344CB8AC3E}">
        <p14:creationId xmlns:p14="http://schemas.microsoft.com/office/powerpoint/2010/main" val="37784142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…continue</a:t>
            </a:r>
          </a:p>
        </p:txBody>
      </p:sp>
      <p:sp>
        <p:nvSpPr>
          <p:cNvPr id="2" name="Content Placeholder 1"/>
          <p:cNvSpPr>
            <a:spLocks noGrp="1"/>
          </p:cNvSpPr>
          <p:nvPr>
            <p:ph idx="1"/>
          </p:nvPr>
        </p:nvSpPr>
        <p:spPr>
          <a:xfrm>
            <a:off x="4" y="1246910"/>
            <a:ext cx="12032674" cy="5001490"/>
          </a:xfrm>
        </p:spPr>
        <p:txBody>
          <a:bodyPr>
            <a:normAutofit/>
          </a:bodyPr>
          <a:lstStyle/>
          <a:p>
            <a:r>
              <a:rPr lang="en-US" sz="4000" dirty="0">
                <a:solidFill>
                  <a:schemeClr val="tx1"/>
                </a:solidFill>
              </a:rPr>
              <a:t>Liver blood test are often normal unless the person has an obstructed bile duct. Other blood test can detect some complications such as high level of a pancreatic enzyme (lipase or amylase) in pancreatitis.</a:t>
            </a:r>
          </a:p>
          <a:p>
            <a:endParaRPr lang="en-US" sz="4000" dirty="0">
              <a:solidFill>
                <a:schemeClr val="tx1"/>
              </a:solidFill>
            </a:endParaRPr>
          </a:p>
          <a:p>
            <a:r>
              <a:rPr lang="en-US" sz="4000" dirty="0">
                <a:solidFill>
                  <a:schemeClr val="tx1"/>
                </a:solidFill>
              </a:rPr>
              <a:t>A high count of WBC suggest inflammation, an abscess, gangrene or a perforated gallbladder.</a:t>
            </a:r>
          </a:p>
        </p:txBody>
      </p:sp>
    </p:spTree>
    <p:extLst>
      <p:ext uri="{BB962C8B-B14F-4D97-AF65-F5344CB8AC3E}">
        <p14:creationId xmlns:p14="http://schemas.microsoft.com/office/powerpoint/2010/main" val="48904095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management</a:t>
            </a:r>
          </a:p>
        </p:txBody>
      </p:sp>
      <p:sp>
        <p:nvSpPr>
          <p:cNvPr id="2" name="Content Placeholder 1"/>
          <p:cNvSpPr>
            <a:spLocks noGrp="1"/>
          </p:cNvSpPr>
          <p:nvPr>
            <p:ph idx="1"/>
          </p:nvPr>
        </p:nvSpPr>
        <p:spPr>
          <a:xfrm>
            <a:off x="0" y="1267692"/>
            <a:ext cx="12192000" cy="5299363"/>
          </a:xfrm>
        </p:spPr>
        <p:txBody>
          <a:bodyPr>
            <a:normAutofit fontScale="92500" lnSpcReduction="20000"/>
          </a:bodyPr>
          <a:lstStyle/>
          <a:p>
            <a:r>
              <a:rPr lang="en-US" sz="4000" dirty="0">
                <a:solidFill>
                  <a:schemeClr val="tx1"/>
                </a:solidFill>
              </a:rPr>
              <a:t>Surgical – removal of the gallbladder (cholecystectomy) is usually done by using a flexible tube called a laparoscope.</a:t>
            </a:r>
          </a:p>
          <a:p>
            <a:r>
              <a:rPr lang="en-US" sz="4000" dirty="0">
                <a:solidFill>
                  <a:schemeClr val="tx1"/>
                </a:solidFill>
              </a:rPr>
              <a:t>This surgery uses a smaller surgical cuts, which results in a faster recovery. Patients are often sent home from the hospital on the same day as surgery or the next morning. Open cholecystectomy requires larger cut in the upper-right part of the abdomen. </a:t>
            </a:r>
          </a:p>
          <a:p>
            <a:r>
              <a:rPr lang="en-US" sz="4000" dirty="0">
                <a:solidFill>
                  <a:schemeClr val="tx1"/>
                </a:solidFill>
              </a:rPr>
              <a:t>Gall stones may also be dissolved with medication taken by mouth. But may take 2 years or longer to work.</a:t>
            </a:r>
          </a:p>
          <a:p>
            <a:endParaRPr lang="en-US" sz="4000" dirty="0">
              <a:solidFill>
                <a:schemeClr val="tx1"/>
              </a:solidFill>
            </a:endParaRPr>
          </a:p>
        </p:txBody>
      </p:sp>
    </p:spTree>
    <p:extLst>
      <p:ext uri="{BB962C8B-B14F-4D97-AF65-F5344CB8AC3E}">
        <p14:creationId xmlns:p14="http://schemas.microsoft.com/office/powerpoint/2010/main" val="3291060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62987" y="0"/>
            <a:ext cx="9404724" cy="1400530"/>
          </a:xfrm>
        </p:spPr>
        <p:txBody>
          <a:bodyPr/>
          <a:lstStyle/>
          <a:p>
            <a:r>
              <a:rPr lang="en-US" sz="5400" dirty="0">
                <a:solidFill>
                  <a:schemeClr val="accent1"/>
                </a:solidFill>
              </a:rPr>
              <a:t>Complications</a:t>
            </a:r>
            <a:endParaRPr lang="en-US" dirty="0">
              <a:solidFill>
                <a:schemeClr val="accent1"/>
              </a:solidFill>
            </a:endParaRPr>
          </a:p>
        </p:txBody>
      </p:sp>
      <p:sp>
        <p:nvSpPr>
          <p:cNvPr id="2" name="Content Placeholder 1"/>
          <p:cNvSpPr>
            <a:spLocks noGrp="1"/>
          </p:cNvSpPr>
          <p:nvPr>
            <p:ph idx="1"/>
          </p:nvPr>
        </p:nvSpPr>
        <p:spPr>
          <a:xfrm>
            <a:off x="0" y="1267692"/>
            <a:ext cx="12192000" cy="5611090"/>
          </a:xfrm>
        </p:spPr>
        <p:txBody>
          <a:bodyPr>
            <a:noAutofit/>
          </a:bodyPr>
          <a:lstStyle/>
          <a:p>
            <a:r>
              <a:rPr lang="en-US" sz="4400" b="1" dirty="0">
                <a:solidFill>
                  <a:schemeClr val="tx1"/>
                </a:solidFill>
              </a:rPr>
              <a:t>Pain after surgery </a:t>
            </a:r>
            <a:r>
              <a:rPr lang="en-US" sz="4400" dirty="0">
                <a:solidFill>
                  <a:schemeClr val="tx1"/>
                </a:solidFill>
              </a:rPr>
              <a:t>: a few people have new or recurring episodes of pain that felt on gallbladder even thought the gallbladder and the stones have been removed. </a:t>
            </a:r>
          </a:p>
          <a:p>
            <a:r>
              <a:rPr lang="en-US" sz="4400" dirty="0">
                <a:solidFill>
                  <a:schemeClr val="tx1"/>
                </a:solidFill>
              </a:rPr>
              <a:t>It may be the malfunction of the sphincter of </a:t>
            </a:r>
            <a:r>
              <a:rPr lang="en-US" sz="4400" dirty="0" err="1">
                <a:solidFill>
                  <a:schemeClr val="tx1"/>
                </a:solidFill>
              </a:rPr>
              <a:t>Oddi</a:t>
            </a:r>
            <a:r>
              <a:rPr lang="en-US" sz="4400" dirty="0">
                <a:solidFill>
                  <a:schemeClr val="tx1"/>
                </a:solidFill>
              </a:rPr>
              <a:t>, the muscle that control the released of bile and pancreatic secretion.</a:t>
            </a:r>
          </a:p>
        </p:txBody>
      </p:sp>
    </p:spTree>
    <p:extLst>
      <p:ext uri="{BB962C8B-B14F-4D97-AF65-F5344CB8AC3E}">
        <p14:creationId xmlns:p14="http://schemas.microsoft.com/office/powerpoint/2010/main" val="143576194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9404724" cy="1400530"/>
          </a:xfrm>
        </p:spPr>
        <p:txBody>
          <a:bodyPr>
            <a:normAutofit/>
          </a:bodyPr>
          <a:lstStyle/>
          <a:p>
            <a:r>
              <a:rPr lang="en-US" sz="4800" dirty="0">
                <a:solidFill>
                  <a:schemeClr val="accent1"/>
                </a:solidFill>
              </a:rPr>
              <a:t>Other possible complication</a:t>
            </a:r>
          </a:p>
        </p:txBody>
      </p:sp>
      <p:sp>
        <p:nvSpPr>
          <p:cNvPr id="2" name="Content Placeholder 1"/>
          <p:cNvSpPr>
            <a:spLocks noGrp="1"/>
          </p:cNvSpPr>
          <p:nvPr>
            <p:ph idx="1"/>
          </p:nvPr>
        </p:nvSpPr>
        <p:spPr>
          <a:xfrm>
            <a:off x="0" y="1013834"/>
            <a:ext cx="12192000" cy="5844173"/>
          </a:xfrm>
        </p:spPr>
        <p:txBody>
          <a:bodyPr>
            <a:noAutofit/>
          </a:bodyPr>
          <a:lstStyle/>
          <a:p>
            <a:r>
              <a:rPr lang="en-US" sz="4000" dirty="0">
                <a:solidFill>
                  <a:schemeClr val="tx1"/>
                </a:solidFill>
              </a:rPr>
              <a:t>Cancer of gallbladder (rarely)</a:t>
            </a:r>
          </a:p>
          <a:p>
            <a:r>
              <a:rPr lang="en-US" sz="4000" dirty="0">
                <a:solidFill>
                  <a:schemeClr val="tx1"/>
                </a:solidFill>
              </a:rPr>
              <a:t>Jaundice</a:t>
            </a:r>
          </a:p>
          <a:p>
            <a:r>
              <a:rPr lang="en-US" sz="4000" dirty="0">
                <a:solidFill>
                  <a:schemeClr val="tx1"/>
                </a:solidFill>
              </a:rPr>
              <a:t>Pancreatitis</a:t>
            </a:r>
          </a:p>
          <a:p>
            <a:r>
              <a:rPr lang="en-US" sz="4000" dirty="0">
                <a:solidFill>
                  <a:schemeClr val="tx1"/>
                </a:solidFill>
              </a:rPr>
              <a:t>Worsening of the condition:</a:t>
            </a:r>
            <a:endParaRPr lang="en-US" sz="4000" b="1" dirty="0">
              <a:solidFill>
                <a:schemeClr val="tx1"/>
              </a:solidFill>
            </a:endParaRPr>
          </a:p>
          <a:p>
            <a:pPr marL="0" indent="0">
              <a:buNone/>
            </a:pPr>
            <a:r>
              <a:rPr lang="en-US" sz="4000" dirty="0" err="1">
                <a:solidFill>
                  <a:schemeClr val="tx1"/>
                </a:solidFill>
              </a:rPr>
              <a:t>NB;The</a:t>
            </a:r>
            <a:r>
              <a:rPr lang="en-US" sz="4000" dirty="0">
                <a:solidFill>
                  <a:schemeClr val="tx1"/>
                </a:solidFill>
              </a:rPr>
              <a:t>  pancreas and liver drain into the same duct into the gut. When the pancreas becomes inflamed and swollen the outflow from the liver does not drain into the gut. The bile salts do not get into the gut and stay in the body leading to jaundice.</a:t>
            </a:r>
          </a:p>
          <a:p>
            <a:endParaRPr lang="en-US" sz="4000" dirty="0">
              <a:solidFill>
                <a:schemeClr val="tx1"/>
              </a:solidFill>
            </a:endParaRPr>
          </a:p>
        </p:txBody>
      </p:sp>
    </p:spTree>
    <p:extLst>
      <p:ext uri="{BB962C8B-B14F-4D97-AF65-F5344CB8AC3E}">
        <p14:creationId xmlns:p14="http://schemas.microsoft.com/office/powerpoint/2010/main" val="25134312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6475" y="7"/>
            <a:ext cx="9404724" cy="794191"/>
          </a:xfrm>
        </p:spPr>
        <p:txBody>
          <a:bodyPr>
            <a:normAutofit fontScale="90000"/>
          </a:bodyPr>
          <a:lstStyle/>
          <a:p>
            <a:r>
              <a:rPr lang="en-US" sz="6000" dirty="0">
                <a:solidFill>
                  <a:schemeClr val="accent1"/>
                </a:solidFill>
              </a:rPr>
              <a:t>Management</a:t>
            </a:r>
            <a:r>
              <a:rPr lang="en-US" dirty="0">
                <a:solidFill>
                  <a:schemeClr val="tx1"/>
                </a:solidFill>
              </a:rPr>
              <a:t> </a:t>
            </a:r>
          </a:p>
        </p:txBody>
      </p:sp>
      <p:sp>
        <p:nvSpPr>
          <p:cNvPr id="2" name="Content Placeholder 1"/>
          <p:cNvSpPr>
            <a:spLocks noGrp="1"/>
          </p:cNvSpPr>
          <p:nvPr>
            <p:ph idx="1"/>
          </p:nvPr>
        </p:nvSpPr>
        <p:spPr>
          <a:xfrm>
            <a:off x="207827" y="1059874"/>
            <a:ext cx="11824855" cy="5188526"/>
          </a:xfrm>
        </p:spPr>
        <p:txBody>
          <a:bodyPr>
            <a:normAutofit/>
          </a:bodyPr>
          <a:lstStyle/>
          <a:p>
            <a:r>
              <a:rPr lang="en-US" sz="4800" dirty="0">
                <a:solidFill>
                  <a:schemeClr val="tx1"/>
                </a:solidFill>
              </a:rPr>
              <a:t>The condition is not always preventable.</a:t>
            </a:r>
          </a:p>
          <a:p>
            <a:r>
              <a:rPr lang="en-US" sz="4800" dirty="0">
                <a:solidFill>
                  <a:schemeClr val="tx1"/>
                </a:solidFill>
              </a:rPr>
              <a:t>Eating less fatty food may relieve symptoms who have not had their gallbladder removed.</a:t>
            </a:r>
          </a:p>
        </p:txBody>
      </p:sp>
    </p:spTree>
    <p:extLst>
      <p:ext uri="{BB962C8B-B14F-4D97-AF65-F5344CB8AC3E}">
        <p14:creationId xmlns:p14="http://schemas.microsoft.com/office/powerpoint/2010/main" val="220200913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391" y="0"/>
            <a:ext cx="8875337" cy="914400"/>
          </a:xfrm>
        </p:spPr>
        <p:txBody>
          <a:bodyPr>
            <a:normAutofit fontScale="90000"/>
          </a:bodyPr>
          <a:lstStyle/>
          <a:p>
            <a:r>
              <a:rPr lang="en-US" sz="4900" b="1" u="sng" dirty="0">
                <a:solidFill>
                  <a:srgbClr val="FFFF00"/>
                </a:solidFill>
                <a:latin typeface="Cambria" pitchFamily="18" charset="0"/>
              </a:rPr>
              <a:t>2. CHOLELITHIASIS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203158"/>
            <a:ext cx="11907986" cy="5654842"/>
          </a:xfrm>
        </p:spPr>
        <p:txBody>
          <a:bodyPr>
            <a:normAutofit fontScale="92500" lnSpcReduction="10000"/>
          </a:bodyPr>
          <a:lstStyle/>
          <a:p>
            <a:pPr>
              <a:buNone/>
            </a:pPr>
            <a:r>
              <a:rPr lang="en-US" sz="4100" dirty="0" err="1">
                <a:solidFill>
                  <a:schemeClr val="tx1"/>
                </a:solidFill>
                <a:latin typeface="Cambria" pitchFamily="18" charset="0"/>
              </a:rPr>
              <a:t>Dfn</a:t>
            </a:r>
            <a:r>
              <a:rPr lang="en-US" sz="4100" dirty="0">
                <a:solidFill>
                  <a:schemeClr val="tx1"/>
                </a:solidFill>
                <a:latin typeface="Cambria" pitchFamily="18" charset="0"/>
              </a:rPr>
              <a:t>-collection or presence of stones in the gall bladder</a:t>
            </a:r>
          </a:p>
          <a:p>
            <a:pPr>
              <a:buNone/>
            </a:pPr>
            <a:r>
              <a:rPr lang="en-US" sz="4100" b="1" dirty="0">
                <a:solidFill>
                  <a:schemeClr val="accent1"/>
                </a:solidFill>
                <a:latin typeface="Cambria" pitchFamily="18" charset="0"/>
              </a:rPr>
              <a:t>Causes</a:t>
            </a:r>
            <a:endParaRPr lang="en-US" sz="4100" dirty="0">
              <a:solidFill>
                <a:schemeClr val="accent1"/>
              </a:solidFill>
              <a:latin typeface="Cambria" pitchFamily="18" charset="0"/>
            </a:endParaRPr>
          </a:p>
          <a:p>
            <a:r>
              <a:rPr lang="en-US" sz="4100" dirty="0">
                <a:solidFill>
                  <a:schemeClr val="tx1"/>
                </a:solidFill>
                <a:latin typeface="Cambria" pitchFamily="18" charset="0"/>
              </a:rPr>
              <a:t>Altered solubility of the bile content</a:t>
            </a:r>
          </a:p>
          <a:p>
            <a:r>
              <a:rPr lang="en-US" sz="4100" dirty="0">
                <a:solidFill>
                  <a:schemeClr val="tx1"/>
                </a:solidFill>
                <a:latin typeface="Cambria" pitchFamily="18" charset="0"/>
              </a:rPr>
              <a:t>High levels of blood and dietary cholesterol</a:t>
            </a:r>
          </a:p>
          <a:p>
            <a:r>
              <a:rPr lang="en-US" sz="4100" dirty="0">
                <a:solidFill>
                  <a:schemeClr val="tx1"/>
                </a:solidFill>
                <a:latin typeface="Cambria" pitchFamily="18" charset="0"/>
              </a:rPr>
              <a:t>Dm</a:t>
            </a:r>
          </a:p>
          <a:p>
            <a:r>
              <a:rPr lang="en-US" sz="4100" dirty="0">
                <a:solidFill>
                  <a:schemeClr val="tx1"/>
                </a:solidFill>
                <a:latin typeface="Cambria" pitchFamily="18" charset="0"/>
              </a:rPr>
              <a:t>Hemolytic diseases(sickle c, </a:t>
            </a:r>
            <a:r>
              <a:rPr lang="en-US" sz="4100" dirty="0" err="1">
                <a:solidFill>
                  <a:schemeClr val="tx1"/>
                </a:solidFill>
                <a:latin typeface="Cambria" pitchFamily="18" charset="0"/>
              </a:rPr>
              <a:t>spherocytosis</a:t>
            </a:r>
            <a:r>
              <a:rPr lang="en-US" sz="4100" dirty="0">
                <a:solidFill>
                  <a:schemeClr val="tx1"/>
                </a:solidFill>
                <a:latin typeface="Cambria" pitchFamily="18" charset="0"/>
              </a:rPr>
              <a:t>, </a:t>
            </a:r>
            <a:r>
              <a:rPr lang="en-US" sz="4100" dirty="0" err="1">
                <a:solidFill>
                  <a:schemeClr val="tx1"/>
                </a:solidFill>
                <a:latin typeface="Cambria" pitchFamily="18" charset="0"/>
              </a:rPr>
              <a:t>thalassemia</a:t>
            </a:r>
            <a:r>
              <a:rPr lang="en-US" sz="4100" dirty="0">
                <a:solidFill>
                  <a:schemeClr val="tx1"/>
                </a:solidFill>
                <a:latin typeface="Cambria" pitchFamily="18" charset="0"/>
              </a:rPr>
              <a:t> due to high </a:t>
            </a:r>
            <a:r>
              <a:rPr lang="en-US" sz="4100" dirty="0" err="1">
                <a:solidFill>
                  <a:schemeClr val="tx1"/>
                </a:solidFill>
                <a:latin typeface="Cambria" pitchFamily="18" charset="0"/>
              </a:rPr>
              <a:t>bilirubin</a:t>
            </a:r>
            <a:r>
              <a:rPr lang="en-US" sz="4100" dirty="0">
                <a:solidFill>
                  <a:schemeClr val="tx1"/>
                </a:solidFill>
                <a:latin typeface="Cambria" pitchFamily="18" charset="0"/>
              </a:rPr>
              <a:t> levels)</a:t>
            </a:r>
          </a:p>
          <a:p>
            <a:r>
              <a:rPr lang="en-US" sz="4100" dirty="0">
                <a:solidFill>
                  <a:schemeClr val="tx1"/>
                </a:solidFill>
                <a:latin typeface="Cambria" pitchFamily="18" charset="0"/>
              </a:rPr>
              <a:t>Female gender(estrogen increases </a:t>
            </a:r>
            <a:r>
              <a:rPr lang="en-US" sz="4100" dirty="0" err="1">
                <a:solidFill>
                  <a:schemeClr val="tx1"/>
                </a:solidFill>
                <a:latin typeface="Cambria" pitchFamily="18" charset="0"/>
              </a:rPr>
              <a:t>biliary</a:t>
            </a:r>
            <a:r>
              <a:rPr lang="en-US" sz="4100" dirty="0">
                <a:solidFill>
                  <a:schemeClr val="tx1"/>
                </a:solidFill>
                <a:latin typeface="Cambria" pitchFamily="18" charset="0"/>
              </a:rPr>
              <a:t> cholesterol secretion)</a:t>
            </a:r>
          </a:p>
          <a:p>
            <a:r>
              <a:rPr lang="en-US" sz="4100" dirty="0">
                <a:solidFill>
                  <a:schemeClr val="tx1"/>
                </a:solidFill>
                <a:latin typeface="Cambria" pitchFamily="18" charset="0"/>
              </a:rPr>
              <a:t>Obesity (increased cholesterol levels)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69318938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259" y="0"/>
            <a:ext cx="9404724" cy="1400530"/>
          </a:xfrm>
        </p:spPr>
        <p:txBody>
          <a:bodyPr>
            <a:normAutofit/>
          </a:bodyPr>
          <a:lstStyle/>
          <a:p>
            <a:r>
              <a:rPr lang="en-US" sz="4400" b="1" dirty="0">
                <a:solidFill>
                  <a:schemeClr val="accent1"/>
                </a:solidFill>
                <a:latin typeface="Cambria" pitchFamily="18" charset="0"/>
              </a:rPr>
              <a:t>Clinical 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 y="700272"/>
            <a:ext cx="8946540" cy="4195481"/>
          </a:xfrm>
        </p:spPr>
        <p:txBody>
          <a:bodyPr>
            <a:noAutofit/>
          </a:bodyPr>
          <a:lstStyle/>
          <a:p>
            <a:r>
              <a:rPr lang="en-US" sz="3600" dirty="0">
                <a:solidFill>
                  <a:schemeClr val="tx1"/>
                </a:solidFill>
                <a:latin typeface="Cambria" pitchFamily="18" charset="0"/>
              </a:rPr>
              <a:t>Intolerance to fatty foods</a:t>
            </a:r>
          </a:p>
          <a:p>
            <a:r>
              <a:rPr lang="en-US" sz="3600" dirty="0">
                <a:solidFill>
                  <a:schemeClr val="tx1"/>
                </a:solidFill>
                <a:latin typeface="Cambria" pitchFamily="18" charset="0"/>
              </a:rPr>
              <a:t>Nausea and vomiting</a:t>
            </a:r>
          </a:p>
          <a:p>
            <a:r>
              <a:rPr lang="en-US" sz="3600" dirty="0">
                <a:solidFill>
                  <a:schemeClr val="tx1"/>
                </a:solidFill>
                <a:latin typeface="Cambria" pitchFamily="18" charset="0"/>
              </a:rPr>
              <a:t>Flatulence</a:t>
            </a:r>
          </a:p>
          <a:p>
            <a:r>
              <a:rPr lang="en-US" sz="3600" dirty="0">
                <a:solidFill>
                  <a:schemeClr val="tx1"/>
                </a:solidFill>
                <a:latin typeface="Cambria" pitchFamily="18" charset="0"/>
              </a:rPr>
              <a:t>Fever</a:t>
            </a:r>
          </a:p>
          <a:p>
            <a:r>
              <a:rPr lang="en-US" sz="3600" dirty="0">
                <a:solidFill>
                  <a:schemeClr val="tx1"/>
                </a:solidFill>
                <a:latin typeface="Cambria" pitchFamily="18" charset="0"/>
              </a:rPr>
              <a:t>Right upper quadrant discomfort</a:t>
            </a:r>
          </a:p>
          <a:p>
            <a:r>
              <a:rPr lang="en-US" sz="3600" dirty="0">
                <a:solidFill>
                  <a:schemeClr val="tx1"/>
                </a:solidFill>
                <a:latin typeface="Cambria" pitchFamily="18" charset="0"/>
              </a:rPr>
              <a:t>Right upper quadrant pain</a:t>
            </a:r>
          </a:p>
          <a:p>
            <a:r>
              <a:rPr lang="en-US" sz="3600" dirty="0">
                <a:solidFill>
                  <a:schemeClr val="tx1"/>
                </a:solidFill>
                <a:latin typeface="Cambria" pitchFamily="18" charset="0"/>
              </a:rPr>
              <a:t>Jaundice</a:t>
            </a:r>
          </a:p>
          <a:p>
            <a:r>
              <a:rPr lang="en-US" sz="3600" dirty="0">
                <a:solidFill>
                  <a:schemeClr val="tx1"/>
                </a:solidFill>
                <a:latin typeface="Cambria" pitchFamily="18" charset="0"/>
              </a:rPr>
              <a:t>Clay colored stool</a:t>
            </a:r>
          </a:p>
          <a:p>
            <a:r>
              <a:rPr lang="en-US" sz="3600" dirty="0">
                <a:solidFill>
                  <a:schemeClr val="tx1"/>
                </a:solidFill>
                <a:latin typeface="Cambria" pitchFamily="18" charset="0"/>
              </a:rPr>
              <a:t>Dark colored urine</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48114751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dirty="0">
                <a:solidFill>
                  <a:schemeClr val="accent1"/>
                </a:solidFill>
                <a:latin typeface="Cambria" pitchFamily="18" charset="0"/>
              </a:rPr>
              <a:t>Diagnosis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275348" y="1708484"/>
            <a:ext cx="8774505" cy="4539916"/>
          </a:xfrm>
        </p:spPr>
        <p:txBody>
          <a:bodyPr>
            <a:normAutofit/>
          </a:bodyPr>
          <a:lstStyle/>
          <a:p>
            <a:pPr>
              <a:buNone/>
            </a:pPr>
            <a:r>
              <a:rPr lang="en-US" sz="4000" dirty="0">
                <a:solidFill>
                  <a:schemeClr val="tx1"/>
                </a:solidFill>
                <a:latin typeface="Cambria" pitchFamily="18" charset="0"/>
              </a:rPr>
              <a:t>A) </a:t>
            </a:r>
            <a:r>
              <a:rPr lang="en-US" sz="4000" dirty="0" err="1">
                <a:solidFill>
                  <a:schemeClr val="tx1"/>
                </a:solidFill>
                <a:latin typeface="Cambria" pitchFamily="18" charset="0"/>
              </a:rPr>
              <a:t>cholecystitis</a:t>
            </a:r>
            <a:endParaRPr lang="en-US" sz="4000" dirty="0">
              <a:solidFill>
                <a:schemeClr val="tx1"/>
              </a:solidFill>
              <a:latin typeface="Cambria" pitchFamily="18" charset="0"/>
            </a:endParaRPr>
          </a:p>
          <a:p>
            <a:pPr>
              <a:buNone/>
            </a:pPr>
            <a:r>
              <a:rPr lang="en-US" sz="4000" dirty="0">
                <a:solidFill>
                  <a:schemeClr val="tx1"/>
                </a:solidFill>
                <a:latin typeface="Cambria" pitchFamily="18" charset="0"/>
              </a:rPr>
              <a:t>-High WBC</a:t>
            </a:r>
          </a:p>
          <a:p>
            <a:pPr>
              <a:buNone/>
            </a:pPr>
            <a:r>
              <a:rPr lang="en-US" sz="4000" dirty="0">
                <a:solidFill>
                  <a:schemeClr val="tx1"/>
                </a:solidFill>
                <a:latin typeface="Cambria" pitchFamily="18" charset="0"/>
              </a:rPr>
              <a:t>-High </a:t>
            </a:r>
            <a:r>
              <a:rPr lang="en-US" sz="4000" dirty="0">
                <a:latin typeface="Cambria" pitchFamily="18" charset="0"/>
              </a:rPr>
              <a:t>LFTs</a:t>
            </a: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20676129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solidFill>
                  <a:schemeClr val="accent1"/>
                </a:solidFill>
                <a:latin typeface="Cambria" pitchFamily="18" charset="0"/>
              </a:rPr>
              <a:t>B) </a:t>
            </a:r>
            <a:r>
              <a:rPr lang="en-US" sz="4900" dirty="0" err="1">
                <a:solidFill>
                  <a:schemeClr val="accent1"/>
                </a:solidFill>
                <a:latin typeface="Cambria" pitchFamily="18" charset="0"/>
              </a:rPr>
              <a:t>cholelithiasis</a:t>
            </a:r>
            <a:r>
              <a:rPr lang="en-US" sz="4900" dirty="0">
                <a:solidFill>
                  <a:schemeClr val="accent1"/>
                </a:solidFill>
                <a:latin typeface="Cambria" pitchFamily="18" charset="0"/>
              </a:rPr>
              <a:t> dx</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p:txBody>
          <a:bodyPr>
            <a:noAutofit/>
          </a:bodyPr>
          <a:lstStyle/>
          <a:p>
            <a:r>
              <a:rPr lang="en-US" sz="4800" dirty="0">
                <a:solidFill>
                  <a:schemeClr val="tx1"/>
                </a:solidFill>
                <a:latin typeface="Cambria" pitchFamily="18" charset="0"/>
              </a:rPr>
              <a:t>X-ray</a:t>
            </a:r>
          </a:p>
          <a:p>
            <a:r>
              <a:rPr lang="en-US" sz="4800" dirty="0" err="1">
                <a:solidFill>
                  <a:schemeClr val="tx1"/>
                </a:solidFill>
                <a:latin typeface="Cambria" pitchFamily="18" charset="0"/>
              </a:rPr>
              <a:t>Cholecystogram</a:t>
            </a:r>
            <a:endParaRPr lang="en-US" sz="4800" dirty="0">
              <a:solidFill>
                <a:schemeClr val="tx1"/>
              </a:solidFill>
              <a:latin typeface="Cambria" pitchFamily="18" charset="0"/>
            </a:endParaRPr>
          </a:p>
          <a:p>
            <a:r>
              <a:rPr lang="en-US" sz="4800" dirty="0" err="1">
                <a:solidFill>
                  <a:schemeClr val="tx1"/>
                </a:solidFill>
                <a:latin typeface="Cambria" pitchFamily="18" charset="0"/>
              </a:rPr>
              <a:t>Cholangiogram</a:t>
            </a:r>
            <a:endParaRPr lang="en-US" sz="4800" dirty="0">
              <a:solidFill>
                <a:schemeClr val="tx1"/>
              </a:solidFill>
              <a:latin typeface="Cambria" pitchFamily="18" charset="0"/>
            </a:endParaRPr>
          </a:p>
          <a:p>
            <a:r>
              <a:rPr lang="en-US" sz="4800" dirty="0" err="1">
                <a:solidFill>
                  <a:schemeClr val="tx1"/>
                </a:solidFill>
                <a:latin typeface="Cambria" pitchFamily="18" charset="0"/>
              </a:rPr>
              <a:t>Ultrasonography</a:t>
            </a:r>
            <a:endParaRPr lang="en-US" sz="4800" dirty="0">
              <a:solidFill>
                <a:schemeClr val="tx1"/>
              </a:solidFill>
              <a:latin typeface="Cambria" pitchFamily="18" charset="0"/>
            </a:endParaRPr>
          </a:p>
          <a:p>
            <a:pPr marL="0" indent="0">
              <a:buNone/>
            </a:pPr>
            <a:endParaRPr lang="en-US" sz="4800" dirty="0">
              <a:solidFill>
                <a:schemeClr val="tx1"/>
              </a:solidFill>
              <a:latin typeface="Cambria" pitchFamily="18" charset="0"/>
            </a:endParaRPr>
          </a:p>
        </p:txBody>
      </p:sp>
    </p:spTree>
    <p:extLst>
      <p:ext uri="{BB962C8B-B14F-4D97-AF65-F5344CB8AC3E}">
        <p14:creationId xmlns:p14="http://schemas.microsoft.com/office/powerpoint/2010/main" val="12882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20675"/>
            <a:ext cx="11750675" cy="6537325"/>
          </a:xfrm>
        </p:spPr>
        <p:txBody>
          <a:bodyPr>
            <a:normAutofit/>
          </a:bodyPr>
          <a:lstStyle/>
          <a:p>
            <a:r>
              <a:rPr lang="en-US" sz="4000" b="1" dirty="0">
                <a:solidFill>
                  <a:schemeClr val="accent2">
                    <a:lumMod val="40000"/>
                    <a:lumOff val="60000"/>
                  </a:schemeClr>
                </a:solidFill>
              </a:rPr>
              <a:t>High-carbohydrate</a:t>
            </a:r>
            <a:r>
              <a:rPr lang="en-US" sz="4000" dirty="0">
                <a:solidFill>
                  <a:schemeClr val="accent2">
                    <a:lumMod val="40000"/>
                    <a:lumOff val="60000"/>
                  </a:schemeClr>
                </a:solidFill>
              </a:rPr>
              <a:t> </a:t>
            </a:r>
            <a:r>
              <a:rPr lang="en-US" sz="4000" dirty="0"/>
              <a:t>diet-more acids while roughage in raw and unrefined foods cleanses the teeth and necessitates more mastication, which further contributes to cleansing of the teeth. </a:t>
            </a:r>
          </a:p>
          <a:p>
            <a:r>
              <a:rPr lang="en-US" sz="4000" b="1" dirty="0">
                <a:solidFill>
                  <a:schemeClr val="accent2">
                    <a:lumMod val="40000"/>
                    <a:lumOff val="60000"/>
                  </a:schemeClr>
                </a:solidFill>
              </a:rPr>
              <a:t>Soft and refined foods </a:t>
            </a:r>
            <a:r>
              <a:rPr lang="en-US" sz="4000" dirty="0"/>
              <a:t>tend to stick to the teeth and also require less chewing.</a:t>
            </a:r>
          </a:p>
          <a:p>
            <a:r>
              <a:rPr lang="en-US" sz="4000" b="1" dirty="0">
                <a:solidFill>
                  <a:schemeClr val="accent2">
                    <a:lumMod val="40000"/>
                    <a:lumOff val="60000"/>
                  </a:schemeClr>
                </a:solidFill>
              </a:rPr>
              <a:t>Others:– </a:t>
            </a:r>
            <a:r>
              <a:rPr lang="en-US" sz="4000" dirty="0"/>
              <a:t>general state of the organism, – genetic predisposition, – age, – </a:t>
            </a:r>
          </a:p>
          <a:p>
            <a:endParaRPr lang="en-US" sz="4000"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0475" y="1"/>
            <a:ext cx="9404724" cy="981227"/>
          </a:xfrm>
        </p:spPr>
        <p:txBody>
          <a:bodyPr>
            <a:normAutofit fontScale="90000"/>
          </a:bodyPr>
          <a:lstStyle/>
          <a:p>
            <a:r>
              <a:rPr lang="en-US" sz="4400" b="1"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5339" y="981227"/>
            <a:ext cx="9654997" cy="4585854"/>
          </a:xfrm>
        </p:spPr>
        <p:txBody>
          <a:bodyPr>
            <a:noAutofit/>
          </a:bodyPr>
          <a:lstStyle/>
          <a:p>
            <a:r>
              <a:rPr lang="en-US" sz="3600" dirty="0">
                <a:solidFill>
                  <a:schemeClr val="tx1"/>
                </a:solidFill>
                <a:latin typeface="Cambria" pitchFamily="18" charset="0"/>
              </a:rPr>
              <a:t>Bed rest</a:t>
            </a:r>
          </a:p>
          <a:p>
            <a:r>
              <a:rPr lang="en-US" sz="3600" dirty="0">
                <a:solidFill>
                  <a:schemeClr val="tx1"/>
                </a:solidFill>
                <a:latin typeface="Cambria" pitchFamily="18" charset="0"/>
              </a:rPr>
              <a:t>Pain control</a:t>
            </a:r>
          </a:p>
          <a:p>
            <a:r>
              <a:rPr lang="en-US" sz="3600" dirty="0">
                <a:solidFill>
                  <a:schemeClr val="tx1"/>
                </a:solidFill>
                <a:latin typeface="Cambria" pitchFamily="18" charset="0"/>
              </a:rPr>
              <a:t>Antibiotics</a:t>
            </a:r>
          </a:p>
          <a:p>
            <a:r>
              <a:rPr lang="en-US" sz="3600" dirty="0">
                <a:solidFill>
                  <a:schemeClr val="tx1"/>
                </a:solidFill>
                <a:latin typeface="Cambria" pitchFamily="18" charset="0"/>
              </a:rPr>
              <a:t>Gallstone resolution therapy</a:t>
            </a:r>
          </a:p>
          <a:p>
            <a:r>
              <a:rPr lang="en-US" sz="3600" dirty="0" err="1">
                <a:solidFill>
                  <a:schemeClr val="tx1"/>
                </a:solidFill>
                <a:latin typeface="Cambria" pitchFamily="18" charset="0"/>
              </a:rPr>
              <a:t>Cholecystectomy</a:t>
            </a:r>
            <a:endParaRPr lang="en-US" sz="3600" dirty="0">
              <a:solidFill>
                <a:schemeClr val="tx1"/>
              </a:solidFill>
              <a:latin typeface="Cambria" pitchFamily="18" charset="0"/>
            </a:endParaRPr>
          </a:p>
          <a:p>
            <a:r>
              <a:rPr lang="en-US" sz="3600" dirty="0" err="1">
                <a:solidFill>
                  <a:schemeClr val="tx1"/>
                </a:solidFill>
                <a:latin typeface="Cambria" pitchFamily="18" charset="0"/>
              </a:rPr>
              <a:t>Cholecystotomy</a:t>
            </a:r>
            <a:endParaRPr lang="en-US" sz="3600" dirty="0">
              <a:solidFill>
                <a:schemeClr val="tx1"/>
              </a:solidFill>
              <a:latin typeface="Cambria" pitchFamily="18" charset="0"/>
            </a:endParaRPr>
          </a:p>
          <a:p>
            <a:r>
              <a:rPr lang="en-US" sz="3600" dirty="0" err="1">
                <a:solidFill>
                  <a:schemeClr val="tx1"/>
                </a:solidFill>
                <a:latin typeface="Cambria" pitchFamily="18" charset="0"/>
              </a:rPr>
              <a:t>Choledochostomy</a:t>
            </a:r>
            <a:r>
              <a:rPr lang="en-US" sz="3600" dirty="0">
                <a:solidFill>
                  <a:schemeClr val="tx1"/>
                </a:solidFill>
                <a:latin typeface="Cambria" pitchFamily="18" charset="0"/>
              </a:rPr>
              <a:t>: into common bile duct </a:t>
            </a:r>
          </a:p>
          <a:p>
            <a:r>
              <a:rPr lang="en-US" sz="3600" dirty="0" err="1">
                <a:solidFill>
                  <a:schemeClr val="tx1"/>
                </a:solidFill>
                <a:latin typeface="Cambria" pitchFamily="18" charset="0"/>
              </a:rPr>
              <a:t>Choledocholithotomy</a:t>
            </a:r>
            <a:r>
              <a:rPr lang="en-US" sz="3600" dirty="0">
                <a:solidFill>
                  <a:schemeClr val="tx1"/>
                </a:solidFill>
                <a:latin typeface="Cambria" pitchFamily="18" charset="0"/>
              </a:rPr>
              <a:t>: resection of common bile duct</a:t>
            </a:r>
          </a:p>
        </p:txBody>
      </p:sp>
    </p:spTree>
    <p:extLst>
      <p:ext uri="{BB962C8B-B14F-4D97-AF65-F5344CB8AC3E}">
        <p14:creationId xmlns:p14="http://schemas.microsoft.com/office/powerpoint/2010/main" val="29563140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30" y="369592"/>
            <a:ext cx="9404724" cy="856536"/>
          </a:xfrm>
        </p:spPr>
        <p:txBody>
          <a:bodyPr>
            <a:normAutofit fontScale="90000"/>
          </a:bodyPr>
          <a:lstStyle/>
          <a:p>
            <a:r>
              <a:rPr lang="en-US" sz="4900" b="1" dirty="0">
                <a:solidFill>
                  <a:schemeClr val="accent1"/>
                </a:solidFill>
                <a:latin typeface="Cambria" pitchFamily="18" charset="0"/>
              </a:rPr>
              <a:t>Pre-op care</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397222" y="1226127"/>
            <a:ext cx="8946540" cy="5486400"/>
          </a:xfrm>
        </p:spPr>
        <p:txBody>
          <a:bodyPr>
            <a:normAutofit/>
          </a:bodyPr>
          <a:lstStyle/>
          <a:p>
            <a:r>
              <a:rPr lang="en-US" sz="4400" dirty="0">
                <a:solidFill>
                  <a:schemeClr val="tx1"/>
                </a:solidFill>
                <a:latin typeface="Cambria" pitchFamily="18" charset="0"/>
              </a:rPr>
              <a:t>Restrict food or drinks</a:t>
            </a:r>
          </a:p>
          <a:p>
            <a:r>
              <a:rPr lang="en-US" sz="4400" dirty="0">
                <a:solidFill>
                  <a:schemeClr val="tx1"/>
                </a:solidFill>
                <a:latin typeface="Cambria" pitchFamily="18" charset="0"/>
              </a:rPr>
              <a:t>Skin preparation</a:t>
            </a:r>
          </a:p>
          <a:p>
            <a:r>
              <a:rPr lang="en-US" sz="4400" dirty="0">
                <a:solidFill>
                  <a:schemeClr val="tx1"/>
                </a:solidFill>
                <a:latin typeface="Cambria" pitchFamily="18" charset="0"/>
              </a:rPr>
              <a:t>Cleansing enema</a:t>
            </a:r>
          </a:p>
          <a:p>
            <a:r>
              <a:rPr lang="en-US" sz="4400" dirty="0">
                <a:solidFill>
                  <a:schemeClr val="tx1"/>
                </a:solidFill>
                <a:latin typeface="Cambria" pitchFamily="18" charset="0"/>
              </a:rPr>
              <a:t>Catheterization</a:t>
            </a:r>
          </a:p>
          <a:p>
            <a:r>
              <a:rPr lang="en-US" sz="4400" dirty="0">
                <a:solidFill>
                  <a:schemeClr val="tx1"/>
                </a:solidFill>
                <a:latin typeface="Cambria" pitchFamily="18" charset="0"/>
              </a:rPr>
              <a:t>Monitor </a:t>
            </a:r>
            <a:r>
              <a:rPr lang="en-US" sz="4400" dirty="0" err="1">
                <a:solidFill>
                  <a:schemeClr val="tx1"/>
                </a:solidFill>
                <a:latin typeface="Cambria" pitchFamily="18" charset="0"/>
              </a:rPr>
              <a:t>prothrombin</a:t>
            </a:r>
            <a:r>
              <a:rPr lang="en-US" sz="4400" dirty="0">
                <a:solidFill>
                  <a:schemeClr val="tx1"/>
                </a:solidFill>
                <a:latin typeface="Cambria" pitchFamily="18" charset="0"/>
              </a:rPr>
              <a:t> time</a:t>
            </a:r>
          </a:p>
          <a:p>
            <a:r>
              <a:rPr lang="en-US" sz="4400" dirty="0">
                <a:solidFill>
                  <a:schemeClr val="tx1"/>
                </a:solidFill>
                <a:latin typeface="Cambria" pitchFamily="18" charset="0"/>
              </a:rPr>
              <a:t>Administer vitamin k</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77824878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0"/>
            <a:ext cx="9404724" cy="1400530"/>
          </a:xfrm>
        </p:spPr>
        <p:txBody>
          <a:bodyPr>
            <a:normAutofit/>
          </a:bodyPr>
          <a:lstStyle/>
          <a:p>
            <a:r>
              <a:rPr lang="en-US" sz="3600" b="1" dirty="0">
                <a:solidFill>
                  <a:schemeClr val="accent1"/>
                </a:solidFill>
                <a:latin typeface="Cambria" pitchFamily="18" charset="0"/>
              </a:rPr>
              <a:t>Post-op</a:t>
            </a:r>
            <a:r>
              <a:rPr lang="en-US" sz="3200" b="1" dirty="0">
                <a:solidFill>
                  <a:schemeClr val="accent1"/>
                </a:solidFill>
                <a:latin typeface="Cambria" pitchFamily="18" charset="0"/>
              </a:rPr>
              <a:t> care</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647094" y="930705"/>
            <a:ext cx="8946540" cy="5761045"/>
          </a:xfrm>
        </p:spPr>
        <p:txBody>
          <a:bodyPr>
            <a:normAutofit/>
          </a:bodyPr>
          <a:lstStyle/>
          <a:p>
            <a:r>
              <a:rPr lang="en-US" sz="3200" dirty="0">
                <a:solidFill>
                  <a:schemeClr val="tx1"/>
                </a:solidFill>
                <a:latin typeface="Cambria" pitchFamily="18" charset="0"/>
              </a:rPr>
              <a:t>Management of pain</a:t>
            </a:r>
          </a:p>
          <a:p>
            <a:r>
              <a:rPr lang="en-US" sz="3200" dirty="0">
                <a:solidFill>
                  <a:schemeClr val="tx1"/>
                </a:solidFill>
                <a:latin typeface="Cambria" pitchFamily="18" charset="0"/>
              </a:rPr>
              <a:t>Semi fowlers position</a:t>
            </a:r>
          </a:p>
          <a:p>
            <a:r>
              <a:rPr lang="en-US" sz="3200" dirty="0">
                <a:solidFill>
                  <a:schemeClr val="tx1"/>
                </a:solidFill>
                <a:latin typeface="Cambria" pitchFamily="18" charset="0"/>
              </a:rPr>
              <a:t>Splint incision site</a:t>
            </a:r>
          </a:p>
          <a:p>
            <a:r>
              <a:rPr lang="en-US" sz="3200" dirty="0">
                <a:solidFill>
                  <a:schemeClr val="tx1"/>
                </a:solidFill>
                <a:latin typeface="Cambria" pitchFamily="18" charset="0"/>
              </a:rPr>
              <a:t>Change dressing</a:t>
            </a:r>
          </a:p>
          <a:p>
            <a:r>
              <a:rPr lang="en-US" sz="3200" dirty="0">
                <a:solidFill>
                  <a:schemeClr val="tx1"/>
                </a:solidFill>
                <a:latin typeface="Cambria" pitchFamily="18" charset="0"/>
              </a:rPr>
              <a:t>Anti embolic stocking</a:t>
            </a:r>
          </a:p>
          <a:p>
            <a:r>
              <a:rPr lang="en-US" sz="3200" dirty="0">
                <a:solidFill>
                  <a:schemeClr val="tx1"/>
                </a:solidFill>
                <a:latin typeface="Cambria" pitchFamily="18" charset="0"/>
              </a:rPr>
              <a:t>Observe for bleeding</a:t>
            </a:r>
          </a:p>
          <a:p>
            <a:r>
              <a:rPr lang="en-US" sz="3200" dirty="0">
                <a:solidFill>
                  <a:schemeClr val="tx1"/>
                </a:solidFill>
                <a:latin typeface="Cambria" pitchFamily="18" charset="0"/>
              </a:rPr>
              <a:t>Vital signs</a:t>
            </a:r>
          </a:p>
          <a:p>
            <a:r>
              <a:rPr lang="en-US" sz="3200" dirty="0">
                <a:solidFill>
                  <a:schemeClr val="tx1"/>
                </a:solidFill>
                <a:latin typeface="Cambria" pitchFamily="18" charset="0"/>
              </a:rPr>
              <a:t>Other nursing care as per the patient’s needs</a:t>
            </a:r>
          </a:p>
          <a:p>
            <a:r>
              <a:rPr lang="en-US" sz="3200" dirty="0">
                <a:solidFill>
                  <a:schemeClr val="tx1"/>
                </a:solidFill>
                <a:latin typeface="Cambria" pitchFamily="18" charset="0"/>
              </a:rPr>
              <a:t>Health messages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12996389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95665" y="1447807"/>
            <a:ext cx="10283721" cy="3329581"/>
          </a:xfrm>
        </p:spPr>
        <p:txBody>
          <a:bodyPr>
            <a:normAutofit fontScale="90000"/>
          </a:bodyPr>
          <a:lstStyle/>
          <a:p>
            <a:r>
              <a:rPr lang="en-US" sz="7200" dirty="0">
                <a:solidFill>
                  <a:schemeClr val="accent4">
                    <a:lumMod val="40000"/>
                    <a:lumOff val="60000"/>
                  </a:schemeClr>
                </a:solidFill>
              </a:rPr>
              <a:t>bowel diseases/disorders</a:t>
            </a:r>
            <a:br>
              <a:rPr lang="en-US" sz="7200" dirty="0">
                <a:solidFill>
                  <a:schemeClr val="accent4">
                    <a:lumMod val="40000"/>
                    <a:lumOff val="60000"/>
                  </a:schemeClr>
                </a:solidFill>
              </a:rPr>
            </a:br>
            <a:r>
              <a:rPr lang="en-US" sz="7200" dirty="0">
                <a:solidFill>
                  <a:schemeClr val="accent4">
                    <a:lumMod val="40000"/>
                    <a:lumOff val="60000"/>
                  </a:schemeClr>
                </a:solidFill>
              </a:rPr>
              <a:t/>
            </a:r>
            <a:br>
              <a:rPr lang="en-US" sz="7200" dirty="0">
                <a:solidFill>
                  <a:schemeClr val="accent4">
                    <a:lumMod val="40000"/>
                    <a:lumOff val="60000"/>
                  </a:schemeClr>
                </a:solidFill>
              </a:rPr>
            </a:br>
            <a:endParaRPr lang="en-US" sz="7200" dirty="0">
              <a:solidFill>
                <a:schemeClr val="accent4">
                  <a:lumMod val="40000"/>
                  <a:lumOff val="60000"/>
                </a:schemeClr>
              </a:solidFill>
            </a:endParaRPr>
          </a:p>
        </p:txBody>
      </p:sp>
    </p:spTree>
    <p:extLst>
      <p:ext uri="{BB962C8B-B14F-4D97-AF65-F5344CB8AC3E}">
        <p14:creationId xmlns:p14="http://schemas.microsoft.com/office/powerpoint/2010/main" val="30737232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3750" y="625475"/>
            <a:ext cx="11398250" cy="5730875"/>
          </a:xfrm>
        </p:spPr>
        <p:txBody>
          <a:bodyPr>
            <a:normAutofit fontScale="92500" lnSpcReduction="10000"/>
          </a:bodyPr>
          <a:lstStyle/>
          <a:p>
            <a:pPr>
              <a:buNone/>
            </a:pPr>
            <a:r>
              <a:rPr lang="en-US" sz="4800" b="1" dirty="0"/>
              <a:t> </a:t>
            </a:r>
            <a:r>
              <a:rPr lang="en-US" sz="6600" b="1" dirty="0">
                <a:solidFill>
                  <a:srgbClr val="00B0F0"/>
                </a:solidFill>
              </a:rPr>
              <a:t>INTESTINAL CONDITIONS</a:t>
            </a:r>
          </a:p>
          <a:p>
            <a:r>
              <a:rPr lang="en-US" sz="4800" b="1" dirty="0">
                <a:solidFill>
                  <a:schemeClr val="accent2">
                    <a:lumMod val="60000"/>
                    <a:lumOff val="40000"/>
                  </a:schemeClr>
                </a:solidFill>
              </a:rPr>
              <a:t>Inflammatory (IBD) </a:t>
            </a:r>
            <a:r>
              <a:rPr lang="en-US" sz="4800" b="1" dirty="0" err="1">
                <a:solidFill>
                  <a:schemeClr val="accent2">
                    <a:lumMod val="60000"/>
                    <a:lumOff val="40000"/>
                  </a:schemeClr>
                </a:solidFill>
              </a:rPr>
              <a:t>Crohns</a:t>
            </a:r>
            <a:r>
              <a:rPr lang="en-US" sz="4800" b="1" dirty="0">
                <a:solidFill>
                  <a:schemeClr val="accent2">
                    <a:lumMod val="60000"/>
                    <a:lumOff val="40000"/>
                  </a:schemeClr>
                </a:solidFill>
              </a:rPr>
              <a:t>, Ulcerative colitis</a:t>
            </a:r>
          </a:p>
          <a:p>
            <a:r>
              <a:rPr lang="en-US" sz="4800" b="1" dirty="0">
                <a:solidFill>
                  <a:schemeClr val="accent2">
                    <a:lumMod val="60000"/>
                    <a:lumOff val="40000"/>
                  </a:schemeClr>
                </a:solidFill>
              </a:rPr>
              <a:t>Obstructions</a:t>
            </a:r>
          </a:p>
          <a:p>
            <a:r>
              <a:rPr lang="en-US" sz="4800" b="1" dirty="0" err="1">
                <a:solidFill>
                  <a:schemeClr val="accent2">
                    <a:lumMod val="60000"/>
                    <a:lumOff val="40000"/>
                  </a:schemeClr>
                </a:solidFill>
              </a:rPr>
              <a:t>Diverticular</a:t>
            </a:r>
            <a:endParaRPr lang="en-US" sz="4800" b="1" dirty="0">
              <a:solidFill>
                <a:schemeClr val="accent2">
                  <a:lumMod val="60000"/>
                  <a:lumOff val="40000"/>
                </a:schemeClr>
              </a:solidFill>
            </a:endParaRPr>
          </a:p>
          <a:p>
            <a:r>
              <a:rPr lang="en-US" sz="4800" b="1" dirty="0">
                <a:solidFill>
                  <a:schemeClr val="accent2">
                    <a:lumMod val="60000"/>
                    <a:lumOff val="40000"/>
                  </a:schemeClr>
                </a:solidFill>
              </a:rPr>
              <a:t>Other Inflammations</a:t>
            </a:r>
          </a:p>
          <a:p>
            <a:r>
              <a:rPr lang="en-US" sz="4800" b="1" dirty="0">
                <a:solidFill>
                  <a:schemeClr val="accent2">
                    <a:lumMod val="60000"/>
                    <a:lumOff val="40000"/>
                  </a:schemeClr>
                </a:solidFill>
              </a:rPr>
              <a:t>Infections</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70024" y="3"/>
            <a:ext cx="11421979" cy="7571303"/>
          </a:xfrm>
          <a:prstGeom prst="rect">
            <a:avLst/>
          </a:prstGeom>
        </p:spPr>
        <p:txBody>
          <a:bodyPr wrap="square">
            <a:spAutoFit/>
          </a:bodyPr>
          <a:lstStyle/>
          <a:p>
            <a:pPr algn="ctr"/>
            <a:r>
              <a:rPr lang="en-US" sz="5400" u="sng" dirty="0">
                <a:solidFill>
                  <a:srgbClr val="FFFF00"/>
                </a:solidFill>
                <a:latin typeface="Arial Black" panose="020B0A04020102020204" pitchFamily="34" charset="0"/>
              </a:rPr>
              <a:t>1. Ulcerative</a:t>
            </a:r>
            <a:r>
              <a:rPr lang="en-US" sz="5400" dirty="0">
                <a:solidFill>
                  <a:srgbClr val="FFFF00"/>
                </a:solidFill>
                <a:latin typeface="Arial Black" panose="020B0A04020102020204" pitchFamily="34" charset="0"/>
              </a:rPr>
              <a:t> </a:t>
            </a:r>
            <a:r>
              <a:rPr lang="en-US" sz="5400" u="sng" dirty="0">
                <a:solidFill>
                  <a:srgbClr val="FFFF00"/>
                </a:solidFill>
                <a:latin typeface="Arial Black" panose="020B0A04020102020204" pitchFamily="34" charset="0"/>
              </a:rPr>
              <a:t>Colitis</a:t>
            </a:r>
            <a:endParaRPr lang="en-US" sz="5400" u="sng" dirty="0">
              <a:solidFill>
                <a:srgbClr val="FFFF00"/>
              </a:solidFill>
            </a:endParaRPr>
          </a:p>
          <a:p>
            <a:r>
              <a:rPr lang="en-US" sz="4800" dirty="0"/>
              <a:t>Is an </a:t>
            </a:r>
            <a:r>
              <a:rPr lang="en-US" sz="4800" dirty="0" err="1"/>
              <a:t>ulcero</a:t>
            </a:r>
            <a:r>
              <a:rPr lang="en-US" sz="4800" dirty="0"/>
              <a:t>-inflammatory disease affecting the colon, which is limited to the mucosa and </a:t>
            </a:r>
            <a:r>
              <a:rPr lang="en-US" sz="4800" dirty="0" err="1"/>
              <a:t>submucosa</a:t>
            </a:r>
            <a:r>
              <a:rPr lang="en-US" sz="4800" dirty="0"/>
              <a:t>, except in the most severe cases. </a:t>
            </a:r>
          </a:p>
          <a:p>
            <a:r>
              <a:rPr lang="en-US" sz="4800" dirty="0"/>
              <a:t>It begins in the </a:t>
            </a:r>
            <a:r>
              <a:rPr lang="en-US" sz="4800" b="1" dirty="0"/>
              <a:t>rectum </a:t>
            </a:r>
            <a:r>
              <a:rPr lang="en-US" sz="4800" dirty="0"/>
              <a:t>and extends proximally  in a </a:t>
            </a:r>
            <a:r>
              <a:rPr lang="en-US" sz="4800" b="1" dirty="0"/>
              <a:t>continuous fashion </a:t>
            </a:r>
            <a:r>
              <a:rPr lang="en-US" sz="4800" dirty="0"/>
              <a:t>sometimes involving the entire colon (</a:t>
            </a:r>
            <a:r>
              <a:rPr lang="en-US" sz="4800" dirty="0" err="1">
                <a:latin typeface="Arial Black" panose="020B0A04020102020204" pitchFamily="34" charset="0"/>
              </a:rPr>
              <a:t>Pancolitis</a:t>
            </a:r>
            <a:r>
              <a:rPr lang="en-US" sz="4800" dirty="0"/>
              <a:t>).</a:t>
            </a:r>
          </a:p>
          <a:p>
            <a:endParaRPr lang="en-US" sz="4800" dirty="0"/>
          </a:p>
        </p:txBody>
      </p:sp>
    </p:spTree>
    <p:extLst>
      <p:ext uri="{BB962C8B-B14F-4D97-AF65-F5344CB8AC3E}">
        <p14:creationId xmlns:p14="http://schemas.microsoft.com/office/powerpoint/2010/main" val="420768686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842963"/>
            <a:ext cx="4999038" cy="5453062"/>
          </a:xfrm>
        </p:spPr>
        <p:txBody>
          <a:bodyPr>
            <a:normAutofit/>
          </a:bodyPr>
          <a:lstStyle/>
          <a:p>
            <a:pPr>
              <a:buNone/>
            </a:pPr>
            <a:r>
              <a:rPr lang="en-US" sz="4400" dirty="0">
                <a:solidFill>
                  <a:schemeClr val="accent1">
                    <a:lumMod val="75000"/>
                  </a:schemeClr>
                </a:solidFill>
              </a:rPr>
              <a:t>Causes</a:t>
            </a:r>
          </a:p>
          <a:p>
            <a:r>
              <a:rPr lang="en-US" sz="4000" dirty="0"/>
              <a:t>Heredity</a:t>
            </a:r>
          </a:p>
          <a:p>
            <a:r>
              <a:rPr lang="en-US" sz="4000" dirty="0"/>
              <a:t>Overactive immunity</a:t>
            </a:r>
          </a:p>
          <a:p>
            <a:r>
              <a:rPr lang="en-US" sz="4000" dirty="0"/>
              <a:t>Drugs: Antibiotics, corticosteroids, NSAIDs, </a:t>
            </a:r>
          </a:p>
          <a:p>
            <a:r>
              <a:rPr lang="en-US" sz="4000" dirty="0"/>
              <a:t>Stress may trigger</a:t>
            </a:r>
          </a:p>
          <a:p>
            <a:endParaRPr lang="en-US" dirty="0"/>
          </a:p>
        </p:txBody>
      </p:sp>
      <p:sp>
        <p:nvSpPr>
          <p:cNvPr id="7" name="Content Placeholder 6"/>
          <p:cNvSpPr>
            <a:spLocks noGrp="1"/>
          </p:cNvSpPr>
          <p:nvPr>
            <p:ph sz="half" idx="4294967295"/>
          </p:nvPr>
        </p:nvSpPr>
        <p:spPr>
          <a:xfrm>
            <a:off x="5991225" y="673100"/>
            <a:ext cx="6200775" cy="5622925"/>
          </a:xfrm>
        </p:spPr>
        <p:txBody>
          <a:bodyPr/>
          <a:lstStyle/>
          <a:p>
            <a:pPr>
              <a:buNone/>
            </a:pPr>
            <a:r>
              <a:rPr lang="en-US" sz="4000" dirty="0">
                <a:solidFill>
                  <a:schemeClr val="accent1">
                    <a:lumMod val="75000"/>
                  </a:schemeClr>
                </a:solidFill>
              </a:rPr>
              <a:t>Predisposing factors</a:t>
            </a:r>
          </a:p>
          <a:p>
            <a:r>
              <a:rPr lang="en-US" sz="4000" dirty="0"/>
              <a:t>Any age, but more rampant in between 15 and 30</a:t>
            </a:r>
            <a:r>
              <a:rPr lang="en-US" sz="4000" baseline="30000" dirty="0"/>
              <a:t> yrs</a:t>
            </a:r>
            <a:endParaRPr lang="en-US" sz="4000" dirty="0"/>
          </a:p>
          <a:p>
            <a:r>
              <a:rPr lang="en-US" sz="4000" dirty="0"/>
              <a:t>older than 60</a:t>
            </a:r>
            <a:r>
              <a:rPr lang="en-US" sz="4000" baseline="30000" dirty="0"/>
              <a:t> yrs</a:t>
            </a:r>
            <a:endParaRPr lang="en-US" sz="4000" dirty="0"/>
          </a:p>
          <a:p>
            <a:r>
              <a:rPr lang="en-US" sz="4000" dirty="0"/>
              <a:t>Positive Family history</a:t>
            </a:r>
          </a:p>
          <a:p>
            <a:r>
              <a:rPr lang="en-US" sz="4000" dirty="0"/>
              <a:t> Jewish descent-challenged</a:t>
            </a:r>
          </a:p>
          <a:p>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zh-CN" altLang="en-US">
              <a:solidFill>
                <a:schemeClr val="tx1"/>
              </a:solidFill>
            </a:endParaRPr>
          </a:p>
        </p:txBody>
      </p:sp>
      <p:sp>
        <p:nvSpPr>
          <p:cNvPr id="8195" name="Rectangle 3"/>
          <p:cNvSpPr>
            <a:spLocks noGrp="1" noChangeArrowheads="1"/>
          </p:cNvSpPr>
          <p:nvPr>
            <p:ph idx="1"/>
          </p:nvPr>
        </p:nvSpPr>
        <p:spPr/>
        <p:txBody>
          <a:bodyPr/>
          <a:lstStyle/>
          <a:p>
            <a:endParaRPr lang="zh-CN" altLang="en-US"/>
          </a:p>
        </p:txBody>
      </p:sp>
      <p:pic>
        <p:nvPicPr>
          <p:cNvPr id="8196" name="Picture 4" descr="DSC00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578810"/>
      </p:ext>
    </p:extLst>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53453" y="649707"/>
            <a:ext cx="11638548" cy="6678751"/>
          </a:xfrm>
          <a:prstGeom prst="rect">
            <a:avLst/>
          </a:prstGeom>
        </p:spPr>
        <p:txBody>
          <a:bodyPr wrap="square">
            <a:spAutoFit/>
          </a:bodyPr>
          <a:lstStyle/>
          <a:p>
            <a:r>
              <a:rPr lang="en-US" sz="4000" b="1" dirty="0">
                <a:solidFill>
                  <a:schemeClr val="accent1"/>
                </a:solidFill>
              </a:rPr>
              <a:t>Clinical features</a:t>
            </a:r>
            <a:endParaRPr lang="en-US" sz="4000" dirty="0">
              <a:solidFill>
                <a:schemeClr val="accent1"/>
              </a:solidFill>
            </a:endParaRPr>
          </a:p>
          <a:p>
            <a:pPr marL="457200" indent="-457200">
              <a:buFont typeface="Arial" panose="020B0604020202020204" pitchFamily="34" charset="0"/>
              <a:buChar char="•"/>
            </a:pPr>
            <a:r>
              <a:rPr lang="en-US" sz="4000" dirty="0"/>
              <a:t>Bloody </a:t>
            </a:r>
            <a:r>
              <a:rPr lang="en-US" sz="4000" dirty="0" err="1"/>
              <a:t>mucoid</a:t>
            </a:r>
            <a:r>
              <a:rPr lang="en-US" sz="4000" dirty="0"/>
              <a:t> diarrhea</a:t>
            </a:r>
          </a:p>
          <a:p>
            <a:pPr marL="457200" indent="-457200">
              <a:buFont typeface="Arial" panose="020B0604020202020204" pitchFamily="34" charset="0"/>
              <a:buChar char="•"/>
            </a:pPr>
            <a:r>
              <a:rPr lang="en-US" sz="4000" dirty="0"/>
              <a:t>Cramps ( a painful &amp; involuntary muscular contraction)</a:t>
            </a:r>
          </a:p>
          <a:p>
            <a:pPr marL="457200" indent="-457200">
              <a:buFont typeface="Arial" panose="020B0604020202020204" pitchFamily="34" charset="0"/>
              <a:buChar char="•"/>
            </a:pPr>
            <a:r>
              <a:rPr lang="en-US" sz="4000" dirty="0" err="1"/>
              <a:t>Tenesmus</a:t>
            </a:r>
            <a:r>
              <a:rPr lang="en-US" sz="4000" dirty="0"/>
              <a:t> (painful spasm of the anal sphincter along with the urgent desire to defecate without the significant production of feces)</a:t>
            </a:r>
          </a:p>
          <a:p>
            <a:pPr marL="457200" indent="-457200">
              <a:buFont typeface="Arial" panose="020B0604020202020204" pitchFamily="34" charset="0"/>
              <a:buChar char="•"/>
            </a:pPr>
            <a:r>
              <a:rPr lang="en-US" sz="4000" dirty="0"/>
              <a:t>Colicky lower abdominal pain</a:t>
            </a:r>
          </a:p>
          <a:p>
            <a:pPr marL="457200" indent="-457200">
              <a:buFont typeface="Arial" panose="020B0604020202020204" pitchFamily="34" charset="0"/>
              <a:buChar char="•"/>
            </a:pPr>
            <a:r>
              <a:rPr lang="en-US" sz="4000" dirty="0"/>
              <a:t>Fever </a:t>
            </a:r>
          </a:p>
          <a:p>
            <a:pPr marL="457200" indent="-457200">
              <a:buFont typeface="Arial" panose="020B0604020202020204" pitchFamily="34" charset="0"/>
              <a:buChar char="•"/>
            </a:pPr>
            <a:r>
              <a:rPr lang="en-US" sz="4000" dirty="0"/>
              <a:t>Weight loss</a:t>
            </a:r>
          </a:p>
          <a:p>
            <a:endParaRPr lang="en-US" sz="2800" dirty="0"/>
          </a:p>
        </p:txBody>
      </p:sp>
    </p:spTree>
    <p:extLst>
      <p:ext uri="{BB962C8B-B14F-4D97-AF65-F5344CB8AC3E}">
        <p14:creationId xmlns:p14="http://schemas.microsoft.com/office/powerpoint/2010/main" val="171511760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21895" y="117699"/>
            <a:ext cx="11636359" cy="5509200"/>
          </a:xfrm>
          <a:prstGeom prst="rect">
            <a:avLst/>
          </a:prstGeom>
        </p:spPr>
        <p:txBody>
          <a:bodyPr wrap="square">
            <a:spAutoFit/>
          </a:bodyPr>
          <a:lstStyle/>
          <a:p>
            <a:r>
              <a:rPr lang="en-US" sz="3600" dirty="0">
                <a:solidFill>
                  <a:schemeClr val="accent1"/>
                </a:solidFill>
                <a:latin typeface="Arial Black" panose="020B0A04020102020204" pitchFamily="34" charset="0"/>
              </a:rPr>
              <a:t>Extra-intestinal symptoms</a:t>
            </a:r>
            <a:endParaRPr lang="en-US" sz="3600" b="1" dirty="0">
              <a:solidFill>
                <a:schemeClr val="accent1"/>
              </a:solidFill>
            </a:endParaRPr>
          </a:p>
          <a:p>
            <a:pPr marL="571500" indent="-571500">
              <a:buFont typeface="Arial" panose="020B0604020202020204" pitchFamily="34" charset="0"/>
              <a:buChar char="•"/>
            </a:pPr>
            <a:r>
              <a:rPr lang="en-US" sz="3600" b="1" dirty="0"/>
              <a:t>Migratory polyarthritis, </a:t>
            </a:r>
          </a:p>
          <a:p>
            <a:pPr marL="571500" indent="-571500">
              <a:buFont typeface="Arial" panose="020B0604020202020204" pitchFamily="34" charset="0"/>
              <a:buChar char="•"/>
            </a:pPr>
            <a:r>
              <a:rPr lang="en-US" sz="3600" b="1" dirty="0" err="1"/>
              <a:t>Sacroilitis</a:t>
            </a:r>
            <a:r>
              <a:rPr lang="en-US" sz="3600" b="1" dirty="0"/>
              <a:t>, </a:t>
            </a:r>
          </a:p>
          <a:p>
            <a:pPr marL="571500" indent="-571500">
              <a:buFont typeface="Arial" panose="020B0604020202020204" pitchFamily="34" charset="0"/>
              <a:buChar char="•"/>
            </a:pPr>
            <a:r>
              <a:rPr lang="en-US" sz="3600" b="1" dirty="0" err="1"/>
              <a:t>Ankylosing</a:t>
            </a:r>
            <a:r>
              <a:rPr lang="en-US" sz="3600" b="1" dirty="0"/>
              <a:t> </a:t>
            </a:r>
            <a:r>
              <a:rPr lang="en-US" sz="3600" b="1" dirty="0" err="1"/>
              <a:t>spondilitis</a:t>
            </a:r>
            <a:r>
              <a:rPr lang="en-US" sz="3600" b="1" dirty="0"/>
              <a:t>, </a:t>
            </a:r>
          </a:p>
          <a:p>
            <a:pPr marL="571500" indent="-571500">
              <a:buFont typeface="Arial" panose="020B0604020202020204" pitchFamily="34" charset="0"/>
              <a:buChar char="•"/>
            </a:pPr>
            <a:r>
              <a:rPr lang="en-US" sz="3600" b="1" dirty="0"/>
              <a:t>Uveitis, </a:t>
            </a:r>
          </a:p>
          <a:p>
            <a:pPr marL="571500" indent="-571500">
              <a:buFont typeface="Arial" panose="020B0604020202020204" pitchFamily="34" charset="0"/>
              <a:buChar char="•"/>
            </a:pPr>
            <a:r>
              <a:rPr lang="en-US" sz="3600" b="1" dirty="0"/>
              <a:t>Erythema </a:t>
            </a:r>
            <a:r>
              <a:rPr lang="en-US" sz="3600" b="1" dirty="0" err="1"/>
              <a:t>nodosum</a:t>
            </a:r>
            <a:r>
              <a:rPr lang="en-US" sz="3600" b="1" dirty="0"/>
              <a:t> and </a:t>
            </a:r>
          </a:p>
          <a:p>
            <a:pPr marL="571500" indent="-571500">
              <a:buFont typeface="Arial" panose="020B0604020202020204" pitchFamily="34" charset="0"/>
              <a:buChar char="•"/>
            </a:pPr>
            <a:r>
              <a:rPr lang="en-US" sz="3600" b="1" dirty="0"/>
              <a:t>Hepatic involvement (</a:t>
            </a:r>
            <a:r>
              <a:rPr lang="en-US" sz="3600" b="1" dirty="0" err="1"/>
              <a:t>pericholangitis</a:t>
            </a:r>
            <a:r>
              <a:rPr lang="en-US" sz="3600" b="1" dirty="0"/>
              <a:t> and</a:t>
            </a:r>
          </a:p>
          <a:p>
            <a:pPr marL="571500" indent="-571500">
              <a:buFont typeface="Arial" panose="020B0604020202020204" pitchFamily="34" charset="0"/>
              <a:buChar char="•"/>
            </a:pPr>
            <a:r>
              <a:rPr lang="en-US" sz="3600" b="1" dirty="0"/>
              <a:t> Primary </a:t>
            </a:r>
            <a:r>
              <a:rPr lang="en-US" sz="3600" b="1" dirty="0" err="1"/>
              <a:t>sclerosing</a:t>
            </a:r>
            <a:r>
              <a:rPr lang="en-US" sz="3600" b="1" dirty="0"/>
              <a:t> (</a:t>
            </a:r>
            <a:r>
              <a:rPr lang="en-US" sz="3600" dirty="0" err="1"/>
              <a:t>cholangitis</a:t>
            </a:r>
            <a:r>
              <a:rPr lang="en-US" sz="3600" dirty="0"/>
              <a:t>)-</a:t>
            </a:r>
            <a:r>
              <a:rPr lang="en-US" sz="3600" b="1" dirty="0"/>
              <a:t>Primary </a:t>
            </a:r>
            <a:r>
              <a:rPr lang="en-US" sz="3600" b="1" dirty="0" err="1"/>
              <a:t>sclerosing</a:t>
            </a:r>
            <a:r>
              <a:rPr lang="en-US" sz="3600" b="1" dirty="0"/>
              <a:t> </a:t>
            </a:r>
            <a:r>
              <a:rPr lang="en-US" sz="3600" b="1" dirty="0" err="1"/>
              <a:t>cholangitis</a:t>
            </a:r>
            <a:r>
              <a:rPr lang="en-US" sz="3600" dirty="0"/>
              <a:t> (PSC) </a:t>
            </a:r>
            <a:r>
              <a:rPr lang="en-US" sz="2800" dirty="0"/>
              <a:t>is a long-term progressive disease of the liver and gallbladder characterized by inflammation and scarring of the bile ducts.</a:t>
            </a:r>
          </a:p>
        </p:txBody>
      </p:sp>
    </p:spTree>
    <p:extLst>
      <p:ext uri="{BB962C8B-B14F-4D97-AF65-F5344CB8AC3E}">
        <p14:creationId xmlns:p14="http://schemas.microsoft.com/office/powerpoint/2010/main" val="578706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Image result for DENTAL CARIES"/>
          <p:cNvPicPr>
            <a:picLocks noGrp="1"/>
          </p:cNvPicPr>
          <p:nvPr>
            <p:ph sz="half" idx="4294967295"/>
          </p:nvPr>
        </p:nvPicPr>
        <p:blipFill>
          <a:blip r:embed="rId2" cstate="print"/>
          <a:srcRect/>
          <a:stretch>
            <a:fillRect/>
          </a:stretch>
        </p:blipFill>
        <p:spPr bwMode="auto">
          <a:xfrm>
            <a:off x="1996966" y="2178047"/>
            <a:ext cx="3586163" cy="2586039"/>
          </a:xfrm>
          <a:prstGeom prst="rect">
            <a:avLst/>
          </a:prstGeom>
          <a:noFill/>
          <a:ln w="9525">
            <a:noFill/>
            <a:miter lim="800000"/>
            <a:headEnd/>
            <a:tailEnd/>
          </a:ln>
        </p:spPr>
      </p:pic>
      <p:pic>
        <p:nvPicPr>
          <p:cNvPr id="7" name="Content Placeholder 6" descr="Image result for DENTAL CARIES"/>
          <p:cNvPicPr>
            <a:picLocks noGrp="1"/>
          </p:cNvPicPr>
          <p:nvPr>
            <p:ph sz="quarter" idx="4294967295"/>
          </p:nvPr>
        </p:nvPicPr>
        <p:blipFill>
          <a:blip r:embed="rId3" cstate="print"/>
          <a:srcRect/>
          <a:stretch>
            <a:fillRect/>
          </a:stretch>
        </p:blipFill>
        <p:spPr bwMode="auto">
          <a:xfrm>
            <a:off x="8789880" y="2178048"/>
            <a:ext cx="3055280" cy="2506499"/>
          </a:xfrm>
          <a:prstGeom prst="rect">
            <a:avLst/>
          </a:prstGeom>
          <a:noFill/>
          <a:ln w="9525">
            <a:noFill/>
            <a:miter lim="800000"/>
            <a:headEnd/>
            <a:tailEnd/>
          </a:ln>
        </p:spPr>
      </p:pic>
      <p:pic>
        <p:nvPicPr>
          <p:cNvPr id="9" name="Content Placeholder 8" descr="Image result for DENTAL CARIES"/>
          <p:cNvPicPr>
            <a:picLocks noGrp="1"/>
          </p:cNvPicPr>
          <p:nvPr>
            <p:ph sz="quarter" idx="4294967295"/>
          </p:nvPr>
        </p:nvPicPr>
        <p:blipFill>
          <a:blip r:embed="rId4" cstate="print"/>
          <a:srcRect/>
          <a:stretch>
            <a:fillRect/>
          </a:stretch>
        </p:blipFill>
        <p:spPr bwMode="auto">
          <a:xfrm>
            <a:off x="5583129" y="2178049"/>
            <a:ext cx="3206750" cy="2586038"/>
          </a:xfrm>
          <a:prstGeom prst="rect">
            <a:avLst/>
          </a:prstGeom>
          <a:noFill/>
          <a:ln w="9525">
            <a:noFill/>
            <a:miter lim="800000"/>
            <a:headEnd/>
            <a:tailEnd/>
          </a:ln>
        </p:spPr>
      </p:pic>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solidFill>
                <a:schemeClr val="tx1"/>
              </a:solidFill>
            </a:endParaRPr>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5478" y="0"/>
            <a:ext cx="12046526" cy="6858000"/>
          </a:xfrm>
          <a:noFill/>
        </p:spPr>
      </p:pic>
    </p:spTree>
    <p:extLst>
      <p:ext uri="{BB962C8B-B14F-4D97-AF65-F5344CB8AC3E}">
        <p14:creationId xmlns:p14="http://schemas.microsoft.com/office/powerpoint/2010/main" val="101731863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a:bodyPr>
          <a:lstStyle/>
          <a:p>
            <a:r>
              <a:rPr lang="en-US" sz="4000" dirty="0"/>
              <a:t>Medical and family history</a:t>
            </a:r>
          </a:p>
          <a:p>
            <a:r>
              <a:rPr lang="en-US" sz="4000" dirty="0"/>
              <a:t>Physical exam: distended abdomen,  increased bowel sounds, tenderness</a:t>
            </a:r>
          </a:p>
          <a:p>
            <a:r>
              <a:rPr lang="en-US" sz="4000" dirty="0"/>
              <a:t>Lab tests: </a:t>
            </a:r>
            <a:r>
              <a:rPr lang="en-US" sz="4000" dirty="0" err="1"/>
              <a:t>Hb</a:t>
            </a:r>
            <a:r>
              <a:rPr lang="en-US" sz="4000" dirty="0"/>
              <a:t> (low), occult blood, cell count</a:t>
            </a:r>
          </a:p>
          <a:p>
            <a:r>
              <a:rPr lang="en-US" sz="4000" dirty="0"/>
              <a:t>Endoscopies of the large intestine</a:t>
            </a:r>
          </a:p>
          <a:p>
            <a:endParaRPr lang="en-US" sz="4000"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94084" y="1275347"/>
            <a:ext cx="10788316" cy="5080213"/>
          </a:xfrm>
        </p:spPr>
        <p:txBody>
          <a:bodyPr>
            <a:noAutofit/>
          </a:bodyPr>
          <a:lstStyle/>
          <a:p>
            <a:r>
              <a:rPr lang="en-US" sz="4000" dirty="0" err="1"/>
              <a:t>Aminosalicylates</a:t>
            </a:r>
            <a:r>
              <a:rPr lang="en-US" sz="4000" dirty="0"/>
              <a:t> to reduce inflammation</a:t>
            </a:r>
          </a:p>
          <a:p>
            <a:r>
              <a:rPr lang="en-US" sz="4000" dirty="0"/>
              <a:t>corticosteroids</a:t>
            </a:r>
          </a:p>
          <a:p>
            <a:r>
              <a:rPr lang="en-US" sz="4000" dirty="0" err="1"/>
              <a:t>Immunomodulators</a:t>
            </a:r>
            <a:r>
              <a:rPr lang="en-US" sz="4000" dirty="0"/>
              <a:t> to reduce inflammation </a:t>
            </a:r>
            <a:r>
              <a:rPr lang="en-US" sz="4000" dirty="0" err="1"/>
              <a:t>e.g</a:t>
            </a:r>
            <a:r>
              <a:rPr lang="en-US" sz="4000" dirty="0"/>
              <a:t> </a:t>
            </a:r>
            <a:r>
              <a:rPr lang="en-US" sz="4000" dirty="0" err="1"/>
              <a:t>azathioprine</a:t>
            </a:r>
            <a:r>
              <a:rPr lang="en-US" sz="4000" dirty="0"/>
              <a:t>, 6-mercaptopurine, or 6-MP</a:t>
            </a:r>
          </a:p>
          <a:p>
            <a:pPr>
              <a:buNone/>
            </a:pPr>
            <a:r>
              <a:rPr lang="en-US" sz="4000" dirty="0"/>
              <a:t>biologics, also called anti-TNF therapies E.G </a:t>
            </a:r>
            <a:r>
              <a:rPr lang="en-US" sz="4000" dirty="0" err="1"/>
              <a:t>humira</a:t>
            </a:r>
            <a:endParaRPr lang="en-US" sz="4000" dirty="0"/>
          </a:p>
          <a:p>
            <a:r>
              <a:rPr lang="en-US" sz="4000" dirty="0" err="1"/>
              <a:t>Colectomy</a:t>
            </a:r>
            <a:r>
              <a:rPr lang="en-US" sz="4000" dirty="0"/>
              <a:t>, complete</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23474" y="748149"/>
            <a:ext cx="8111474" cy="5293757"/>
          </a:xfrm>
          <a:prstGeom prst="rect">
            <a:avLst/>
          </a:prstGeom>
        </p:spPr>
        <p:txBody>
          <a:bodyPr wrap="square">
            <a:spAutoFit/>
          </a:bodyPr>
          <a:lstStyle/>
          <a:p>
            <a:r>
              <a:rPr lang="en-US" sz="4000" b="1" u="sng" dirty="0">
                <a:solidFill>
                  <a:schemeClr val="accent1"/>
                </a:solidFill>
                <a:latin typeface="+mj-lt"/>
              </a:rPr>
              <a:t>Complications</a:t>
            </a:r>
            <a:r>
              <a:rPr lang="en-US" sz="6600" b="1" dirty="0">
                <a:solidFill>
                  <a:schemeClr val="bg1"/>
                </a:solidFill>
                <a:latin typeface="+mj-lt"/>
              </a:rPr>
              <a:t>:</a:t>
            </a:r>
            <a:endParaRPr lang="en-US" sz="4000" b="1" dirty="0">
              <a:latin typeface="+mj-lt"/>
            </a:endParaRPr>
          </a:p>
          <a:p>
            <a:pPr marL="571500" indent="-571500">
              <a:buFont typeface="Arial" panose="020B0604020202020204" pitchFamily="34" charset="0"/>
              <a:buChar char="•"/>
            </a:pPr>
            <a:r>
              <a:rPr lang="en-US" sz="4000" b="1" dirty="0">
                <a:latin typeface="+mj-lt"/>
              </a:rPr>
              <a:t>Perforation, </a:t>
            </a:r>
          </a:p>
          <a:p>
            <a:pPr marL="571500" indent="-571500">
              <a:buFont typeface="Arial" panose="020B0604020202020204" pitchFamily="34" charset="0"/>
              <a:buChar char="•"/>
            </a:pPr>
            <a:r>
              <a:rPr lang="en-US" sz="4000" b="1" dirty="0">
                <a:latin typeface="+mj-lt"/>
              </a:rPr>
              <a:t>Peritonitis, </a:t>
            </a:r>
          </a:p>
          <a:p>
            <a:pPr marL="571500" indent="-571500">
              <a:buFont typeface="Arial" panose="020B0604020202020204" pitchFamily="34" charset="0"/>
              <a:buChar char="•"/>
            </a:pPr>
            <a:r>
              <a:rPr lang="en-US" sz="4000" b="1" dirty="0">
                <a:latin typeface="+mj-lt"/>
              </a:rPr>
              <a:t>Abscess</a:t>
            </a:r>
          </a:p>
          <a:p>
            <a:pPr marL="571500" indent="-571500">
              <a:buFont typeface="Arial" panose="020B0604020202020204" pitchFamily="34" charset="0"/>
              <a:buChar char="•"/>
            </a:pPr>
            <a:r>
              <a:rPr lang="en-US" sz="4000" b="1" dirty="0">
                <a:latin typeface="+mj-lt"/>
              </a:rPr>
              <a:t>Toxic </a:t>
            </a:r>
            <a:r>
              <a:rPr lang="en-US" sz="4000" b="1" dirty="0" err="1">
                <a:latin typeface="+mj-lt"/>
              </a:rPr>
              <a:t>megacolon</a:t>
            </a:r>
            <a:endParaRPr lang="en-US" sz="4000" b="1" dirty="0">
              <a:latin typeface="+mj-lt"/>
            </a:endParaRPr>
          </a:p>
          <a:p>
            <a:pPr marL="571500" indent="-571500">
              <a:buFont typeface="Arial" panose="020B0604020202020204" pitchFamily="34" charset="0"/>
              <a:buChar char="•"/>
            </a:pPr>
            <a:r>
              <a:rPr lang="en-US" sz="4000" b="1" dirty="0">
                <a:latin typeface="+mj-lt"/>
              </a:rPr>
              <a:t>Venous thrombosis</a:t>
            </a:r>
          </a:p>
          <a:p>
            <a:pPr marL="571500" indent="-571500">
              <a:buFont typeface="Arial" panose="020B0604020202020204" pitchFamily="34" charset="0"/>
              <a:buChar char="•"/>
            </a:pPr>
            <a:r>
              <a:rPr lang="en-US" sz="4000" b="1" dirty="0">
                <a:latin typeface="+mj-lt"/>
                <a:cs typeface="Times New Roman" panose="02020603050405020304" pitchFamily="18" charset="0"/>
              </a:rPr>
              <a:t>Carcinoma</a:t>
            </a:r>
          </a:p>
          <a:p>
            <a:endParaRPr lang="en-US" sz="3200" dirty="0"/>
          </a:p>
        </p:txBody>
      </p:sp>
    </p:spTree>
    <p:extLst>
      <p:ext uri="{BB962C8B-B14F-4D97-AF65-F5344CB8AC3E}">
        <p14:creationId xmlns:p14="http://schemas.microsoft.com/office/powerpoint/2010/main" val="128300886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2.CROHN’S DISEASE</a:t>
            </a:r>
          </a:p>
        </p:txBody>
      </p:sp>
      <p:sp>
        <p:nvSpPr>
          <p:cNvPr id="3" name="Content Placeholder 2"/>
          <p:cNvSpPr>
            <a:spLocks noGrp="1"/>
          </p:cNvSpPr>
          <p:nvPr>
            <p:ph idx="1"/>
          </p:nvPr>
        </p:nvSpPr>
        <p:spPr/>
        <p:txBody>
          <a:bodyPr>
            <a:normAutofit lnSpcReduction="10000"/>
          </a:bodyPr>
          <a:lstStyle/>
          <a:p>
            <a:r>
              <a:rPr lang="en-US" sz="4000" dirty="0" err="1"/>
              <a:t>Crohn's</a:t>
            </a:r>
            <a:r>
              <a:rPr lang="en-US" sz="4000" dirty="0"/>
              <a:t> Disease causes inflammation of the bowel. It most commonly affects the lower small intestine (ileum) and the large intestine (colon), but may involve any part of the digestive tract from the mouth to the anus. The inflammation extends through the entire thickness of the bowel wall.</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Pathophysiology</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4000" dirty="0"/>
              <a:t>The immune system seems to overreact to substances and bacteria in the intestine. White blood cells invade the intestinal lining and produce inflammatory toxins causing chronic tissue swelling, injury and ulceration. The precise cause of this abnormal immune response is unknown.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Causes</a:t>
            </a:r>
          </a:p>
        </p:txBody>
      </p:sp>
      <p:sp>
        <p:nvSpPr>
          <p:cNvPr id="3" name="Content Placeholder 2"/>
          <p:cNvSpPr>
            <a:spLocks noGrp="1"/>
          </p:cNvSpPr>
          <p:nvPr>
            <p:ph sz="half" idx="1"/>
          </p:nvPr>
        </p:nvSpPr>
        <p:spPr>
          <a:xfrm>
            <a:off x="0" y="1179096"/>
            <a:ext cx="6003925" cy="5117374"/>
          </a:xfrm>
        </p:spPr>
        <p:txBody>
          <a:bodyPr>
            <a:normAutofit/>
          </a:bodyPr>
          <a:lstStyle/>
          <a:p>
            <a:r>
              <a:rPr lang="en-US" sz="4000" dirty="0"/>
              <a:t>Abnormal immune response</a:t>
            </a:r>
          </a:p>
          <a:p>
            <a:r>
              <a:rPr lang="en-US" sz="4000" dirty="0" err="1"/>
              <a:t>Genetical</a:t>
            </a:r>
            <a:r>
              <a:rPr lang="en-US" sz="4000" dirty="0"/>
              <a:t> </a:t>
            </a:r>
          </a:p>
          <a:p>
            <a:endParaRPr lang="en-US" sz="4000" dirty="0"/>
          </a:p>
          <a:p>
            <a:pPr>
              <a:buNone/>
            </a:pPr>
            <a:r>
              <a:rPr lang="en-US" sz="4000" dirty="0">
                <a:solidFill>
                  <a:schemeClr val="accent1"/>
                </a:solidFill>
              </a:rPr>
              <a:t>Diagnosis</a:t>
            </a:r>
          </a:p>
          <a:p>
            <a:r>
              <a:rPr lang="en-US" sz="4000" dirty="0"/>
              <a:t>Colonoscopy</a:t>
            </a:r>
          </a:p>
        </p:txBody>
      </p:sp>
      <p:sp>
        <p:nvSpPr>
          <p:cNvPr id="4" name="Content Placeholder 3"/>
          <p:cNvSpPr>
            <a:spLocks noGrp="1"/>
          </p:cNvSpPr>
          <p:nvPr>
            <p:ph sz="half" idx="2"/>
          </p:nvPr>
        </p:nvSpPr>
        <p:spPr>
          <a:xfrm>
            <a:off x="6207125" y="288759"/>
            <a:ext cx="5384800" cy="6007711"/>
          </a:xfrm>
        </p:spPr>
        <p:txBody>
          <a:bodyPr>
            <a:normAutofit/>
          </a:bodyPr>
          <a:lstStyle/>
          <a:p>
            <a:pPr>
              <a:buNone/>
            </a:pPr>
            <a:r>
              <a:rPr lang="en-US" sz="4000" dirty="0">
                <a:solidFill>
                  <a:schemeClr val="accent1"/>
                </a:solidFill>
              </a:rPr>
              <a:t>Complications</a:t>
            </a:r>
          </a:p>
          <a:p>
            <a:r>
              <a:rPr lang="en-US" sz="4000" dirty="0"/>
              <a:t>Adhesions</a:t>
            </a:r>
          </a:p>
          <a:p>
            <a:r>
              <a:rPr lang="en-US" sz="4000" dirty="0"/>
              <a:t>Obstruction</a:t>
            </a:r>
          </a:p>
          <a:p>
            <a:r>
              <a:rPr lang="en-US" sz="4000" dirty="0"/>
              <a:t>Malnutrition from poor absorption</a:t>
            </a:r>
          </a:p>
          <a:p>
            <a:r>
              <a:rPr lang="en-US" sz="4000" dirty="0"/>
              <a:t>Anal fissures</a:t>
            </a:r>
          </a:p>
          <a:p>
            <a:r>
              <a:rPr lang="en-US" sz="4000" dirty="0"/>
              <a:t>Fistula</a:t>
            </a:r>
          </a:p>
        </p:txBody>
      </p:sp>
      <p:pic>
        <p:nvPicPr>
          <p:cNvPr id="5" name="Picture 4" descr="Image result for adhesion in the colon"/>
          <p:cNvPicPr/>
          <p:nvPr/>
        </p:nvPicPr>
        <p:blipFill>
          <a:blip r:embed="rId2" cstate="print"/>
          <a:srcRect/>
          <a:stretch>
            <a:fillRect/>
          </a:stretch>
        </p:blipFill>
        <p:spPr bwMode="auto">
          <a:xfrm>
            <a:off x="9312442" y="4402505"/>
            <a:ext cx="2879557" cy="2455495"/>
          </a:xfrm>
          <a:prstGeom prst="rect">
            <a:avLst/>
          </a:prstGeom>
          <a:noFill/>
          <a:ln w="9525">
            <a:noFill/>
            <a:miter lim="800000"/>
            <a:headEnd/>
            <a:tailEnd/>
          </a:ln>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426464"/>
          </a:xfrm>
        </p:spPr>
        <p:txBody>
          <a:bodyPr/>
          <a:lstStyle/>
          <a:p>
            <a:r>
              <a:rPr lang="en-US" dirty="0">
                <a:solidFill>
                  <a:schemeClr val="accent1">
                    <a:lumMod val="75000"/>
                  </a:schemeClr>
                </a:solidFill>
              </a:rPr>
              <a:t>Summary of Differences</a:t>
            </a:r>
          </a:p>
        </p:txBody>
      </p:sp>
      <p:sp>
        <p:nvSpPr>
          <p:cNvPr id="3" name="Content Placeholder 2"/>
          <p:cNvSpPr>
            <a:spLocks noGrp="1"/>
          </p:cNvSpPr>
          <p:nvPr>
            <p:ph sz="half" idx="1"/>
          </p:nvPr>
        </p:nvSpPr>
        <p:spPr>
          <a:xfrm>
            <a:off x="1" y="794085"/>
            <a:ext cx="6015788" cy="5502384"/>
          </a:xfrm>
        </p:spPr>
        <p:txBody>
          <a:bodyPr>
            <a:noAutofit/>
          </a:bodyPr>
          <a:lstStyle/>
          <a:p>
            <a:pPr>
              <a:buNone/>
            </a:pPr>
            <a:r>
              <a:rPr lang="en-US" sz="4000" dirty="0" err="1">
                <a:solidFill>
                  <a:schemeClr val="accent1">
                    <a:lumMod val="75000"/>
                  </a:schemeClr>
                </a:solidFill>
              </a:rPr>
              <a:t>Crohn’s</a:t>
            </a:r>
            <a:r>
              <a:rPr lang="en-US" sz="4000" dirty="0">
                <a:solidFill>
                  <a:schemeClr val="accent1">
                    <a:lumMod val="75000"/>
                  </a:schemeClr>
                </a:solidFill>
              </a:rPr>
              <a:t> disease</a:t>
            </a:r>
          </a:p>
          <a:p>
            <a:r>
              <a:rPr lang="en-US" sz="3200" dirty="0"/>
              <a:t>Inflammation may develop anywhere in the GIT</a:t>
            </a:r>
          </a:p>
          <a:p>
            <a:r>
              <a:rPr lang="en-US" sz="3200" dirty="0"/>
              <a:t>Common at the end of the small intestine</a:t>
            </a:r>
          </a:p>
          <a:p>
            <a:r>
              <a:rPr lang="en-US" sz="3200" dirty="0"/>
              <a:t>May appear in patches</a:t>
            </a:r>
          </a:p>
          <a:p>
            <a:r>
              <a:rPr lang="en-US" sz="3200" dirty="0"/>
              <a:t>May extend through entire thickness of bowel wall</a:t>
            </a:r>
          </a:p>
          <a:p>
            <a:r>
              <a:rPr lang="en-US" sz="3200" dirty="0"/>
              <a:t>About 67% of people in remission will have at least 1 relapse over the next 5 years</a:t>
            </a:r>
          </a:p>
        </p:txBody>
      </p:sp>
      <p:sp>
        <p:nvSpPr>
          <p:cNvPr id="5" name="Content Placeholder 4"/>
          <p:cNvSpPr>
            <a:spLocks noGrp="1"/>
          </p:cNvSpPr>
          <p:nvPr>
            <p:ph sz="half" idx="2"/>
          </p:nvPr>
        </p:nvSpPr>
        <p:spPr>
          <a:xfrm>
            <a:off x="5847350" y="794085"/>
            <a:ext cx="6344652" cy="6063917"/>
          </a:xfrm>
        </p:spPr>
        <p:txBody>
          <a:bodyPr>
            <a:noAutofit/>
          </a:bodyPr>
          <a:lstStyle/>
          <a:p>
            <a:pPr>
              <a:buNone/>
            </a:pPr>
            <a:r>
              <a:rPr lang="en-US" sz="4000" dirty="0">
                <a:solidFill>
                  <a:schemeClr val="accent1">
                    <a:lumMod val="75000"/>
                  </a:schemeClr>
                </a:solidFill>
              </a:rPr>
              <a:t>Ulcerative colitis</a:t>
            </a:r>
            <a:endParaRPr lang="en-US" sz="4000" dirty="0"/>
          </a:p>
          <a:p>
            <a:r>
              <a:rPr lang="en-US" sz="3200" dirty="0"/>
              <a:t>Limited to the large intestine (colon and rectum)</a:t>
            </a:r>
          </a:p>
          <a:p>
            <a:r>
              <a:rPr lang="en-US" sz="3200" dirty="0"/>
              <a:t>May involve a part of or the entire colon</a:t>
            </a:r>
          </a:p>
          <a:p>
            <a:r>
              <a:rPr lang="en-US" sz="3200" dirty="0"/>
              <a:t>Appears in a continuous pattern</a:t>
            </a:r>
          </a:p>
          <a:p>
            <a:r>
              <a:rPr lang="en-US" sz="3200" dirty="0"/>
              <a:t>Inflammation occurs in innermost lining of the intestine</a:t>
            </a:r>
          </a:p>
          <a:p>
            <a:r>
              <a:rPr lang="en-US" sz="3200" dirty="0"/>
              <a:t>About 30% of people in remission will experience a relapse in the following year</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solidFill>
                <a:schemeClr val="tx1"/>
              </a:solidFill>
            </a:endParaRPr>
          </a:p>
        </p:txBody>
      </p:sp>
      <p:sp>
        <p:nvSpPr>
          <p:cNvPr id="7171" name="Rectangle 3"/>
          <p:cNvSpPr>
            <a:spLocks noGrp="1" noChangeArrowheads="1"/>
          </p:cNvSpPr>
          <p:nvPr>
            <p:ph idx="1"/>
          </p:nvPr>
        </p:nvSpPr>
        <p:spPr/>
        <p:txBody>
          <a:bodyPr/>
          <a:lstStyle/>
          <a:p>
            <a:endParaRPr lang="en-US"/>
          </a:p>
        </p:txBody>
      </p:sp>
      <p:pic>
        <p:nvPicPr>
          <p:cNvPr id="7172" name="Picture 5" descr="IB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654" y="0"/>
            <a:ext cx="10659979" cy="645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5940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86588" y="166256"/>
            <a:ext cx="11205412" cy="6186309"/>
          </a:xfrm>
          <a:prstGeom prst="rect">
            <a:avLst/>
          </a:prstGeom>
        </p:spPr>
        <p:txBody>
          <a:bodyPr wrap="square">
            <a:spAutoFit/>
          </a:bodyPr>
          <a:lstStyle/>
          <a:p>
            <a:r>
              <a:rPr lang="en-US" sz="4400" i="1" dirty="0">
                <a:solidFill>
                  <a:schemeClr val="accent1"/>
                </a:solidFill>
                <a:latin typeface="Arial Black" panose="020B0A04020102020204" pitchFamily="34" charset="0"/>
              </a:rPr>
              <a:t>Indeterminate Colitis</a:t>
            </a:r>
            <a:r>
              <a:rPr lang="en-US" sz="4400" i="1" dirty="0"/>
              <a:t/>
            </a:r>
            <a:br>
              <a:rPr lang="en-US" sz="4400" i="1" dirty="0"/>
            </a:br>
            <a:r>
              <a:rPr lang="en-US" sz="4400" dirty="0" err="1"/>
              <a:t>Histopathologic</a:t>
            </a:r>
            <a:r>
              <a:rPr lang="en-US" sz="4400" dirty="0"/>
              <a:t> and clinical overlap between ulcerative colitis and </a:t>
            </a:r>
            <a:r>
              <a:rPr lang="en-US" sz="4400" dirty="0" err="1"/>
              <a:t>Crohn’s</a:t>
            </a:r>
            <a:r>
              <a:rPr lang="en-US" sz="4400" dirty="0"/>
              <a:t> disease is common, and it is not possible to make a distinction in up to </a:t>
            </a:r>
            <a:r>
              <a:rPr lang="en-US" sz="4400" dirty="0">
                <a:latin typeface="Arial Black" panose="020B0A04020102020204" pitchFamily="34" charset="0"/>
              </a:rPr>
              <a:t>10%</a:t>
            </a:r>
            <a:r>
              <a:rPr lang="en-US" sz="4400" dirty="0"/>
              <a:t> of patients with IBD. In such cases, termed </a:t>
            </a:r>
            <a:r>
              <a:rPr lang="en-US" sz="4400" i="1" dirty="0">
                <a:latin typeface="Arial Black" panose="020B0A04020102020204" pitchFamily="34" charset="0"/>
              </a:rPr>
              <a:t>indeterminate colitis</a:t>
            </a:r>
            <a:r>
              <a:rPr lang="en-US" sz="4400" i="1" dirty="0"/>
              <a:t>, the small bowel is </a:t>
            </a:r>
            <a:r>
              <a:rPr lang="en-US" sz="4400" dirty="0"/>
              <a:t>not involved, and the continuous pattern of colonic disease typically would indicate ulcerative colitis. </a:t>
            </a:r>
            <a:endParaRPr lang="en-US" sz="4000" dirty="0"/>
          </a:p>
        </p:txBody>
      </p:sp>
    </p:spTree>
    <p:extLst>
      <p:ext uri="{BB962C8B-B14F-4D97-AF65-F5344CB8AC3E}">
        <p14:creationId xmlns:p14="http://schemas.microsoft.com/office/powerpoint/2010/main" val="310086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Non carious lesions etiology</a:t>
            </a:r>
          </a:p>
        </p:txBody>
      </p:sp>
      <p:sp>
        <p:nvSpPr>
          <p:cNvPr id="3" name="Content Placeholder 2"/>
          <p:cNvSpPr>
            <a:spLocks noGrp="1"/>
          </p:cNvSpPr>
          <p:nvPr>
            <p:ph idx="1"/>
          </p:nvPr>
        </p:nvSpPr>
        <p:spPr/>
        <p:txBody>
          <a:bodyPr>
            <a:normAutofit/>
          </a:bodyPr>
          <a:lstStyle/>
          <a:p>
            <a:r>
              <a:rPr lang="en-US" sz="4400" dirty="0"/>
              <a:t>Erosion</a:t>
            </a:r>
          </a:p>
          <a:p>
            <a:r>
              <a:rPr lang="en-US" sz="4400" dirty="0"/>
              <a:t>Mechanical abrasion </a:t>
            </a:r>
          </a:p>
          <a:p>
            <a:r>
              <a:rPr lang="en-US" sz="4400" dirty="0"/>
              <a:t>Fluoride (excess)</a:t>
            </a:r>
          </a:p>
          <a:p>
            <a:r>
              <a:rPr lang="en-US" sz="4400" dirty="0"/>
              <a:t>Fluoride(deficient)</a:t>
            </a:r>
          </a:p>
          <a:p>
            <a:endParaRPr lang="en-US" sz="4400"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1"/>
                </a:solidFill>
                <a:latin typeface="Cambria" pitchFamily="18" charset="0"/>
              </a:rPr>
              <a:t>Management</a:t>
            </a:r>
            <a:endParaRPr lang="en-US" dirty="0">
              <a:solidFill>
                <a:schemeClr val="accent1"/>
              </a:solidFill>
            </a:endParaRPr>
          </a:p>
        </p:txBody>
      </p:sp>
      <p:sp>
        <p:nvSpPr>
          <p:cNvPr id="3" name="Content Placeholder 2"/>
          <p:cNvSpPr>
            <a:spLocks noGrp="1"/>
          </p:cNvSpPr>
          <p:nvPr>
            <p:ph idx="1"/>
          </p:nvPr>
        </p:nvSpPr>
        <p:spPr>
          <a:xfrm>
            <a:off x="1010655" y="1683334"/>
            <a:ext cx="10668731" cy="4668981"/>
          </a:xfrm>
        </p:spPr>
        <p:txBody>
          <a:bodyPr>
            <a:normAutofit/>
          </a:bodyPr>
          <a:lstStyle/>
          <a:p>
            <a:r>
              <a:rPr lang="en-US" sz="4000" dirty="0">
                <a:solidFill>
                  <a:schemeClr val="tx1"/>
                </a:solidFill>
                <a:latin typeface="Cambria" pitchFamily="18" charset="0"/>
              </a:rPr>
              <a:t>Physical and psychological rest</a:t>
            </a:r>
          </a:p>
          <a:p>
            <a:r>
              <a:rPr lang="en-US" sz="4000" dirty="0">
                <a:solidFill>
                  <a:schemeClr val="tx1"/>
                </a:solidFill>
                <a:latin typeface="Cambria" pitchFamily="18" charset="0"/>
              </a:rPr>
              <a:t>Nutrition ( high calories, minerals, </a:t>
            </a:r>
            <a:r>
              <a:rPr lang="en-US" sz="4000" dirty="0">
                <a:latin typeface="Cambria" pitchFamily="18" charset="0"/>
              </a:rPr>
              <a:t>V</a:t>
            </a:r>
            <a:r>
              <a:rPr lang="en-US" sz="4000" dirty="0">
                <a:solidFill>
                  <a:schemeClr val="tx1"/>
                </a:solidFill>
                <a:latin typeface="Cambria" pitchFamily="18" charset="0"/>
              </a:rPr>
              <a:t>itamins, low fats, high fibers)</a:t>
            </a:r>
          </a:p>
          <a:p>
            <a:r>
              <a:rPr lang="en-US" sz="4000" dirty="0">
                <a:solidFill>
                  <a:schemeClr val="tx1"/>
                </a:solidFill>
                <a:latin typeface="Cambria" pitchFamily="18" charset="0"/>
              </a:rPr>
              <a:t>Fluid and electrolyte balance</a:t>
            </a:r>
          </a:p>
          <a:p>
            <a:r>
              <a:rPr lang="en-US" sz="4000" dirty="0">
                <a:solidFill>
                  <a:schemeClr val="tx1"/>
                </a:solidFill>
                <a:latin typeface="Cambria" pitchFamily="18" charset="0"/>
              </a:rPr>
              <a:t>Drugs-corticosteroids</a:t>
            </a:r>
          </a:p>
          <a:p>
            <a:r>
              <a:rPr lang="en-US" sz="4000" dirty="0">
                <a:solidFill>
                  <a:schemeClr val="tx1"/>
                </a:solidFill>
                <a:latin typeface="Cambria" pitchFamily="18" charset="0"/>
              </a:rPr>
              <a:t>Surgery</a:t>
            </a:r>
          </a:p>
          <a:p>
            <a:endParaRPr lang="en-US" sz="4000" dirty="0">
              <a:solidFill>
                <a:schemeClr val="tx1"/>
              </a:solidFill>
            </a:endParaRPr>
          </a:p>
        </p:txBody>
      </p:sp>
    </p:spTree>
    <p:extLst>
      <p:ext uri="{BB962C8B-B14F-4D97-AF65-F5344CB8AC3E}">
        <p14:creationId xmlns:p14="http://schemas.microsoft.com/office/powerpoint/2010/main" val="36373239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76" y="409074"/>
            <a:ext cx="9404724" cy="692362"/>
          </a:xfrm>
        </p:spPr>
        <p:txBody>
          <a:bodyPr>
            <a:normAutofit fontScale="90000"/>
          </a:bodyPr>
          <a:lstStyle/>
          <a:p>
            <a:r>
              <a:rPr lang="en-US" sz="4900" b="1" u="sng" dirty="0">
                <a:solidFill>
                  <a:srgbClr val="FFFF00"/>
                </a:solidFill>
                <a:latin typeface="Cambria" pitchFamily="18" charset="0"/>
              </a:rPr>
              <a:t>3. DIVERTICULAR DISEASE</a:t>
            </a:r>
            <a:r>
              <a:rPr lang="en-US" sz="3600" dirty="0">
                <a:solidFill>
                  <a:schemeClr val="tx1"/>
                </a:solidFill>
                <a:latin typeface="Cambria" pitchFamily="18" charset="0"/>
              </a:rPr>
              <a:t/>
            </a:r>
            <a:br>
              <a:rPr lang="en-US" sz="3600" dirty="0">
                <a:solidFill>
                  <a:schemeClr val="tx1"/>
                </a:solidFill>
                <a:latin typeface="Cambria" pitchFamily="18" charset="0"/>
              </a:rPr>
            </a:br>
            <a:endParaRPr lang="en-US" sz="3600" dirty="0">
              <a:solidFill>
                <a:schemeClr val="tx1"/>
              </a:solidFill>
              <a:latin typeface="Cambria" pitchFamily="18" charset="0"/>
            </a:endParaRPr>
          </a:p>
        </p:txBody>
      </p:sp>
      <p:sp>
        <p:nvSpPr>
          <p:cNvPr id="3" name="Content Placeholder 2"/>
          <p:cNvSpPr>
            <a:spLocks noGrp="1"/>
          </p:cNvSpPr>
          <p:nvPr>
            <p:ph idx="1"/>
          </p:nvPr>
        </p:nvSpPr>
        <p:spPr>
          <a:xfrm>
            <a:off x="481262" y="1540042"/>
            <a:ext cx="11710738" cy="5027013"/>
          </a:xfrm>
        </p:spPr>
        <p:txBody>
          <a:bodyPr>
            <a:noAutofit/>
          </a:bodyPr>
          <a:lstStyle/>
          <a:p>
            <a:pPr>
              <a:buNone/>
            </a:pPr>
            <a:r>
              <a:rPr lang="en-US" sz="3600" b="1" dirty="0" err="1">
                <a:solidFill>
                  <a:schemeClr val="tx1"/>
                </a:solidFill>
                <a:latin typeface="Cambria" pitchFamily="18" charset="0"/>
              </a:rPr>
              <a:t>Dfn</a:t>
            </a:r>
            <a:r>
              <a:rPr lang="en-US" sz="3600" dirty="0">
                <a:solidFill>
                  <a:schemeClr val="tx1"/>
                </a:solidFill>
                <a:latin typeface="Cambria" pitchFamily="18" charset="0"/>
              </a:rPr>
              <a:t>-small pouches of colonic mucosa that protrude into the peritoneal cavity through the circular muscle fibers of the colon</a:t>
            </a:r>
          </a:p>
          <a:p>
            <a:pPr>
              <a:buNone/>
            </a:pPr>
            <a:r>
              <a:rPr lang="en-US" sz="3600" b="1" dirty="0">
                <a:solidFill>
                  <a:srgbClr val="00B050"/>
                </a:solidFill>
                <a:latin typeface="Cambria" pitchFamily="18" charset="0"/>
              </a:rPr>
              <a:t>Diverticulitis</a:t>
            </a:r>
            <a:r>
              <a:rPr lang="en-US" sz="3600" dirty="0">
                <a:solidFill>
                  <a:schemeClr val="tx1"/>
                </a:solidFill>
                <a:latin typeface="Cambria" pitchFamily="18" charset="0"/>
              </a:rPr>
              <a:t>-Inflammation of the </a:t>
            </a:r>
            <a:r>
              <a:rPr lang="en-US" sz="3600" dirty="0" err="1">
                <a:solidFill>
                  <a:schemeClr val="tx1"/>
                </a:solidFill>
                <a:latin typeface="Cambria" pitchFamily="18" charset="0"/>
              </a:rPr>
              <a:t>outpouched</a:t>
            </a:r>
            <a:r>
              <a:rPr lang="en-US" sz="3600" dirty="0">
                <a:solidFill>
                  <a:schemeClr val="tx1"/>
                </a:solidFill>
                <a:latin typeface="Cambria" pitchFamily="18" charset="0"/>
              </a:rPr>
              <a:t> mucosa</a:t>
            </a:r>
          </a:p>
          <a:p>
            <a:pPr>
              <a:buNone/>
            </a:pPr>
            <a:r>
              <a:rPr lang="en-US" sz="3600" b="1" dirty="0" err="1">
                <a:solidFill>
                  <a:srgbClr val="00B050"/>
                </a:solidFill>
                <a:latin typeface="Cambria" pitchFamily="18" charset="0"/>
              </a:rPr>
              <a:t>Diverticulosis</a:t>
            </a:r>
            <a:r>
              <a:rPr lang="en-US" sz="3600" dirty="0">
                <a:solidFill>
                  <a:schemeClr val="tx1"/>
                </a:solidFill>
                <a:latin typeface="Cambria" pitchFamily="18" charset="0"/>
              </a:rPr>
              <a:t>-presence of the </a:t>
            </a:r>
            <a:r>
              <a:rPr lang="en-US" sz="3600" dirty="0" err="1">
                <a:solidFill>
                  <a:schemeClr val="tx1"/>
                </a:solidFill>
                <a:latin typeface="Cambria" pitchFamily="18" charset="0"/>
              </a:rPr>
              <a:t>diverticuli</a:t>
            </a:r>
            <a:endParaRPr lang="en-US" sz="3600" dirty="0">
              <a:solidFill>
                <a:schemeClr val="tx1"/>
              </a:solidFill>
              <a:latin typeface="Cambria" pitchFamily="18" charset="0"/>
            </a:endParaRPr>
          </a:p>
          <a:p>
            <a:pPr>
              <a:buNone/>
            </a:pPr>
            <a:r>
              <a:rPr lang="en-US" sz="3600" b="1" dirty="0" err="1">
                <a:solidFill>
                  <a:srgbClr val="00B050"/>
                </a:solidFill>
                <a:latin typeface="Cambria" pitchFamily="18" charset="0"/>
              </a:rPr>
              <a:t>Diverticula</a:t>
            </a:r>
            <a:r>
              <a:rPr lang="en-US" sz="3600" dirty="0">
                <a:solidFill>
                  <a:schemeClr val="tx1"/>
                </a:solidFill>
                <a:latin typeface="Cambria" pitchFamily="18" charset="0"/>
              </a:rPr>
              <a:t>–a pouch on a mucous lining of the body due to a defect or normally</a:t>
            </a:r>
          </a:p>
        </p:txBody>
      </p:sp>
    </p:spTree>
    <p:extLst>
      <p:ext uri="{BB962C8B-B14F-4D97-AF65-F5344CB8AC3E}">
        <p14:creationId xmlns:p14="http://schemas.microsoft.com/office/powerpoint/2010/main" val="149634034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result for colon diverticula"/>
          <p:cNvPicPr>
            <a:picLocks noGrp="1"/>
          </p:cNvPicPr>
          <p:nvPr>
            <p:ph idx="4294967295"/>
          </p:nvPr>
        </p:nvPicPr>
        <p:blipFill>
          <a:blip r:embed="rId2" cstate="print"/>
          <a:srcRect/>
          <a:stretch>
            <a:fillRect/>
          </a:stretch>
        </p:blipFill>
        <p:spPr bwMode="auto">
          <a:xfrm>
            <a:off x="4035425" y="457200"/>
            <a:ext cx="8156575" cy="6400800"/>
          </a:xfrm>
          <a:prstGeom prst="rect">
            <a:avLst/>
          </a:prstGeom>
          <a:noFill/>
          <a:ln w="9525">
            <a:noFill/>
            <a:miter lim="800000"/>
            <a:headEnd/>
            <a:tailEnd/>
          </a:ln>
        </p:spPr>
      </p:pic>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Causes</a:t>
            </a:r>
          </a:p>
        </p:txBody>
      </p:sp>
      <p:sp>
        <p:nvSpPr>
          <p:cNvPr id="3" name="Content Placeholder 2"/>
          <p:cNvSpPr>
            <a:spLocks noGrp="1"/>
          </p:cNvSpPr>
          <p:nvPr>
            <p:ph idx="1"/>
          </p:nvPr>
        </p:nvSpPr>
        <p:spPr>
          <a:xfrm>
            <a:off x="385012" y="1058780"/>
            <a:ext cx="12224084" cy="5489287"/>
          </a:xfrm>
        </p:spPr>
        <p:txBody>
          <a:bodyPr>
            <a:noAutofit/>
          </a:bodyPr>
          <a:lstStyle/>
          <a:p>
            <a:r>
              <a:rPr lang="en-US" sz="4000" dirty="0"/>
              <a:t>Damaged collagen  due to infection</a:t>
            </a:r>
          </a:p>
          <a:p>
            <a:r>
              <a:rPr lang="en-US" sz="4000" dirty="0"/>
              <a:t>Age: Collagen becomes weak</a:t>
            </a:r>
          </a:p>
          <a:p>
            <a:r>
              <a:rPr lang="en-US" sz="4000" dirty="0"/>
              <a:t>Increased intraluminal pressure from tonic and rhythmic contractions</a:t>
            </a:r>
          </a:p>
          <a:p>
            <a:r>
              <a:rPr lang="en-US" sz="4000" dirty="0"/>
              <a:t>Lack of </a:t>
            </a:r>
            <a:r>
              <a:rPr lang="en-US" sz="4000" dirty="0" err="1"/>
              <a:t>fibre</a:t>
            </a:r>
            <a:r>
              <a:rPr lang="en-US" sz="4000" dirty="0"/>
              <a:t>: binds water and salt in the colon, thus, bulkier and voluminous easy to pass. Without enough fiber, the stools are small and hard, colon contracts harder to expel them. That extra pressure on the wall of the narrow colon causes </a:t>
            </a:r>
            <a:r>
              <a:rPr lang="en-US" sz="4000" dirty="0" err="1"/>
              <a:t>diverticulosis</a:t>
            </a:r>
            <a:endParaRPr lang="en-US" sz="4000" dirty="0"/>
          </a:p>
          <a:p>
            <a:pPr>
              <a:buNone/>
            </a:pPr>
            <a:endParaRPr lang="en-US" sz="4000"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B050"/>
                </a:solidFill>
                <a:latin typeface="Cambria" pitchFamily="18" charset="0"/>
              </a:rPr>
              <a:t>Clinical</a:t>
            </a:r>
            <a:r>
              <a:rPr lang="en-US" sz="3200" b="1" dirty="0">
                <a:solidFill>
                  <a:srgbClr val="00B050"/>
                </a:solidFill>
                <a:latin typeface="Cambria" pitchFamily="18" charset="0"/>
              </a:rPr>
              <a:t> </a:t>
            </a:r>
            <a:r>
              <a:rPr lang="en-US" sz="4400" b="1" dirty="0">
                <a:solidFill>
                  <a:srgbClr val="00B050"/>
                </a:solidFill>
                <a:latin typeface="Cambria" pitchFamily="18" charset="0"/>
              </a:rPr>
              <a:t>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1130969"/>
            <a:ext cx="6003925" cy="5165501"/>
          </a:xfrm>
        </p:spPr>
        <p:txBody>
          <a:bodyPr>
            <a:noAutofit/>
          </a:bodyPr>
          <a:lstStyle/>
          <a:p>
            <a:r>
              <a:rPr lang="en-US" sz="3600" dirty="0">
                <a:solidFill>
                  <a:schemeClr val="tx1"/>
                </a:solidFill>
                <a:latin typeface="Cambria" pitchFamily="18" charset="0"/>
              </a:rPr>
              <a:t>Pain at the left iliac </a:t>
            </a:r>
            <a:r>
              <a:rPr lang="en-US" sz="3600" dirty="0" err="1">
                <a:solidFill>
                  <a:schemeClr val="tx1"/>
                </a:solidFill>
                <a:latin typeface="Cambria" pitchFamily="18" charset="0"/>
              </a:rPr>
              <a:t>fossa</a:t>
            </a:r>
            <a:r>
              <a:rPr lang="en-US" sz="3600" dirty="0">
                <a:solidFill>
                  <a:schemeClr val="tx1"/>
                </a:solidFill>
                <a:latin typeface="Cambria" pitchFamily="18" charset="0"/>
              </a:rPr>
              <a:t> </a:t>
            </a:r>
          </a:p>
          <a:p>
            <a:r>
              <a:rPr lang="en-US" sz="3600" dirty="0">
                <a:solidFill>
                  <a:schemeClr val="tx1"/>
                </a:solidFill>
                <a:latin typeface="Cambria" pitchFamily="18" charset="0"/>
              </a:rPr>
              <a:t>Constipation</a:t>
            </a:r>
          </a:p>
          <a:p>
            <a:r>
              <a:rPr lang="en-US" sz="3600" dirty="0">
                <a:solidFill>
                  <a:schemeClr val="tx1"/>
                </a:solidFill>
                <a:latin typeface="Cambria" pitchFamily="18" charset="0"/>
              </a:rPr>
              <a:t>Vomiting</a:t>
            </a:r>
          </a:p>
          <a:p>
            <a:r>
              <a:rPr lang="en-US" sz="3600" dirty="0">
                <a:solidFill>
                  <a:schemeClr val="tx1"/>
                </a:solidFill>
                <a:latin typeface="Cambria" pitchFamily="18" charset="0"/>
              </a:rPr>
              <a:t>Tachycardia </a:t>
            </a:r>
          </a:p>
          <a:p>
            <a:r>
              <a:rPr lang="en-US" sz="3600" dirty="0">
                <a:solidFill>
                  <a:schemeClr val="tx1"/>
                </a:solidFill>
                <a:latin typeface="Cambria" pitchFamily="18" charset="0"/>
              </a:rPr>
              <a:t>Fever</a:t>
            </a:r>
          </a:p>
          <a:p>
            <a:r>
              <a:rPr lang="en-US" sz="3600" dirty="0">
                <a:solidFill>
                  <a:schemeClr val="tx1"/>
                </a:solidFill>
                <a:latin typeface="Cambria" pitchFamily="18" charset="0"/>
              </a:rPr>
              <a:t>Diarrhea</a:t>
            </a:r>
          </a:p>
          <a:p>
            <a:r>
              <a:rPr lang="en-US" sz="3600" dirty="0">
                <a:solidFill>
                  <a:schemeClr val="tx1"/>
                </a:solidFill>
                <a:latin typeface="Cambria" pitchFamily="18" charset="0"/>
              </a:rPr>
              <a:t>Abdominal distention</a:t>
            </a:r>
          </a:p>
          <a:p>
            <a:r>
              <a:rPr lang="en-US" sz="3600" dirty="0">
                <a:solidFill>
                  <a:schemeClr val="tx1"/>
                </a:solidFill>
                <a:latin typeface="Cambria" pitchFamily="18" charset="0"/>
              </a:rPr>
              <a:t>Obstruction</a:t>
            </a:r>
          </a:p>
        </p:txBody>
      </p:sp>
      <p:sp>
        <p:nvSpPr>
          <p:cNvPr id="4" name="Content Placeholder 3"/>
          <p:cNvSpPr>
            <a:spLocks noGrp="1"/>
          </p:cNvSpPr>
          <p:nvPr>
            <p:ph sz="half" idx="2"/>
          </p:nvPr>
        </p:nvSpPr>
        <p:spPr/>
        <p:txBody>
          <a:bodyPr>
            <a:normAutofit/>
          </a:bodyPr>
          <a:lstStyle/>
          <a:p>
            <a:pPr>
              <a:buNone/>
            </a:pPr>
            <a:r>
              <a:rPr lang="en-US" sz="4000" b="1" dirty="0">
                <a:solidFill>
                  <a:schemeClr val="accent1"/>
                </a:solidFill>
              </a:rPr>
              <a:t>Diagnosis</a:t>
            </a:r>
          </a:p>
          <a:p>
            <a:r>
              <a:rPr lang="en-US" sz="4000" dirty="0"/>
              <a:t>CT Scan</a:t>
            </a:r>
          </a:p>
          <a:p>
            <a:r>
              <a:rPr lang="en-US" sz="4000" dirty="0"/>
              <a:t>Barium meal</a:t>
            </a:r>
          </a:p>
        </p:txBody>
      </p:sp>
    </p:spTree>
    <p:extLst>
      <p:ext uri="{BB962C8B-B14F-4D97-AF65-F5344CB8AC3E}">
        <p14:creationId xmlns:p14="http://schemas.microsoft.com/office/powerpoint/2010/main" val="164806334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mage result for diverticular colon"/>
          <p:cNvPicPr/>
          <p:nvPr/>
        </p:nvPicPr>
        <p:blipFill>
          <a:blip r:embed="rId2" cstate="print"/>
          <a:srcRect/>
          <a:stretch>
            <a:fillRect/>
          </a:stretch>
        </p:blipFill>
        <p:spPr bwMode="auto">
          <a:xfrm>
            <a:off x="1780675" y="385012"/>
            <a:ext cx="7579893" cy="6472988"/>
          </a:xfrm>
          <a:prstGeom prst="rect">
            <a:avLst/>
          </a:prstGeom>
          <a:noFill/>
          <a:ln w="9525">
            <a:noFill/>
            <a:miter lim="800000"/>
            <a:headEnd/>
            <a:tailEnd/>
          </a:ln>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1264" y="0"/>
            <a:ext cx="11101138" cy="1426464"/>
          </a:xfrm>
        </p:spPr>
        <p:txBody>
          <a:bodyPr>
            <a:normAutofit/>
          </a:bodyPr>
          <a:lstStyle/>
          <a:p>
            <a:r>
              <a:rPr lang="en-US" sz="4400" b="1" dirty="0">
                <a:solidFill>
                  <a:srgbClr val="00B050"/>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0" y="818148"/>
            <a:ext cx="7122695" cy="5478323"/>
          </a:xfrm>
        </p:spPr>
        <p:txBody>
          <a:bodyPr>
            <a:noAutofit/>
          </a:bodyPr>
          <a:lstStyle/>
          <a:p>
            <a:r>
              <a:rPr lang="en-US" sz="4000" dirty="0">
                <a:solidFill>
                  <a:schemeClr val="tx1"/>
                </a:solidFill>
                <a:latin typeface="Cambria" pitchFamily="18" charset="0"/>
              </a:rPr>
              <a:t>High </a:t>
            </a:r>
            <a:r>
              <a:rPr lang="en-US" sz="4000" dirty="0" err="1">
                <a:solidFill>
                  <a:schemeClr val="tx1"/>
                </a:solidFill>
                <a:latin typeface="Cambria" pitchFamily="18" charset="0"/>
              </a:rPr>
              <a:t>fibre</a:t>
            </a:r>
            <a:r>
              <a:rPr lang="en-US" sz="4000" dirty="0">
                <a:solidFill>
                  <a:schemeClr val="tx1"/>
                </a:solidFill>
                <a:latin typeface="Cambria" pitchFamily="18" charset="0"/>
              </a:rPr>
              <a:t> diet</a:t>
            </a:r>
          </a:p>
          <a:p>
            <a:r>
              <a:rPr lang="en-US" sz="4000" dirty="0">
                <a:solidFill>
                  <a:schemeClr val="tx1"/>
                </a:solidFill>
                <a:latin typeface="Cambria" pitchFamily="18" charset="0"/>
              </a:rPr>
              <a:t>Broad spectrum antibiotic</a:t>
            </a:r>
          </a:p>
          <a:p>
            <a:r>
              <a:rPr lang="en-US" sz="4000" dirty="0">
                <a:solidFill>
                  <a:schemeClr val="tx1"/>
                </a:solidFill>
                <a:latin typeface="Cambria" pitchFamily="18" charset="0"/>
              </a:rPr>
              <a:t>IV fluid replacement</a:t>
            </a:r>
          </a:p>
          <a:p>
            <a:r>
              <a:rPr lang="en-US" sz="4000" dirty="0">
                <a:solidFill>
                  <a:schemeClr val="tx1"/>
                </a:solidFill>
                <a:latin typeface="Cambria" pitchFamily="18" charset="0"/>
              </a:rPr>
              <a:t>Analgesics</a:t>
            </a:r>
          </a:p>
          <a:p>
            <a:r>
              <a:rPr lang="en-US" sz="4000" dirty="0">
                <a:solidFill>
                  <a:schemeClr val="tx1"/>
                </a:solidFill>
                <a:latin typeface="Cambria" pitchFamily="18" charset="0"/>
              </a:rPr>
              <a:t>Monitor vital signs</a:t>
            </a:r>
          </a:p>
          <a:p>
            <a:r>
              <a:rPr lang="en-US" sz="4000" dirty="0" err="1">
                <a:solidFill>
                  <a:schemeClr val="tx1"/>
                </a:solidFill>
                <a:latin typeface="Cambria" pitchFamily="18" charset="0"/>
              </a:rPr>
              <a:t>Colectomy</a:t>
            </a:r>
            <a:endParaRPr lang="en-US" sz="4000" dirty="0">
              <a:solidFill>
                <a:schemeClr val="tx1"/>
              </a:solidFill>
              <a:latin typeface="Cambria" pitchFamily="18" charset="0"/>
            </a:endParaRPr>
          </a:p>
          <a:p>
            <a:r>
              <a:rPr lang="en-US" sz="4000" dirty="0">
                <a:solidFill>
                  <a:schemeClr val="tx1"/>
                </a:solidFill>
                <a:latin typeface="Cambria" pitchFamily="18" charset="0"/>
              </a:rPr>
              <a:t>Patients education</a:t>
            </a:r>
          </a:p>
        </p:txBody>
      </p:sp>
      <p:sp>
        <p:nvSpPr>
          <p:cNvPr id="4" name="Content Placeholder 3"/>
          <p:cNvSpPr>
            <a:spLocks noGrp="1"/>
          </p:cNvSpPr>
          <p:nvPr>
            <p:ph sz="half" idx="2"/>
          </p:nvPr>
        </p:nvSpPr>
        <p:spPr>
          <a:xfrm>
            <a:off x="6833938" y="529391"/>
            <a:ext cx="5358062" cy="5767080"/>
          </a:xfrm>
        </p:spPr>
        <p:txBody>
          <a:bodyPr>
            <a:normAutofit/>
          </a:bodyPr>
          <a:lstStyle/>
          <a:p>
            <a:pPr lvl="1">
              <a:buNone/>
            </a:pPr>
            <a:r>
              <a:rPr lang="en-US" sz="4300" dirty="0">
                <a:solidFill>
                  <a:schemeClr val="accent1"/>
                </a:solidFill>
              </a:rPr>
              <a:t>Complications</a:t>
            </a:r>
          </a:p>
          <a:p>
            <a:pPr lvl="1"/>
            <a:r>
              <a:rPr lang="en-US" sz="4300" dirty="0"/>
              <a:t>Chronic </a:t>
            </a:r>
            <a:r>
              <a:rPr lang="en-US" sz="4300" dirty="0" err="1"/>
              <a:t>diverticular</a:t>
            </a:r>
            <a:endParaRPr lang="en-US" sz="4300" dirty="0"/>
          </a:p>
          <a:p>
            <a:pPr lvl="1"/>
            <a:r>
              <a:rPr lang="en-US" sz="4300" dirty="0"/>
              <a:t>Diverticulitis</a:t>
            </a:r>
          </a:p>
          <a:p>
            <a:pPr lvl="1"/>
            <a:r>
              <a:rPr lang="en-US" sz="4300" dirty="0"/>
              <a:t>Abscess</a:t>
            </a:r>
          </a:p>
          <a:p>
            <a:pPr lvl="1"/>
            <a:endParaRPr lang="en-US" dirty="0"/>
          </a:p>
        </p:txBody>
      </p:sp>
    </p:spTree>
    <p:extLst>
      <p:ext uri="{BB962C8B-B14F-4D97-AF65-F5344CB8AC3E}">
        <p14:creationId xmlns:p14="http://schemas.microsoft.com/office/powerpoint/2010/main" val="167502496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0646" y="1217042"/>
            <a:ext cx="9183397" cy="2509837"/>
          </a:xfrm>
        </p:spPr>
        <p:txBody>
          <a:bodyPr>
            <a:normAutofit/>
          </a:bodyPr>
          <a:lstStyle/>
          <a:p>
            <a:pPr eaLnBrk="1" fontAlgn="auto" hangingPunct="1">
              <a:spcAft>
                <a:spcPts val="0"/>
              </a:spcAft>
              <a:defRPr/>
            </a:pPr>
            <a:r>
              <a:rPr lang="en-US" sz="8000" b="1" dirty="0">
                <a:solidFill>
                  <a:schemeClr val="tx1"/>
                </a:solidFill>
              </a:rPr>
              <a:t>4. INTESTINAL OBSTRUCTION</a:t>
            </a:r>
            <a:endParaRPr lang="en-MY" sz="8000" b="1" dirty="0">
              <a:solidFill>
                <a:schemeClr val="tx1"/>
              </a:solidFill>
            </a:endParaRPr>
          </a:p>
        </p:txBody>
      </p:sp>
    </p:spTree>
    <p:extLst>
      <p:ext uri="{BB962C8B-B14F-4D97-AF65-F5344CB8AC3E}">
        <p14:creationId xmlns:p14="http://schemas.microsoft.com/office/powerpoint/2010/main" val="11293462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649707" y="2082677"/>
            <a:ext cx="11542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SzPct val="55000"/>
              <a:buFontTx/>
              <a:buBlip>
                <a:blip r:embed="rId2"/>
              </a:buBlip>
            </a:pPr>
            <a:r>
              <a:rPr lang="en-GB" sz="24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5603" name="Text Box 7"/>
          <p:cNvSpPr txBox="1">
            <a:spLocks noChangeArrowheads="1"/>
          </p:cNvSpPr>
          <p:nvPr/>
        </p:nvSpPr>
        <p:spPr bwMode="auto">
          <a:xfrm>
            <a:off x="505326" y="553453"/>
            <a:ext cx="11686677"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SzPct val="55000"/>
              <a:buFontTx/>
              <a:buNone/>
            </a:pPr>
            <a:r>
              <a:rPr lang="en-US" sz="4000" b="1" u="sng" dirty="0">
                <a:solidFill>
                  <a:srgbClr val="00B050"/>
                </a:solidFill>
                <a:latin typeface="Arial" panose="020B0604020202020204" pitchFamily="34" charset="0"/>
                <a:cs typeface="Arial" panose="020B0604020202020204" pitchFamily="34" charset="0"/>
              </a:rPr>
              <a:t>Obstruction</a:t>
            </a:r>
            <a:r>
              <a:rPr lang="en-US" sz="4000" dirty="0">
                <a:latin typeface="Arial" panose="020B0604020202020204" pitchFamily="34" charset="0"/>
                <a:cs typeface="Arial" panose="020B0604020202020204" pitchFamily="34" charset="0"/>
              </a:rPr>
              <a:t>  </a:t>
            </a:r>
          </a:p>
          <a:p>
            <a:pPr eaLnBrk="1" hangingPunct="1">
              <a:lnSpc>
                <a:spcPct val="100000"/>
              </a:lnSpc>
              <a:spcBef>
                <a:spcPct val="0"/>
              </a:spcBef>
              <a:buClrTx/>
              <a:buSzPct val="55000"/>
              <a:buFontTx/>
              <a:buNone/>
            </a:pPr>
            <a:r>
              <a:rPr lang="en-US" sz="4000" dirty="0">
                <a:latin typeface="Arial" panose="020B0604020202020204" pitchFamily="34" charset="0"/>
                <a:cs typeface="Arial" panose="020B0604020202020204" pitchFamily="34" charset="0"/>
              </a:rPr>
              <a:t>A </a:t>
            </a:r>
            <a:r>
              <a:rPr lang="en-US" sz="4000" dirty="0">
                <a:solidFill>
                  <a:srgbClr val="FF0000"/>
                </a:solidFill>
                <a:latin typeface="Arial" panose="020B0604020202020204" pitchFamily="34" charset="0"/>
                <a:cs typeface="Arial" panose="020B0604020202020204" pitchFamily="34" charset="0"/>
              </a:rPr>
              <a:t>mechanical blockage</a:t>
            </a:r>
            <a:r>
              <a:rPr lang="en-US" sz="4000" dirty="0">
                <a:latin typeface="Arial" panose="020B0604020202020204" pitchFamily="34" charset="0"/>
                <a:cs typeface="Arial" panose="020B0604020202020204" pitchFamily="34" charset="0"/>
              </a:rPr>
              <a:t>  in </a:t>
            </a:r>
            <a:r>
              <a:rPr lang="en-US" sz="4000" dirty="0">
                <a:solidFill>
                  <a:srgbClr val="FF0000"/>
                </a:solidFill>
                <a:latin typeface="Arial" panose="020B0604020202020204" pitchFamily="34" charset="0"/>
                <a:cs typeface="Arial" panose="020B0604020202020204" pitchFamily="34" charset="0"/>
              </a:rPr>
              <a:t>small or large bowel </a:t>
            </a:r>
            <a:r>
              <a:rPr lang="en-US" sz="4000" dirty="0">
                <a:latin typeface="Arial" panose="020B0604020202020204" pitchFamily="34" charset="0"/>
                <a:cs typeface="Arial" panose="020B0604020202020204" pitchFamily="34" charset="0"/>
              </a:rPr>
              <a:t>arising from a </a:t>
            </a:r>
            <a:r>
              <a:rPr lang="en-US" sz="4000" dirty="0">
                <a:solidFill>
                  <a:srgbClr val="FF0000"/>
                </a:solidFill>
                <a:latin typeface="Arial" panose="020B0604020202020204" pitchFamily="34" charset="0"/>
                <a:cs typeface="Arial" panose="020B0604020202020204" pitchFamily="34" charset="0"/>
              </a:rPr>
              <a:t>structural abnormality </a:t>
            </a:r>
            <a:r>
              <a:rPr lang="en-US" sz="4000" dirty="0">
                <a:latin typeface="Arial" panose="020B0604020202020204" pitchFamily="34" charset="0"/>
                <a:cs typeface="Arial" panose="020B0604020202020204" pitchFamily="34" charset="0"/>
              </a:rPr>
              <a:t>that presents </a:t>
            </a:r>
            <a:r>
              <a:rPr lang="en-US" sz="4000" dirty="0">
                <a:solidFill>
                  <a:srgbClr val="FF0000"/>
                </a:solidFill>
                <a:latin typeface="Arial" panose="020B0604020202020204" pitchFamily="34" charset="0"/>
                <a:cs typeface="Arial" panose="020B0604020202020204" pitchFamily="34" charset="0"/>
              </a:rPr>
              <a:t>a physical barrier to the progression of gut contents. </a:t>
            </a: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a:lnSpc>
                <a:spcPct val="100000"/>
              </a:lnSpc>
              <a:spcBef>
                <a:spcPct val="0"/>
              </a:spcBef>
              <a:buClrTx/>
              <a:buSzPct val="55000"/>
              <a:buNone/>
            </a:pPr>
            <a:r>
              <a:rPr lang="en-GB" sz="4000" dirty="0">
                <a:latin typeface="Arial" panose="020B0604020202020204" pitchFamily="34" charset="0"/>
                <a:cs typeface="Arial" panose="020B0604020202020204" pitchFamily="34" charset="0"/>
              </a:rPr>
              <a:t>Accounts for 5% of all acute surgical admissions</a:t>
            </a:r>
          </a:p>
          <a:p>
            <a:pPr>
              <a:lnSpc>
                <a:spcPct val="100000"/>
              </a:lnSpc>
              <a:spcBef>
                <a:spcPct val="0"/>
              </a:spcBef>
              <a:buClrTx/>
              <a:buSzPct val="55000"/>
              <a:buNone/>
            </a:pPr>
            <a:r>
              <a:rPr lang="en-GB" sz="4000" dirty="0">
                <a:latin typeface="Arial" panose="020B0604020202020204" pitchFamily="34" charset="0"/>
                <a:cs typeface="Arial" panose="020B0604020202020204" pitchFamily="34" charset="0"/>
              </a:rPr>
              <a:t>Patients are often extremely ill requiring prompt  assessment, resuscitation and intensive monitoring</a:t>
            </a: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dirty="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57544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512763"/>
            <a:ext cx="10363200" cy="914400"/>
          </a:xfrm>
        </p:spPr>
        <p:txBody>
          <a:bodyPr>
            <a:normAutofit fontScale="90000"/>
          </a:bodyPr>
          <a:lstStyle/>
          <a:p>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4294967295"/>
          </p:nvPr>
        </p:nvSpPr>
        <p:spPr>
          <a:xfrm>
            <a:off x="601663" y="1035050"/>
            <a:ext cx="11590337" cy="5321300"/>
          </a:xfrm>
        </p:spPr>
        <p:txBody>
          <a:bodyPr>
            <a:noAutofit/>
          </a:bodyPr>
          <a:lstStyle/>
          <a:p>
            <a:pPr>
              <a:buNone/>
            </a:pPr>
            <a:r>
              <a:rPr lang="en-US" sz="4000" dirty="0">
                <a:solidFill>
                  <a:schemeClr val="tx1"/>
                </a:solidFill>
                <a:latin typeface="Cambria" pitchFamily="18" charset="0"/>
              </a:rPr>
              <a:t>-Can be partial or complete.</a:t>
            </a:r>
          </a:p>
          <a:p>
            <a:pPr>
              <a:buNone/>
            </a:pPr>
            <a:r>
              <a:rPr lang="en-US" sz="4000" b="1" dirty="0">
                <a:solidFill>
                  <a:schemeClr val="accent1"/>
                </a:solidFill>
                <a:latin typeface="Cambria" pitchFamily="18" charset="0"/>
              </a:rPr>
              <a:t>Types/causes</a:t>
            </a:r>
            <a:endParaRPr lang="en-US" sz="4000" dirty="0">
              <a:solidFill>
                <a:schemeClr val="accent1"/>
              </a:solidFill>
              <a:latin typeface="Cambria" pitchFamily="18" charset="0"/>
            </a:endParaRPr>
          </a:p>
          <a:p>
            <a:pPr>
              <a:buNone/>
            </a:pPr>
            <a:r>
              <a:rPr lang="en-US" sz="4000" dirty="0">
                <a:solidFill>
                  <a:schemeClr val="accent2">
                    <a:lumMod val="60000"/>
                    <a:lumOff val="40000"/>
                  </a:schemeClr>
                </a:solidFill>
                <a:latin typeface="Cambria" pitchFamily="18" charset="0"/>
              </a:rPr>
              <a:t>A)mechanical( Dynamic)</a:t>
            </a:r>
          </a:p>
          <a:p>
            <a:pPr>
              <a:buNone/>
            </a:pPr>
            <a:r>
              <a:rPr lang="en-US" sz="4000" dirty="0">
                <a:solidFill>
                  <a:schemeClr val="accent2">
                    <a:lumMod val="60000"/>
                    <a:lumOff val="40000"/>
                  </a:schemeClr>
                </a:solidFill>
                <a:latin typeface="Cambria" pitchFamily="18" charset="0"/>
              </a:rPr>
              <a:t>B) Non mechanical (</a:t>
            </a:r>
            <a:r>
              <a:rPr lang="en-US" sz="4000" dirty="0" err="1">
                <a:solidFill>
                  <a:schemeClr val="accent2">
                    <a:lumMod val="60000"/>
                    <a:lumOff val="40000"/>
                  </a:schemeClr>
                </a:solidFill>
                <a:latin typeface="Cambria" pitchFamily="18" charset="0"/>
              </a:rPr>
              <a:t>Adynamic</a:t>
            </a:r>
            <a:r>
              <a:rPr lang="en-US" sz="4000" dirty="0">
                <a:solidFill>
                  <a:schemeClr val="accent2">
                    <a:lumMod val="60000"/>
                    <a:lumOff val="40000"/>
                  </a:schemeClr>
                </a:solidFill>
                <a:latin typeface="Cambria" pitchFamily="18" charset="0"/>
              </a:rPr>
              <a:t>) </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3586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a:solidFill>
                  <a:schemeClr val="tx2"/>
                </a:solidFill>
                <a:latin typeface="Cambria" pitchFamily="18" charset="0"/>
              </a:rPr>
              <a:t>SPECIFIC Objectives </a:t>
            </a:r>
          </a:p>
        </p:txBody>
      </p:sp>
      <p:sp>
        <p:nvSpPr>
          <p:cNvPr id="3" name="Content Placeholder 2"/>
          <p:cNvSpPr>
            <a:spLocks noGrp="1"/>
          </p:cNvSpPr>
          <p:nvPr>
            <p:ph idx="1"/>
          </p:nvPr>
        </p:nvSpPr>
        <p:spPr>
          <a:xfrm>
            <a:off x="662151" y="1324303"/>
            <a:ext cx="11265660" cy="4024168"/>
          </a:xfrm>
        </p:spPr>
        <p:txBody>
          <a:bodyPr>
            <a:noAutofit/>
          </a:bodyPr>
          <a:lstStyle/>
          <a:p>
            <a:pPr marL="0" indent="0">
              <a:buNone/>
            </a:pPr>
            <a:r>
              <a:rPr lang="en-US" sz="4000" dirty="0">
                <a:solidFill>
                  <a:schemeClr val="tx1"/>
                </a:solidFill>
                <a:latin typeface="Cambria" pitchFamily="18" charset="0"/>
              </a:rPr>
              <a:t>At the end of the block the student will be able to:-</a:t>
            </a:r>
          </a:p>
          <a:p>
            <a:pPr marL="0" indent="0">
              <a:buNone/>
            </a:pPr>
            <a:r>
              <a:rPr lang="en-US" sz="4000" dirty="0">
                <a:solidFill>
                  <a:schemeClr val="tx1"/>
                </a:solidFill>
                <a:latin typeface="Cambria" pitchFamily="18" charset="0"/>
              </a:rPr>
              <a:t>1.Define terminologies used in GIT conditions</a:t>
            </a:r>
          </a:p>
          <a:p>
            <a:pPr marL="0" indent="0">
              <a:buNone/>
            </a:pPr>
            <a:r>
              <a:rPr lang="en-US" sz="4000" dirty="0">
                <a:solidFill>
                  <a:schemeClr val="tx1"/>
                </a:solidFill>
                <a:latin typeface="Cambria" pitchFamily="18" charset="0"/>
              </a:rPr>
              <a:t>2.Recognize individuals with GIT conditions</a:t>
            </a:r>
          </a:p>
          <a:p>
            <a:pPr marL="0" indent="0">
              <a:buNone/>
            </a:pPr>
            <a:r>
              <a:rPr lang="en-US" sz="4000" dirty="0">
                <a:solidFill>
                  <a:schemeClr val="tx1"/>
                </a:solidFill>
                <a:latin typeface="Cambria" pitchFamily="18" charset="0"/>
              </a:rPr>
              <a:t>3.Describe common GIT diseases</a:t>
            </a:r>
          </a:p>
          <a:p>
            <a:pPr marL="0" indent="0">
              <a:buNone/>
            </a:pPr>
            <a:r>
              <a:rPr lang="en-US" sz="4000" dirty="0">
                <a:solidFill>
                  <a:schemeClr val="tx1"/>
                </a:solidFill>
                <a:latin typeface="Cambria" pitchFamily="18" charset="0"/>
              </a:rPr>
              <a:t>4.Demonstrate ability to care for individuals with GIT conditions</a:t>
            </a:r>
          </a:p>
          <a:p>
            <a:pPr marL="0" indent="0">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93686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Non carious lesions</a:t>
            </a:r>
          </a:p>
        </p:txBody>
      </p:sp>
      <p:sp>
        <p:nvSpPr>
          <p:cNvPr id="3" name="Content Placeholder 2"/>
          <p:cNvSpPr>
            <a:spLocks noGrp="1"/>
          </p:cNvSpPr>
          <p:nvPr>
            <p:ph idx="1"/>
          </p:nvPr>
        </p:nvSpPr>
        <p:spPr/>
        <p:txBody>
          <a:bodyPr>
            <a:normAutofit lnSpcReduction="10000"/>
          </a:bodyPr>
          <a:lstStyle/>
          <a:p>
            <a:r>
              <a:rPr lang="en-US" sz="3600" dirty="0"/>
              <a:t>Erosion – irreversible loss of tooth structure due to chemical dissolution by acids </a:t>
            </a:r>
            <a:r>
              <a:rPr lang="en-US" sz="3600" b="1" dirty="0">
                <a:solidFill>
                  <a:schemeClr val="accent2">
                    <a:lumMod val="40000"/>
                    <a:lumOff val="60000"/>
                  </a:schemeClr>
                </a:solidFill>
              </a:rPr>
              <a:t>not of bacterial origin.</a:t>
            </a:r>
          </a:p>
          <a:p>
            <a:r>
              <a:rPr lang="en-US" sz="3600" dirty="0"/>
              <a:t>Acids of 5.0 -5.7pH from food greatly responsible</a:t>
            </a:r>
          </a:p>
          <a:p>
            <a:r>
              <a:rPr lang="en-US" sz="3600" dirty="0"/>
              <a:t>Gastric acid(regurgitation)</a:t>
            </a:r>
          </a:p>
          <a:p>
            <a:r>
              <a:rPr lang="en-US" sz="3600" dirty="0"/>
              <a:t>Work in production of inorganic acids </a:t>
            </a:r>
            <a:r>
              <a:rPr lang="en-US" sz="3600" dirty="0" err="1"/>
              <a:t>e.g</a:t>
            </a:r>
            <a:r>
              <a:rPr lang="en-US" sz="3600" dirty="0"/>
              <a:t> diamond, table salt (professional pathology).</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a:bodyPr>
          <a:lstStyle/>
          <a:p>
            <a:r>
              <a:rPr lang="en-US" dirty="0"/>
              <a:t> </a:t>
            </a:r>
          </a:p>
          <a:p>
            <a:endParaRPr lang="en-US" dirty="0"/>
          </a:p>
        </p:txBody>
      </p:sp>
      <p:graphicFrame>
        <p:nvGraphicFramePr>
          <p:cNvPr id="9" name="Content Placeholder 8"/>
          <p:cNvGraphicFramePr>
            <a:graphicFrameLocks noGrp="1"/>
          </p:cNvGraphicFramePr>
          <p:nvPr>
            <p:ph sz="half" idx="2"/>
          </p:nvPr>
        </p:nvGraphicFramePr>
        <p:xfrm>
          <a:off x="0" y="0"/>
          <a:ext cx="12192000" cy="6889682"/>
        </p:xfrm>
        <a:graphic>
          <a:graphicData uri="http://schemas.openxmlformats.org/drawingml/2006/table">
            <a:tbl>
              <a:tblPr/>
              <a:tblGrid>
                <a:gridCol w="9023684">
                  <a:extLst>
                    <a:ext uri="{9D8B030D-6E8A-4147-A177-3AD203B41FA5}">
                      <a16:colId xmlns:a16="http://schemas.microsoft.com/office/drawing/2014/main" val="20000"/>
                    </a:ext>
                  </a:extLst>
                </a:gridCol>
                <a:gridCol w="3168316">
                  <a:extLst>
                    <a:ext uri="{9D8B030D-6E8A-4147-A177-3AD203B41FA5}">
                      <a16:colId xmlns:a16="http://schemas.microsoft.com/office/drawing/2014/main" val="20001"/>
                    </a:ext>
                  </a:extLst>
                </a:gridCol>
              </a:tblGrid>
              <a:tr h="551006">
                <a:tc>
                  <a:txBody>
                    <a:bodyPr/>
                    <a:lstStyle/>
                    <a:p>
                      <a:pPr marL="0" marR="0" algn="ctr">
                        <a:lnSpc>
                          <a:spcPct val="115000"/>
                        </a:lnSpc>
                        <a:spcBef>
                          <a:spcPts val="0"/>
                        </a:spcBef>
                        <a:spcAft>
                          <a:spcPts val="0"/>
                        </a:spcAft>
                      </a:pPr>
                      <a:r>
                        <a:rPr lang="en-US" sz="3200" b="1" dirty="0">
                          <a:solidFill>
                            <a:schemeClr val="accent2">
                              <a:lumMod val="60000"/>
                              <a:lumOff val="40000"/>
                            </a:schemeClr>
                          </a:solidFill>
                          <a:latin typeface="Verdana"/>
                          <a:ea typeface="Times New Roman"/>
                          <a:cs typeface="Times New Roman"/>
                        </a:rPr>
                        <a:t>Dynamic</a:t>
                      </a:r>
                      <a:endParaRPr lang="en-US" sz="3200" dirty="0">
                        <a:solidFill>
                          <a:schemeClr val="accent2">
                            <a:lumMod val="60000"/>
                            <a:lumOff val="40000"/>
                          </a:schemeClr>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3200" b="1" dirty="0" err="1">
                          <a:solidFill>
                            <a:schemeClr val="accent2">
                              <a:lumMod val="60000"/>
                              <a:lumOff val="40000"/>
                            </a:schemeClr>
                          </a:solidFill>
                          <a:latin typeface="Verdana"/>
                          <a:ea typeface="Times New Roman"/>
                          <a:cs typeface="Times New Roman"/>
                        </a:rPr>
                        <a:t>Adynamic</a:t>
                      </a:r>
                      <a:endParaRPr lang="en-US" sz="3200" dirty="0">
                        <a:solidFill>
                          <a:schemeClr val="accent2">
                            <a:lumMod val="60000"/>
                            <a:lumOff val="40000"/>
                          </a:schemeClr>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711777">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Physical</a:t>
                      </a:r>
                      <a:r>
                        <a:rPr lang="en-US" sz="3200" baseline="0" dirty="0">
                          <a:solidFill>
                            <a:schemeClr val="tx1"/>
                          </a:solidFill>
                          <a:latin typeface="Trebuchet MS"/>
                          <a:ea typeface="Times New Roman"/>
                          <a:cs typeface="Times New Roman"/>
                        </a:rPr>
                        <a:t> /</a:t>
                      </a:r>
                      <a:r>
                        <a:rPr lang="en-US" sz="3200" dirty="0">
                          <a:solidFill>
                            <a:schemeClr val="tx1"/>
                          </a:solidFill>
                          <a:latin typeface="Trebuchet MS"/>
                          <a:ea typeface="Times New Roman"/>
                          <a:cs typeface="Times New Roman"/>
                        </a:rPr>
                        <a:t>mechanical obstruction. It may occur in an acute or chronic form. Strong peristalsis in</a:t>
                      </a:r>
                      <a:r>
                        <a:rPr lang="en-US" sz="3200" baseline="0" dirty="0">
                          <a:solidFill>
                            <a:schemeClr val="tx1"/>
                          </a:solidFill>
                          <a:latin typeface="Trebuchet MS"/>
                          <a:ea typeface="Times New Roman"/>
                          <a:cs typeface="Times New Roman"/>
                        </a:rPr>
                        <a:t> trying to clear the obstruction</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Peristalsis Absent</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626899">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Obstruction lesion may be:</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i="1" dirty="0">
                          <a:solidFill>
                            <a:srgbClr val="FFC000"/>
                          </a:solidFill>
                          <a:latin typeface="Trebuchet MS"/>
                          <a:ea typeface="Times New Roman"/>
                          <a:cs typeface="Times New Roman"/>
                        </a:rPr>
                        <a:t>Intraluminal</a:t>
                      </a:r>
                      <a:r>
                        <a:rPr lang="en-US" sz="3200" dirty="0">
                          <a:solidFill>
                            <a:srgbClr val="FFC000"/>
                          </a:solidFill>
                          <a:latin typeface="Trebuchet MS"/>
                          <a:ea typeface="Times New Roman"/>
                          <a:cs typeface="Times New Roman"/>
                        </a:rPr>
                        <a:t> </a:t>
                      </a:r>
                      <a:r>
                        <a:rPr lang="en-US" sz="3200" dirty="0">
                          <a:solidFill>
                            <a:schemeClr val="tx1"/>
                          </a:solidFill>
                          <a:latin typeface="Trebuchet MS"/>
                          <a:ea typeface="Times New Roman"/>
                          <a:cs typeface="Times New Roman"/>
                        </a:rPr>
                        <a:t>(impacted feces, foreign bodies, gallstones)</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dirty="0">
                          <a:solidFill>
                            <a:srgbClr val="FFC000"/>
                          </a:solidFill>
                          <a:latin typeface="Trebuchet MS"/>
                          <a:ea typeface="Times New Roman"/>
                          <a:cs typeface="Times New Roman"/>
                        </a:rPr>
                        <a:t> </a:t>
                      </a:r>
                      <a:r>
                        <a:rPr lang="en-US" sz="3200" i="1" dirty="0">
                          <a:solidFill>
                            <a:srgbClr val="FFC000"/>
                          </a:solidFill>
                          <a:latin typeface="Trebuchet MS"/>
                          <a:ea typeface="Times New Roman"/>
                          <a:cs typeface="Times New Roman"/>
                        </a:rPr>
                        <a:t>Intramural</a:t>
                      </a:r>
                      <a:r>
                        <a:rPr lang="en-US" sz="3200" dirty="0">
                          <a:solidFill>
                            <a:srgbClr val="FFC000"/>
                          </a:solidFill>
                          <a:latin typeface="Trebuchet MS"/>
                          <a:ea typeface="Times New Roman"/>
                          <a:cs typeface="Times New Roman"/>
                        </a:rPr>
                        <a:t> </a:t>
                      </a:r>
                      <a:r>
                        <a:rPr lang="en-US" sz="3200" dirty="0">
                          <a:solidFill>
                            <a:schemeClr val="tx1"/>
                          </a:solidFill>
                          <a:latin typeface="Trebuchet MS"/>
                          <a:ea typeface="Times New Roman"/>
                          <a:cs typeface="Times New Roman"/>
                        </a:rPr>
                        <a:t>(malignant or inflammatory strictures)</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i="1" dirty="0">
                          <a:solidFill>
                            <a:srgbClr val="FFC000"/>
                          </a:solidFill>
                          <a:latin typeface="Trebuchet MS"/>
                          <a:ea typeface="Times New Roman"/>
                          <a:cs typeface="Times New Roman"/>
                        </a:rPr>
                        <a:t>Extramural</a:t>
                      </a:r>
                      <a:r>
                        <a:rPr lang="en-US" sz="3200" dirty="0">
                          <a:solidFill>
                            <a:schemeClr val="tx1"/>
                          </a:solidFill>
                          <a:latin typeface="Trebuchet MS"/>
                          <a:ea typeface="Times New Roman"/>
                          <a:cs typeface="Times New Roman"/>
                        </a:rPr>
                        <a:t> (</a:t>
                      </a:r>
                      <a:r>
                        <a:rPr lang="en-US" sz="3200" dirty="0" err="1">
                          <a:solidFill>
                            <a:schemeClr val="tx1"/>
                          </a:solidFill>
                          <a:latin typeface="Trebuchet MS"/>
                          <a:ea typeface="Times New Roman"/>
                          <a:cs typeface="Times New Roman"/>
                        </a:rPr>
                        <a:t>intraperitoneal</a:t>
                      </a:r>
                      <a:r>
                        <a:rPr lang="en-US" sz="3200" dirty="0">
                          <a:solidFill>
                            <a:schemeClr val="tx1"/>
                          </a:solidFill>
                          <a:latin typeface="Trebuchet MS"/>
                          <a:ea typeface="Times New Roman"/>
                          <a:cs typeface="Times New Roman"/>
                        </a:rPr>
                        <a:t> bands and adhesions, hernias, ca ovary, ca stomach, </a:t>
                      </a:r>
                      <a:r>
                        <a:rPr lang="en-US" sz="3200" dirty="0" err="1">
                          <a:solidFill>
                            <a:schemeClr val="tx1"/>
                          </a:solidFill>
                          <a:latin typeface="Trebuchet MS"/>
                          <a:ea typeface="Times New Roman"/>
                          <a:cs typeface="Times New Roman"/>
                        </a:rPr>
                        <a:t>volvulus</a:t>
                      </a:r>
                      <a:r>
                        <a:rPr lang="en-US" sz="3200" dirty="0">
                          <a:solidFill>
                            <a:schemeClr val="tx1"/>
                          </a:solidFill>
                          <a:latin typeface="Trebuchet MS"/>
                          <a:ea typeface="Times New Roman"/>
                          <a:cs typeface="Times New Roman"/>
                        </a:rPr>
                        <a:t> or intussusceptions.)</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228600">
                        <a:lnSpc>
                          <a:spcPct val="115000"/>
                        </a:lnSpc>
                        <a:spcBef>
                          <a:spcPts val="0"/>
                        </a:spcBef>
                        <a:spcAft>
                          <a:spcPts val="0"/>
                        </a:spcAft>
                      </a:pPr>
                      <a:r>
                        <a:rPr lang="en-US" sz="3200" dirty="0">
                          <a:solidFill>
                            <a:schemeClr val="tx1"/>
                          </a:solidFill>
                          <a:latin typeface="Wingdings"/>
                          <a:ea typeface="Times New Roman"/>
                          <a:cs typeface="Times New Roman"/>
                        </a:rPr>
                        <a:t>l</a:t>
                      </a:r>
                      <a:r>
                        <a:rPr lang="en-US" sz="32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ILEUS, esp. post surgical</a:t>
                      </a:r>
                      <a:endParaRPr lang="en-US" sz="2800" dirty="0">
                        <a:solidFill>
                          <a:schemeClr val="tx1"/>
                        </a:solidFill>
                        <a:latin typeface="Calibri"/>
                        <a:ea typeface="Calibri"/>
                        <a:cs typeface="Times New Roman"/>
                      </a:endParaRPr>
                    </a:p>
                    <a:p>
                      <a:pPr marL="0" marR="0" indent="-228600">
                        <a:lnSpc>
                          <a:spcPct val="115000"/>
                        </a:lnSpc>
                        <a:spcBef>
                          <a:spcPts val="0"/>
                        </a:spcBef>
                        <a:spcAft>
                          <a:spcPts val="0"/>
                        </a:spcAft>
                      </a:pPr>
                      <a:r>
                        <a:rPr lang="en-US" sz="2800" dirty="0">
                          <a:solidFill>
                            <a:schemeClr val="tx1"/>
                          </a:solidFill>
                          <a:latin typeface="Wingdings"/>
                          <a:ea typeface="Times New Roman"/>
                          <a:cs typeface="Times New Roman"/>
                        </a:rPr>
                        <a:t>¡</a:t>
                      </a:r>
                      <a:r>
                        <a:rPr lang="en-US" sz="28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INFARCTION</a:t>
                      </a:r>
                      <a:endParaRPr lang="en-US" sz="2800" dirty="0">
                        <a:solidFill>
                          <a:schemeClr val="tx1"/>
                        </a:solidFill>
                        <a:latin typeface="Calibri"/>
                        <a:ea typeface="Calibri"/>
                        <a:cs typeface="Times New Roman"/>
                      </a:endParaRPr>
                    </a:p>
                    <a:p>
                      <a:pPr marL="0" marR="0" indent="-228600">
                        <a:lnSpc>
                          <a:spcPct val="115000"/>
                        </a:lnSpc>
                        <a:spcBef>
                          <a:spcPts val="0"/>
                        </a:spcBef>
                        <a:spcAft>
                          <a:spcPts val="0"/>
                        </a:spcAft>
                      </a:pPr>
                      <a:r>
                        <a:rPr lang="en-US" sz="2800" dirty="0">
                          <a:solidFill>
                            <a:schemeClr val="tx1"/>
                          </a:solidFill>
                          <a:latin typeface="Wingdings"/>
                          <a:ea typeface="Times New Roman"/>
                          <a:cs typeface="Times New Roman"/>
                        </a:rPr>
                        <a:t>¡</a:t>
                      </a:r>
                      <a:r>
                        <a:rPr lang="en-US" sz="28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MOTILITY DISEASES, esp., HIRSCHSPRUNG DISEASE</a:t>
                      </a:r>
                      <a:endParaRPr lang="en-US" sz="28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sp>
        <p:nvSpPr>
          <p:cNvPr id="1026"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7529" y="1267698"/>
            <a:ext cx="8803698" cy="3585297"/>
          </a:xfrm>
        </p:spPr>
        <p:txBody>
          <a:bodyPr/>
          <a:lstStyle/>
          <a:p>
            <a:pPr eaLnBrk="1" fontAlgn="auto" hangingPunct="1">
              <a:spcAft>
                <a:spcPts val="0"/>
              </a:spcAft>
              <a:defRPr/>
            </a:pPr>
            <a:r>
              <a:rPr lang="en-US" dirty="0">
                <a:solidFill>
                  <a:srgbClr val="FFFF00"/>
                </a:solidFill>
                <a:effectLst>
                  <a:outerShdw blurRad="60007" dir="1500000" sy="-30000" kx="800400" algn="bl" rotWithShape="0">
                    <a:srgbClr val="C00000">
                      <a:alpha val="20000"/>
                    </a:srgbClr>
                  </a:outerShdw>
                </a:effectLst>
                <a:latin typeface="Cooper Black" pitchFamily="18" charset="0"/>
              </a:rPr>
              <a:t> </a:t>
            </a:r>
            <a:r>
              <a:rPr lang="en-US" dirty="0">
                <a:solidFill>
                  <a:schemeClr val="accent2">
                    <a:lumMod val="60000"/>
                    <a:lumOff val="40000"/>
                  </a:schemeClr>
                </a:solidFill>
                <a:effectLst>
                  <a:outerShdw blurRad="60007" dir="1500000" sy="-30000" kx="800400" algn="bl" rotWithShape="0">
                    <a:srgbClr val="C00000">
                      <a:alpha val="20000"/>
                    </a:srgbClr>
                  </a:outerShdw>
                </a:effectLst>
                <a:latin typeface="Cooper Black" pitchFamily="18" charset="0"/>
              </a:rPr>
              <a:t>DYNAMIC OBSTRUCTION (MECHANICAL)</a:t>
            </a:r>
          </a:p>
        </p:txBody>
      </p:sp>
    </p:spTree>
    <p:extLst>
      <p:ext uri="{BB962C8B-B14F-4D97-AF65-F5344CB8AC3E}">
        <p14:creationId xmlns:p14="http://schemas.microsoft.com/office/powerpoint/2010/main" val="127767343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Pathophysiology</a:t>
            </a:r>
            <a:endParaRPr lang="en-US" dirty="0">
              <a:solidFill>
                <a:schemeClr val="accent1"/>
              </a:solidFill>
            </a:endParaRPr>
          </a:p>
        </p:txBody>
      </p:sp>
      <p:sp>
        <p:nvSpPr>
          <p:cNvPr id="3" name="Content Placeholder 2"/>
          <p:cNvSpPr>
            <a:spLocks noGrp="1"/>
          </p:cNvSpPr>
          <p:nvPr>
            <p:ph idx="1"/>
          </p:nvPr>
        </p:nvSpPr>
        <p:spPr>
          <a:xfrm>
            <a:off x="457201" y="1299410"/>
            <a:ext cx="11734800" cy="5558589"/>
          </a:xfrm>
        </p:spPr>
        <p:txBody>
          <a:bodyPr>
            <a:noAutofit/>
          </a:bodyPr>
          <a:lstStyle/>
          <a:p>
            <a:pPr fontAlgn="base"/>
            <a:r>
              <a:rPr lang="en-US" sz="3600" dirty="0"/>
              <a:t>As mechanical obstruction becomes established, the proximal bowel produces increasingly vigorous contractions in an effort to overcome the obstruction. This accounts for the abdominal colicky pain.</a:t>
            </a:r>
          </a:p>
          <a:p>
            <a:pPr fontAlgn="base"/>
            <a:r>
              <a:rPr lang="en-US" sz="3600" dirty="0"/>
              <a:t>It also begins to dilate, initially due to accumulation of air and increased intestinal secretions. Stagnation of fluid encourages anaerobic bacterial overgrowth leading to fermentation and production of gas, manifesting as dilated bowel loops on plain abdominal radiography</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28638"/>
            <a:ext cx="11734800" cy="5827712"/>
          </a:xfrm>
        </p:spPr>
        <p:txBody>
          <a:bodyPr>
            <a:noAutofit/>
          </a:bodyPr>
          <a:lstStyle/>
          <a:p>
            <a:r>
              <a:rPr lang="en-US" sz="3600" dirty="0"/>
              <a:t>The products of fermentation in the bowel lumen also increase the osmotic gradient causing intraluminal fluid and electrolyte shifts, which compounds the problem leading to abdominal distension. The bowel distal to the obstruction eventually evacuates its contents and collapses, accounting for eventual absence of flatus and feces (absolute constipation). Vomiting may occur as this process evolves. The timing of onset depends on the level of obstruction. The </a:t>
            </a:r>
            <a:r>
              <a:rPr lang="en-US" sz="3600" dirty="0" err="1"/>
              <a:t>vomitus</a:t>
            </a:r>
            <a:r>
              <a:rPr lang="en-US" sz="3600" dirty="0"/>
              <a:t> contains gastric contents initially, then becomes bile stained, and finally feculent.</a:t>
            </a:r>
          </a:p>
          <a:p>
            <a:endParaRPr lang="en-US" sz="3600"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3388" y="409575"/>
            <a:ext cx="11758612" cy="5946775"/>
          </a:xfrm>
        </p:spPr>
        <p:txBody>
          <a:bodyPr>
            <a:noAutofit/>
          </a:bodyPr>
          <a:lstStyle/>
          <a:p>
            <a:pPr fontAlgn="base"/>
            <a:r>
              <a:rPr lang="en-US" sz="3600" dirty="0"/>
              <a:t>With increased intraluminal pressure the tension in the bowel wall increases, which subsequently impairs venous drainage of the bowel, leading to capillary congestion and mural edema.</a:t>
            </a:r>
          </a:p>
          <a:p>
            <a:pPr fontAlgn="base"/>
            <a:r>
              <a:rPr lang="en-US" sz="3600" dirty="0"/>
              <a:t>Arterial inflow becomes compromised leading to ischemia. This results in loss of the bowel's innate </a:t>
            </a:r>
            <a:r>
              <a:rPr lang="en-US" sz="3600" dirty="0" err="1"/>
              <a:t>immunoprotective</a:t>
            </a:r>
            <a:r>
              <a:rPr lang="en-US" sz="3600" dirty="0"/>
              <a:t> mechanism, predisposing to translocation of intraluminal bacteria into the circulation with associated signs of sepsis.</a:t>
            </a:r>
          </a:p>
          <a:p>
            <a:pPr fontAlgn="base"/>
            <a:r>
              <a:rPr lang="en-US" sz="3600" dirty="0"/>
              <a:t>This process is more likely in a 'closed loop obstruction' whereby a closed loop is formed between the proximal and distal segments of the obstructed bowel.</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ntrast study showing 'apple core' lesion due to colorectal cancer"/>
          <p:cNvPicPr/>
          <p:nvPr/>
        </p:nvPicPr>
        <p:blipFill>
          <a:blip r:embed="rId2" cstate="print"/>
          <a:srcRect/>
          <a:stretch>
            <a:fillRect/>
          </a:stretch>
        </p:blipFill>
        <p:spPr bwMode="auto">
          <a:xfrm>
            <a:off x="1900989" y="385010"/>
            <a:ext cx="9504948" cy="6472990"/>
          </a:xfrm>
          <a:prstGeom prst="rect">
            <a:avLst/>
          </a:prstGeom>
          <a:noFill/>
          <a:ln w="9525">
            <a:noFill/>
            <a:miter lim="800000"/>
            <a:headEnd/>
            <a:tailEnd/>
          </a:ln>
        </p:spPr>
      </p:pic>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Diagnosis</a:t>
            </a:r>
          </a:p>
        </p:txBody>
      </p:sp>
      <p:sp>
        <p:nvSpPr>
          <p:cNvPr id="3" name="Content Placeholder 2"/>
          <p:cNvSpPr>
            <a:spLocks noGrp="1"/>
          </p:cNvSpPr>
          <p:nvPr>
            <p:ph idx="1"/>
          </p:nvPr>
        </p:nvSpPr>
        <p:spPr>
          <a:xfrm>
            <a:off x="673767" y="1082842"/>
            <a:ext cx="11518233" cy="5775158"/>
          </a:xfrm>
        </p:spPr>
        <p:txBody>
          <a:bodyPr>
            <a:normAutofit/>
          </a:bodyPr>
          <a:lstStyle/>
          <a:p>
            <a:pPr fontAlgn="base"/>
            <a:r>
              <a:rPr lang="en-US" sz="3600" b="1" dirty="0">
                <a:hlinkClick r:id="rId2"/>
              </a:rPr>
              <a:t>Physical exam</a:t>
            </a:r>
            <a:r>
              <a:rPr lang="en-US" sz="3600" b="1" dirty="0"/>
              <a:t> </a:t>
            </a:r>
            <a:endParaRPr lang="en-US" sz="3600" dirty="0"/>
          </a:p>
          <a:p>
            <a:pPr>
              <a:buBlip>
                <a:blip r:embed="rId3"/>
              </a:buBlip>
              <a:defRPr/>
            </a:pPr>
            <a:r>
              <a:rPr lang="en-US" sz="3600" u="sng" dirty="0">
                <a:solidFill>
                  <a:schemeClr val="accent1"/>
                </a:solidFill>
              </a:rPr>
              <a:t>INSPECTION: </a:t>
            </a:r>
            <a:r>
              <a:rPr lang="en-US" sz="3600" dirty="0"/>
              <a:t>Abdominal distention, scars, visible peristalsis.</a:t>
            </a:r>
          </a:p>
          <a:p>
            <a:pPr>
              <a:buBlip>
                <a:blip r:embed="rId3"/>
              </a:buBlip>
              <a:defRPr/>
            </a:pPr>
            <a:r>
              <a:rPr lang="en-US" sz="3600" u="sng" dirty="0">
                <a:solidFill>
                  <a:schemeClr val="accent1"/>
                </a:solidFill>
              </a:rPr>
              <a:t>PALPATION</a:t>
            </a:r>
            <a:r>
              <a:rPr lang="en-US" sz="3600" u="sng" dirty="0"/>
              <a:t>: </a:t>
            </a:r>
            <a:r>
              <a:rPr lang="en-US" sz="3600" dirty="0"/>
              <a:t>has abdominal pain, vomiting, increased bowel sounds initially. Mass, tenderness, guarding</a:t>
            </a:r>
          </a:p>
          <a:p>
            <a:pPr>
              <a:buBlip>
                <a:blip r:embed="rId3"/>
              </a:buBlip>
              <a:defRPr/>
            </a:pPr>
            <a:r>
              <a:rPr lang="en-US" sz="3600" u="sng" dirty="0">
                <a:solidFill>
                  <a:schemeClr val="accent1"/>
                </a:solidFill>
              </a:rPr>
              <a:t>PERCUSSION</a:t>
            </a:r>
            <a:r>
              <a:rPr lang="en-US" sz="3600" u="sng" dirty="0"/>
              <a:t>: </a:t>
            </a:r>
            <a:r>
              <a:rPr lang="en-US" sz="3600" dirty="0" err="1"/>
              <a:t>Tymphanic</a:t>
            </a:r>
            <a:r>
              <a:rPr lang="en-US" sz="3600" dirty="0"/>
              <a:t>, dullness</a:t>
            </a:r>
          </a:p>
          <a:p>
            <a:pPr>
              <a:buNone/>
              <a:defRPr/>
            </a:pPr>
            <a:r>
              <a:rPr lang="en-US" sz="3600" u="sng" dirty="0">
                <a:solidFill>
                  <a:schemeClr val="accent1"/>
                </a:solidFill>
              </a:rPr>
              <a:t>AUSCULTATION: </a:t>
            </a:r>
            <a:r>
              <a:rPr lang="en-US" sz="3600" dirty="0"/>
              <a:t>Bowel sound are high pitch and increase in frequency</a:t>
            </a:r>
          </a:p>
          <a:p>
            <a:pPr fontAlgn="base"/>
            <a:endParaRPr lang="en-US" sz="3600" dirty="0"/>
          </a:p>
          <a:p>
            <a:pPr fontAlgn="base"/>
            <a:endParaRPr lang="en-US" sz="3600" dirty="0"/>
          </a:p>
          <a:p>
            <a:endParaRPr lang="en-US" sz="3600"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olidFill>
                <a:effectLst>
                  <a:outerShdw blurRad="75057" dist="38100" dir="5400000" sy="-20000" rotWithShape="0">
                    <a:prstClr val="black">
                      <a:alpha val="25000"/>
                    </a:prstClr>
                  </a:outerShdw>
                </a:effectLst>
                <a:latin typeface="Cooper Black" pitchFamily="18" charset="0"/>
              </a:rPr>
              <a:t>Lab tests</a:t>
            </a:r>
            <a:endParaRPr lang="en-US" dirty="0">
              <a:solidFill>
                <a:schemeClr val="accent1"/>
              </a:solidFill>
            </a:endParaRPr>
          </a:p>
        </p:txBody>
      </p:sp>
      <p:sp>
        <p:nvSpPr>
          <p:cNvPr id="44035" name="Content Placeholder 2"/>
          <p:cNvSpPr>
            <a:spLocks noGrp="1"/>
          </p:cNvSpPr>
          <p:nvPr>
            <p:ph idx="1"/>
          </p:nvPr>
        </p:nvSpPr>
        <p:spPr>
          <a:xfrm>
            <a:off x="677862" y="1251284"/>
            <a:ext cx="11514139" cy="5606716"/>
          </a:xfrm>
        </p:spPr>
        <p:txBody>
          <a:bodyPr>
            <a:noAutofit/>
          </a:bodyPr>
          <a:lstStyle/>
          <a:p>
            <a:pPr fontAlgn="base"/>
            <a:r>
              <a:rPr lang="en-US" sz="4000" b="1" dirty="0">
                <a:hlinkClick r:id="rId3"/>
              </a:rPr>
              <a:t>Complete blood count</a:t>
            </a:r>
            <a:r>
              <a:rPr lang="en-US" sz="4000" b="1" dirty="0"/>
              <a:t> (CBC)</a:t>
            </a:r>
            <a:r>
              <a:rPr lang="en-US" sz="4000" dirty="0"/>
              <a:t>: The portion of the blood sample made up of red blood cells. </a:t>
            </a:r>
          </a:p>
          <a:p>
            <a:pPr fontAlgn="base"/>
            <a:r>
              <a:rPr lang="en-US" sz="4000" b="1" dirty="0"/>
              <a:t>Electrolyte  levels</a:t>
            </a:r>
            <a:r>
              <a:rPr lang="en-US" sz="4000" dirty="0"/>
              <a:t> </a:t>
            </a:r>
          </a:p>
          <a:p>
            <a:pPr fontAlgn="base"/>
            <a:r>
              <a:rPr lang="en-US" sz="4000" b="1" dirty="0"/>
              <a:t>Urinalysis</a:t>
            </a:r>
            <a:endParaRPr lang="en-US" sz="4000" dirty="0"/>
          </a:p>
          <a:p>
            <a:pPr fontAlgn="base"/>
            <a:r>
              <a:rPr lang="en-US" sz="4000" b="1" dirty="0"/>
              <a:t>Abdominal x-ray</a:t>
            </a:r>
            <a:endParaRPr lang="en-US" sz="4000" dirty="0"/>
          </a:p>
          <a:p>
            <a:pPr fontAlgn="base"/>
            <a:r>
              <a:rPr lang="en-US" sz="4000" b="1" dirty="0"/>
              <a:t>Barium enema</a:t>
            </a:r>
            <a:endParaRPr lang="en-US" sz="4000" dirty="0"/>
          </a:p>
          <a:p>
            <a:pPr eaLnBrk="1" fontAlgn="auto" hangingPunct="1">
              <a:spcAft>
                <a:spcPts val="0"/>
              </a:spcAft>
              <a:buNone/>
              <a:defRPr/>
            </a:pPr>
            <a:endParaRPr lang="en-US" sz="4000" dirty="0">
              <a:solidFill>
                <a:schemeClr val="tx1"/>
              </a:solidFill>
            </a:endParaRPr>
          </a:p>
        </p:txBody>
      </p:sp>
    </p:spTree>
    <p:extLst>
      <p:ext uri="{BB962C8B-B14F-4D97-AF65-F5344CB8AC3E}">
        <p14:creationId xmlns:p14="http://schemas.microsoft.com/office/powerpoint/2010/main" val="139193174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Obstruction by adhesions</a:t>
            </a:r>
          </a:p>
        </p:txBody>
      </p:sp>
      <p:sp>
        <p:nvSpPr>
          <p:cNvPr id="3" name="Content Placeholder 2"/>
          <p:cNvSpPr>
            <a:spLocks noGrp="1"/>
          </p:cNvSpPr>
          <p:nvPr>
            <p:ph idx="1"/>
          </p:nvPr>
        </p:nvSpPr>
        <p:spPr>
          <a:xfrm>
            <a:off x="385011" y="962526"/>
            <a:ext cx="11806989" cy="5895475"/>
          </a:xfrm>
        </p:spPr>
        <p:txBody>
          <a:bodyPr>
            <a:noAutofit/>
          </a:bodyPr>
          <a:lstStyle/>
          <a:p>
            <a:pPr>
              <a:spcBef>
                <a:spcPct val="0"/>
              </a:spcBef>
              <a:buClrTx/>
            </a:pPr>
            <a:r>
              <a:rPr lang="en-US" sz="3600" dirty="0"/>
              <a:t>Peritoneal irritation</a:t>
            </a:r>
            <a:r>
              <a:rPr lang="en-US" sz="3600" dirty="0">
                <a:sym typeface="Wingdings" panose="05000000000000000000" pitchFamily="2" charset="2"/>
              </a:rPr>
              <a:t> local fibrin production produces adhesions between apposed surfaces</a:t>
            </a:r>
          </a:p>
          <a:p>
            <a:pPr>
              <a:spcBef>
                <a:spcPct val="0"/>
              </a:spcBef>
              <a:buClrTx/>
            </a:pPr>
            <a:r>
              <a:rPr lang="en-GB" sz="3600" dirty="0"/>
              <a:t>As early as 4 weeks post </a:t>
            </a:r>
            <a:r>
              <a:rPr lang="en-GB" sz="3600" dirty="0" err="1"/>
              <a:t>laparatomy</a:t>
            </a:r>
            <a:r>
              <a:rPr lang="en-GB" sz="3600" dirty="0"/>
              <a:t>. The majority of patients present between 1-5 years</a:t>
            </a:r>
          </a:p>
          <a:p>
            <a:pPr lvl="2">
              <a:lnSpc>
                <a:spcPct val="90000"/>
              </a:lnSpc>
              <a:spcBef>
                <a:spcPct val="0"/>
              </a:spcBef>
              <a:buClrTx/>
              <a:buNone/>
            </a:pPr>
            <a:r>
              <a:rPr lang="en-GB" sz="3600" dirty="0"/>
              <a:t>Colorectal Surgery 25%</a:t>
            </a:r>
          </a:p>
          <a:p>
            <a:pPr lvl="2">
              <a:lnSpc>
                <a:spcPct val="90000"/>
              </a:lnSpc>
              <a:spcBef>
                <a:spcPct val="0"/>
              </a:spcBef>
              <a:buClrTx/>
              <a:buNone/>
            </a:pPr>
            <a:r>
              <a:rPr lang="en-GB" sz="3600" dirty="0"/>
              <a:t>Gynaecological       20%</a:t>
            </a:r>
          </a:p>
          <a:p>
            <a:pPr lvl="2">
              <a:lnSpc>
                <a:spcPct val="90000"/>
              </a:lnSpc>
              <a:spcBef>
                <a:spcPct val="0"/>
              </a:spcBef>
              <a:buClrTx/>
              <a:buNone/>
            </a:pPr>
            <a:r>
              <a:rPr lang="en-GB" sz="3600" dirty="0"/>
              <a:t>Appendectomy       14%</a:t>
            </a:r>
            <a:endParaRPr lang="en-US" sz="3600" dirty="0">
              <a:sym typeface="Wingdings" panose="05000000000000000000" pitchFamily="2" charset="2"/>
            </a:endParaRPr>
          </a:p>
          <a:p>
            <a:pPr>
              <a:spcBef>
                <a:spcPct val="0"/>
              </a:spcBef>
              <a:buClrTx/>
            </a:pPr>
            <a:r>
              <a:rPr lang="en-US" sz="3600" dirty="0">
                <a:sym typeface="Wingdings" panose="05000000000000000000" pitchFamily="2" charset="2"/>
              </a:rPr>
              <a:t>Prevention: good surgical technique, washing of the peritoneal cavity with saline to remove clots, etc, minimizing contact w/ gauze, covering </a:t>
            </a:r>
            <a:r>
              <a:rPr lang="en-US" sz="3600" dirty="0" err="1">
                <a:sym typeface="Wingdings" panose="05000000000000000000" pitchFamily="2" charset="2"/>
              </a:rPr>
              <a:t>anastomosis</a:t>
            </a:r>
            <a:r>
              <a:rPr lang="en-US" sz="3600" dirty="0">
                <a:sym typeface="Wingdings" panose="05000000000000000000" pitchFamily="2" charset="2"/>
              </a:rPr>
              <a:t> &amp; raw peritoneal surfaces</a:t>
            </a:r>
          </a:p>
          <a:p>
            <a:endParaRPr lang="en-US" sz="3600"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Management</a:t>
            </a:r>
          </a:p>
        </p:txBody>
      </p:sp>
      <p:pic>
        <p:nvPicPr>
          <p:cNvPr id="8" name="Content Placeholder 7" descr="Image result for abdominal adhesions"/>
          <p:cNvPicPr>
            <a:picLocks noGrp="1"/>
          </p:cNvPicPr>
          <p:nvPr>
            <p:ph idx="1"/>
          </p:nvPr>
        </p:nvPicPr>
        <p:blipFill>
          <a:blip r:embed="rId2" cstate="print"/>
          <a:stretch>
            <a:fillRect/>
          </a:stretch>
        </p:blipFill>
        <p:spPr bwMode="auto">
          <a:xfrm>
            <a:off x="6597650" y="1366837"/>
            <a:ext cx="3343275" cy="4114800"/>
          </a:xfrm>
          <a:prstGeom prst="rect">
            <a:avLst/>
          </a:prstGeom>
          <a:noFill/>
          <a:ln w="9525">
            <a:noFill/>
            <a:miter lim="800000"/>
            <a:headEnd/>
            <a:tailEnd/>
          </a:ln>
        </p:spPr>
      </p:pic>
      <p:sp>
        <p:nvSpPr>
          <p:cNvPr id="6" name="Text Placeholder 5"/>
          <p:cNvSpPr>
            <a:spLocks noGrp="1"/>
          </p:cNvSpPr>
          <p:nvPr>
            <p:ph type="body" sz="half" idx="2"/>
          </p:nvPr>
        </p:nvSpPr>
        <p:spPr/>
        <p:txBody>
          <a:bodyPr>
            <a:normAutofit/>
          </a:bodyPr>
          <a:lstStyle/>
          <a:p>
            <a:r>
              <a:rPr lang="en-US" sz="4800" dirty="0"/>
              <a:t>Surgery to release</a:t>
            </a:r>
          </a:p>
        </p:txBody>
      </p:sp>
      <p:sp>
        <p:nvSpPr>
          <p:cNvPr id="9" name="Rectangle 8"/>
          <p:cNvSpPr/>
          <p:nvPr/>
        </p:nvSpPr>
        <p:spPr>
          <a:xfrm>
            <a:off x="4981075" y="1"/>
            <a:ext cx="6039852" cy="3392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adhesion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abrasion</a:t>
            </a:r>
          </a:p>
        </p:txBody>
      </p:sp>
      <p:sp>
        <p:nvSpPr>
          <p:cNvPr id="3" name="Content Placeholder 2"/>
          <p:cNvSpPr>
            <a:spLocks noGrp="1"/>
          </p:cNvSpPr>
          <p:nvPr>
            <p:ph idx="1"/>
          </p:nvPr>
        </p:nvSpPr>
        <p:spPr/>
        <p:txBody>
          <a:bodyPr>
            <a:normAutofit/>
          </a:bodyPr>
          <a:lstStyle/>
          <a:p>
            <a:r>
              <a:rPr lang="en-US" sz="4000" dirty="0"/>
              <a:t>loss of tooth structure by mechanical forces from a foreign element. </a:t>
            </a:r>
          </a:p>
          <a:p>
            <a:r>
              <a:rPr lang="en-US" sz="4000" dirty="0"/>
              <a:t>Possible sources of this wearing of tooth are toothbrushes, toothpicks, floss, and any dental appliance frequently set in and removed from the mouth.</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Obstruction by hernias</a:t>
            </a:r>
          </a:p>
        </p:txBody>
      </p:sp>
      <p:sp>
        <p:nvSpPr>
          <p:cNvPr id="6" name="Content Placeholder 5"/>
          <p:cNvSpPr>
            <a:spLocks noGrp="1"/>
          </p:cNvSpPr>
          <p:nvPr>
            <p:ph idx="1"/>
          </p:nvPr>
        </p:nvSpPr>
        <p:spPr>
          <a:xfrm>
            <a:off x="630621" y="1513490"/>
            <a:ext cx="10951779" cy="4842070"/>
          </a:xfrm>
        </p:spPr>
        <p:txBody>
          <a:bodyPr>
            <a:normAutofit/>
          </a:bodyPr>
          <a:lstStyle/>
          <a:p>
            <a:r>
              <a:rPr lang="en-US" sz="4000" dirty="0"/>
              <a:t>Hernia is a general term used to describe a bulge or protrusion of an organ through the structure or muscle that usually contains  it. </a:t>
            </a:r>
          </a:p>
          <a:p>
            <a:endParaRPr lang="en-US" sz="4000"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a:p>
        </p:txBody>
      </p:sp>
      <p:pic>
        <p:nvPicPr>
          <p:cNvPr id="4" name="Content Placeholder 3" descr="Image result for parts of a hernia"/>
          <p:cNvPicPr>
            <a:picLocks noGrp="1"/>
          </p:cNvPicPr>
          <p:nvPr>
            <p:ph idx="1"/>
          </p:nvPr>
        </p:nvPicPr>
        <p:blipFill>
          <a:blip r:embed="rId2" cstate="print"/>
          <a:srcRect/>
          <a:stretch>
            <a:fillRect/>
          </a:stretch>
        </p:blipFill>
        <p:spPr bwMode="auto">
          <a:xfrm>
            <a:off x="3" y="0"/>
            <a:ext cx="12191998" cy="6858000"/>
          </a:xfrm>
          <a:prstGeom prst="rect">
            <a:avLst/>
          </a:prstGeom>
          <a:noFill/>
          <a:ln w="9525">
            <a:noFill/>
            <a:miter lim="800000"/>
            <a:headEnd/>
            <a:tailEnd/>
          </a:ln>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34341" y="7"/>
            <a:ext cx="6997700" cy="810491"/>
          </a:xfrm>
          <a:prstGeom prst="rect">
            <a:avLst/>
          </a:prstGeom>
          <a:noFill/>
        </p:spPr>
        <p:txBody>
          <a:bodyPr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defRPr/>
            </a:pPr>
            <a:endParaRPr lang="en-US" u="sng" cap="none" dirty="0">
              <a:solidFill>
                <a:schemeClr val="accent1">
                  <a:lumMod val="75000"/>
                </a:schemeClr>
              </a:solidFill>
              <a:latin typeface="Arial Black" panose="020B0A04020102020204" pitchFamily="34" charset="0"/>
            </a:endParaRPr>
          </a:p>
        </p:txBody>
      </p:sp>
      <p:sp>
        <p:nvSpPr>
          <p:cNvPr id="5" name="Rectangle 3"/>
          <p:cNvSpPr txBox="1">
            <a:spLocks noChangeArrowheads="1"/>
          </p:cNvSpPr>
          <p:nvPr/>
        </p:nvSpPr>
        <p:spPr>
          <a:xfrm>
            <a:off x="0" y="1"/>
            <a:ext cx="11622500" cy="6489568"/>
          </a:xfrm>
          <a:prstGeom prst="rect">
            <a:avLst/>
          </a:prstGeom>
          <a:noFill/>
          <a:ln>
            <a:noFill/>
            <a:miter lim="800000"/>
            <a:headEnd/>
            <a:tailEnd/>
          </a:ln>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609600" indent="-609600" fontAlgn="auto">
              <a:lnSpc>
                <a:spcPct val="100000"/>
              </a:lnSpc>
              <a:spcAft>
                <a:spcPts val="0"/>
              </a:spcAft>
              <a:defRPr/>
            </a:pPr>
            <a:r>
              <a:rPr lang="en-GB" sz="3600" b="1" cap="none" dirty="0">
                <a:latin typeface="Arial" panose="020B0604020202020204" pitchFamily="34" charset="0"/>
              </a:rPr>
              <a:t>Accounts for 20% of SBO</a:t>
            </a:r>
          </a:p>
          <a:p>
            <a:pPr marL="609600" indent="-609600" fontAlgn="auto">
              <a:lnSpc>
                <a:spcPct val="100000"/>
              </a:lnSpc>
              <a:spcAft>
                <a:spcPts val="0"/>
              </a:spcAft>
              <a:defRPr/>
            </a:pPr>
            <a:r>
              <a:rPr lang="en-GB" sz="3600" b="1" cap="none" dirty="0">
                <a:solidFill>
                  <a:srgbClr val="FFFF00"/>
                </a:solidFill>
                <a:latin typeface="Arial" panose="020B0604020202020204" pitchFamily="34" charset="0"/>
              </a:rPr>
              <a:t>Commonest  Types: </a:t>
            </a:r>
          </a:p>
          <a:p>
            <a:pPr marL="609600" indent="-609600" fontAlgn="auto">
              <a:lnSpc>
                <a:spcPct val="100000"/>
              </a:lnSpc>
              <a:spcAft>
                <a:spcPts val="0"/>
              </a:spcAft>
              <a:buNone/>
              <a:defRPr/>
            </a:pPr>
            <a:r>
              <a:rPr lang="en-GB" sz="3600" b="1" cap="none" dirty="0">
                <a:latin typeface="Arial" panose="020B0604020202020204" pitchFamily="34" charset="0"/>
              </a:rPr>
              <a:t>                          </a:t>
            </a:r>
            <a:r>
              <a:rPr lang="en-GB" sz="3600" b="1" cap="none" dirty="0">
                <a:solidFill>
                  <a:schemeClr val="accent2">
                    <a:lumMod val="60000"/>
                    <a:lumOff val="40000"/>
                  </a:schemeClr>
                </a:solidFill>
                <a:latin typeface="Arial" panose="020B0604020202020204" pitchFamily="34" charset="0"/>
              </a:rPr>
              <a:t>1. Femoral hernia</a:t>
            </a:r>
          </a:p>
          <a:p>
            <a:pPr marL="609600" indent="-609600" fontAlgn="auto">
              <a:lnSpc>
                <a:spcPct val="100000"/>
              </a:lnSpc>
              <a:spcAft>
                <a:spcPts val="0"/>
              </a:spcAft>
              <a:buFontTx/>
              <a:buNone/>
              <a:defRPr/>
            </a:pPr>
            <a:r>
              <a:rPr lang="en-GB" sz="3600" b="1" cap="none" dirty="0">
                <a:solidFill>
                  <a:schemeClr val="accent2">
                    <a:lumMod val="60000"/>
                    <a:lumOff val="40000"/>
                  </a:schemeClr>
                </a:solidFill>
                <a:latin typeface="Arial" panose="020B0604020202020204" pitchFamily="34" charset="0"/>
              </a:rPr>
              <a:t>			            2. direct / indirect inguinal </a:t>
            </a:r>
          </a:p>
          <a:p>
            <a:pPr marL="609600" indent="-609600" fontAlgn="auto">
              <a:lnSpc>
                <a:spcPct val="100000"/>
              </a:lnSpc>
              <a:spcAft>
                <a:spcPts val="0"/>
              </a:spcAft>
              <a:buFontTx/>
              <a:buNone/>
              <a:defRPr/>
            </a:pPr>
            <a:r>
              <a:rPr lang="en-GB" sz="3600" b="1" cap="none" dirty="0">
                <a:solidFill>
                  <a:schemeClr val="accent2">
                    <a:lumMod val="60000"/>
                    <a:lumOff val="40000"/>
                  </a:schemeClr>
                </a:solidFill>
                <a:latin typeface="Arial" panose="020B0604020202020204" pitchFamily="34" charset="0"/>
              </a:rPr>
              <a:t>			            3. Umbilical</a:t>
            </a:r>
          </a:p>
          <a:p>
            <a:pPr marL="609600" indent="-609600" fontAlgn="auto">
              <a:lnSpc>
                <a:spcPct val="100000"/>
              </a:lnSpc>
              <a:spcAft>
                <a:spcPts val="0"/>
              </a:spcAft>
              <a:buFontTx/>
              <a:buNone/>
              <a:defRPr/>
            </a:pPr>
            <a:r>
              <a:rPr lang="en-GB" sz="3600" b="1" cap="none" dirty="0">
                <a:solidFill>
                  <a:schemeClr val="accent2">
                    <a:lumMod val="60000"/>
                    <a:lumOff val="40000"/>
                  </a:schemeClr>
                </a:solidFill>
                <a:latin typeface="Arial" panose="020B0604020202020204" pitchFamily="34" charset="0"/>
              </a:rPr>
              <a:t>			            4. </a:t>
            </a:r>
            <a:r>
              <a:rPr lang="en-GB" sz="3600" b="1" cap="none" dirty="0" err="1">
                <a:solidFill>
                  <a:schemeClr val="accent2">
                    <a:lumMod val="60000"/>
                    <a:lumOff val="40000"/>
                  </a:schemeClr>
                </a:solidFill>
                <a:latin typeface="Arial" panose="020B0604020202020204" pitchFamily="34" charset="0"/>
              </a:rPr>
              <a:t>Hiatal</a:t>
            </a:r>
            <a:endParaRPr lang="en-GB" sz="3600" b="1" cap="none" dirty="0">
              <a:solidFill>
                <a:schemeClr val="accent2">
                  <a:lumMod val="60000"/>
                  <a:lumOff val="40000"/>
                </a:schemeClr>
              </a:solidFill>
              <a:latin typeface="Arial" panose="020B0604020202020204" pitchFamily="34" charset="0"/>
            </a:endParaRPr>
          </a:p>
          <a:p>
            <a:pPr marL="609600" indent="-609600" fontAlgn="auto">
              <a:lnSpc>
                <a:spcPct val="100000"/>
              </a:lnSpc>
              <a:spcAft>
                <a:spcPts val="0"/>
              </a:spcAft>
              <a:buFontTx/>
              <a:buNone/>
              <a:defRPr/>
            </a:pPr>
            <a:r>
              <a:rPr lang="en-GB" sz="3600" b="1" cap="none" dirty="0">
                <a:solidFill>
                  <a:schemeClr val="accent2">
                    <a:lumMod val="60000"/>
                    <a:lumOff val="40000"/>
                  </a:schemeClr>
                </a:solidFill>
                <a:latin typeface="Arial" panose="020B0604020202020204" pitchFamily="34" charset="0"/>
              </a:rPr>
              <a:t>                           5. Others</a:t>
            </a:r>
            <a:r>
              <a:rPr lang="en-GB" sz="3600" b="1" cap="none" dirty="0">
                <a:latin typeface="Arial" panose="020B0604020202020204" pitchFamily="34" charset="0"/>
              </a:rPr>
              <a:t>: </a:t>
            </a:r>
            <a:r>
              <a:rPr lang="en-GB" sz="3600" b="1" cap="none" dirty="0" err="1">
                <a:solidFill>
                  <a:schemeClr val="accent2">
                    <a:lumMod val="60000"/>
                    <a:lumOff val="40000"/>
                  </a:schemeClr>
                </a:solidFill>
                <a:latin typeface="Arial" panose="020B0604020202020204" pitchFamily="34" charset="0"/>
              </a:rPr>
              <a:t>incisional</a:t>
            </a:r>
            <a:r>
              <a:rPr lang="en-GB" sz="3600" b="1" cap="none" dirty="0">
                <a:solidFill>
                  <a:schemeClr val="accent2">
                    <a:lumMod val="60000"/>
                    <a:lumOff val="40000"/>
                  </a:schemeClr>
                </a:solidFill>
                <a:latin typeface="Arial" panose="020B0604020202020204" pitchFamily="34" charset="0"/>
              </a:rPr>
              <a:t>  (ventral)</a:t>
            </a:r>
          </a:p>
          <a:p>
            <a:pPr marL="609600" indent="-609600" fontAlgn="auto">
              <a:lnSpc>
                <a:spcPct val="100000"/>
              </a:lnSpc>
              <a:spcAft>
                <a:spcPts val="0"/>
              </a:spcAft>
              <a:defRPr/>
            </a:pPr>
            <a:r>
              <a:rPr lang="en-GB" sz="3600" b="1" cap="none" dirty="0">
                <a:latin typeface="Arial" panose="020B0604020202020204" pitchFamily="34" charset="0"/>
              </a:rPr>
              <a:t>Site of obstruction is the neck of hernia</a:t>
            </a:r>
          </a:p>
          <a:p>
            <a:pPr marL="609600" indent="-609600" fontAlgn="auto">
              <a:lnSpc>
                <a:spcPct val="100000"/>
              </a:lnSpc>
              <a:spcAft>
                <a:spcPts val="0"/>
              </a:spcAft>
              <a:defRPr/>
            </a:pPr>
            <a:r>
              <a:rPr lang="en-GB" sz="3600" b="1" cap="none" dirty="0">
                <a:latin typeface="Arial" panose="020B0604020202020204" pitchFamily="34" charset="0"/>
              </a:rPr>
              <a:t>The compromised </a:t>
            </a:r>
            <a:r>
              <a:rPr lang="en-GB" sz="3600" b="1" cap="none" dirty="0" err="1">
                <a:latin typeface="Arial" panose="020B0604020202020204" pitchFamily="34" charset="0"/>
              </a:rPr>
              <a:t>viscus</a:t>
            </a:r>
            <a:r>
              <a:rPr lang="en-GB" sz="3600" b="1" cap="none" dirty="0">
                <a:latin typeface="Arial" panose="020B0604020202020204" pitchFamily="34" charset="0"/>
              </a:rPr>
              <a:t>(plural for viscera) is within the sac.</a:t>
            </a:r>
          </a:p>
        </p:txBody>
      </p:sp>
    </p:spTree>
    <p:extLst>
      <p:ext uri="{BB962C8B-B14F-4D97-AF65-F5344CB8AC3E}">
        <p14:creationId xmlns:p14="http://schemas.microsoft.com/office/powerpoint/2010/main" val="260508793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result for parts of a hernia"/>
          <p:cNvPicPr>
            <a:picLocks noGrp="1"/>
          </p:cNvPicPr>
          <p:nvPr>
            <p:ph idx="4294967295"/>
          </p:nvPr>
        </p:nvPicPr>
        <p:blipFill>
          <a:blip r:embed="rId2" cstate="print"/>
          <a:srcRect/>
          <a:stretch>
            <a:fillRect/>
          </a:stretch>
        </p:blipFill>
        <p:spPr bwMode="auto">
          <a:xfrm>
            <a:off x="3746500" y="0"/>
            <a:ext cx="8445500" cy="6858000"/>
          </a:xfrm>
          <a:prstGeom prst="rect">
            <a:avLst/>
          </a:prstGeom>
          <a:noFill/>
          <a:ln w="9525">
            <a:noFill/>
            <a:miter lim="800000"/>
            <a:headEnd/>
            <a:tailEnd/>
          </a:ln>
        </p:spPr>
      </p:pic>
      <p:sp>
        <p:nvSpPr>
          <p:cNvPr id="5" name="Rectangle 4"/>
          <p:cNvSpPr/>
          <p:nvPr/>
        </p:nvSpPr>
        <p:spPr>
          <a:xfrm>
            <a:off x="2646948" y="6328612"/>
            <a:ext cx="8181474" cy="5293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30381" y="1"/>
            <a:ext cx="1852862" cy="14437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Terms in hernia</a:t>
            </a:r>
          </a:p>
        </p:txBody>
      </p:sp>
      <p:sp>
        <p:nvSpPr>
          <p:cNvPr id="3" name="Content Placeholder 2"/>
          <p:cNvSpPr>
            <a:spLocks noGrp="1"/>
          </p:cNvSpPr>
          <p:nvPr>
            <p:ph idx="1"/>
          </p:nvPr>
        </p:nvSpPr>
        <p:spPr>
          <a:xfrm>
            <a:off x="433138" y="1130968"/>
            <a:ext cx="11758862" cy="5727032"/>
          </a:xfrm>
        </p:spPr>
        <p:txBody>
          <a:bodyPr>
            <a:normAutofit/>
          </a:bodyPr>
          <a:lstStyle/>
          <a:p>
            <a:r>
              <a:rPr lang="en-US" sz="3600" dirty="0"/>
              <a:t>Reducible: A hernia that can be gently pushed back into place or that disappears when the person lies down.</a:t>
            </a:r>
          </a:p>
          <a:p>
            <a:r>
              <a:rPr lang="en-US" sz="3600" dirty="0"/>
              <a:t>Irreducible: </a:t>
            </a:r>
            <a:r>
              <a:rPr lang="en-US" sz="3600" b="1" dirty="0">
                <a:solidFill>
                  <a:srgbClr val="FF0000"/>
                </a:solidFill>
              </a:rPr>
              <a:t>Emergency</a:t>
            </a:r>
          </a:p>
          <a:p>
            <a:r>
              <a:rPr lang="en-US" sz="3600" dirty="0"/>
              <a:t>Incarcerated: That has mild symptoms does not exaggerate on coughing; reducible but has fecal content.</a:t>
            </a:r>
          </a:p>
          <a:p>
            <a:r>
              <a:rPr lang="en-US" sz="3600" dirty="0" err="1"/>
              <a:t>Strangulated:The</a:t>
            </a:r>
            <a:r>
              <a:rPr lang="en-US" sz="3600" dirty="0"/>
              <a:t> intestine is blocked and the blood supply  cut off. </a:t>
            </a:r>
            <a:r>
              <a:rPr lang="en-US" sz="3600" b="1" dirty="0">
                <a:solidFill>
                  <a:srgbClr val="FF0000"/>
                </a:solidFill>
              </a:rPr>
              <a:t>Emergency</a:t>
            </a:r>
          </a:p>
          <a:p>
            <a:endParaRPr lang="en-US" sz="3600" dirty="0"/>
          </a:p>
          <a:p>
            <a:endParaRPr lang="en-US" sz="3600"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result for femoral canal hernia"/>
          <p:cNvPicPr>
            <a:picLocks noGrp="1"/>
          </p:cNvPicPr>
          <p:nvPr>
            <p:ph idx="4294967295"/>
          </p:nvPr>
        </p:nvPicPr>
        <p:blipFill>
          <a:blip r:embed="rId2" cstate="print"/>
          <a:srcRect/>
          <a:stretch>
            <a:fillRect/>
          </a:stretch>
        </p:blipFill>
        <p:spPr bwMode="auto">
          <a:xfrm>
            <a:off x="0" y="0"/>
            <a:ext cx="2600325" cy="4229100"/>
          </a:xfrm>
          <a:prstGeom prst="rect">
            <a:avLst/>
          </a:prstGeom>
          <a:noFill/>
          <a:ln w="9525">
            <a:noFill/>
            <a:miter lim="800000"/>
            <a:headEnd/>
            <a:tailEnd/>
          </a:ln>
        </p:spPr>
      </p:pic>
      <p:pic>
        <p:nvPicPr>
          <p:cNvPr id="5" name="Picture 4" descr="Image result for image for inguinal hernia"/>
          <p:cNvPicPr/>
          <p:nvPr/>
        </p:nvPicPr>
        <p:blipFill>
          <a:blip r:embed="rId3" cstate="print"/>
          <a:srcRect/>
          <a:stretch>
            <a:fillRect/>
          </a:stretch>
        </p:blipFill>
        <p:spPr bwMode="auto">
          <a:xfrm>
            <a:off x="2900379" y="347429"/>
            <a:ext cx="5236210" cy="4045585"/>
          </a:xfrm>
          <a:prstGeom prst="rect">
            <a:avLst/>
          </a:prstGeom>
          <a:noFill/>
          <a:ln w="9525">
            <a:noFill/>
            <a:miter lim="800000"/>
            <a:headEnd/>
            <a:tailEnd/>
          </a:ln>
        </p:spPr>
      </p:pic>
      <p:sp>
        <p:nvSpPr>
          <p:cNvPr id="6" name="Rectangle 5"/>
          <p:cNvSpPr/>
          <p:nvPr/>
        </p:nvSpPr>
        <p:spPr>
          <a:xfrm>
            <a:off x="3994484" y="890337"/>
            <a:ext cx="1997243" cy="62564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descr="Image result for abdominal hernias"/>
          <p:cNvPicPr/>
          <p:nvPr/>
        </p:nvPicPr>
        <p:blipFill>
          <a:blip r:embed="rId4" cstate="print"/>
          <a:srcRect/>
          <a:stretch>
            <a:fillRect/>
          </a:stretch>
        </p:blipFill>
        <p:spPr bwMode="auto">
          <a:xfrm>
            <a:off x="8391725" y="601579"/>
            <a:ext cx="3800276" cy="3513221"/>
          </a:xfrm>
          <a:prstGeom prst="rect">
            <a:avLst/>
          </a:prstGeom>
          <a:noFill/>
          <a:ln w="9525">
            <a:noFill/>
            <a:miter lim="800000"/>
            <a:headEnd/>
            <a:tailEnd/>
          </a:ln>
        </p:spPr>
      </p:pic>
      <p:pic>
        <p:nvPicPr>
          <p:cNvPr id="8" name="Picture 7" descr="Image result for abdominal hernias"/>
          <p:cNvPicPr/>
          <p:nvPr/>
        </p:nvPicPr>
        <p:blipFill>
          <a:blip r:embed="rId5" cstate="print"/>
          <a:srcRect/>
          <a:stretch>
            <a:fillRect/>
          </a:stretch>
        </p:blipFill>
        <p:spPr bwMode="auto">
          <a:xfrm>
            <a:off x="8783053" y="4090738"/>
            <a:ext cx="3408948" cy="2767263"/>
          </a:xfrm>
          <a:prstGeom prst="rect">
            <a:avLst/>
          </a:prstGeom>
          <a:noFill/>
          <a:ln w="9525">
            <a:noFill/>
            <a:miter lim="800000"/>
            <a:headEnd/>
            <a:tailEnd/>
          </a:ln>
        </p:spPr>
      </p:pic>
      <p:pic>
        <p:nvPicPr>
          <p:cNvPr id="9" name="Picture 8" descr="Image result for umbilical hernia"/>
          <p:cNvPicPr/>
          <p:nvPr/>
        </p:nvPicPr>
        <p:blipFill>
          <a:blip r:embed="rId6" cstate="print"/>
          <a:srcRect/>
          <a:stretch>
            <a:fillRect/>
          </a:stretch>
        </p:blipFill>
        <p:spPr bwMode="auto">
          <a:xfrm>
            <a:off x="4236870" y="4042612"/>
            <a:ext cx="3679909" cy="2815389"/>
          </a:xfrm>
          <a:prstGeom prst="rect">
            <a:avLst/>
          </a:prstGeom>
          <a:noFill/>
          <a:ln w="9525">
            <a:noFill/>
            <a:miter lim="800000"/>
            <a:headEnd/>
            <a:tailEnd/>
          </a:ln>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Management</a:t>
            </a:r>
          </a:p>
        </p:txBody>
      </p:sp>
      <p:pic>
        <p:nvPicPr>
          <p:cNvPr id="4" name="Content Placeholder 3" descr="Image result for hernia corset black baby"/>
          <p:cNvPicPr>
            <a:picLocks noGrp="1"/>
          </p:cNvPicPr>
          <p:nvPr>
            <p:ph idx="1"/>
          </p:nvPr>
        </p:nvPicPr>
        <p:blipFill>
          <a:blip r:embed="rId2" cstate="print"/>
          <a:srcRect/>
          <a:stretch>
            <a:fillRect/>
          </a:stretch>
        </p:blipFill>
        <p:spPr bwMode="auto">
          <a:xfrm>
            <a:off x="1" y="1251285"/>
            <a:ext cx="2358188" cy="2695073"/>
          </a:xfrm>
          <a:prstGeom prst="rect">
            <a:avLst/>
          </a:prstGeom>
          <a:noFill/>
          <a:ln w="9525">
            <a:noFill/>
            <a:miter lim="800000"/>
            <a:headEnd/>
            <a:tailEnd/>
          </a:ln>
        </p:spPr>
      </p:pic>
      <p:sp>
        <p:nvSpPr>
          <p:cNvPr id="2050" name="AutoShape 2" descr="Image result for hernia corset black ba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Image result for hernia corset black baby"/>
          <p:cNvPicPr/>
          <p:nvPr/>
        </p:nvPicPr>
        <p:blipFill>
          <a:blip r:embed="rId3" cstate="print"/>
          <a:srcRect/>
          <a:stretch>
            <a:fillRect/>
          </a:stretch>
        </p:blipFill>
        <p:spPr bwMode="auto">
          <a:xfrm>
            <a:off x="3007898" y="1275349"/>
            <a:ext cx="3268578" cy="2839452"/>
          </a:xfrm>
          <a:prstGeom prst="rect">
            <a:avLst/>
          </a:prstGeom>
          <a:noFill/>
          <a:ln w="9525">
            <a:noFill/>
            <a:miter lim="800000"/>
            <a:headEnd/>
            <a:tailEnd/>
          </a:ln>
        </p:spPr>
      </p:pic>
      <p:sp>
        <p:nvSpPr>
          <p:cNvPr id="7" name="Rectangle 6"/>
          <p:cNvSpPr/>
          <p:nvPr/>
        </p:nvSpPr>
        <p:spPr>
          <a:xfrm>
            <a:off x="890336" y="4162927"/>
            <a:ext cx="3777916" cy="161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Conservative: pressure</a:t>
            </a:r>
          </a:p>
        </p:txBody>
      </p:sp>
      <p:sp>
        <p:nvSpPr>
          <p:cNvPr id="8" name="Rectangle 7"/>
          <p:cNvSpPr/>
          <p:nvPr/>
        </p:nvSpPr>
        <p:spPr>
          <a:xfrm>
            <a:off x="7315203" y="4836696"/>
            <a:ext cx="4876798" cy="202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rPr>
              <a:t>Herniorrhaphy</a:t>
            </a:r>
            <a:endParaRPr lang="en-US" sz="4000" dirty="0">
              <a:solidFill>
                <a:schemeClr val="bg1"/>
              </a:solidFill>
            </a:endParaRPr>
          </a:p>
          <a:p>
            <a:pPr>
              <a:buNone/>
            </a:pPr>
            <a:endParaRPr lang="en-US" sz="4000" dirty="0">
              <a:solidFill>
                <a:schemeClr val="bg1"/>
              </a:solidFill>
              <a:latin typeface="Cambria" pitchFamily="18" charset="0"/>
            </a:endParaRPr>
          </a:p>
          <a:p>
            <a:pPr>
              <a:buNone/>
            </a:pPr>
            <a:r>
              <a:rPr lang="en-US" sz="4000" dirty="0">
                <a:solidFill>
                  <a:schemeClr val="bg1"/>
                </a:solidFill>
                <a:latin typeface="Cambria" pitchFamily="18" charset="0"/>
              </a:rPr>
              <a:t>Surgery: </a:t>
            </a:r>
            <a:r>
              <a:rPr lang="en-US" sz="4000" dirty="0" err="1">
                <a:solidFill>
                  <a:schemeClr val="bg1"/>
                </a:solidFill>
                <a:latin typeface="Cambria" pitchFamily="18" charset="0"/>
              </a:rPr>
              <a:t>Herniotomy</a:t>
            </a:r>
            <a:endParaRPr lang="en-US" sz="4000" dirty="0">
              <a:solidFill>
                <a:schemeClr val="bg1"/>
              </a:solidFill>
              <a:latin typeface="Cambria" pitchFamily="18" charset="0"/>
            </a:endParaRPr>
          </a:p>
          <a:p>
            <a:pPr>
              <a:buNone/>
            </a:pPr>
            <a:r>
              <a:rPr lang="en-US" sz="4000" dirty="0" err="1">
                <a:solidFill>
                  <a:schemeClr val="bg1"/>
                </a:solidFill>
                <a:latin typeface="Cambria" pitchFamily="18" charset="0"/>
              </a:rPr>
              <a:t>Herniorraphy</a:t>
            </a:r>
            <a:endParaRPr lang="en-US" sz="4000" dirty="0">
              <a:solidFill>
                <a:schemeClr val="bg1"/>
              </a:solidFill>
              <a:latin typeface="Cambria" pitchFamily="18" charset="0"/>
            </a:endParaRPr>
          </a:p>
          <a:p>
            <a:pPr>
              <a:buNone/>
            </a:pPr>
            <a:r>
              <a:rPr lang="en-US" sz="4000" dirty="0" err="1">
                <a:solidFill>
                  <a:schemeClr val="bg1"/>
                </a:solidFill>
                <a:latin typeface="Cambria" pitchFamily="18" charset="0"/>
              </a:rPr>
              <a:t>Hernioplasty</a:t>
            </a:r>
            <a:endParaRPr lang="en-US" sz="4000" dirty="0">
              <a:solidFill>
                <a:schemeClr val="bg1"/>
              </a:solidFill>
              <a:latin typeface="Cambria" pitchFamily="18" charset="0"/>
            </a:endParaRPr>
          </a:p>
          <a:p>
            <a:endParaRPr lang="en-US" sz="4000" dirty="0">
              <a:solidFill>
                <a:schemeClr val="bg1"/>
              </a:solidFill>
            </a:endParaRPr>
          </a:p>
          <a:p>
            <a:pPr algn="ctr"/>
            <a:endParaRPr lang="en-US" sz="4000" dirty="0">
              <a:solidFill>
                <a:schemeClr val="bg1"/>
              </a:solidFill>
            </a:endParaRPr>
          </a:p>
        </p:txBody>
      </p:sp>
      <p:pic>
        <p:nvPicPr>
          <p:cNvPr id="9" name="Picture 8" descr="Image result for abdominal hernias"/>
          <p:cNvPicPr/>
          <p:nvPr/>
        </p:nvPicPr>
        <p:blipFill>
          <a:blip r:embed="rId4" cstate="print"/>
          <a:srcRect/>
          <a:stretch>
            <a:fillRect/>
          </a:stretch>
        </p:blipFill>
        <p:spPr bwMode="auto">
          <a:xfrm>
            <a:off x="6184231" y="409075"/>
            <a:ext cx="6007769" cy="4451684"/>
          </a:xfrm>
          <a:prstGeom prst="rect">
            <a:avLst/>
          </a:prstGeom>
          <a:noFill/>
          <a:ln w="9525">
            <a:noFill/>
            <a:miter lim="800000"/>
            <a:headEnd/>
            <a:tailEnd/>
          </a:ln>
        </p:spPr>
      </p:pic>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589963" cy="1174750"/>
          </a:xfrm>
        </p:spPr>
        <p:txBody>
          <a:bodyPr/>
          <a:lstStyle/>
          <a:p>
            <a:pPr eaLnBrk="1" fontAlgn="auto" hangingPunct="1">
              <a:spcAft>
                <a:spcPts val="0"/>
              </a:spcAft>
              <a:defRPr/>
            </a:pPr>
            <a:r>
              <a:rPr lang="en-US" sz="4800" dirty="0">
                <a:solidFill>
                  <a:schemeClr val="accent1">
                    <a:lumMod val="75000"/>
                  </a:schemeClr>
                </a:solidFill>
                <a:latin typeface="Aharoni" pitchFamily="2" charset="-79"/>
                <a:cs typeface="Aharoni" pitchFamily="2" charset="-79"/>
              </a:rPr>
              <a:t>Obstruction by a </a:t>
            </a:r>
            <a:r>
              <a:rPr lang="en-US" sz="4800" dirty="0" err="1">
                <a:solidFill>
                  <a:schemeClr val="accent1">
                    <a:lumMod val="75000"/>
                  </a:schemeClr>
                </a:solidFill>
                <a:latin typeface="Aharoni" pitchFamily="2" charset="-79"/>
                <a:cs typeface="Aharoni" pitchFamily="2" charset="-79"/>
              </a:rPr>
              <a:t>Volvulus</a:t>
            </a:r>
            <a:endParaRPr lang="en-US" sz="4800" dirty="0">
              <a:solidFill>
                <a:schemeClr val="accent1">
                  <a:lumMod val="75000"/>
                </a:schemeClr>
              </a:solidFill>
              <a:latin typeface="Aharoni" pitchFamily="2" charset="-79"/>
              <a:cs typeface="Aharoni" pitchFamily="2" charset="-79"/>
            </a:endParaRPr>
          </a:p>
        </p:txBody>
      </p:sp>
      <p:sp>
        <p:nvSpPr>
          <p:cNvPr id="3" name="Content Placeholder 2"/>
          <p:cNvSpPr>
            <a:spLocks noGrp="1"/>
          </p:cNvSpPr>
          <p:nvPr>
            <p:ph idx="4294967295"/>
          </p:nvPr>
        </p:nvSpPr>
        <p:spPr>
          <a:xfrm>
            <a:off x="528638" y="1563688"/>
            <a:ext cx="11663362" cy="5154612"/>
          </a:xfrm>
          <a:ln>
            <a:solidFill>
              <a:schemeClr val="bg1"/>
            </a:solidFill>
            <a:prstDash val="lgDashDot"/>
          </a:ln>
        </p:spPr>
        <p:txBody>
          <a:bodyPr>
            <a:normAutofit/>
          </a:bodyPr>
          <a:lstStyle/>
          <a:p>
            <a:pPr eaLnBrk="1" fontAlgn="auto" hangingPunct="1">
              <a:spcAft>
                <a:spcPts val="0"/>
              </a:spcAft>
              <a:buFont typeface="Wingdings 3" charset="2"/>
              <a:buBlip>
                <a:blip r:embed="rId3"/>
              </a:buBlip>
              <a:defRPr/>
            </a:pPr>
            <a:r>
              <a:rPr lang="en-US" sz="4000" dirty="0">
                <a:solidFill>
                  <a:schemeClr val="tx1"/>
                </a:solidFill>
              </a:rPr>
              <a:t>A twisting or axial rotation of a portion of bowel about its mesentery. When complete it forms a closed loop obstruction</a:t>
            </a:r>
            <a:r>
              <a:rPr lang="en-US" sz="4000" dirty="0">
                <a:solidFill>
                  <a:schemeClr val="tx1"/>
                </a:solidFill>
                <a:sym typeface="Wingdings" pitchFamily="2" charset="2"/>
              </a:rPr>
              <a:t> ischemia</a:t>
            </a:r>
          </a:p>
          <a:p>
            <a:pPr eaLnBrk="1" fontAlgn="auto" hangingPunct="1">
              <a:spcAft>
                <a:spcPts val="0"/>
              </a:spcAft>
              <a:buFont typeface="Wingdings 3" charset="2"/>
              <a:buBlip>
                <a:blip r:embed="rId3"/>
              </a:buBlip>
              <a:defRPr/>
            </a:pPr>
            <a:endParaRPr lang="en-US" sz="4000" dirty="0">
              <a:sym typeface="Wingdings" pitchFamily="2" charset="2"/>
            </a:endParaRPr>
          </a:p>
          <a:p>
            <a:pPr eaLnBrk="1" fontAlgn="auto" hangingPunct="1">
              <a:spcAft>
                <a:spcPts val="0"/>
              </a:spcAft>
              <a:buFont typeface="Wingdings 3" charset="2"/>
              <a:buBlip>
                <a:blip r:embed="rId3"/>
              </a:buBlip>
              <a:defRPr/>
            </a:pPr>
            <a:r>
              <a:rPr lang="en-US" sz="6000" b="1" dirty="0">
                <a:solidFill>
                  <a:srgbClr val="FF0000"/>
                </a:solidFill>
                <a:sym typeface="Wingdings" pitchFamily="2" charset="2"/>
              </a:rPr>
              <a:t>SURGICAL EMERGENCY!!!!!!!!</a:t>
            </a:r>
          </a:p>
        </p:txBody>
      </p:sp>
    </p:spTree>
    <p:extLst>
      <p:ext uri="{BB962C8B-B14F-4D97-AF65-F5344CB8AC3E}">
        <p14:creationId xmlns:p14="http://schemas.microsoft.com/office/powerpoint/2010/main" val="382238802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images of volvulus"/>
          <p:cNvPicPr/>
          <p:nvPr/>
        </p:nvPicPr>
        <p:blipFill>
          <a:blip r:embed="rId2" cstate="print"/>
          <a:srcRect/>
          <a:stretch>
            <a:fillRect/>
          </a:stretch>
        </p:blipFill>
        <p:spPr bwMode="auto">
          <a:xfrm>
            <a:off x="1" y="0"/>
            <a:ext cx="7459579" cy="6858000"/>
          </a:xfrm>
          <a:prstGeom prst="rect">
            <a:avLst/>
          </a:prstGeom>
          <a:noFill/>
          <a:ln w="9525">
            <a:noFill/>
            <a:miter lim="800000"/>
            <a:headEnd/>
            <a:tailEnd/>
          </a:ln>
        </p:spPr>
      </p:pic>
      <p:pic>
        <p:nvPicPr>
          <p:cNvPr id="3" name="Picture 2" descr="Image result for volvulus treatment"/>
          <p:cNvPicPr/>
          <p:nvPr/>
        </p:nvPicPr>
        <p:blipFill>
          <a:blip r:embed="rId3" cstate="print"/>
          <a:srcRect/>
          <a:stretch>
            <a:fillRect/>
          </a:stretch>
        </p:blipFill>
        <p:spPr bwMode="auto">
          <a:xfrm>
            <a:off x="6617367" y="649706"/>
            <a:ext cx="4836697" cy="5751095"/>
          </a:xfrm>
          <a:prstGeom prst="rect">
            <a:avLst/>
          </a:prstGeom>
          <a:noFill/>
          <a:ln w="9525">
            <a:noFill/>
            <a:miter lim="800000"/>
            <a:headEnd/>
            <a:tailEnd/>
          </a:ln>
        </p:spPr>
      </p:pic>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85011" y="601581"/>
            <a:ext cx="11357810" cy="5632311"/>
          </a:xfrm>
          <a:prstGeom prst="rect">
            <a:avLst/>
          </a:prstGeom>
        </p:spPr>
        <p:txBody>
          <a:bodyPr wrap="square">
            <a:spAutoFit/>
          </a:bodyPr>
          <a:lstStyle/>
          <a:p>
            <a:pPr>
              <a:buBlip>
                <a:blip r:embed="rId2"/>
              </a:buBlip>
              <a:defRPr/>
            </a:pPr>
            <a:r>
              <a:rPr lang="en-US" sz="4000" dirty="0">
                <a:sym typeface="Wingdings" pitchFamily="2" charset="2"/>
              </a:rPr>
              <a:t>Can be primary or secondary:</a:t>
            </a:r>
          </a:p>
          <a:p>
            <a:pPr lvl="1">
              <a:buFont typeface="Wingdings" pitchFamily="2" charset="2"/>
              <a:buChar char="ü"/>
              <a:defRPr/>
            </a:pPr>
            <a:r>
              <a:rPr lang="en-US" sz="4000" dirty="0">
                <a:sym typeface="Wingdings" pitchFamily="2" charset="2"/>
              </a:rPr>
              <a:t>1°: congenital malformation of the gut </a:t>
            </a:r>
          </a:p>
          <a:p>
            <a:pPr lvl="2">
              <a:defRPr/>
            </a:pPr>
            <a:r>
              <a:rPr lang="en-US" sz="4000" dirty="0">
                <a:sym typeface="Wingdings" pitchFamily="2" charset="2"/>
              </a:rPr>
              <a:t>(</a:t>
            </a:r>
            <a:r>
              <a:rPr lang="en-US" sz="4000" dirty="0" err="1">
                <a:sym typeface="Wingdings" pitchFamily="2" charset="2"/>
              </a:rPr>
              <a:t>e.g</a:t>
            </a:r>
            <a:r>
              <a:rPr lang="en-US" sz="4000" dirty="0">
                <a:sym typeface="Wingdings" pitchFamily="2" charset="2"/>
              </a:rPr>
              <a:t>: </a:t>
            </a:r>
            <a:r>
              <a:rPr lang="en-US" sz="4000" dirty="0" err="1">
                <a:sym typeface="Wingdings" pitchFamily="2" charset="2"/>
              </a:rPr>
              <a:t>volvulus</a:t>
            </a:r>
            <a:r>
              <a:rPr lang="en-US" sz="4000" dirty="0">
                <a:sym typeface="Wingdings" pitchFamily="2" charset="2"/>
              </a:rPr>
              <a:t> </a:t>
            </a:r>
            <a:r>
              <a:rPr lang="en-US" sz="4000" dirty="0" err="1">
                <a:sym typeface="Wingdings" pitchFamily="2" charset="2"/>
              </a:rPr>
              <a:t>neonatorum</a:t>
            </a:r>
            <a:r>
              <a:rPr lang="en-US" sz="4000" dirty="0">
                <a:sym typeface="Wingdings" pitchFamily="2" charset="2"/>
              </a:rPr>
              <a:t>, </a:t>
            </a:r>
            <a:r>
              <a:rPr lang="en-US" sz="4000" dirty="0" err="1">
                <a:sym typeface="Wingdings" pitchFamily="2" charset="2"/>
              </a:rPr>
              <a:t>cecal</a:t>
            </a:r>
            <a:r>
              <a:rPr lang="en-US" sz="4000" dirty="0">
                <a:sym typeface="Wingdings" pitchFamily="2" charset="2"/>
              </a:rPr>
              <a:t> or sigmoid </a:t>
            </a:r>
            <a:r>
              <a:rPr lang="en-US" sz="4000" dirty="0" err="1">
                <a:sym typeface="Wingdings" pitchFamily="2" charset="2"/>
              </a:rPr>
              <a:t>volvulus</a:t>
            </a:r>
            <a:r>
              <a:rPr lang="en-US" sz="4000" dirty="0">
                <a:sym typeface="Wingdings" pitchFamily="2" charset="2"/>
              </a:rPr>
              <a:t>)</a:t>
            </a:r>
          </a:p>
          <a:p>
            <a:pPr lvl="1">
              <a:buFont typeface="Wingdings" pitchFamily="2" charset="2"/>
              <a:buChar char="ü"/>
              <a:defRPr/>
            </a:pPr>
            <a:r>
              <a:rPr lang="en-US" sz="4000" dirty="0">
                <a:sym typeface="Wingdings" pitchFamily="2" charset="2"/>
              </a:rPr>
              <a:t>2°: more common, due to rotation of a piece of bowel around an acquired adhesion or stoma</a:t>
            </a:r>
          </a:p>
          <a:p>
            <a:pPr>
              <a:buBlip>
                <a:blip r:embed="rId2"/>
              </a:buBlip>
              <a:defRPr/>
            </a:pPr>
            <a:r>
              <a:rPr lang="en-US" sz="4000" dirty="0">
                <a:sym typeface="Wingdings" pitchFamily="2" charset="2"/>
              </a:rPr>
              <a:t>Commonest spontaneous type in adult is </a:t>
            </a:r>
            <a:r>
              <a:rPr lang="en-US" sz="4000" b="1" dirty="0">
                <a:sym typeface="Wingdings" pitchFamily="2" charset="2"/>
              </a:rPr>
              <a:t>sigmoid</a:t>
            </a:r>
            <a:r>
              <a:rPr lang="en-US" sz="4000" dirty="0">
                <a:sym typeface="Wingdings" pitchFamily="2" charset="2"/>
              </a:rPr>
              <a:t>, can be relieved by decompression per anal</a:t>
            </a:r>
          </a:p>
          <a:p>
            <a:pPr>
              <a:buBlip>
                <a:blip r:embed="rId2"/>
              </a:buBlip>
              <a:defRPr/>
            </a:pPr>
            <a:r>
              <a:rPr lang="en-US" sz="4000" dirty="0"/>
              <a:t>Surgery is required to prevent or relieve ischemia</a:t>
            </a:r>
            <a:endParaRPr lang="en-US" sz="4000" dirty="0">
              <a:sym typeface="Wingdings" pitchFamily="2" charset="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Fluoride: Deficient</a:t>
            </a:r>
          </a:p>
        </p:txBody>
      </p:sp>
      <p:sp>
        <p:nvSpPr>
          <p:cNvPr id="3" name="Content Placeholder 2"/>
          <p:cNvSpPr>
            <a:spLocks noGrp="1"/>
          </p:cNvSpPr>
          <p:nvPr>
            <p:ph idx="1"/>
          </p:nvPr>
        </p:nvSpPr>
        <p:spPr/>
        <p:txBody>
          <a:bodyPr>
            <a:normAutofit lnSpcReduction="10000"/>
          </a:bodyPr>
          <a:lstStyle/>
          <a:p>
            <a:r>
              <a:rPr lang="en-US" sz="4000" dirty="0"/>
              <a:t>Fluoride protects against dental caries by being incorporated into the crystal lattice structure of enamel, where it forms </a:t>
            </a:r>
            <a:r>
              <a:rPr lang="en-US" sz="4000" dirty="0" err="1"/>
              <a:t>fluorapatite</a:t>
            </a:r>
            <a:r>
              <a:rPr lang="en-US" sz="4000" dirty="0"/>
              <a:t>, which is less acid soluble than is the apatite of enamel. Fluoridation of drinking water leads to reductions in dental caries. N</a:t>
            </a:r>
            <a:r>
              <a:rPr lang="nl-NL" sz="4000" dirty="0"/>
              <a:t>ormal amount is 0.7-1.2 mg/l.</a:t>
            </a:r>
            <a:endParaRPr lang="en-US" sz="4000" dirty="0"/>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Management</a:t>
            </a:r>
          </a:p>
        </p:txBody>
      </p:sp>
      <p:sp>
        <p:nvSpPr>
          <p:cNvPr id="3" name="Content Placeholder 2"/>
          <p:cNvSpPr>
            <a:spLocks noGrp="1"/>
          </p:cNvSpPr>
          <p:nvPr>
            <p:ph idx="1"/>
          </p:nvPr>
        </p:nvSpPr>
        <p:spPr/>
        <p:txBody>
          <a:bodyPr>
            <a:normAutofit/>
          </a:bodyPr>
          <a:lstStyle/>
          <a:p>
            <a:r>
              <a:rPr lang="en-US" sz="4400" dirty="0" err="1"/>
              <a:t>Laparascopy</a:t>
            </a:r>
            <a:endParaRPr lang="en-US" sz="4400" dirty="0"/>
          </a:p>
          <a:p>
            <a:r>
              <a:rPr lang="en-US" sz="4400" dirty="0" err="1"/>
              <a:t>Laparatomy</a:t>
            </a:r>
            <a:endParaRPr lang="en-US" sz="4400" dirty="0"/>
          </a:p>
          <a:p>
            <a:r>
              <a:rPr lang="en-US" sz="4400" dirty="0" err="1"/>
              <a:t>Sigmoidoscopy</a:t>
            </a:r>
            <a:endParaRPr lang="en-US" sz="4400"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575" y="228600"/>
            <a:ext cx="11655425" cy="1189038"/>
          </a:xfrm>
        </p:spPr>
        <p:txBody>
          <a:bodyPr>
            <a:normAutofit fontScale="90000"/>
          </a:bodyPr>
          <a:lstStyle/>
          <a:p>
            <a:pPr>
              <a:defRPr/>
            </a:pPr>
            <a:r>
              <a:rPr lang="en-US" sz="4800" b="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Acute intussusceptions   </a:t>
            </a:r>
            <a:br>
              <a:rPr lang="en-US" sz="4800" b="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US" sz="4800" b="1" dirty="0">
                <a:solidFill>
                  <a:srgbClr val="FF0000"/>
                </a:solidFill>
                <a:sym typeface="Wingdings" pitchFamily="2" charset="2"/>
              </a:rPr>
              <a:t>SURGICAL EMERGENCY!!!!</a:t>
            </a:r>
            <a:br>
              <a:rPr lang="en-US" sz="4800" b="1" dirty="0">
                <a:solidFill>
                  <a:srgbClr val="FF0000"/>
                </a:solidFill>
                <a:sym typeface="Wingdings" pitchFamily="2" charset="2"/>
              </a:rPr>
            </a:br>
            <a:r>
              <a:rPr lang="en-US" sz="4800" b="1" dirty="0">
                <a:solidFill>
                  <a:srgbClr val="FF0000"/>
                </a:solidFill>
                <a:sym typeface="Wingdings" pitchFamily="2" charset="2"/>
              </a:rPr>
              <a:t/>
            </a:r>
            <a:br>
              <a:rPr lang="en-US" sz="4800" b="1" dirty="0">
                <a:solidFill>
                  <a:srgbClr val="FF0000"/>
                </a:solidFill>
                <a:sym typeface="Wingdings" pitchFamily="2" charset="2"/>
              </a:rPr>
            </a:br>
            <a:endParaRPr lang="en-US" sz="48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5843" name="Content Placeholder 2"/>
          <p:cNvSpPr>
            <a:spLocks noGrp="1"/>
          </p:cNvSpPr>
          <p:nvPr>
            <p:ph idx="4294967295"/>
          </p:nvPr>
        </p:nvSpPr>
        <p:spPr>
          <a:xfrm>
            <a:off x="0" y="1860550"/>
            <a:ext cx="11718925" cy="4706938"/>
          </a:xfrm>
          <a:ln cmpd="dbl">
            <a:solidFill>
              <a:srgbClr val="C00000"/>
            </a:solidFill>
            <a:prstDash val="dash"/>
            <a:miter lim="800000"/>
            <a:headEnd/>
            <a:tailEnd/>
          </a:ln>
        </p:spPr>
        <p:txBody>
          <a:bodyPr>
            <a:noAutofit/>
          </a:bodyPr>
          <a:lstStyle/>
          <a:p>
            <a:pPr eaLnBrk="1" fontAlgn="auto" hangingPunct="1">
              <a:spcAft>
                <a:spcPts val="0"/>
              </a:spcAft>
              <a:buFont typeface="Wingdings 3" panose="05040102010807070707" pitchFamily="18" charset="2"/>
              <a:buBlip>
                <a:blip r:embed="rId3"/>
              </a:buBlip>
              <a:defRPr/>
            </a:pPr>
            <a:r>
              <a:rPr lang="en-US" sz="4000" dirty="0">
                <a:solidFill>
                  <a:schemeClr val="tx1"/>
                </a:solidFill>
              </a:rPr>
              <a:t>Occurs when one portion of the gut becomes </a:t>
            </a:r>
            <a:r>
              <a:rPr lang="en-US" sz="4000" dirty="0" err="1">
                <a:solidFill>
                  <a:schemeClr val="tx1"/>
                </a:solidFill>
              </a:rPr>
              <a:t>invaginated</a:t>
            </a:r>
            <a:r>
              <a:rPr lang="en-US" sz="4000" dirty="0">
                <a:solidFill>
                  <a:schemeClr val="tx1"/>
                </a:solidFill>
              </a:rPr>
              <a:t> within an immediately adjacent segment.</a:t>
            </a:r>
          </a:p>
          <a:p>
            <a:pPr eaLnBrk="1" fontAlgn="auto" hangingPunct="1">
              <a:spcAft>
                <a:spcPts val="0"/>
              </a:spcAft>
              <a:buFont typeface="Wingdings 3" panose="05040102010807070707" pitchFamily="18" charset="2"/>
              <a:buBlip>
                <a:blip r:embed="rId3"/>
              </a:buBlip>
              <a:defRPr/>
            </a:pPr>
            <a:r>
              <a:rPr lang="en-US" sz="4000" dirty="0">
                <a:solidFill>
                  <a:schemeClr val="tx1"/>
                </a:solidFill>
              </a:rPr>
              <a:t>Common in 1</a:t>
            </a:r>
            <a:r>
              <a:rPr lang="en-US" sz="4000" baseline="30000" dirty="0">
                <a:solidFill>
                  <a:schemeClr val="tx1"/>
                </a:solidFill>
              </a:rPr>
              <a:t>st</a:t>
            </a:r>
            <a:r>
              <a:rPr lang="en-US" sz="4000" dirty="0">
                <a:solidFill>
                  <a:schemeClr val="tx1"/>
                </a:solidFill>
              </a:rPr>
              <a:t> year of life or after a  viral illness</a:t>
            </a:r>
            <a:r>
              <a:rPr lang="en-US" sz="4000" dirty="0">
                <a:solidFill>
                  <a:schemeClr val="tx1"/>
                </a:solidFill>
                <a:sym typeface="Wingdings" panose="05000000000000000000" pitchFamily="2" charset="2"/>
              </a:rPr>
              <a:t> enlargement of </a:t>
            </a:r>
            <a:r>
              <a:rPr lang="en-US" sz="4000" dirty="0" err="1">
                <a:solidFill>
                  <a:schemeClr val="tx1"/>
                </a:solidFill>
                <a:sym typeface="Wingdings" panose="05000000000000000000" pitchFamily="2" charset="2"/>
              </a:rPr>
              <a:t>Peyer’s</a:t>
            </a:r>
            <a:r>
              <a:rPr lang="en-US" sz="4000" dirty="0">
                <a:solidFill>
                  <a:schemeClr val="tx1"/>
                </a:solidFill>
                <a:sym typeface="Wingdings" panose="05000000000000000000" pitchFamily="2" charset="2"/>
              </a:rPr>
              <a:t> patches(</a:t>
            </a:r>
            <a:r>
              <a:rPr lang="en-US" sz="4000" dirty="0" err="1">
                <a:solidFill>
                  <a:schemeClr val="tx1"/>
                </a:solidFill>
                <a:sym typeface="Wingdings" panose="05000000000000000000" pitchFamily="2" charset="2"/>
              </a:rPr>
              <a:t>grp</a:t>
            </a:r>
            <a:r>
              <a:rPr lang="en-US" sz="4000" dirty="0">
                <a:solidFill>
                  <a:schemeClr val="tx1"/>
                </a:solidFill>
                <a:sym typeface="Wingdings" panose="05000000000000000000" pitchFamily="2" charset="2"/>
              </a:rPr>
              <a:t> of lymph nodes)</a:t>
            </a:r>
          </a:p>
          <a:p>
            <a:pPr eaLnBrk="1" fontAlgn="auto" hangingPunct="1">
              <a:spcAft>
                <a:spcPts val="0"/>
              </a:spcAft>
              <a:buFont typeface="Wingdings 3" panose="05040102010807070707" pitchFamily="18" charset="2"/>
              <a:buBlip>
                <a:blip r:embed="rId3"/>
              </a:buBlip>
              <a:defRPr/>
            </a:pPr>
            <a:r>
              <a:rPr lang="en-US" sz="4000" dirty="0" err="1">
                <a:solidFill>
                  <a:schemeClr val="tx1"/>
                </a:solidFill>
              </a:rPr>
              <a:t>Ileocolic</a:t>
            </a:r>
            <a:r>
              <a:rPr lang="en-US" sz="4000" dirty="0">
                <a:solidFill>
                  <a:schemeClr val="tx1"/>
                </a:solidFill>
              </a:rPr>
              <a:t> is the commonest variety in child.</a:t>
            </a:r>
          </a:p>
          <a:p>
            <a:pPr eaLnBrk="1" fontAlgn="auto" hangingPunct="1">
              <a:spcAft>
                <a:spcPts val="0"/>
              </a:spcAft>
              <a:buFont typeface="Wingdings 3" panose="05040102010807070707" pitchFamily="18" charset="2"/>
              <a:buBlip>
                <a:blip r:embed="rId3"/>
              </a:buBlip>
              <a:defRPr/>
            </a:pPr>
            <a:r>
              <a:rPr lang="en-US" sz="4000" dirty="0">
                <a:solidFill>
                  <a:schemeClr val="tx1"/>
                </a:solidFill>
              </a:rPr>
              <a:t> </a:t>
            </a:r>
            <a:r>
              <a:rPr lang="en-US" sz="4000" dirty="0" err="1">
                <a:solidFill>
                  <a:schemeClr val="tx1"/>
                </a:solidFill>
              </a:rPr>
              <a:t>Colocolic</a:t>
            </a:r>
            <a:r>
              <a:rPr lang="en-US" sz="4000" dirty="0">
                <a:solidFill>
                  <a:schemeClr val="tx1"/>
                </a:solidFill>
              </a:rPr>
              <a:t> intussusception commonest in adult</a:t>
            </a:r>
          </a:p>
          <a:p>
            <a:pPr eaLnBrk="1" fontAlgn="auto" hangingPunct="1">
              <a:spcAft>
                <a:spcPts val="0"/>
              </a:spcAft>
              <a:buFont typeface="Wingdings 3" panose="05040102010807070707" pitchFamily="18" charset="2"/>
              <a:buBlip>
                <a:blip r:embed="rId3"/>
              </a:buBlip>
              <a:defRPr/>
            </a:pPr>
            <a:endParaRPr lang="en-US" sz="4000" dirty="0">
              <a:solidFill>
                <a:schemeClr val="tx1"/>
              </a:solidFill>
            </a:endParaRPr>
          </a:p>
        </p:txBody>
      </p:sp>
    </p:spTree>
    <p:extLst>
      <p:ext uri="{BB962C8B-B14F-4D97-AF65-F5344CB8AC3E}">
        <p14:creationId xmlns:p14="http://schemas.microsoft.com/office/powerpoint/2010/main" val="413834923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5475" y="842963"/>
            <a:ext cx="11566525" cy="5513387"/>
          </a:xfrm>
        </p:spPr>
        <p:txBody>
          <a:bodyPr>
            <a:normAutofit/>
          </a:bodyPr>
          <a:lstStyle/>
          <a:p>
            <a:pPr marL="342900">
              <a:spcBef>
                <a:spcPct val="20000"/>
              </a:spcBef>
              <a:buNone/>
              <a:defRPr/>
            </a:pPr>
            <a:r>
              <a:rPr lang="en-US" sz="4400" dirty="0"/>
              <a:t>An intussusceptions is composed of three parts :</a:t>
            </a:r>
          </a:p>
          <a:p>
            <a:pPr marL="342900">
              <a:spcBef>
                <a:spcPct val="20000"/>
              </a:spcBef>
              <a:buBlip>
                <a:blip r:embed="rId2"/>
              </a:buBlip>
              <a:defRPr/>
            </a:pPr>
            <a:r>
              <a:rPr lang="en-US" sz="4400" dirty="0"/>
              <a:t> the entering or inner tube;</a:t>
            </a:r>
          </a:p>
          <a:p>
            <a:pPr marL="342900">
              <a:spcBef>
                <a:spcPct val="20000"/>
              </a:spcBef>
              <a:buBlip>
                <a:blip r:embed="rId2"/>
              </a:buBlip>
              <a:defRPr/>
            </a:pPr>
            <a:r>
              <a:rPr lang="en-US" sz="4400" dirty="0"/>
              <a:t> the returning or middle tube;</a:t>
            </a:r>
          </a:p>
          <a:p>
            <a:pPr marL="342900">
              <a:spcBef>
                <a:spcPct val="20000"/>
              </a:spcBef>
              <a:buBlip>
                <a:blip r:embed="rId2"/>
              </a:buBlip>
              <a:defRPr/>
            </a:pPr>
            <a:r>
              <a:rPr lang="en-US" sz="4400" dirty="0"/>
              <a:t> the sheath or outer tube (intussusceptions).</a:t>
            </a:r>
          </a:p>
          <a:p>
            <a:endParaRPr lang="en-US" sz="4400"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www.beltina.org/pics/intussuscep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159" y="1"/>
            <a:ext cx="1003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img2.tfd.com/mk/I/X2604-I-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095" y="288758"/>
            <a:ext cx="10347157" cy="65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txBox="1">
            <a:spLocks/>
          </p:cNvSpPr>
          <p:nvPr/>
        </p:nvSpPr>
        <p:spPr>
          <a:xfrm>
            <a:off x="7659689" y="5822950"/>
            <a:ext cx="2133600" cy="584200"/>
          </a:xfrm>
          <a:prstGeom prst="rect">
            <a:avLst/>
          </a:prstGeom>
        </p:spPr>
        <p:txBody>
          <a:bodyPr>
            <a:normAutofit fontScale="85000" lnSpcReduction="20000"/>
          </a:bodyPr>
          <a:lstStyle/>
          <a:p>
            <a:pPr marL="342900" indent="-342900" defTabSz="914400" eaLnBrk="1" fontAlgn="auto" hangingPunct="1">
              <a:spcBef>
                <a:spcPct val="20000"/>
              </a:spcBef>
              <a:spcAft>
                <a:spcPts val="0"/>
              </a:spcAft>
              <a:defRPr/>
            </a:pPr>
            <a:r>
              <a:rPr lang="en-US" sz="2400" dirty="0">
                <a:latin typeface="+mn-lt"/>
              </a:rPr>
              <a:t>Red currant jelly stools</a:t>
            </a:r>
          </a:p>
        </p:txBody>
      </p:sp>
    </p:spTree>
    <p:extLst>
      <p:ext uri="{BB962C8B-B14F-4D97-AF65-F5344CB8AC3E}">
        <p14:creationId xmlns:p14="http://schemas.microsoft.com/office/powerpoint/2010/main" val="97105045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solidFill>
                  <a:schemeClr val="accent1">
                    <a:lumMod val="75000"/>
                  </a:schemeClr>
                </a:solidFill>
              </a:rPr>
              <a:t>Signs.symptoms</a:t>
            </a:r>
            <a:r>
              <a:rPr lang="en-US" sz="4400" dirty="0">
                <a:solidFill>
                  <a:schemeClr val="accent1">
                    <a:lumMod val="75000"/>
                  </a:schemeClr>
                </a:solidFill>
              </a:rPr>
              <a:t>: child</a:t>
            </a:r>
          </a:p>
        </p:txBody>
      </p:sp>
      <p:sp>
        <p:nvSpPr>
          <p:cNvPr id="3" name="Content Placeholder 2"/>
          <p:cNvSpPr>
            <a:spLocks noGrp="1"/>
          </p:cNvSpPr>
          <p:nvPr>
            <p:ph idx="1"/>
          </p:nvPr>
        </p:nvSpPr>
        <p:spPr>
          <a:xfrm>
            <a:off x="770024" y="1660358"/>
            <a:ext cx="10812379" cy="4695202"/>
          </a:xfrm>
        </p:spPr>
        <p:txBody>
          <a:bodyPr>
            <a:normAutofit/>
          </a:bodyPr>
          <a:lstStyle/>
          <a:p>
            <a:pPr>
              <a:buBlip>
                <a:blip r:embed="rId2"/>
              </a:buBlip>
              <a:defRPr/>
            </a:pPr>
            <a:r>
              <a:rPr lang="en-US" sz="4000" b="1" dirty="0"/>
              <a:t>Classically, a previously healthy infant presents with colicky pain and vomiting (milk then bile). </a:t>
            </a:r>
          </a:p>
          <a:p>
            <a:pPr>
              <a:buBlip>
                <a:blip r:embed="rId2"/>
              </a:buBlip>
              <a:defRPr/>
            </a:pPr>
            <a:r>
              <a:rPr lang="en-US" sz="4000" b="1" dirty="0"/>
              <a:t>Between episodes the child initially appears well. </a:t>
            </a:r>
          </a:p>
          <a:p>
            <a:pPr>
              <a:buBlip>
                <a:blip r:embed="rId2"/>
              </a:buBlip>
              <a:defRPr/>
            </a:pPr>
            <a:r>
              <a:rPr lang="en-US" sz="4000" b="1" dirty="0"/>
              <a:t>Later, they may pass a ‘red currant</a:t>
            </a:r>
          </a:p>
          <a:p>
            <a:pPr>
              <a:buBlip>
                <a:blip r:embed="rId2"/>
              </a:buBlip>
              <a:defRPr/>
            </a:pPr>
            <a:r>
              <a:rPr lang="en-US" sz="4000" b="1" dirty="0"/>
              <a:t> jelly’ stool.</a:t>
            </a:r>
          </a:p>
          <a:p>
            <a:endParaRPr lang="en-US" sz="4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495" y="4152746"/>
            <a:ext cx="3240505" cy="270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75349" y="457200"/>
            <a:ext cx="7868652" cy="3785652"/>
          </a:xfrm>
          <a:prstGeom prst="rect">
            <a:avLst/>
          </a:prstGeom>
        </p:spPr>
        <p:txBody>
          <a:bodyPr wrap="square">
            <a:spAutoFit/>
          </a:bodyPr>
          <a:lstStyle/>
          <a:p>
            <a:pPr>
              <a:spcBef>
                <a:spcPct val="0"/>
              </a:spcBef>
            </a:pPr>
            <a:r>
              <a:rPr lang="en-US" sz="4000" dirty="0">
                <a:solidFill>
                  <a:schemeClr val="accent1"/>
                </a:solidFill>
                <a:latin typeface="Trebuchet MS" panose="020B0603020202020204" pitchFamily="34" charset="0"/>
              </a:rPr>
              <a:t>CARDINAL  FEATURES</a:t>
            </a:r>
            <a:r>
              <a:rPr lang="en-US" sz="4000" dirty="0">
                <a:latin typeface="Trebuchet MS" panose="020B0603020202020204" pitchFamily="34" charset="0"/>
              </a:rPr>
              <a:t>:</a:t>
            </a:r>
          </a:p>
          <a:p>
            <a:pPr>
              <a:spcBef>
                <a:spcPct val="0"/>
              </a:spcBef>
              <a:buBlip>
                <a:blip r:embed="rId2"/>
              </a:buBlip>
            </a:pPr>
            <a:r>
              <a:rPr lang="en-US" sz="4000" dirty="0">
                <a:latin typeface="Trebuchet MS" panose="020B0603020202020204" pitchFamily="34" charset="0"/>
              </a:rPr>
              <a:t> Colicky pain</a:t>
            </a:r>
          </a:p>
          <a:p>
            <a:pPr>
              <a:spcBef>
                <a:spcPct val="0"/>
              </a:spcBef>
              <a:buBlip>
                <a:blip r:embed="rId2"/>
              </a:buBlip>
            </a:pPr>
            <a:r>
              <a:rPr lang="en-US" sz="4000" dirty="0">
                <a:latin typeface="Trebuchet MS" panose="020B0603020202020204" pitchFamily="34" charset="0"/>
              </a:rPr>
              <a:t>Vomiting</a:t>
            </a:r>
          </a:p>
          <a:p>
            <a:pPr>
              <a:spcBef>
                <a:spcPct val="0"/>
              </a:spcBef>
              <a:buBlip>
                <a:blip r:embed="rId2"/>
              </a:buBlip>
            </a:pPr>
            <a:r>
              <a:rPr lang="en-US" sz="4000" dirty="0" err="1">
                <a:latin typeface="Trebuchet MS" panose="020B0603020202020204" pitchFamily="34" charset="0"/>
              </a:rPr>
              <a:t>Abd</a:t>
            </a:r>
            <a:r>
              <a:rPr lang="en-US" sz="4000" dirty="0">
                <a:latin typeface="Trebuchet MS" panose="020B0603020202020204" pitchFamily="34" charset="0"/>
              </a:rPr>
              <a:t> distention</a:t>
            </a:r>
          </a:p>
          <a:p>
            <a:pPr>
              <a:spcBef>
                <a:spcPct val="0"/>
              </a:spcBef>
              <a:buBlip>
                <a:blip r:embed="rId2"/>
              </a:buBlip>
            </a:pPr>
            <a:r>
              <a:rPr lang="en-US" sz="4000" dirty="0">
                <a:latin typeface="Trebuchet MS" panose="020B0603020202020204" pitchFamily="34" charset="0"/>
              </a:rPr>
              <a:t>Constipation</a:t>
            </a:r>
          </a:p>
          <a:p>
            <a:pPr>
              <a:spcBef>
                <a:spcPct val="0"/>
              </a:spcBef>
            </a:pPr>
            <a:endParaRPr lang="en-US" sz="4000" dirty="0">
              <a:latin typeface="Trebuchet MS" panose="020B0603020202020204" pitchFamily="34" charset="0"/>
            </a:endParaRPr>
          </a:p>
        </p:txBody>
      </p:sp>
      <p:sp>
        <p:nvSpPr>
          <p:cNvPr id="3" name="Rectangle 2"/>
          <p:cNvSpPr/>
          <p:nvPr/>
        </p:nvSpPr>
        <p:spPr>
          <a:xfrm>
            <a:off x="7050506" y="577516"/>
            <a:ext cx="5141495" cy="3860672"/>
          </a:xfrm>
          <a:prstGeom prst="rect">
            <a:avLst/>
          </a:prstGeom>
        </p:spPr>
        <p:txBody>
          <a:bodyPr wrap="square">
            <a:spAutoFit/>
          </a:bodyPr>
          <a:lstStyle/>
          <a:p>
            <a:pPr>
              <a:spcBef>
                <a:spcPct val="0"/>
              </a:spcBef>
            </a:pPr>
            <a:r>
              <a:rPr lang="en-US" sz="4000" dirty="0">
                <a:solidFill>
                  <a:schemeClr val="accent1"/>
                </a:solidFill>
                <a:latin typeface="Trebuchet MS" panose="020B0603020202020204" pitchFamily="34" charset="0"/>
              </a:rPr>
              <a:t>OTHER  FEATURES:</a:t>
            </a:r>
          </a:p>
          <a:p>
            <a:pPr>
              <a:spcBef>
                <a:spcPct val="0"/>
              </a:spcBef>
              <a:buBlip>
                <a:blip r:embed="rId2"/>
              </a:buBlip>
            </a:pPr>
            <a:r>
              <a:rPr lang="en-US" sz="4000" dirty="0">
                <a:latin typeface="Trebuchet MS" panose="020B0603020202020204" pitchFamily="34" charset="0"/>
              </a:rPr>
              <a:t> Dehydration</a:t>
            </a:r>
          </a:p>
          <a:p>
            <a:pPr>
              <a:spcBef>
                <a:spcPct val="0"/>
              </a:spcBef>
              <a:buBlip>
                <a:blip r:embed="rId2"/>
              </a:buBlip>
            </a:pPr>
            <a:r>
              <a:rPr lang="en-US" sz="4000" dirty="0" err="1">
                <a:latin typeface="Trebuchet MS" panose="020B0603020202020204" pitchFamily="34" charset="0"/>
              </a:rPr>
              <a:t>Hypokalaemia</a:t>
            </a:r>
            <a:endParaRPr lang="en-US" sz="4000" dirty="0">
              <a:latin typeface="Trebuchet MS" panose="020B0603020202020204" pitchFamily="34" charset="0"/>
            </a:endParaRPr>
          </a:p>
          <a:p>
            <a:pPr>
              <a:spcBef>
                <a:spcPct val="0"/>
              </a:spcBef>
              <a:buBlip>
                <a:blip r:embed="rId2"/>
              </a:buBlip>
            </a:pPr>
            <a:r>
              <a:rPr lang="en-US" sz="4000" dirty="0">
                <a:latin typeface="Trebuchet MS" panose="020B0603020202020204" pitchFamily="34" charset="0"/>
              </a:rPr>
              <a:t>Pyrexia</a:t>
            </a:r>
          </a:p>
          <a:p>
            <a:pPr>
              <a:spcBef>
                <a:spcPct val="0"/>
              </a:spcBef>
              <a:buBlip>
                <a:blip r:embed="rId2"/>
              </a:buBlip>
            </a:pPr>
            <a:r>
              <a:rPr lang="en-US" sz="4000" dirty="0" err="1">
                <a:latin typeface="Trebuchet MS" panose="020B0603020202020204" pitchFamily="34" charset="0"/>
              </a:rPr>
              <a:t>Abd</a:t>
            </a:r>
            <a:r>
              <a:rPr lang="en-US" sz="4000" dirty="0">
                <a:latin typeface="Trebuchet MS" panose="020B0603020202020204" pitchFamily="34" charset="0"/>
              </a:rPr>
              <a:t> tenderness</a:t>
            </a:r>
          </a:p>
          <a:p>
            <a:pPr>
              <a:spcBef>
                <a:spcPct val="0"/>
              </a:spcBef>
            </a:pPr>
            <a:endParaRPr lang="en-US" sz="4000" dirty="0">
              <a:latin typeface="Trebuchet MS" panose="020B0603020202020204" pitchFamily="34"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222250"/>
            <a:ext cx="10364788" cy="1036638"/>
          </a:xfrm>
        </p:spPr>
        <p:txBody>
          <a:bodyPr/>
          <a:lstStyle/>
          <a:p>
            <a:pPr eaLnBrk="1" fontAlgn="auto" hangingPunct="1">
              <a:spcAft>
                <a:spcPts val="0"/>
              </a:spcAft>
              <a:defRPr/>
            </a:pPr>
            <a:r>
              <a:rPr lang="en-US" dirty="0">
                <a:solidFill>
                  <a:schemeClr val="tx1"/>
                </a:solidFill>
              </a:rPr>
              <a:t>INVESTIGATIONS:</a:t>
            </a:r>
            <a:endParaRPr lang="en-MY" dirty="0">
              <a:solidFill>
                <a:schemeClr val="tx1"/>
              </a:solidFill>
            </a:endParaRPr>
          </a:p>
        </p:txBody>
      </p:sp>
      <p:sp>
        <p:nvSpPr>
          <p:cNvPr id="3" name="Content Placeholder 2"/>
          <p:cNvSpPr>
            <a:spLocks noGrp="1"/>
          </p:cNvSpPr>
          <p:nvPr>
            <p:ph idx="1"/>
          </p:nvPr>
        </p:nvSpPr>
        <p:spPr>
          <a:xfrm>
            <a:off x="-457201" y="842211"/>
            <a:ext cx="13282864" cy="4948990"/>
          </a:xfrm>
          <a:prstGeom prst="rect">
            <a:avLst/>
          </a:prstGeom>
        </p:spPr>
        <p:txBody>
          <a:bodyPr>
            <a:noAutofit/>
          </a:bodyPr>
          <a:lstStyle/>
          <a:p>
            <a:pPr marL="609600" indent="-609600" eaLnBrk="1" fontAlgn="auto" hangingPunct="1">
              <a:spcAft>
                <a:spcPts val="0"/>
              </a:spcAft>
              <a:defRPr/>
            </a:pPr>
            <a:r>
              <a:rPr lang="en-GB" sz="4000" b="1" u="sng" dirty="0">
                <a:solidFill>
                  <a:schemeClr val="tx1"/>
                </a:solidFill>
                <a:latin typeface="Arial" panose="020B0604020202020204" pitchFamily="34" charset="0"/>
              </a:rPr>
              <a:t>     Lab:</a:t>
            </a:r>
          </a:p>
          <a:p>
            <a:pPr marL="1371600" lvl="2" indent="-457200" eaLnBrk="1" fontAlgn="auto" hangingPunct="1">
              <a:spcAft>
                <a:spcPts val="0"/>
              </a:spcAft>
              <a:defRPr/>
            </a:pPr>
            <a:r>
              <a:rPr lang="en-GB" sz="4000" b="1" dirty="0">
                <a:solidFill>
                  <a:schemeClr val="tx1"/>
                </a:solidFill>
                <a:latin typeface="Arial" panose="020B0604020202020204" pitchFamily="34" charset="0"/>
              </a:rPr>
              <a:t>FBC (</a:t>
            </a:r>
            <a:r>
              <a:rPr lang="en-GB" sz="4000" b="1" dirty="0" err="1">
                <a:solidFill>
                  <a:schemeClr val="tx1"/>
                </a:solidFill>
                <a:latin typeface="Arial" panose="020B0604020202020204" pitchFamily="34" charset="0"/>
              </a:rPr>
              <a:t>leukocytosis</a:t>
            </a:r>
            <a:r>
              <a:rPr lang="en-GB" sz="4000" b="1" dirty="0">
                <a:solidFill>
                  <a:schemeClr val="tx1"/>
                </a:solidFill>
                <a:latin typeface="Arial" panose="020B0604020202020204" pitchFamily="34" charset="0"/>
              </a:rPr>
              <a:t>, anaemia, </a:t>
            </a:r>
            <a:r>
              <a:rPr lang="en-GB" sz="4000" b="1" dirty="0" err="1">
                <a:solidFill>
                  <a:schemeClr val="tx1"/>
                </a:solidFill>
                <a:latin typeface="Arial" panose="020B0604020202020204" pitchFamily="34" charset="0"/>
              </a:rPr>
              <a:t>hematocrit</a:t>
            </a:r>
            <a:r>
              <a:rPr lang="en-GB" sz="4000" b="1" dirty="0">
                <a:solidFill>
                  <a:schemeClr val="tx1"/>
                </a:solidFill>
                <a:latin typeface="Arial" panose="020B0604020202020204" pitchFamily="34" charset="0"/>
              </a:rPr>
              <a:t>, platelets)</a:t>
            </a:r>
          </a:p>
          <a:p>
            <a:pPr marL="1371600" lvl="2" indent="-457200" eaLnBrk="1" fontAlgn="auto" hangingPunct="1">
              <a:spcAft>
                <a:spcPts val="0"/>
              </a:spcAft>
              <a:defRPr/>
            </a:pPr>
            <a:r>
              <a:rPr lang="en-GB" sz="4000" b="1" dirty="0">
                <a:solidFill>
                  <a:schemeClr val="tx1"/>
                </a:solidFill>
                <a:latin typeface="Arial" panose="020B0604020202020204" pitchFamily="34" charset="0"/>
              </a:rPr>
              <a:t>Clotting profile</a:t>
            </a:r>
          </a:p>
          <a:p>
            <a:pPr marL="1371600" lvl="2" indent="-457200" eaLnBrk="1" fontAlgn="auto" hangingPunct="1">
              <a:spcAft>
                <a:spcPts val="0"/>
              </a:spcAft>
              <a:defRPr/>
            </a:pPr>
            <a:r>
              <a:rPr lang="en-GB" sz="4000" b="1" dirty="0">
                <a:solidFill>
                  <a:schemeClr val="tx1"/>
                </a:solidFill>
                <a:latin typeface="Arial" panose="020B0604020202020204" pitchFamily="34" charset="0"/>
              </a:rPr>
              <a:t>Arterial blood gasses</a:t>
            </a:r>
          </a:p>
          <a:p>
            <a:pPr marL="1371600" lvl="2" indent="-457200" eaLnBrk="1" fontAlgn="auto" hangingPunct="1">
              <a:spcAft>
                <a:spcPts val="0"/>
              </a:spcAft>
              <a:defRPr/>
            </a:pPr>
            <a:r>
              <a:rPr lang="en-GB" sz="4000" b="1" dirty="0">
                <a:solidFill>
                  <a:schemeClr val="tx1"/>
                </a:solidFill>
                <a:latin typeface="Arial" panose="020B0604020202020204" pitchFamily="34" charset="0"/>
              </a:rPr>
              <a:t>U&amp; </a:t>
            </a:r>
            <a:r>
              <a:rPr lang="en-GB" sz="4000" b="1" dirty="0" err="1">
                <a:solidFill>
                  <a:schemeClr val="tx1"/>
                </a:solidFill>
                <a:latin typeface="Arial" panose="020B0604020202020204" pitchFamily="34" charset="0"/>
              </a:rPr>
              <a:t>Crt</a:t>
            </a:r>
            <a:r>
              <a:rPr lang="en-GB" sz="4000" b="1" dirty="0">
                <a:solidFill>
                  <a:schemeClr val="tx1"/>
                </a:solidFill>
                <a:latin typeface="Arial" panose="020B0604020202020204" pitchFamily="34" charset="0"/>
              </a:rPr>
              <a:t>, Na, K, Amylase, LFT and glucose, LDH</a:t>
            </a:r>
          </a:p>
          <a:p>
            <a:pPr marL="1371600" lvl="2" indent="-457200" eaLnBrk="1" fontAlgn="auto" hangingPunct="1">
              <a:spcAft>
                <a:spcPts val="0"/>
              </a:spcAft>
              <a:defRPr/>
            </a:pPr>
            <a:r>
              <a:rPr lang="en-GB" sz="4000" b="1" dirty="0">
                <a:solidFill>
                  <a:schemeClr val="tx1"/>
                </a:solidFill>
                <a:latin typeface="Arial" panose="020B0604020202020204" pitchFamily="34" charset="0"/>
              </a:rPr>
              <a:t>Group and save (x-match if needed) </a:t>
            </a:r>
          </a:p>
          <a:p>
            <a:pPr marL="1371600" lvl="2" indent="-457200" eaLnBrk="1" fontAlgn="auto" hangingPunct="1">
              <a:spcAft>
                <a:spcPts val="0"/>
              </a:spcAft>
              <a:defRPr/>
            </a:pPr>
            <a:r>
              <a:rPr lang="en-GB" sz="4000" b="1" dirty="0">
                <a:solidFill>
                  <a:schemeClr val="tx1"/>
                </a:solidFill>
                <a:latin typeface="Arial" panose="020B0604020202020204" pitchFamily="34" charset="0"/>
              </a:rPr>
              <a:t>Optional (ESR, CRP, Hepatitis profile)</a:t>
            </a:r>
          </a:p>
          <a:p>
            <a:pPr marL="914400" lvl="2" indent="0" eaLnBrk="1" fontAlgn="auto" hangingPunct="1">
              <a:spcAft>
                <a:spcPts val="0"/>
              </a:spcAft>
              <a:buFont typeface="Arial" panose="020B0604020202020204" pitchFamily="34" charset="0"/>
              <a:buNone/>
              <a:defRPr/>
            </a:pPr>
            <a:endParaRPr lang="en-GB" sz="4000" b="1" dirty="0">
              <a:solidFill>
                <a:schemeClr val="tx1"/>
              </a:solidFill>
              <a:latin typeface="Arial" panose="020B0604020202020204" pitchFamily="34" charset="0"/>
            </a:endParaRPr>
          </a:p>
          <a:p>
            <a:pPr marL="0" indent="0" eaLnBrk="1" fontAlgn="auto" hangingPunct="1">
              <a:spcAft>
                <a:spcPts val="0"/>
              </a:spcAft>
              <a:buFont typeface="Arial" panose="020B0604020202020204" pitchFamily="34" charset="0"/>
              <a:buNone/>
              <a:defRPr/>
            </a:pPr>
            <a:endParaRPr lang="en-MY" sz="4000" dirty="0">
              <a:solidFill>
                <a:schemeClr val="tx1"/>
              </a:solidFill>
            </a:endParaRPr>
          </a:p>
        </p:txBody>
      </p:sp>
    </p:spTree>
    <p:extLst>
      <p:ext uri="{BB962C8B-B14F-4D97-AF65-F5344CB8AC3E}">
        <p14:creationId xmlns:p14="http://schemas.microsoft.com/office/powerpoint/2010/main" val="274928824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0588" y="985838"/>
            <a:ext cx="11301412" cy="5370512"/>
          </a:xfrm>
        </p:spPr>
        <p:txBody>
          <a:bodyPr>
            <a:normAutofit/>
          </a:bodyPr>
          <a:lstStyle/>
          <a:p>
            <a:pPr marL="609600" indent="-609600">
              <a:defRPr/>
            </a:pPr>
            <a:r>
              <a:rPr lang="en-GB" sz="4000" b="1" u="sng" dirty="0">
                <a:latin typeface="Arial" panose="020B0604020202020204" pitchFamily="34" charset="0"/>
              </a:rPr>
              <a:t>Radiological:</a:t>
            </a:r>
          </a:p>
          <a:p>
            <a:pPr marL="1371600" lvl="2" indent="-457200">
              <a:defRPr/>
            </a:pPr>
            <a:r>
              <a:rPr lang="en-GB" sz="4000" b="1" dirty="0">
                <a:latin typeface="Arial" panose="020B0604020202020204" pitchFamily="34" charset="0"/>
              </a:rPr>
              <a:t>Plain ABDOMINAL </a:t>
            </a:r>
            <a:r>
              <a:rPr lang="en-GB" sz="4000" b="1" dirty="0" err="1">
                <a:latin typeface="Arial" panose="020B0604020202020204" pitchFamily="34" charset="0"/>
              </a:rPr>
              <a:t>xrays</a:t>
            </a:r>
            <a:endParaRPr lang="en-GB" sz="4000" b="1" dirty="0">
              <a:latin typeface="Arial" panose="020B0604020202020204" pitchFamily="34" charset="0"/>
            </a:endParaRPr>
          </a:p>
          <a:p>
            <a:pPr marL="1371600" lvl="2" indent="-457200">
              <a:defRPr/>
            </a:pPr>
            <a:r>
              <a:rPr lang="en-GB" sz="4000" b="1" dirty="0">
                <a:latin typeface="Arial" panose="020B0604020202020204" pitchFamily="34" charset="0"/>
              </a:rPr>
              <a:t>USS ( free fluid, masses, mucosal folds, pattern of </a:t>
            </a:r>
            <a:r>
              <a:rPr lang="en-GB" sz="4000" b="1" dirty="0" err="1">
                <a:latin typeface="Arial" panose="020B0604020202020204" pitchFamily="34" charset="0"/>
              </a:rPr>
              <a:t>paristalsis</a:t>
            </a:r>
            <a:r>
              <a:rPr lang="en-GB" sz="4000" b="1" dirty="0">
                <a:latin typeface="Arial" panose="020B0604020202020204" pitchFamily="34" charset="0"/>
              </a:rPr>
              <a:t>, Doppler of mesenteric </a:t>
            </a:r>
            <a:r>
              <a:rPr lang="en-GB" sz="4000" b="1" dirty="0" err="1">
                <a:latin typeface="Arial" panose="020B0604020202020204" pitchFamily="34" charset="0"/>
              </a:rPr>
              <a:t>vasulature</a:t>
            </a:r>
            <a:r>
              <a:rPr lang="en-GB" sz="4000" b="1" dirty="0">
                <a:latin typeface="Arial" panose="020B0604020202020204" pitchFamily="34" charset="0"/>
              </a:rPr>
              <a:t>, solid organs)</a:t>
            </a:r>
          </a:p>
          <a:p>
            <a:pPr marL="1371600" lvl="2" indent="-457200">
              <a:defRPr/>
            </a:pPr>
            <a:r>
              <a:rPr lang="en-GB" sz="4000" b="1" dirty="0">
                <a:latin typeface="Arial" panose="020B0604020202020204" pitchFamily="34" charset="0"/>
              </a:rPr>
              <a:t>Other advanced studies (CT, MRI, Contrast </a:t>
            </a:r>
            <a:r>
              <a:rPr lang="en-GB" sz="4000" b="1" dirty="0" err="1">
                <a:latin typeface="Arial" panose="020B0604020202020204" pitchFamily="34" charset="0"/>
              </a:rPr>
              <a:t>studieS</a:t>
            </a:r>
            <a:r>
              <a:rPr lang="en-GB" sz="4000" b="1" dirty="0">
                <a:latin typeface="Arial" panose="020B0604020202020204" pitchFamily="34" charset="0"/>
              </a:rPr>
              <a:t>)</a:t>
            </a:r>
          </a:p>
          <a:p>
            <a:endParaRPr lang="en-US" sz="4000"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77863" y="117475"/>
            <a:ext cx="10363200" cy="1320800"/>
          </a:xfrm>
        </p:spPr>
        <p:txBody>
          <a:bodyPr>
            <a:normAutofit fontScale="90000"/>
          </a:bodyPr>
          <a:lstStyle/>
          <a:p>
            <a:pPr eaLnBrk="1" fontAlgn="auto" hangingPunct="1">
              <a:spcAft>
                <a:spcPts val="0"/>
              </a:spcAft>
              <a:defRPr/>
            </a:pPr>
            <a:r>
              <a:rPr lang="en-US" dirty="0">
                <a:solidFill>
                  <a:schemeClr val="accent1"/>
                </a:solidFill>
                <a:latin typeface="Berlin Sans FB Demi" pitchFamily="34" charset="0"/>
              </a:rPr>
              <a:t>TREATMENT OF INTESTINAL OBSTRUCTION</a:t>
            </a:r>
            <a:br>
              <a:rPr lang="en-US" dirty="0">
                <a:solidFill>
                  <a:schemeClr val="accent1"/>
                </a:solidFill>
                <a:latin typeface="Berlin Sans FB Demi" pitchFamily="34" charset="0"/>
              </a:rPr>
            </a:br>
            <a:endParaRPr lang="en-US" dirty="0">
              <a:solidFill>
                <a:schemeClr val="accent1"/>
              </a:solidFill>
              <a:latin typeface="Berlin Sans FB Demi" pitchFamily="34" charset="0"/>
            </a:endParaRPr>
          </a:p>
        </p:txBody>
      </p:sp>
      <p:sp>
        <p:nvSpPr>
          <p:cNvPr id="3" name="Content Placeholder 2"/>
          <p:cNvSpPr>
            <a:spLocks noGrp="1"/>
          </p:cNvSpPr>
          <p:nvPr>
            <p:ph idx="1"/>
          </p:nvPr>
        </p:nvSpPr>
        <p:spPr>
          <a:xfrm>
            <a:off x="481264" y="1082841"/>
            <a:ext cx="12007516" cy="5183021"/>
          </a:xfrm>
        </p:spPr>
        <p:txBody>
          <a:bodyPr>
            <a:noAutofit/>
          </a:bodyPr>
          <a:lstStyle/>
          <a:p>
            <a:pPr eaLnBrk="1" fontAlgn="auto" hangingPunct="1">
              <a:spcAft>
                <a:spcPts val="0"/>
              </a:spcAft>
              <a:defRPr/>
            </a:pPr>
            <a:r>
              <a:rPr lang="en-US" sz="3600" u="sng" dirty="0">
                <a:solidFill>
                  <a:schemeClr val="accent1"/>
                </a:solidFill>
              </a:rPr>
              <a:t>Supportive</a:t>
            </a:r>
          </a:p>
          <a:p>
            <a:pPr marL="0" indent="0" eaLnBrk="1" fontAlgn="auto" hangingPunct="1">
              <a:spcAft>
                <a:spcPts val="0"/>
              </a:spcAft>
              <a:buFont typeface="Wingdings 3" panose="05040102010807070707" pitchFamily="18" charset="2"/>
              <a:buNone/>
              <a:defRPr/>
            </a:pPr>
            <a:r>
              <a:rPr lang="en-US" sz="3600" dirty="0">
                <a:solidFill>
                  <a:schemeClr val="tx1"/>
                </a:solidFill>
              </a:rPr>
              <a:t>1. Resuscitation</a:t>
            </a:r>
          </a:p>
          <a:p>
            <a:pPr marL="0" indent="0" eaLnBrk="1" fontAlgn="auto" hangingPunct="1">
              <a:spcAft>
                <a:spcPts val="0"/>
              </a:spcAft>
              <a:buFont typeface="Wingdings 3" panose="05040102010807070707" pitchFamily="18" charset="2"/>
              <a:buNone/>
              <a:defRPr/>
            </a:pPr>
            <a:r>
              <a:rPr lang="en-US" sz="3600" dirty="0">
                <a:solidFill>
                  <a:schemeClr val="tx1"/>
                </a:solidFill>
              </a:rPr>
              <a:t>2. Ryle tube free flow with 4 hourly aspiration</a:t>
            </a:r>
          </a:p>
          <a:p>
            <a:pPr marL="0" indent="0" eaLnBrk="1" fontAlgn="auto" hangingPunct="1">
              <a:spcAft>
                <a:spcPts val="0"/>
              </a:spcAft>
              <a:buFont typeface="Wingdings 3" panose="05040102010807070707" pitchFamily="18" charset="2"/>
              <a:buNone/>
              <a:defRPr/>
            </a:pPr>
            <a:r>
              <a:rPr lang="en-US" sz="3600" dirty="0">
                <a:solidFill>
                  <a:schemeClr val="tx1"/>
                </a:solidFill>
              </a:rPr>
              <a:t>-Decompression of proximal to the obstruction, reduce subsequent aspiration during induction of anesthesia and post </a:t>
            </a:r>
            <a:r>
              <a:rPr lang="en-US" sz="3600" dirty="0" err="1">
                <a:solidFill>
                  <a:schemeClr val="tx1"/>
                </a:solidFill>
              </a:rPr>
              <a:t>extubation</a:t>
            </a:r>
            <a:r>
              <a:rPr lang="en-US" sz="3600" dirty="0">
                <a:solidFill>
                  <a:schemeClr val="tx1"/>
                </a:solidFill>
              </a:rPr>
              <a:t>.</a:t>
            </a:r>
          </a:p>
          <a:p>
            <a:pPr marL="0" indent="0" eaLnBrk="1" fontAlgn="auto" hangingPunct="1">
              <a:spcAft>
                <a:spcPts val="0"/>
              </a:spcAft>
              <a:buFont typeface="Wingdings 3" panose="05040102010807070707" pitchFamily="18" charset="2"/>
              <a:buNone/>
              <a:defRPr/>
            </a:pPr>
            <a:r>
              <a:rPr lang="en-US" sz="3600" dirty="0">
                <a:solidFill>
                  <a:schemeClr val="tx1"/>
                </a:solidFill>
              </a:rPr>
              <a:t>3. IV drip normal saline / Hartmann </a:t>
            </a:r>
          </a:p>
          <a:p>
            <a:pPr marL="0" indent="0" eaLnBrk="1" fontAlgn="auto" hangingPunct="1">
              <a:spcAft>
                <a:spcPts val="0"/>
              </a:spcAft>
              <a:buFont typeface="Wingdings 3" panose="05040102010807070707" pitchFamily="18" charset="2"/>
              <a:buNone/>
              <a:defRPr/>
            </a:pPr>
            <a:r>
              <a:rPr lang="en-US" sz="3600" dirty="0">
                <a:solidFill>
                  <a:schemeClr val="tx1"/>
                </a:solidFill>
              </a:rPr>
              <a:t>4. Broad spectrum antibiotic (not mandatory but need in all patient undergoing surgery.</a:t>
            </a:r>
          </a:p>
        </p:txBody>
      </p:sp>
    </p:spTree>
    <p:extLst>
      <p:ext uri="{BB962C8B-B14F-4D97-AF65-F5344CB8AC3E}">
        <p14:creationId xmlns:p14="http://schemas.microsoft.com/office/powerpoint/2010/main" val="241595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0"/>
            <a:ext cx="11148060" cy="1051560"/>
          </a:xfrm>
        </p:spPr>
        <p:txBody>
          <a:bodyPr/>
          <a:lstStyle/>
          <a:p>
            <a:r>
              <a:rPr lang="en-US" dirty="0">
                <a:solidFill>
                  <a:schemeClr val="accent1"/>
                </a:solidFill>
              </a:rPr>
              <a:t>Fluoride: excess (</a:t>
            </a:r>
            <a:r>
              <a:rPr lang="en-US" dirty="0" err="1">
                <a:solidFill>
                  <a:schemeClr val="accent1"/>
                </a:solidFill>
              </a:rPr>
              <a:t>fluorosis</a:t>
            </a:r>
            <a:r>
              <a:rPr lang="en-US" dirty="0">
                <a:solidFill>
                  <a:schemeClr val="accent1"/>
                </a:solidFill>
              </a:rPr>
              <a:t>)</a:t>
            </a:r>
          </a:p>
        </p:txBody>
      </p:sp>
      <p:sp>
        <p:nvSpPr>
          <p:cNvPr id="3" name="Content Placeholder 2"/>
          <p:cNvSpPr>
            <a:spLocks noGrp="1"/>
          </p:cNvSpPr>
          <p:nvPr>
            <p:ph idx="1"/>
          </p:nvPr>
        </p:nvSpPr>
        <p:spPr>
          <a:xfrm>
            <a:off x="409074" y="1074420"/>
            <a:ext cx="8558714" cy="5273828"/>
          </a:xfrm>
        </p:spPr>
        <p:txBody>
          <a:bodyPr>
            <a:normAutofit lnSpcReduction="10000"/>
          </a:bodyPr>
          <a:lstStyle/>
          <a:p>
            <a:r>
              <a:rPr lang="en-US" sz="3200" dirty="0"/>
              <a:t>Dental </a:t>
            </a:r>
            <a:r>
              <a:rPr lang="en-US" sz="3200" dirty="0" err="1"/>
              <a:t>fluorosis</a:t>
            </a:r>
            <a:r>
              <a:rPr lang="en-US" sz="3200" dirty="0"/>
              <a:t>, aka. mottling of tooth enamel, is a developmental disturbance of dental enamel caused by excessive exposure to high concentrations of fluoride  during tooth development. </a:t>
            </a:r>
          </a:p>
          <a:p>
            <a:r>
              <a:rPr lang="en-US" sz="3200" dirty="0"/>
              <a:t>Develops if fluoride concentration in food and water exceeds 2 mg/l</a:t>
            </a:r>
          </a:p>
          <a:p>
            <a:r>
              <a:rPr lang="en-US" sz="3200" dirty="0"/>
              <a:t>Critical period of exposure is between 1 and       4 years old, no longer at risk after 8 years of age.</a:t>
            </a:r>
          </a:p>
          <a:p>
            <a:r>
              <a:rPr lang="en-US" sz="3200" dirty="0"/>
              <a:t>Managed by </a:t>
            </a:r>
            <a:r>
              <a:rPr lang="en-US" sz="3200" dirty="0" err="1"/>
              <a:t>microabrasion</a:t>
            </a:r>
            <a:r>
              <a:rPr lang="en-US" sz="3200" dirty="0"/>
              <a:t> and bleaching. </a:t>
            </a:r>
          </a:p>
          <a:p>
            <a:endParaRPr lang="en-US" sz="3200" dirty="0"/>
          </a:p>
        </p:txBody>
      </p:sp>
      <p:pic>
        <p:nvPicPr>
          <p:cNvPr id="4" name="Picture 3" descr="Image result for FLUOROSIS"/>
          <p:cNvPicPr/>
          <p:nvPr/>
        </p:nvPicPr>
        <p:blipFill>
          <a:blip r:embed="rId2" cstate="print"/>
          <a:srcRect/>
          <a:stretch>
            <a:fillRect/>
          </a:stretch>
        </p:blipFill>
        <p:spPr bwMode="auto">
          <a:xfrm>
            <a:off x="8967788" y="388620"/>
            <a:ext cx="2805113" cy="3657600"/>
          </a:xfrm>
          <a:prstGeom prst="rect">
            <a:avLst/>
          </a:prstGeom>
          <a:noFill/>
          <a:ln w="9525">
            <a:noFill/>
            <a:miter lim="800000"/>
            <a:headEnd/>
            <a:tailEnd/>
          </a:ln>
        </p:spPr>
      </p:pic>
      <p:pic>
        <p:nvPicPr>
          <p:cNvPr id="5" name="Picture 4" descr="Image result for FLUOROSIS"/>
          <p:cNvPicPr/>
          <p:nvPr/>
        </p:nvPicPr>
        <p:blipFill>
          <a:blip r:embed="rId3" cstate="print"/>
          <a:srcRect/>
          <a:stretch>
            <a:fillRect/>
          </a:stretch>
        </p:blipFill>
        <p:spPr bwMode="auto">
          <a:xfrm>
            <a:off x="9000809" y="4616773"/>
            <a:ext cx="2785746" cy="1647825"/>
          </a:xfrm>
          <a:prstGeom prst="rect">
            <a:avLst/>
          </a:prstGeom>
          <a:noFill/>
          <a:ln w="9525">
            <a:noFill/>
            <a:miter lim="800000"/>
            <a:headEnd/>
            <a:tailEnd/>
          </a:ln>
        </p:spPr>
      </p:pic>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38238"/>
            <a:ext cx="10363200" cy="4652962"/>
          </a:xfrm>
          <a:prstGeom prst="rect">
            <a:avLst/>
          </a:prstGeom>
        </p:spPr>
        <p:txBody>
          <a:bodyPr>
            <a:noAutofit/>
          </a:bodyPr>
          <a:lstStyle/>
          <a:p>
            <a:pPr eaLnBrk="1" fontAlgn="auto" hangingPunct="1">
              <a:spcAft>
                <a:spcPts val="0"/>
              </a:spcAft>
              <a:defRPr/>
            </a:pPr>
            <a:r>
              <a:rPr lang="en-US" sz="3600" u="sng" dirty="0">
                <a:solidFill>
                  <a:schemeClr val="accent1"/>
                </a:solidFill>
              </a:rPr>
              <a:t>Surgical</a:t>
            </a:r>
          </a:p>
          <a:p>
            <a:pPr marL="0" indent="0" eaLnBrk="1" fontAlgn="auto" hangingPunct="1">
              <a:spcAft>
                <a:spcPts val="0"/>
              </a:spcAft>
              <a:buFont typeface="Wingdings 3" panose="05040102010807070707" pitchFamily="18" charset="2"/>
              <a:buNone/>
              <a:defRPr/>
            </a:pPr>
            <a:r>
              <a:rPr lang="en-US" sz="3600" b="1" dirty="0" err="1">
                <a:solidFill>
                  <a:schemeClr val="tx1"/>
                </a:solidFill>
              </a:rPr>
              <a:t>Ind</a:t>
            </a:r>
            <a:r>
              <a:rPr lang="en-US" sz="3600" b="1" dirty="0">
                <a:solidFill>
                  <a:schemeClr val="tx1"/>
                </a:solidFill>
              </a:rPr>
              <a:t>: obstructed / strangulated external hernia, Internal intestinal strangulation and acute obstruction</a:t>
            </a:r>
          </a:p>
          <a:p>
            <a:pPr eaLnBrk="1" fontAlgn="auto" hangingPunct="1">
              <a:spcAft>
                <a:spcPts val="0"/>
              </a:spcAft>
              <a:buFont typeface="Wingdings 3" panose="05040102010807070707" pitchFamily="18" charset="2"/>
              <a:buAutoNum type="arabicPeriod"/>
              <a:defRPr/>
            </a:pPr>
            <a:r>
              <a:rPr lang="en-US" sz="3600" dirty="0">
                <a:solidFill>
                  <a:schemeClr val="tx1"/>
                </a:solidFill>
              </a:rPr>
              <a:t>Midline incision usually look on CECUM</a:t>
            </a:r>
          </a:p>
          <a:p>
            <a:pPr eaLnBrk="1" fontAlgn="auto" hangingPunct="1">
              <a:spcAft>
                <a:spcPts val="0"/>
              </a:spcAft>
              <a:buFont typeface="Wingdings 3" panose="05040102010807070707" pitchFamily="18" charset="2"/>
              <a:buAutoNum type="arabicPeriod"/>
              <a:defRPr/>
            </a:pPr>
            <a:r>
              <a:rPr lang="en-US" sz="3600" dirty="0">
                <a:solidFill>
                  <a:schemeClr val="tx1"/>
                </a:solidFill>
              </a:rPr>
              <a:t>Operative decompression</a:t>
            </a:r>
          </a:p>
          <a:p>
            <a:pPr eaLnBrk="1" fontAlgn="auto" hangingPunct="1">
              <a:spcAft>
                <a:spcPts val="0"/>
              </a:spcAft>
              <a:buFont typeface="Wingdings 3" panose="05040102010807070707" pitchFamily="18" charset="2"/>
              <a:buAutoNum type="arabicPeriod"/>
              <a:defRPr/>
            </a:pPr>
            <a:r>
              <a:rPr lang="en-US" sz="3600" dirty="0">
                <a:solidFill>
                  <a:schemeClr val="tx1"/>
                </a:solidFill>
              </a:rPr>
              <a:t>Look at viability of intestine</a:t>
            </a:r>
          </a:p>
          <a:p>
            <a:pPr eaLnBrk="1" fontAlgn="auto" hangingPunct="1">
              <a:spcAft>
                <a:spcPts val="0"/>
              </a:spcAft>
              <a:buFont typeface="Wingdings 3" panose="05040102010807070707" pitchFamily="18" charset="2"/>
              <a:buAutoNum type="arabicPeriod"/>
              <a:defRPr/>
            </a:pPr>
            <a:r>
              <a:rPr lang="en-US" sz="3600" dirty="0">
                <a:solidFill>
                  <a:schemeClr val="tx1"/>
                </a:solidFill>
              </a:rPr>
              <a:t>Large bowel obstruction: colostomy</a:t>
            </a:r>
            <a:endParaRPr lang="en-MY" sz="3600" dirty="0">
              <a:solidFill>
                <a:schemeClr val="tx1"/>
              </a:solidFill>
            </a:endParaRPr>
          </a:p>
          <a:p>
            <a:pPr marL="0" indent="0" eaLnBrk="1" fontAlgn="auto" hangingPunct="1">
              <a:spcAft>
                <a:spcPts val="0"/>
              </a:spcAft>
              <a:buFont typeface="Arial" panose="020B0604020202020204" pitchFamily="34" charset="0"/>
              <a:buNone/>
              <a:defRPr/>
            </a:pPr>
            <a:endParaRPr lang="en-MY" sz="3600" dirty="0">
              <a:solidFill>
                <a:schemeClr val="tx1"/>
              </a:solidFill>
            </a:endParaRPr>
          </a:p>
        </p:txBody>
      </p:sp>
    </p:spTree>
    <p:extLst>
      <p:ext uri="{BB962C8B-B14F-4D97-AF65-F5344CB8AC3E}">
        <p14:creationId xmlns:p14="http://schemas.microsoft.com/office/powerpoint/2010/main" val="64004409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accent1"/>
                </a:solidFill>
              </a:rPr>
              <a:t>INDICATIONS FOR SURGERY</a:t>
            </a:r>
            <a:endParaRPr lang="en-MY" dirty="0">
              <a:solidFill>
                <a:schemeClr val="accent1"/>
              </a:solidFill>
            </a:endParaRPr>
          </a:p>
        </p:txBody>
      </p:sp>
      <p:sp>
        <p:nvSpPr>
          <p:cNvPr id="3" name="Content Placeholder 2"/>
          <p:cNvSpPr>
            <a:spLocks noGrp="1"/>
          </p:cNvSpPr>
          <p:nvPr>
            <p:ph sz="half" idx="1"/>
          </p:nvPr>
        </p:nvSpPr>
        <p:spPr>
          <a:xfrm>
            <a:off x="0" y="1419727"/>
            <a:ext cx="6003925" cy="4876743"/>
          </a:xfrm>
          <a:prstGeom prst="rect">
            <a:avLst/>
          </a:prstGeom>
        </p:spPr>
        <p:txBody>
          <a:bodyPr>
            <a:noAutofit/>
          </a:bodyPr>
          <a:lstStyle/>
          <a:p>
            <a:pPr eaLnBrk="1" hangingPunct="1">
              <a:buNone/>
              <a:defRPr/>
            </a:pPr>
            <a:r>
              <a:rPr lang="en-MY" sz="3200" dirty="0">
                <a:solidFill>
                  <a:schemeClr val="accent1"/>
                </a:solidFill>
              </a:rPr>
              <a:t>Absolute</a:t>
            </a:r>
          </a:p>
          <a:p>
            <a:pPr lvl="1" eaLnBrk="1" hangingPunct="1">
              <a:defRPr/>
            </a:pPr>
            <a:r>
              <a:rPr lang="en-MY" sz="3200" dirty="0">
                <a:solidFill>
                  <a:schemeClr val="tx1"/>
                </a:solidFill>
              </a:rPr>
              <a:t>Generalised peritonitis</a:t>
            </a:r>
          </a:p>
          <a:p>
            <a:pPr lvl="1" eaLnBrk="1" hangingPunct="1">
              <a:defRPr/>
            </a:pPr>
            <a:r>
              <a:rPr lang="en-MY" sz="3200" dirty="0">
                <a:solidFill>
                  <a:schemeClr val="tx1"/>
                </a:solidFill>
              </a:rPr>
              <a:t>Localised peritonitis</a:t>
            </a:r>
          </a:p>
          <a:p>
            <a:pPr lvl="1" eaLnBrk="1" hangingPunct="1">
              <a:defRPr/>
            </a:pPr>
            <a:r>
              <a:rPr lang="en-MY" sz="3200" dirty="0">
                <a:solidFill>
                  <a:schemeClr val="tx1"/>
                </a:solidFill>
              </a:rPr>
              <a:t>Visceral perforation</a:t>
            </a:r>
          </a:p>
          <a:p>
            <a:pPr lvl="1" eaLnBrk="1" hangingPunct="1">
              <a:defRPr/>
            </a:pPr>
            <a:r>
              <a:rPr lang="en-MY" sz="3200" dirty="0">
                <a:solidFill>
                  <a:schemeClr val="tx1"/>
                </a:solidFill>
              </a:rPr>
              <a:t>Irreducible hernia</a:t>
            </a:r>
          </a:p>
          <a:p>
            <a:pPr eaLnBrk="1" hangingPunct="1">
              <a:buNone/>
              <a:defRPr/>
            </a:pPr>
            <a:r>
              <a:rPr lang="en-MY" sz="3200" dirty="0">
                <a:solidFill>
                  <a:schemeClr val="accent1"/>
                </a:solidFill>
              </a:rPr>
              <a:t>Relative</a:t>
            </a:r>
          </a:p>
          <a:p>
            <a:pPr lvl="1" eaLnBrk="1" hangingPunct="1">
              <a:defRPr/>
            </a:pPr>
            <a:r>
              <a:rPr lang="en-MY" sz="3200" dirty="0">
                <a:solidFill>
                  <a:schemeClr val="tx1"/>
                </a:solidFill>
              </a:rPr>
              <a:t>Palpable mass lesion</a:t>
            </a:r>
          </a:p>
          <a:p>
            <a:pPr lvl="1" eaLnBrk="1" hangingPunct="1">
              <a:defRPr/>
            </a:pPr>
            <a:r>
              <a:rPr lang="en-MY" sz="3200" dirty="0">
                <a:solidFill>
                  <a:schemeClr val="tx1"/>
                </a:solidFill>
              </a:rPr>
              <a:t>'Virgin' abdomen</a:t>
            </a:r>
          </a:p>
          <a:p>
            <a:pPr lvl="1" eaLnBrk="1" hangingPunct="1">
              <a:defRPr/>
            </a:pPr>
            <a:r>
              <a:rPr lang="en-MY" sz="3200" dirty="0">
                <a:solidFill>
                  <a:schemeClr val="tx1"/>
                </a:solidFill>
              </a:rPr>
              <a:t>Failure to improve</a:t>
            </a:r>
          </a:p>
          <a:p>
            <a:pPr eaLnBrk="1" hangingPunct="1">
              <a:defRPr/>
            </a:pPr>
            <a:endParaRPr lang="en-MY" sz="3200" dirty="0">
              <a:solidFill>
                <a:schemeClr val="tx1"/>
              </a:solidFill>
            </a:endParaRPr>
          </a:p>
        </p:txBody>
      </p:sp>
      <p:sp>
        <p:nvSpPr>
          <p:cNvPr id="5" name="Content Placeholder 4"/>
          <p:cNvSpPr>
            <a:spLocks noGrp="1"/>
          </p:cNvSpPr>
          <p:nvPr>
            <p:ph sz="half" idx="2"/>
          </p:nvPr>
        </p:nvSpPr>
        <p:spPr>
          <a:xfrm>
            <a:off x="6063917" y="1588169"/>
            <a:ext cx="6128084" cy="4708302"/>
          </a:xfrm>
        </p:spPr>
        <p:txBody>
          <a:bodyPr>
            <a:noAutofit/>
          </a:bodyPr>
          <a:lstStyle/>
          <a:p>
            <a:pPr>
              <a:buNone/>
              <a:defRPr/>
            </a:pPr>
            <a:r>
              <a:rPr lang="en-MY" sz="4000" dirty="0">
                <a:solidFill>
                  <a:schemeClr val="accent1"/>
                </a:solidFill>
              </a:rPr>
              <a:t>Trial of conservatism</a:t>
            </a:r>
          </a:p>
          <a:p>
            <a:pPr lvl="1">
              <a:defRPr/>
            </a:pPr>
            <a:r>
              <a:rPr lang="en-MY" sz="4000" dirty="0"/>
              <a:t>Incomplete obstruction</a:t>
            </a:r>
          </a:p>
          <a:p>
            <a:pPr lvl="1">
              <a:defRPr/>
            </a:pPr>
            <a:r>
              <a:rPr lang="en-MY" sz="4000" dirty="0"/>
              <a:t>Previous surgery</a:t>
            </a:r>
          </a:p>
          <a:p>
            <a:pPr lvl="1">
              <a:defRPr/>
            </a:pPr>
            <a:r>
              <a:rPr lang="en-MY" sz="4000" dirty="0"/>
              <a:t>Advanced malignancy</a:t>
            </a:r>
          </a:p>
          <a:p>
            <a:pPr lvl="1">
              <a:defRPr/>
            </a:pPr>
            <a:r>
              <a:rPr lang="en-MY" sz="4000" dirty="0"/>
              <a:t>Diagnostic doubt - possible </a:t>
            </a:r>
            <a:r>
              <a:rPr lang="en-MY" sz="4000" dirty="0" err="1"/>
              <a:t>ileus</a:t>
            </a:r>
            <a:endParaRPr lang="en-MY" sz="4000" dirty="0"/>
          </a:p>
          <a:p>
            <a:endParaRPr lang="en-US" sz="4000" dirty="0"/>
          </a:p>
        </p:txBody>
      </p:sp>
    </p:spTree>
    <p:extLst>
      <p:ext uri="{BB962C8B-B14F-4D97-AF65-F5344CB8AC3E}">
        <p14:creationId xmlns:p14="http://schemas.microsoft.com/office/powerpoint/2010/main" val="28352220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220"/>
            <a:ext cx="10363200" cy="1595437"/>
          </a:xfrm>
        </p:spPr>
        <p:txBody>
          <a:bodyPr/>
          <a:lstStyle/>
          <a:p>
            <a:pPr eaLnBrk="1" hangingPunct="1">
              <a:defRPr/>
            </a:pPr>
            <a:r>
              <a:rPr lang="en-US" b="1" dirty="0">
                <a:solidFill>
                  <a:schemeClr val="accent1"/>
                </a:solidFill>
              </a:rPr>
              <a:t>MANAGEMENT FOR LARGE BOWEL OBSTRUCTION</a:t>
            </a:r>
            <a:endParaRPr lang="en-MY" b="1" dirty="0">
              <a:solidFill>
                <a:schemeClr val="accent1"/>
              </a:solidFill>
            </a:endParaRPr>
          </a:p>
        </p:txBody>
      </p:sp>
      <p:sp>
        <p:nvSpPr>
          <p:cNvPr id="66563" name="Rectangle 1"/>
          <p:cNvSpPr>
            <a:spLocks noGrp="1" noChangeArrowheads="1"/>
          </p:cNvSpPr>
          <p:nvPr>
            <p:ph idx="1"/>
          </p:nvPr>
        </p:nvSpPr>
        <p:spPr bwMode="auto">
          <a:xfrm>
            <a:off x="409075" y="1012120"/>
            <a:ext cx="12729410" cy="68634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20" numCol="1" anchor="ctr" anchorCtr="0" compatLnSpc="1">
            <a:prstTxWarp prst="textNoShape">
              <a:avLst/>
            </a:prstTxWarp>
            <a:spAutoFit/>
          </a:bodyPr>
          <a:lstStyle/>
          <a:p>
            <a:pPr marL="0" indent="0" defTabSz="457200" eaLnBrk="1" hangingPunct="1">
              <a:lnSpc>
                <a:spcPct val="100000"/>
              </a:lnSpc>
              <a:spcBef>
                <a:spcPct val="0"/>
              </a:spcBef>
              <a:buClrTx/>
              <a:buFontTx/>
              <a:buNone/>
            </a:pPr>
            <a:r>
              <a:rPr lang="en-US" sz="4000" cap="none" dirty="0">
                <a:solidFill>
                  <a:schemeClr val="tx1"/>
                </a:solidFill>
                <a:latin typeface="Arial" panose="020B0604020202020204" pitchFamily="34" charset="0"/>
                <a:cs typeface="Arial" panose="020B0604020202020204" pitchFamily="34" charset="0"/>
              </a:rPr>
              <a:t>All patients require</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Adequate resuscitation</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Prophylactic antibiotics</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Consenting and marking for potential stoma formation</a:t>
            </a:r>
          </a:p>
          <a:p>
            <a:pPr marL="0"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At operation</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Full </a:t>
            </a:r>
            <a:r>
              <a:rPr lang="en-US" sz="4000" cap="none" dirty="0" err="1">
                <a:solidFill>
                  <a:schemeClr val="tx1"/>
                </a:solidFill>
                <a:latin typeface="Arial" panose="020B0604020202020204" pitchFamily="34" charset="0"/>
                <a:cs typeface="Arial" panose="020B0604020202020204" pitchFamily="34" charset="0"/>
              </a:rPr>
              <a:t>laparotomy</a:t>
            </a:r>
            <a:r>
              <a:rPr lang="en-US" sz="4000" cap="none" dirty="0">
                <a:solidFill>
                  <a:schemeClr val="tx1"/>
                </a:solidFill>
                <a:latin typeface="Arial" panose="020B0604020202020204" pitchFamily="34" charset="0"/>
                <a:cs typeface="Arial" panose="020B0604020202020204" pitchFamily="34" charset="0"/>
              </a:rPr>
              <a:t> should be performed</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Liver should be palpated for metastases</a:t>
            </a:r>
          </a:p>
          <a:p>
            <a:pPr marL="457200" lvl="1" indent="0" defTabSz="457200">
              <a:lnSpc>
                <a:spcPct val="100000"/>
              </a:lnSpc>
              <a:spcBef>
                <a:spcPct val="0"/>
              </a:spcBef>
              <a:buClrTx/>
              <a:buFontTx/>
              <a:buChar char="•"/>
            </a:pPr>
            <a:r>
              <a:rPr lang="en-US" sz="4000" cap="none" dirty="0">
                <a:solidFill>
                  <a:schemeClr val="tx1"/>
                </a:solidFill>
                <a:latin typeface="Arial" panose="020B0604020202020204" pitchFamily="34" charset="0"/>
                <a:cs typeface="Arial" panose="020B0604020202020204" pitchFamily="34" charset="0"/>
              </a:rPr>
              <a:t>Colon inspected for synchronous tumors</a:t>
            </a:r>
          </a:p>
          <a:p>
            <a:pPr marL="457200" lvl="1" indent="0" defTabSz="457200">
              <a:lnSpc>
                <a:spcPct val="100000"/>
              </a:lnSpc>
              <a:spcBef>
                <a:spcPct val="0"/>
              </a:spcBef>
              <a:buClrTx/>
              <a:buFont typeface="Arial" panose="020B0604020202020204" pitchFamily="34" charset="0"/>
              <a:buNone/>
            </a:pPr>
            <a:endParaRPr lang="en-US" sz="4000" cap="none" dirty="0">
              <a:solidFill>
                <a:schemeClr val="tx1"/>
              </a:solidFill>
              <a:latin typeface="Arial" panose="020B0604020202020204" pitchFamily="34" charset="0"/>
              <a:cs typeface="Arial" panose="020B0604020202020204" pitchFamily="34" charset="0"/>
            </a:endParaRPr>
          </a:p>
          <a:p>
            <a:pPr marL="0" indent="0" defTabSz="457200">
              <a:lnSpc>
                <a:spcPct val="100000"/>
              </a:lnSpc>
              <a:spcBef>
                <a:spcPct val="0"/>
              </a:spcBef>
              <a:buClrTx/>
              <a:buFontTx/>
              <a:buNone/>
            </a:pPr>
            <a:endParaRPr lang="en-US" sz="4000" cap="none" dirty="0">
              <a:solidFill>
                <a:schemeClr val="tx1"/>
              </a:solidFill>
            </a:endParaRPr>
          </a:p>
        </p:txBody>
      </p:sp>
    </p:spTree>
    <p:extLst>
      <p:ext uri="{BB962C8B-B14F-4D97-AF65-F5344CB8AC3E}">
        <p14:creationId xmlns:p14="http://schemas.microsoft.com/office/powerpoint/2010/main" val="266174288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919"/>
            <a:ext cx="10363200" cy="1597025"/>
          </a:xfrm>
        </p:spPr>
        <p:txBody>
          <a:bodyPr/>
          <a:lstStyle/>
          <a:p>
            <a:pPr eaLnBrk="1" fontAlgn="auto" hangingPunct="1">
              <a:spcAft>
                <a:spcPts val="0"/>
              </a:spcAft>
              <a:defRPr/>
            </a:pPr>
            <a:r>
              <a:rPr lang="en-MY" b="1" dirty="0">
                <a:solidFill>
                  <a:schemeClr val="accent1"/>
                </a:solidFill>
              </a:rPr>
              <a:t>Complications associated with intestinal obstruction repair</a:t>
            </a:r>
          </a:p>
        </p:txBody>
      </p:sp>
      <p:sp>
        <p:nvSpPr>
          <p:cNvPr id="3" name="Content Placeholder 2"/>
          <p:cNvSpPr>
            <a:spLocks noGrp="1"/>
          </p:cNvSpPr>
          <p:nvPr>
            <p:ph idx="1"/>
          </p:nvPr>
        </p:nvSpPr>
        <p:spPr>
          <a:xfrm>
            <a:off x="553453" y="1564106"/>
            <a:ext cx="11638548" cy="4227095"/>
          </a:xfrm>
          <a:prstGeom prst="rect">
            <a:avLst/>
          </a:prstGeom>
        </p:spPr>
        <p:txBody>
          <a:bodyPr>
            <a:noAutofit/>
          </a:bodyPr>
          <a:lstStyle/>
          <a:p>
            <a:pPr eaLnBrk="1" fontAlgn="auto" hangingPunct="1">
              <a:spcAft>
                <a:spcPts val="0"/>
              </a:spcAft>
              <a:defRPr/>
            </a:pPr>
            <a:r>
              <a:rPr lang="en-MY" sz="4000" dirty="0">
                <a:solidFill>
                  <a:schemeClr val="tx1"/>
                </a:solidFill>
              </a:rPr>
              <a:t>excessive bleeding</a:t>
            </a:r>
          </a:p>
          <a:p>
            <a:pPr eaLnBrk="1" fontAlgn="auto" hangingPunct="1">
              <a:spcAft>
                <a:spcPts val="0"/>
              </a:spcAft>
              <a:defRPr/>
            </a:pPr>
            <a:r>
              <a:rPr lang="en-MY" sz="4000" dirty="0">
                <a:solidFill>
                  <a:schemeClr val="tx1"/>
                </a:solidFill>
              </a:rPr>
              <a:t> infection</a:t>
            </a:r>
          </a:p>
          <a:p>
            <a:pPr eaLnBrk="1" fontAlgn="auto" hangingPunct="1">
              <a:spcAft>
                <a:spcPts val="0"/>
              </a:spcAft>
              <a:defRPr/>
            </a:pPr>
            <a:r>
              <a:rPr lang="en-MY" sz="4000" dirty="0">
                <a:solidFill>
                  <a:schemeClr val="tx1"/>
                </a:solidFill>
              </a:rPr>
              <a:t>formation of abscesses (pockets of pus)</a:t>
            </a:r>
          </a:p>
          <a:p>
            <a:pPr eaLnBrk="1" fontAlgn="auto" hangingPunct="1">
              <a:spcAft>
                <a:spcPts val="0"/>
              </a:spcAft>
              <a:defRPr/>
            </a:pPr>
            <a:r>
              <a:rPr lang="en-MY" sz="4000" dirty="0">
                <a:solidFill>
                  <a:schemeClr val="tx1"/>
                </a:solidFill>
              </a:rPr>
              <a:t>leakage of stool from an anastomosis</a:t>
            </a:r>
          </a:p>
          <a:p>
            <a:pPr eaLnBrk="1" fontAlgn="auto" hangingPunct="1">
              <a:spcAft>
                <a:spcPts val="0"/>
              </a:spcAft>
              <a:defRPr/>
            </a:pPr>
            <a:r>
              <a:rPr lang="en-MY" sz="4000" dirty="0">
                <a:solidFill>
                  <a:schemeClr val="tx1"/>
                </a:solidFill>
              </a:rPr>
              <a:t> adhesion formation</a:t>
            </a:r>
          </a:p>
          <a:p>
            <a:pPr eaLnBrk="1" fontAlgn="auto" hangingPunct="1">
              <a:spcAft>
                <a:spcPts val="0"/>
              </a:spcAft>
              <a:defRPr/>
            </a:pPr>
            <a:r>
              <a:rPr lang="en-MY" sz="4000" dirty="0">
                <a:solidFill>
                  <a:schemeClr val="tx1"/>
                </a:solidFill>
              </a:rPr>
              <a:t> paralytic ileus (temporary paralysis of the intestines)</a:t>
            </a:r>
          </a:p>
          <a:p>
            <a:pPr eaLnBrk="1" fontAlgn="auto" hangingPunct="1">
              <a:spcAft>
                <a:spcPts val="0"/>
              </a:spcAft>
              <a:defRPr/>
            </a:pPr>
            <a:r>
              <a:rPr lang="en-MY" sz="4000" dirty="0">
                <a:solidFill>
                  <a:schemeClr val="tx1"/>
                </a:solidFill>
              </a:rPr>
              <a:t>  reoccurrence of the obstruction.</a:t>
            </a:r>
            <a:br>
              <a:rPr lang="en-MY" sz="4000" dirty="0">
                <a:solidFill>
                  <a:schemeClr val="tx1"/>
                </a:solidFill>
              </a:rPr>
            </a:br>
            <a:endParaRPr lang="en-MY" sz="4000" dirty="0">
              <a:solidFill>
                <a:schemeClr val="tx1"/>
              </a:solidFill>
            </a:endParaRPr>
          </a:p>
        </p:txBody>
      </p:sp>
    </p:spTree>
    <p:extLst>
      <p:ext uri="{BB962C8B-B14F-4D97-AF65-F5344CB8AC3E}">
        <p14:creationId xmlns:p14="http://schemas.microsoft.com/office/powerpoint/2010/main" val="64421343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r>
              <a:rPr lang="en-US" sz="5400" b="1" dirty="0">
                <a:solidFill>
                  <a:schemeClr val="accent2">
                    <a:lumMod val="75000"/>
                  </a:schemeClr>
                </a:solidFill>
              </a:rPr>
              <a:t>ADYNAMIC OBSTRUCTION</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2738" y="409575"/>
            <a:ext cx="11879262" cy="5946775"/>
          </a:xfrm>
        </p:spPr>
        <p:txBody>
          <a:bodyPr>
            <a:noAutofit/>
          </a:bodyPr>
          <a:lstStyle/>
          <a:p>
            <a:pPr>
              <a:buNone/>
            </a:pPr>
            <a:r>
              <a:rPr lang="en-US" sz="4000" dirty="0" err="1">
                <a:solidFill>
                  <a:schemeClr val="accent1">
                    <a:lumMod val="75000"/>
                  </a:schemeClr>
                </a:solidFill>
                <a:latin typeface="Cambria" pitchFamily="18" charset="0"/>
              </a:rPr>
              <a:t>Adynamic</a:t>
            </a:r>
            <a:r>
              <a:rPr lang="en-US" sz="4000" dirty="0">
                <a:solidFill>
                  <a:schemeClr val="accent1">
                    <a:lumMod val="75000"/>
                  </a:schemeClr>
                </a:solidFill>
                <a:latin typeface="Cambria" pitchFamily="18" charset="0"/>
              </a:rPr>
              <a:t> can be due to: </a:t>
            </a:r>
          </a:p>
          <a:p>
            <a:pPr>
              <a:buNone/>
            </a:pPr>
            <a:r>
              <a:rPr lang="en-US" sz="4000" dirty="0">
                <a:solidFill>
                  <a:schemeClr val="accent2">
                    <a:lumMod val="60000"/>
                    <a:lumOff val="40000"/>
                  </a:schemeClr>
                </a:solidFill>
                <a:latin typeface="Cambria" pitchFamily="18" charset="0"/>
              </a:rPr>
              <a:t>neurological causes</a:t>
            </a:r>
          </a:p>
          <a:p>
            <a:pPr>
              <a:buNone/>
            </a:pPr>
            <a:r>
              <a:rPr lang="en-US" sz="4000" dirty="0">
                <a:solidFill>
                  <a:schemeClr val="tx1"/>
                </a:solidFill>
                <a:latin typeface="Cambria" pitchFamily="18" charset="0"/>
              </a:rPr>
              <a:t>Is a result of excessive sympathetic stimulation or lack of parasympathetic stimulation </a:t>
            </a:r>
          </a:p>
          <a:p>
            <a:pPr>
              <a:buNone/>
            </a:pPr>
            <a:r>
              <a:rPr lang="en-US" sz="4000" dirty="0">
                <a:solidFill>
                  <a:schemeClr val="tx1"/>
                </a:solidFill>
                <a:latin typeface="Cambria" pitchFamily="18" charset="0"/>
              </a:rPr>
              <a:t>( paralytic </a:t>
            </a:r>
            <a:r>
              <a:rPr lang="en-US" sz="4000" dirty="0" err="1">
                <a:solidFill>
                  <a:schemeClr val="tx1"/>
                </a:solidFill>
                <a:latin typeface="Cambria" pitchFamily="18" charset="0"/>
              </a:rPr>
              <a:t>ileus</a:t>
            </a:r>
            <a:r>
              <a:rPr lang="en-US" sz="4000" dirty="0">
                <a:solidFill>
                  <a:schemeClr val="tx1"/>
                </a:solidFill>
                <a:latin typeface="Cambria" pitchFamily="18" charset="0"/>
              </a:rPr>
              <a:t> )</a:t>
            </a:r>
          </a:p>
          <a:p>
            <a:pPr>
              <a:buNone/>
            </a:pPr>
            <a:r>
              <a:rPr lang="en-US" sz="4000" dirty="0">
                <a:solidFill>
                  <a:schemeClr val="accent2">
                    <a:lumMod val="60000"/>
                    <a:lumOff val="40000"/>
                  </a:schemeClr>
                </a:solidFill>
                <a:latin typeface="Cambria" pitchFamily="18" charset="0"/>
              </a:rPr>
              <a:t>vascular obstruction</a:t>
            </a:r>
          </a:p>
          <a:p>
            <a:r>
              <a:rPr lang="en-US" sz="4000" dirty="0" err="1">
                <a:solidFill>
                  <a:schemeClr val="tx1"/>
                </a:solidFill>
                <a:latin typeface="Cambria" pitchFamily="18" charset="0"/>
              </a:rPr>
              <a:t>Atheroma</a:t>
            </a:r>
            <a:r>
              <a:rPr lang="en-US" sz="4000" dirty="0">
                <a:solidFill>
                  <a:schemeClr val="tx1"/>
                </a:solidFill>
                <a:latin typeface="Cambria" pitchFamily="18" charset="0"/>
              </a:rPr>
              <a:t> in the blood vessels</a:t>
            </a:r>
          </a:p>
          <a:p>
            <a:r>
              <a:rPr lang="en-US" sz="4000" dirty="0">
                <a:solidFill>
                  <a:schemeClr val="tx1"/>
                </a:solidFill>
                <a:latin typeface="Cambria" pitchFamily="18" charset="0"/>
              </a:rPr>
              <a:t>Embolism</a:t>
            </a:r>
          </a:p>
          <a:p>
            <a:r>
              <a:rPr lang="en-US" sz="4000" dirty="0" err="1">
                <a:solidFill>
                  <a:schemeClr val="tx1"/>
                </a:solidFill>
                <a:latin typeface="Cambria" pitchFamily="18" charset="0"/>
              </a:rPr>
              <a:t>Ileus</a:t>
            </a:r>
            <a:r>
              <a:rPr lang="en-US" sz="4000" dirty="0">
                <a:solidFill>
                  <a:schemeClr val="tx1"/>
                </a:solidFill>
                <a:latin typeface="Cambria" pitchFamily="18" charset="0"/>
              </a:rPr>
              <a:t> 2</a:t>
            </a:r>
            <a:r>
              <a:rPr lang="en-US" sz="5400" baseline="30000" dirty="0">
                <a:solidFill>
                  <a:schemeClr val="tx1"/>
                </a:solidFill>
                <a:latin typeface="Cambria" pitchFamily="18" charset="0"/>
              </a:rPr>
              <a:t>o</a:t>
            </a:r>
            <a:r>
              <a:rPr lang="en-US" sz="4000" dirty="0">
                <a:solidFill>
                  <a:schemeClr val="tx1"/>
                </a:solidFill>
                <a:latin typeface="Cambria" pitchFamily="18" charset="0"/>
              </a:rPr>
              <a:t> to mechanical obstruction </a:t>
            </a:r>
          </a:p>
        </p:txBody>
      </p:sp>
    </p:spTree>
    <p:extLst>
      <p:ext uri="{BB962C8B-B14F-4D97-AF65-F5344CB8AC3E}">
        <p14:creationId xmlns:p14="http://schemas.microsoft.com/office/powerpoint/2010/main" val="164259210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
            <a:ext cx="11606212" cy="1106905"/>
          </a:xfrm>
        </p:spPr>
        <p:txBody>
          <a:bodyPr>
            <a:normAutofit fontScale="90000"/>
          </a:bodyPr>
          <a:lstStyle/>
          <a:p>
            <a:pPr eaLnBrk="1" fontAlgn="auto" hangingPunct="1">
              <a:spcAft>
                <a:spcPts val="0"/>
              </a:spcAft>
              <a:defRPr/>
            </a:pPr>
            <a:r>
              <a:rPr lang="en-US" dirty="0">
                <a:solidFill>
                  <a:schemeClr val="tx1"/>
                </a:solidFill>
              </a:rPr>
              <a:t/>
            </a:r>
            <a:br>
              <a:rPr lang="en-US" dirty="0">
                <a:solidFill>
                  <a:schemeClr val="tx1"/>
                </a:solidFill>
              </a:rPr>
            </a:br>
            <a:r>
              <a:rPr lang="en-US" b="1" dirty="0">
                <a:solidFill>
                  <a:schemeClr val="accent1"/>
                </a:solidFill>
              </a:rPr>
              <a:t>Neurological causes</a:t>
            </a:r>
            <a:r>
              <a:rPr lang="en-US" dirty="0">
                <a:solidFill>
                  <a:schemeClr val="accent1"/>
                </a:solidFill>
              </a:rPr>
              <a:t>: 1. </a:t>
            </a:r>
            <a:r>
              <a:rPr lang="en-US" dirty="0">
                <a:solidFill>
                  <a:schemeClr val="accent1"/>
                </a:solidFill>
                <a:latin typeface="Aharoni" pitchFamily="2" charset="-79"/>
                <a:cs typeface="Aharoni" pitchFamily="2" charset="-79"/>
              </a:rPr>
              <a:t>PARALYTIC ILEUS</a:t>
            </a:r>
            <a:r>
              <a:rPr lang="en-US" dirty="0">
                <a:solidFill>
                  <a:schemeClr val="tx1"/>
                </a:solidFill>
                <a:latin typeface="Aharoni" pitchFamily="2" charset="-79"/>
                <a:cs typeface="Aharoni" pitchFamily="2" charset="-79"/>
              </a:rPr>
              <a:t/>
            </a:r>
            <a:br>
              <a:rPr lang="en-US" dirty="0">
                <a:solidFill>
                  <a:schemeClr val="tx1"/>
                </a:solidFill>
                <a:latin typeface="Aharoni" pitchFamily="2" charset="-79"/>
                <a:cs typeface="Aharoni" pitchFamily="2" charset="-79"/>
              </a:rPr>
            </a:br>
            <a:r>
              <a:rPr lang="en-US" dirty="0">
                <a:solidFill>
                  <a:schemeClr val="tx1"/>
                </a:solidFill>
              </a:rPr>
              <a:t/>
            </a:r>
            <a:br>
              <a:rPr lang="en-US" dirty="0">
                <a:solidFill>
                  <a:schemeClr val="tx1"/>
                </a:solidFill>
              </a:rPr>
            </a:br>
            <a:endParaRPr lang="en-US" dirty="0">
              <a:solidFill>
                <a:schemeClr val="tx1"/>
              </a:solidFill>
            </a:endParaRPr>
          </a:p>
        </p:txBody>
      </p:sp>
      <p:sp>
        <p:nvSpPr>
          <p:cNvPr id="60419" name="Content Placeholder 2"/>
          <p:cNvSpPr>
            <a:spLocks noGrp="1"/>
          </p:cNvSpPr>
          <p:nvPr>
            <p:ph idx="1"/>
          </p:nvPr>
        </p:nvSpPr>
        <p:spPr>
          <a:xfrm>
            <a:off x="0" y="1106905"/>
            <a:ext cx="12192000" cy="5405020"/>
          </a:xfrm>
        </p:spPr>
        <p:txBody>
          <a:bodyPr>
            <a:noAutofit/>
          </a:bodyPr>
          <a:lstStyle/>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A state in which there is a </a:t>
            </a:r>
            <a:r>
              <a:rPr lang="en-US" sz="3600" b="1" dirty="0">
                <a:solidFill>
                  <a:schemeClr val="tx1"/>
                </a:solidFill>
              </a:rPr>
              <a:t>failure of transmission of peristaltic waves 2° to neuromuscular failure   </a:t>
            </a:r>
            <a:r>
              <a:rPr lang="en-US" sz="3600" dirty="0">
                <a:solidFill>
                  <a:schemeClr val="tx1"/>
                </a:solidFill>
              </a:rPr>
              <a:t>( in </a:t>
            </a:r>
            <a:r>
              <a:rPr lang="en-US" sz="3600" dirty="0" err="1">
                <a:solidFill>
                  <a:schemeClr val="tx1"/>
                </a:solidFill>
              </a:rPr>
              <a:t>Auerbach’s</a:t>
            </a:r>
            <a:r>
              <a:rPr lang="en-US" sz="3600" dirty="0">
                <a:solidFill>
                  <a:schemeClr val="tx1"/>
                </a:solidFill>
              </a:rPr>
              <a:t>  and </a:t>
            </a:r>
            <a:r>
              <a:rPr lang="en-US" sz="3600" dirty="0" err="1">
                <a:solidFill>
                  <a:schemeClr val="tx1"/>
                </a:solidFill>
              </a:rPr>
              <a:t>Meissner’s</a:t>
            </a:r>
            <a:r>
              <a:rPr lang="en-US" sz="3600" dirty="0">
                <a:solidFill>
                  <a:schemeClr val="tx1"/>
                </a:solidFill>
              </a:rPr>
              <a:t> plexuses)</a:t>
            </a:r>
          </a:p>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Stasis </a:t>
            </a:r>
            <a:r>
              <a:rPr lang="en-US" sz="3600" dirty="0">
                <a:solidFill>
                  <a:schemeClr val="tx1"/>
                </a:solidFill>
                <a:sym typeface="Wingdings" panose="05000000000000000000" pitchFamily="2" charset="2"/>
              </a:rPr>
              <a:t> </a:t>
            </a:r>
            <a:r>
              <a:rPr lang="en-US" sz="3600" dirty="0">
                <a:solidFill>
                  <a:schemeClr val="tx1"/>
                </a:solidFill>
              </a:rPr>
              <a:t>leads to accumulation of fluid and gas within bowel:-distension, vomiting, absence of bowel sound and absolute constipation</a:t>
            </a:r>
          </a:p>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Varieties factors: postoperative, infection, reflex ileus and metabolic</a:t>
            </a:r>
          </a:p>
          <a:p>
            <a:pPr marL="914400" lvl="1" indent="-514350" eaLnBrk="1" fontAlgn="auto" hangingPunct="1">
              <a:spcAft>
                <a:spcPts val="0"/>
              </a:spcAft>
              <a:buFont typeface="Wingdings 3" panose="05040102010807070707" pitchFamily="18" charset="2"/>
              <a:buBlip>
                <a:blip r:embed="rId3"/>
              </a:buBlip>
              <a:defRPr/>
            </a:pPr>
            <a:r>
              <a:rPr lang="en-US" sz="3600" dirty="0">
                <a:solidFill>
                  <a:schemeClr val="tx1"/>
                </a:solidFill>
              </a:rPr>
              <a:t>Radiological: gas filled loops of intestines with multiple  fluid levels</a:t>
            </a:r>
          </a:p>
        </p:txBody>
      </p:sp>
    </p:spTree>
    <p:extLst>
      <p:ext uri="{BB962C8B-B14F-4D97-AF65-F5344CB8AC3E}">
        <p14:creationId xmlns:p14="http://schemas.microsoft.com/office/powerpoint/2010/main" val="202050053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890588"/>
            <a:ext cx="12192000" cy="5410200"/>
          </a:xfrm>
        </p:spPr>
        <p:txBody>
          <a:bodyPr>
            <a:noAutofit/>
          </a:bodyPr>
          <a:lstStyle/>
          <a:p>
            <a:pPr eaLnBrk="1" fontAlgn="auto" hangingPunct="1">
              <a:spcAft>
                <a:spcPts val="0"/>
              </a:spcAft>
              <a:buFont typeface="Wingdings 3" panose="05040102010807070707" pitchFamily="18" charset="2"/>
              <a:buNone/>
              <a:defRPr/>
            </a:pPr>
            <a:r>
              <a:rPr lang="en-US" sz="3200" b="1" dirty="0">
                <a:solidFill>
                  <a:schemeClr val="tx1"/>
                </a:solidFill>
                <a:latin typeface="Book Antiqua" panose="02040602050305030304" pitchFamily="18" charset="0"/>
              </a:rPr>
              <a:t>	</a:t>
            </a:r>
            <a:r>
              <a:rPr lang="en-US" sz="3200" b="1" dirty="0">
                <a:solidFill>
                  <a:schemeClr val="accent1"/>
                </a:solidFill>
                <a:latin typeface="Book Antiqua" panose="02040602050305030304" pitchFamily="18" charset="0"/>
              </a:rPr>
              <a:t>Management:</a:t>
            </a:r>
          </a:p>
          <a:p>
            <a:pPr lvl="1" eaLnBrk="1" fontAlgn="auto" hangingPunct="1">
              <a:spcAft>
                <a:spcPts val="0"/>
              </a:spcAft>
              <a:buFont typeface="Wingdings 3" panose="05040102010807070707" pitchFamily="18" charset="2"/>
              <a:buBlip>
                <a:blip r:embed="rId3"/>
              </a:buBlip>
              <a:defRPr/>
            </a:pPr>
            <a:r>
              <a:rPr lang="en-US" sz="3200" dirty="0">
                <a:solidFill>
                  <a:schemeClr val="tx1"/>
                </a:solidFill>
                <a:latin typeface="Book Antiqua" panose="02040602050305030304" pitchFamily="18" charset="0"/>
              </a:rPr>
              <a:t>Essence of treatment</a:t>
            </a:r>
            <a:r>
              <a:rPr lang="en-US" sz="3200" dirty="0">
                <a:solidFill>
                  <a:schemeClr val="tx1"/>
                </a:solidFill>
                <a:latin typeface="Book Antiqua" panose="02040602050305030304" pitchFamily="18" charset="0"/>
                <a:sym typeface="Wingdings" panose="05000000000000000000" pitchFamily="2" charset="2"/>
              </a:rPr>
              <a:t> prevention with use of nasogastric  suction and restriction of oral intake until bowel sound and passage of flatus return</a:t>
            </a:r>
          </a:p>
          <a:p>
            <a:pPr lvl="1" eaLnBrk="1" fontAlgn="auto" hangingPunct="1">
              <a:spcAft>
                <a:spcPts val="0"/>
              </a:spcAft>
              <a:buFont typeface="Wingdings 3" panose="05040102010807070707" pitchFamily="18" charset="2"/>
              <a:buBlip>
                <a:blip r:embed="rId3"/>
              </a:buBlip>
              <a:defRPr/>
            </a:pPr>
            <a:r>
              <a:rPr lang="en-US" sz="3200" dirty="0">
                <a:solidFill>
                  <a:schemeClr val="tx1"/>
                </a:solidFill>
                <a:latin typeface="Book Antiqua" panose="02040602050305030304" pitchFamily="18" charset="0"/>
                <a:sym typeface="Wingdings" panose="05000000000000000000" pitchFamily="2" charset="2"/>
              </a:rPr>
              <a:t>Maintain electrolyte balance</a:t>
            </a:r>
          </a:p>
          <a:p>
            <a:pPr lvl="1" eaLnBrk="1" fontAlgn="auto" hangingPunct="1">
              <a:spcAft>
                <a:spcPts val="0"/>
              </a:spcAft>
              <a:buFont typeface="Wingdings 3" panose="05040102010807070707" pitchFamily="18" charset="2"/>
              <a:buBlip>
                <a:blip r:embed="rId3"/>
              </a:buBlip>
              <a:defRPr/>
            </a:pPr>
            <a:r>
              <a:rPr lang="en-US" sz="3200" dirty="0">
                <a:solidFill>
                  <a:schemeClr val="accent1"/>
                </a:solidFill>
                <a:latin typeface="Book Antiqua" panose="02040602050305030304" pitchFamily="18" charset="0"/>
                <a:sym typeface="Wingdings" panose="05000000000000000000" pitchFamily="2" charset="2"/>
              </a:rPr>
              <a:t>Specific treatment:</a:t>
            </a:r>
          </a:p>
          <a:p>
            <a:pPr lvl="2" eaLnBrk="1" fontAlgn="auto" hangingPunct="1">
              <a:spcAft>
                <a:spcPts val="0"/>
              </a:spcAft>
              <a:defRPr/>
            </a:pPr>
            <a:r>
              <a:rPr lang="en-US" sz="3200" dirty="0">
                <a:solidFill>
                  <a:schemeClr val="tx1"/>
                </a:solidFill>
                <a:latin typeface="Book Antiqua" panose="02040602050305030304" pitchFamily="18" charset="0"/>
                <a:sym typeface="Wingdings" panose="05000000000000000000" pitchFamily="2" charset="2"/>
              </a:rPr>
              <a:t>Remove primary cause</a:t>
            </a:r>
          </a:p>
          <a:p>
            <a:pPr lvl="2" eaLnBrk="1" fontAlgn="auto" hangingPunct="1">
              <a:spcAft>
                <a:spcPts val="0"/>
              </a:spcAft>
              <a:defRPr/>
            </a:pPr>
            <a:r>
              <a:rPr lang="en-US" sz="3200" dirty="0">
                <a:solidFill>
                  <a:schemeClr val="tx1"/>
                </a:solidFill>
                <a:latin typeface="Book Antiqua" panose="02040602050305030304" pitchFamily="18" charset="0"/>
                <a:sym typeface="Wingdings" panose="05000000000000000000" pitchFamily="2" charset="2"/>
              </a:rPr>
              <a:t>Decompressed GI distension</a:t>
            </a:r>
          </a:p>
          <a:p>
            <a:pPr lvl="2" eaLnBrk="1" fontAlgn="auto" hangingPunct="1">
              <a:spcAft>
                <a:spcPts val="0"/>
              </a:spcAft>
              <a:defRPr/>
            </a:pPr>
            <a:r>
              <a:rPr lang="en-US" sz="3200" dirty="0">
                <a:solidFill>
                  <a:schemeClr val="tx1"/>
                </a:solidFill>
                <a:latin typeface="Book Antiqua" panose="02040602050305030304" pitchFamily="18" charset="0"/>
                <a:sym typeface="Wingdings" panose="05000000000000000000" pitchFamily="2" charset="2"/>
              </a:rPr>
              <a:t>If prolong paralytic ileus , consider laparotomy exclude hidden cause and facilitate bowel decompression</a:t>
            </a:r>
          </a:p>
          <a:p>
            <a:pPr eaLnBrk="1" fontAlgn="auto" hangingPunct="1">
              <a:spcAft>
                <a:spcPts val="0"/>
              </a:spcAft>
              <a:defRPr/>
            </a:pPr>
            <a:endParaRPr lang="en-US" sz="32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73759131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latin typeface="Cambria" pitchFamily="18" charset="0"/>
              </a:rPr>
              <a:t>2. </a:t>
            </a:r>
            <a:r>
              <a:rPr lang="en-US" b="1" dirty="0" err="1">
                <a:solidFill>
                  <a:schemeClr val="accent1">
                    <a:lumMod val="75000"/>
                  </a:schemeClr>
                </a:solidFill>
                <a:latin typeface="Cambria" pitchFamily="18" charset="0"/>
              </a:rPr>
              <a:t>Hirschsprung’s</a:t>
            </a:r>
            <a:r>
              <a:rPr lang="en-US" b="1" dirty="0">
                <a:solidFill>
                  <a:schemeClr val="accent1">
                    <a:lumMod val="75000"/>
                  </a:schemeClr>
                </a:solidFill>
                <a:latin typeface="Cambria" pitchFamily="18" charset="0"/>
              </a:rPr>
              <a:t> Disease</a:t>
            </a:r>
            <a:endParaRPr lang="en-US" dirty="0">
              <a:solidFill>
                <a:schemeClr val="accent1">
                  <a:lumMod val="75000"/>
                </a:schemeClr>
              </a:solidFill>
              <a:latin typeface="Cambria" pitchFamily="18" charset="0"/>
            </a:endParaRPr>
          </a:p>
        </p:txBody>
      </p:sp>
      <p:sp>
        <p:nvSpPr>
          <p:cNvPr id="4" name="Content Placeholder 3"/>
          <p:cNvSpPr>
            <a:spLocks noGrp="1"/>
          </p:cNvSpPr>
          <p:nvPr>
            <p:ph idx="1"/>
          </p:nvPr>
        </p:nvSpPr>
        <p:spPr>
          <a:xfrm>
            <a:off x="481264" y="1612232"/>
            <a:ext cx="11101138" cy="4743328"/>
          </a:xfrm>
        </p:spPr>
        <p:txBody>
          <a:bodyPr>
            <a:normAutofit lnSpcReduction="10000"/>
          </a:bodyPr>
          <a:lstStyle/>
          <a:p>
            <a:r>
              <a:rPr lang="en-US" sz="4000" dirty="0" err="1"/>
              <a:t>Hirschsprung</a:t>
            </a:r>
            <a:r>
              <a:rPr lang="en-US" sz="4000" dirty="0"/>
              <a:t> disease is a developmental disorder characterized by absence of ganglia in the distal colon, resulting in a functional obstruction.</a:t>
            </a:r>
            <a:r>
              <a:rPr lang="en-US" sz="4000" baseline="30000" dirty="0"/>
              <a:t> </a:t>
            </a:r>
          </a:p>
          <a:p>
            <a:r>
              <a:rPr lang="en-US" sz="4000" dirty="0"/>
              <a:t>Diagnosed early in life and should be considered in any newborn who does not pass stool in the first 24-48 hrs of life</a:t>
            </a:r>
          </a:p>
          <a:p>
            <a:r>
              <a:rPr lang="en-US" sz="4000" dirty="0"/>
              <a:t>Surgical removal of the </a:t>
            </a:r>
            <a:r>
              <a:rPr lang="en-US" sz="4000" dirty="0" err="1"/>
              <a:t>aganglionic</a:t>
            </a:r>
            <a:r>
              <a:rPr lang="en-US" sz="4000" dirty="0"/>
              <a:t> portion is done</a:t>
            </a:r>
          </a:p>
        </p:txBody>
      </p:sp>
    </p:spTree>
    <p:extLst>
      <p:ext uri="{BB962C8B-B14F-4D97-AF65-F5344CB8AC3E}">
        <p14:creationId xmlns:p14="http://schemas.microsoft.com/office/powerpoint/2010/main" val="15141994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2012" y="420688"/>
            <a:ext cx="8229600" cy="715962"/>
          </a:xfrm>
        </p:spPr>
        <p:txBody>
          <a:bodyPr>
            <a:normAutofit/>
          </a:bodyPr>
          <a:lstStyle/>
          <a:p>
            <a:pPr eaLnBrk="1" fontAlgn="auto" hangingPunct="1">
              <a:spcAft>
                <a:spcPts val="0"/>
              </a:spcAft>
              <a:defRPr/>
            </a:pPr>
            <a:r>
              <a:rPr lang="en-US" dirty="0">
                <a:solidFill>
                  <a:schemeClr val="accent1"/>
                </a:solidFill>
                <a:latin typeface="Aharoni" pitchFamily="2" charset="-79"/>
                <a:cs typeface="Aharoni" pitchFamily="2" charset="-79"/>
              </a:rPr>
              <a:t>PSEUDO-OBSTRUCTION</a:t>
            </a:r>
          </a:p>
        </p:txBody>
      </p:sp>
      <p:sp>
        <p:nvSpPr>
          <p:cNvPr id="66563" name="Content Placeholder 2"/>
          <p:cNvSpPr>
            <a:spLocks noGrp="1"/>
          </p:cNvSpPr>
          <p:nvPr>
            <p:ph idx="1"/>
          </p:nvPr>
        </p:nvSpPr>
        <p:spPr>
          <a:xfrm>
            <a:off x="862012" y="1331914"/>
            <a:ext cx="11025188" cy="4830762"/>
          </a:xfrm>
        </p:spPr>
        <p:txBody>
          <a:bodyPr>
            <a:normAutofit/>
          </a:bodyPr>
          <a:lstStyle/>
          <a:p>
            <a:pPr eaLnBrk="1" fontAlgn="auto" hangingPunct="1">
              <a:spcAft>
                <a:spcPts val="0"/>
              </a:spcAft>
              <a:buFont typeface="Wingdings 3" panose="05040102010807070707" pitchFamily="18" charset="2"/>
              <a:buBlip>
                <a:blip r:embed="rId3"/>
              </a:buBlip>
              <a:defRPr/>
            </a:pPr>
            <a:r>
              <a:rPr lang="en-US" sz="4000" dirty="0">
                <a:solidFill>
                  <a:schemeClr val="tx1"/>
                </a:solidFill>
              </a:rPr>
              <a:t>Obstruction usually colon- occur in the absence of mechanical cause or acute intra-abdominal disease.</a:t>
            </a:r>
          </a:p>
          <a:p>
            <a:pPr eaLnBrk="1" fontAlgn="auto" hangingPunct="1">
              <a:spcAft>
                <a:spcPts val="0"/>
              </a:spcAft>
              <a:buFont typeface="Wingdings 3" panose="05040102010807070707" pitchFamily="18" charset="2"/>
              <a:buBlip>
                <a:blip r:embed="rId3"/>
              </a:buBlip>
              <a:defRPr/>
            </a:pPr>
            <a:r>
              <a:rPr lang="en-US" sz="4000" dirty="0">
                <a:solidFill>
                  <a:schemeClr val="tx1"/>
                </a:solidFill>
              </a:rPr>
              <a:t>Associated with a variety of syndromes in which there is underlying neuropathy and/or a range of other factors</a:t>
            </a:r>
          </a:p>
          <a:p>
            <a:pPr eaLnBrk="1" fontAlgn="auto" hangingPunct="1">
              <a:spcAft>
                <a:spcPts val="0"/>
              </a:spcAft>
              <a:buFont typeface="Wingdings 3" panose="05040102010807070707" pitchFamily="18" charset="2"/>
              <a:buNone/>
              <a:defRPr/>
            </a:pPr>
            <a:endParaRPr lang="en-US" sz="4000" dirty="0">
              <a:solidFill>
                <a:schemeClr val="tx1"/>
              </a:solidFill>
            </a:endParaRPr>
          </a:p>
        </p:txBody>
      </p:sp>
    </p:spTree>
    <p:extLst>
      <p:ext uri="{BB962C8B-B14F-4D97-AF65-F5344CB8AC3E}">
        <p14:creationId xmlns:p14="http://schemas.microsoft.com/office/powerpoint/2010/main" val="3363027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1"/>
            <a:ext cx="10515600" cy="1325563"/>
          </a:xfrm>
        </p:spPr>
        <p:txBody>
          <a:bodyPr/>
          <a:lstStyle/>
          <a:p>
            <a:r>
              <a:rPr lang="en-US" dirty="0">
                <a:solidFill>
                  <a:schemeClr val="accent1"/>
                </a:solidFill>
              </a:rPr>
              <a:t>Complications of dental caries</a:t>
            </a:r>
          </a:p>
        </p:txBody>
      </p:sp>
      <p:sp>
        <p:nvSpPr>
          <p:cNvPr id="3" name="Content Placeholder 2"/>
          <p:cNvSpPr>
            <a:spLocks noGrp="1"/>
          </p:cNvSpPr>
          <p:nvPr>
            <p:ph idx="1"/>
          </p:nvPr>
        </p:nvSpPr>
        <p:spPr>
          <a:xfrm>
            <a:off x="838200" y="1325563"/>
            <a:ext cx="10607566" cy="4791458"/>
          </a:xfrm>
        </p:spPr>
        <p:txBody>
          <a:bodyPr>
            <a:normAutofit lnSpcReduction="10000"/>
          </a:bodyPr>
          <a:lstStyle/>
          <a:p>
            <a:pPr>
              <a:buNone/>
            </a:pPr>
            <a:r>
              <a:rPr lang="en-US" dirty="0"/>
              <a:t>Destruction of enamel and dentin allows the bacteria to enter the pulp and extend into the bone at the tip of the tooth. Typical complications: • </a:t>
            </a:r>
          </a:p>
          <a:p>
            <a:r>
              <a:rPr lang="en-US" b="1" dirty="0">
                <a:solidFill>
                  <a:schemeClr val="accent2">
                    <a:lumMod val="60000"/>
                    <a:lumOff val="40000"/>
                  </a:schemeClr>
                </a:solidFill>
              </a:rPr>
              <a:t>Acute </a:t>
            </a:r>
            <a:r>
              <a:rPr lang="en-US" b="1" dirty="0" err="1">
                <a:solidFill>
                  <a:schemeClr val="accent2">
                    <a:lumMod val="60000"/>
                    <a:lumOff val="40000"/>
                  </a:schemeClr>
                </a:solidFill>
              </a:rPr>
              <a:t>pulpitis</a:t>
            </a:r>
            <a:r>
              <a:rPr lang="en-US" dirty="0">
                <a:solidFill>
                  <a:schemeClr val="accent2">
                    <a:lumMod val="60000"/>
                    <a:lumOff val="40000"/>
                  </a:schemeClr>
                </a:solidFill>
              </a:rPr>
              <a:t>: </a:t>
            </a:r>
            <a:r>
              <a:rPr lang="en-US" dirty="0"/>
              <a:t>infection in the central cavity of the tooth. • </a:t>
            </a:r>
            <a:r>
              <a:rPr lang="en-US" b="1" dirty="0">
                <a:solidFill>
                  <a:schemeClr val="accent2">
                    <a:lumMod val="60000"/>
                    <a:lumOff val="40000"/>
                  </a:schemeClr>
                </a:solidFill>
              </a:rPr>
              <a:t>Apical abscess</a:t>
            </a:r>
            <a:r>
              <a:rPr lang="en-US" b="1" dirty="0">
                <a:solidFill>
                  <a:schemeClr val="accent2">
                    <a:lumMod val="50000"/>
                  </a:schemeClr>
                </a:solidFill>
              </a:rPr>
              <a:t>: </a:t>
            </a:r>
            <a:r>
              <a:rPr lang="en-US" dirty="0"/>
              <a:t>Bacteria extend from the pulp into the bone surrounding the root of the tooth. Pus may drain into the mouth along the lateral sides of the infected tooth. </a:t>
            </a:r>
          </a:p>
          <a:p>
            <a:r>
              <a:rPr lang="en-US" dirty="0">
                <a:solidFill>
                  <a:schemeClr val="accent2">
                    <a:lumMod val="60000"/>
                    <a:lumOff val="40000"/>
                  </a:schemeClr>
                </a:solidFill>
              </a:rPr>
              <a:t> </a:t>
            </a:r>
            <a:r>
              <a:rPr lang="en-US" b="1" dirty="0" err="1">
                <a:solidFill>
                  <a:schemeClr val="accent2">
                    <a:lumMod val="60000"/>
                    <a:lumOff val="40000"/>
                  </a:schemeClr>
                </a:solidFill>
              </a:rPr>
              <a:t>Periapical</a:t>
            </a:r>
            <a:r>
              <a:rPr lang="en-US" b="1" dirty="0">
                <a:solidFill>
                  <a:schemeClr val="accent2">
                    <a:lumMod val="60000"/>
                    <a:lumOff val="40000"/>
                  </a:schemeClr>
                </a:solidFill>
              </a:rPr>
              <a:t> </a:t>
            </a:r>
            <a:r>
              <a:rPr lang="en-US" b="1" dirty="0" err="1">
                <a:solidFill>
                  <a:schemeClr val="accent2">
                    <a:lumMod val="60000"/>
                    <a:lumOff val="40000"/>
                  </a:schemeClr>
                </a:solidFill>
              </a:rPr>
              <a:t>granuloma</a:t>
            </a:r>
            <a:r>
              <a:rPr lang="en-US" b="1" dirty="0">
                <a:solidFill>
                  <a:schemeClr val="accent2">
                    <a:lumMod val="60000"/>
                    <a:lumOff val="40000"/>
                  </a:schemeClr>
                </a:solidFill>
              </a:rPr>
              <a:t>: </a:t>
            </a:r>
            <a:r>
              <a:rPr lang="en-US" dirty="0"/>
              <a:t>granulation tissue that develops inside the healing </a:t>
            </a:r>
            <a:r>
              <a:rPr lang="en-US" dirty="0" err="1"/>
              <a:t>periapical</a:t>
            </a:r>
            <a:r>
              <a:rPr lang="en-US" dirty="0"/>
              <a:t> abscess. </a:t>
            </a:r>
          </a:p>
          <a:p>
            <a:r>
              <a:rPr lang="en-US" b="1" dirty="0" err="1">
                <a:solidFill>
                  <a:schemeClr val="accent2">
                    <a:lumMod val="60000"/>
                    <a:lumOff val="40000"/>
                  </a:schemeClr>
                </a:solidFill>
              </a:rPr>
              <a:t>Radicular</a:t>
            </a:r>
            <a:r>
              <a:rPr lang="en-US" b="1" dirty="0">
                <a:solidFill>
                  <a:schemeClr val="accent2">
                    <a:lumMod val="60000"/>
                    <a:lumOff val="40000"/>
                  </a:schemeClr>
                </a:solidFill>
              </a:rPr>
              <a:t> cyst: </a:t>
            </a:r>
            <a:r>
              <a:rPr lang="en-US" dirty="0"/>
              <a:t>If the pus from an abscess is </a:t>
            </a:r>
            <a:r>
              <a:rPr lang="en-US" dirty="0" err="1"/>
              <a:t>resorbed</a:t>
            </a:r>
            <a:r>
              <a:rPr lang="en-US" dirty="0"/>
              <a:t>, a cavity remains. This initial </a:t>
            </a:r>
            <a:r>
              <a:rPr lang="en-US" dirty="0" err="1"/>
              <a:t>pseudocyst</a:t>
            </a:r>
            <a:r>
              <a:rPr lang="en-US" dirty="0"/>
              <a:t> (no epithelial lining) may be partially covered by ingrowths of gingival epithelium.</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7513" y="288925"/>
            <a:ext cx="12609513" cy="6067425"/>
          </a:xfrm>
        </p:spPr>
        <p:txBody>
          <a:bodyPr>
            <a:noAutofit/>
          </a:bodyPr>
          <a:lstStyle/>
          <a:p>
            <a:pPr>
              <a:buNone/>
            </a:pPr>
            <a:r>
              <a:rPr lang="en-US" sz="4000" b="1" dirty="0">
                <a:solidFill>
                  <a:schemeClr val="accent1"/>
                </a:solidFill>
              </a:rPr>
              <a:t>Small intestinal pseudo-obstruction</a:t>
            </a:r>
          </a:p>
          <a:p>
            <a:pPr fontAlgn="t"/>
            <a:r>
              <a:rPr lang="en-US" sz="4000" dirty="0"/>
              <a:t>may be primary (i.e. idiopathic or associated with</a:t>
            </a:r>
          </a:p>
          <a:p>
            <a:pPr fontAlgn="t">
              <a:buNone/>
            </a:pPr>
            <a:r>
              <a:rPr lang="en-US" sz="4000" dirty="0"/>
              <a:t>familial visceral </a:t>
            </a:r>
            <a:r>
              <a:rPr lang="en-US" sz="4000" dirty="0" err="1"/>
              <a:t>myopathy</a:t>
            </a:r>
            <a:r>
              <a:rPr lang="en-US" sz="4000" dirty="0"/>
              <a:t> or secondary. </a:t>
            </a:r>
          </a:p>
          <a:p>
            <a:pPr fontAlgn="t"/>
            <a:r>
              <a:rPr lang="en-US" sz="4000" dirty="0"/>
              <a:t>There’s recurrent </a:t>
            </a:r>
            <a:r>
              <a:rPr lang="en-US" sz="4000" dirty="0" err="1"/>
              <a:t>subacute</a:t>
            </a:r>
            <a:r>
              <a:rPr lang="en-US" sz="4000" dirty="0"/>
              <a:t> obstruction.</a:t>
            </a:r>
          </a:p>
          <a:p>
            <a:pPr fontAlgn="t"/>
            <a:r>
              <a:rPr lang="en-US" sz="4000" dirty="0"/>
              <a:t>The diagnosis is made by the exclusion of a mechanical cause.</a:t>
            </a:r>
          </a:p>
          <a:p>
            <a:pPr fontAlgn="t">
              <a:buNone/>
            </a:pPr>
            <a:r>
              <a:rPr lang="en-US" sz="4000" dirty="0">
                <a:solidFill>
                  <a:schemeClr val="accent1"/>
                </a:solidFill>
              </a:rPr>
              <a:t>Treatment consists of</a:t>
            </a:r>
          </a:p>
          <a:p>
            <a:pPr fontAlgn="t"/>
            <a:r>
              <a:rPr lang="en-US" sz="4000" dirty="0"/>
              <a:t>initial correction of any underlying disorder. </a:t>
            </a:r>
          </a:p>
          <a:p>
            <a:pPr fontAlgn="t"/>
            <a:r>
              <a:rPr lang="en-US" sz="4000" dirty="0" err="1"/>
              <a:t>Metoclopramide</a:t>
            </a:r>
            <a:r>
              <a:rPr lang="en-US" sz="4000" dirty="0"/>
              <a:t> and erythromycin may be of use.</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588" y="409575"/>
            <a:ext cx="12320588" cy="5946775"/>
          </a:xfrm>
        </p:spPr>
        <p:txBody>
          <a:bodyPr>
            <a:noAutofit/>
          </a:bodyPr>
          <a:lstStyle/>
          <a:p>
            <a:pPr>
              <a:buNone/>
            </a:pPr>
            <a:r>
              <a:rPr lang="en-US" sz="4000" b="1" dirty="0">
                <a:solidFill>
                  <a:schemeClr val="accent1"/>
                </a:solidFill>
              </a:rPr>
              <a:t>Colonic pseudo-obstruction (Ogilvie’s syndrome )</a:t>
            </a:r>
            <a:endParaRPr lang="en-US" sz="4000" b="1" dirty="0"/>
          </a:p>
          <a:p>
            <a:pPr fontAlgn="t"/>
            <a:r>
              <a:rPr lang="en-US" sz="4000" dirty="0"/>
              <a:t>Can be acute / chronic. Usually acute. </a:t>
            </a:r>
          </a:p>
          <a:p>
            <a:pPr fontAlgn="t"/>
            <a:r>
              <a:rPr lang="en-US" sz="4000" dirty="0"/>
              <a:t>Radiographs :colonic obstruction, with marked </a:t>
            </a:r>
            <a:r>
              <a:rPr lang="en-US" sz="4000" dirty="0" err="1"/>
              <a:t>cecal</a:t>
            </a:r>
            <a:r>
              <a:rPr lang="en-US" sz="4000" dirty="0"/>
              <a:t> distension</a:t>
            </a:r>
          </a:p>
          <a:p>
            <a:pPr fontAlgn="t"/>
            <a:r>
              <a:rPr lang="en-US" sz="4000" dirty="0"/>
              <a:t>Confirmation of absence of mechanical cause by colonoscopy or single contrast water soluble barium enema or CT should be done.</a:t>
            </a:r>
          </a:p>
          <a:p>
            <a:pPr fontAlgn="t"/>
            <a:r>
              <a:rPr lang="en-US" sz="4000" dirty="0"/>
              <a:t>Treated by </a:t>
            </a:r>
            <a:r>
              <a:rPr lang="en-US" sz="4000" dirty="0" err="1"/>
              <a:t>colonoscopic</a:t>
            </a:r>
            <a:r>
              <a:rPr lang="en-US" sz="4000" dirty="0"/>
              <a:t>  decompression</a:t>
            </a:r>
          </a:p>
          <a:p>
            <a:pPr fontAlgn="t"/>
            <a:endParaRPr lang="en-US" sz="4000" dirty="0"/>
          </a:p>
          <a:p>
            <a:endParaRPr lang="en-US" sz="4000"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a:spLocks noGrp="1"/>
          </p:cNvSpPr>
          <p:nvPr>
            <p:ph type="title"/>
          </p:nvPr>
        </p:nvSpPr>
        <p:spPr>
          <a:xfrm>
            <a:off x="433138" y="138113"/>
            <a:ext cx="11758862" cy="1320800"/>
          </a:xfrm>
        </p:spPr>
        <p:txBody>
          <a:bodyPr/>
          <a:lstStyle/>
          <a:p>
            <a:pPr eaLnBrk="1" fontAlgn="auto" hangingPunct="1">
              <a:spcAft>
                <a:spcPts val="0"/>
              </a:spcAft>
              <a:defRPr/>
            </a:pPr>
            <a:r>
              <a:rPr lang="en-US" b="1" dirty="0">
                <a:solidFill>
                  <a:schemeClr val="accent1"/>
                </a:solidFill>
              </a:rPr>
              <a:t>Vascular obstruction: Acute Mesenteric Occlusion</a:t>
            </a:r>
            <a:endParaRPr lang="en-MY" b="1" dirty="0">
              <a:solidFill>
                <a:schemeClr val="accent1"/>
              </a:solidFill>
            </a:endParaRPr>
          </a:p>
        </p:txBody>
      </p:sp>
      <p:sp>
        <p:nvSpPr>
          <p:cNvPr id="3" name="Content Placeholder 2"/>
          <p:cNvSpPr>
            <a:spLocks noGrp="1"/>
          </p:cNvSpPr>
          <p:nvPr>
            <p:ph idx="1"/>
          </p:nvPr>
        </p:nvSpPr>
        <p:spPr>
          <a:xfrm>
            <a:off x="677869" y="1467853"/>
            <a:ext cx="11514132" cy="5005972"/>
          </a:xfrm>
        </p:spPr>
        <p:txBody>
          <a:bodyPr>
            <a:noAutofit/>
          </a:bodyPr>
          <a:lstStyle/>
          <a:p>
            <a:pPr eaLnBrk="1" fontAlgn="auto" hangingPunct="1">
              <a:spcAft>
                <a:spcPts val="0"/>
              </a:spcAft>
              <a:defRPr/>
            </a:pPr>
            <a:r>
              <a:rPr lang="en-US" sz="4000" dirty="0">
                <a:solidFill>
                  <a:schemeClr val="tx1"/>
                </a:solidFill>
              </a:rPr>
              <a:t>Acute ischemic of mesenteric vessel. </a:t>
            </a:r>
            <a:endParaRPr lang="en-MY" sz="4000" dirty="0"/>
          </a:p>
          <a:p>
            <a:pPr eaLnBrk="1" fontAlgn="auto" hangingPunct="1">
              <a:spcAft>
                <a:spcPts val="0"/>
              </a:spcAft>
              <a:defRPr/>
            </a:pPr>
            <a:r>
              <a:rPr lang="en-US" sz="4000" dirty="0">
                <a:solidFill>
                  <a:schemeClr val="tx1"/>
                </a:solidFill>
              </a:rPr>
              <a:t>Causes: </a:t>
            </a:r>
            <a:r>
              <a:rPr lang="en-US" sz="4000" dirty="0" err="1">
                <a:solidFill>
                  <a:schemeClr val="tx1"/>
                </a:solidFill>
              </a:rPr>
              <a:t>Atrial</a:t>
            </a:r>
            <a:r>
              <a:rPr lang="en-US" sz="4000" dirty="0">
                <a:solidFill>
                  <a:schemeClr val="tx1"/>
                </a:solidFill>
              </a:rPr>
              <a:t> fibrillation(AF), Mural thrombosis, </a:t>
            </a:r>
            <a:r>
              <a:rPr lang="en-US" sz="4000" dirty="0" err="1">
                <a:solidFill>
                  <a:schemeClr val="tx1"/>
                </a:solidFill>
              </a:rPr>
              <a:t>atheromatous</a:t>
            </a:r>
            <a:r>
              <a:rPr lang="en-US" sz="4000" dirty="0">
                <a:solidFill>
                  <a:schemeClr val="tx1"/>
                </a:solidFill>
              </a:rPr>
              <a:t> plaque from aortic aneurysm and valve vegetation from endocarditis</a:t>
            </a:r>
          </a:p>
          <a:p>
            <a:pPr eaLnBrk="1" fontAlgn="auto" hangingPunct="1">
              <a:spcAft>
                <a:spcPts val="0"/>
              </a:spcAft>
              <a:defRPr/>
            </a:pPr>
            <a:r>
              <a:rPr lang="en-US" sz="4000" dirty="0" err="1">
                <a:solidFill>
                  <a:schemeClr val="tx1"/>
                </a:solidFill>
              </a:rPr>
              <a:t>Features:Sudden</a:t>
            </a:r>
            <a:r>
              <a:rPr lang="en-US" sz="4000" dirty="0">
                <a:solidFill>
                  <a:schemeClr val="tx1"/>
                </a:solidFill>
              </a:rPr>
              <a:t> onset of severe </a:t>
            </a:r>
            <a:r>
              <a:rPr lang="en-US" sz="4000" dirty="0" err="1">
                <a:solidFill>
                  <a:schemeClr val="tx1"/>
                </a:solidFill>
              </a:rPr>
              <a:t>abd</a:t>
            </a:r>
            <a:r>
              <a:rPr lang="en-US" sz="4000" dirty="0">
                <a:solidFill>
                  <a:schemeClr val="tx1"/>
                </a:solidFill>
              </a:rPr>
              <a:t>. pain in pt with AF and atherosclerosis, Persistent vomiting and defecation, </a:t>
            </a:r>
            <a:r>
              <a:rPr lang="en-US" sz="4000" dirty="0" err="1">
                <a:solidFill>
                  <a:schemeClr val="tx1"/>
                </a:solidFill>
              </a:rPr>
              <a:t>melena</a:t>
            </a:r>
            <a:r>
              <a:rPr lang="en-US" sz="4000" dirty="0">
                <a:solidFill>
                  <a:schemeClr val="tx1"/>
                </a:solidFill>
              </a:rPr>
              <a:t> stools, </a:t>
            </a:r>
            <a:r>
              <a:rPr lang="en-US" sz="4000" dirty="0" err="1">
                <a:solidFill>
                  <a:schemeClr val="tx1"/>
                </a:solidFill>
              </a:rPr>
              <a:t>Hypovolemic</a:t>
            </a:r>
            <a:r>
              <a:rPr lang="en-US" sz="4000" dirty="0">
                <a:solidFill>
                  <a:schemeClr val="tx1"/>
                </a:solidFill>
              </a:rPr>
              <a:t> shock </a:t>
            </a:r>
          </a:p>
        </p:txBody>
      </p:sp>
    </p:spTree>
    <p:extLst>
      <p:ext uri="{BB962C8B-B14F-4D97-AF65-F5344CB8AC3E}">
        <p14:creationId xmlns:p14="http://schemas.microsoft.com/office/powerpoint/2010/main" val="79639144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35050" y="769938"/>
            <a:ext cx="11156950" cy="5586412"/>
          </a:xfrm>
        </p:spPr>
        <p:txBody>
          <a:bodyPr>
            <a:noAutofit/>
          </a:bodyPr>
          <a:lstStyle/>
          <a:p>
            <a:pPr>
              <a:defRPr/>
            </a:pPr>
            <a:r>
              <a:rPr lang="en-US" sz="4000" dirty="0"/>
              <a:t>Investigations: 	- </a:t>
            </a:r>
            <a:r>
              <a:rPr lang="en-US" sz="4000" dirty="0" err="1"/>
              <a:t>Neutrophil</a:t>
            </a:r>
            <a:r>
              <a:rPr lang="en-US" sz="4000" dirty="0"/>
              <a:t> </a:t>
            </a:r>
            <a:r>
              <a:rPr lang="en-US" sz="4000" dirty="0" err="1"/>
              <a:t>leukocytosis</a:t>
            </a:r>
            <a:endParaRPr lang="en-US" sz="4000" dirty="0"/>
          </a:p>
          <a:p>
            <a:pPr marL="0" indent="0">
              <a:buNone/>
              <a:defRPr/>
            </a:pPr>
            <a:r>
              <a:rPr lang="en-US" sz="4000" dirty="0"/>
              <a:t>			         - </a:t>
            </a:r>
            <a:r>
              <a:rPr lang="en-US" sz="4000" dirty="0" err="1"/>
              <a:t>Abd</a:t>
            </a:r>
            <a:r>
              <a:rPr lang="en-US" sz="4000" dirty="0"/>
              <a:t> </a:t>
            </a:r>
            <a:r>
              <a:rPr lang="en-US" sz="4000" dirty="0" err="1"/>
              <a:t>Xray</a:t>
            </a:r>
            <a:r>
              <a:rPr lang="en-US" sz="4000" dirty="0"/>
              <a:t>: Absence of gas in thickened small intestines</a:t>
            </a:r>
          </a:p>
          <a:p>
            <a:pPr marL="0" indent="0">
              <a:buNone/>
              <a:defRPr/>
            </a:pPr>
            <a:endParaRPr lang="en-US" sz="4000" dirty="0"/>
          </a:p>
          <a:p>
            <a:pPr>
              <a:defRPr/>
            </a:pPr>
            <a:r>
              <a:rPr lang="en-US" sz="4000" dirty="0"/>
              <a:t>Treatment: 	 - Anti-coagulant</a:t>
            </a:r>
          </a:p>
          <a:p>
            <a:pPr marL="0" indent="0">
              <a:buNone/>
              <a:defRPr/>
            </a:pPr>
            <a:r>
              <a:rPr lang="en-US" sz="4000" dirty="0"/>
              <a:t>		                   - </a:t>
            </a:r>
            <a:r>
              <a:rPr lang="en-US" sz="4000" dirty="0" err="1"/>
              <a:t>Embolectomy</a:t>
            </a:r>
            <a:endParaRPr lang="en-US" sz="4000" dirty="0"/>
          </a:p>
          <a:p>
            <a:pPr marL="0" indent="0">
              <a:buNone/>
              <a:defRPr/>
            </a:pPr>
            <a:r>
              <a:rPr lang="en-US" sz="4000" dirty="0"/>
              <a:t>		                   - Revascularization</a:t>
            </a:r>
          </a:p>
          <a:p>
            <a:pPr marL="0" indent="0">
              <a:buNone/>
              <a:defRPr/>
            </a:pPr>
            <a:r>
              <a:rPr lang="en-US" sz="4000" dirty="0"/>
              <a:t>		                   - </a:t>
            </a:r>
            <a:r>
              <a:rPr lang="en-US" sz="4000" dirty="0" err="1"/>
              <a:t>Colectomy</a:t>
            </a:r>
            <a:endParaRPr lang="en-US" sz="4000" dirty="0"/>
          </a:p>
          <a:p>
            <a:endParaRPr lang="en-US" sz="4000"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u="sng" dirty="0">
                <a:solidFill>
                  <a:srgbClr val="FFFF00"/>
                </a:solidFill>
                <a:latin typeface="Cambria" pitchFamily="18" charset="0"/>
              </a:rPr>
              <a:t>5. CANCER OF RECTUM AND COLON </a:t>
            </a:r>
            <a:r>
              <a:rPr lang="en-US" sz="3200" u="sng" dirty="0">
                <a:solidFill>
                  <a:schemeClr val="tx1"/>
                </a:solidFill>
                <a:latin typeface="Cambria" pitchFamily="18" charset="0"/>
              </a:rPr>
              <a:t/>
            </a:r>
            <a:br>
              <a:rPr lang="en-US" sz="3200" u="sng" dirty="0">
                <a:solidFill>
                  <a:schemeClr val="tx1"/>
                </a:solidFill>
                <a:latin typeface="Cambria" pitchFamily="18" charset="0"/>
              </a:rPr>
            </a:br>
            <a:r>
              <a:rPr lang="en-US" sz="3200" u="sng" dirty="0">
                <a:solidFill>
                  <a:schemeClr val="tx1"/>
                </a:solidFill>
                <a:latin typeface="Cambria" pitchFamily="18" charset="0"/>
              </a:rPr>
              <a:t/>
            </a:r>
            <a:br>
              <a:rPr lang="en-US" sz="3200" u="sng"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p:txBody>
          <a:bodyPr>
            <a:normAutofit lnSpcReduction="10000"/>
          </a:bodyPr>
          <a:lstStyle/>
          <a:p>
            <a:pPr>
              <a:buNone/>
            </a:pPr>
            <a:r>
              <a:rPr lang="en-US" sz="3200" dirty="0">
                <a:solidFill>
                  <a:schemeClr val="tx1"/>
                </a:solidFill>
                <a:latin typeface="Cambria" pitchFamily="18" charset="0"/>
              </a:rPr>
              <a:t>Most prevalent intestinal cancer </a:t>
            </a:r>
          </a:p>
          <a:p>
            <a:pPr>
              <a:buNone/>
            </a:pPr>
            <a:r>
              <a:rPr lang="en-US" sz="3200" dirty="0">
                <a:solidFill>
                  <a:schemeClr val="tx1"/>
                </a:solidFill>
                <a:latin typeface="Cambria" pitchFamily="18" charset="0"/>
              </a:rPr>
              <a:t>Occurs both in male and female</a:t>
            </a:r>
          </a:p>
          <a:p>
            <a:pPr>
              <a:buNone/>
            </a:pPr>
            <a:r>
              <a:rPr lang="en-US" sz="3200" b="1" dirty="0">
                <a:solidFill>
                  <a:schemeClr val="accent1"/>
                </a:solidFill>
                <a:latin typeface="Cambria" pitchFamily="18" charset="0"/>
              </a:rPr>
              <a:t>Etiology</a:t>
            </a:r>
            <a:endParaRPr lang="en-US" sz="3200" dirty="0">
              <a:solidFill>
                <a:schemeClr val="accent1"/>
              </a:solidFill>
              <a:latin typeface="Cambria" pitchFamily="18" charset="0"/>
            </a:endParaRPr>
          </a:p>
          <a:p>
            <a:pPr>
              <a:buNone/>
            </a:pPr>
            <a:r>
              <a:rPr lang="en-US" sz="3200" dirty="0">
                <a:solidFill>
                  <a:schemeClr val="tx1"/>
                </a:solidFill>
                <a:latin typeface="Cambria" pitchFamily="18" charset="0"/>
              </a:rPr>
              <a:t>Associated with:</a:t>
            </a:r>
          </a:p>
          <a:p>
            <a:pPr>
              <a:buNone/>
            </a:pPr>
            <a:r>
              <a:rPr lang="en-US" sz="3200" dirty="0" err="1">
                <a:solidFill>
                  <a:schemeClr val="tx1"/>
                </a:solidFill>
                <a:latin typeface="Cambria" pitchFamily="18" charset="0"/>
              </a:rPr>
              <a:t>Diverticulosis</a:t>
            </a:r>
            <a:endParaRPr lang="en-US" sz="3200" dirty="0">
              <a:solidFill>
                <a:schemeClr val="tx1"/>
              </a:solidFill>
              <a:latin typeface="Cambria" pitchFamily="18" charset="0"/>
            </a:endParaRPr>
          </a:p>
          <a:p>
            <a:pPr>
              <a:buNone/>
            </a:pPr>
            <a:r>
              <a:rPr lang="en-US" sz="3200" dirty="0">
                <a:solidFill>
                  <a:schemeClr val="tx1"/>
                </a:solidFill>
                <a:latin typeface="Cambria" pitchFamily="18" charset="0"/>
              </a:rPr>
              <a:t>Ulcerative colitis</a:t>
            </a:r>
          </a:p>
          <a:p>
            <a:pPr>
              <a:buNone/>
            </a:pPr>
            <a:r>
              <a:rPr lang="en-US" sz="3200" dirty="0">
                <a:solidFill>
                  <a:schemeClr val="tx1"/>
                </a:solidFill>
                <a:latin typeface="Cambria" pitchFamily="18" charset="0"/>
              </a:rPr>
              <a:t>Low </a:t>
            </a:r>
            <a:r>
              <a:rPr lang="en-US" sz="3200" dirty="0" err="1">
                <a:solidFill>
                  <a:schemeClr val="tx1"/>
                </a:solidFill>
                <a:latin typeface="Cambria" pitchFamily="18" charset="0"/>
              </a:rPr>
              <a:t>fibre</a:t>
            </a:r>
            <a:r>
              <a:rPr lang="en-US" sz="3200" dirty="0">
                <a:solidFill>
                  <a:schemeClr val="tx1"/>
                </a:solidFill>
                <a:latin typeface="Cambria" pitchFamily="18" charset="0"/>
              </a:rPr>
              <a:t> diet</a:t>
            </a:r>
          </a:p>
          <a:p>
            <a:pPr>
              <a:buNone/>
            </a:pPr>
            <a:r>
              <a:rPr lang="en-US" sz="3200" dirty="0">
                <a:solidFill>
                  <a:schemeClr val="tx1"/>
                </a:solidFill>
                <a:latin typeface="Cambria" pitchFamily="18" charset="0"/>
              </a:rPr>
              <a:t>Excessive fat or protein</a:t>
            </a:r>
          </a:p>
        </p:txBody>
      </p:sp>
    </p:spTree>
    <p:extLst>
      <p:ext uri="{BB962C8B-B14F-4D97-AF65-F5344CB8AC3E}">
        <p14:creationId xmlns:p14="http://schemas.microsoft.com/office/powerpoint/2010/main" val="353435552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0"/>
            <a:ext cx="11053012" cy="1426464"/>
          </a:xfrm>
        </p:spPr>
        <p:txBody>
          <a:bodyPr>
            <a:normAutofit fontScale="90000"/>
          </a:bodyPr>
          <a:lstStyle/>
          <a:p>
            <a:r>
              <a:rPr lang="en-US" sz="3200" b="1" dirty="0">
                <a:solidFill>
                  <a:schemeClr val="tx1"/>
                </a:solidFill>
                <a:latin typeface="Cambria" pitchFamily="18" charset="0"/>
              </a:rPr>
              <a:t/>
            </a:r>
            <a:br>
              <a:rPr lang="en-US" sz="3200" b="1" dirty="0">
                <a:solidFill>
                  <a:schemeClr val="tx1"/>
                </a:solidFill>
                <a:latin typeface="Cambria" pitchFamily="18" charset="0"/>
              </a:rPr>
            </a:br>
            <a:r>
              <a:rPr lang="en-US" b="1" dirty="0" err="1">
                <a:solidFill>
                  <a:schemeClr val="accent1"/>
                </a:solidFill>
                <a:latin typeface="Cambria" pitchFamily="18" charset="0"/>
              </a:rPr>
              <a:t>Pathophysiology</a:t>
            </a: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419726"/>
            <a:ext cx="12192000" cy="5438274"/>
          </a:xfrm>
        </p:spPr>
        <p:txBody>
          <a:bodyPr>
            <a:normAutofit lnSpcReduction="10000"/>
          </a:bodyPr>
          <a:lstStyle/>
          <a:p>
            <a:r>
              <a:rPr lang="en-US" sz="3200" dirty="0">
                <a:solidFill>
                  <a:schemeClr val="tx1"/>
                </a:solidFill>
                <a:latin typeface="Cambria" pitchFamily="18" charset="0"/>
              </a:rPr>
              <a:t>It is thought that the intestinal bacteria produce</a:t>
            </a:r>
          </a:p>
          <a:p>
            <a:r>
              <a:rPr lang="en-US" sz="3200" dirty="0">
                <a:solidFill>
                  <a:schemeClr val="tx1"/>
                </a:solidFill>
                <a:latin typeface="Cambria" pitchFamily="18" charset="0"/>
              </a:rPr>
              <a:t>Carcinogens from the dietary fat and from the bile steroids</a:t>
            </a:r>
          </a:p>
          <a:p>
            <a:pPr>
              <a:buNone/>
            </a:pPr>
            <a:r>
              <a:rPr lang="en-US" sz="3500" b="1" dirty="0">
                <a:solidFill>
                  <a:schemeClr val="accent1"/>
                </a:solidFill>
                <a:latin typeface="Cambria" pitchFamily="18" charset="0"/>
              </a:rPr>
              <a:t>Clinical manifestation</a:t>
            </a:r>
            <a:endParaRPr lang="en-US" sz="3500" dirty="0">
              <a:solidFill>
                <a:schemeClr val="accent1"/>
              </a:solidFill>
              <a:latin typeface="Cambria" pitchFamily="18" charset="0"/>
            </a:endParaRPr>
          </a:p>
          <a:p>
            <a:r>
              <a:rPr lang="en-US" sz="3200" dirty="0">
                <a:solidFill>
                  <a:schemeClr val="tx1"/>
                </a:solidFill>
                <a:latin typeface="Cambria" pitchFamily="18" charset="0"/>
              </a:rPr>
              <a:t>Rectal bleeding</a:t>
            </a:r>
          </a:p>
          <a:p>
            <a:r>
              <a:rPr lang="en-US" sz="3200" dirty="0">
                <a:solidFill>
                  <a:schemeClr val="tx1"/>
                </a:solidFill>
                <a:latin typeface="Cambria" pitchFamily="18" charset="0"/>
              </a:rPr>
              <a:t>Alternating constipation and diarrhea</a:t>
            </a:r>
          </a:p>
          <a:p>
            <a:r>
              <a:rPr lang="en-US" sz="3200" dirty="0">
                <a:solidFill>
                  <a:schemeClr val="tx1"/>
                </a:solidFill>
                <a:latin typeface="Cambria" pitchFamily="18" charset="0"/>
              </a:rPr>
              <a:t>Pain in the lower quadrant</a:t>
            </a:r>
          </a:p>
          <a:p>
            <a:r>
              <a:rPr lang="en-US" sz="3200" dirty="0">
                <a:solidFill>
                  <a:schemeClr val="tx1"/>
                </a:solidFill>
                <a:latin typeface="Cambria" pitchFamily="18" charset="0"/>
              </a:rPr>
              <a:t>Anemia-</a:t>
            </a:r>
            <a:r>
              <a:rPr lang="en-US" sz="3200" dirty="0" err="1">
                <a:solidFill>
                  <a:schemeClr val="tx1"/>
                </a:solidFill>
                <a:latin typeface="Cambria" pitchFamily="18" charset="0"/>
              </a:rPr>
              <a:t>hypochromic</a:t>
            </a:r>
            <a:endParaRPr lang="en-US" sz="3200" dirty="0">
              <a:solidFill>
                <a:schemeClr val="tx1"/>
              </a:solidFill>
              <a:latin typeface="Cambria" pitchFamily="18" charset="0"/>
            </a:endParaRPr>
          </a:p>
          <a:p>
            <a:r>
              <a:rPr lang="en-US" sz="3200" dirty="0">
                <a:solidFill>
                  <a:schemeClr val="tx1"/>
                </a:solidFill>
                <a:latin typeface="Cambria" pitchFamily="18" charset="0"/>
              </a:rPr>
              <a:t>A lump in the iliac </a:t>
            </a:r>
            <a:r>
              <a:rPr lang="en-US" sz="3200" dirty="0" err="1">
                <a:solidFill>
                  <a:schemeClr val="tx1"/>
                </a:solidFill>
                <a:latin typeface="Cambria" pitchFamily="18" charset="0"/>
              </a:rPr>
              <a:t>fossa</a:t>
            </a:r>
            <a:endParaRPr lang="en-US" sz="3200" dirty="0">
              <a:solidFill>
                <a:schemeClr val="tx1"/>
              </a:solidFill>
              <a:latin typeface="Cambria" pitchFamily="18" charset="0"/>
            </a:endParaRPr>
          </a:p>
          <a:p>
            <a:r>
              <a:rPr lang="en-US" sz="3200" dirty="0">
                <a:solidFill>
                  <a:schemeClr val="tx1"/>
                </a:solidFill>
                <a:latin typeface="Cambria" pitchFamily="18" charset="0"/>
              </a:rPr>
              <a:t>Abdominal distention</a:t>
            </a:r>
          </a:p>
          <a:p>
            <a:r>
              <a:rPr lang="en-US" sz="3200" dirty="0">
                <a:solidFill>
                  <a:schemeClr val="tx1"/>
                </a:solidFill>
                <a:latin typeface="Cambria" pitchFamily="18" charset="0"/>
              </a:rPr>
              <a:t>Weakness and general malaise</a:t>
            </a:r>
          </a:p>
          <a:p>
            <a:endParaRPr lang="en-US" sz="3200" dirty="0">
              <a:solidFill>
                <a:schemeClr val="tx1"/>
              </a:solidFill>
              <a:latin typeface="Cambria" pitchFamily="18" charset="0"/>
            </a:endParaRPr>
          </a:p>
        </p:txBody>
      </p:sp>
      <p:sp>
        <p:nvSpPr>
          <p:cNvPr id="4" name="Rectangle 3"/>
          <p:cNvSpPr/>
          <p:nvPr/>
        </p:nvSpPr>
        <p:spPr>
          <a:xfrm>
            <a:off x="7098633" y="2935706"/>
            <a:ext cx="5093369" cy="39222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solidFill>
                  <a:schemeClr val="accent1"/>
                </a:solidFill>
                <a:latin typeface="Cambria" pitchFamily="18" charset="0"/>
              </a:rPr>
              <a:t>          </a:t>
            </a:r>
            <a:r>
              <a:rPr lang="en-US" sz="3200" b="1" dirty="0">
                <a:solidFill>
                  <a:schemeClr val="accent1"/>
                </a:solidFill>
                <a:latin typeface="Cambria" pitchFamily="18" charset="0"/>
              </a:rPr>
              <a:t>Diagnosis</a:t>
            </a:r>
          </a:p>
          <a:p>
            <a:pPr>
              <a:buFont typeface="Arial" pitchFamily="34" charset="0"/>
              <a:buChar char="•"/>
            </a:pPr>
            <a:r>
              <a:rPr lang="en-US" sz="3600" dirty="0">
                <a:solidFill>
                  <a:schemeClr val="tx1"/>
                </a:solidFill>
                <a:latin typeface="Cambria" pitchFamily="18" charset="0"/>
              </a:rPr>
              <a:t>Barium enema </a:t>
            </a:r>
          </a:p>
          <a:p>
            <a:pPr>
              <a:buFont typeface="Arial" pitchFamily="34" charset="0"/>
              <a:buChar char="•"/>
            </a:pPr>
            <a:r>
              <a:rPr lang="en-US" sz="3600" dirty="0">
                <a:solidFill>
                  <a:schemeClr val="tx1"/>
                </a:solidFill>
                <a:latin typeface="Cambria" pitchFamily="18" charset="0"/>
              </a:rPr>
              <a:t>Barium meal</a:t>
            </a:r>
          </a:p>
          <a:p>
            <a:pPr>
              <a:buFont typeface="Arial" pitchFamily="34" charset="0"/>
              <a:buChar char="•"/>
            </a:pPr>
            <a:r>
              <a:rPr lang="en-US" sz="3600" dirty="0" err="1">
                <a:solidFill>
                  <a:schemeClr val="tx1"/>
                </a:solidFill>
                <a:latin typeface="Cambria" pitchFamily="18" charset="0"/>
              </a:rPr>
              <a:t>Sigmoidoscopy</a:t>
            </a:r>
            <a:endParaRPr lang="en-US" sz="3600" dirty="0">
              <a:solidFill>
                <a:schemeClr val="tx1"/>
              </a:solidFill>
              <a:latin typeface="Cambria" pitchFamily="18" charset="0"/>
            </a:endParaRPr>
          </a:p>
          <a:p>
            <a:pPr>
              <a:buFont typeface="Arial" pitchFamily="34" charset="0"/>
              <a:buChar char="•"/>
            </a:pPr>
            <a:r>
              <a:rPr lang="en-US" sz="3600" dirty="0">
                <a:solidFill>
                  <a:schemeClr val="tx1"/>
                </a:solidFill>
                <a:latin typeface="Cambria" pitchFamily="18" charset="0"/>
              </a:rPr>
              <a:t>Fibre optic colonoscopy</a:t>
            </a:r>
          </a:p>
        </p:txBody>
      </p:sp>
    </p:spTree>
    <p:extLst>
      <p:ext uri="{BB962C8B-B14F-4D97-AF65-F5344CB8AC3E}">
        <p14:creationId xmlns:p14="http://schemas.microsoft.com/office/powerpoint/2010/main" val="359200696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1"/>
                </a:solidFill>
                <a:latin typeface="Cambria" pitchFamily="18" charset="0"/>
              </a:rPr>
              <a:t/>
            </a:r>
            <a:br>
              <a:rPr lang="en-US" sz="3200" dirty="0">
                <a:solidFill>
                  <a:schemeClr val="tx1"/>
                </a:solidFill>
                <a:latin typeface="Cambria" pitchFamily="18" charset="0"/>
              </a:rPr>
            </a:br>
            <a:r>
              <a:rPr lang="en-US" sz="4400" b="1"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21895" y="1900990"/>
            <a:ext cx="10860505" cy="4454571"/>
          </a:xfrm>
        </p:spPr>
        <p:txBody>
          <a:bodyPr/>
          <a:lstStyle/>
          <a:p>
            <a:r>
              <a:rPr lang="en-US" sz="3200" dirty="0">
                <a:solidFill>
                  <a:schemeClr val="tx1"/>
                </a:solidFill>
                <a:latin typeface="Cambria" pitchFamily="18" charset="0"/>
              </a:rPr>
              <a:t>Surgical excision and creation of colostomy</a:t>
            </a:r>
          </a:p>
          <a:p>
            <a:r>
              <a:rPr lang="en-US" sz="3200" dirty="0">
                <a:solidFill>
                  <a:schemeClr val="tx1"/>
                </a:solidFill>
                <a:latin typeface="Cambria" pitchFamily="18" charset="0"/>
              </a:rPr>
              <a:t>Chemotherapy</a:t>
            </a:r>
          </a:p>
          <a:p>
            <a:r>
              <a:rPr lang="en-US" sz="3200" dirty="0">
                <a:solidFill>
                  <a:schemeClr val="tx1"/>
                </a:solidFill>
                <a:latin typeface="Cambria" pitchFamily="18" charset="0"/>
              </a:rPr>
              <a:t>Radiation</a:t>
            </a:r>
          </a:p>
          <a:p>
            <a:r>
              <a:rPr lang="en-US" sz="3200" dirty="0">
                <a:solidFill>
                  <a:schemeClr val="tx1"/>
                </a:solidFill>
                <a:latin typeface="Cambria" pitchFamily="18" charset="0"/>
              </a:rPr>
              <a:t>Pre-op management</a:t>
            </a:r>
          </a:p>
          <a:p>
            <a:r>
              <a:rPr lang="en-US" sz="3200" dirty="0">
                <a:solidFill>
                  <a:schemeClr val="tx1"/>
                </a:solidFill>
                <a:latin typeface="Cambria" pitchFamily="18" charset="0"/>
              </a:rPr>
              <a:t>Post-management</a:t>
            </a:r>
          </a:p>
          <a:p>
            <a:r>
              <a:rPr lang="en-US" sz="3200" dirty="0">
                <a:solidFill>
                  <a:schemeClr val="tx1"/>
                </a:solidFill>
                <a:latin typeface="Cambria" pitchFamily="18" charset="0"/>
              </a:rPr>
              <a:t>Care of colostomy</a:t>
            </a:r>
          </a:p>
        </p:txBody>
      </p:sp>
    </p:spTree>
    <p:extLst>
      <p:ext uri="{BB962C8B-B14F-4D97-AF65-F5344CB8AC3E}">
        <p14:creationId xmlns:p14="http://schemas.microsoft.com/office/powerpoint/2010/main" val="66335243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82842"/>
          </a:xfrm>
        </p:spPr>
        <p:txBody>
          <a:bodyPr>
            <a:normAutofit fontScale="90000"/>
          </a:bodyPr>
          <a:lstStyle/>
          <a:p>
            <a:r>
              <a:rPr lang="en-US" sz="3200" dirty="0">
                <a:solidFill>
                  <a:schemeClr val="tx1"/>
                </a:solidFill>
                <a:latin typeface="Cambria" pitchFamily="18" charset="0"/>
              </a:rPr>
              <a:t/>
            </a:r>
            <a:br>
              <a:rPr lang="en-US" sz="3200" dirty="0">
                <a:solidFill>
                  <a:schemeClr val="tx1"/>
                </a:solidFill>
                <a:latin typeface="Cambria" pitchFamily="18" charset="0"/>
              </a:rPr>
            </a:br>
            <a:r>
              <a:rPr lang="en-US" sz="4900" dirty="0">
                <a:solidFill>
                  <a:srgbClr val="FFFF00"/>
                </a:solidFill>
                <a:latin typeface="Cambria" pitchFamily="18" charset="0"/>
              </a:rPr>
              <a:t>6. </a:t>
            </a:r>
            <a:r>
              <a:rPr lang="en-US" sz="4900" b="1" u="sng" dirty="0">
                <a:solidFill>
                  <a:srgbClr val="FFFF00"/>
                </a:solidFill>
                <a:latin typeface="Cambria" pitchFamily="18" charset="0"/>
              </a:rPr>
              <a:t>HAEMORRHOIDS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1" y="1227221"/>
            <a:ext cx="5077326" cy="5069249"/>
          </a:xfrm>
        </p:spPr>
        <p:txBody>
          <a:bodyPr>
            <a:noAutofit/>
          </a:bodyPr>
          <a:lstStyle/>
          <a:p>
            <a:pPr>
              <a:buNone/>
            </a:pPr>
            <a:r>
              <a:rPr lang="en-US" sz="3600" b="1" dirty="0">
                <a:solidFill>
                  <a:schemeClr val="tx1"/>
                </a:solidFill>
                <a:latin typeface="Cambria" pitchFamily="18" charset="0"/>
              </a:rPr>
              <a:t>D</a:t>
            </a:r>
            <a:r>
              <a:rPr lang="en-US" sz="3600" dirty="0">
                <a:solidFill>
                  <a:schemeClr val="tx1"/>
                </a:solidFill>
                <a:latin typeface="Cambria" pitchFamily="18" charset="0"/>
              </a:rPr>
              <a:t>ilated veins at the anal area</a:t>
            </a:r>
          </a:p>
          <a:p>
            <a:pPr>
              <a:buNone/>
            </a:pPr>
            <a:r>
              <a:rPr lang="en-US" sz="3600" b="1" dirty="0">
                <a:solidFill>
                  <a:schemeClr val="accent1">
                    <a:lumMod val="75000"/>
                  </a:schemeClr>
                </a:solidFill>
                <a:latin typeface="Cambria" pitchFamily="18" charset="0"/>
              </a:rPr>
              <a:t>Types</a:t>
            </a:r>
            <a:endParaRPr lang="en-US" sz="3600" dirty="0">
              <a:solidFill>
                <a:schemeClr val="accent1">
                  <a:lumMod val="75000"/>
                </a:schemeClr>
              </a:solidFill>
              <a:latin typeface="Cambria" pitchFamily="18" charset="0"/>
            </a:endParaRPr>
          </a:p>
          <a:p>
            <a:pPr>
              <a:buNone/>
            </a:pPr>
            <a:r>
              <a:rPr lang="en-US" sz="3600" i="1" dirty="0">
                <a:solidFill>
                  <a:schemeClr val="accent6">
                    <a:lumMod val="60000"/>
                    <a:lumOff val="40000"/>
                  </a:schemeClr>
                </a:solidFill>
                <a:latin typeface="Cambria" pitchFamily="18" charset="0"/>
              </a:rPr>
              <a:t>External</a:t>
            </a:r>
            <a:r>
              <a:rPr lang="en-US" sz="3600" dirty="0">
                <a:solidFill>
                  <a:schemeClr val="tx1"/>
                </a:solidFill>
                <a:latin typeface="Cambria" pitchFamily="18" charset="0"/>
              </a:rPr>
              <a:t>-small dilated veins situated on the anal margin</a:t>
            </a:r>
          </a:p>
          <a:p>
            <a:pPr>
              <a:buNone/>
            </a:pPr>
            <a:r>
              <a:rPr lang="en-US" sz="3600" i="1" dirty="0">
                <a:solidFill>
                  <a:schemeClr val="accent6">
                    <a:lumMod val="60000"/>
                    <a:lumOff val="40000"/>
                  </a:schemeClr>
                </a:solidFill>
                <a:latin typeface="Cambria" pitchFamily="18" charset="0"/>
              </a:rPr>
              <a:t>Internal</a:t>
            </a:r>
            <a:r>
              <a:rPr lang="en-US" sz="3600" dirty="0">
                <a:solidFill>
                  <a:schemeClr val="accent6">
                    <a:lumMod val="60000"/>
                    <a:lumOff val="40000"/>
                  </a:schemeClr>
                </a:solidFill>
                <a:latin typeface="Cambria" pitchFamily="18" charset="0"/>
              </a:rPr>
              <a:t>-</a:t>
            </a:r>
            <a:r>
              <a:rPr lang="en-US" sz="3600" dirty="0">
                <a:solidFill>
                  <a:schemeClr val="tx1"/>
                </a:solidFill>
                <a:latin typeface="Cambria" pitchFamily="18" charset="0"/>
              </a:rPr>
              <a:t>found inside the bowel</a:t>
            </a:r>
          </a:p>
        </p:txBody>
      </p:sp>
      <p:sp>
        <p:nvSpPr>
          <p:cNvPr id="4" name="Content Placeholder 3"/>
          <p:cNvSpPr>
            <a:spLocks noGrp="1"/>
          </p:cNvSpPr>
          <p:nvPr>
            <p:ph sz="half" idx="2"/>
          </p:nvPr>
        </p:nvSpPr>
        <p:spPr>
          <a:xfrm>
            <a:off x="5317958" y="1034716"/>
            <a:ext cx="6874041" cy="5823284"/>
          </a:xfrm>
        </p:spPr>
        <p:txBody>
          <a:bodyPr>
            <a:noAutofit/>
          </a:bodyPr>
          <a:lstStyle/>
          <a:p>
            <a:pPr>
              <a:buNone/>
            </a:pPr>
            <a:r>
              <a:rPr lang="en-US" sz="3600" b="1" dirty="0">
                <a:solidFill>
                  <a:schemeClr val="accent1">
                    <a:lumMod val="75000"/>
                  </a:schemeClr>
                </a:solidFill>
                <a:latin typeface="Cambria" pitchFamily="18" charset="0"/>
              </a:rPr>
              <a:t>Etiology</a:t>
            </a:r>
            <a:r>
              <a:rPr lang="en-US" sz="3600" b="1" dirty="0">
                <a:latin typeface="Cambria" pitchFamily="18" charset="0"/>
              </a:rPr>
              <a:t> </a:t>
            </a:r>
            <a:endParaRPr lang="en-US" sz="3600" dirty="0">
              <a:latin typeface="Cambria" pitchFamily="18" charset="0"/>
            </a:endParaRPr>
          </a:p>
          <a:p>
            <a:r>
              <a:rPr lang="en-US" sz="3600" dirty="0">
                <a:latin typeface="Cambria" pitchFamily="18" charset="0"/>
              </a:rPr>
              <a:t>Prolonged constipation</a:t>
            </a:r>
          </a:p>
          <a:p>
            <a:r>
              <a:rPr lang="en-US" sz="3600" dirty="0">
                <a:latin typeface="Cambria" pitchFamily="18" charset="0"/>
              </a:rPr>
              <a:t>Prolonged Straining when defecating, coughing, sneezing</a:t>
            </a:r>
          </a:p>
          <a:p>
            <a:r>
              <a:rPr lang="en-US" sz="3600" dirty="0">
                <a:latin typeface="Cambria" pitchFamily="18" charset="0"/>
              </a:rPr>
              <a:t>Pregnancy</a:t>
            </a:r>
          </a:p>
          <a:p>
            <a:r>
              <a:rPr lang="en-US" sz="3600" dirty="0">
                <a:latin typeface="Cambria" pitchFamily="18" charset="0"/>
              </a:rPr>
              <a:t>Heavy lifting</a:t>
            </a:r>
          </a:p>
          <a:p>
            <a:r>
              <a:rPr lang="en-US" sz="3600" dirty="0">
                <a:latin typeface="Cambria" pitchFamily="18" charset="0"/>
              </a:rPr>
              <a:t>Large pelvic tumors </a:t>
            </a:r>
          </a:p>
          <a:p>
            <a:r>
              <a:rPr lang="en-US" sz="3600" dirty="0">
                <a:latin typeface="Cambria" pitchFamily="18" charset="0"/>
              </a:rPr>
              <a:t>Liver disease</a:t>
            </a:r>
          </a:p>
          <a:p>
            <a:r>
              <a:rPr lang="en-US" sz="3600" dirty="0">
                <a:latin typeface="Cambria" pitchFamily="18" charset="0"/>
              </a:rPr>
              <a:t>Anal sex</a:t>
            </a:r>
          </a:p>
        </p:txBody>
      </p:sp>
    </p:spTree>
    <p:extLst>
      <p:ext uri="{BB962C8B-B14F-4D97-AF65-F5344CB8AC3E}">
        <p14:creationId xmlns:p14="http://schemas.microsoft.com/office/powerpoint/2010/main" val="215878843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Patients in </a:t>
            </a:r>
            <a:r>
              <a:rPr lang="en-US" dirty="0" err="1"/>
              <a:t>lithotomy</a:t>
            </a:r>
            <a:r>
              <a:rPr lang="en-US" dirty="0"/>
              <a:t> position with hemorrhoids</a:t>
            </a:r>
          </a:p>
        </p:txBody>
      </p:sp>
      <p:pic>
        <p:nvPicPr>
          <p:cNvPr id="1026" name="Picture 2" descr="C:\Users\samsung\Desktop\DA5C122FF1.jpg"/>
          <p:cNvPicPr>
            <a:picLocks noGrp="1" noChangeAspect="1" noChangeArrowheads="1"/>
          </p:cNvPicPr>
          <p:nvPr>
            <p:ph idx="1"/>
          </p:nvPr>
        </p:nvPicPr>
        <p:blipFill>
          <a:blip r:embed="rId2" cstate="print"/>
          <a:stretch>
            <a:fillRect/>
          </a:stretch>
        </p:blipFill>
        <p:spPr bwMode="auto">
          <a:xfrm>
            <a:off x="2920276" y="2934251"/>
            <a:ext cx="6351447" cy="2134086"/>
          </a:xfrm>
          <a:prstGeom prst="rect">
            <a:avLst/>
          </a:prstGeom>
          <a:noFill/>
        </p:spPr>
      </p:pic>
      <p:sp>
        <p:nvSpPr>
          <p:cNvPr id="8" name="Rectangle 7"/>
          <p:cNvSpPr/>
          <p:nvPr/>
        </p:nvSpPr>
        <p:spPr>
          <a:xfrm>
            <a:off x="745959" y="1684421"/>
            <a:ext cx="5991726" cy="517357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7" name="Picture 3" descr="C:\Users\samsung\Desktop\download (4).jpg"/>
          <p:cNvPicPr>
            <a:picLocks noChangeAspect="1" noChangeArrowheads="1"/>
          </p:cNvPicPr>
          <p:nvPr/>
        </p:nvPicPr>
        <p:blipFill>
          <a:blip r:embed="rId3" cstate="print"/>
          <a:srcRect/>
          <a:stretch>
            <a:fillRect/>
          </a:stretch>
        </p:blipFill>
        <p:spPr bwMode="auto">
          <a:xfrm>
            <a:off x="697832" y="2043774"/>
            <a:ext cx="5813508" cy="4354520"/>
          </a:xfrm>
          <a:prstGeom prst="rect">
            <a:avLst/>
          </a:prstGeom>
          <a:noFill/>
        </p:spPr>
      </p:pic>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1"/>
                </a:solidFill>
                <a:latin typeface="Cambria" pitchFamily="18" charset="0"/>
              </a:rPr>
              <a:t>Clinical manifestations </a:t>
            </a:r>
            <a:br>
              <a:rPr lang="en-US" b="1" dirty="0">
                <a:solidFill>
                  <a:schemeClr val="accent1"/>
                </a:solidFill>
                <a:latin typeface="Cambria" pitchFamily="18" charset="0"/>
              </a:rPr>
            </a:br>
            <a:r>
              <a:rPr lang="en-US" dirty="0">
                <a:solidFill>
                  <a:schemeClr val="accent1"/>
                </a:solidFill>
                <a:latin typeface="Cambria" pitchFamily="18" charset="0"/>
              </a:rPr>
              <a:t/>
            </a:r>
            <a:br>
              <a:rPr lang="en-US" dirty="0">
                <a:solidFill>
                  <a:schemeClr val="accent1"/>
                </a:solidFill>
                <a:latin typeface="Cambria" pitchFamily="18" charset="0"/>
              </a:rPr>
            </a:br>
            <a:endParaRPr lang="en-US" dirty="0">
              <a:solidFill>
                <a:schemeClr val="accent1"/>
              </a:solidFill>
              <a:latin typeface="Cambria" pitchFamily="18" charset="0"/>
            </a:endParaRPr>
          </a:p>
        </p:txBody>
      </p:sp>
      <p:sp>
        <p:nvSpPr>
          <p:cNvPr id="3" name="Content Placeholder 2"/>
          <p:cNvSpPr>
            <a:spLocks noGrp="1"/>
          </p:cNvSpPr>
          <p:nvPr>
            <p:ph idx="1"/>
          </p:nvPr>
        </p:nvSpPr>
        <p:spPr/>
        <p:txBody>
          <a:bodyPr>
            <a:normAutofit/>
          </a:bodyPr>
          <a:lstStyle/>
          <a:p>
            <a:r>
              <a:rPr lang="en-US" sz="4000" dirty="0">
                <a:solidFill>
                  <a:schemeClr val="tx1"/>
                </a:solidFill>
                <a:latin typeface="Cambria" pitchFamily="18" charset="0"/>
              </a:rPr>
              <a:t>Bleeding during defecation</a:t>
            </a:r>
          </a:p>
          <a:p>
            <a:r>
              <a:rPr lang="en-US" sz="4000" dirty="0">
                <a:solidFill>
                  <a:schemeClr val="tx1"/>
                </a:solidFill>
                <a:latin typeface="Cambria" pitchFamily="18" charset="0"/>
              </a:rPr>
              <a:t>Feels a mass in the rectum</a:t>
            </a:r>
          </a:p>
          <a:p>
            <a:r>
              <a:rPr lang="en-US" sz="4000" dirty="0">
                <a:solidFill>
                  <a:schemeClr val="tx1"/>
                </a:solidFill>
                <a:latin typeface="Cambria" pitchFamily="18" charset="0"/>
              </a:rPr>
              <a:t>Prolonged constipation</a:t>
            </a:r>
          </a:p>
          <a:p>
            <a:r>
              <a:rPr lang="en-US" sz="4000" dirty="0">
                <a:solidFill>
                  <a:schemeClr val="tx1"/>
                </a:solidFill>
                <a:latin typeface="Cambria" pitchFamily="18" charset="0"/>
              </a:rPr>
              <a:t>Pain of the </a:t>
            </a:r>
            <a:r>
              <a:rPr lang="en-US" sz="4000" dirty="0" err="1">
                <a:solidFill>
                  <a:schemeClr val="tx1"/>
                </a:solidFill>
                <a:latin typeface="Cambria" pitchFamily="18" charset="0"/>
              </a:rPr>
              <a:t>prolapse</a:t>
            </a:r>
            <a:endParaRPr lang="en-US" sz="4000" dirty="0">
              <a:solidFill>
                <a:schemeClr val="tx1"/>
              </a:solidFill>
              <a:latin typeface="Cambria" pitchFamily="18" charset="0"/>
            </a:endParaRP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900554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4057" y="531489"/>
            <a:ext cx="10972800" cy="692424"/>
          </a:xfrm>
        </p:spPr>
        <p:txBody>
          <a:bodyPr>
            <a:normAutofit fontScale="90000"/>
          </a:bodyPr>
          <a:lstStyle/>
          <a:p>
            <a:r>
              <a:rPr lang="en-US" sz="4400" b="1" dirty="0">
                <a:solidFill>
                  <a:schemeClr val="tx1"/>
                </a:solidFill>
                <a:latin typeface="Cambria" pitchFamily="18" charset="0"/>
              </a:rPr>
              <a:t>	</a:t>
            </a:r>
            <a:r>
              <a:rPr lang="en-US" sz="4400" b="1" dirty="0">
                <a:solidFill>
                  <a:schemeClr val="accent1"/>
                </a:solidFill>
                <a:latin typeface="Cambria" pitchFamily="18" charset="0"/>
              </a:rPr>
              <a:t>General Symptoms of dental caries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35143" y="1223913"/>
            <a:ext cx="8200583" cy="4775344"/>
          </a:xfrm>
        </p:spPr>
        <p:txBody>
          <a:bodyPr>
            <a:noAutofit/>
          </a:bodyPr>
          <a:lstStyle/>
          <a:p>
            <a:r>
              <a:rPr lang="en-US" sz="4000" dirty="0">
                <a:solidFill>
                  <a:schemeClr val="tx1"/>
                </a:solidFill>
                <a:latin typeface="Cambria" pitchFamily="18" charset="0"/>
              </a:rPr>
              <a:t>Toothache</a:t>
            </a:r>
          </a:p>
          <a:p>
            <a:r>
              <a:rPr lang="en-US" sz="4000" dirty="0">
                <a:solidFill>
                  <a:schemeClr val="tx1"/>
                </a:solidFill>
                <a:latin typeface="Cambria" pitchFamily="18" charset="0"/>
              </a:rPr>
              <a:t> Sensitivity</a:t>
            </a:r>
          </a:p>
          <a:p>
            <a:r>
              <a:rPr lang="en-US" sz="4000" dirty="0">
                <a:solidFill>
                  <a:schemeClr val="tx1"/>
                </a:solidFill>
                <a:latin typeface="Cambria" pitchFamily="18" charset="0"/>
              </a:rPr>
              <a:t>Holes at the surface of the tooth</a:t>
            </a:r>
          </a:p>
          <a:p>
            <a:r>
              <a:rPr lang="en-US" sz="4000" dirty="0">
                <a:solidFill>
                  <a:schemeClr val="tx1"/>
                </a:solidFill>
                <a:latin typeface="Cambria" pitchFamily="18" charset="0"/>
              </a:rPr>
              <a:t>Jaw swelling.</a:t>
            </a:r>
          </a:p>
          <a:p>
            <a:pPr>
              <a:buNone/>
            </a:pPr>
            <a:r>
              <a:rPr lang="en-US" sz="4000" b="1" u="sng" dirty="0">
                <a:solidFill>
                  <a:schemeClr val="accent1"/>
                </a:solidFill>
                <a:latin typeface="Cambria" pitchFamily="18" charset="0"/>
              </a:rPr>
              <a:t>Diagnosis</a:t>
            </a:r>
            <a:endParaRPr lang="en-US" sz="4000" u="sng" dirty="0">
              <a:solidFill>
                <a:schemeClr val="accent1"/>
              </a:solidFill>
              <a:latin typeface="Cambria" pitchFamily="18" charset="0"/>
            </a:endParaRPr>
          </a:p>
          <a:p>
            <a:r>
              <a:rPr lang="en-US" sz="4000" dirty="0">
                <a:solidFill>
                  <a:schemeClr val="tx1"/>
                </a:solidFill>
                <a:latin typeface="Cambria" pitchFamily="18" charset="0"/>
              </a:rPr>
              <a:t>Oral examination-rays</a:t>
            </a:r>
          </a:p>
        </p:txBody>
      </p:sp>
    </p:spTree>
    <p:extLst>
      <p:ext uri="{BB962C8B-B14F-4D97-AF65-F5344CB8AC3E}">
        <p14:creationId xmlns:p14="http://schemas.microsoft.com/office/powerpoint/2010/main" val="360641126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1"/>
                </a:solidFill>
                <a:latin typeface="Cambria" pitchFamily="18" charset="0"/>
              </a:rPr>
              <a:t/>
            </a:r>
            <a:br>
              <a:rPr lang="en-US" b="1" dirty="0">
                <a:solidFill>
                  <a:schemeClr val="accent1"/>
                </a:solidFill>
                <a:latin typeface="Cambria" pitchFamily="18" charset="0"/>
              </a:rPr>
            </a:br>
            <a:r>
              <a:rPr lang="en-US" b="1" dirty="0">
                <a:solidFill>
                  <a:schemeClr val="accent1"/>
                </a:solidFill>
                <a:latin typeface="Cambria" pitchFamily="18" charset="0"/>
              </a:rPr>
              <a:t> Management </a:t>
            </a:r>
            <a:r>
              <a:rPr lang="en-US" dirty="0">
                <a:solidFill>
                  <a:schemeClr val="accent1"/>
                </a:solidFill>
                <a:latin typeface="Cambria" pitchFamily="18" charset="0"/>
              </a:rPr>
              <a:t/>
            </a:r>
            <a:br>
              <a:rPr lang="en-US" dirty="0">
                <a:solidFill>
                  <a:schemeClr val="accent1"/>
                </a:solidFill>
                <a:latin typeface="Cambria" pitchFamily="18" charset="0"/>
              </a:rPr>
            </a:br>
            <a:endParaRPr lang="en-US" dirty="0">
              <a:solidFill>
                <a:schemeClr val="accent1"/>
              </a:solidFill>
              <a:latin typeface="Cambria" pitchFamily="18" charset="0"/>
            </a:endParaRPr>
          </a:p>
        </p:txBody>
      </p:sp>
      <p:sp>
        <p:nvSpPr>
          <p:cNvPr id="3" name="Content Placeholder 2"/>
          <p:cNvSpPr>
            <a:spLocks noGrp="1"/>
          </p:cNvSpPr>
          <p:nvPr>
            <p:ph idx="1"/>
          </p:nvPr>
        </p:nvSpPr>
        <p:spPr>
          <a:xfrm>
            <a:off x="0" y="1828800"/>
            <a:ext cx="11582400" cy="4526760"/>
          </a:xfrm>
        </p:spPr>
        <p:txBody>
          <a:bodyPr>
            <a:normAutofit fontScale="92500"/>
          </a:bodyPr>
          <a:lstStyle/>
          <a:p>
            <a:r>
              <a:rPr lang="en-US" sz="4000" dirty="0">
                <a:solidFill>
                  <a:schemeClr val="tx1"/>
                </a:solidFill>
                <a:latin typeface="Cambria" pitchFamily="18" charset="0"/>
              </a:rPr>
              <a:t>Warm compressions or </a:t>
            </a:r>
            <a:r>
              <a:rPr lang="en-US" sz="4000" dirty="0" err="1">
                <a:solidFill>
                  <a:schemeClr val="tx1"/>
                </a:solidFill>
                <a:latin typeface="Cambria" pitchFamily="18" charset="0"/>
              </a:rPr>
              <a:t>sitz</a:t>
            </a:r>
            <a:r>
              <a:rPr lang="en-US" sz="4000" dirty="0">
                <a:solidFill>
                  <a:schemeClr val="tx1"/>
                </a:solidFill>
                <a:latin typeface="Cambria" pitchFamily="18" charset="0"/>
              </a:rPr>
              <a:t> births</a:t>
            </a:r>
          </a:p>
          <a:p>
            <a:r>
              <a:rPr lang="en-US" sz="4000" dirty="0">
                <a:solidFill>
                  <a:schemeClr val="tx1"/>
                </a:solidFill>
                <a:latin typeface="Cambria" pitchFamily="18" charset="0"/>
              </a:rPr>
              <a:t>Diet high in fibers</a:t>
            </a:r>
          </a:p>
          <a:p>
            <a:r>
              <a:rPr lang="en-US" sz="4000" dirty="0">
                <a:solidFill>
                  <a:schemeClr val="tx1"/>
                </a:solidFill>
                <a:latin typeface="Cambria" pitchFamily="18" charset="0"/>
              </a:rPr>
              <a:t>Drugs( laxatives, steroid suppositories hemorrhoids)</a:t>
            </a:r>
          </a:p>
          <a:p>
            <a:r>
              <a:rPr lang="en-US" sz="4000" dirty="0" err="1"/>
              <a:t>Sclerotherapy</a:t>
            </a:r>
            <a:r>
              <a:rPr lang="en-US" sz="4000" dirty="0"/>
              <a:t> (quinine, </a:t>
            </a:r>
            <a:r>
              <a:rPr lang="en-US" sz="4000" dirty="0" err="1"/>
              <a:t>polidocanol</a:t>
            </a:r>
            <a:r>
              <a:rPr lang="en-US" sz="4000" dirty="0"/>
              <a:t> or zinc chloride)</a:t>
            </a:r>
          </a:p>
          <a:p>
            <a:r>
              <a:rPr lang="en-US" sz="3600" dirty="0"/>
              <a:t>Rubber band ligation (banding)</a:t>
            </a:r>
            <a:endParaRPr lang="en-US" sz="4000" dirty="0">
              <a:solidFill>
                <a:schemeClr val="tx1"/>
              </a:solidFill>
              <a:latin typeface="Cambria" pitchFamily="18" charset="0"/>
            </a:endParaRPr>
          </a:p>
          <a:p>
            <a:r>
              <a:rPr lang="en-US" sz="4000" dirty="0" err="1">
                <a:solidFill>
                  <a:schemeClr val="tx1"/>
                </a:solidFill>
                <a:latin typeface="Cambria" pitchFamily="18" charset="0"/>
              </a:rPr>
              <a:t>Hemorrhoidectomy</a:t>
            </a:r>
            <a:r>
              <a:rPr lang="en-US" sz="4000" dirty="0">
                <a:solidFill>
                  <a:schemeClr val="tx1"/>
                </a:solidFill>
                <a:latin typeface="Cambria" pitchFamily="18" charset="0"/>
              </a:rPr>
              <a:t>-post op care</a:t>
            </a:r>
          </a:p>
        </p:txBody>
      </p:sp>
    </p:spTree>
    <p:extLst>
      <p:ext uri="{BB962C8B-B14F-4D97-AF65-F5344CB8AC3E}">
        <p14:creationId xmlns:p14="http://schemas.microsoft.com/office/powerpoint/2010/main" val="37182890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Post-op Complications</a:t>
            </a:r>
          </a:p>
        </p:txBody>
      </p:sp>
      <p:sp>
        <p:nvSpPr>
          <p:cNvPr id="3" name="Content Placeholder 2"/>
          <p:cNvSpPr>
            <a:spLocks noGrp="1"/>
          </p:cNvSpPr>
          <p:nvPr>
            <p:ph idx="1"/>
          </p:nvPr>
        </p:nvSpPr>
        <p:spPr/>
        <p:txBody>
          <a:bodyPr>
            <a:normAutofit lnSpcReduction="10000"/>
          </a:bodyPr>
          <a:lstStyle/>
          <a:p>
            <a:r>
              <a:rPr lang="en-US" sz="3600" dirty="0"/>
              <a:t>Pain in their anal region afterwards. </a:t>
            </a:r>
          </a:p>
          <a:p>
            <a:r>
              <a:rPr lang="en-US" sz="3600" dirty="0"/>
              <a:t>Bowel movements and sitting can hurt as a result.</a:t>
            </a:r>
          </a:p>
          <a:p>
            <a:r>
              <a:rPr lang="en-US" sz="3600" dirty="0"/>
              <a:t>Bleeding </a:t>
            </a:r>
          </a:p>
          <a:p>
            <a:r>
              <a:rPr lang="en-US" sz="3600" dirty="0"/>
              <a:t>wound infections, abscesses,</a:t>
            </a:r>
          </a:p>
          <a:p>
            <a:r>
              <a:rPr lang="en-US" sz="3600" dirty="0"/>
              <a:t> narrowing of the anus (anal </a:t>
            </a:r>
            <a:r>
              <a:rPr lang="en-US" sz="3600" dirty="0" err="1"/>
              <a:t>stenosis</a:t>
            </a:r>
            <a:r>
              <a:rPr lang="en-US" sz="3600" dirty="0"/>
              <a:t>), and – rarely</a:t>
            </a:r>
          </a:p>
          <a:p>
            <a:r>
              <a:rPr lang="en-US" sz="3600" dirty="0"/>
              <a:t>fecal incontinence. </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a:xfrm>
            <a:off x="1010654" y="762005"/>
            <a:ext cx="10852484" cy="5364163"/>
          </a:xfrm>
        </p:spPr>
        <p:txBody>
          <a:bodyPr>
            <a:noAutofit/>
          </a:bodyPr>
          <a:lstStyle/>
          <a:p>
            <a:pPr algn="ctr" rtl="0">
              <a:lnSpc>
                <a:spcPct val="125000"/>
              </a:lnSpc>
              <a:buFontTx/>
              <a:buNone/>
            </a:pPr>
            <a:endParaRPr lang="en-US" sz="3600" b="1" u="sng" dirty="0">
              <a:solidFill>
                <a:schemeClr val="tx1"/>
              </a:solidFill>
            </a:endParaRPr>
          </a:p>
          <a:p>
            <a:pPr algn="just">
              <a:lnSpc>
                <a:spcPct val="125000"/>
              </a:lnSpc>
            </a:pPr>
            <a:endParaRPr lang="en-US" sz="3600" b="1" dirty="0">
              <a:solidFill>
                <a:schemeClr val="tx1"/>
              </a:solidFill>
            </a:endParaRPr>
          </a:p>
          <a:p>
            <a:pPr algn="just">
              <a:lnSpc>
                <a:spcPct val="125000"/>
              </a:lnSpc>
            </a:pPr>
            <a:r>
              <a:rPr lang="en-US" sz="3600" b="1" dirty="0">
                <a:solidFill>
                  <a:schemeClr val="tx1"/>
                </a:solidFill>
              </a:rPr>
              <a:t>Peritonitis is an inflammation of the peritoneum, the serous membrane that lines part of the abdominal cavity. </a:t>
            </a:r>
          </a:p>
          <a:p>
            <a:pPr algn="just">
              <a:lnSpc>
                <a:spcPct val="125000"/>
              </a:lnSpc>
            </a:pPr>
            <a:r>
              <a:rPr lang="en-US" sz="3600" b="1" dirty="0">
                <a:solidFill>
                  <a:schemeClr val="tx1"/>
                </a:solidFill>
              </a:rPr>
              <a:t>Localized or generalized, and may result from infection and from a non-infectious process. </a:t>
            </a:r>
          </a:p>
        </p:txBody>
      </p:sp>
      <p:sp>
        <p:nvSpPr>
          <p:cNvPr id="245764" name="Oval 4" descr="White marble"/>
          <p:cNvSpPr>
            <a:spLocks noChangeArrowheads="1"/>
          </p:cNvSpPr>
          <p:nvPr/>
        </p:nvSpPr>
        <p:spPr bwMode="auto">
          <a:xfrm>
            <a:off x="4343405" y="533401"/>
            <a:ext cx="5305922" cy="1447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4400" b="1" dirty="0">
                <a:solidFill>
                  <a:srgbClr val="FFFF00"/>
                </a:solidFill>
              </a:rPr>
              <a:t>7. PERITONITIS</a:t>
            </a:r>
          </a:p>
        </p:txBody>
      </p:sp>
    </p:spTree>
    <p:extLst>
      <p:ext uri="{BB962C8B-B14F-4D97-AF65-F5344CB8AC3E}">
        <p14:creationId xmlns:p14="http://schemas.microsoft.com/office/powerpoint/2010/main" val="1561308443"/>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Classification/types</a:t>
            </a:r>
          </a:p>
        </p:txBody>
      </p:sp>
      <p:sp>
        <p:nvSpPr>
          <p:cNvPr id="246787" name="Rectangle 3"/>
          <p:cNvSpPr>
            <a:spLocks noGrp="1" noChangeArrowheads="1"/>
          </p:cNvSpPr>
          <p:nvPr>
            <p:ph idx="1"/>
          </p:nvPr>
        </p:nvSpPr>
        <p:spPr>
          <a:xfrm>
            <a:off x="745958" y="1419726"/>
            <a:ext cx="10836443" cy="4935834"/>
          </a:xfrm>
        </p:spPr>
        <p:txBody>
          <a:bodyPr/>
          <a:lstStyle/>
          <a:p>
            <a:pPr algn="just" rtl="0">
              <a:lnSpc>
                <a:spcPct val="125000"/>
              </a:lnSpc>
              <a:buFontTx/>
              <a:buNone/>
            </a:pPr>
            <a:endParaRPr lang="en-US" sz="3600" dirty="0">
              <a:solidFill>
                <a:schemeClr val="tx1"/>
              </a:solidFill>
            </a:endParaRPr>
          </a:p>
          <a:p>
            <a:pPr algn="just" rtl="0">
              <a:lnSpc>
                <a:spcPct val="125000"/>
              </a:lnSpc>
              <a:buFontTx/>
              <a:buNone/>
            </a:pPr>
            <a:r>
              <a:rPr lang="en-US" sz="3600" b="1" dirty="0">
                <a:solidFill>
                  <a:schemeClr val="tx1"/>
                </a:solidFill>
              </a:rPr>
              <a:t>1-Infected peritonitis (localized or generalized infected peritonitis) or none infected peritonitis</a:t>
            </a:r>
          </a:p>
          <a:p>
            <a:pPr algn="just" rtl="0">
              <a:lnSpc>
                <a:spcPct val="125000"/>
              </a:lnSpc>
              <a:buFontTx/>
              <a:buNone/>
            </a:pPr>
            <a:r>
              <a:rPr lang="en-US" sz="3600" b="1" dirty="0">
                <a:solidFill>
                  <a:schemeClr val="tx1"/>
                </a:solidFill>
              </a:rPr>
              <a:t>2 Primary or secondary peritonitis</a:t>
            </a:r>
          </a:p>
          <a:p>
            <a:pPr algn="just" rtl="0">
              <a:lnSpc>
                <a:spcPct val="125000"/>
              </a:lnSpc>
              <a:buFontTx/>
              <a:buNone/>
            </a:pPr>
            <a:r>
              <a:rPr lang="en-US" sz="3600" b="1" dirty="0">
                <a:solidFill>
                  <a:schemeClr val="tx1"/>
                </a:solidFill>
              </a:rPr>
              <a:t> </a:t>
            </a:r>
          </a:p>
        </p:txBody>
      </p:sp>
    </p:spTree>
    <p:extLst>
      <p:ext uri="{BB962C8B-B14F-4D97-AF65-F5344CB8AC3E}">
        <p14:creationId xmlns:p14="http://schemas.microsoft.com/office/powerpoint/2010/main" val="239112678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1251283" y="794084"/>
            <a:ext cx="9938084" cy="5606716"/>
          </a:xfrm>
        </p:spPr>
        <p:txBody>
          <a:bodyPr>
            <a:normAutofit/>
          </a:bodyPr>
          <a:lstStyle/>
          <a:p>
            <a:pPr algn="just" rtl="0">
              <a:lnSpc>
                <a:spcPct val="125000"/>
              </a:lnSpc>
            </a:pPr>
            <a:r>
              <a:rPr lang="en-US" sz="3600" b="1" dirty="0">
                <a:solidFill>
                  <a:schemeClr val="tx1"/>
                </a:solidFill>
              </a:rPr>
              <a:t>Primary peritonitis is caused by the spread of an infection from the blood and lymph nodes to the peritoneum. </a:t>
            </a:r>
          </a:p>
          <a:p>
            <a:pPr algn="just" rtl="0">
              <a:lnSpc>
                <a:spcPct val="125000"/>
              </a:lnSpc>
            </a:pPr>
            <a:r>
              <a:rPr lang="en-US" sz="3600" b="1" dirty="0">
                <a:solidFill>
                  <a:schemeClr val="tx1"/>
                </a:solidFill>
              </a:rPr>
              <a:t>Secondary peritonitis is the more common type of peritonitis, happens when the infection comes into the peritoneum from the gastrointestinal or </a:t>
            </a:r>
            <a:r>
              <a:rPr lang="en-US" sz="3600" b="1" dirty="0" err="1">
                <a:solidFill>
                  <a:schemeClr val="tx1"/>
                </a:solidFill>
              </a:rPr>
              <a:t>biliary</a:t>
            </a:r>
            <a:r>
              <a:rPr lang="en-US" sz="3600" b="1" dirty="0">
                <a:solidFill>
                  <a:schemeClr val="tx1"/>
                </a:solidFill>
              </a:rPr>
              <a:t> tract</a:t>
            </a:r>
          </a:p>
        </p:txBody>
      </p:sp>
    </p:spTree>
    <p:extLst>
      <p:ext uri="{BB962C8B-B14F-4D97-AF65-F5344CB8AC3E}">
        <p14:creationId xmlns:p14="http://schemas.microsoft.com/office/powerpoint/2010/main" val="265259825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Risk factors</a:t>
            </a:r>
          </a:p>
        </p:txBody>
      </p:sp>
      <p:sp>
        <p:nvSpPr>
          <p:cNvPr id="247811" name="Rectangle 3"/>
          <p:cNvSpPr>
            <a:spLocks noGrp="1" noChangeArrowheads="1"/>
          </p:cNvSpPr>
          <p:nvPr>
            <p:ph sz="half" idx="1"/>
          </p:nvPr>
        </p:nvSpPr>
        <p:spPr>
          <a:xfrm>
            <a:off x="0" y="1082842"/>
            <a:ext cx="6003925" cy="5213628"/>
          </a:xfrm>
        </p:spPr>
        <p:txBody>
          <a:bodyPr>
            <a:noAutofit/>
          </a:bodyPr>
          <a:lstStyle/>
          <a:p>
            <a:pPr algn="just">
              <a:lnSpc>
                <a:spcPct val="125000"/>
              </a:lnSpc>
              <a:buNone/>
            </a:pPr>
            <a:r>
              <a:rPr lang="en-US" sz="4400" b="1" dirty="0">
                <a:solidFill>
                  <a:schemeClr val="accent2">
                    <a:lumMod val="60000"/>
                    <a:lumOff val="40000"/>
                  </a:schemeClr>
                </a:solidFill>
              </a:rPr>
              <a:t>1</a:t>
            </a:r>
            <a:r>
              <a:rPr lang="en-US" sz="4400" b="1" baseline="30000" dirty="0">
                <a:solidFill>
                  <a:schemeClr val="accent2">
                    <a:lumMod val="60000"/>
                    <a:lumOff val="40000"/>
                  </a:schemeClr>
                </a:solidFill>
              </a:rPr>
              <a:t>o</a:t>
            </a:r>
          </a:p>
          <a:p>
            <a:pPr algn="just">
              <a:lnSpc>
                <a:spcPct val="125000"/>
              </a:lnSpc>
            </a:pPr>
            <a:r>
              <a:rPr lang="en-US" sz="3600" b="1" dirty="0">
                <a:solidFill>
                  <a:schemeClr val="tx1"/>
                </a:solidFill>
              </a:rPr>
              <a:t>Liver disease (cirrhosis)</a:t>
            </a:r>
          </a:p>
          <a:p>
            <a:pPr algn="just" rtl="0">
              <a:lnSpc>
                <a:spcPct val="125000"/>
              </a:lnSpc>
            </a:pPr>
            <a:r>
              <a:rPr lang="en-US" sz="3600" b="1" dirty="0" err="1"/>
              <a:t>Ascites</a:t>
            </a:r>
            <a:endParaRPr lang="en-US" sz="3600" b="1" dirty="0">
              <a:solidFill>
                <a:schemeClr val="tx1"/>
              </a:solidFill>
            </a:endParaRPr>
          </a:p>
          <a:p>
            <a:pPr algn="just" rtl="0">
              <a:lnSpc>
                <a:spcPct val="125000"/>
              </a:lnSpc>
            </a:pPr>
            <a:r>
              <a:rPr lang="en-US" sz="3600" b="1" dirty="0">
                <a:solidFill>
                  <a:schemeClr val="tx1"/>
                </a:solidFill>
              </a:rPr>
              <a:t>Weak immune system</a:t>
            </a:r>
          </a:p>
          <a:p>
            <a:pPr algn="just" rtl="0">
              <a:lnSpc>
                <a:spcPct val="125000"/>
              </a:lnSpc>
            </a:pPr>
            <a:r>
              <a:rPr lang="en-US" sz="3600" b="1" dirty="0">
                <a:solidFill>
                  <a:schemeClr val="tx1"/>
                </a:solidFill>
              </a:rPr>
              <a:t>PID</a:t>
            </a:r>
          </a:p>
          <a:p>
            <a:pPr algn="just" rtl="0">
              <a:lnSpc>
                <a:spcPct val="125000"/>
              </a:lnSpc>
            </a:pPr>
            <a:endParaRPr lang="en-US" sz="3600" b="1" dirty="0">
              <a:solidFill>
                <a:schemeClr val="tx1"/>
              </a:solidFill>
            </a:endParaRPr>
          </a:p>
        </p:txBody>
      </p:sp>
      <p:sp>
        <p:nvSpPr>
          <p:cNvPr id="5" name="Content Placeholder 4"/>
          <p:cNvSpPr>
            <a:spLocks noGrp="1"/>
          </p:cNvSpPr>
          <p:nvPr>
            <p:ph sz="half" idx="2"/>
          </p:nvPr>
        </p:nvSpPr>
        <p:spPr>
          <a:xfrm>
            <a:off x="5727033" y="890337"/>
            <a:ext cx="6087979" cy="5406133"/>
          </a:xfrm>
        </p:spPr>
        <p:txBody>
          <a:bodyPr>
            <a:noAutofit/>
          </a:bodyPr>
          <a:lstStyle/>
          <a:p>
            <a:pPr algn="just">
              <a:lnSpc>
                <a:spcPct val="125000"/>
              </a:lnSpc>
              <a:buNone/>
            </a:pPr>
            <a:r>
              <a:rPr lang="en-US" sz="4400" b="1" dirty="0">
                <a:solidFill>
                  <a:schemeClr val="accent2">
                    <a:lumMod val="60000"/>
                    <a:lumOff val="40000"/>
                  </a:schemeClr>
                </a:solidFill>
              </a:rPr>
              <a:t>2</a:t>
            </a:r>
            <a:r>
              <a:rPr lang="en-US" sz="4400" b="1" baseline="30000" dirty="0">
                <a:solidFill>
                  <a:schemeClr val="accent2">
                    <a:lumMod val="60000"/>
                    <a:lumOff val="40000"/>
                  </a:schemeClr>
                </a:solidFill>
              </a:rPr>
              <a:t>0</a:t>
            </a:r>
          </a:p>
          <a:p>
            <a:pPr algn="just">
              <a:lnSpc>
                <a:spcPct val="125000"/>
              </a:lnSpc>
            </a:pPr>
            <a:r>
              <a:rPr lang="en-US" sz="3200" b="1" dirty="0"/>
              <a:t>Appendicitis (inflammation of the appendix)</a:t>
            </a:r>
          </a:p>
          <a:p>
            <a:pPr algn="just">
              <a:lnSpc>
                <a:spcPct val="125000"/>
              </a:lnSpc>
            </a:pPr>
            <a:r>
              <a:rPr lang="en-US" sz="3200" b="1" dirty="0"/>
              <a:t>Stomach ulcers, Twisted intestine, Pancreatitis</a:t>
            </a:r>
          </a:p>
          <a:p>
            <a:pPr algn="just">
              <a:lnSpc>
                <a:spcPct val="125000"/>
              </a:lnSpc>
            </a:pPr>
            <a:r>
              <a:rPr lang="en-US" sz="3200" b="1" dirty="0"/>
              <a:t>Inflammatory bowel disease, Injury caused by an operation.</a:t>
            </a:r>
          </a:p>
          <a:p>
            <a:pPr algn="just">
              <a:lnSpc>
                <a:spcPct val="125000"/>
              </a:lnSpc>
            </a:pPr>
            <a:r>
              <a:rPr lang="en-US" sz="3200" b="1" dirty="0"/>
              <a:t>Peritoneal dialysis, Trauma.</a:t>
            </a:r>
            <a:endParaRPr lang="en-US" sz="3200" dirty="0"/>
          </a:p>
        </p:txBody>
      </p:sp>
    </p:spTree>
    <p:extLst>
      <p:ext uri="{BB962C8B-B14F-4D97-AF65-F5344CB8AC3E}">
        <p14:creationId xmlns:p14="http://schemas.microsoft.com/office/powerpoint/2010/main" val="354309283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a:xfrm>
            <a:off x="1828804" y="152400"/>
            <a:ext cx="8382000" cy="6019800"/>
          </a:xfrm>
        </p:spPr>
        <p:txBody>
          <a:bodyPr>
            <a:normAutofit/>
          </a:bodyPr>
          <a:lstStyle/>
          <a:p>
            <a:pPr algn="just" rtl="0">
              <a:lnSpc>
                <a:spcPct val="125000"/>
              </a:lnSpc>
              <a:buNone/>
            </a:pPr>
            <a:r>
              <a:rPr lang="en-US" sz="4000" b="1" dirty="0">
                <a:solidFill>
                  <a:schemeClr val="accent1"/>
                </a:solidFill>
              </a:rPr>
              <a:t>Infected peritonitis</a:t>
            </a:r>
          </a:p>
          <a:p>
            <a:pPr algn="just" rtl="0">
              <a:lnSpc>
                <a:spcPct val="125000"/>
              </a:lnSpc>
            </a:pPr>
            <a:endParaRPr lang="en-US" sz="4000" b="1" dirty="0">
              <a:solidFill>
                <a:schemeClr val="tx1"/>
              </a:solidFill>
            </a:endParaRPr>
          </a:p>
          <a:p>
            <a:pPr algn="just" rtl="0">
              <a:lnSpc>
                <a:spcPct val="125000"/>
              </a:lnSpc>
              <a:buNone/>
            </a:pPr>
            <a:endParaRPr lang="en-US" sz="4000" b="1" dirty="0">
              <a:solidFill>
                <a:schemeClr val="tx1"/>
              </a:solidFill>
            </a:endParaRPr>
          </a:p>
          <a:p>
            <a:pPr algn="just" rtl="0">
              <a:lnSpc>
                <a:spcPct val="125000"/>
              </a:lnSpc>
            </a:pPr>
            <a:r>
              <a:rPr lang="en-US" sz="4000" b="1" dirty="0" err="1">
                <a:solidFill>
                  <a:schemeClr val="tx1"/>
                </a:solidFill>
              </a:rPr>
              <a:t>pyogenic</a:t>
            </a:r>
            <a:r>
              <a:rPr lang="en-US" sz="4000" b="1" dirty="0">
                <a:solidFill>
                  <a:schemeClr val="tx1"/>
                </a:solidFill>
              </a:rPr>
              <a:t> bacteria                 - E-coli</a:t>
            </a:r>
          </a:p>
          <a:p>
            <a:pPr algn="just" rtl="0">
              <a:lnSpc>
                <a:spcPct val="125000"/>
              </a:lnSpc>
            </a:pPr>
            <a:r>
              <a:rPr lang="en-US" sz="4000" b="1" dirty="0">
                <a:solidFill>
                  <a:schemeClr val="tx1"/>
                </a:solidFill>
              </a:rPr>
              <a:t>Aerobic and anaerobic streptococci staphylococci</a:t>
            </a:r>
            <a:endParaRPr lang="en-US" sz="4000" b="1" u="sng" dirty="0">
              <a:solidFill>
                <a:schemeClr val="tx1"/>
              </a:solidFill>
            </a:endParaRPr>
          </a:p>
          <a:p>
            <a:pPr algn="just" rtl="0">
              <a:lnSpc>
                <a:spcPct val="125000"/>
              </a:lnSpc>
              <a:buFontTx/>
              <a:buNone/>
            </a:pPr>
            <a:endParaRPr lang="en-US" sz="4000" b="1" u="sng" dirty="0">
              <a:solidFill>
                <a:schemeClr val="tx1"/>
              </a:solidFill>
            </a:endParaRPr>
          </a:p>
          <a:p>
            <a:pPr algn="just" rtl="0">
              <a:lnSpc>
                <a:spcPct val="125000"/>
              </a:lnSpc>
              <a:buFontTx/>
              <a:buNone/>
            </a:pPr>
            <a:endParaRPr lang="en-US" sz="4000" b="1" u="sng" dirty="0">
              <a:solidFill>
                <a:schemeClr val="tx1"/>
              </a:solidFill>
            </a:endParaRPr>
          </a:p>
        </p:txBody>
      </p:sp>
      <p:sp>
        <p:nvSpPr>
          <p:cNvPr id="250884" name="Oval 4"/>
          <p:cNvSpPr>
            <a:spLocks noChangeArrowheads="1"/>
          </p:cNvSpPr>
          <p:nvPr/>
        </p:nvSpPr>
        <p:spPr bwMode="auto">
          <a:xfrm>
            <a:off x="3581405" y="990600"/>
            <a:ext cx="4724400" cy="13716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2800" dirty="0">
                <a:solidFill>
                  <a:srgbClr val="FF0066"/>
                </a:solidFill>
              </a:rPr>
              <a:t>Causative organisms</a:t>
            </a:r>
            <a:endParaRPr lang="en-US" sz="2800" dirty="0"/>
          </a:p>
        </p:txBody>
      </p:sp>
    </p:spTree>
    <p:extLst>
      <p:ext uri="{BB962C8B-B14F-4D97-AF65-F5344CB8AC3E}">
        <p14:creationId xmlns:p14="http://schemas.microsoft.com/office/powerpoint/2010/main" val="258188189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842213" y="433138"/>
            <a:ext cx="10611852" cy="5693033"/>
          </a:xfrm>
        </p:spPr>
        <p:txBody>
          <a:bodyPr>
            <a:noAutofit/>
          </a:bodyPr>
          <a:lstStyle/>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distal colon</a:t>
            </a:r>
          </a:p>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stomach as peptic ulcer, gastric carcinoma</a:t>
            </a:r>
          </a:p>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duodenum (peptic ulcer)</a:t>
            </a:r>
          </a:p>
          <a:p>
            <a:pPr algn="just" rtl="0">
              <a:lnSpc>
                <a:spcPct val="125000"/>
              </a:lnSpc>
              <a:buClr>
                <a:srgbClr val="FF0066"/>
              </a:buClr>
              <a:buFont typeface="Wingdings" panose="05000000000000000000" pitchFamily="2" charset="2"/>
              <a:buChar char="§"/>
            </a:pPr>
            <a:r>
              <a:rPr lang="en-US" sz="3600" b="1" dirty="0">
                <a:solidFill>
                  <a:schemeClr val="tx1"/>
                </a:solidFill>
              </a:rPr>
              <a:t>perforation of the remaining intestine (e.g., appendicitis, inflammatory bowel disease, intestinal infarction, intestinal strangulation, colorectal carcinoma.</a:t>
            </a:r>
            <a:endParaRPr lang="en-US" sz="3600" dirty="0">
              <a:solidFill>
                <a:schemeClr val="tx1"/>
              </a:solidFill>
            </a:endParaRPr>
          </a:p>
        </p:txBody>
      </p:sp>
    </p:spTree>
    <p:extLst>
      <p:ext uri="{BB962C8B-B14F-4D97-AF65-F5344CB8AC3E}">
        <p14:creationId xmlns:p14="http://schemas.microsoft.com/office/powerpoint/2010/main" val="95135265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938465" y="360948"/>
            <a:ext cx="10804357" cy="6497053"/>
          </a:xfrm>
        </p:spPr>
        <p:txBody>
          <a:bodyPr>
            <a:normAutofit/>
          </a:bodyPr>
          <a:lstStyle/>
          <a:p>
            <a:pPr algn="just" rtl="0">
              <a:lnSpc>
                <a:spcPct val="125000"/>
              </a:lnSpc>
              <a:buClr>
                <a:srgbClr val="FFFF66"/>
              </a:buClr>
              <a:buFont typeface="Wingdings" panose="05000000000000000000" pitchFamily="2" charset="2"/>
              <a:buChar char="§"/>
            </a:pPr>
            <a:r>
              <a:rPr lang="en-US" b="1" dirty="0">
                <a:solidFill>
                  <a:schemeClr val="tx1"/>
                </a:solidFill>
              </a:rPr>
              <a:t>Or perforation of the gall bladder (</a:t>
            </a:r>
            <a:r>
              <a:rPr lang="en-US" b="1" dirty="0" err="1">
                <a:solidFill>
                  <a:schemeClr val="tx1"/>
                </a:solidFill>
              </a:rPr>
              <a:t>cholesystitis</a:t>
            </a:r>
            <a:r>
              <a:rPr lang="en-US" b="1" dirty="0">
                <a:solidFill>
                  <a:schemeClr val="tx1"/>
                </a:solidFill>
              </a:rPr>
              <a:t>).</a:t>
            </a:r>
          </a:p>
          <a:p>
            <a:pPr algn="just" rtl="0">
              <a:lnSpc>
                <a:spcPct val="125000"/>
              </a:lnSpc>
              <a:buClr>
                <a:srgbClr val="FFFF66"/>
              </a:buClr>
              <a:buFont typeface="Wingdings" panose="05000000000000000000" pitchFamily="2" charset="2"/>
              <a:buChar char="§"/>
            </a:pPr>
            <a:r>
              <a:rPr lang="en-US" b="1" dirty="0">
                <a:solidFill>
                  <a:schemeClr val="tx1"/>
                </a:solidFill>
              </a:rPr>
              <a:t>Other possible reasons for perforation include abdominal trauma, ingestion of a sharp </a:t>
            </a:r>
            <a:r>
              <a:rPr lang="en-US" b="1" dirty="0" err="1">
                <a:solidFill>
                  <a:schemeClr val="tx1"/>
                </a:solidFill>
              </a:rPr>
              <a:t>forgin</a:t>
            </a:r>
            <a:r>
              <a:rPr lang="en-US" b="1" dirty="0">
                <a:solidFill>
                  <a:schemeClr val="tx1"/>
                </a:solidFill>
              </a:rPr>
              <a:t> body, perforation by an endoscope or catheter. </a:t>
            </a:r>
          </a:p>
          <a:p>
            <a:pPr algn="just">
              <a:lnSpc>
                <a:spcPct val="125000"/>
              </a:lnSpc>
              <a:buClr>
                <a:srgbClr val="FFFF66"/>
              </a:buClr>
              <a:buFont typeface="Wingdings" panose="05000000000000000000" pitchFamily="2" charset="2"/>
              <a:buChar char="§"/>
            </a:pPr>
            <a:r>
              <a:rPr lang="en-US" b="1" dirty="0"/>
              <a:t>Disruption of the peritoneum, even in the absence of perforation of a hollow </a:t>
            </a:r>
            <a:r>
              <a:rPr lang="en-US" b="1" dirty="0" err="1"/>
              <a:t>viscus</a:t>
            </a:r>
            <a:r>
              <a:rPr lang="en-US" b="1" dirty="0"/>
              <a:t>, may also cause infection by letting micro-organism into the peritoneal cavity. </a:t>
            </a:r>
            <a:r>
              <a:rPr lang="en-US" b="1" i="1" dirty="0"/>
              <a:t>Examples include</a:t>
            </a:r>
            <a:r>
              <a:rPr lang="en-US" b="1" dirty="0"/>
              <a:t> trauma, surgical wound, continuous ambulatory peritoneal dialysis, and intra-peritoneal chemotherapy.</a:t>
            </a:r>
            <a:endParaRPr lang="en-US" b="1" dirty="0">
              <a:solidFill>
                <a:schemeClr val="tx1"/>
              </a:solidFill>
            </a:endParaRPr>
          </a:p>
        </p:txBody>
      </p:sp>
    </p:spTree>
    <p:extLst>
      <p:ext uri="{BB962C8B-B14F-4D97-AF65-F5344CB8AC3E}">
        <p14:creationId xmlns:p14="http://schemas.microsoft.com/office/powerpoint/2010/main" val="297135710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3" name="Rectangle 3"/>
          <p:cNvSpPr>
            <a:spLocks noGrp="1" noChangeArrowheads="1"/>
          </p:cNvSpPr>
          <p:nvPr>
            <p:ph idx="1"/>
          </p:nvPr>
        </p:nvSpPr>
        <p:spPr>
          <a:xfrm>
            <a:off x="1981200" y="838200"/>
            <a:ext cx="8229600" cy="6629400"/>
          </a:xfrm>
        </p:spPr>
        <p:txBody>
          <a:bodyPr/>
          <a:lstStyle/>
          <a:p>
            <a:pPr algn="just" rtl="0">
              <a:lnSpc>
                <a:spcPct val="125000"/>
              </a:lnSpc>
              <a:buFontTx/>
              <a:buNone/>
            </a:pPr>
            <a:r>
              <a:rPr lang="en-US" sz="4800" b="1" i="1" dirty="0">
                <a:solidFill>
                  <a:schemeClr val="accent1"/>
                </a:solidFill>
              </a:rPr>
              <a:t>Non-infected peritonitis</a:t>
            </a:r>
            <a:endParaRPr lang="en-US" sz="4400" b="1" dirty="0">
              <a:solidFill>
                <a:schemeClr val="accent1"/>
              </a:solidFill>
            </a:endParaRPr>
          </a:p>
          <a:p>
            <a:pPr algn="just" rtl="0">
              <a:lnSpc>
                <a:spcPct val="125000"/>
              </a:lnSpc>
              <a:buFontTx/>
              <a:buNone/>
            </a:pPr>
            <a:r>
              <a:rPr lang="en-US" b="1" dirty="0">
                <a:solidFill>
                  <a:schemeClr val="tx1"/>
                </a:solidFill>
              </a:rPr>
              <a:t> </a:t>
            </a:r>
            <a:r>
              <a:rPr lang="en-US" sz="4000" b="1" dirty="0">
                <a:solidFill>
                  <a:schemeClr val="tx1"/>
                </a:solidFill>
              </a:rPr>
              <a:t>Leakage of sterile body fluids into the peritoneum, such as blood, gastric juice (e.g., peptic ulcer, gastric carcinoma), bile (e.g., liver), urine (pelvic trauma), pancreatic juice (pancreatitis). </a:t>
            </a:r>
            <a:endParaRPr lang="en-US" sz="4000" b="1" i="1" u="sng" dirty="0">
              <a:solidFill>
                <a:schemeClr val="tx1"/>
              </a:solidFill>
            </a:endParaRPr>
          </a:p>
        </p:txBody>
      </p:sp>
    </p:spTree>
    <p:extLst>
      <p:ext uri="{BB962C8B-B14F-4D97-AF65-F5344CB8AC3E}">
        <p14:creationId xmlns:p14="http://schemas.microsoft.com/office/powerpoint/2010/main" val="48143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489"/>
            <a:ext cx="10972800" cy="723955"/>
          </a:xfrm>
        </p:spPr>
        <p:txBody>
          <a:bodyPr>
            <a:normAutofit fontScale="90000"/>
          </a:bodyPr>
          <a:lstStyle/>
          <a:p>
            <a:pPr algn="ctr"/>
            <a:r>
              <a:rPr lang="en-US" sz="4400" b="1" u="sng" dirty="0">
                <a:solidFill>
                  <a:schemeClr val="accent1"/>
                </a:solidFill>
                <a:latin typeface="Cambria" pitchFamily="18" charset="0"/>
              </a:rPr>
              <a:t>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08993" y="1072055"/>
            <a:ext cx="10499834" cy="4399006"/>
          </a:xfrm>
        </p:spPr>
        <p:txBody>
          <a:bodyPr>
            <a:noAutofit/>
          </a:bodyPr>
          <a:lstStyle/>
          <a:p>
            <a:r>
              <a:rPr lang="en-US" sz="4400" dirty="0">
                <a:solidFill>
                  <a:schemeClr val="tx1"/>
                </a:solidFill>
                <a:latin typeface="Cambria" pitchFamily="18" charset="0"/>
              </a:rPr>
              <a:t>Fillings</a:t>
            </a:r>
          </a:p>
          <a:p>
            <a:r>
              <a:rPr lang="en-US" sz="4400" dirty="0">
                <a:solidFill>
                  <a:schemeClr val="tx1"/>
                </a:solidFill>
                <a:latin typeface="Cambria" pitchFamily="18" charset="0"/>
              </a:rPr>
              <a:t>Extraction: </a:t>
            </a:r>
            <a:r>
              <a:rPr lang="en-US" sz="4400" dirty="0">
                <a:latin typeface="Cambria" pitchFamily="18" charset="0"/>
              </a:rPr>
              <a:t>Complications: Broken tooth,  hemorrhage, infection, dry socket, pushing of root into sinus, fractured jaw</a:t>
            </a:r>
            <a:endParaRPr lang="en-US" sz="4400" dirty="0">
              <a:solidFill>
                <a:schemeClr val="tx1"/>
              </a:solidFill>
              <a:latin typeface="Cambria" pitchFamily="18" charset="0"/>
            </a:endParaRPr>
          </a:p>
          <a:p>
            <a:r>
              <a:rPr lang="en-US" sz="4400" dirty="0">
                <a:solidFill>
                  <a:schemeClr val="tx1"/>
                </a:solidFill>
                <a:latin typeface="Cambria" pitchFamily="18" charset="0"/>
              </a:rPr>
              <a:t>Dental implants</a:t>
            </a:r>
          </a:p>
          <a:p>
            <a:r>
              <a:rPr lang="en-US" sz="4400" dirty="0">
                <a:solidFill>
                  <a:schemeClr val="tx1"/>
                </a:solidFill>
                <a:latin typeface="Cambria" pitchFamily="18" charset="0"/>
              </a:rPr>
              <a:t>Drugs( antibiotics, analgesics)</a:t>
            </a:r>
          </a:p>
          <a:p>
            <a:r>
              <a:rPr lang="en-US" sz="4400" dirty="0">
                <a:solidFill>
                  <a:schemeClr val="tx1"/>
                </a:solidFill>
                <a:latin typeface="Cambria" pitchFamily="18" charset="0"/>
              </a:rPr>
              <a:t>Fluoridation of water</a:t>
            </a:r>
          </a:p>
          <a:p>
            <a:r>
              <a:rPr lang="en-US" sz="4400" dirty="0">
                <a:solidFill>
                  <a:schemeClr val="tx1"/>
                </a:solidFill>
                <a:latin typeface="Cambria" pitchFamily="18" charset="0"/>
              </a:rPr>
              <a:t>Good oral hygiene</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3593535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1323475" y="360947"/>
            <a:ext cx="10130590" cy="6268453"/>
          </a:xfrm>
        </p:spPr>
        <p:txBody>
          <a:bodyPr>
            <a:noAutofit/>
          </a:bodyPr>
          <a:lstStyle/>
          <a:p>
            <a:pPr algn="just" rtl="0">
              <a:lnSpc>
                <a:spcPct val="125000"/>
              </a:lnSpc>
              <a:buFont typeface="Wingdings" pitchFamily="2" charset="2"/>
              <a:buChar char="§"/>
            </a:pPr>
            <a:r>
              <a:rPr lang="en-US" sz="3600" b="1" dirty="0">
                <a:solidFill>
                  <a:schemeClr val="tx1"/>
                </a:solidFill>
              </a:rPr>
              <a:t>Direct entry through an operative or traumatic wound.</a:t>
            </a:r>
          </a:p>
          <a:p>
            <a:pPr algn="just" rtl="0">
              <a:lnSpc>
                <a:spcPct val="125000"/>
              </a:lnSpc>
              <a:buFont typeface="Wingdings" pitchFamily="2" charset="2"/>
              <a:buChar char="§"/>
            </a:pPr>
            <a:r>
              <a:rPr lang="en-US" sz="3600" b="1" dirty="0">
                <a:solidFill>
                  <a:schemeClr val="tx1"/>
                </a:solidFill>
              </a:rPr>
              <a:t>Intra-peritoneal dialysis predisposes to peritoneal infection  </a:t>
            </a:r>
          </a:p>
          <a:p>
            <a:pPr algn="just" rtl="0">
              <a:lnSpc>
                <a:spcPct val="125000"/>
              </a:lnSpc>
              <a:buFont typeface="Wingdings" pitchFamily="2" charset="2"/>
              <a:buChar char="§"/>
            </a:pPr>
            <a:r>
              <a:rPr lang="en-US" sz="3600" b="1" dirty="0">
                <a:solidFill>
                  <a:schemeClr val="tx1"/>
                </a:solidFill>
              </a:rPr>
              <a:t> Though blood spread in cases of septicemia and </a:t>
            </a:r>
            <a:r>
              <a:rPr lang="en-US" sz="3600" b="1" dirty="0" err="1">
                <a:solidFill>
                  <a:schemeClr val="tx1"/>
                </a:solidFill>
              </a:rPr>
              <a:t>pyemia</a:t>
            </a:r>
            <a:r>
              <a:rPr lang="en-US" sz="3600" b="1" dirty="0">
                <a:solidFill>
                  <a:schemeClr val="tx1"/>
                </a:solidFill>
              </a:rPr>
              <a:t> but is rare.</a:t>
            </a:r>
            <a:endParaRPr lang="en-US" sz="3600" b="1" i="1" dirty="0">
              <a:solidFill>
                <a:schemeClr val="tx1"/>
              </a:solidFill>
            </a:endParaRPr>
          </a:p>
          <a:p>
            <a:pPr algn="just" rtl="0">
              <a:lnSpc>
                <a:spcPct val="125000"/>
              </a:lnSpc>
              <a:buFont typeface="Wingdings" pitchFamily="2" charset="2"/>
              <a:buChar char="§"/>
            </a:pPr>
            <a:r>
              <a:rPr lang="en-US" sz="3600" b="1" i="1" dirty="0">
                <a:solidFill>
                  <a:schemeClr val="tx1"/>
                </a:solidFill>
              </a:rPr>
              <a:t>Systemic or localized infections</a:t>
            </a:r>
            <a:r>
              <a:rPr lang="en-US" sz="3600" b="1" dirty="0">
                <a:solidFill>
                  <a:schemeClr val="tx1"/>
                </a:solidFill>
              </a:rPr>
              <a:t> (such as tuberculosis) may rarely have a peritoneal localization.</a:t>
            </a:r>
            <a:endParaRPr lang="en-US" sz="3600" b="1" i="1" dirty="0">
              <a:solidFill>
                <a:schemeClr val="tx1"/>
              </a:solidFill>
            </a:endParaRP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018554519"/>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5" name="Rectangle 3"/>
          <p:cNvSpPr>
            <a:spLocks noGrp="1" noChangeArrowheads="1"/>
          </p:cNvSpPr>
          <p:nvPr>
            <p:ph idx="1"/>
          </p:nvPr>
        </p:nvSpPr>
        <p:spPr>
          <a:xfrm>
            <a:off x="1082842" y="1066805"/>
            <a:ext cx="10226843" cy="4525963"/>
          </a:xfrm>
        </p:spPr>
        <p:txBody>
          <a:bodyPr>
            <a:noAutofit/>
          </a:bodyPr>
          <a:lstStyle/>
          <a:p>
            <a:pPr algn="just" rtl="0">
              <a:lnSpc>
                <a:spcPct val="125000"/>
              </a:lnSpc>
              <a:buFontTx/>
              <a:buNone/>
            </a:pPr>
            <a:r>
              <a:rPr lang="en-US" sz="3600" b="1" i="1" u="sng" dirty="0">
                <a:solidFill>
                  <a:schemeClr val="tx1"/>
                </a:solidFill>
              </a:rPr>
              <a:t>Note:</a:t>
            </a:r>
            <a:r>
              <a:rPr lang="en-US" sz="3600" b="1" dirty="0">
                <a:solidFill>
                  <a:schemeClr val="tx1"/>
                </a:solidFill>
              </a:rPr>
              <a:t> While these body fluids are sterile at first, they frequently become infected once they leak out of their organ, leading to infectious peritonitis within 24 to 48 hours.</a:t>
            </a:r>
          </a:p>
          <a:p>
            <a:pPr algn="just" rtl="0">
              <a:lnSpc>
                <a:spcPct val="125000"/>
              </a:lnSpc>
              <a:buFontTx/>
              <a:buNone/>
            </a:pPr>
            <a:r>
              <a:rPr lang="en-US" sz="3600" b="1" dirty="0">
                <a:solidFill>
                  <a:schemeClr val="tx1"/>
                </a:solidFill>
              </a:rPr>
              <a:t>Sterile abdominal surgery under normal circumstances, causes localized or minimal generalized peritonitis through a foreign body reaction and/or fibrotic adhesions.</a:t>
            </a:r>
            <a:endParaRPr lang="en-US" sz="3600" b="1" u="sng" dirty="0">
              <a:solidFill>
                <a:schemeClr val="tx1"/>
              </a:solidFill>
            </a:endParaRPr>
          </a:p>
          <a:p>
            <a:pPr algn="just" rtl="0">
              <a:lnSpc>
                <a:spcPct val="125000"/>
              </a:lnSpc>
            </a:pPr>
            <a:endParaRPr lang="en-US" sz="3600" b="1"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98346656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7" name="Rectangle 3"/>
          <p:cNvSpPr>
            <a:spLocks noGrp="1" noChangeArrowheads="1"/>
          </p:cNvSpPr>
          <p:nvPr>
            <p:ph idx="1"/>
          </p:nvPr>
        </p:nvSpPr>
        <p:spPr>
          <a:xfrm>
            <a:off x="673767" y="731839"/>
            <a:ext cx="11518233" cy="5745162"/>
          </a:xfrm>
        </p:spPr>
        <p:txBody>
          <a:bodyPr>
            <a:noAutofit/>
          </a:bodyPr>
          <a:lstStyle/>
          <a:p>
            <a:pPr algn="just">
              <a:lnSpc>
                <a:spcPct val="125000"/>
              </a:lnSpc>
            </a:pPr>
            <a:r>
              <a:rPr lang="en-US" sz="3600" b="1" dirty="0">
                <a:solidFill>
                  <a:schemeClr val="tx1"/>
                </a:solidFill>
              </a:rPr>
              <a:t>In normal conditions, the peritoneum appears </a:t>
            </a:r>
            <a:r>
              <a:rPr lang="en-US" sz="3600" b="1" dirty="0" err="1">
                <a:solidFill>
                  <a:schemeClr val="tx1"/>
                </a:solidFill>
              </a:rPr>
              <a:t>greyish</a:t>
            </a:r>
            <a:r>
              <a:rPr lang="en-US" sz="3600" b="1" dirty="0">
                <a:solidFill>
                  <a:schemeClr val="tx1"/>
                </a:solidFill>
              </a:rPr>
              <a:t> and glistening. It becomes dull 2–4 hours after the onset of peritonitis, initially with  serous or slightly turbid fluid.</a:t>
            </a:r>
          </a:p>
          <a:p>
            <a:pPr algn="just" rtl="0">
              <a:lnSpc>
                <a:spcPct val="125000"/>
              </a:lnSpc>
            </a:pPr>
            <a:r>
              <a:rPr lang="en-US" sz="3600" b="1" dirty="0">
                <a:solidFill>
                  <a:schemeClr val="tx1"/>
                </a:solidFill>
              </a:rPr>
              <a:t>Peritonitis is caused by leakage of contents from abdominal organs into the abdominal cavity, usually as a result of inflammation, infection, ischemia, trauma, or tumor perforation.</a:t>
            </a:r>
          </a:p>
        </p:txBody>
      </p:sp>
      <p:sp>
        <p:nvSpPr>
          <p:cNvPr id="257028" name="Rectangle 4" descr="White marble"/>
          <p:cNvSpPr>
            <a:spLocks noChangeArrowheads="1"/>
          </p:cNvSpPr>
          <p:nvPr/>
        </p:nvSpPr>
        <p:spPr bwMode="auto">
          <a:xfrm>
            <a:off x="4207044" y="0"/>
            <a:ext cx="4572000" cy="838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3600" b="1" dirty="0" err="1">
                <a:solidFill>
                  <a:schemeClr val="accent1"/>
                </a:solidFill>
              </a:rPr>
              <a:t>Pathophysiology</a:t>
            </a:r>
            <a:endParaRPr lang="en-US" sz="3600" b="1" dirty="0">
              <a:solidFill>
                <a:schemeClr val="accent1"/>
              </a:solidFill>
            </a:endParaRPr>
          </a:p>
        </p:txBody>
      </p:sp>
    </p:spTree>
    <p:extLst>
      <p:ext uri="{BB962C8B-B14F-4D97-AF65-F5344CB8AC3E}">
        <p14:creationId xmlns:p14="http://schemas.microsoft.com/office/powerpoint/2010/main" val="258859478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409076" y="0"/>
            <a:ext cx="11782926" cy="5799222"/>
          </a:xfrm>
        </p:spPr>
        <p:txBody>
          <a:bodyPr>
            <a:noAutofit/>
          </a:bodyPr>
          <a:lstStyle/>
          <a:p>
            <a:pPr algn="just" rtl="0">
              <a:lnSpc>
                <a:spcPct val="125000"/>
              </a:lnSpc>
            </a:pPr>
            <a:r>
              <a:rPr lang="en-US" sz="3600" b="1" dirty="0">
                <a:solidFill>
                  <a:schemeClr val="tx1"/>
                </a:solidFill>
              </a:rPr>
              <a:t>Bacterial proliferation occurs. </a:t>
            </a:r>
          </a:p>
          <a:p>
            <a:pPr algn="just" rtl="0">
              <a:lnSpc>
                <a:spcPct val="125000"/>
              </a:lnSpc>
            </a:pPr>
            <a:r>
              <a:rPr lang="en-US" sz="3600" b="1" dirty="0">
                <a:solidFill>
                  <a:schemeClr val="tx1"/>
                </a:solidFill>
              </a:rPr>
              <a:t>Edema of the tissues results and exudation of fluid develops in a short time. This fluid in the peritoneal cavity becomes turbid with increasing amounts of protein, white blood cells, cellular debris, and blood. </a:t>
            </a:r>
            <a:r>
              <a:rPr lang="en-US" sz="3600" b="1" dirty="0"/>
              <a:t>Immediate </a:t>
            </a:r>
            <a:r>
              <a:rPr lang="en-US" sz="3600" b="1" dirty="0" err="1">
                <a:solidFill>
                  <a:schemeClr val="tx1"/>
                </a:solidFill>
              </a:rPr>
              <a:t>hypermotility</a:t>
            </a:r>
            <a:r>
              <a:rPr lang="en-US" sz="3600" b="1" dirty="0">
                <a:solidFill>
                  <a:schemeClr val="tx1"/>
                </a:solidFill>
              </a:rPr>
              <a:t> of intestines develops followed by paralytic </a:t>
            </a:r>
            <a:r>
              <a:rPr lang="en-US" sz="3600" b="1" dirty="0" err="1">
                <a:solidFill>
                  <a:schemeClr val="tx1"/>
                </a:solidFill>
              </a:rPr>
              <a:t>ileus</a:t>
            </a:r>
            <a:r>
              <a:rPr lang="en-US" sz="3600" b="1" dirty="0">
                <a:solidFill>
                  <a:schemeClr val="tx1"/>
                </a:solidFill>
              </a:rPr>
              <a:t> with an accumulation of air and fluid in the bowel. Later on, the </a:t>
            </a:r>
            <a:r>
              <a:rPr lang="en-US" sz="3600" b="1" dirty="0" err="1">
                <a:solidFill>
                  <a:schemeClr val="tx1"/>
                </a:solidFill>
              </a:rPr>
              <a:t>exudate</a:t>
            </a:r>
            <a:r>
              <a:rPr lang="en-US" sz="3600" b="1" dirty="0">
                <a:solidFill>
                  <a:schemeClr val="tx1"/>
                </a:solidFill>
              </a:rPr>
              <a:t> becomes creamy and </a:t>
            </a:r>
            <a:r>
              <a:rPr lang="en-US" sz="3600" b="1" dirty="0" err="1">
                <a:solidFill>
                  <a:schemeClr val="tx1"/>
                </a:solidFill>
              </a:rPr>
              <a:t>suppurative</a:t>
            </a:r>
            <a:r>
              <a:rPr lang="en-US" sz="3600" b="1" dirty="0">
                <a:solidFill>
                  <a:schemeClr val="tx1"/>
                </a:solidFill>
              </a:rPr>
              <a:t>. It may  spread to the whole peritoneum</a:t>
            </a: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17562452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890339" y="1179095"/>
            <a:ext cx="10996862" cy="5755106"/>
          </a:xfrm>
        </p:spPr>
        <p:txBody>
          <a:bodyPr>
            <a:normAutofit/>
          </a:bodyPr>
          <a:lstStyle/>
          <a:p>
            <a:pPr algn="justLow" rtl="0">
              <a:lnSpc>
                <a:spcPct val="125000"/>
              </a:lnSpc>
              <a:buFontTx/>
              <a:buNone/>
            </a:pPr>
            <a:r>
              <a:rPr lang="en-US" sz="3200" b="1" dirty="0">
                <a:solidFill>
                  <a:schemeClr val="tx1"/>
                </a:solidFill>
              </a:rPr>
              <a:t>A-Assessment through:</a:t>
            </a:r>
            <a:endParaRPr lang="en-US" sz="3200" b="1" i="1" dirty="0">
              <a:solidFill>
                <a:schemeClr val="tx1"/>
              </a:solidFill>
            </a:endParaRPr>
          </a:p>
          <a:p>
            <a:pPr algn="just" rtl="0">
              <a:lnSpc>
                <a:spcPct val="125000"/>
              </a:lnSpc>
              <a:buFontTx/>
              <a:buNone/>
            </a:pPr>
            <a:r>
              <a:rPr lang="en-US" sz="3200" b="1" i="1" dirty="0">
                <a:solidFill>
                  <a:schemeClr val="accent1"/>
                </a:solidFill>
              </a:rPr>
              <a:t>Signs and symptoms of peritonitis:</a:t>
            </a:r>
            <a:endParaRPr lang="en-US" sz="3200" b="1" dirty="0">
              <a:solidFill>
                <a:schemeClr val="accent1"/>
              </a:solidFill>
            </a:endParaRPr>
          </a:p>
          <a:p>
            <a:pPr algn="just" rtl="0">
              <a:lnSpc>
                <a:spcPct val="125000"/>
              </a:lnSpc>
            </a:pPr>
            <a:r>
              <a:rPr lang="en-US" sz="3200" b="1" dirty="0">
                <a:solidFill>
                  <a:schemeClr val="tx1"/>
                </a:solidFill>
              </a:rPr>
              <a:t>Abdominal pain and tenderness. At first, a diffuse type of pain is felt. The pain tends to become constant, localized, and more intense near the site of the inflammation.</a:t>
            </a:r>
          </a:p>
        </p:txBody>
      </p:sp>
      <p:sp>
        <p:nvSpPr>
          <p:cNvPr id="258053" name="Oval 5" descr="Recycled paper"/>
          <p:cNvSpPr>
            <a:spLocks noChangeArrowheads="1"/>
          </p:cNvSpPr>
          <p:nvPr/>
        </p:nvSpPr>
        <p:spPr bwMode="auto">
          <a:xfrm>
            <a:off x="3352802" y="228600"/>
            <a:ext cx="5715001" cy="990600"/>
          </a:xfrm>
          <a:prstGeom prst="ellipse">
            <a:avLst/>
          </a:prstGeom>
          <a:solidFill>
            <a:schemeClr val="bg1"/>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4000" dirty="0">
                <a:solidFill>
                  <a:schemeClr val="accent1"/>
                </a:solidFill>
              </a:rPr>
              <a:t>Nursing process:</a:t>
            </a:r>
          </a:p>
        </p:txBody>
      </p:sp>
    </p:spTree>
    <p:extLst>
      <p:ext uri="{BB962C8B-B14F-4D97-AF65-F5344CB8AC3E}">
        <p14:creationId xmlns:p14="http://schemas.microsoft.com/office/powerpoint/2010/main" val="283349126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5" name="Rectangle 3"/>
          <p:cNvSpPr>
            <a:spLocks noGrp="1" noChangeArrowheads="1"/>
          </p:cNvSpPr>
          <p:nvPr>
            <p:ph idx="1"/>
          </p:nvPr>
        </p:nvSpPr>
        <p:spPr>
          <a:xfrm>
            <a:off x="1299413" y="533400"/>
            <a:ext cx="9865893" cy="5867400"/>
          </a:xfrm>
        </p:spPr>
        <p:txBody>
          <a:bodyPr/>
          <a:lstStyle/>
          <a:p>
            <a:pPr algn="just" rtl="0">
              <a:lnSpc>
                <a:spcPct val="125000"/>
              </a:lnSpc>
            </a:pPr>
            <a:r>
              <a:rPr lang="en-US" sz="3600" b="1" dirty="0">
                <a:solidFill>
                  <a:schemeClr val="tx1"/>
                </a:solidFill>
              </a:rPr>
              <a:t>Diffuse abdominal rigidity, Swelling and tenderness in the abdomen with pain ranging from dull aches to severe, sharp pain is often present, especially in generalized peritonitis</a:t>
            </a:r>
            <a:r>
              <a:rPr lang="en-US" sz="3600" b="1" dirty="0">
                <a:solidFill>
                  <a:schemeClr val="tx1"/>
                </a:solidFill>
                <a:hlinkClick r:id="rId2" tooltip="Fever"/>
              </a:rPr>
              <a:t> </a:t>
            </a:r>
            <a:endParaRPr lang="en-US" sz="3600" b="1" dirty="0">
              <a:solidFill>
                <a:schemeClr val="tx1"/>
              </a:solidFill>
            </a:endParaRPr>
          </a:p>
          <a:p>
            <a:pPr algn="just" rtl="0">
              <a:lnSpc>
                <a:spcPct val="125000"/>
              </a:lnSpc>
            </a:pPr>
            <a:r>
              <a:rPr lang="en-US" sz="3600" b="1" dirty="0">
                <a:solidFill>
                  <a:schemeClr val="tx1"/>
                </a:solidFill>
              </a:rPr>
              <a:t>Fever and chills, loss of appetite, thirst, nausea and vomiting.</a:t>
            </a:r>
          </a:p>
          <a:p>
            <a:pPr>
              <a:lnSpc>
                <a:spcPct val="90000"/>
              </a:lnSpc>
            </a:pPr>
            <a:endParaRPr lang="en-US" sz="2800" b="1" dirty="0">
              <a:solidFill>
                <a:schemeClr val="tx1"/>
              </a:solidFill>
            </a:endParaRPr>
          </a:p>
        </p:txBody>
      </p:sp>
    </p:spTree>
    <p:extLst>
      <p:ext uri="{BB962C8B-B14F-4D97-AF65-F5344CB8AC3E}">
        <p14:creationId xmlns:p14="http://schemas.microsoft.com/office/powerpoint/2010/main" val="293258178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5" name="Rectangle 3"/>
          <p:cNvSpPr>
            <a:spLocks noGrp="1" noChangeArrowheads="1"/>
          </p:cNvSpPr>
          <p:nvPr>
            <p:ph sz="half" idx="4294967295"/>
          </p:nvPr>
        </p:nvSpPr>
        <p:spPr>
          <a:xfrm>
            <a:off x="0" y="288925"/>
            <a:ext cx="5384800" cy="6007100"/>
          </a:xfrm>
        </p:spPr>
        <p:txBody>
          <a:bodyPr>
            <a:noAutofit/>
          </a:bodyPr>
          <a:lstStyle/>
          <a:p>
            <a:pPr algn="just" rtl="0">
              <a:lnSpc>
                <a:spcPct val="125000"/>
              </a:lnSpc>
              <a:buClr>
                <a:srgbClr val="FF0000"/>
              </a:buClr>
            </a:pPr>
            <a:r>
              <a:rPr lang="en-US" sz="3600" b="1" dirty="0">
                <a:solidFill>
                  <a:schemeClr val="tx1"/>
                </a:solidFill>
              </a:rPr>
              <a:t>Reduced urine output</a:t>
            </a:r>
          </a:p>
          <a:p>
            <a:pPr algn="just" rtl="0">
              <a:lnSpc>
                <a:spcPct val="125000"/>
              </a:lnSpc>
              <a:buClr>
                <a:srgbClr val="FF0000"/>
              </a:buClr>
            </a:pPr>
            <a:r>
              <a:rPr lang="en-US" sz="3600" b="1" dirty="0">
                <a:solidFill>
                  <a:schemeClr val="tx1"/>
                </a:solidFill>
              </a:rPr>
              <a:t>Not being able to pass gas or stool</a:t>
            </a:r>
          </a:p>
          <a:p>
            <a:pPr algn="just" rtl="0">
              <a:lnSpc>
                <a:spcPct val="125000"/>
              </a:lnSpc>
              <a:buClr>
                <a:srgbClr val="FF0000"/>
              </a:buClr>
            </a:pPr>
            <a:r>
              <a:rPr lang="en-US" sz="3600" b="1" dirty="0">
                <a:solidFill>
                  <a:schemeClr val="tx1"/>
                </a:solidFill>
              </a:rPr>
              <a:t>Sinus tachycardia</a:t>
            </a:r>
          </a:p>
          <a:p>
            <a:pPr algn="just" rtl="0">
              <a:lnSpc>
                <a:spcPct val="125000"/>
              </a:lnSpc>
              <a:buClr>
                <a:srgbClr val="FF0000"/>
              </a:buClr>
            </a:pPr>
            <a:r>
              <a:rPr lang="en-US" sz="3600" b="1" dirty="0"/>
              <a:t>P</a:t>
            </a:r>
            <a:r>
              <a:rPr lang="en-US" sz="3600" b="1" dirty="0">
                <a:solidFill>
                  <a:schemeClr val="tx1"/>
                </a:solidFill>
              </a:rPr>
              <a:t>aralytic </a:t>
            </a:r>
            <a:r>
              <a:rPr lang="en-US" sz="3600" b="1" dirty="0" err="1">
                <a:solidFill>
                  <a:schemeClr val="tx1"/>
                </a:solidFill>
              </a:rPr>
              <a:t>ileus</a:t>
            </a:r>
            <a:r>
              <a:rPr lang="en-US" sz="3600" b="1" dirty="0">
                <a:solidFill>
                  <a:schemeClr val="tx1"/>
                </a:solidFill>
              </a:rPr>
              <a:t> with nausea, vomiting, distension .</a:t>
            </a:r>
          </a:p>
        </p:txBody>
      </p:sp>
      <p:sp>
        <p:nvSpPr>
          <p:cNvPr id="4" name="Content Placeholder 3"/>
          <p:cNvSpPr>
            <a:spLocks noGrp="1"/>
          </p:cNvSpPr>
          <p:nvPr>
            <p:ph sz="half" idx="4294967295"/>
          </p:nvPr>
        </p:nvSpPr>
        <p:spPr>
          <a:xfrm>
            <a:off x="6303963" y="481013"/>
            <a:ext cx="5888037" cy="5815012"/>
          </a:xfrm>
        </p:spPr>
        <p:txBody>
          <a:bodyPr>
            <a:normAutofit/>
          </a:bodyPr>
          <a:lstStyle/>
          <a:p>
            <a:pPr algn="just">
              <a:lnSpc>
                <a:spcPct val="125000"/>
              </a:lnSpc>
              <a:buClr>
                <a:srgbClr val="FF0000"/>
              </a:buClr>
            </a:pPr>
            <a:r>
              <a:rPr lang="en-US" sz="3600" b="1" dirty="0"/>
              <a:t>Auscultation reveals absent of bowel sound due to paralytic </a:t>
            </a:r>
            <a:r>
              <a:rPr lang="en-US" sz="3600" b="1" dirty="0" err="1"/>
              <a:t>ileus</a:t>
            </a:r>
            <a:endParaRPr lang="en-US" sz="3600" b="1" dirty="0"/>
          </a:p>
          <a:p>
            <a:pPr algn="just">
              <a:lnSpc>
                <a:spcPct val="125000"/>
              </a:lnSpc>
              <a:buClr>
                <a:srgbClr val="FF0000"/>
              </a:buClr>
            </a:pPr>
            <a:r>
              <a:rPr lang="en-US" sz="3600" b="1" dirty="0"/>
              <a:t>In neglected cases the patient will present by sunken eyes</a:t>
            </a:r>
            <a:endParaRPr lang="en-US" sz="3600" b="1" i="1" dirty="0"/>
          </a:p>
          <a:p>
            <a:endParaRPr lang="en-US" sz="3600" dirty="0"/>
          </a:p>
        </p:txBody>
      </p:sp>
    </p:spTree>
    <p:extLst>
      <p:ext uri="{BB962C8B-B14F-4D97-AF65-F5344CB8AC3E}">
        <p14:creationId xmlns:p14="http://schemas.microsoft.com/office/powerpoint/2010/main" val="300874248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a:xfrm>
            <a:off x="938465" y="457200"/>
            <a:ext cx="10395284" cy="5715000"/>
          </a:xfrm>
        </p:spPr>
        <p:txBody>
          <a:bodyPr>
            <a:noAutofit/>
          </a:bodyPr>
          <a:lstStyle/>
          <a:p>
            <a:pPr algn="just" rtl="0">
              <a:lnSpc>
                <a:spcPct val="125000"/>
              </a:lnSpc>
              <a:buNone/>
            </a:pPr>
            <a:r>
              <a:rPr lang="en-US" sz="3600" b="1" i="1" dirty="0">
                <a:solidFill>
                  <a:schemeClr val="accent1"/>
                </a:solidFill>
              </a:rPr>
              <a:t>Diagnostic parameters:</a:t>
            </a:r>
            <a:endParaRPr lang="en-US" sz="3600" b="1" dirty="0">
              <a:solidFill>
                <a:schemeClr val="accent1"/>
              </a:solidFill>
            </a:endParaRPr>
          </a:p>
          <a:p>
            <a:pPr algn="just" rtl="0">
              <a:lnSpc>
                <a:spcPct val="125000"/>
              </a:lnSpc>
            </a:pPr>
            <a:r>
              <a:rPr lang="en-US" sz="3600" b="1" dirty="0">
                <a:solidFill>
                  <a:schemeClr val="tx1"/>
                </a:solidFill>
              </a:rPr>
              <a:t>A diagnosis of peritonitis is based on the clinical manifestations. </a:t>
            </a:r>
          </a:p>
          <a:p>
            <a:pPr algn="just" rtl="0">
              <a:lnSpc>
                <a:spcPct val="125000"/>
              </a:lnSpc>
            </a:pPr>
            <a:r>
              <a:rPr lang="en-US" sz="3600" b="1" dirty="0">
                <a:solidFill>
                  <a:schemeClr val="tx1"/>
                </a:solidFill>
              </a:rPr>
              <a:t>Blood picture for </a:t>
            </a:r>
            <a:r>
              <a:rPr lang="en-US" sz="3600" b="1" dirty="0" err="1">
                <a:solidFill>
                  <a:schemeClr val="tx1"/>
                </a:solidFill>
              </a:rPr>
              <a:t>leukocytosis</a:t>
            </a:r>
            <a:r>
              <a:rPr lang="en-US" sz="3600" b="1" dirty="0">
                <a:solidFill>
                  <a:schemeClr val="tx1"/>
                </a:solidFill>
              </a:rPr>
              <a:t>.</a:t>
            </a:r>
          </a:p>
          <a:p>
            <a:pPr algn="just" rtl="0">
              <a:lnSpc>
                <a:spcPct val="125000"/>
              </a:lnSpc>
            </a:pPr>
            <a:r>
              <a:rPr lang="en-US" sz="3600" b="1" dirty="0" err="1">
                <a:solidFill>
                  <a:schemeClr val="tx1"/>
                </a:solidFill>
              </a:rPr>
              <a:t>hypokalemia</a:t>
            </a:r>
            <a:r>
              <a:rPr lang="en-US" sz="3600" b="1" dirty="0">
                <a:solidFill>
                  <a:schemeClr val="tx1"/>
                </a:solidFill>
              </a:rPr>
              <a:t>, </a:t>
            </a:r>
            <a:r>
              <a:rPr lang="en-US" sz="3600" b="1" dirty="0" err="1">
                <a:solidFill>
                  <a:schemeClr val="tx1"/>
                </a:solidFill>
              </a:rPr>
              <a:t>hypernatremia</a:t>
            </a:r>
            <a:r>
              <a:rPr lang="en-US" sz="3600" b="1" dirty="0">
                <a:solidFill>
                  <a:schemeClr val="tx1"/>
                </a:solidFill>
              </a:rPr>
              <a:t>, and acidosis may be present, but they are not specific findings.</a:t>
            </a:r>
          </a:p>
          <a:p>
            <a:pPr algn="just" rtl="0">
              <a:lnSpc>
                <a:spcPct val="125000"/>
              </a:lnSpc>
            </a:pPr>
            <a:r>
              <a:rPr lang="en-US" sz="3600" b="1" dirty="0">
                <a:solidFill>
                  <a:schemeClr val="tx1"/>
                </a:solidFill>
              </a:rPr>
              <a:t> Abdominal X-rays may reveal dilated, edematous intestines,</a:t>
            </a:r>
            <a:endParaRPr lang="en-US" sz="3600" b="1" dirty="0">
              <a:solidFill>
                <a:schemeClr val="tx1"/>
              </a:solidFill>
              <a:hlinkClick r:id="rId2" tooltip="Computed tomography"/>
            </a:endParaRPr>
          </a:p>
        </p:txBody>
      </p:sp>
    </p:spTree>
    <p:extLst>
      <p:ext uri="{BB962C8B-B14F-4D97-AF65-F5344CB8AC3E}">
        <p14:creationId xmlns:p14="http://schemas.microsoft.com/office/powerpoint/2010/main" val="286500591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39" name="Rectangle 3"/>
          <p:cNvSpPr>
            <a:spLocks noGrp="1" noChangeArrowheads="1"/>
          </p:cNvSpPr>
          <p:nvPr>
            <p:ph idx="1"/>
          </p:nvPr>
        </p:nvSpPr>
        <p:spPr>
          <a:xfrm>
            <a:off x="745958" y="409075"/>
            <a:ext cx="11446043" cy="5183694"/>
          </a:xfrm>
        </p:spPr>
        <p:txBody>
          <a:bodyPr>
            <a:noAutofit/>
          </a:bodyPr>
          <a:lstStyle/>
          <a:p>
            <a:pPr algn="just" rtl="0">
              <a:lnSpc>
                <a:spcPct val="125000"/>
              </a:lnSpc>
            </a:pPr>
            <a:r>
              <a:rPr lang="en-US" sz="3600" b="1" dirty="0">
                <a:solidFill>
                  <a:schemeClr val="tx1"/>
                </a:solidFill>
              </a:rPr>
              <a:t>Computed tomography may be useful in differentiating causes of abdominal pain. </a:t>
            </a:r>
          </a:p>
          <a:p>
            <a:pPr algn="just" rtl="0">
              <a:lnSpc>
                <a:spcPct val="125000"/>
              </a:lnSpc>
            </a:pPr>
            <a:r>
              <a:rPr lang="en-US" sz="3600" b="1" dirty="0" err="1">
                <a:solidFill>
                  <a:schemeClr val="tx1"/>
                </a:solidFill>
              </a:rPr>
              <a:t>Paracentesis</a:t>
            </a:r>
            <a:r>
              <a:rPr lang="en-US" sz="3600" b="1" dirty="0">
                <a:solidFill>
                  <a:schemeClr val="tx1"/>
                </a:solidFill>
              </a:rPr>
              <a:t>. </a:t>
            </a:r>
          </a:p>
          <a:p>
            <a:pPr algn="just" rtl="0">
              <a:lnSpc>
                <a:spcPct val="125000"/>
              </a:lnSpc>
            </a:pPr>
            <a:r>
              <a:rPr lang="en-US" sz="3600" b="1" dirty="0">
                <a:solidFill>
                  <a:schemeClr val="tx1"/>
                </a:solidFill>
              </a:rPr>
              <a:t>Culture of the peritoneal fluid</a:t>
            </a:r>
          </a:p>
          <a:p>
            <a:pPr algn="just">
              <a:lnSpc>
                <a:spcPct val="125000"/>
              </a:lnSpc>
              <a:buNone/>
            </a:pPr>
            <a:r>
              <a:rPr lang="en-US" sz="4400" b="1" dirty="0">
                <a:solidFill>
                  <a:schemeClr val="accent1"/>
                </a:solidFill>
              </a:rPr>
              <a:t>B-Nursing diagnosis:</a:t>
            </a:r>
          </a:p>
          <a:p>
            <a:pPr algn="just">
              <a:lnSpc>
                <a:spcPct val="125000"/>
              </a:lnSpc>
            </a:pPr>
            <a:r>
              <a:rPr lang="en-US" sz="3600" b="1" dirty="0"/>
              <a:t>Abdominal pain.      </a:t>
            </a:r>
          </a:p>
          <a:p>
            <a:pPr algn="just">
              <a:lnSpc>
                <a:spcPct val="125000"/>
              </a:lnSpc>
            </a:pPr>
            <a:r>
              <a:rPr lang="en-US" sz="3600" b="1" dirty="0"/>
              <a:t>Fluid volume deficit.</a:t>
            </a:r>
          </a:p>
          <a:p>
            <a:pPr algn="just">
              <a:lnSpc>
                <a:spcPct val="125000"/>
              </a:lnSpc>
            </a:pPr>
            <a:r>
              <a:rPr lang="en-US" sz="3600" b="1" dirty="0"/>
              <a:t>Alteration in tissue perfusion</a:t>
            </a:r>
          </a:p>
          <a:p>
            <a:pPr algn="just" rtl="0">
              <a:lnSpc>
                <a:spcPct val="125000"/>
              </a:lnSpc>
            </a:pPr>
            <a:endParaRPr lang="en-US" sz="3600" b="1" dirty="0">
              <a:solidFill>
                <a:schemeClr val="tx1"/>
              </a:solidFill>
            </a:endParaRP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10584558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9" name="Rectangle 3"/>
          <p:cNvSpPr>
            <a:spLocks noGrp="1" noChangeArrowheads="1"/>
          </p:cNvSpPr>
          <p:nvPr>
            <p:ph idx="1"/>
          </p:nvPr>
        </p:nvSpPr>
        <p:spPr>
          <a:xfrm>
            <a:off x="914400" y="745959"/>
            <a:ext cx="10563726" cy="4816642"/>
          </a:xfrm>
        </p:spPr>
        <p:txBody>
          <a:bodyPr>
            <a:noAutofit/>
          </a:bodyPr>
          <a:lstStyle/>
          <a:p>
            <a:pPr algn="just" rtl="0">
              <a:lnSpc>
                <a:spcPct val="125000"/>
              </a:lnSpc>
              <a:buFontTx/>
              <a:buNone/>
            </a:pPr>
            <a:r>
              <a:rPr lang="en-US" sz="3600" b="1" dirty="0">
                <a:solidFill>
                  <a:schemeClr val="accent1"/>
                </a:solidFill>
              </a:rPr>
              <a:t>C- Nursing intervention:</a:t>
            </a:r>
          </a:p>
          <a:p>
            <a:pPr algn="just">
              <a:lnSpc>
                <a:spcPct val="125000"/>
              </a:lnSpc>
            </a:pPr>
            <a:r>
              <a:rPr lang="en-US" sz="3600" b="1" dirty="0">
                <a:solidFill>
                  <a:schemeClr val="tx1"/>
                </a:solidFill>
              </a:rPr>
              <a:t>Monitor and document the severity, consistency, location and other characteristics of pain.</a:t>
            </a:r>
          </a:p>
          <a:p>
            <a:pPr algn="just">
              <a:lnSpc>
                <a:spcPct val="125000"/>
              </a:lnSpc>
            </a:pPr>
            <a:r>
              <a:rPr lang="en-US" sz="3600" b="1" dirty="0">
                <a:solidFill>
                  <a:schemeClr val="tx1"/>
                </a:solidFill>
              </a:rPr>
              <a:t>The patient is placed on the side with knees flexed; this position decreases tension on the abdominal organs and maximize comfort.</a:t>
            </a:r>
          </a:p>
          <a:p>
            <a:pPr algn="just">
              <a:lnSpc>
                <a:spcPct val="125000"/>
              </a:lnSpc>
            </a:pPr>
            <a:endParaRPr lang="en-US" sz="3600" b="1" dirty="0">
              <a:solidFill>
                <a:schemeClr val="tx1"/>
              </a:solidFill>
            </a:endParaRPr>
          </a:p>
          <a:p>
            <a:pPr>
              <a:lnSpc>
                <a:spcPct val="80000"/>
              </a:lnSpc>
            </a:pPr>
            <a:endParaRPr lang="en-US" sz="3600" dirty="0">
              <a:solidFill>
                <a:schemeClr val="tx1"/>
              </a:solidFill>
            </a:endParaRPr>
          </a:p>
        </p:txBody>
      </p:sp>
    </p:spTree>
    <p:extLst>
      <p:ext uri="{BB962C8B-B14F-4D97-AF65-F5344CB8AC3E}">
        <p14:creationId xmlns:p14="http://schemas.microsoft.com/office/powerpoint/2010/main" val="2451130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694" y="3"/>
            <a:ext cx="10972800" cy="1280159"/>
          </a:xfrm>
          <a:noFill/>
          <a:ln>
            <a:noFill/>
          </a:ln>
        </p:spPr>
        <p:txBody>
          <a:bodyPr>
            <a:noAutofit/>
          </a:bodyPr>
          <a:lstStyle/>
          <a:p>
            <a:r>
              <a:rPr lang="en-US" sz="4400" b="1" u="sng" dirty="0">
                <a:latin typeface="Cambria" pitchFamily="18" charset="0"/>
              </a:rPr>
              <a:t>3. </a:t>
            </a:r>
            <a:r>
              <a:rPr lang="en-US" sz="4400" b="1" u="sng" dirty="0" err="1">
                <a:latin typeface="Cambria" pitchFamily="18" charset="0"/>
              </a:rPr>
              <a:t>Dentoalveolar</a:t>
            </a:r>
            <a:r>
              <a:rPr lang="en-US" sz="4400" b="1" u="sng" dirty="0">
                <a:latin typeface="Cambria" pitchFamily="18" charset="0"/>
              </a:rPr>
              <a:t> abscess</a:t>
            </a:r>
            <a:r>
              <a:rPr lang="en-US" sz="5400" u="sng" dirty="0">
                <a:latin typeface="Cambria" pitchFamily="18" charset="0"/>
              </a:rPr>
              <a:t/>
            </a:r>
            <a:br>
              <a:rPr lang="en-US" sz="5400" u="sng" dirty="0">
                <a:latin typeface="Cambria" pitchFamily="18" charset="0"/>
              </a:rPr>
            </a:br>
            <a:endParaRPr lang="en-US" sz="5400" u="sng" dirty="0">
              <a:latin typeface="Cambria" pitchFamily="18" charset="0"/>
            </a:endParaRPr>
          </a:p>
        </p:txBody>
      </p:sp>
      <p:sp>
        <p:nvSpPr>
          <p:cNvPr id="3" name="Content Placeholder 2"/>
          <p:cNvSpPr>
            <a:spLocks noGrp="1"/>
          </p:cNvSpPr>
          <p:nvPr>
            <p:ph idx="1"/>
          </p:nvPr>
        </p:nvSpPr>
        <p:spPr>
          <a:xfrm>
            <a:off x="738709" y="1177150"/>
            <a:ext cx="10714581" cy="4887320"/>
          </a:xfrm>
        </p:spPr>
        <p:txBody>
          <a:bodyPr>
            <a:noAutofit/>
          </a:bodyPr>
          <a:lstStyle/>
          <a:p>
            <a:pPr>
              <a:buNone/>
            </a:pPr>
            <a:r>
              <a:rPr lang="en-US" sz="3200" dirty="0" err="1">
                <a:solidFill>
                  <a:schemeClr val="tx1"/>
                </a:solidFill>
                <a:latin typeface="Cambria" pitchFamily="18" charset="0"/>
              </a:rPr>
              <a:t>Dfn</a:t>
            </a:r>
            <a:r>
              <a:rPr lang="en-US" sz="3200" dirty="0">
                <a:solidFill>
                  <a:schemeClr val="tx1"/>
                </a:solidFill>
                <a:latin typeface="Cambria" pitchFamily="18" charset="0"/>
              </a:rPr>
              <a:t>-collection of pus in the apical dental </a:t>
            </a:r>
            <a:r>
              <a:rPr lang="en-US" sz="3200" dirty="0" err="1">
                <a:solidFill>
                  <a:schemeClr val="tx1"/>
                </a:solidFill>
                <a:latin typeface="Cambria" pitchFamily="18" charset="0"/>
              </a:rPr>
              <a:t>periosteum</a:t>
            </a:r>
            <a:r>
              <a:rPr lang="en-US" sz="3200" dirty="0">
                <a:solidFill>
                  <a:schemeClr val="tx1"/>
                </a:solidFill>
                <a:latin typeface="Cambria" pitchFamily="18" charset="0"/>
              </a:rPr>
              <a:t> (fibrous membrane supporting the tooth structure) and the tissue surrounding the apex of the tooth.</a:t>
            </a:r>
          </a:p>
          <a:p>
            <a:pPr>
              <a:buNone/>
            </a:pPr>
            <a:r>
              <a:rPr lang="en-US" sz="3200" b="1" u="sng" dirty="0">
                <a:solidFill>
                  <a:schemeClr val="accent1"/>
                </a:solidFill>
                <a:latin typeface="Cambria" pitchFamily="18" charset="0"/>
              </a:rPr>
              <a:t>Clinical manifestations</a:t>
            </a:r>
            <a:endParaRPr lang="en-US" sz="3200" u="sng" dirty="0">
              <a:solidFill>
                <a:schemeClr val="accent1"/>
              </a:solidFill>
              <a:latin typeface="Cambria" pitchFamily="18" charset="0"/>
            </a:endParaRPr>
          </a:p>
          <a:p>
            <a:r>
              <a:rPr lang="en-US" sz="3200" dirty="0">
                <a:solidFill>
                  <a:schemeClr val="tx1"/>
                </a:solidFill>
                <a:latin typeface="Cambria" pitchFamily="18" charset="0"/>
              </a:rPr>
              <a:t>Dull, gnawing continuous pain</a:t>
            </a:r>
          </a:p>
          <a:p>
            <a:r>
              <a:rPr lang="en-US" sz="3200" dirty="0">
                <a:solidFill>
                  <a:schemeClr val="tx1"/>
                </a:solidFill>
                <a:latin typeface="Cambria" pitchFamily="18" charset="0"/>
              </a:rPr>
              <a:t>Cellulitis and edema of the surrounding tissues</a:t>
            </a:r>
          </a:p>
          <a:p>
            <a:r>
              <a:rPr lang="en-US" sz="3200" dirty="0">
                <a:solidFill>
                  <a:schemeClr val="tx1"/>
                </a:solidFill>
                <a:latin typeface="Cambria" pitchFamily="18" charset="0"/>
              </a:rPr>
              <a:t>Mobility of the affected tooth</a:t>
            </a:r>
          </a:p>
          <a:p>
            <a:r>
              <a:rPr lang="en-US" sz="3200" dirty="0">
                <a:solidFill>
                  <a:schemeClr val="tx1"/>
                </a:solidFill>
                <a:latin typeface="Cambria" pitchFamily="18" charset="0"/>
              </a:rPr>
              <a:t>Fever</a:t>
            </a:r>
          </a:p>
          <a:p>
            <a:r>
              <a:rPr lang="en-US" sz="3200" dirty="0">
                <a:solidFill>
                  <a:schemeClr val="tx1"/>
                </a:solidFill>
                <a:latin typeface="Cambria" pitchFamily="18" charset="0"/>
              </a:rPr>
              <a:t>Malaise</a:t>
            </a:r>
          </a:p>
          <a:p>
            <a:endParaRPr lang="en-US" sz="32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9031853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3" name="Rectangle 3"/>
          <p:cNvSpPr>
            <a:spLocks noGrp="1" noChangeArrowheads="1"/>
          </p:cNvSpPr>
          <p:nvPr>
            <p:ph idx="1"/>
          </p:nvPr>
        </p:nvSpPr>
        <p:spPr>
          <a:xfrm>
            <a:off x="770022" y="762001"/>
            <a:ext cx="10419348" cy="5334000"/>
          </a:xfrm>
        </p:spPr>
        <p:txBody>
          <a:bodyPr>
            <a:noAutofit/>
          </a:bodyPr>
          <a:lstStyle/>
          <a:p>
            <a:pPr algn="just">
              <a:lnSpc>
                <a:spcPct val="125000"/>
              </a:lnSpc>
            </a:pPr>
            <a:r>
              <a:rPr lang="en-US" sz="3600" b="1" dirty="0">
                <a:solidFill>
                  <a:schemeClr val="tx1"/>
                </a:solidFill>
              </a:rPr>
              <a:t>Accurate recording of all intake and output and central venous pressure assists in calculating fluid replacement. </a:t>
            </a:r>
          </a:p>
          <a:p>
            <a:pPr algn="just">
              <a:lnSpc>
                <a:spcPct val="125000"/>
              </a:lnSpc>
            </a:pPr>
            <a:r>
              <a:rPr lang="en-US" sz="3600" b="1" dirty="0">
                <a:solidFill>
                  <a:schemeClr val="tx1"/>
                </a:solidFill>
              </a:rPr>
              <a:t>Monitor the quantity and quality of output from </a:t>
            </a:r>
            <a:r>
              <a:rPr lang="en-US" sz="3600" b="1" dirty="0" err="1">
                <a:solidFill>
                  <a:schemeClr val="tx1"/>
                </a:solidFill>
              </a:rPr>
              <a:t>nasogastric</a:t>
            </a:r>
            <a:r>
              <a:rPr lang="en-US" sz="3600" b="1" dirty="0">
                <a:solidFill>
                  <a:schemeClr val="tx1"/>
                </a:solidFill>
              </a:rPr>
              <a:t> tube</a:t>
            </a:r>
          </a:p>
          <a:p>
            <a:pPr algn="just">
              <a:lnSpc>
                <a:spcPct val="125000"/>
              </a:lnSpc>
            </a:pPr>
            <a:r>
              <a:rPr lang="en-US" sz="3600" b="1" dirty="0">
                <a:solidFill>
                  <a:schemeClr val="tx1"/>
                </a:solidFill>
              </a:rPr>
              <a:t>Maintain intravenous therapy.</a:t>
            </a:r>
          </a:p>
          <a:p>
            <a:pPr algn="just">
              <a:lnSpc>
                <a:spcPct val="125000"/>
              </a:lnSpc>
            </a:pPr>
            <a:r>
              <a:rPr lang="en-US" sz="3600" b="1" dirty="0">
                <a:solidFill>
                  <a:schemeClr val="tx1"/>
                </a:solidFill>
              </a:rPr>
              <a:t>Monitor the patient for signs and symptoms of shock.</a:t>
            </a: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83841318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2147" name="Rectangle 3"/>
          <p:cNvSpPr>
            <a:spLocks noGrp="1" noChangeArrowheads="1"/>
          </p:cNvSpPr>
          <p:nvPr>
            <p:ph idx="1"/>
          </p:nvPr>
        </p:nvSpPr>
        <p:spPr>
          <a:xfrm>
            <a:off x="529389" y="385012"/>
            <a:ext cx="11662612" cy="5919537"/>
          </a:xfrm>
        </p:spPr>
        <p:txBody>
          <a:bodyPr>
            <a:noAutofit/>
          </a:bodyPr>
          <a:lstStyle/>
          <a:p>
            <a:pPr algn="just">
              <a:lnSpc>
                <a:spcPct val="125000"/>
              </a:lnSpc>
            </a:pPr>
            <a:r>
              <a:rPr lang="en-US" sz="3200" b="1" dirty="0">
                <a:solidFill>
                  <a:schemeClr val="tx1"/>
                </a:solidFill>
              </a:rPr>
              <a:t>Monitor the patient's bowel sounds by assessing for flatus or bowel movement.</a:t>
            </a:r>
          </a:p>
          <a:p>
            <a:pPr algn="just">
              <a:lnSpc>
                <a:spcPct val="125000"/>
              </a:lnSpc>
            </a:pPr>
            <a:r>
              <a:rPr lang="en-US" sz="3200" b="1" dirty="0">
                <a:solidFill>
                  <a:schemeClr val="tx1"/>
                </a:solidFill>
              </a:rPr>
              <a:t>Monitor the patient's mental, cardiac, and pulmonary status.</a:t>
            </a:r>
          </a:p>
          <a:p>
            <a:pPr algn="just">
              <a:lnSpc>
                <a:spcPct val="125000"/>
              </a:lnSpc>
            </a:pPr>
            <a:r>
              <a:rPr lang="en-US" sz="3200" b="1" dirty="0">
                <a:solidFill>
                  <a:schemeClr val="tx1"/>
                </a:solidFill>
              </a:rPr>
              <a:t>Monitor Signs that indicate that peritonitis is subsiding include a decrease in temperature and pulse rate, softening of the abdomen, return of peristaltic sounds, passing of flatus, and bowel movements.</a:t>
            </a:r>
          </a:p>
          <a:p>
            <a:pPr algn="just">
              <a:lnSpc>
                <a:spcPct val="125000"/>
              </a:lnSpc>
            </a:pPr>
            <a:r>
              <a:rPr lang="en-US" sz="3200" b="1" dirty="0"/>
              <a:t>Increase fluid and food intake gradually and reduces </a:t>
            </a:r>
            <a:r>
              <a:rPr lang="en-US" sz="3200" b="1" dirty="0" err="1"/>
              <a:t>parenteral</a:t>
            </a:r>
            <a:r>
              <a:rPr lang="en-US" sz="3200" b="1" dirty="0"/>
              <a:t> fluids as prescribed.</a:t>
            </a:r>
            <a:endParaRPr lang="en-US" sz="3200" b="1" u="sng" dirty="0"/>
          </a:p>
          <a:p>
            <a:pPr algn="just" rtl="0">
              <a:lnSpc>
                <a:spcPct val="125000"/>
              </a:lnSpc>
            </a:pPr>
            <a:endParaRPr lang="en-US" sz="3200" b="1" u="sng" dirty="0">
              <a:solidFill>
                <a:schemeClr val="tx1"/>
              </a:solidFill>
            </a:endParaRPr>
          </a:p>
        </p:txBody>
      </p:sp>
    </p:spTree>
    <p:extLst>
      <p:ext uri="{BB962C8B-B14F-4D97-AF65-F5344CB8AC3E}">
        <p14:creationId xmlns:p14="http://schemas.microsoft.com/office/powerpoint/2010/main" val="24176866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1" name="Rectangle 3"/>
          <p:cNvSpPr>
            <a:spLocks noGrp="1" noChangeArrowheads="1"/>
          </p:cNvSpPr>
          <p:nvPr>
            <p:ph idx="1"/>
          </p:nvPr>
        </p:nvSpPr>
        <p:spPr>
          <a:xfrm>
            <a:off x="529390" y="697832"/>
            <a:ext cx="11285621" cy="6160168"/>
          </a:xfrm>
        </p:spPr>
        <p:txBody>
          <a:bodyPr>
            <a:normAutofit lnSpcReduction="10000"/>
          </a:bodyPr>
          <a:lstStyle/>
          <a:p>
            <a:pPr algn="just" rtl="0">
              <a:lnSpc>
                <a:spcPct val="125000"/>
              </a:lnSpc>
              <a:buFontTx/>
              <a:buNone/>
            </a:pPr>
            <a:endParaRPr lang="en-US" sz="3600" dirty="0">
              <a:solidFill>
                <a:schemeClr val="tx1"/>
              </a:solidFill>
            </a:endParaRPr>
          </a:p>
          <a:p>
            <a:pPr algn="just">
              <a:lnSpc>
                <a:spcPct val="125000"/>
              </a:lnSpc>
            </a:pPr>
            <a:r>
              <a:rPr lang="en-US" sz="3600" b="1" dirty="0">
                <a:solidFill>
                  <a:schemeClr val="tx1"/>
                </a:solidFill>
              </a:rPr>
              <a:t>General supportive measures such as  intravenous rehydration and correction of electrolyte disturbances.</a:t>
            </a:r>
          </a:p>
          <a:p>
            <a:pPr algn="just">
              <a:lnSpc>
                <a:spcPct val="125000"/>
              </a:lnSpc>
            </a:pPr>
            <a:r>
              <a:rPr lang="en-US" sz="3600" b="1" dirty="0">
                <a:solidFill>
                  <a:schemeClr val="tx1"/>
                </a:solidFill>
              </a:rPr>
              <a:t>Antibiotics are usually administered intravenously, but they may also be infused directly into the peritoneum</a:t>
            </a:r>
            <a:r>
              <a:rPr lang="en-US" sz="3600" dirty="0">
                <a:solidFill>
                  <a:schemeClr val="tx1"/>
                </a:solidFill>
              </a:rPr>
              <a:t>. </a:t>
            </a:r>
          </a:p>
          <a:p>
            <a:pPr algn="just">
              <a:lnSpc>
                <a:spcPct val="125000"/>
              </a:lnSpc>
            </a:pPr>
            <a:r>
              <a:rPr lang="en-US" sz="3600" b="1" dirty="0" err="1"/>
              <a:t>laparotomy</a:t>
            </a:r>
            <a:r>
              <a:rPr lang="en-US" sz="3600" b="1" dirty="0"/>
              <a:t> is needed to perform a full exploration and </a:t>
            </a:r>
            <a:r>
              <a:rPr lang="en-US" sz="3600" b="1" dirty="0" err="1"/>
              <a:t>lavage</a:t>
            </a:r>
            <a:r>
              <a:rPr lang="en-US" sz="3600" b="1" dirty="0"/>
              <a:t> of the peritoneum.</a:t>
            </a:r>
            <a:endParaRPr lang="en-US" sz="3600" b="1" u="sng" dirty="0">
              <a:solidFill>
                <a:schemeClr val="tx1"/>
              </a:solidFill>
            </a:endParaRPr>
          </a:p>
        </p:txBody>
      </p:sp>
      <p:sp>
        <p:nvSpPr>
          <p:cNvPr id="263172" name="Rectangle 4" descr="Recycled paper"/>
          <p:cNvSpPr>
            <a:spLocks noChangeArrowheads="1"/>
          </p:cNvSpPr>
          <p:nvPr/>
        </p:nvSpPr>
        <p:spPr bwMode="auto">
          <a:xfrm>
            <a:off x="2895602" y="533401"/>
            <a:ext cx="6019801" cy="7620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3600" dirty="0">
                <a:solidFill>
                  <a:schemeClr val="accent1"/>
                </a:solidFill>
              </a:rPr>
              <a:t>  Medical /Surgical Treatment of peritonitis:</a:t>
            </a:r>
          </a:p>
          <a:p>
            <a:endParaRPr lang="en-US" sz="3600" dirty="0">
              <a:solidFill>
                <a:schemeClr val="accent1"/>
              </a:solidFill>
            </a:endParaRPr>
          </a:p>
        </p:txBody>
      </p:sp>
    </p:spTree>
    <p:extLst>
      <p:ext uri="{BB962C8B-B14F-4D97-AF65-F5344CB8AC3E}">
        <p14:creationId xmlns:p14="http://schemas.microsoft.com/office/powerpoint/2010/main" val="41092024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5" name="Rectangle 3"/>
          <p:cNvSpPr>
            <a:spLocks noGrp="1" noChangeArrowheads="1"/>
          </p:cNvSpPr>
          <p:nvPr>
            <p:ph idx="1"/>
          </p:nvPr>
        </p:nvSpPr>
        <p:spPr>
          <a:xfrm>
            <a:off x="842213" y="-76200"/>
            <a:ext cx="10780293" cy="5867400"/>
          </a:xfrm>
        </p:spPr>
        <p:txBody>
          <a:bodyPr>
            <a:noAutofit/>
          </a:bodyPr>
          <a:lstStyle/>
          <a:p>
            <a:pPr algn="just" rtl="0">
              <a:lnSpc>
                <a:spcPct val="125000"/>
              </a:lnSpc>
              <a:buFontTx/>
              <a:buNone/>
            </a:pPr>
            <a:endParaRPr lang="en-US" sz="3200" b="1" i="1" u="sng" dirty="0">
              <a:solidFill>
                <a:schemeClr val="tx1"/>
              </a:solidFill>
            </a:endParaRPr>
          </a:p>
          <a:p>
            <a:pPr algn="just" rtl="0">
              <a:lnSpc>
                <a:spcPct val="125000"/>
              </a:lnSpc>
              <a:buFontTx/>
              <a:buNone/>
            </a:pPr>
            <a:r>
              <a:rPr lang="en-US" sz="3200" b="1" i="1" u="sng" dirty="0">
                <a:solidFill>
                  <a:schemeClr val="accent1"/>
                </a:solidFill>
              </a:rPr>
              <a:t>Preoperative preparation:</a:t>
            </a:r>
            <a:endParaRPr lang="en-US" sz="3200" b="1" dirty="0">
              <a:solidFill>
                <a:schemeClr val="accent1"/>
              </a:solidFill>
            </a:endParaRPr>
          </a:p>
          <a:p>
            <a:pPr algn="just" rtl="0">
              <a:lnSpc>
                <a:spcPct val="125000"/>
              </a:lnSpc>
            </a:pPr>
            <a:r>
              <a:rPr lang="en-US" sz="3200" b="1" dirty="0">
                <a:solidFill>
                  <a:schemeClr val="tx1"/>
                </a:solidFill>
              </a:rPr>
              <a:t>A </a:t>
            </a:r>
            <a:r>
              <a:rPr lang="en-US" sz="3200" b="1" dirty="0" err="1">
                <a:solidFill>
                  <a:schemeClr val="tx1"/>
                </a:solidFill>
              </a:rPr>
              <a:t>nasogastric</a:t>
            </a:r>
            <a:r>
              <a:rPr lang="en-US" sz="3200" b="1" dirty="0">
                <a:solidFill>
                  <a:schemeClr val="tx1"/>
                </a:solidFill>
              </a:rPr>
              <a:t> tube is inserted to deflate the stomach and bowels and to prevent vomiting during induction of anesthesia.</a:t>
            </a:r>
          </a:p>
          <a:p>
            <a:pPr algn="just" rtl="0">
              <a:lnSpc>
                <a:spcPct val="125000"/>
              </a:lnSpc>
            </a:pPr>
            <a:r>
              <a:rPr lang="en-US" sz="3200" b="1" dirty="0">
                <a:solidFill>
                  <a:schemeClr val="tx1"/>
                </a:solidFill>
              </a:rPr>
              <a:t>Intravenous fluids as saline or ringer solution are administered to correct the </a:t>
            </a:r>
            <a:r>
              <a:rPr lang="en-US" sz="3200" b="1" dirty="0" err="1">
                <a:solidFill>
                  <a:schemeClr val="tx1"/>
                </a:solidFill>
              </a:rPr>
              <a:t>hypovolemia</a:t>
            </a:r>
            <a:r>
              <a:rPr lang="en-US" sz="3200" b="1" dirty="0">
                <a:solidFill>
                  <a:schemeClr val="tx1"/>
                </a:solidFill>
              </a:rPr>
              <a:t>.</a:t>
            </a:r>
          </a:p>
          <a:p>
            <a:pPr algn="just" rtl="0">
              <a:lnSpc>
                <a:spcPct val="125000"/>
              </a:lnSpc>
            </a:pPr>
            <a:r>
              <a:rPr lang="en-US" sz="3200" b="1" dirty="0">
                <a:solidFill>
                  <a:schemeClr val="tx1"/>
                </a:solidFill>
              </a:rPr>
              <a:t>Antibiotics: a combination of </a:t>
            </a:r>
            <a:r>
              <a:rPr lang="en-US" sz="3200" b="1" dirty="0" err="1">
                <a:solidFill>
                  <a:schemeClr val="tx1"/>
                </a:solidFill>
              </a:rPr>
              <a:t>ampicillin</a:t>
            </a:r>
            <a:r>
              <a:rPr lang="en-US" sz="3200" b="1" dirty="0">
                <a:solidFill>
                  <a:schemeClr val="tx1"/>
                </a:solidFill>
              </a:rPr>
              <a:t>, an </a:t>
            </a:r>
            <a:r>
              <a:rPr lang="en-US" sz="3200" b="1" dirty="0" err="1">
                <a:solidFill>
                  <a:schemeClr val="tx1"/>
                </a:solidFill>
              </a:rPr>
              <a:t>aminoglycoside</a:t>
            </a:r>
            <a:r>
              <a:rPr lang="en-US" sz="3200" b="1" dirty="0">
                <a:solidFill>
                  <a:schemeClr val="tx1"/>
                </a:solidFill>
              </a:rPr>
              <a:t> and </a:t>
            </a:r>
            <a:r>
              <a:rPr lang="en-US" sz="3200" b="1" dirty="0" err="1">
                <a:solidFill>
                  <a:schemeClr val="tx1"/>
                </a:solidFill>
              </a:rPr>
              <a:t>metroniazol</a:t>
            </a:r>
            <a:r>
              <a:rPr lang="en-US" sz="3200" b="1" dirty="0">
                <a:solidFill>
                  <a:schemeClr val="tx1"/>
                </a:solidFill>
              </a:rPr>
              <a:t> can cover all aerobic and anaerobic organisms.</a:t>
            </a:r>
          </a:p>
        </p:txBody>
      </p:sp>
    </p:spTree>
    <p:extLst>
      <p:ext uri="{BB962C8B-B14F-4D97-AF65-F5344CB8AC3E}">
        <p14:creationId xmlns:p14="http://schemas.microsoft.com/office/powerpoint/2010/main" val="73327790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550" y="409575"/>
            <a:ext cx="11855450" cy="5946775"/>
          </a:xfrm>
        </p:spPr>
        <p:txBody>
          <a:bodyPr>
            <a:normAutofit/>
          </a:bodyPr>
          <a:lstStyle/>
          <a:p>
            <a:pPr algn="just">
              <a:lnSpc>
                <a:spcPct val="125000"/>
              </a:lnSpc>
            </a:pPr>
            <a:r>
              <a:rPr lang="en-US" sz="3600" b="1" dirty="0"/>
              <a:t>Analgesics are given for pain relieve.</a:t>
            </a:r>
          </a:p>
          <a:p>
            <a:pPr algn="just">
              <a:lnSpc>
                <a:spcPct val="125000"/>
              </a:lnSpc>
            </a:pPr>
            <a:r>
              <a:rPr lang="en-US" sz="3600" b="1" dirty="0"/>
              <a:t>Foley catheter is inserted to check the urine output and the adequacy of fluid replacement.</a:t>
            </a:r>
          </a:p>
          <a:p>
            <a:endParaRPr lang="en-US" sz="3600" dirty="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794085" y="457201"/>
            <a:ext cx="10804357" cy="4297367"/>
          </a:xfrm>
        </p:spPr>
        <p:txBody>
          <a:bodyPr>
            <a:noAutofit/>
          </a:bodyPr>
          <a:lstStyle/>
          <a:p>
            <a:pPr algn="just" rtl="0">
              <a:lnSpc>
                <a:spcPct val="125000"/>
              </a:lnSpc>
              <a:buFontTx/>
              <a:buNone/>
            </a:pPr>
            <a:r>
              <a:rPr lang="en-US" sz="3200" b="1" i="1" u="sng" dirty="0">
                <a:solidFill>
                  <a:schemeClr val="accent1"/>
                </a:solidFill>
              </a:rPr>
              <a:t>Post operative care:</a:t>
            </a:r>
            <a:endParaRPr lang="en-US" sz="3200" b="1" dirty="0">
              <a:solidFill>
                <a:schemeClr val="accent1"/>
              </a:solidFill>
            </a:endParaRPr>
          </a:p>
          <a:p>
            <a:pPr algn="just" rtl="0">
              <a:lnSpc>
                <a:spcPct val="125000"/>
              </a:lnSpc>
            </a:pPr>
            <a:r>
              <a:rPr lang="en-US" sz="3200" b="1" dirty="0">
                <a:solidFill>
                  <a:schemeClr val="tx1"/>
                </a:solidFill>
              </a:rPr>
              <a:t>Continuous antibiotic treatment.</a:t>
            </a:r>
          </a:p>
          <a:p>
            <a:pPr algn="just" rtl="0">
              <a:lnSpc>
                <a:spcPct val="125000"/>
              </a:lnSpc>
            </a:pPr>
            <a:r>
              <a:rPr lang="en-US" sz="3200" b="1" dirty="0">
                <a:solidFill>
                  <a:schemeClr val="tx1"/>
                </a:solidFill>
              </a:rPr>
              <a:t>Drains are inserted during the surgical procedure, and the nurse must observe and record the character of the drainage postoperatively.</a:t>
            </a:r>
          </a:p>
          <a:p>
            <a:pPr algn="just" rtl="0">
              <a:lnSpc>
                <a:spcPct val="125000"/>
              </a:lnSpc>
            </a:pPr>
            <a:r>
              <a:rPr lang="en-US" sz="3200" b="1" dirty="0">
                <a:solidFill>
                  <a:schemeClr val="tx1"/>
                </a:solidFill>
              </a:rPr>
              <a:t> Care must be taken when moving and turning the patient to prevent the drains from being dislodged.</a:t>
            </a:r>
          </a:p>
          <a:p>
            <a:pPr algn="just" rtl="0">
              <a:lnSpc>
                <a:spcPct val="125000"/>
              </a:lnSpc>
            </a:pPr>
            <a:r>
              <a:rPr lang="en-US" sz="3200" b="1" dirty="0">
                <a:solidFill>
                  <a:schemeClr val="tx1"/>
                </a:solidFill>
              </a:rPr>
              <a:t>Prepare the patient and family for discharge by teaching him to care for the incision and drains if he will be sent home with the drains.</a:t>
            </a:r>
          </a:p>
        </p:txBody>
      </p:sp>
    </p:spTree>
    <p:extLst>
      <p:ext uri="{BB962C8B-B14F-4D97-AF65-F5344CB8AC3E}">
        <p14:creationId xmlns:p14="http://schemas.microsoft.com/office/powerpoint/2010/main" val="273524802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1981200" y="381008"/>
            <a:ext cx="8229600" cy="5745163"/>
          </a:xfrm>
        </p:spPr>
        <p:txBody>
          <a:bodyPr/>
          <a:lstStyle/>
          <a:p>
            <a:endParaRPr lang="en-US" b="1" dirty="0">
              <a:solidFill>
                <a:schemeClr val="tx1"/>
              </a:solidFill>
            </a:endParaRPr>
          </a:p>
          <a:p>
            <a:endParaRPr lang="en-US" b="1"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a:p>
            <a:endParaRPr lang="en-US" dirty="0">
              <a:solidFill>
                <a:schemeClr val="tx1"/>
              </a:solidFill>
            </a:endParaRPr>
          </a:p>
          <a:p>
            <a:endParaRPr lang="en-US" dirty="0">
              <a:solidFill>
                <a:schemeClr val="tx1"/>
              </a:solidFill>
            </a:endParaRPr>
          </a:p>
        </p:txBody>
      </p:sp>
      <p:sp>
        <p:nvSpPr>
          <p:cNvPr id="248836" name="Rectangle 4"/>
          <p:cNvSpPr>
            <a:spLocks noChangeArrowheads="1"/>
          </p:cNvSpPr>
          <p:nvPr/>
        </p:nvSpPr>
        <p:spPr bwMode="auto">
          <a:xfrm>
            <a:off x="818147" y="304803"/>
            <a:ext cx="1094873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en-US" sz="3600" dirty="0"/>
              <a:t>[10]- Complications</a:t>
            </a:r>
          </a:p>
          <a:p>
            <a:pPr algn="just">
              <a:lnSpc>
                <a:spcPct val="125000"/>
              </a:lnSpc>
            </a:pPr>
            <a:r>
              <a:rPr lang="en-US" sz="3600" dirty="0"/>
              <a:t>Sequestration of fluid and electrolytes, as revealed by decreased central venous pressure, may cause electrolytes disturbances.</a:t>
            </a:r>
          </a:p>
          <a:p>
            <a:pPr algn="just">
              <a:lnSpc>
                <a:spcPct val="125000"/>
              </a:lnSpc>
            </a:pPr>
            <a:r>
              <a:rPr lang="en-US" sz="3600" dirty="0" err="1"/>
              <a:t>hypovolemia</a:t>
            </a:r>
            <a:r>
              <a:rPr lang="en-US" sz="3600" dirty="0"/>
              <a:t>, leading to shock and acute renal failure.</a:t>
            </a:r>
          </a:p>
        </p:txBody>
      </p:sp>
    </p:spTree>
    <p:extLst>
      <p:ext uri="{BB962C8B-B14F-4D97-AF65-F5344CB8AC3E}">
        <p14:creationId xmlns:p14="http://schemas.microsoft.com/office/powerpoint/2010/main" val="1784717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5700" y="866775"/>
            <a:ext cx="11036300" cy="5489575"/>
          </a:xfrm>
        </p:spPr>
        <p:txBody>
          <a:bodyPr>
            <a:normAutofit/>
          </a:bodyPr>
          <a:lstStyle/>
          <a:p>
            <a:pPr algn="just">
              <a:lnSpc>
                <a:spcPct val="125000"/>
              </a:lnSpc>
            </a:pPr>
            <a:r>
              <a:rPr lang="en-US" sz="3600" dirty="0"/>
              <a:t>A peritoneal abscess. </a:t>
            </a:r>
          </a:p>
          <a:p>
            <a:pPr algn="just">
              <a:lnSpc>
                <a:spcPct val="125000"/>
              </a:lnSpc>
            </a:pPr>
            <a:r>
              <a:rPr lang="en-US" sz="3600" dirty="0"/>
              <a:t>sepsis may develop, so blood cultures should be obtained.</a:t>
            </a:r>
          </a:p>
          <a:p>
            <a:pPr algn="just">
              <a:lnSpc>
                <a:spcPct val="125000"/>
              </a:lnSpc>
            </a:pPr>
            <a:r>
              <a:rPr lang="en-US" sz="3600" dirty="0"/>
              <a:t>The fluid may push on the diaphragm, causing splinting and subsequent breathing difficulties.</a:t>
            </a:r>
          </a:p>
          <a:p>
            <a:pPr algn="just">
              <a:lnSpc>
                <a:spcPct val="125000"/>
              </a:lnSpc>
            </a:pPr>
            <a:r>
              <a:rPr lang="en-US" sz="3600" dirty="0"/>
              <a:t>Formation of fibrous tissue in the peritoneum</a:t>
            </a:r>
          </a:p>
          <a:p>
            <a:pPr algn="just">
              <a:lnSpc>
                <a:spcPct val="125000"/>
              </a:lnSpc>
            </a:pPr>
            <a:r>
              <a:rPr lang="en-US" sz="3600" dirty="0"/>
              <a:t>Adult respiratory distress syndrome.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rgbClr val="FFFF00"/>
                </a:solidFill>
              </a:rPr>
              <a:t>8. ACUTE APPENDICITIS </a:t>
            </a:r>
            <a:endParaRPr lang="en-GB" b="1" dirty="0">
              <a:solidFill>
                <a:srgbClr val="FFFF00"/>
              </a:solidFill>
            </a:endParaRPr>
          </a:p>
        </p:txBody>
      </p:sp>
      <p:sp>
        <p:nvSpPr>
          <p:cNvPr id="3" name="Content Placeholder 2"/>
          <p:cNvSpPr>
            <a:spLocks noGrp="1"/>
          </p:cNvSpPr>
          <p:nvPr>
            <p:ph idx="1"/>
          </p:nvPr>
        </p:nvSpPr>
        <p:spPr>
          <a:xfrm>
            <a:off x="866275" y="1540043"/>
            <a:ext cx="9498885" cy="3689159"/>
          </a:xfrm>
        </p:spPr>
        <p:txBody>
          <a:bodyPr>
            <a:noAutofit/>
          </a:bodyPr>
          <a:lstStyle/>
          <a:p>
            <a:r>
              <a:rPr lang="en-AU" sz="4000" dirty="0">
                <a:solidFill>
                  <a:schemeClr val="tx1"/>
                </a:solidFill>
              </a:rPr>
              <a:t>Appendicitis = Inflammation</a:t>
            </a:r>
            <a:r>
              <a:rPr lang="en-AU" sz="4000" baseline="0" dirty="0">
                <a:solidFill>
                  <a:schemeClr val="tx1"/>
                </a:solidFill>
              </a:rPr>
              <a:t> of the appendix</a:t>
            </a:r>
            <a:r>
              <a:rPr lang="en-AU" sz="4000" dirty="0">
                <a:solidFill>
                  <a:schemeClr val="tx1"/>
                </a:solidFill>
              </a:rPr>
              <a:t>.</a:t>
            </a:r>
          </a:p>
          <a:p>
            <a:r>
              <a:rPr lang="en-AU" sz="4000" dirty="0">
                <a:solidFill>
                  <a:schemeClr val="tx1"/>
                </a:solidFill>
              </a:rPr>
              <a:t>Mostly young people (age 10-20) but can present at any age</a:t>
            </a:r>
          </a:p>
          <a:p>
            <a:r>
              <a:rPr lang="en-AU" sz="4000" baseline="0" dirty="0">
                <a:solidFill>
                  <a:schemeClr val="tx1"/>
                </a:solidFill>
              </a:rPr>
              <a:t>M&gt;F</a:t>
            </a:r>
            <a:r>
              <a:rPr lang="en-AU" sz="4000" dirty="0">
                <a:solidFill>
                  <a:schemeClr val="tx1"/>
                </a:solidFill>
              </a:rPr>
              <a:t> (1.4:1)</a:t>
            </a:r>
            <a:endParaRPr lang="en-AU" sz="4000" baseline="0" dirty="0">
              <a:solidFill>
                <a:schemeClr val="tx1"/>
              </a:solidFill>
            </a:endParaRPr>
          </a:p>
          <a:p>
            <a:r>
              <a:rPr lang="en-AU" sz="4000" baseline="0" dirty="0">
                <a:solidFill>
                  <a:schemeClr val="tx1"/>
                </a:solidFill>
              </a:rPr>
              <a:t>Common – 7-9% lifetime</a:t>
            </a:r>
            <a:r>
              <a:rPr lang="en-AU" sz="4000" dirty="0">
                <a:solidFill>
                  <a:schemeClr val="tx1"/>
                </a:solidFill>
              </a:rPr>
              <a:t> risk</a:t>
            </a:r>
            <a:endParaRPr lang="en-AU" sz="4000" baseline="0" dirty="0">
              <a:solidFill>
                <a:schemeClr val="tx1"/>
              </a:solidFill>
            </a:endParaRPr>
          </a:p>
        </p:txBody>
      </p:sp>
    </p:spTree>
    <p:extLst>
      <p:ext uri="{BB962C8B-B14F-4D97-AF65-F5344CB8AC3E}">
        <p14:creationId xmlns:p14="http://schemas.microsoft.com/office/powerpoint/2010/main" val="75489735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04825"/>
            <a:ext cx="11734800" cy="5851525"/>
          </a:xfrm>
        </p:spPr>
        <p:txBody>
          <a:bodyPr>
            <a:noAutofit/>
          </a:bodyPr>
          <a:lstStyle/>
          <a:p>
            <a:r>
              <a:rPr lang="en-US" sz="3200" i="1" dirty="0"/>
              <a:t>Appendix lumen may become obstructed by</a:t>
            </a:r>
            <a:r>
              <a:rPr lang="en-US" sz="3200" dirty="0"/>
              <a:t>:-</a:t>
            </a:r>
          </a:p>
          <a:p>
            <a:r>
              <a:rPr lang="en-US" sz="3200" dirty="0"/>
              <a:t>Fecal material-</a:t>
            </a:r>
          </a:p>
          <a:p>
            <a:r>
              <a:rPr lang="en-US" sz="3200" dirty="0"/>
              <a:t>Foreign body-</a:t>
            </a:r>
          </a:p>
          <a:p>
            <a:r>
              <a:rPr lang="en-US" sz="3200" dirty="0"/>
              <a:t>Carcinoma of the </a:t>
            </a:r>
            <a:r>
              <a:rPr lang="en-US" sz="3200" dirty="0" err="1"/>
              <a:t>cecum</a:t>
            </a:r>
            <a:r>
              <a:rPr lang="en-US" sz="3200" dirty="0"/>
              <a:t>-</a:t>
            </a:r>
          </a:p>
          <a:p>
            <a:r>
              <a:rPr lang="en-US" sz="3200" dirty="0" err="1"/>
              <a:t>Stenosis</a:t>
            </a:r>
            <a:r>
              <a:rPr lang="en-US" sz="3200" dirty="0"/>
              <a:t>-</a:t>
            </a:r>
          </a:p>
          <a:p>
            <a:r>
              <a:rPr lang="en-US" sz="3200" dirty="0"/>
              <a:t>Inflammation-</a:t>
            </a:r>
          </a:p>
          <a:p>
            <a:r>
              <a:rPr lang="en-US" sz="3200" dirty="0"/>
              <a:t>Kinking of the organ</a:t>
            </a:r>
          </a:p>
          <a:p>
            <a:pPr>
              <a:buNone/>
            </a:pPr>
            <a:r>
              <a:rPr lang="en-US" sz="3200" dirty="0"/>
              <a:t/>
            </a:r>
            <a:br>
              <a:rPr lang="en-US" sz="3200" dirty="0"/>
            </a:br>
            <a:endParaRPr 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161776"/>
            <a:ext cx="9404724" cy="775487"/>
          </a:xfrm>
        </p:spPr>
        <p:txBody>
          <a:bodyPr>
            <a:normAutofit/>
          </a:bodyPr>
          <a:lstStyle/>
          <a:p>
            <a:r>
              <a:rPr lang="en-US" sz="4000" b="1" u="sng" dirty="0">
                <a:solidFill>
                  <a:schemeClr val="accent1"/>
                </a:solidFill>
                <a:latin typeface="Cambria" pitchFamily="18" charset="0"/>
              </a:rPr>
              <a:t>Management</a:t>
            </a:r>
            <a:endParaRPr lang="en-US" sz="3200" u="sng" dirty="0">
              <a:solidFill>
                <a:schemeClr val="accent1"/>
              </a:solidFill>
              <a:latin typeface="Cambria" pitchFamily="18" charset="0"/>
            </a:endParaRPr>
          </a:p>
        </p:txBody>
      </p:sp>
      <p:sp>
        <p:nvSpPr>
          <p:cNvPr id="3" name="Content Placeholder 2"/>
          <p:cNvSpPr>
            <a:spLocks noGrp="1"/>
          </p:cNvSpPr>
          <p:nvPr>
            <p:ph idx="1"/>
          </p:nvPr>
        </p:nvSpPr>
        <p:spPr>
          <a:xfrm>
            <a:off x="893379" y="937263"/>
            <a:ext cx="10373712" cy="4980062"/>
          </a:xfrm>
        </p:spPr>
        <p:txBody>
          <a:bodyPr>
            <a:noAutofit/>
          </a:bodyPr>
          <a:lstStyle/>
          <a:p>
            <a:r>
              <a:rPr lang="en-US" sz="3600" dirty="0">
                <a:solidFill>
                  <a:schemeClr val="tx1"/>
                </a:solidFill>
                <a:latin typeface="Cambria" pitchFamily="18" charset="0"/>
              </a:rPr>
              <a:t>Needle aspiration or drill an opening into the pulp cavity to relieve pressure and pain</a:t>
            </a:r>
          </a:p>
          <a:p>
            <a:r>
              <a:rPr lang="en-US" sz="3600" dirty="0">
                <a:solidFill>
                  <a:schemeClr val="tx1"/>
                </a:solidFill>
                <a:latin typeface="Cambria" pitchFamily="18" charset="0"/>
              </a:rPr>
              <a:t>Antibiotics</a:t>
            </a:r>
          </a:p>
          <a:p>
            <a:r>
              <a:rPr lang="en-US" sz="3600" dirty="0">
                <a:solidFill>
                  <a:schemeClr val="tx1"/>
                </a:solidFill>
                <a:latin typeface="Cambria" pitchFamily="18" charset="0"/>
              </a:rPr>
              <a:t>Later extraction or root canal of the affected tooth</a:t>
            </a:r>
          </a:p>
          <a:p>
            <a:r>
              <a:rPr lang="en-US" sz="3600" dirty="0">
                <a:solidFill>
                  <a:schemeClr val="tx1"/>
                </a:solidFill>
                <a:latin typeface="Cambria" pitchFamily="18" charset="0"/>
              </a:rPr>
              <a:t>Assess for bleeding</a:t>
            </a:r>
          </a:p>
          <a:p>
            <a:r>
              <a:rPr lang="en-US" sz="3600" dirty="0">
                <a:solidFill>
                  <a:schemeClr val="tx1"/>
                </a:solidFill>
                <a:latin typeface="Cambria" pitchFamily="18" charset="0"/>
              </a:rPr>
              <a:t>Gargle with saline </a:t>
            </a:r>
          </a:p>
          <a:p>
            <a:r>
              <a:rPr lang="en-US" sz="3600" dirty="0">
                <a:solidFill>
                  <a:schemeClr val="tx1"/>
                </a:solidFill>
                <a:latin typeface="Cambria" pitchFamily="18" charset="0"/>
              </a:rPr>
              <a:t>Giving of the antibiotics</a:t>
            </a:r>
          </a:p>
          <a:p>
            <a:r>
              <a:rPr lang="en-US" sz="3600" dirty="0">
                <a:solidFill>
                  <a:schemeClr val="tx1"/>
                </a:solidFill>
                <a:latin typeface="Cambria" pitchFamily="18" charset="0"/>
              </a:rPr>
              <a:t>Giving of analgesics</a:t>
            </a:r>
          </a:p>
          <a:p>
            <a:r>
              <a:rPr lang="en-US" sz="3600" dirty="0">
                <a:solidFill>
                  <a:schemeClr val="tx1"/>
                </a:solidFill>
                <a:latin typeface="Cambria" pitchFamily="18" charset="0"/>
              </a:rPr>
              <a:t>Giving of soft or liquid diet</a:t>
            </a:r>
          </a:p>
          <a:p>
            <a:endParaRPr lang="en-US" sz="3600" dirty="0">
              <a:solidFill>
                <a:schemeClr val="tx1"/>
              </a:solidFill>
              <a:latin typeface="Cambria" pitchFamily="18" charset="0"/>
            </a:endParaRPr>
          </a:p>
          <a:p>
            <a:endParaRPr lang="en-US" sz="3600" dirty="0">
              <a:solidFill>
                <a:schemeClr val="tx1"/>
              </a:solidFill>
              <a:latin typeface="Cambria" pitchFamily="18" charset="0"/>
            </a:endParaRPr>
          </a:p>
        </p:txBody>
      </p:sp>
      <p:pic>
        <p:nvPicPr>
          <p:cNvPr id="4" name="Picture 3" descr="Image result for dental alveolar abscess"/>
          <p:cNvPicPr/>
          <p:nvPr/>
        </p:nvPicPr>
        <p:blipFill>
          <a:blip r:embed="rId2" cstate="print"/>
          <a:srcRect/>
          <a:stretch>
            <a:fillRect/>
          </a:stretch>
        </p:blipFill>
        <p:spPr bwMode="auto">
          <a:xfrm>
            <a:off x="9249092" y="3406143"/>
            <a:ext cx="2615248" cy="3114675"/>
          </a:xfrm>
          <a:prstGeom prst="rect">
            <a:avLst/>
          </a:prstGeom>
          <a:noFill/>
          <a:ln w="9525">
            <a:noFill/>
            <a:miter lim="800000"/>
            <a:headEnd/>
            <a:tailEnd/>
          </a:ln>
        </p:spPr>
      </p:pic>
    </p:spTree>
    <p:extLst>
      <p:ext uri="{BB962C8B-B14F-4D97-AF65-F5344CB8AC3E}">
        <p14:creationId xmlns:p14="http://schemas.microsoft.com/office/powerpoint/2010/main" val="365031254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2763"/>
            <a:ext cx="10972800" cy="914400"/>
          </a:xfrm>
        </p:spPr>
        <p:txBody>
          <a:bodyPr/>
          <a:lstStyle/>
          <a:p>
            <a:r>
              <a:rPr lang="en-US" b="1" dirty="0" err="1">
                <a:solidFill>
                  <a:schemeClr val="accent1"/>
                </a:solidFill>
                <a:latin typeface="Cambria" pitchFamily="18" charset="0"/>
              </a:rPr>
              <a:t>Pathophysiology</a:t>
            </a:r>
            <a:endParaRPr lang="en-US" dirty="0">
              <a:solidFill>
                <a:schemeClr val="accent1"/>
              </a:solidFill>
              <a:latin typeface="Cambria" pitchFamily="18" charset="0"/>
            </a:endParaRPr>
          </a:p>
        </p:txBody>
      </p:sp>
      <p:sp>
        <p:nvSpPr>
          <p:cNvPr id="5" name="Content Placeholder 4"/>
          <p:cNvSpPr>
            <a:spLocks noGrp="1"/>
          </p:cNvSpPr>
          <p:nvPr>
            <p:ph sz="half" idx="4294967295"/>
          </p:nvPr>
        </p:nvSpPr>
        <p:spPr>
          <a:xfrm>
            <a:off x="0" y="1395413"/>
            <a:ext cx="11815763" cy="4900612"/>
          </a:xfrm>
        </p:spPr>
        <p:txBody>
          <a:bodyPr>
            <a:noAutofit/>
          </a:bodyPr>
          <a:lstStyle/>
          <a:p>
            <a:pPr>
              <a:buNone/>
            </a:pPr>
            <a:r>
              <a:rPr lang="en-US" sz="4000" dirty="0">
                <a:latin typeface="Cambria" pitchFamily="18" charset="0"/>
              </a:rPr>
              <a:t>Appendix fills and empties as the </a:t>
            </a:r>
            <a:r>
              <a:rPr lang="en-US" sz="4000" dirty="0" err="1">
                <a:latin typeface="Cambria" pitchFamily="18" charset="0"/>
              </a:rPr>
              <a:t>cecum</a:t>
            </a:r>
            <a:r>
              <a:rPr lang="en-US" sz="4000" dirty="0">
                <a:latin typeface="Cambria" pitchFamily="18" charset="0"/>
              </a:rPr>
              <a:t>. If </a:t>
            </a:r>
            <a:r>
              <a:rPr lang="en-US" sz="4000" dirty="0"/>
              <a:t>obstruction from any of the above factors occurs, the appendix subsequently becomes filled with mucus and swells, increasing pressures within the lumen and the walls of the appendix, resulting in thrombosis and occlusion of the small vessels, and stasis of lymphatic flow.</a:t>
            </a:r>
            <a:endParaRPr lang="en-US" sz="4000" dirty="0">
              <a:latin typeface="Cambria" pitchFamily="18" charset="0"/>
            </a:endParaRPr>
          </a:p>
          <a:p>
            <a:endParaRPr lang="en-US" sz="4000"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normal and inflamed appendix"/>
          <p:cNvPicPr/>
          <p:nvPr/>
        </p:nvPicPr>
        <p:blipFill>
          <a:blip r:embed="rId2" cstate="print"/>
          <a:srcRect/>
          <a:stretch>
            <a:fillRect/>
          </a:stretch>
        </p:blipFill>
        <p:spPr bwMode="auto">
          <a:xfrm>
            <a:off x="4812632" y="890338"/>
            <a:ext cx="7379369" cy="3946358"/>
          </a:xfrm>
          <a:prstGeom prst="rect">
            <a:avLst/>
          </a:prstGeom>
          <a:noFill/>
          <a:ln w="9525">
            <a:noFill/>
            <a:miter lim="800000"/>
            <a:headEnd/>
            <a:tailEnd/>
          </a:ln>
        </p:spPr>
      </p:pic>
      <p:pic>
        <p:nvPicPr>
          <p:cNvPr id="3" name="Picture 2" descr="Image result for appendix blocked lumen"/>
          <p:cNvPicPr/>
          <p:nvPr/>
        </p:nvPicPr>
        <p:blipFill>
          <a:blip r:embed="rId3" cstate="print"/>
          <a:srcRect/>
          <a:stretch>
            <a:fillRect/>
          </a:stretch>
        </p:blipFill>
        <p:spPr bwMode="auto">
          <a:xfrm>
            <a:off x="336885" y="649705"/>
            <a:ext cx="4403557" cy="3874169"/>
          </a:xfrm>
          <a:prstGeom prst="rect">
            <a:avLst/>
          </a:prstGeom>
          <a:noFill/>
          <a:ln w="9525">
            <a:noFill/>
            <a:miter lim="800000"/>
            <a:headEnd/>
            <a:tailEnd/>
          </a:ln>
        </p:spPr>
      </p:pic>
      <p:sp>
        <p:nvSpPr>
          <p:cNvPr id="4" name="Rectangle 3"/>
          <p:cNvSpPr/>
          <p:nvPr/>
        </p:nvSpPr>
        <p:spPr>
          <a:xfrm>
            <a:off x="409077" y="3368842"/>
            <a:ext cx="1828798" cy="7700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Fecalith</a:t>
            </a:r>
            <a:r>
              <a:rPr lang="en-US" sz="2400" b="1" dirty="0">
                <a:solidFill>
                  <a:schemeClr val="bg1"/>
                </a:solidFill>
              </a:rPr>
              <a:t> obstructing lumen</a:t>
            </a:r>
          </a:p>
        </p:txBody>
      </p:sp>
      <p:sp>
        <p:nvSpPr>
          <p:cNvPr id="5" name="Rectangle 4"/>
          <p:cNvSpPr/>
          <p:nvPr/>
        </p:nvSpPr>
        <p:spPr>
          <a:xfrm>
            <a:off x="336884" y="4283242"/>
            <a:ext cx="3416969" cy="1082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inflammation</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“Typical” Presentation</a:t>
            </a:r>
          </a:p>
        </p:txBody>
      </p:sp>
      <p:sp>
        <p:nvSpPr>
          <p:cNvPr id="3" name="Content Placeholder 2"/>
          <p:cNvSpPr>
            <a:spLocks noGrp="1"/>
          </p:cNvSpPr>
          <p:nvPr>
            <p:ph idx="1"/>
          </p:nvPr>
        </p:nvSpPr>
        <p:spPr/>
        <p:txBody>
          <a:bodyPr>
            <a:normAutofit/>
          </a:bodyPr>
          <a:lstStyle/>
          <a:p>
            <a:r>
              <a:rPr lang="en-AU" sz="4000" dirty="0">
                <a:solidFill>
                  <a:schemeClr val="tx1"/>
                </a:solidFill>
              </a:rPr>
              <a:t>Dull, </a:t>
            </a:r>
            <a:r>
              <a:rPr lang="en-AU" sz="4000" dirty="0" err="1">
                <a:solidFill>
                  <a:schemeClr val="tx1"/>
                </a:solidFill>
              </a:rPr>
              <a:t>crampy</a:t>
            </a:r>
            <a:r>
              <a:rPr lang="en-AU" sz="4000" dirty="0">
                <a:solidFill>
                  <a:schemeClr val="tx1"/>
                </a:solidFill>
              </a:rPr>
              <a:t> central </a:t>
            </a:r>
            <a:r>
              <a:rPr lang="en-AU" sz="4000" dirty="0" err="1">
                <a:solidFill>
                  <a:schemeClr val="tx1"/>
                </a:solidFill>
              </a:rPr>
              <a:t>abd</a:t>
            </a:r>
            <a:r>
              <a:rPr lang="en-AU" sz="4000" dirty="0">
                <a:solidFill>
                  <a:schemeClr val="tx1"/>
                </a:solidFill>
              </a:rPr>
              <a:t> pain</a:t>
            </a:r>
          </a:p>
          <a:p>
            <a:r>
              <a:rPr lang="en-AU" sz="4000" dirty="0">
                <a:solidFill>
                  <a:schemeClr val="tx1"/>
                </a:solidFill>
              </a:rPr>
              <a:t>Malaise/vomiting/anorexia/low grade fevers</a:t>
            </a:r>
          </a:p>
          <a:p>
            <a:r>
              <a:rPr lang="en-AU" sz="4000" dirty="0">
                <a:solidFill>
                  <a:schemeClr val="tx1"/>
                </a:solidFill>
              </a:rPr>
              <a:t>Pain worsens &amp; localises to RIF with cough/movement tenderness</a:t>
            </a:r>
          </a:p>
          <a:p>
            <a:r>
              <a:rPr lang="en-AU" sz="4000" dirty="0">
                <a:solidFill>
                  <a:schemeClr val="tx1"/>
                </a:solidFill>
              </a:rPr>
              <a:t>Systemic symptoms</a:t>
            </a:r>
          </a:p>
        </p:txBody>
      </p:sp>
    </p:spTree>
    <p:extLst>
      <p:ext uri="{BB962C8B-B14F-4D97-AF65-F5344CB8AC3E}">
        <p14:creationId xmlns:p14="http://schemas.microsoft.com/office/powerpoint/2010/main" val="997324154"/>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3" y="116632"/>
            <a:ext cx="8229600" cy="1143000"/>
          </a:xfrm>
        </p:spPr>
        <p:txBody>
          <a:bodyPr/>
          <a:lstStyle/>
          <a:p>
            <a:r>
              <a:rPr lang="en-AU" dirty="0">
                <a:solidFill>
                  <a:schemeClr val="accent1"/>
                </a:solidFill>
              </a:rPr>
              <a:t>Early Appendicitis</a:t>
            </a:r>
            <a:endParaRPr lang="en-GB" dirty="0">
              <a:solidFill>
                <a:schemeClr val="accent1"/>
              </a:solidFill>
            </a:endParaRPr>
          </a:p>
        </p:txBody>
      </p:sp>
      <p:sp>
        <p:nvSpPr>
          <p:cNvPr id="3" name="Content Placeholder 2"/>
          <p:cNvSpPr>
            <a:spLocks noGrp="1"/>
          </p:cNvSpPr>
          <p:nvPr>
            <p:ph idx="1"/>
          </p:nvPr>
        </p:nvSpPr>
        <p:spPr>
          <a:xfrm>
            <a:off x="697831" y="1034716"/>
            <a:ext cx="10884569" cy="5320844"/>
          </a:xfrm>
        </p:spPr>
        <p:txBody>
          <a:bodyPr>
            <a:noAutofit/>
          </a:bodyPr>
          <a:lstStyle/>
          <a:p>
            <a:r>
              <a:rPr lang="en-AU" sz="4000" dirty="0">
                <a:solidFill>
                  <a:schemeClr val="tx1"/>
                </a:solidFill>
              </a:rPr>
              <a:t>Pain:</a:t>
            </a:r>
          </a:p>
          <a:p>
            <a:pPr lvl="1"/>
            <a:r>
              <a:rPr lang="en-AU" sz="4000" dirty="0">
                <a:solidFill>
                  <a:schemeClr val="tx1"/>
                </a:solidFill>
              </a:rPr>
              <a:t>Location: </a:t>
            </a:r>
            <a:r>
              <a:rPr lang="en-AU" sz="4000" dirty="0" err="1">
                <a:solidFill>
                  <a:schemeClr val="tx1"/>
                </a:solidFill>
              </a:rPr>
              <a:t>Periumbilical</a:t>
            </a:r>
            <a:r>
              <a:rPr lang="en-AU" sz="4000" dirty="0">
                <a:solidFill>
                  <a:schemeClr val="tx1"/>
                </a:solidFill>
              </a:rPr>
              <a:t> </a:t>
            </a:r>
          </a:p>
          <a:p>
            <a:pPr lvl="1"/>
            <a:r>
              <a:rPr lang="en-AU" sz="4000" dirty="0">
                <a:solidFill>
                  <a:schemeClr val="tx1"/>
                </a:solidFill>
              </a:rPr>
              <a:t>Character: Dull</a:t>
            </a:r>
          </a:p>
          <a:p>
            <a:pPr lvl="1"/>
            <a:r>
              <a:rPr lang="en-AU" sz="4000" dirty="0">
                <a:solidFill>
                  <a:schemeClr val="tx1"/>
                </a:solidFill>
              </a:rPr>
              <a:t>Over time: Colicky</a:t>
            </a:r>
          </a:p>
          <a:p>
            <a:pPr lvl="1"/>
            <a:r>
              <a:rPr lang="en-AU" sz="4000" dirty="0">
                <a:solidFill>
                  <a:schemeClr val="tx1"/>
                </a:solidFill>
              </a:rPr>
              <a:t>Associated symptoms:</a:t>
            </a:r>
          </a:p>
          <a:p>
            <a:pPr lvl="2"/>
            <a:r>
              <a:rPr lang="en-AU" sz="4000" dirty="0">
                <a:solidFill>
                  <a:schemeClr val="tx1"/>
                </a:solidFill>
              </a:rPr>
              <a:t>Vomiting</a:t>
            </a:r>
          </a:p>
          <a:p>
            <a:pPr lvl="2"/>
            <a:r>
              <a:rPr lang="en-AU" sz="4000" dirty="0">
                <a:solidFill>
                  <a:schemeClr val="tx1"/>
                </a:solidFill>
              </a:rPr>
              <a:t>Anorexia</a:t>
            </a:r>
          </a:p>
          <a:p>
            <a:pPr lvl="1"/>
            <a:endParaRPr lang="en-GB" sz="4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667" y="620696"/>
            <a:ext cx="2700828" cy="24482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1115" y="3429000"/>
            <a:ext cx="2568252" cy="3429001"/>
          </a:xfrm>
          <a:prstGeom prst="rect">
            <a:avLst/>
          </a:prstGeom>
        </p:spPr>
      </p:pic>
      <p:cxnSp>
        <p:nvCxnSpPr>
          <p:cNvPr id="7" name="Straight Arrow Connector 6"/>
          <p:cNvCxnSpPr/>
          <p:nvPr/>
        </p:nvCxnSpPr>
        <p:spPr>
          <a:xfrm flipV="1">
            <a:off x="8328250" y="1347537"/>
            <a:ext cx="1369204" cy="6523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6208295" y="1299412"/>
            <a:ext cx="2310062" cy="605935"/>
          </a:xfrm>
          <a:prstGeom prst="rect">
            <a:avLst/>
          </a:prstGeom>
          <a:noFill/>
        </p:spPr>
        <p:txBody>
          <a:bodyPr wrap="square" rtlCol="0">
            <a:spAutoFit/>
          </a:bodyPr>
          <a:lstStyle/>
          <a:p>
            <a:r>
              <a:rPr lang="en-AU" sz="3200" dirty="0">
                <a:solidFill>
                  <a:schemeClr val="accent2">
                    <a:lumMod val="60000"/>
                    <a:lumOff val="40000"/>
                  </a:schemeClr>
                </a:solidFill>
              </a:rPr>
              <a:t>obstruction</a:t>
            </a:r>
            <a:endParaRPr lang="en-GB" sz="3200" dirty="0">
              <a:solidFill>
                <a:schemeClr val="accent2">
                  <a:lumMod val="60000"/>
                  <a:lumOff val="40000"/>
                </a:schemeClr>
              </a:solidFill>
            </a:endParaRPr>
          </a:p>
        </p:txBody>
      </p:sp>
      <p:cxnSp>
        <p:nvCxnSpPr>
          <p:cNvPr id="10" name="Straight Arrow Connector 9"/>
          <p:cNvCxnSpPr/>
          <p:nvPr/>
        </p:nvCxnSpPr>
        <p:spPr>
          <a:xfrm flipV="1">
            <a:off x="9480377" y="5301208"/>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9192345" y="5157192"/>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9624391" y="5013176"/>
            <a:ext cx="2160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9264942" y="4595073"/>
            <a:ext cx="430887" cy="646972"/>
          </a:xfrm>
          <a:prstGeom prst="rect">
            <a:avLst/>
          </a:prstGeom>
          <a:noFill/>
        </p:spPr>
        <p:txBody>
          <a:bodyPr vert="vert270" wrap="none" rtlCol="0">
            <a:spAutoFit/>
          </a:bodyPr>
          <a:lstStyle/>
          <a:p>
            <a:r>
              <a:rPr lang="en-AU" sz="1600"/>
              <a:t>mucus</a:t>
            </a:r>
            <a:endParaRPr lang="en-GB" sz="1600" dirty="0"/>
          </a:p>
        </p:txBody>
      </p:sp>
      <p:sp>
        <p:nvSpPr>
          <p:cNvPr id="18" name="TextBox 17"/>
          <p:cNvSpPr txBox="1"/>
          <p:nvPr/>
        </p:nvSpPr>
        <p:spPr>
          <a:xfrm>
            <a:off x="6569243" y="4355433"/>
            <a:ext cx="2793639" cy="605935"/>
          </a:xfrm>
          <a:prstGeom prst="rect">
            <a:avLst/>
          </a:prstGeom>
          <a:noFill/>
        </p:spPr>
        <p:txBody>
          <a:bodyPr wrap="square" rtlCol="0">
            <a:spAutoFit/>
          </a:bodyPr>
          <a:lstStyle/>
          <a:p>
            <a:r>
              <a:rPr lang="en-AU" sz="3200" dirty="0">
                <a:solidFill>
                  <a:schemeClr val="accent2">
                    <a:lumMod val="60000"/>
                    <a:lumOff val="40000"/>
                  </a:schemeClr>
                </a:solidFill>
              </a:rPr>
              <a:t>distension</a:t>
            </a:r>
            <a:endParaRPr lang="en-GB" sz="3200" dirty="0">
              <a:solidFill>
                <a:schemeClr val="accent2">
                  <a:lumMod val="60000"/>
                  <a:lumOff val="40000"/>
                </a:schemeClr>
              </a:solidFill>
            </a:endParaRPr>
          </a:p>
        </p:txBody>
      </p:sp>
      <p:cxnSp>
        <p:nvCxnSpPr>
          <p:cNvPr id="19" name="Straight Arrow Connector 18"/>
          <p:cNvCxnSpPr/>
          <p:nvPr/>
        </p:nvCxnSpPr>
        <p:spPr>
          <a:xfrm>
            <a:off x="8470232" y="4812633"/>
            <a:ext cx="1467852" cy="105877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261979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Later Appendicitis</a:t>
            </a:r>
            <a:endParaRPr lang="en-GB" dirty="0">
              <a:solidFill>
                <a:schemeClr val="accent1"/>
              </a:solidFill>
            </a:endParaRPr>
          </a:p>
        </p:txBody>
      </p:sp>
      <p:sp>
        <p:nvSpPr>
          <p:cNvPr id="3" name="Content Placeholder 2"/>
          <p:cNvSpPr>
            <a:spLocks noGrp="1"/>
          </p:cNvSpPr>
          <p:nvPr>
            <p:ph sz="half" idx="1"/>
          </p:nvPr>
        </p:nvSpPr>
        <p:spPr>
          <a:xfrm>
            <a:off x="0" y="1299411"/>
            <a:ext cx="6593305" cy="4997059"/>
          </a:xfrm>
        </p:spPr>
        <p:txBody>
          <a:bodyPr>
            <a:noAutofit/>
          </a:bodyPr>
          <a:lstStyle/>
          <a:p>
            <a:r>
              <a:rPr lang="en-AU" sz="4000" dirty="0">
                <a:solidFill>
                  <a:schemeClr val="accent2">
                    <a:lumMod val="60000"/>
                    <a:lumOff val="40000"/>
                  </a:schemeClr>
                </a:solidFill>
              </a:rPr>
              <a:t>Pain</a:t>
            </a:r>
            <a:r>
              <a:rPr lang="en-AU" sz="4000" dirty="0">
                <a:solidFill>
                  <a:schemeClr val="tx1"/>
                </a:solidFill>
              </a:rPr>
              <a:t>:</a:t>
            </a:r>
          </a:p>
          <a:p>
            <a:pPr lvl="1"/>
            <a:r>
              <a:rPr lang="en-AU" sz="4000" dirty="0">
                <a:solidFill>
                  <a:schemeClr val="tx1"/>
                </a:solidFill>
              </a:rPr>
              <a:t>Location: R. Iliac Fossa</a:t>
            </a:r>
          </a:p>
          <a:p>
            <a:pPr lvl="1"/>
            <a:r>
              <a:rPr lang="en-AU" sz="4000" dirty="0">
                <a:solidFill>
                  <a:schemeClr val="tx1"/>
                </a:solidFill>
              </a:rPr>
              <a:t>Character: Localised</a:t>
            </a:r>
          </a:p>
          <a:p>
            <a:pPr lvl="1"/>
            <a:r>
              <a:rPr lang="en-AU" sz="4000" dirty="0">
                <a:solidFill>
                  <a:schemeClr val="tx1"/>
                </a:solidFill>
              </a:rPr>
              <a:t>Over time: Constant</a:t>
            </a:r>
          </a:p>
          <a:p>
            <a:pPr lvl="1"/>
            <a:r>
              <a:rPr lang="en-AU" sz="4000" dirty="0">
                <a:solidFill>
                  <a:schemeClr val="tx1"/>
                </a:solidFill>
              </a:rPr>
              <a:t>Aggravating: going over bumps, coughing, walking</a:t>
            </a:r>
          </a:p>
          <a:p>
            <a:pPr lvl="1"/>
            <a:r>
              <a:rPr lang="en-AU" sz="4000" dirty="0">
                <a:solidFill>
                  <a:schemeClr val="tx1"/>
                </a:solidFill>
              </a:rPr>
              <a:t>Relieving: hip flexion, staying still</a:t>
            </a:r>
          </a:p>
        </p:txBody>
      </p:sp>
      <p:sp>
        <p:nvSpPr>
          <p:cNvPr id="11" name="Content Placeholder 10"/>
          <p:cNvSpPr>
            <a:spLocks noGrp="1"/>
          </p:cNvSpPr>
          <p:nvPr>
            <p:ph sz="half" idx="2"/>
          </p:nvPr>
        </p:nvSpPr>
        <p:spPr>
          <a:xfrm>
            <a:off x="5871410" y="1106906"/>
            <a:ext cx="6320590" cy="5189565"/>
          </a:xfrm>
        </p:spPr>
        <p:txBody>
          <a:bodyPr>
            <a:noAutofit/>
          </a:bodyPr>
          <a:lstStyle/>
          <a:p>
            <a:r>
              <a:rPr lang="en-AU" sz="4000" dirty="0">
                <a:solidFill>
                  <a:schemeClr val="accent2">
                    <a:lumMod val="60000"/>
                    <a:lumOff val="40000"/>
                  </a:schemeClr>
                </a:solidFill>
              </a:rPr>
              <a:t>Exam findings:</a:t>
            </a:r>
          </a:p>
          <a:p>
            <a:pPr lvl="1"/>
            <a:r>
              <a:rPr lang="en-AU" sz="4000" dirty="0"/>
              <a:t>“</a:t>
            </a:r>
            <a:r>
              <a:rPr lang="en-AU" sz="4000" dirty="0" err="1"/>
              <a:t>peritonism</a:t>
            </a:r>
            <a:r>
              <a:rPr lang="en-AU" sz="4000" dirty="0"/>
              <a:t>”</a:t>
            </a:r>
          </a:p>
          <a:p>
            <a:pPr lvl="2"/>
            <a:r>
              <a:rPr lang="en-AU" sz="4000" dirty="0"/>
              <a:t>Guarding</a:t>
            </a:r>
          </a:p>
          <a:p>
            <a:pPr lvl="2"/>
            <a:r>
              <a:rPr lang="en-AU" sz="4000" dirty="0"/>
              <a:t>rebound tenderness</a:t>
            </a:r>
          </a:p>
          <a:p>
            <a:pPr lvl="2"/>
            <a:r>
              <a:rPr lang="en-AU" sz="4000" dirty="0"/>
              <a:t>percussion tenderness</a:t>
            </a:r>
          </a:p>
          <a:p>
            <a:pPr lvl="1"/>
            <a:r>
              <a:rPr lang="en-AU" sz="4000" dirty="0" err="1"/>
              <a:t>Rovsing</a:t>
            </a:r>
            <a:r>
              <a:rPr lang="en-AU" sz="4000" dirty="0"/>
              <a:t>, </a:t>
            </a:r>
            <a:r>
              <a:rPr lang="en-AU" sz="4000" dirty="0" err="1"/>
              <a:t>Psoas</a:t>
            </a:r>
            <a:r>
              <a:rPr lang="en-AU" sz="4000" dirty="0"/>
              <a:t>, other signs</a:t>
            </a:r>
          </a:p>
        </p:txBody>
      </p:sp>
      <p:cxnSp>
        <p:nvCxnSpPr>
          <p:cNvPr id="9" name="Straight Connector 8"/>
          <p:cNvCxnSpPr/>
          <p:nvPr/>
        </p:nvCxnSpPr>
        <p:spPr>
          <a:xfrm flipH="1" flipV="1">
            <a:off x="8699404" y="2708920"/>
            <a:ext cx="864096" cy="14401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446342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35660" y="0"/>
            <a:ext cx="7024745" cy="1844824"/>
          </a:xfrm>
        </p:spPr>
        <p:txBody>
          <a:bodyPr/>
          <a:lstStyle/>
          <a:p>
            <a:r>
              <a:rPr lang="en-AU" dirty="0">
                <a:solidFill>
                  <a:schemeClr val="accent1"/>
                </a:solidFill>
              </a:rPr>
              <a:t>Late Appendicitis</a:t>
            </a:r>
            <a:endParaRPr lang="en-GB" dirty="0">
              <a:solidFill>
                <a:schemeClr val="accent1"/>
              </a:solidFill>
            </a:endParaRPr>
          </a:p>
        </p:txBody>
      </p:sp>
      <p:sp>
        <p:nvSpPr>
          <p:cNvPr id="3" name="Content Placeholder 2"/>
          <p:cNvSpPr>
            <a:spLocks noGrp="1"/>
          </p:cNvSpPr>
          <p:nvPr>
            <p:ph idx="1"/>
          </p:nvPr>
        </p:nvSpPr>
        <p:spPr>
          <a:xfrm>
            <a:off x="505326" y="866275"/>
            <a:ext cx="11686674" cy="5755865"/>
          </a:xfrm>
        </p:spPr>
        <p:txBody>
          <a:bodyPr>
            <a:noAutofit/>
          </a:bodyPr>
          <a:lstStyle/>
          <a:p>
            <a:r>
              <a:rPr lang="en-AU" sz="3200" dirty="0">
                <a:solidFill>
                  <a:schemeClr val="tx1"/>
                </a:solidFill>
              </a:rPr>
              <a:t>Pain:</a:t>
            </a:r>
          </a:p>
          <a:p>
            <a:pPr lvl="1"/>
            <a:r>
              <a:rPr lang="en-AU" sz="3200" dirty="0">
                <a:solidFill>
                  <a:schemeClr val="tx1"/>
                </a:solidFill>
              </a:rPr>
              <a:t>Location: lower abdominal/generalised</a:t>
            </a:r>
          </a:p>
          <a:p>
            <a:pPr lvl="1"/>
            <a:r>
              <a:rPr lang="en-AU" sz="3200" dirty="0">
                <a:solidFill>
                  <a:schemeClr val="tx1"/>
                </a:solidFill>
              </a:rPr>
              <a:t>Character: diffuse, severe</a:t>
            </a:r>
          </a:p>
          <a:p>
            <a:pPr lvl="1"/>
            <a:r>
              <a:rPr lang="en-AU" sz="3200" dirty="0">
                <a:solidFill>
                  <a:schemeClr val="tx1"/>
                </a:solidFill>
              </a:rPr>
              <a:t>Over time: constant</a:t>
            </a:r>
          </a:p>
          <a:p>
            <a:pPr lvl="1"/>
            <a:r>
              <a:rPr lang="en-AU" sz="3200" dirty="0">
                <a:solidFill>
                  <a:schemeClr val="tx1"/>
                </a:solidFill>
              </a:rPr>
              <a:t>Aggravating: movement, coughing, palpation, rebound</a:t>
            </a:r>
          </a:p>
          <a:p>
            <a:pPr lvl="1"/>
            <a:r>
              <a:rPr lang="en-AU" sz="3200" dirty="0">
                <a:solidFill>
                  <a:schemeClr val="tx1"/>
                </a:solidFill>
              </a:rPr>
              <a:t>Associated: Fever</a:t>
            </a:r>
          </a:p>
          <a:p>
            <a:r>
              <a:rPr lang="en-AU" sz="3200" dirty="0">
                <a:solidFill>
                  <a:schemeClr val="tx1"/>
                </a:solidFill>
              </a:rPr>
              <a:t>Exam findings:</a:t>
            </a:r>
          </a:p>
          <a:p>
            <a:pPr lvl="1"/>
            <a:r>
              <a:rPr lang="en-GB" sz="3200" dirty="0">
                <a:solidFill>
                  <a:schemeClr val="tx1"/>
                </a:solidFill>
              </a:rPr>
              <a:t>Systemic features- fever, tachycardia, hypotension</a:t>
            </a:r>
          </a:p>
          <a:p>
            <a:pPr lvl="1"/>
            <a:r>
              <a:rPr lang="en-AU" sz="3200" dirty="0">
                <a:solidFill>
                  <a:schemeClr val="tx1"/>
                </a:solidFill>
              </a:rPr>
              <a:t>Abdominal – severe, generalised “</a:t>
            </a:r>
            <a:r>
              <a:rPr lang="en-AU" sz="3200" dirty="0" err="1">
                <a:solidFill>
                  <a:schemeClr val="tx1"/>
                </a:solidFill>
              </a:rPr>
              <a:t>peritonism</a:t>
            </a:r>
            <a:r>
              <a:rPr lang="en-AU" sz="3200" dirty="0">
                <a:solidFill>
                  <a:schemeClr val="tx1"/>
                </a:solidFill>
              </a:rPr>
              <a:t>”</a:t>
            </a:r>
          </a:p>
          <a:p>
            <a:pPr lvl="1"/>
            <a:r>
              <a:rPr lang="en-AU" sz="3200" dirty="0">
                <a:solidFill>
                  <a:schemeClr val="tx1"/>
                </a:solidFill>
              </a:rPr>
              <a:t>RIF mass (sometimes)</a:t>
            </a:r>
            <a:endParaRPr lang="en-GB" sz="3200" dirty="0">
              <a:solidFill>
                <a:schemeClr val="tx1"/>
              </a:solidFill>
            </a:endParaRPr>
          </a:p>
        </p:txBody>
      </p:sp>
      <p:cxnSp>
        <p:nvCxnSpPr>
          <p:cNvPr id="8" name="Straight Arrow Connector 7"/>
          <p:cNvCxnSpPr/>
          <p:nvPr/>
        </p:nvCxnSpPr>
        <p:spPr>
          <a:xfrm flipH="1" flipV="1">
            <a:off x="9480385" y="2924945"/>
            <a:ext cx="360041"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flipV="1">
            <a:off x="8400260" y="1844824"/>
            <a:ext cx="720080" cy="21602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399391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4179" y="836712"/>
            <a:ext cx="7024745" cy="1143000"/>
          </a:xfrm>
        </p:spPr>
        <p:txBody>
          <a:bodyPr/>
          <a:lstStyle/>
          <a:p>
            <a:r>
              <a:rPr lang="en-AU" dirty="0">
                <a:solidFill>
                  <a:schemeClr val="accent1"/>
                </a:solidFill>
              </a:rPr>
              <a:t>Special Clinical</a:t>
            </a:r>
            <a:r>
              <a:rPr lang="en-AU" baseline="0" dirty="0">
                <a:solidFill>
                  <a:schemeClr val="accent1"/>
                </a:solidFill>
              </a:rPr>
              <a:t> signs</a:t>
            </a:r>
            <a:endParaRPr lang="en-GB" dirty="0">
              <a:solidFill>
                <a:schemeClr val="accent1"/>
              </a:solidFill>
            </a:endParaRPr>
          </a:p>
        </p:txBody>
      </p:sp>
      <p:sp>
        <p:nvSpPr>
          <p:cNvPr id="3" name="Content Placeholder 2"/>
          <p:cNvSpPr>
            <a:spLocks noGrp="1"/>
          </p:cNvSpPr>
          <p:nvPr>
            <p:ph idx="1"/>
          </p:nvPr>
        </p:nvSpPr>
        <p:spPr>
          <a:xfrm>
            <a:off x="745959" y="1612233"/>
            <a:ext cx="8238937" cy="4029608"/>
          </a:xfrm>
        </p:spPr>
        <p:txBody>
          <a:bodyPr>
            <a:noAutofit/>
          </a:bodyPr>
          <a:lstStyle/>
          <a:p>
            <a:r>
              <a:rPr lang="en-AU" sz="4000" dirty="0">
                <a:solidFill>
                  <a:schemeClr val="tx1"/>
                </a:solidFill>
              </a:rPr>
              <a:t>Abdominal examination</a:t>
            </a:r>
          </a:p>
          <a:p>
            <a:r>
              <a:rPr lang="en-AU" sz="4000" dirty="0">
                <a:solidFill>
                  <a:schemeClr val="tx1"/>
                </a:solidFill>
              </a:rPr>
              <a:t>Psoas Sign – pain on hip extension</a:t>
            </a:r>
          </a:p>
          <a:p>
            <a:r>
              <a:rPr lang="en-AU" sz="4000" dirty="0" err="1">
                <a:solidFill>
                  <a:schemeClr val="tx1"/>
                </a:solidFill>
              </a:rPr>
              <a:t>Rovsing</a:t>
            </a:r>
            <a:r>
              <a:rPr lang="en-AU" sz="4000" baseline="0" dirty="0">
                <a:solidFill>
                  <a:schemeClr val="tx1"/>
                </a:solidFill>
              </a:rPr>
              <a:t> Sign –</a:t>
            </a:r>
            <a:r>
              <a:rPr lang="en-AU" sz="4000" dirty="0">
                <a:solidFill>
                  <a:schemeClr val="tx1"/>
                </a:solidFill>
              </a:rPr>
              <a:t> R. iliac </a:t>
            </a:r>
            <a:r>
              <a:rPr lang="en-AU" sz="4000" dirty="0" err="1">
                <a:solidFill>
                  <a:schemeClr val="tx1"/>
                </a:solidFill>
              </a:rPr>
              <a:t>fossa</a:t>
            </a:r>
            <a:r>
              <a:rPr lang="en-AU" sz="4000" dirty="0">
                <a:solidFill>
                  <a:schemeClr val="tx1"/>
                </a:solidFill>
              </a:rPr>
              <a:t> pain on palpating LIF</a:t>
            </a:r>
          </a:p>
          <a:p>
            <a:r>
              <a:rPr lang="en-AU" sz="4000" dirty="0">
                <a:solidFill>
                  <a:schemeClr val="tx1"/>
                </a:solidFill>
              </a:rPr>
              <a:t>“The walk” – walk with R hip</a:t>
            </a:r>
            <a:br>
              <a:rPr lang="en-AU" sz="4000" dirty="0">
                <a:solidFill>
                  <a:schemeClr val="tx1"/>
                </a:solidFill>
              </a:rPr>
            </a:br>
            <a:r>
              <a:rPr lang="en-AU" sz="4000" dirty="0">
                <a:solidFill>
                  <a:schemeClr val="tx1"/>
                </a:solidFill>
              </a:rPr>
              <a:t>flexed, bent over</a:t>
            </a:r>
          </a:p>
          <a:p>
            <a:r>
              <a:rPr lang="en-AU" sz="4000" dirty="0">
                <a:solidFill>
                  <a:schemeClr val="tx1"/>
                </a:solidFill>
              </a:rPr>
              <a:t>Pain on coughing/unable to cough</a:t>
            </a:r>
            <a:endParaRPr lang="en-GB" sz="40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9622" y="1515979"/>
            <a:ext cx="319237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04029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Complications</a:t>
            </a:r>
            <a:endParaRPr lang="en-GB" dirty="0">
              <a:solidFill>
                <a:schemeClr val="accent1"/>
              </a:solidFill>
            </a:endParaRPr>
          </a:p>
        </p:txBody>
      </p:sp>
      <p:sp>
        <p:nvSpPr>
          <p:cNvPr id="3" name="Content Placeholder 2"/>
          <p:cNvSpPr>
            <a:spLocks noGrp="1"/>
          </p:cNvSpPr>
          <p:nvPr>
            <p:ph idx="1"/>
          </p:nvPr>
        </p:nvSpPr>
        <p:spPr/>
        <p:txBody>
          <a:bodyPr>
            <a:normAutofit/>
          </a:bodyPr>
          <a:lstStyle/>
          <a:p>
            <a:r>
              <a:rPr lang="en-AU" sz="4000" dirty="0">
                <a:solidFill>
                  <a:schemeClr val="tx1"/>
                </a:solidFill>
              </a:rPr>
              <a:t>Rupture and sepsis</a:t>
            </a:r>
          </a:p>
          <a:p>
            <a:r>
              <a:rPr lang="en-AU" sz="4000" dirty="0" err="1">
                <a:solidFill>
                  <a:schemeClr val="tx1"/>
                </a:solidFill>
              </a:rPr>
              <a:t>Periappendiceal</a:t>
            </a:r>
            <a:r>
              <a:rPr lang="en-AU" sz="4000" dirty="0">
                <a:solidFill>
                  <a:schemeClr val="tx1"/>
                </a:solidFill>
              </a:rPr>
              <a:t> Abscess</a:t>
            </a:r>
          </a:p>
        </p:txBody>
      </p:sp>
    </p:spTree>
    <p:extLst>
      <p:ext uri="{BB962C8B-B14F-4D97-AF65-F5344CB8AC3E}">
        <p14:creationId xmlns:p14="http://schemas.microsoft.com/office/powerpoint/2010/main" val="906881764"/>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Clinching the diagnosis</a:t>
            </a:r>
            <a:endParaRPr lang="en-GB" dirty="0">
              <a:solidFill>
                <a:schemeClr val="accent1"/>
              </a:solidFill>
            </a:endParaRPr>
          </a:p>
        </p:txBody>
      </p:sp>
      <p:sp>
        <p:nvSpPr>
          <p:cNvPr id="3" name="Content Placeholder 2"/>
          <p:cNvSpPr>
            <a:spLocks noGrp="1"/>
          </p:cNvSpPr>
          <p:nvPr>
            <p:ph idx="1"/>
          </p:nvPr>
        </p:nvSpPr>
        <p:spPr>
          <a:xfrm>
            <a:off x="745958" y="1443790"/>
            <a:ext cx="10836443" cy="4911771"/>
          </a:xfrm>
        </p:spPr>
        <p:txBody>
          <a:bodyPr>
            <a:normAutofit/>
          </a:bodyPr>
          <a:lstStyle/>
          <a:p>
            <a:r>
              <a:rPr lang="en-AU" sz="4000" dirty="0">
                <a:solidFill>
                  <a:schemeClr val="tx1"/>
                </a:solidFill>
              </a:rPr>
              <a:t>Appendicitis</a:t>
            </a:r>
            <a:r>
              <a:rPr lang="en-AU" sz="4000" baseline="0" dirty="0">
                <a:solidFill>
                  <a:schemeClr val="tx1"/>
                </a:solidFill>
              </a:rPr>
              <a:t> is usually a c</a:t>
            </a:r>
            <a:r>
              <a:rPr lang="en-AU" sz="4000" dirty="0">
                <a:solidFill>
                  <a:schemeClr val="tx1"/>
                </a:solidFill>
              </a:rPr>
              <a:t>linical diagnosis- </a:t>
            </a:r>
            <a:r>
              <a:rPr lang="en-AU" sz="4000" dirty="0" err="1">
                <a:solidFill>
                  <a:schemeClr val="tx1"/>
                </a:solidFill>
              </a:rPr>
              <a:t>ie</a:t>
            </a:r>
            <a:r>
              <a:rPr lang="en-AU" sz="4000" baseline="0" dirty="0">
                <a:solidFill>
                  <a:schemeClr val="tx1"/>
                </a:solidFill>
              </a:rPr>
              <a:t> history + examination.</a:t>
            </a:r>
          </a:p>
          <a:p>
            <a:r>
              <a:rPr lang="en-AU" sz="4000" dirty="0">
                <a:solidFill>
                  <a:schemeClr val="tx1"/>
                </a:solidFill>
              </a:rPr>
              <a:t>However sometimes you’re just not sure! All those ovaries, fallopian tubes, ureters,  atypical presentations…</a:t>
            </a:r>
          </a:p>
          <a:p>
            <a:r>
              <a:rPr lang="en-AU" sz="4000" dirty="0">
                <a:solidFill>
                  <a:schemeClr val="tx1"/>
                </a:solidFill>
              </a:rPr>
              <a:t>…perhaps you could order some tests?</a:t>
            </a:r>
            <a:endParaRPr lang="en-GB" sz="4000" dirty="0">
              <a:solidFill>
                <a:schemeClr val="tx1"/>
              </a:solidFill>
            </a:endParaRPr>
          </a:p>
        </p:txBody>
      </p:sp>
    </p:spTree>
    <p:extLst>
      <p:ext uri="{BB962C8B-B14F-4D97-AF65-F5344CB8AC3E}">
        <p14:creationId xmlns:p14="http://schemas.microsoft.com/office/powerpoint/2010/main" val="162636131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67617" y="476672"/>
            <a:ext cx="7024745" cy="1143000"/>
          </a:xfrm>
        </p:spPr>
        <p:txBody>
          <a:bodyPr>
            <a:normAutofit fontScale="90000"/>
          </a:bodyPr>
          <a:lstStyle/>
          <a:p>
            <a:r>
              <a:rPr lang="en-AU" dirty="0">
                <a:solidFill>
                  <a:schemeClr val="accent1"/>
                </a:solidFill>
              </a:rPr>
              <a:t>Pathology/Lab investigations</a:t>
            </a:r>
            <a:endParaRPr lang="en-GB" dirty="0">
              <a:solidFill>
                <a:schemeClr val="accent1"/>
              </a:solidFill>
            </a:endParaRPr>
          </a:p>
        </p:txBody>
      </p:sp>
      <p:sp>
        <p:nvSpPr>
          <p:cNvPr id="3" name="Content Placeholder 2"/>
          <p:cNvSpPr>
            <a:spLocks noGrp="1"/>
          </p:cNvSpPr>
          <p:nvPr>
            <p:ph idx="1"/>
          </p:nvPr>
        </p:nvSpPr>
        <p:spPr>
          <a:xfrm>
            <a:off x="505326" y="1203159"/>
            <a:ext cx="11686674" cy="5375857"/>
          </a:xfrm>
        </p:spPr>
        <p:txBody>
          <a:bodyPr>
            <a:noAutofit/>
          </a:bodyPr>
          <a:lstStyle/>
          <a:p>
            <a:r>
              <a:rPr lang="en-AU" sz="4000" b="1" dirty="0">
                <a:solidFill>
                  <a:schemeClr val="tx1"/>
                </a:solidFill>
              </a:rPr>
              <a:t>White cell count (WCC) </a:t>
            </a:r>
            <a:r>
              <a:rPr lang="en-AU" sz="4000" dirty="0">
                <a:solidFill>
                  <a:schemeClr val="tx1"/>
                </a:solidFill>
              </a:rPr>
              <a:t>– usually mildly elevated</a:t>
            </a:r>
            <a:r>
              <a:rPr lang="en-AU" sz="4000" dirty="0"/>
              <a:t>.</a:t>
            </a:r>
            <a:endParaRPr lang="en-AU" sz="4000" dirty="0">
              <a:solidFill>
                <a:schemeClr val="tx1"/>
              </a:solidFill>
            </a:endParaRPr>
          </a:p>
          <a:p>
            <a:r>
              <a:rPr lang="en-AU" sz="4000" b="1" dirty="0">
                <a:solidFill>
                  <a:schemeClr val="tx1"/>
                </a:solidFill>
              </a:rPr>
              <a:t>C. reactive protein (CRP) </a:t>
            </a:r>
            <a:r>
              <a:rPr lang="en-AU" sz="4000" dirty="0">
                <a:solidFill>
                  <a:schemeClr val="tx1"/>
                </a:solidFill>
              </a:rPr>
              <a:t>– also elevated</a:t>
            </a:r>
          </a:p>
          <a:p>
            <a:r>
              <a:rPr lang="en-AU" sz="4000" dirty="0">
                <a:solidFill>
                  <a:schemeClr val="tx1"/>
                </a:solidFill>
              </a:rPr>
              <a:t>Urinalysis sometimes positive for blood, </a:t>
            </a:r>
            <a:r>
              <a:rPr lang="en-AU" sz="4000" dirty="0" err="1">
                <a:solidFill>
                  <a:schemeClr val="tx1"/>
                </a:solidFill>
              </a:rPr>
              <a:t>leuks</a:t>
            </a:r>
            <a:r>
              <a:rPr lang="en-AU" sz="4000" dirty="0">
                <a:solidFill>
                  <a:schemeClr val="tx1"/>
                </a:solidFill>
              </a:rPr>
              <a:t>; not very helpful in discriminating </a:t>
            </a:r>
            <a:r>
              <a:rPr lang="en-AU" sz="4000" dirty="0" err="1">
                <a:solidFill>
                  <a:schemeClr val="tx1"/>
                </a:solidFill>
              </a:rPr>
              <a:t>vs</a:t>
            </a:r>
            <a:r>
              <a:rPr lang="en-AU" sz="4000" dirty="0">
                <a:solidFill>
                  <a:schemeClr val="tx1"/>
                </a:solidFill>
              </a:rPr>
              <a:t> UTI</a:t>
            </a:r>
          </a:p>
          <a:p>
            <a:r>
              <a:rPr lang="en-AU" sz="4000" dirty="0">
                <a:solidFill>
                  <a:schemeClr val="tx1"/>
                </a:solidFill>
              </a:rPr>
              <a:t>Electrolytes, renal function, haemoglobin, platelets, liver function, coagulation should all be normal unless </a:t>
            </a:r>
            <a:r>
              <a:rPr lang="en-AU" sz="4000" i="1" dirty="0">
                <a:solidFill>
                  <a:schemeClr val="tx1"/>
                </a:solidFill>
              </a:rPr>
              <a:t>profoundly unwell</a:t>
            </a:r>
            <a:r>
              <a:rPr lang="en-AU" sz="4000" dirty="0">
                <a:solidFill>
                  <a:schemeClr val="tx1"/>
                </a:solidFill>
              </a:rPr>
              <a:t>- if abnormal </a:t>
            </a:r>
            <a:r>
              <a:rPr lang="en-AU" sz="4000" i="1" dirty="0">
                <a:solidFill>
                  <a:schemeClr val="tx1"/>
                </a:solidFill>
              </a:rPr>
              <a:t>think of other things</a:t>
            </a:r>
            <a:r>
              <a:rPr lang="en-AU" sz="4000" dirty="0">
                <a:solidFill>
                  <a:schemeClr val="tx1"/>
                </a:solidFill>
              </a:rPr>
              <a:t>.</a:t>
            </a:r>
            <a:endParaRPr lang="en-GB" sz="4000" dirty="0">
              <a:solidFill>
                <a:schemeClr val="tx1"/>
              </a:solidFill>
            </a:endParaRPr>
          </a:p>
        </p:txBody>
      </p:sp>
    </p:spTree>
    <p:extLst>
      <p:ext uri="{BB962C8B-B14F-4D97-AF65-F5344CB8AC3E}">
        <p14:creationId xmlns:p14="http://schemas.microsoft.com/office/powerpoint/2010/main" val="1694483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2424"/>
          </a:xfrm>
          <a:noFill/>
          <a:ln>
            <a:solidFill>
              <a:schemeClr val="tx1"/>
            </a:solidFill>
          </a:ln>
        </p:spPr>
        <p:txBody>
          <a:bodyPr>
            <a:normAutofit/>
          </a:bodyPr>
          <a:lstStyle/>
          <a:p>
            <a:pPr algn="ctr"/>
            <a:r>
              <a:rPr lang="en-US" sz="3200" b="1" u="sng" dirty="0">
                <a:latin typeface="Arial Black" pitchFamily="34" charset="0"/>
              </a:rPr>
              <a:t>4. MALOCCLUSION</a:t>
            </a:r>
          </a:p>
        </p:txBody>
      </p:sp>
      <p:sp>
        <p:nvSpPr>
          <p:cNvPr id="3" name="Content Placeholder 2"/>
          <p:cNvSpPr>
            <a:spLocks noGrp="1"/>
          </p:cNvSpPr>
          <p:nvPr>
            <p:ph idx="1"/>
          </p:nvPr>
        </p:nvSpPr>
        <p:spPr>
          <a:xfrm>
            <a:off x="662152" y="903890"/>
            <a:ext cx="10383034" cy="5735311"/>
          </a:xfrm>
        </p:spPr>
        <p:txBody>
          <a:bodyPr>
            <a:normAutofit fontScale="92500" lnSpcReduction="20000"/>
          </a:bodyPr>
          <a:lstStyle/>
          <a:p>
            <a:r>
              <a:rPr lang="en-US" sz="4200" b="1" dirty="0" err="1">
                <a:solidFill>
                  <a:schemeClr val="accent1"/>
                </a:solidFill>
                <a:latin typeface="Cambria" pitchFamily="18" charset="0"/>
              </a:rPr>
              <a:t>Dfn</a:t>
            </a:r>
            <a:r>
              <a:rPr lang="en-US" sz="4200" dirty="0">
                <a:solidFill>
                  <a:schemeClr val="tx1"/>
                </a:solidFill>
                <a:latin typeface="Cambria" pitchFamily="18" charset="0"/>
              </a:rPr>
              <a:t>-misalignment of the teeth of the upper and lower dental arcs when the jaws are closed. It can be inherited or acquired( thumb sucking, trauma </a:t>
            </a:r>
            <a:r>
              <a:rPr lang="en-US" sz="4200" dirty="0" err="1">
                <a:solidFill>
                  <a:schemeClr val="tx1"/>
                </a:solidFill>
                <a:latin typeface="Cambria" pitchFamily="18" charset="0"/>
              </a:rPr>
              <a:t>etc</a:t>
            </a:r>
            <a:r>
              <a:rPr lang="en-US" sz="4200" dirty="0">
                <a:solidFill>
                  <a:schemeClr val="tx1"/>
                </a:solidFill>
                <a:latin typeface="Cambria" pitchFamily="18" charset="0"/>
              </a:rPr>
              <a:t>). </a:t>
            </a:r>
            <a:r>
              <a:rPr lang="en-US" sz="3500" dirty="0">
                <a:solidFill>
                  <a:schemeClr val="tx1"/>
                </a:solidFill>
              </a:rPr>
              <a:t>Malocclusion makes the teeth difficult to clean and can lead to decay, gum disease, and excess wear </a:t>
            </a:r>
            <a:endParaRPr lang="en-US" sz="3500" dirty="0"/>
          </a:p>
          <a:p>
            <a:pPr>
              <a:buNone/>
            </a:pPr>
            <a:r>
              <a:rPr lang="en-US" sz="3500" dirty="0">
                <a:solidFill>
                  <a:schemeClr val="tx1"/>
                </a:solidFill>
              </a:rPr>
              <a:t>on supporting bone and gum </a:t>
            </a:r>
            <a:r>
              <a:rPr lang="en-US" sz="4200" dirty="0">
                <a:solidFill>
                  <a:schemeClr val="tx1"/>
                </a:solidFill>
              </a:rPr>
              <a:t>tissues. </a:t>
            </a:r>
            <a:endParaRPr lang="en-US" sz="4200" dirty="0">
              <a:solidFill>
                <a:schemeClr val="tx1"/>
              </a:solidFill>
              <a:latin typeface="Cambria" pitchFamily="18" charset="0"/>
            </a:endParaRPr>
          </a:p>
          <a:p>
            <a:pPr>
              <a:buNone/>
            </a:pPr>
            <a:r>
              <a:rPr lang="en-US" sz="4200" b="1" u="sng" dirty="0">
                <a:solidFill>
                  <a:schemeClr val="accent1"/>
                </a:solidFill>
                <a:latin typeface="Cambria" pitchFamily="18" charset="0"/>
              </a:rPr>
              <a:t>Management</a:t>
            </a:r>
          </a:p>
          <a:p>
            <a:r>
              <a:rPr lang="en-US" sz="4200" dirty="0">
                <a:solidFill>
                  <a:schemeClr val="tx1"/>
                </a:solidFill>
                <a:latin typeface="Cambria" pitchFamily="18" charset="0"/>
              </a:rPr>
              <a:t>Use of wires or braces-worn several hours in</a:t>
            </a:r>
          </a:p>
          <a:p>
            <a:pPr>
              <a:buNone/>
            </a:pPr>
            <a:r>
              <a:rPr lang="en-US" sz="4200" dirty="0">
                <a:solidFill>
                  <a:schemeClr val="tx1"/>
                </a:solidFill>
                <a:latin typeface="Cambria" pitchFamily="18" charset="0"/>
              </a:rPr>
              <a:t> a day for the alignment to occur</a:t>
            </a:r>
          </a:p>
          <a:p>
            <a:r>
              <a:rPr lang="en-US" sz="4200" dirty="0">
                <a:solidFill>
                  <a:schemeClr val="tx1"/>
                </a:solidFill>
                <a:latin typeface="Cambria" pitchFamily="18" charset="0"/>
              </a:rPr>
              <a:t>Oral hygiene</a:t>
            </a:r>
          </a:p>
          <a:p>
            <a:pPr>
              <a:buNone/>
            </a:pPr>
            <a:endParaRPr lang="en-US" sz="3200" dirty="0">
              <a:solidFill>
                <a:schemeClr val="tx1"/>
              </a:solidFill>
              <a:latin typeface="Cambria" pitchFamily="18" charset="0"/>
            </a:endParaRPr>
          </a:p>
        </p:txBody>
      </p:sp>
      <p:pic>
        <p:nvPicPr>
          <p:cNvPr id="4" name="Picture 3" descr="Image result for malocclusion"/>
          <p:cNvPicPr/>
          <p:nvPr/>
        </p:nvPicPr>
        <p:blipFill>
          <a:blip r:embed="rId2" cstate="print"/>
          <a:srcRect/>
          <a:stretch>
            <a:fillRect/>
          </a:stretch>
        </p:blipFill>
        <p:spPr bwMode="auto">
          <a:xfrm>
            <a:off x="10399702" y="2969172"/>
            <a:ext cx="1708216" cy="1604746"/>
          </a:xfrm>
          <a:prstGeom prst="rect">
            <a:avLst/>
          </a:prstGeom>
          <a:noFill/>
          <a:ln w="9525">
            <a:noFill/>
            <a:miter lim="800000"/>
            <a:headEnd/>
            <a:tailEnd/>
          </a:ln>
        </p:spPr>
      </p:pic>
    </p:spTree>
    <p:extLst>
      <p:ext uri="{BB962C8B-B14F-4D97-AF65-F5344CB8AC3E}">
        <p14:creationId xmlns:p14="http://schemas.microsoft.com/office/powerpoint/2010/main" val="338936183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39507" y="163568"/>
            <a:ext cx="7024745" cy="1143000"/>
          </a:xfrm>
        </p:spPr>
        <p:txBody>
          <a:bodyPr/>
          <a:lstStyle/>
          <a:p>
            <a:r>
              <a:rPr lang="en-AU" dirty="0">
                <a:solidFill>
                  <a:schemeClr val="tx1"/>
                </a:solidFill>
              </a:rPr>
              <a:t>Imaging</a:t>
            </a:r>
            <a:endParaRPr lang="en-GB" dirty="0">
              <a:solidFill>
                <a:schemeClr val="tx1"/>
              </a:solidFill>
            </a:endParaRPr>
          </a:p>
        </p:txBody>
      </p:sp>
      <p:sp>
        <p:nvSpPr>
          <p:cNvPr id="3" name="Content Placeholder 2"/>
          <p:cNvSpPr>
            <a:spLocks noGrp="1"/>
          </p:cNvSpPr>
          <p:nvPr>
            <p:ph idx="1"/>
          </p:nvPr>
        </p:nvSpPr>
        <p:spPr>
          <a:xfrm>
            <a:off x="505326" y="1010653"/>
            <a:ext cx="11686674" cy="5658707"/>
          </a:xfrm>
        </p:spPr>
        <p:txBody>
          <a:bodyPr>
            <a:noAutofit/>
          </a:bodyPr>
          <a:lstStyle/>
          <a:p>
            <a:r>
              <a:rPr lang="en-AU" sz="4000" dirty="0">
                <a:solidFill>
                  <a:schemeClr val="tx1"/>
                </a:solidFill>
              </a:rPr>
              <a:t>CT</a:t>
            </a:r>
          </a:p>
          <a:p>
            <a:pPr lvl="1"/>
            <a:r>
              <a:rPr lang="en-AU" sz="4000" dirty="0">
                <a:solidFill>
                  <a:schemeClr val="tx1"/>
                </a:solidFill>
              </a:rPr>
              <a:t>Good for getting an overview of all the structures </a:t>
            </a:r>
            <a:r>
              <a:rPr lang="en-AU" sz="4000" dirty="0" err="1">
                <a:solidFill>
                  <a:schemeClr val="tx1"/>
                </a:solidFill>
              </a:rPr>
              <a:t>esp</a:t>
            </a:r>
            <a:r>
              <a:rPr lang="en-AU" sz="4000" dirty="0">
                <a:solidFill>
                  <a:schemeClr val="tx1"/>
                </a:solidFill>
              </a:rPr>
              <a:t> bowel</a:t>
            </a:r>
          </a:p>
          <a:p>
            <a:pPr lvl="1"/>
            <a:r>
              <a:rPr lang="en-AU" sz="4000" dirty="0">
                <a:solidFill>
                  <a:schemeClr val="tx1"/>
                </a:solidFill>
              </a:rPr>
              <a:t>Accurate- sensitive and specific &gt;90%</a:t>
            </a:r>
          </a:p>
          <a:p>
            <a:pPr lvl="1"/>
            <a:r>
              <a:rPr lang="en-AU" sz="4000" dirty="0">
                <a:solidFill>
                  <a:schemeClr val="tx1"/>
                </a:solidFill>
              </a:rPr>
              <a:t>Less good at pelvic anatomy than abdominal anatomy</a:t>
            </a:r>
            <a:endParaRPr lang="en-GB" sz="4000" dirty="0">
              <a:solidFill>
                <a:schemeClr val="tx1"/>
              </a:solidFill>
            </a:endParaRPr>
          </a:p>
          <a:p>
            <a:pPr lvl="1"/>
            <a:r>
              <a:rPr lang="en-AU" sz="4000" dirty="0">
                <a:solidFill>
                  <a:schemeClr val="tx1"/>
                </a:solidFill>
              </a:rPr>
              <a:t>Radiation exposure</a:t>
            </a:r>
          </a:p>
          <a:p>
            <a:r>
              <a:rPr lang="en-AU" sz="4000" dirty="0">
                <a:solidFill>
                  <a:schemeClr val="tx1"/>
                </a:solidFill>
              </a:rPr>
              <a:t>Ultrasound(will rule out other conditions)</a:t>
            </a:r>
          </a:p>
          <a:p>
            <a:pPr lvl="1"/>
            <a:endParaRPr lang="en-AU" sz="4000" dirty="0">
              <a:solidFill>
                <a:schemeClr val="tx1"/>
              </a:solidFill>
            </a:endParaRPr>
          </a:p>
        </p:txBody>
      </p:sp>
    </p:spTree>
    <p:extLst>
      <p:ext uri="{BB962C8B-B14F-4D97-AF65-F5344CB8AC3E}">
        <p14:creationId xmlns:p14="http://schemas.microsoft.com/office/powerpoint/2010/main" val="319779961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1426464"/>
          </a:xfrm>
        </p:spPr>
        <p:txBody>
          <a:bodyPr/>
          <a:lstStyle/>
          <a:p>
            <a:r>
              <a:rPr lang="en-AU" dirty="0">
                <a:solidFill>
                  <a:schemeClr val="accent2">
                    <a:lumMod val="60000"/>
                    <a:lumOff val="40000"/>
                  </a:schemeClr>
                </a:solidFill>
              </a:rPr>
              <a:t>Diagnostic Laparoscopy</a:t>
            </a:r>
          </a:p>
        </p:txBody>
      </p:sp>
      <p:sp>
        <p:nvSpPr>
          <p:cNvPr id="3" name="Content Placeholder 2"/>
          <p:cNvSpPr>
            <a:spLocks noGrp="1"/>
          </p:cNvSpPr>
          <p:nvPr>
            <p:ph idx="1"/>
          </p:nvPr>
        </p:nvSpPr>
        <p:spPr>
          <a:xfrm>
            <a:off x="409074" y="673768"/>
            <a:ext cx="12151893" cy="5158870"/>
          </a:xfrm>
        </p:spPr>
        <p:txBody>
          <a:bodyPr>
            <a:noAutofit/>
          </a:bodyPr>
          <a:lstStyle/>
          <a:p>
            <a:r>
              <a:rPr lang="en-AU" sz="4000" dirty="0">
                <a:solidFill>
                  <a:schemeClr val="tx1"/>
                </a:solidFill>
              </a:rPr>
              <a:t>Safe</a:t>
            </a:r>
          </a:p>
          <a:p>
            <a:r>
              <a:rPr lang="en-AU" sz="4000" dirty="0">
                <a:solidFill>
                  <a:schemeClr val="tx1"/>
                </a:solidFill>
              </a:rPr>
              <a:t>Useful for when diagnosis is unclear</a:t>
            </a:r>
          </a:p>
          <a:p>
            <a:r>
              <a:rPr lang="en-AU" sz="4000" dirty="0" err="1">
                <a:solidFill>
                  <a:schemeClr val="tx1"/>
                </a:solidFill>
              </a:rPr>
              <a:t>Esp</a:t>
            </a:r>
            <a:r>
              <a:rPr lang="en-AU" sz="4000" dirty="0">
                <a:solidFill>
                  <a:schemeClr val="tx1"/>
                </a:solidFill>
              </a:rPr>
              <a:t> in females w/ suspected </a:t>
            </a:r>
            <a:r>
              <a:rPr lang="en-AU" sz="4000" dirty="0" err="1">
                <a:solidFill>
                  <a:schemeClr val="tx1"/>
                </a:solidFill>
              </a:rPr>
              <a:t>gynecological</a:t>
            </a:r>
            <a:r>
              <a:rPr lang="en-AU" sz="4000" dirty="0">
                <a:solidFill>
                  <a:schemeClr val="tx1"/>
                </a:solidFill>
              </a:rPr>
              <a:t> pathology </a:t>
            </a:r>
            <a:r>
              <a:rPr lang="en-AU" sz="4000" dirty="0" err="1">
                <a:solidFill>
                  <a:schemeClr val="tx1"/>
                </a:solidFill>
              </a:rPr>
              <a:t>e,g</a:t>
            </a:r>
            <a:r>
              <a:rPr lang="en-AU" sz="4000" dirty="0">
                <a:solidFill>
                  <a:schemeClr val="tx1"/>
                </a:solidFill>
              </a:rPr>
              <a:t> endometriosis/menstruating/ovulating)</a:t>
            </a:r>
          </a:p>
          <a:p>
            <a:pPr>
              <a:buNone/>
            </a:pPr>
            <a:r>
              <a:rPr lang="en-AU" sz="4000" dirty="0">
                <a:solidFill>
                  <a:schemeClr val="accent1"/>
                </a:solidFill>
              </a:rPr>
              <a:t>Management</a:t>
            </a:r>
          </a:p>
          <a:p>
            <a:pPr marL="514350" indent="-514350">
              <a:buFont typeface="+mj-lt"/>
              <a:buAutoNum type="arabicPeriod"/>
            </a:pPr>
            <a:r>
              <a:rPr lang="en-AU" sz="4000" dirty="0"/>
              <a:t>Supportive / symptomatic management</a:t>
            </a:r>
          </a:p>
          <a:p>
            <a:pPr marL="297180" lvl="1" indent="0">
              <a:buNone/>
            </a:pPr>
            <a:r>
              <a:rPr lang="en-AU" sz="4000" dirty="0"/>
              <a:t>Antibiotics/fluids/etc</a:t>
            </a:r>
          </a:p>
          <a:p>
            <a:pPr marL="514350" indent="-514350">
              <a:buFont typeface="+mj-lt"/>
              <a:buAutoNum type="arabicPeriod"/>
            </a:pPr>
            <a:r>
              <a:rPr lang="en-AU" sz="4000" dirty="0"/>
              <a:t>Treatment of underlying cause</a:t>
            </a:r>
          </a:p>
          <a:p>
            <a:pPr marL="0" indent="0">
              <a:buNone/>
            </a:pPr>
            <a:r>
              <a:rPr lang="en-AU" sz="4000" dirty="0"/>
              <a:t>3. Appendectomy</a:t>
            </a:r>
            <a:endParaRPr lang="en-GB" sz="4000" dirty="0"/>
          </a:p>
          <a:p>
            <a:endParaRPr lang="en-AU" sz="4000" dirty="0">
              <a:solidFill>
                <a:schemeClr val="accent1"/>
              </a:solidFill>
            </a:endParaRPr>
          </a:p>
        </p:txBody>
      </p:sp>
    </p:spTree>
    <p:extLst>
      <p:ext uri="{BB962C8B-B14F-4D97-AF65-F5344CB8AC3E}">
        <p14:creationId xmlns:p14="http://schemas.microsoft.com/office/powerpoint/2010/main" val="107561280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8" y="424216"/>
            <a:ext cx="7024745" cy="1143000"/>
          </a:xfrm>
        </p:spPr>
        <p:txBody>
          <a:bodyPr>
            <a:normAutofit/>
          </a:bodyPr>
          <a:lstStyle/>
          <a:p>
            <a:r>
              <a:rPr lang="en-AU" dirty="0">
                <a:solidFill>
                  <a:schemeClr val="accent1"/>
                </a:solidFill>
              </a:rPr>
              <a:t>Septic shock</a:t>
            </a:r>
            <a:endParaRPr lang="en-GB" dirty="0">
              <a:solidFill>
                <a:schemeClr val="accent1"/>
              </a:solidFill>
            </a:endParaRPr>
          </a:p>
        </p:txBody>
      </p:sp>
      <p:sp>
        <p:nvSpPr>
          <p:cNvPr id="3" name="Content Placeholder 2"/>
          <p:cNvSpPr>
            <a:spLocks noGrp="1"/>
          </p:cNvSpPr>
          <p:nvPr>
            <p:ph idx="1"/>
          </p:nvPr>
        </p:nvSpPr>
        <p:spPr>
          <a:xfrm>
            <a:off x="433138" y="1106906"/>
            <a:ext cx="11758862" cy="5751095"/>
          </a:xfrm>
        </p:spPr>
        <p:txBody>
          <a:bodyPr>
            <a:noAutofit/>
          </a:bodyPr>
          <a:lstStyle/>
          <a:p>
            <a:r>
              <a:rPr lang="en-AU" sz="3600" dirty="0">
                <a:solidFill>
                  <a:schemeClr val="tx1"/>
                </a:solidFill>
              </a:rPr>
              <a:t>Systemic inflammatory response- usual appropriate local responses make no sense when </a:t>
            </a:r>
            <a:r>
              <a:rPr lang="en-AU" sz="3600" dirty="0"/>
              <a:t>:-</a:t>
            </a:r>
            <a:endParaRPr lang="en-AU" sz="3600" dirty="0">
              <a:solidFill>
                <a:schemeClr val="tx1"/>
              </a:solidFill>
            </a:endParaRPr>
          </a:p>
          <a:p>
            <a:pPr lvl="1"/>
            <a:r>
              <a:rPr lang="en-AU" sz="3600" dirty="0">
                <a:solidFill>
                  <a:schemeClr val="tx1"/>
                </a:solidFill>
              </a:rPr>
              <a:t>Generalised vasodilation (flushing), capillary leak- fluid leaves central circulation</a:t>
            </a:r>
          </a:p>
          <a:p>
            <a:pPr lvl="1"/>
            <a:r>
              <a:rPr lang="en-AU" sz="3600" dirty="0">
                <a:solidFill>
                  <a:schemeClr val="tx1"/>
                </a:solidFill>
              </a:rPr>
              <a:t>Hypotension, tachycardia- organs not perfused properly</a:t>
            </a:r>
          </a:p>
          <a:p>
            <a:pPr lvl="1"/>
            <a:r>
              <a:rPr lang="en-AU" sz="3600" dirty="0">
                <a:solidFill>
                  <a:schemeClr val="tx1"/>
                </a:solidFill>
              </a:rPr>
              <a:t>Either fever or hypothermia</a:t>
            </a:r>
          </a:p>
          <a:p>
            <a:pPr lvl="1"/>
            <a:r>
              <a:rPr lang="en-AU" sz="3600" dirty="0">
                <a:solidFill>
                  <a:schemeClr val="tx1"/>
                </a:solidFill>
              </a:rPr>
              <a:t>Other complications like </a:t>
            </a:r>
            <a:r>
              <a:rPr lang="en-AU" sz="3600" dirty="0" err="1">
                <a:solidFill>
                  <a:schemeClr val="tx1"/>
                </a:solidFill>
              </a:rPr>
              <a:t>coagulopathy</a:t>
            </a:r>
            <a:r>
              <a:rPr lang="en-AU" sz="3600" dirty="0">
                <a:solidFill>
                  <a:schemeClr val="tx1"/>
                </a:solidFill>
              </a:rPr>
              <a:t>/DIC/</a:t>
            </a:r>
            <a:r>
              <a:rPr lang="en-AU" sz="3600" dirty="0" err="1">
                <a:solidFill>
                  <a:schemeClr val="tx1"/>
                </a:solidFill>
              </a:rPr>
              <a:t>multiorgan</a:t>
            </a:r>
            <a:r>
              <a:rPr lang="en-AU" sz="3600" dirty="0">
                <a:solidFill>
                  <a:schemeClr val="tx1"/>
                </a:solidFill>
              </a:rPr>
              <a:t> failure present</a:t>
            </a:r>
          </a:p>
          <a:p>
            <a:pPr lvl="1"/>
            <a:r>
              <a:rPr lang="en-AU" sz="3600" dirty="0">
                <a:solidFill>
                  <a:schemeClr val="tx1"/>
                </a:solidFill>
              </a:rPr>
              <a:t>ARDS in severe sepsis- hypoxia </a:t>
            </a:r>
            <a:r>
              <a:rPr lang="en-AU" sz="3600" dirty="0" err="1">
                <a:solidFill>
                  <a:schemeClr val="tx1"/>
                </a:solidFill>
              </a:rPr>
              <a:t>ocuurs</a:t>
            </a:r>
            <a:endParaRPr lang="en-GB" sz="3600" dirty="0">
              <a:solidFill>
                <a:schemeClr val="tx1"/>
              </a:solidFill>
            </a:endParaRPr>
          </a:p>
        </p:txBody>
      </p:sp>
    </p:spTree>
    <p:extLst>
      <p:ext uri="{BB962C8B-B14F-4D97-AF65-F5344CB8AC3E}">
        <p14:creationId xmlns:p14="http://schemas.microsoft.com/office/powerpoint/2010/main" val="63406226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39507" y="307584"/>
            <a:ext cx="7024745" cy="1143000"/>
          </a:xfrm>
        </p:spPr>
        <p:txBody>
          <a:bodyPr>
            <a:normAutofit fontScale="90000"/>
          </a:bodyPr>
          <a:lstStyle/>
          <a:p>
            <a:r>
              <a:rPr lang="en-AU" dirty="0">
                <a:solidFill>
                  <a:schemeClr val="accent1"/>
                </a:solidFill>
              </a:rPr>
              <a:t>Treatment of infection, sepsis</a:t>
            </a:r>
            <a:endParaRPr lang="en-GB" dirty="0">
              <a:solidFill>
                <a:schemeClr val="accent1"/>
              </a:solidFill>
            </a:endParaRPr>
          </a:p>
        </p:txBody>
      </p:sp>
      <p:sp>
        <p:nvSpPr>
          <p:cNvPr id="3" name="Content Placeholder 2"/>
          <p:cNvSpPr>
            <a:spLocks noGrp="1"/>
          </p:cNvSpPr>
          <p:nvPr>
            <p:ph idx="1"/>
          </p:nvPr>
        </p:nvSpPr>
        <p:spPr>
          <a:xfrm>
            <a:off x="745958" y="1323475"/>
            <a:ext cx="11446043" cy="5158463"/>
          </a:xfrm>
          <a:noFill/>
        </p:spPr>
        <p:txBody>
          <a:bodyPr>
            <a:noAutofit/>
          </a:bodyPr>
          <a:lstStyle/>
          <a:p>
            <a:r>
              <a:rPr lang="en-AU" sz="3600" b="1" dirty="0">
                <a:solidFill>
                  <a:schemeClr val="tx1"/>
                </a:solidFill>
              </a:rPr>
              <a:t>Antibiotics-</a:t>
            </a:r>
            <a:r>
              <a:rPr lang="en-AU" sz="3600" dirty="0">
                <a:solidFill>
                  <a:schemeClr val="tx1"/>
                </a:solidFill>
              </a:rPr>
              <a:t> in appendicitis cover gram </a:t>
            </a:r>
            <a:r>
              <a:rPr lang="en-AU" sz="3600" dirty="0" err="1">
                <a:solidFill>
                  <a:schemeClr val="tx1"/>
                </a:solidFill>
              </a:rPr>
              <a:t>negs</a:t>
            </a:r>
            <a:r>
              <a:rPr lang="en-AU" sz="3600" dirty="0">
                <a:solidFill>
                  <a:schemeClr val="tx1"/>
                </a:solidFill>
              </a:rPr>
              <a:t> (gentamicin/ceftriaxone), enterococcus (ampicillin/</a:t>
            </a:r>
            <a:r>
              <a:rPr lang="en-AU" sz="3600" dirty="0" err="1">
                <a:solidFill>
                  <a:schemeClr val="tx1"/>
                </a:solidFill>
              </a:rPr>
              <a:t>vancomycin</a:t>
            </a:r>
            <a:r>
              <a:rPr lang="en-AU" sz="3600" dirty="0">
                <a:solidFill>
                  <a:schemeClr val="tx1"/>
                </a:solidFill>
              </a:rPr>
              <a:t>), anaerobes (metronidazole)</a:t>
            </a:r>
          </a:p>
          <a:p>
            <a:r>
              <a:rPr lang="en-AU" sz="3600" b="1" dirty="0">
                <a:solidFill>
                  <a:schemeClr val="tx1"/>
                </a:solidFill>
              </a:rPr>
              <a:t>Drain pus, remove infected material</a:t>
            </a:r>
          </a:p>
          <a:p>
            <a:r>
              <a:rPr lang="en-AU" sz="3600" b="1" dirty="0">
                <a:solidFill>
                  <a:schemeClr val="tx1"/>
                </a:solidFill>
              </a:rPr>
              <a:t>Replace fluid</a:t>
            </a:r>
            <a:r>
              <a:rPr lang="en-AU" sz="3600" dirty="0">
                <a:solidFill>
                  <a:schemeClr val="tx1"/>
                </a:solidFill>
              </a:rPr>
              <a:t> that is lost peripherally – IV cannula, fluid resuscitation</a:t>
            </a:r>
          </a:p>
          <a:p>
            <a:r>
              <a:rPr lang="en-AU" sz="3600" dirty="0">
                <a:solidFill>
                  <a:schemeClr val="tx1"/>
                </a:solidFill>
              </a:rPr>
              <a:t>Blood tests, imaging, other tests- find source</a:t>
            </a:r>
            <a:endParaRPr lang="en-GB" sz="3600" dirty="0">
              <a:solidFill>
                <a:schemeClr val="tx1"/>
              </a:solidFill>
            </a:endParaRPr>
          </a:p>
          <a:p>
            <a:r>
              <a:rPr lang="en-AU" sz="3600" dirty="0">
                <a:solidFill>
                  <a:schemeClr val="tx1"/>
                </a:solidFill>
              </a:rPr>
              <a:t>Correct other organ dysfunction</a:t>
            </a:r>
          </a:p>
          <a:p>
            <a:r>
              <a:rPr lang="en-AU" sz="3600" dirty="0">
                <a:solidFill>
                  <a:schemeClr val="tx1"/>
                </a:solidFill>
              </a:rPr>
              <a:t>If necessary ICU and advanced life support</a:t>
            </a:r>
          </a:p>
        </p:txBody>
      </p:sp>
    </p:spTree>
    <p:extLst>
      <p:ext uri="{BB962C8B-B14F-4D97-AF65-F5344CB8AC3E}">
        <p14:creationId xmlns:p14="http://schemas.microsoft.com/office/powerpoint/2010/main" val="285458855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8277724" cy="1736273"/>
          </a:xfrm>
        </p:spPr>
        <p:txBody>
          <a:bodyPr>
            <a:normAutofit/>
          </a:bodyPr>
          <a:lstStyle/>
          <a:p>
            <a:r>
              <a:rPr lang="en-AU" dirty="0">
                <a:solidFill>
                  <a:schemeClr val="accent1"/>
                </a:solidFill>
              </a:rPr>
              <a:t>Appendectomy - Laparoscopic</a:t>
            </a:r>
            <a:endParaRPr lang="en-GB" dirty="0">
              <a:solidFill>
                <a:schemeClr val="accent1"/>
              </a:solidFill>
            </a:endParaRPr>
          </a:p>
        </p:txBody>
      </p:sp>
      <p:sp>
        <p:nvSpPr>
          <p:cNvPr id="3" name="Content Placeholder 2"/>
          <p:cNvSpPr>
            <a:spLocks noGrp="1"/>
          </p:cNvSpPr>
          <p:nvPr>
            <p:ph idx="1"/>
          </p:nvPr>
        </p:nvSpPr>
        <p:spPr>
          <a:xfrm>
            <a:off x="577517" y="770021"/>
            <a:ext cx="8849225" cy="4440854"/>
          </a:xfrm>
        </p:spPr>
        <p:txBody>
          <a:bodyPr>
            <a:normAutofit/>
          </a:bodyPr>
          <a:lstStyle/>
          <a:p>
            <a:r>
              <a:rPr lang="en-AU" sz="3600" dirty="0">
                <a:solidFill>
                  <a:schemeClr val="tx1"/>
                </a:solidFill>
              </a:rPr>
              <a:t>“Keyhole” surgery</a:t>
            </a:r>
          </a:p>
          <a:p>
            <a:r>
              <a:rPr lang="en-AU" sz="3600" dirty="0">
                <a:solidFill>
                  <a:schemeClr val="tx1"/>
                </a:solidFill>
              </a:rPr>
              <a:t>Lower complication rate, quicker recovery</a:t>
            </a:r>
          </a:p>
          <a:p>
            <a:r>
              <a:rPr lang="en-AU" sz="3600" dirty="0">
                <a:solidFill>
                  <a:schemeClr val="tx1"/>
                </a:solidFill>
              </a:rPr>
              <a:t>Sometimes difficulty in mobilisation requiring open procedure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7" y="3489159"/>
            <a:ext cx="4647493" cy="336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9560" y="3152274"/>
            <a:ext cx="4946729" cy="370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7210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95332" y="116632"/>
            <a:ext cx="7024745" cy="1143000"/>
          </a:xfrm>
        </p:spPr>
        <p:txBody>
          <a:bodyPr>
            <a:normAutofit fontScale="90000"/>
          </a:bodyPr>
          <a:lstStyle/>
          <a:p>
            <a:r>
              <a:rPr lang="en-AU" dirty="0" err="1">
                <a:solidFill>
                  <a:schemeClr val="accent1"/>
                </a:solidFill>
              </a:rPr>
              <a:t>Appendicectomy</a:t>
            </a:r>
            <a:r>
              <a:rPr lang="en-AU" dirty="0">
                <a:solidFill>
                  <a:schemeClr val="accent1"/>
                </a:solidFill>
              </a:rPr>
              <a:t> - Open</a:t>
            </a:r>
            <a:endParaRPr lang="en-GB" dirty="0">
              <a:solidFill>
                <a:schemeClr val="accent1"/>
              </a:solidFill>
            </a:endParaRPr>
          </a:p>
        </p:txBody>
      </p:sp>
      <p:sp>
        <p:nvSpPr>
          <p:cNvPr id="3" name="Content Placeholder 2"/>
          <p:cNvSpPr>
            <a:spLocks noGrp="1"/>
          </p:cNvSpPr>
          <p:nvPr>
            <p:ph idx="1"/>
          </p:nvPr>
        </p:nvSpPr>
        <p:spPr>
          <a:xfrm>
            <a:off x="601580" y="1082842"/>
            <a:ext cx="9619289" cy="5255078"/>
          </a:xfrm>
        </p:spPr>
        <p:txBody>
          <a:bodyPr>
            <a:normAutofit/>
          </a:bodyPr>
          <a:lstStyle/>
          <a:p>
            <a:r>
              <a:rPr lang="en-AU" sz="3600" dirty="0">
                <a:solidFill>
                  <a:schemeClr val="tx1"/>
                </a:solidFill>
              </a:rPr>
              <a:t>Incision over </a:t>
            </a:r>
            <a:r>
              <a:rPr lang="en-AU" sz="3600" dirty="0" err="1">
                <a:solidFill>
                  <a:schemeClr val="tx1"/>
                </a:solidFill>
              </a:rPr>
              <a:t>McBurney’s</a:t>
            </a:r>
            <a:r>
              <a:rPr lang="en-AU" sz="3600" dirty="0">
                <a:solidFill>
                  <a:schemeClr val="tx1"/>
                </a:solidFill>
              </a:rPr>
              <a:t> point or point of maximal tenderness</a:t>
            </a:r>
          </a:p>
          <a:p>
            <a:r>
              <a:rPr lang="en-AU" sz="3600" dirty="0">
                <a:solidFill>
                  <a:schemeClr val="tx1"/>
                </a:solidFill>
              </a:rPr>
              <a:t>Straightforward, good exposure, technically easier</a:t>
            </a:r>
          </a:p>
          <a:p>
            <a:r>
              <a:rPr lang="en-AU" sz="3600" dirty="0">
                <a:solidFill>
                  <a:schemeClr val="tx1"/>
                </a:solidFill>
              </a:rPr>
              <a:t>Longer recovery, risk of hernia &amp;</a:t>
            </a:r>
          </a:p>
          <a:p>
            <a:pPr>
              <a:buNone/>
            </a:pPr>
            <a:r>
              <a:rPr lang="en-AU" sz="3600" dirty="0">
                <a:solidFill>
                  <a:schemeClr val="tx1"/>
                </a:solidFill>
              </a:rPr>
              <a:t> adhesions, can’t see pelvic structures as well</a:t>
            </a:r>
            <a:endParaRPr lang="en-GB" sz="36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011" y="3501008"/>
            <a:ext cx="4475989"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47733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6000" dirty="0"/>
              <a:t>COLOSTOMY</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70022" y="457201"/>
            <a:ext cx="11117179" cy="5898359"/>
          </a:xfrm>
        </p:spPr>
        <p:txBody>
          <a:bodyPr>
            <a:noAutofit/>
          </a:bodyPr>
          <a:lstStyle/>
          <a:p>
            <a:pPr>
              <a:buNone/>
            </a:pPr>
            <a:r>
              <a:rPr lang="en-US" sz="4000" dirty="0">
                <a:latin typeface="Cambria" pitchFamily="18" charset="0"/>
              </a:rPr>
              <a:t>An </a:t>
            </a:r>
            <a:r>
              <a:rPr lang="en-US" sz="4000" dirty="0">
                <a:solidFill>
                  <a:schemeClr val="tx1"/>
                </a:solidFill>
                <a:latin typeface="Cambria" pitchFamily="18" charset="0"/>
              </a:rPr>
              <a:t>artificial opening for elimination of faecal matter</a:t>
            </a:r>
          </a:p>
          <a:p>
            <a:pPr>
              <a:buNone/>
            </a:pPr>
            <a:r>
              <a:rPr lang="en-US" sz="4000" b="1" dirty="0">
                <a:solidFill>
                  <a:schemeClr val="accent1"/>
                </a:solidFill>
                <a:latin typeface="Cambria" pitchFamily="18" charset="0"/>
              </a:rPr>
              <a:t>Indication</a:t>
            </a:r>
            <a:endParaRPr lang="en-US" sz="4000" dirty="0">
              <a:solidFill>
                <a:schemeClr val="accent1"/>
              </a:solidFill>
              <a:latin typeface="Cambria" pitchFamily="18" charset="0"/>
            </a:endParaRPr>
          </a:p>
          <a:p>
            <a:pPr>
              <a:buNone/>
            </a:pPr>
            <a:r>
              <a:rPr lang="en-US" sz="4000" dirty="0">
                <a:solidFill>
                  <a:schemeClr val="tx1"/>
                </a:solidFill>
                <a:latin typeface="Cambria" pitchFamily="18" charset="0"/>
              </a:rPr>
              <a:t>-Cancer</a:t>
            </a:r>
          </a:p>
          <a:p>
            <a:pPr>
              <a:buNone/>
            </a:pPr>
            <a:r>
              <a:rPr lang="en-US" sz="4000" dirty="0">
                <a:solidFill>
                  <a:schemeClr val="tx1"/>
                </a:solidFill>
                <a:latin typeface="Cambria" pitchFamily="18" charset="0"/>
              </a:rPr>
              <a:t>-Perforated </a:t>
            </a:r>
            <a:r>
              <a:rPr lang="en-US" sz="4000" dirty="0" err="1">
                <a:solidFill>
                  <a:schemeClr val="tx1"/>
                </a:solidFill>
                <a:latin typeface="Cambria" pitchFamily="18" charset="0"/>
              </a:rPr>
              <a:t>diverticular</a:t>
            </a:r>
            <a:endParaRPr lang="en-US" sz="4000" dirty="0">
              <a:solidFill>
                <a:schemeClr val="tx1"/>
              </a:solidFill>
              <a:latin typeface="Cambria" pitchFamily="18" charset="0"/>
            </a:endParaRPr>
          </a:p>
          <a:p>
            <a:pPr>
              <a:buNone/>
            </a:pPr>
            <a:r>
              <a:rPr lang="en-US" sz="4000" dirty="0">
                <a:solidFill>
                  <a:schemeClr val="tx1"/>
                </a:solidFill>
                <a:latin typeface="Cambria" pitchFamily="18" charset="0"/>
              </a:rPr>
              <a:t>-Enteric fistula</a:t>
            </a:r>
          </a:p>
          <a:p>
            <a:pPr>
              <a:buNone/>
            </a:pPr>
            <a:r>
              <a:rPr lang="en-US" sz="4000" dirty="0">
                <a:solidFill>
                  <a:schemeClr val="tx1"/>
                </a:solidFill>
                <a:latin typeface="Cambria" pitchFamily="18" charset="0"/>
              </a:rPr>
              <a:t>-Intestinal obstruction</a:t>
            </a:r>
          </a:p>
          <a:p>
            <a:pPr>
              <a:buNone/>
            </a:pPr>
            <a:r>
              <a:rPr lang="en-US" sz="4000" dirty="0">
                <a:solidFill>
                  <a:schemeClr val="tx1"/>
                </a:solidFill>
                <a:latin typeface="Cambria" pitchFamily="18" charset="0"/>
              </a:rPr>
              <a:t>-Penetrating injuries</a:t>
            </a:r>
          </a:p>
        </p:txBody>
      </p:sp>
    </p:spTree>
    <p:extLst>
      <p:ext uri="{BB962C8B-B14F-4D97-AF65-F5344CB8AC3E}">
        <p14:creationId xmlns:p14="http://schemas.microsoft.com/office/powerpoint/2010/main" val="3246641115"/>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1426464"/>
          </a:xfrm>
        </p:spPr>
        <p:txBody>
          <a:bodyPr>
            <a:noAutofit/>
          </a:bodyPr>
          <a:lstStyle/>
          <a:p>
            <a:r>
              <a:rPr lang="en-US" dirty="0">
                <a:solidFill>
                  <a:schemeClr val="tx1"/>
                </a:solidFill>
                <a:latin typeface="Cambria" pitchFamily="18" charset="0"/>
              </a:rPr>
              <a:t/>
            </a:r>
            <a:br>
              <a:rPr lang="en-US" dirty="0">
                <a:solidFill>
                  <a:schemeClr val="tx1"/>
                </a:solidFill>
                <a:latin typeface="Cambria" pitchFamily="18" charset="0"/>
              </a:rPr>
            </a:br>
            <a:r>
              <a:rPr lang="en-US" dirty="0">
                <a:solidFill>
                  <a:schemeClr val="accent1"/>
                </a:solidFill>
                <a:latin typeface="Cambria" pitchFamily="18" charset="0"/>
              </a:rPr>
              <a:t>Types</a:t>
            </a:r>
            <a:r>
              <a:rPr lang="en-US" dirty="0">
                <a:solidFill>
                  <a:schemeClr val="tx1"/>
                </a:solidFill>
                <a:latin typeface="Cambria" pitchFamily="18" charset="0"/>
              </a:rPr>
              <a:t/>
            </a:r>
            <a:br>
              <a:rPr lang="en-US" dirty="0">
                <a:solidFill>
                  <a:schemeClr val="tx1"/>
                </a:solidFill>
                <a:latin typeface="Cambria" pitchFamily="18" charset="0"/>
              </a:rPr>
            </a:br>
            <a:r>
              <a:rPr lang="en-US" dirty="0">
                <a:solidFill>
                  <a:schemeClr val="tx1"/>
                </a:solidFill>
                <a:latin typeface="Cambria" pitchFamily="18" charset="0"/>
              </a:rPr>
              <a:t/>
            </a:r>
            <a:br>
              <a:rPr lang="en-US" dirty="0">
                <a:solidFill>
                  <a:schemeClr val="tx1"/>
                </a:solidFill>
                <a:latin typeface="Cambria" pitchFamily="18" charset="0"/>
              </a:rPr>
            </a:br>
            <a:r>
              <a:rPr lang="en-US" dirty="0">
                <a:solidFill>
                  <a:schemeClr val="tx1"/>
                </a:solidFill>
                <a:latin typeface="Cambria" pitchFamily="18" charset="0"/>
              </a:rPr>
              <a:t/>
            </a:r>
            <a:br>
              <a:rPr lang="en-US" dirty="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457201" y="1323475"/>
            <a:ext cx="11734800" cy="5032086"/>
          </a:xfrm>
        </p:spPr>
        <p:txBody>
          <a:bodyPr>
            <a:noAutofit/>
          </a:bodyPr>
          <a:lstStyle/>
          <a:p>
            <a:r>
              <a:rPr lang="en-US" sz="4000" dirty="0">
                <a:solidFill>
                  <a:schemeClr val="tx1"/>
                </a:solidFill>
                <a:latin typeface="Cambria" pitchFamily="18" charset="0"/>
              </a:rPr>
              <a:t>-Ascending </a:t>
            </a:r>
          </a:p>
          <a:p>
            <a:r>
              <a:rPr lang="en-US" sz="4000" dirty="0">
                <a:solidFill>
                  <a:schemeClr val="tx1"/>
                </a:solidFill>
                <a:latin typeface="Cambria" pitchFamily="18" charset="0"/>
              </a:rPr>
              <a:t>-transverse ( loop and double barrel)</a:t>
            </a:r>
          </a:p>
          <a:p>
            <a:r>
              <a:rPr lang="en-US" sz="4000" dirty="0">
                <a:solidFill>
                  <a:schemeClr val="tx1"/>
                </a:solidFill>
                <a:latin typeface="Cambria" pitchFamily="18" charset="0"/>
              </a:rPr>
              <a:t>-Descending/ sigmoid</a:t>
            </a:r>
          </a:p>
          <a:p>
            <a:pPr>
              <a:buNone/>
            </a:pPr>
            <a:r>
              <a:rPr lang="en-US" sz="4000" b="1" dirty="0">
                <a:solidFill>
                  <a:schemeClr val="accent1"/>
                </a:solidFill>
                <a:latin typeface="Cambria" pitchFamily="18" charset="0"/>
              </a:rPr>
              <a:t>Pre op care</a:t>
            </a:r>
            <a:endParaRPr lang="en-US" sz="4000" dirty="0">
              <a:solidFill>
                <a:schemeClr val="accent1"/>
              </a:solidFill>
              <a:latin typeface="Cambria" pitchFamily="18" charset="0"/>
            </a:endParaRPr>
          </a:p>
          <a:p>
            <a:r>
              <a:rPr lang="en-US" sz="4000" dirty="0">
                <a:solidFill>
                  <a:schemeClr val="tx1"/>
                </a:solidFill>
                <a:latin typeface="Cambria" pitchFamily="18" charset="0"/>
              </a:rPr>
              <a:t>-Psychological care and counseling</a:t>
            </a:r>
          </a:p>
          <a:p>
            <a:r>
              <a:rPr lang="en-US" sz="4000" dirty="0">
                <a:solidFill>
                  <a:schemeClr val="tx1"/>
                </a:solidFill>
                <a:latin typeface="Cambria" pitchFamily="18" charset="0"/>
              </a:rPr>
              <a:t>-Involve the relatives in the care</a:t>
            </a:r>
          </a:p>
          <a:p>
            <a:r>
              <a:rPr lang="en-US" sz="4000" dirty="0">
                <a:solidFill>
                  <a:schemeClr val="tx1"/>
                </a:solidFill>
                <a:latin typeface="Cambria" pitchFamily="18" charset="0"/>
              </a:rPr>
              <a:t>-Health messages </a:t>
            </a:r>
          </a:p>
          <a:p>
            <a:r>
              <a:rPr lang="en-US" sz="4000" dirty="0">
                <a:solidFill>
                  <a:schemeClr val="tx1"/>
                </a:solidFill>
                <a:latin typeface="Cambria" pitchFamily="18" charset="0"/>
              </a:rPr>
              <a:t>-allay anxiety</a:t>
            </a:r>
          </a:p>
        </p:txBody>
      </p:sp>
    </p:spTree>
    <p:extLst>
      <p:ext uri="{BB962C8B-B14F-4D97-AF65-F5344CB8AC3E}">
        <p14:creationId xmlns:p14="http://schemas.microsoft.com/office/powerpoint/2010/main" val="334335051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age result for TYPES OF COLOSTOMY"/>
          <p:cNvPicPr/>
          <p:nvPr/>
        </p:nvPicPr>
        <p:blipFill>
          <a:blip r:embed="rId2" cstate="print"/>
          <a:srcRect/>
          <a:stretch>
            <a:fillRect/>
          </a:stretch>
        </p:blipFill>
        <p:spPr bwMode="auto">
          <a:xfrm>
            <a:off x="2454443" y="336885"/>
            <a:ext cx="7531769" cy="652111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SDL</a:t>
            </a:r>
          </a:p>
        </p:txBody>
      </p:sp>
      <p:sp>
        <p:nvSpPr>
          <p:cNvPr id="3" name="Content Placeholder 2"/>
          <p:cNvSpPr>
            <a:spLocks noGrp="1"/>
          </p:cNvSpPr>
          <p:nvPr>
            <p:ph idx="1"/>
          </p:nvPr>
        </p:nvSpPr>
        <p:spPr>
          <a:xfrm>
            <a:off x="601579" y="1203158"/>
            <a:ext cx="11069053" cy="5654842"/>
          </a:xfrm>
        </p:spPr>
        <p:txBody>
          <a:bodyPr>
            <a:noAutofit/>
          </a:bodyPr>
          <a:lstStyle/>
          <a:p>
            <a:r>
              <a:rPr lang="en-US" sz="4000" dirty="0"/>
              <a:t>Peritonitis</a:t>
            </a:r>
          </a:p>
          <a:p>
            <a:r>
              <a:rPr lang="en-US" sz="4000" dirty="0" err="1"/>
              <a:t>Sialadenitis</a:t>
            </a:r>
            <a:endParaRPr lang="en-US" sz="4000" dirty="0"/>
          </a:p>
          <a:p>
            <a:r>
              <a:rPr lang="en-US" sz="4000" dirty="0"/>
              <a:t>Salivary Calculus</a:t>
            </a:r>
          </a:p>
          <a:p>
            <a:r>
              <a:rPr lang="en-US" sz="4000" dirty="0" err="1"/>
              <a:t>Diverticulosis</a:t>
            </a:r>
            <a:endParaRPr lang="en-US" sz="4000" dirty="0"/>
          </a:p>
          <a:p>
            <a:r>
              <a:rPr lang="en-US" sz="4000" dirty="0" err="1"/>
              <a:t>Parotitis</a:t>
            </a:r>
            <a:endParaRPr lang="en-US" sz="4000" dirty="0"/>
          </a:p>
          <a:p>
            <a:r>
              <a:rPr lang="en-US" sz="4000" dirty="0"/>
              <a:t>Diffuse Esophageal spasm</a:t>
            </a:r>
          </a:p>
          <a:p>
            <a:r>
              <a:rPr lang="en-US" sz="4000" dirty="0"/>
              <a:t>Esophageal </a:t>
            </a:r>
            <a:r>
              <a:rPr lang="en-US" sz="4000" dirty="0" err="1"/>
              <a:t>Diverticular</a:t>
            </a:r>
            <a:endParaRPr lang="en-US" sz="4000" dirty="0"/>
          </a:p>
          <a:p>
            <a:r>
              <a:rPr lang="en-US" sz="4000" dirty="0" err="1"/>
              <a:t>Temporomandibular</a:t>
            </a:r>
            <a:r>
              <a:rPr lang="en-US" sz="4000" dirty="0"/>
              <a:t> disorders</a:t>
            </a:r>
          </a:p>
          <a:p>
            <a:endParaRPr lang="en-US" sz="4000" dirty="0"/>
          </a:p>
          <a:p>
            <a:endParaRPr lang="en-US" sz="4000" dirty="0"/>
          </a:p>
          <a:p>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2822" y="161773"/>
            <a:ext cx="11899180" cy="1400530"/>
          </a:xfrm>
        </p:spPr>
        <p:txBody>
          <a:bodyPr>
            <a:normAutofit fontScale="90000"/>
          </a:bodyPr>
          <a:lstStyle/>
          <a:p>
            <a:pPr algn="ctr"/>
            <a:r>
              <a:rPr lang="en-US" b="1" u="sng" dirty="0">
                <a:latin typeface="Arial Black" pitchFamily="34" charset="0"/>
              </a:rPr>
              <a:t>5</a:t>
            </a:r>
            <a:r>
              <a:rPr lang="en-US" sz="4000" b="1" u="sng" dirty="0">
                <a:latin typeface="Arial Black" pitchFamily="34" charset="0"/>
              </a:rPr>
              <a:t>. TEMPOROMANDIBULAR DISORDERS SDL</a:t>
            </a:r>
            <a:r>
              <a:rPr lang="en-US" sz="3200" u="sng" dirty="0">
                <a:latin typeface="Cambria" pitchFamily="18" charset="0"/>
              </a:rPr>
              <a:t/>
            </a:r>
            <a:br>
              <a:rPr lang="en-US" sz="3200" u="sng" dirty="0">
                <a:latin typeface="Cambria" pitchFamily="18" charset="0"/>
              </a:rPr>
            </a:br>
            <a:endParaRPr lang="en-US" sz="3200" u="sng" dirty="0">
              <a:latin typeface="Cambria" pitchFamily="18" charset="0"/>
            </a:endParaRPr>
          </a:p>
        </p:txBody>
      </p:sp>
      <p:sp>
        <p:nvSpPr>
          <p:cNvPr id="3" name="Content Placeholder 2"/>
          <p:cNvSpPr>
            <a:spLocks noGrp="1"/>
          </p:cNvSpPr>
          <p:nvPr>
            <p:ph idx="1"/>
          </p:nvPr>
        </p:nvSpPr>
        <p:spPr>
          <a:xfrm>
            <a:off x="830316" y="1562303"/>
            <a:ext cx="11202361" cy="4796940"/>
          </a:xfrm>
        </p:spPr>
        <p:txBody>
          <a:bodyPr>
            <a:noAutofit/>
          </a:bodyPr>
          <a:lstStyle/>
          <a:p>
            <a:pPr>
              <a:buNone/>
            </a:pPr>
            <a:r>
              <a:rPr lang="en-US" sz="4000" dirty="0">
                <a:solidFill>
                  <a:schemeClr val="tx1"/>
                </a:solidFill>
                <a:latin typeface="Cambria" pitchFamily="18" charset="0"/>
              </a:rPr>
              <a:t>They are classified as:-</a:t>
            </a:r>
          </a:p>
          <a:p>
            <a:r>
              <a:rPr lang="en-US" sz="4000" dirty="0" err="1">
                <a:solidFill>
                  <a:schemeClr val="tx1"/>
                </a:solidFill>
                <a:latin typeface="Cambria" pitchFamily="18" charset="0"/>
              </a:rPr>
              <a:t>Myofascial</a:t>
            </a:r>
            <a:r>
              <a:rPr lang="en-US" sz="4000" dirty="0">
                <a:solidFill>
                  <a:schemeClr val="tx1"/>
                </a:solidFill>
                <a:latin typeface="Cambria" pitchFamily="18" charset="0"/>
              </a:rPr>
              <a:t> pain-discomfort of the jaw, neck and shoulder muscles</a:t>
            </a:r>
          </a:p>
          <a:p>
            <a:r>
              <a:rPr lang="en-US" sz="4000" dirty="0">
                <a:solidFill>
                  <a:schemeClr val="tx1"/>
                </a:solidFill>
                <a:latin typeface="Cambria" pitchFamily="18" charset="0"/>
              </a:rPr>
              <a:t>Internal derangement of the joint-dislocated jaw, displaced disc or injured </a:t>
            </a:r>
            <a:r>
              <a:rPr lang="en-US" sz="4000" dirty="0" err="1">
                <a:solidFill>
                  <a:schemeClr val="tx1"/>
                </a:solidFill>
                <a:latin typeface="Cambria" pitchFamily="18" charset="0"/>
              </a:rPr>
              <a:t>condyle</a:t>
            </a:r>
            <a:endParaRPr lang="en-US" sz="4000" dirty="0">
              <a:solidFill>
                <a:schemeClr val="tx1"/>
              </a:solidFill>
              <a:latin typeface="Cambria" pitchFamily="18" charset="0"/>
            </a:endParaRPr>
          </a:p>
          <a:p>
            <a:r>
              <a:rPr lang="en-US" sz="4000" dirty="0">
                <a:solidFill>
                  <a:schemeClr val="tx1"/>
                </a:solidFill>
                <a:latin typeface="Cambria" pitchFamily="18" charset="0"/>
              </a:rPr>
              <a:t>Degenerative joint disease-rheumatoid arthritis or osteoarthritis</a:t>
            </a:r>
          </a:p>
          <a:p>
            <a:pPr>
              <a:buNone/>
            </a:pPr>
            <a:endParaRPr lang="en-US" sz="4000" dirty="0">
              <a:solidFill>
                <a:schemeClr val="tx1"/>
              </a:solidFill>
              <a:latin typeface="Cambria" pitchFamily="18" charset="0"/>
            </a:endParaRP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4166758306"/>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mage result for DOUBLE BARREL COLOSTOMY"/>
          <p:cNvPicPr/>
          <p:nvPr/>
        </p:nvPicPr>
        <p:blipFill>
          <a:blip r:embed="rId2" cstate="print"/>
          <a:srcRect/>
          <a:stretch>
            <a:fillRect/>
          </a:stretch>
        </p:blipFill>
        <p:spPr bwMode="auto">
          <a:xfrm>
            <a:off x="673769" y="1130968"/>
            <a:ext cx="5534528" cy="4090737"/>
          </a:xfrm>
          <a:prstGeom prst="rect">
            <a:avLst/>
          </a:prstGeom>
          <a:noFill/>
          <a:ln w="9525">
            <a:noFill/>
            <a:miter lim="800000"/>
            <a:headEnd/>
            <a:tailEnd/>
          </a:ln>
        </p:spPr>
      </p:pic>
      <p:sp>
        <p:nvSpPr>
          <p:cNvPr id="3" name="Rectangle 2"/>
          <p:cNvSpPr/>
          <p:nvPr/>
        </p:nvSpPr>
        <p:spPr>
          <a:xfrm>
            <a:off x="6232358" y="649704"/>
            <a:ext cx="5959641" cy="5755422"/>
          </a:xfrm>
          <a:prstGeom prst="rect">
            <a:avLst/>
          </a:prstGeom>
        </p:spPr>
        <p:txBody>
          <a:bodyPr wrap="square">
            <a:spAutoFit/>
          </a:bodyPr>
          <a:lstStyle/>
          <a:p>
            <a:pPr>
              <a:buFont typeface="Wingdings" pitchFamily="2" charset="2"/>
              <a:buChar char="§"/>
            </a:pPr>
            <a:r>
              <a:rPr lang="en-US" sz="3600" dirty="0"/>
              <a:t>Both ends of the bowel are brought through the abdomen to the skin surface as two separate sections. </a:t>
            </a:r>
          </a:p>
          <a:p>
            <a:pPr>
              <a:buFont typeface="Wingdings" pitchFamily="2" charset="2"/>
              <a:buChar char="§"/>
            </a:pPr>
            <a:r>
              <a:rPr lang="en-US" sz="3600" dirty="0"/>
              <a:t>Distal colon is not removed but bypassed. </a:t>
            </a:r>
          </a:p>
          <a:p>
            <a:pPr>
              <a:buFont typeface="Wingdings" pitchFamily="2" charset="2"/>
              <a:buChar char="§"/>
            </a:pPr>
            <a:r>
              <a:rPr lang="en-US" sz="3600" dirty="0"/>
              <a:t>The proximal stoma, diverts feces to the abdominal wall. </a:t>
            </a:r>
          </a:p>
          <a:p>
            <a:pPr>
              <a:buFont typeface="Wingdings" pitchFamily="2" charset="2"/>
              <a:buChar char="§"/>
            </a:pPr>
            <a:r>
              <a:rPr lang="en-US" sz="3600" dirty="0"/>
              <a:t>Distal </a:t>
            </a:r>
            <a:r>
              <a:rPr lang="en-US" sz="4000" dirty="0"/>
              <a:t>stoma lets out mucus</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result for COLOSTOMY"/>
          <p:cNvPicPr>
            <a:picLocks noGrp="1"/>
          </p:cNvPicPr>
          <p:nvPr>
            <p:ph idx="4294967295"/>
          </p:nvPr>
        </p:nvPicPr>
        <p:blipFill>
          <a:blip r:embed="rId2" cstate="print"/>
          <a:srcRect/>
          <a:stretch>
            <a:fillRect/>
          </a:stretch>
        </p:blipFill>
        <p:spPr bwMode="auto">
          <a:xfrm>
            <a:off x="0" y="0"/>
            <a:ext cx="7045325" cy="4572000"/>
          </a:xfrm>
          <a:prstGeom prst="rect">
            <a:avLst/>
          </a:prstGeom>
          <a:noFill/>
          <a:ln w="9525">
            <a:noFill/>
            <a:miter lim="800000"/>
            <a:headEnd/>
            <a:tailEnd/>
          </a:ln>
        </p:spPr>
      </p:pic>
      <p:pic>
        <p:nvPicPr>
          <p:cNvPr id="5" name="Picture 4" descr="Image result for COLOSTOMY"/>
          <p:cNvPicPr/>
          <p:nvPr/>
        </p:nvPicPr>
        <p:blipFill>
          <a:blip r:embed="rId3" cstate="print"/>
          <a:srcRect/>
          <a:stretch>
            <a:fillRect/>
          </a:stretch>
        </p:blipFill>
        <p:spPr bwMode="auto">
          <a:xfrm>
            <a:off x="7194884" y="360948"/>
            <a:ext cx="4692316" cy="3922295"/>
          </a:xfrm>
          <a:prstGeom prst="rect">
            <a:avLst/>
          </a:prstGeom>
          <a:noFill/>
          <a:ln w="9525">
            <a:noFill/>
            <a:miter lim="800000"/>
            <a:headEnd/>
            <a:tailEnd/>
          </a:ln>
        </p:spPr>
      </p:pic>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00163" y="769938"/>
            <a:ext cx="10891837" cy="5586412"/>
          </a:xfrm>
        </p:spPr>
        <p:txBody>
          <a:bodyPr>
            <a:noAutofit/>
          </a:bodyPr>
          <a:lstStyle/>
          <a:p>
            <a:r>
              <a:rPr lang="en-US" sz="3600" dirty="0">
                <a:solidFill>
                  <a:schemeClr val="tx1"/>
                </a:solidFill>
                <a:latin typeface="Cambria" pitchFamily="18" charset="0"/>
              </a:rPr>
              <a:t>Skin preparation </a:t>
            </a:r>
          </a:p>
          <a:p>
            <a:r>
              <a:rPr lang="en-US" sz="3600" dirty="0">
                <a:solidFill>
                  <a:schemeClr val="tx1"/>
                </a:solidFill>
                <a:latin typeface="Cambria" pitchFamily="18" charset="0"/>
              </a:rPr>
              <a:t>Apply adhesives to ascertain allergies</a:t>
            </a:r>
          </a:p>
          <a:p>
            <a:r>
              <a:rPr lang="en-US" sz="3600" dirty="0">
                <a:solidFill>
                  <a:schemeClr val="tx1"/>
                </a:solidFill>
                <a:latin typeface="Cambria" pitchFamily="18" charset="0"/>
              </a:rPr>
              <a:t>Correct any fluid electrolyte imbalance</a:t>
            </a:r>
          </a:p>
          <a:p>
            <a:pPr>
              <a:buNone/>
            </a:pPr>
            <a:r>
              <a:rPr lang="en-US" sz="3600" b="1" dirty="0">
                <a:solidFill>
                  <a:schemeClr val="accent1"/>
                </a:solidFill>
                <a:latin typeface="Cambria" pitchFamily="18" charset="0"/>
              </a:rPr>
              <a:t>Post op care</a:t>
            </a:r>
            <a:endParaRPr lang="en-US" sz="3600" dirty="0">
              <a:solidFill>
                <a:schemeClr val="accent1"/>
              </a:solidFill>
              <a:latin typeface="Cambria" pitchFamily="18" charset="0"/>
            </a:endParaRPr>
          </a:p>
          <a:p>
            <a:r>
              <a:rPr lang="en-US" sz="3600" dirty="0">
                <a:solidFill>
                  <a:schemeClr val="tx1"/>
                </a:solidFill>
                <a:latin typeface="Cambria" pitchFamily="18" charset="0"/>
              </a:rPr>
              <a:t>Observe stoma for color</a:t>
            </a:r>
          </a:p>
          <a:p>
            <a:r>
              <a:rPr lang="en-US" sz="3600" dirty="0">
                <a:solidFill>
                  <a:schemeClr val="tx1"/>
                </a:solidFill>
                <a:latin typeface="Cambria" pitchFamily="18" charset="0"/>
              </a:rPr>
              <a:t>Observe for drainage and rule out obstruction</a:t>
            </a:r>
          </a:p>
          <a:p>
            <a:r>
              <a:rPr lang="en-US" sz="3600" dirty="0">
                <a:solidFill>
                  <a:schemeClr val="tx1"/>
                </a:solidFill>
                <a:latin typeface="Cambria" pitchFamily="18" charset="0"/>
              </a:rPr>
              <a:t>Change colostomy bag appropriately</a:t>
            </a:r>
          </a:p>
          <a:p>
            <a:r>
              <a:rPr lang="en-US" sz="3600" dirty="0">
                <a:solidFill>
                  <a:schemeClr val="tx1"/>
                </a:solidFill>
                <a:latin typeface="Cambria" pitchFamily="18" charset="0"/>
              </a:rPr>
              <a:t>Dress the stoma as directed</a:t>
            </a:r>
          </a:p>
        </p:txBody>
      </p:sp>
    </p:spTree>
    <p:extLst>
      <p:ext uri="{BB962C8B-B14F-4D97-AF65-F5344CB8AC3E}">
        <p14:creationId xmlns:p14="http://schemas.microsoft.com/office/powerpoint/2010/main" val="426346315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27138" y="817563"/>
            <a:ext cx="10964862" cy="5538787"/>
          </a:xfrm>
        </p:spPr>
        <p:txBody>
          <a:bodyPr>
            <a:normAutofit/>
          </a:bodyPr>
          <a:lstStyle/>
          <a:p>
            <a:r>
              <a:rPr lang="en-US" sz="3600" dirty="0">
                <a:solidFill>
                  <a:schemeClr val="tx1"/>
                </a:solidFill>
                <a:latin typeface="Cambria" pitchFamily="18" charset="0"/>
              </a:rPr>
              <a:t>Colostomy irrigation</a:t>
            </a:r>
          </a:p>
          <a:p>
            <a:r>
              <a:rPr lang="en-US" sz="3600" dirty="0">
                <a:solidFill>
                  <a:schemeClr val="tx1"/>
                </a:solidFill>
                <a:latin typeface="Cambria" pitchFamily="18" charset="0"/>
              </a:rPr>
              <a:t>-Patients education</a:t>
            </a:r>
          </a:p>
          <a:p>
            <a:pPr>
              <a:buNone/>
            </a:pPr>
            <a:r>
              <a:rPr lang="en-US" sz="3600" b="1" dirty="0">
                <a:solidFill>
                  <a:schemeClr val="accent1"/>
                </a:solidFill>
                <a:latin typeface="Cambria" pitchFamily="18" charset="0"/>
              </a:rPr>
              <a:t>Complications</a:t>
            </a:r>
            <a:endParaRPr lang="en-US" sz="3600" dirty="0">
              <a:solidFill>
                <a:schemeClr val="accent1"/>
              </a:solidFill>
              <a:latin typeface="Cambria" pitchFamily="18" charset="0"/>
            </a:endParaRPr>
          </a:p>
          <a:p>
            <a:r>
              <a:rPr lang="en-US" sz="3600" dirty="0">
                <a:solidFill>
                  <a:schemeClr val="tx1"/>
                </a:solidFill>
                <a:latin typeface="Cambria" pitchFamily="18" charset="0"/>
              </a:rPr>
              <a:t>-Infections</a:t>
            </a:r>
          </a:p>
          <a:p>
            <a:r>
              <a:rPr lang="en-US" sz="3600" dirty="0">
                <a:solidFill>
                  <a:schemeClr val="tx1"/>
                </a:solidFill>
                <a:latin typeface="Cambria" pitchFamily="18" charset="0"/>
              </a:rPr>
              <a:t>-Bowel </a:t>
            </a:r>
            <a:r>
              <a:rPr lang="en-US" sz="3600" dirty="0" err="1">
                <a:solidFill>
                  <a:schemeClr val="tx1"/>
                </a:solidFill>
                <a:latin typeface="Cambria" pitchFamily="18" charset="0"/>
              </a:rPr>
              <a:t>prolapse</a:t>
            </a:r>
            <a:endParaRPr lang="en-US" sz="3600" dirty="0">
              <a:solidFill>
                <a:schemeClr val="tx1"/>
              </a:solidFill>
              <a:latin typeface="Cambria" pitchFamily="18" charset="0"/>
            </a:endParaRPr>
          </a:p>
          <a:p>
            <a:r>
              <a:rPr lang="en-US" sz="3600" dirty="0">
                <a:solidFill>
                  <a:schemeClr val="tx1"/>
                </a:solidFill>
                <a:latin typeface="Cambria" pitchFamily="18" charset="0"/>
              </a:rPr>
              <a:t>-Perforation</a:t>
            </a:r>
          </a:p>
          <a:p>
            <a:r>
              <a:rPr lang="en-US" sz="3600" dirty="0">
                <a:solidFill>
                  <a:schemeClr val="tx1"/>
                </a:solidFill>
                <a:latin typeface="Cambria" pitchFamily="18" charset="0"/>
              </a:rPr>
              <a:t>-Blockage</a:t>
            </a:r>
          </a:p>
        </p:txBody>
      </p:sp>
    </p:spTree>
    <p:extLst>
      <p:ext uri="{BB962C8B-B14F-4D97-AF65-F5344CB8AC3E}">
        <p14:creationId xmlns:p14="http://schemas.microsoft.com/office/powerpoint/2010/main" val="372334664"/>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solidFill>
                <a:latin typeface="Cambria" pitchFamily="18" charset="0"/>
              </a:rPr>
              <a:t>Patient to seek  medical care if:-</a:t>
            </a:r>
            <a:r>
              <a:rPr lang="en-US" sz="3200" b="1" dirty="0">
                <a:solidFill>
                  <a:schemeClr val="tx1"/>
                </a:solidFill>
                <a:latin typeface="Cambria" pitchFamily="18" charset="0"/>
              </a:rPr>
              <a:t/>
            </a:r>
            <a:br>
              <a:rPr lang="en-US" sz="3200" b="1"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86588" y="1467854"/>
            <a:ext cx="10595812" cy="4887707"/>
          </a:xfrm>
        </p:spPr>
        <p:txBody>
          <a:bodyPr>
            <a:normAutofit/>
          </a:bodyPr>
          <a:lstStyle/>
          <a:p>
            <a:r>
              <a:rPr lang="en-US" sz="3600" dirty="0">
                <a:solidFill>
                  <a:schemeClr val="tx1"/>
                </a:solidFill>
                <a:latin typeface="Cambria" pitchFamily="18" charset="0"/>
              </a:rPr>
              <a:t>Severe cramps lasting more than two or three hours</a:t>
            </a:r>
          </a:p>
          <a:p>
            <a:r>
              <a:rPr lang="en-US" sz="3600" dirty="0">
                <a:solidFill>
                  <a:schemeClr val="tx1"/>
                </a:solidFill>
                <a:latin typeface="Cambria" pitchFamily="18" charset="0"/>
              </a:rPr>
              <a:t>Unusual odor lasting more than a week</a:t>
            </a:r>
          </a:p>
          <a:p>
            <a:r>
              <a:rPr lang="en-US" sz="3600" dirty="0">
                <a:solidFill>
                  <a:schemeClr val="tx1"/>
                </a:solidFill>
                <a:latin typeface="Cambria" pitchFamily="18" charset="0"/>
              </a:rPr>
              <a:t>Unusual change in stoma size and appearance</a:t>
            </a:r>
          </a:p>
          <a:p>
            <a:r>
              <a:rPr lang="en-US" sz="3600" dirty="0">
                <a:solidFill>
                  <a:schemeClr val="tx1"/>
                </a:solidFill>
                <a:latin typeface="Cambria" pitchFamily="18" charset="0"/>
              </a:rPr>
              <a:t>Obstruction at the stoma and/or </a:t>
            </a:r>
            <a:r>
              <a:rPr lang="en-US" sz="3600" dirty="0" err="1">
                <a:solidFill>
                  <a:schemeClr val="tx1"/>
                </a:solidFill>
                <a:latin typeface="Cambria" pitchFamily="18" charset="0"/>
              </a:rPr>
              <a:t>prolapse</a:t>
            </a:r>
            <a:r>
              <a:rPr lang="en-US" sz="3600" dirty="0">
                <a:solidFill>
                  <a:schemeClr val="tx1"/>
                </a:solidFill>
                <a:latin typeface="Cambria" pitchFamily="18" charset="0"/>
              </a:rPr>
              <a:t> of the stoma</a:t>
            </a:r>
          </a:p>
          <a:p>
            <a:r>
              <a:rPr lang="en-US" sz="3600" dirty="0">
                <a:solidFill>
                  <a:schemeClr val="tx1"/>
                </a:solidFill>
                <a:latin typeface="Cambria" pitchFamily="18" charset="0"/>
              </a:rPr>
              <a:t>Excessive bleeding from the stoma opening, or a moderate amount in the pouch</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37955430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19225" y="985838"/>
            <a:ext cx="10772775" cy="5370512"/>
          </a:xfrm>
        </p:spPr>
        <p:txBody>
          <a:bodyPr>
            <a:normAutofit/>
          </a:bodyPr>
          <a:lstStyle/>
          <a:p>
            <a:r>
              <a:rPr lang="en-US" sz="3600" dirty="0">
                <a:solidFill>
                  <a:schemeClr val="tx1"/>
                </a:solidFill>
                <a:latin typeface="Cambria" pitchFamily="18" charset="0"/>
              </a:rPr>
              <a:t>Severe injury or cut to the stoma</a:t>
            </a:r>
          </a:p>
          <a:p>
            <a:r>
              <a:rPr lang="en-US" sz="3600" dirty="0">
                <a:solidFill>
                  <a:schemeClr val="tx1"/>
                </a:solidFill>
                <a:latin typeface="Cambria" pitchFamily="18" charset="0"/>
              </a:rPr>
              <a:t>Continuous bleeding at the junction between stoma and skin</a:t>
            </a:r>
          </a:p>
          <a:p>
            <a:r>
              <a:rPr lang="en-US" sz="3600" dirty="0">
                <a:solidFill>
                  <a:schemeClr val="tx1"/>
                </a:solidFill>
                <a:latin typeface="Cambria" pitchFamily="18" charset="0"/>
              </a:rPr>
              <a:t>Watery discharge lasting more than five or six hours</a:t>
            </a:r>
          </a:p>
          <a:p>
            <a:r>
              <a:rPr lang="en-US" sz="3600" dirty="0">
                <a:solidFill>
                  <a:schemeClr val="tx1"/>
                </a:solidFill>
                <a:latin typeface="Cambria" pitchFamily="18" charset="0"/>
              </a:rPr>
              <a:t>Chronic skin irritation</a:t>
            </a:r>
          </a:p>
          <a:p>
            <a:r>
              <a:rPr lang="en-US" sz="3600" dirty="0">
                <a:solidFill>
                  <a:schemeClr val="tx1"/>
                </a:solidFill>
                <a:latin typeface="Cambria" pitchFamily="18" charset="0"/>
              </a:rPr>
              <a:t>Stenosis of the stoma (narrowing)</a:t>
            </a:r>
          </a:p>
          <a:p>
            <a:r>
              <a:rPr lang="en-US" sz="3600" dirty="0">
                <a:latin typeface="Cambria" pitchFamily="18" charset="0"/>
              </a:rPr>
              <a:t>Unable</a:t>
            </a:r>
            <a:r>
              <a:rPr lang="en-US" sz="3600" dirty="0">
                <a:solidFill>
                  <a:schemeClr val="tx1"/>
                </a:solidFill>
                <a:latin typeface="Cambria" pitchFamily="18" charset="0"/>
              </a:rPr>
              <a:t> to wear </a:t>
            </a:r>
            <a:r>
              <a:rPr lang="en-US" sz="3600" dirty="0">
                <a:latin typeface="Cambria" pitchFamily="18" charset="0"/>
              </a:rPr>
              <a:t>the </a:t>
            </a:r>
            <a:r>
              <a:rPr lang="en-US" sz="3600" dirty="0">
                <a:solidFill>
                  <a:schemeClr val="tx1"/>
                </a:solidFill>
                <a:latin typeface="Cambria" pitchFamily="18" charset="0"/>
              </a:rPr>
              <a:t>pouching system for 2-3 days without leakage</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657069176"/>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1784350"/>
            <a:ext cx="10363200" cy="4572000"/>
          </a:xfrm>
        </p:spPr>
        <p:txBody>
          <a:bodyPr>
            <a:normAutofit/>
          </a:bodyPr>
          <a:lstStyle/>
          <a:p>
            <a:pPr>
              <a:buNone/>
            </a:pPr>
            <a:r>
              <a:rPr lang="en-US" sz="9600" dirty="0"/>
              <a:t>END</a:t>
            </a:r>
          </a:p>
        </p:txBody>
      </p:sp>
      <p:sp>
        <p:nvSpPr>
          <p:cNvPr id="4" name="Smiley Face 3"/>
          <p:cNvSpPr/>
          <p:nvPr/>
        </p:nvSpPr>
        <p:spPr>
          <a:xfrm>
            <a:off x="3224464" y="2695074"/>
            <a:ext cx="4451684" cy="416292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1874" y="293008"/>
            <a:ext cx="10972800" cy="702935"/>
          </a:xfrm>
        </p:spPr>
        <p:txBody>
          <a:bodyPr>
            <a:noAutofit/>
          </a:bodyPr>
          <a:lstStyle/>
          <a:p>
            <a:r>
              <a:rPr lang="en-US" sz="4000" b="1" dirty="0">
                <a:solidFill>
                  <a:schemeClr val="accent1"/>
                </a:solidFill>
                <a:latin typeface="Cambria" pitchFamily="18" charset="0"/>
              </a:rPr>
              <a:t>Clinical 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35420" y="1177158"/>
            <a:ext cx="10321159" cy="5036366"/>
          </a:xfrm>
        </p:spPr>
        <p:txBody>
          <a:bodyPr>
            <a:normAutofit/>
          </a:bodyPr>
          <a:lstStyle/>
          <a:p>
            <a:r>
              <a:rPr lang="en-US" sz="4000" dirty="0">
                <a:solidFill>
                  <a:schemeClr val="tx1"/>
                </a:solidFill>
                <a:latin typeface="Cambria" pitchFamily="18" charset="0"/>
              </a:rPr>
              <a:t>Pain( dull to throbbing)</a:t>
            </a:r>
          </a:p>
          <a:p>
            <a:r>
              <a:rPr lang="en-US" sz="4000" dirty="0">
                <a:solidFill>
                  <a:schemeClr val="tx1"/>
                </a:solidFill>
                <a:latin typeface="Cambria" pitchFamily="18" charset="0"/>
              </a:rPr>
              <a:t>Restricted jaw motion</a:t>
            </a:r>
          </a:p>
          <a:p>
            <a:r>
              <a:rPr lang="en-US" sz="4000" dirty="0">
                <a:latin typeface="Cambria" pitchFamily="18" charset="0"/>
              </a:rPr>
              <a:t>J</a:t>
            </a:r>
            <a:r>
              <a:rPr lang="en-US" sz="4000" dirty="0">
                <a:solidFill>
                  <a:schemeClr val="tx1"/>
                </a:solidFill>
                <a:latin typeface="Cambria" pitchFamily="18" charset="0"/>
              </a:rPr>
              <a:t>aw locking</a:t>
            </a:r>
          </a:p>
          <a:p>
            <a:r>
              <a:rPr lang="en-US" sz="4000" dirty="0">
                <a:solidFill>
                  <a:schemeClr val="tx1"/>
                </a:solidFill>
                <a:latin typeface="Cambria" pitchFamily="18" charset="0"/>
              </a:rPr>
              <a:t>Difficult in chewing and swallowing</a:t>
            </a:r>
          </a:p>
          <a:p>
            <a:r>
              <a:rPr lang="en-US" sz="4000" dirty="0">
                <a:solidFill>
                  <a:schemeClr val="tx1"/>
                </a:solidFill>
                <a:latin typeface="Cambria" pitchFamily="18" charset="0"/>
              </a:rPr>
              <a:t>Others( headache, earache, dizziness, hearing problem</a:t>
            </a:r>
            <a:r>
              <a:rPr lang="en-US" sz="3200" dirty="0">
                <a:solidFill>
                  <a:schemeClr val="tx1"/>
                </a:solidFill>
                <a:latin typeface="Cambria" pitchFamily="18" charset="0"/>
              </a:rPr>
              <a:t>)</a:t>
            </a:r>
          </a:p>
        </p:txBody>
      </p:sp>
    </p:spTree>
    <p:extLst>
      <p:ext uri="{BB962C8B-B14F-4D97-AF65-F5344CB8AC3E}">
        <p14:creationId xmlns:p14="http://schemas.microsoft.com/office/powerpoint/2010/main" val="2530338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17611"/>
            <a:ext cx="10972800" cy="555790"/>
          </a:xfrm>
        </p:spPr>
        <p:txBody>
          <a:bodyPr>
            <a:normAutofit fontScale="90000"/>
          </a:bodyPr>
          <a:lstStyle/>
          <a:p>
            <a:pPr algn="ctr"/>
            <a:r>
              <a:rPr lang="en-US" sz="4900" b="1" dirty="0">
                <a:solidFill>
                  <a:schemeClr val="accent1"/>
                </a:solidFill>
                <a:latin typeface="Cambria" pitchFamily="18" charset="0"/>
              </a:rPr>
              <a:t>Diagnosis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672662" y="1030012"/>
            <a:ext cx="10670978" cy="5535847"/>
          </a:xfrm>
        </p:spPr>
        <p:txBody>
          <a:bodyPr>
            <a:normAutofit fontScale="85000" lnSpcReduction="20000"/>
          </a:bodyPr>
          <a:lstStyle/>
          <a:p>
            <a:r>
              <a:rPr lang="en-US" sz="5100" dirty="0">
                <a:solidFill>
                  <a:schemeClr val="tx1"/>
                </a:solidFill>
                <a:latin typeface="Cambria" pitchFamily="18" charset="0"/>
              </a:rPr>
              <a:t>Based on clinical signs and symptoms</a:t>
            </a:r>
          </a:p>
          <a:p>
            <a:r>
              <a:rPr lang="en-US" sz="5100" dirty="0">
                <a:solidFill>
                  <a:schemeClr val="tx1"/>
                </a:solidFill>
                <a:latin typeface="Cambria" pitchFamily="18" charset="0"/>
              </a:rPr>
              <a:t>X-ray studies</a:t>
            </a:r>
          </a:p>
          <a:p>
            <a:r>
              <a:rPr lang="en-US" sz="5100" dirty="0">
                <a:solidFill>
                  <a:schemeClr val="tx1"/>
                </a:solidFill>
                <a:latin typeface="Cambria" pitchFamily="18" charset="0"/>
              </a:rPr>
              <a:t>MRI</a:t>
            </a:r>
          </a:p>
          <a:p>
            <a:pPr>
              <a:buNone/>
            </a:pPr>
            <a:r>
              <a:rPr lang="en-US" sz="5100" b="1" u="sng" dirty="0">
                <a:solidFill>
                  <a:schemeClr val="accent1"/>
                </a:solidFill>
                <a:latin typeface="Cambria" pitchFamily="18" charset="0"/>
              </a:rPr>
              <a:t>Management</a:t>
            </a:r>
            <a:endParaRPr lang="en-US" sz="5100" u="sng" dirty="0">
              <a:solidFill>
                <a:schemeClr val="accent1"/>
              </a:solidFill>
              <a:latin typeface="Cambria" pitchFamily="18" charset="0"/>
            </a:endParaRPr>
          </a:p>
          <a:p>
            <a:r>
              <a:rPr lang="en-US" sz="5100" dirty="0">
                <a:solidFill>
                  <a:schemeClr val="tx1"/>
                </a:solidFill>
                <a:latin typeface="Cambria" pitchFamily="18" charset="0"/>
              </a:rPr>
              <a:t>Use of analgesics</a:t>
            </a:r>
          </a:p>
          <a:p>
            <a:r>
              <a:rPr lang="en-US" sz="5100" dirty="0">
                <a:solidFill>
                  <a:schemeClr val="tx1"/>
                </a:solidFill>
                <a:latin typeface="Cambria" pitchFamily="18" charset="0"/>
              </a:rPr>
              <a:t>Use of muscle relaxants</a:t>
            </a:r>
          </a:p>
          <a:p>
            <a:r>
              <a:rPr lang="en-US" sz="5100" dirty="0">
                <a:solidFill>
                  <a:schemeClr val="tx1"/>
                </a:solidFill>
                <a:latin typeface="Cambria" pitchFamily="18" charset="0"/>
              </a:rPr>
              <a:t>Use of mild antidepressants</a:t>
            </a:r>
          </a:p>
          <a:p>
            <a:r>
              <a:rPr lang="en-US" sz="5100" dirty="0">
                <a:solidFill>
                  <a:schemeClr val="tx1"/>
                </a:solidFill>
                <a:latin typeface="Cambria" pitchFamily="18" charset="0"/>
              </a:rPr>
              <a:t>Surgical management-insertion of metal plates and screws to stabilize the jaw</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79920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17374"/>
            <a:ext cx="10972800" cy="576810"/>
          </a:xfrm>
        </p:spPr>
        <p:txBody>
          <a:bodyPr>
            <a:noAutofit/>
          </a:bodyPr>
          <a:lstStyle/>
          <a:p>
            <a:pPr algn="ctr"/>
            <a:r>
              <a:rPr lang="en-US" sz="4000" b="1" u="sng" dirty="0">
                <a:solidFill>
                  <a:schemeClr val="accent1"/>
                </a:solidFill>
                <a:latin typeface="Cambria" pitchFamily="18" charset="0"/>
              </a:rPr>
              <a:t>Nursing management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418897" y="1355834"/>
            <a:ext cx="10551440" cy="3957390"/>
          </a:xfrm>
        </p:spPr>
        <p:txBody>
          <a:bodyPr>
            <a:normAutofit/>
          </a:bodyPr>
          <a:lstStyle/>
          <a:p>
            <a:r>
              <a:rPr lang="en-US" sz="4400" dirty="0">
                <a:solidFill>
                  <a:schemeClr val="tx1"/>
                </a:solidFill>
                <a:latin typeface="Cambria" pitchFamily="18" charset="0"/>
              </a:rPr>
              <a:t>Liquid diet for the first month of surgery</a:t>
            </a:r>
          </a:p>
          <a:p>
            <a:r>
              <a:rPr lang="en-US" sz="4400" dirty="0">
                <a:solidFill>
                  <a:schemeClr val="tx1"/>
                </a:solidFill>
                <a:latin typeface="Cambria" pitchFamily="18" charset="0"/>
              </a:rPr>
              <a:t>Food high in calories and proteins</a:t>
            </a:r>
          </a:p>
          <a:p>
            <a:r>
              <a:rPr lang="en-US" sz="4400" dirty="0">
                <a:solidFill>
                  <a:schemeClr val="tx1"/>
                </a:solidFill>
                <a:latin typeface="Cambria" pitchFamily="18" charset="0"/>
              </a:rPr>
              <a:t>Mouth care </a:t>
            </a:r>
          </a:p>
          <a:p>
            <a:r>
              <a:rPr lang="en-US" sz="4400" dirty="0">
                <a:solidFill>
                  <a:schemeClr val="tx1"/>
                </a:solidFill>
                <a:latin typeface="Cambria" pitchFamily="18" charset="0"/>
              </a:rPr>
              <a:t>Assess for signs of infection</a:t>
            </a:r>
          </a:p>
          <a:p>
            <a:r>
              <a:rPr lang="en-US" sz="4400" dirty="0">
                <a:solidFill>
                  <a:schemeClr val="tx1"/>
                </a:solidFill>
                <a:latin typeface="Cambria" pitchFamily="18" charset="0"/>
              </a:rPr>
              <a:t>Health education</a:t>
            </a:r>
          </a:p>
          <a:p>
            <a:endParaRPr lang="en-US" sz="4400" dirty="0">
              <a:solidFill>
                <a:schemeClr val="tx1"/>
              </a:solidFill>
              <a:latin typeface="Cambria" pitchFamily="18" charset="0"/>
            </a:endParaRPr>
          </a:p>
        </p:txBody>
      </p:sp>
    </p:spTree>
    <p:extLst>
      <p:ext uri="{BB962C8B-B14F-4D97-AF65-F5344CB8AC3E}">
        <p14:creationId xmlns:p14="http://schemas.microsoft.com/office/powerpoint/2010/main" val="58140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64760"/>
            <a:ext cx="10972800" cy="650383"/>
          </a:xfrm>
        </p:spPr>
        <p:txBody>
          <a:bodyPr>
            <a:normAutofit fontScale="90000"/>
          </a:bodyPr>
          <a:lstStyle/>
          <a:p>
            <a:pPr algn="ctr"/>
            <a:r>
              <a:rPr lang="en-US" sz="4400" b="1" u="sng" dirty="0">
                <a:latin typeface="Arial Black" pitchFamily="34" charset="0"/>
              </a:rPr>
              <a:t>6. PAROTITIS SDL</a:t>
            </a:r>
            <a:endParaRPr lang="en-US" sz="3200" u="sng" dirty="0">
              <a:latin typeface="Arial Black" pitchFamily="34" charset="0"/>
            </a:endParaRPr>
          </a:p>
        </p:txBody>
      </p:sp>
      <p:sp>
        <p:nvSpPr>
          <p:cNvPr id="3" name="Content Placeholder 2"/>
          <p:cNvSpPr>
            <a:spLocks noGrp="1"/>
          </p:cNvSpPr>
          <p:nvPr>
            <p:ph idx="1"/>
          </p:nvPr>
        </p:nvSpPr>
        <p:spPr>
          <a:xfrm>
            <a:off x="746234" y="1229709"/>
            <a:ext cx="11256579" cy="5069209"/>
          </a:xfrm>
        </p:spPr>
        <p:txBody>
          <a:bodyPr>
            <a:noAutofit/>
          </a:bodyPr>
          <a:lstStyle/>
          <a:p>
            <a:pPr>
              <a:buNone/>
            </a:pPr>
            <a:r>
              <a:rPr lang="en-US" sz="4000" b="1" dirty="0" err="1">
                <a:solidFill>
                  <a:schemeClr val="accent1"/>
                </a:solidFill>
                <a:latin typeface="Cambria" pitchFamily="18" charset="0"/>
              </a:rPr>
              <a:t>Dfn</a:t>
            </a:r>
            <a:r>
              <a:rPr lang="en-US" sz="4000" dirty="0">
                <a:solidFill>
                  <a:schemeClr val="tx1"/>
                </a:solidFill>
                <a:latin typeface="Cambria" pitchFamily="18" charset="0"/>
              </a:rPr>
              <a:t>-inflammation of the parotid glands but can occur in other salivary glands.</a:t>
            </a:r>
          </a:p>
          <a:p>
            <a:pPr>
              <a:buNone/>
            </a:pPr>
            <a:r>
              <a:rPr lang="en-US" sz="4000" b="1" dirty="0">
                <a:solidFill>
                  <a:schemeClr val="tx1"/>
                </a:solidFill>
                <a:latin typeface="Cambria" pitchFamily="18" charset="0"/>
              </a:rPr>
              <a:t>Mumps</a:t>
            </a:r>
            <a:r>
              <a:rPr lang="en-US" sz="4000" dirty="0">
                <a:solidFill>
                  <a:schemeClr val="tx1"/>
                </a:solidFill>
                <a:latin typeface="Cambria" pitchFamily="18" charset="0"/>
              </a:rPr>
              <a:t>( epidemic </a:t>
            </a:r>
            <a:r>
              <a:rPr lang="en-US" sz="4000" dirty="0" err="1">
                <a:solidFill>
                  <a:schemeClr val="tx1"/>
                </a:solidFill>
                <a:latin typeface="Cambria" pitchFamily="18" charset="0"/>
              </a:rPr>
              <a:t>parotitis</a:t>
            </a:r>
            <a:r>
              <a:rPr lang="en-US" sz="4000" dirty="0">
                <a:solidFill>
                  <a:schemeClr val="tx1"/>
                </a:solidFill>
                <a:latin typeface="Cambria" pitchFamily="18" charset="0"/>
              </a:rPr>
              <a:t>)-a communicable disease caused by a virus. It also affects the parotid glands and commonly in children.</a:t>
            </a:r>
          </a:p>
          <a:p>
            <a:pPr>
              <a:buNone/>
            </a:pPr>
            <a:r>
              <a:rPr lang="en-US" sz="4000" b="1" dirty="0">
                <a:solidFill>
                  <a:schemeClr val="accent1"/>
                </a:solidFill>
                <a:latin typeface="Cambria" pitchFamily="18" charset="0"/>
              </a:rPr>
              <a:t>Pathophysiology</a:t>
            </a:r>
            <a:endParaRPr lang="en-US" sz="4000" dirty="0">
              <a:solidFill>
                <a:schemeClr val="accent1"/>
              </a:solidFill>
              <a:latin typeface="Cambria" pitchFamily="18" charset="0"/>
            </a:endParaRPr>
          </a:p>
          <a:p>
            <a:r>
              <a:rPr lang="en-US" sz="4000" dirty="0">
                <a:solidFill>
                  <a:schemeClr val="tx1"/>
                </a:solidFill>
                <a:latin typeface="Cambria" pitchFamily="18" charset="0"/>
              </a:rPr>
              <a:t>Bacteria or virus in the mouth which travels through the salivary duct to the glands</a:t>
            </a:r>
          </a:p>
        </p:txBody>
      </p:sp>
    </p:spTree>
    <p:extLst>
      <p:ext uri="{BB962C8B-B14F-4D97-AF65-F5344CB8AC3E}">
        <p14:creationId xmlns:p14="http://schemas.microsoft.com/office/powerpoint/2010/main" val="615810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7836" y="527098"/>
            <a:ext cx="10972800" cy="587321"/>
          </a:xfrm>
        </p:spPr>
        <p:txBody>
          <a:bodyPr>
            <a:noAutofit/>
          </a:bodyPr>
          <a:lstStyle/>
          <a:p>
            <a:r>
              <a:rPr lang="en-US" sz="4400" b="1" dirty="0">
                <a:solidFill>
                  <a:schemeClr val="accent1"/>
                </a:solidFill>
                <a:latin typeface="Cambria" pitchFamily="18" charset="0"/>
              </a:rPr>
              <a:t>Clinical 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506006" y="1321477"/>
            <a:ext cx="8116224" cy="4073483"/>
          </a:xfrm>
        </p:spPr>
        <p:txBody>
          <a:bodyPr>
            <a:normAutofit fontScale="92500"/>
          </a:bodyPr>
          <a:lstStyle/>
          <a:p>
            <a:r>
              <a:rPr lang="en-US" sz="4000" dirty="0">
                <a:solidFill>
                  <a:schemeClr val="tx1"/>
                </a:solidFill>
                <a:latin typeface="Cambria" pitchFamily="18" charset="0"/>
              </a:rPr>
              <a:t>Glands are swollen, tense and tender</a:t>
            </a:r>
          </a:p>
          <a:p>
            <a:r>
              <a:rPr lang="en-US" sz="4000" dirty="0">
                <a:solidFill>
                  <a:schemeClr val="tx1"/>
                </a:solidFill>
                <a:latin typeface="Cambria" pitchFamily="18" charset="0"/>
              </a:rPr>
              <a:t>Pain in the ear</a:t>
            </a:r>
          </a:p>
          <a:p>
            <a:r>
              <a:rPr lang="en-US" sz="4000" dirty="0">
                <a:solidFill>
                  <a:schemeClr val="tx1"/>
                </a:solidFill>
                <a:latin typeface="Cambria" pitchFamily="18" charset="0"/>
              </a:rPr>
              <a:t>Difficulty in swallowing</a:t>
            </a:r>
          </a:p>
          <a:p>
            <a:r>
              <a:rPr lang="en-US" sz="4000" dirty="0">
                <a:solidFill>
                  <a:schemeClr val="tx1"/>
                </a:solidFill>
                <a:latin typeface="Cambria" pitchFamily="18" charset="0"/>
              </a:rPr>
              <a:t>Fever</a:t>
            </a:r>
          </a:p>
          <a:p>
            <a:r>
              <a:rPr lang="en-US" sz="4000" dirty="0">
                <a:solidFill>
                  <a:schemeClr val="tx1"/>
                </a:solidFill>
                <a:latin typeface="Cambria" pitchFamily="18" charset="0"/>
              </a:rPr>
              <a:t>Irritability</a:t>
            </a:r>
          </a:p>
          <a:p>
            <a:r>
              <a:rPr lang="en-US" sz="4000" dirty="0">
                <a:solidFill>
                  <a:schemeClr val="tx1"/>
                </a:solidFill>
                <a:latin typeface="Cambria" pitchFamily="18" charset="0"/>
              </a:rPr>
              <a:t>Infant refuse to feed</a:t>
            </a:r>
          </a:p>
          <a:p>
            <a:endParaRPr lang="en-US" sz="3200" dirty="0">
              <a:solidFill>
                <a:schemeClr val="tx1"/>
              </a:solidFill>
              <a:latin typeface="Cambria" pitchFamily="18" charset="0"/>
            </a:endParaRPr>
          </a:p>
        </p:txBody>
      </p:sp>
      <p:pic>
        <p:nvPicPr>
          <p:cNvPr id="4" name="Picture 3" descr="Image result for a black person with parotitis"/>
          <p:cNvPicPr/>
          <p:nvPr/>
        </p:nvPicPr>
        <p:blipFill>
          <a:blip r:embed="rId2" cstate="print"/>
          <a:srcRect/>
          <a:stretch>
            <a:fillRect/>
          </a:stretch>
        </p:blipFill>
        <p:spPr bwMode="auto">
          <a:xfrm>
            <a:off x="8378529" y="1860331"/>
            <a:ext cx="3010273" cy="3881470"/>
          </a:xfrm>
          <a:prstGeom prst="rect">
            <a:avLst/>
          </a:prstGeom>
          <a:noFill/>
          <a:ln w="9525">
            <a:noFill/>
            <a:miter lim="800000"/>
            <a:headEnd/>
            <a:tailEnd/>
          </a:ln>
        </p:spPr>
      </p:pic>
    </p:spTree>
    <p:extLst>
      <p:ext uri="{BB962C8B-B14F-4D97-AF65-F5344CB8AC3E}">
        <p14:creationId xmlns:p14="http://schemas.microsoft.com/office/powerpoint/2010/main" val="1671043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754"/>
            <a:ext cx="10972800" cy="734466"/>
          </a:xfrm>
        </p:spPr>
        <p:txBody>
          <a:bodyPr>
            <a:normAutofit/>
          </a:bodyPr>
          <a:lstStyle/>
          <a:p>
            <a:pPr algn="ctr"/>
            <a:r>
              <a:rPr lang="en-US" sz="4000" b="1" dirty="0">
                <a:solidFill>
                  <a:schemeClr val="accent1"/>
                </a:solidFill>
                <a:latin typeface="Cambria" pitchFamily="18" charset="0"/>
              </a:rPr>
              <a:t>Management</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1219202" y="1208690"/>
            <a:ext cx="10972800" cy="5379146"/>
          </a:xfrm>
        </p:spPr>
        <p:txBody>
          <a:bodyPr>
            <a:noAutofit/>
          </a:bodyPr>
          <a:lstStyle/>
          <a:p>
            <a:r>
              <a:rPr lang="en-US" sz="4000" dirty="0">
                <a:solidFill>
                  <a:schemeClr val="tx1"/>
                </a:solidFill>
                <a:latin typeface="Cambria" pitchFamily="18" charset="0"/>
              </a:rPr>
              <a:t>Antibiotics</a:t>
            </a:r>
          </a:p>
          <a:p>
            <a:r>
              <a:rPr lang="en-US" sz="4000" dirty="0">
                <a:solidFill>
                  <a:schemeClr val="tx1"/>
                </a:solidFill>
                <a:latin typeface="Cambria" pitchFamily="18" charset="0"/>
              </a:rPr>
              <a:t>Analgesics</a:t>
            </a:r>
          </a:p>
          <a:p>
            <a:r>
              <a:rPr lang="en-US" sz="4000" dirty="0">
                <a:solidFill>
                  <a:schemeClr val="tx1"/>
                </a:solidFill>
                <a:latin typeface="Cambria" pitchFamily="18" charset="0"/>
              </a:rPr>
              <a:t>Antipyretics</a:t>
            </a:r>
          </a:p>
          <a:p>
            <a:r>
              <a:rPr lang="en-US" sz="4000" dirty="0">
                <a:solidFill>
                  <a:schemeClr val="tx1"/>
                </a:solidFill>
                <a:latin typeface="Cambria" pitchFamily="18" charset="0"/>
              </a:rPr>
              <a:t>Maintaining adequate nutrition</a:t>
            </a:r>
          </a:p>
          <a:p>
            <a:r>
              <a:rPr lang="en-US" sz="4000" dirty="0">
                <a:solidFill>
                  <a:schemeClr val="tx1"/>
                </a:solidFill>
                <a:latin typeface="Cambria" pitchFamily="18" charset="0"/>
              </a:rPr>
              <a:t>Oral hygiene</a:t>
            </a:r>
          </a:p>
          <a:p>
            <a:r>
              <a:rPr lang="en-US" sz="4000" dirty="0">
                <a:solidFill>
                  <a:schemeClr val="tx1"/>
                </a:solidFill>
                <a:latin typeface="Cambria" pitchFamily="18" charset="0"/>
              </a:rPr>
              <a:t>Soft diet</a:t>
            </a:r>
          </a:p>
          <a:p>
            <a:r>
              <a:rPr lang="en-US" sz="4000" dirty="0" err="1">
                <a:solidFill>
                  <a:schemeClr val="tx1"/>
                </a:solidFill>
                <a:latin typeface="Cambria" pitchFamily="18" charset="0"/>
              </a:rPr>
              <a:t>Parotidectomy</a:t>
            </a:r>
            <a:r>
              <a:rPr lang="en-US" sz="4000" dirty="0">
                <a:solidFill>
                  <a:schemeClr val="tx1"/>
                </a:solidFill>
                <a:latin typeface="Cambria" pitchFamily="18" charset="0"/>
              </a:rPr>
              <a:t> (surgical drainage of the glands)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552721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297185"/>
            <a:ext cx="10652761" cy="1142997"/>
          </a:xfrm>
        </p:spPr>
        <p:txBody>
          <a:bodyPr>
            <a:noAutofit/>
          </a:bodyPr>
          <a:lstStyle/>
          <a:p>
            <a:pPr algn="ctr"/>
            <a:r>
              <a:rPr lang="en-US" sz="4400" dirty="0">
                <a:latin typeface="Arial Black" pitchFamily="34" charset="0"/>
              </a:rPr>
              <a:t>7. Cancer of the oral cavity SDL</a:t>
            </a:r>
            <a:r>
              <a:rPr lang="en-US" sz="3200" dirty="0">
                <a:latin typeface="Cambria" pitchFamily="18" charset="0"/>
              </a:rPr>
              <a:t/>
            </a:r>
            <a:br>
              <a:rPr lang="en-US" sz="3200" dirty="0">
                <a:latin typeface="Cambria" pitchFamily="18" charset="0"/>
              </a:rPr>
            </a:br>
            <a:endParaRPr lang="en-US" sz="3200" dirty="0">
              <a:latin typeface="Cambria" pitchFamily="18" charset="0"/>
            </a:endParaRPr>
          </a:p>
        </p:txBody>
      </p:sp>
      <p:sp>
        <p:nvSpPr>
          <p:cNvPr id="3" name="Content Placeholder 2"/>
          <p:cNvSpPr>
            <a:spLocks noGrp="1"/>
          </p:cNvSpPr>
          <p:nvPr>
            <p:ph idx="1"/>
          </p:nvPr>
        </p:nvSpPr>
        <p:spPr>
          <a:xfrm>
            <a:off x="956441" y="1343652"/>
            <a:ext cx="10451705" cy="5514348"/>
          </a:xfrm>
        </p:spPr>
        <p:txBody>
          <a:bodyPr>
            <a:normAutofit/>
          </a:bodyPr>
          <a:lstStyle/>
          <a:p>
            <a:pPr>
              <a:buNone/>
            </a:pPr>
            <a:endParaRPr lang="en-US" sz="4100" b="1" dirty="0">
              <a:latin typeface="Cambria" pitchFamily="18" charset="0"/>
            </a:endParaRPr>
          </a:p>
          <a:p>
            <a:pPr>
              <a:buNone/>
            </a:pPr>
            <a:r>
              <a:rPr lang="en-US" sz="4100" b="1" dirty="0">
                <a:latin typeface="Cambria" pitchFamily="18" charset="0"/>
              </a:rPr>
              <a:t>Staging of cancers</a:t>
            </a:r>
            <a:endParaRPr lang="en-US" sz="4100" dirty="0">
              <a:latin typeface="Cambria" pitchFamily="18" charset="0"/>
            </a:endParaRPr>
          </a:p>
          <a:p>
            <a:r>
              <a:rPr lang="en-US" sz="4100" b="1" dirty="0">
                <a:latin typeface="Cambria" pitchFamily="18" charset="0"/>
              </a:rPr>
              <a:t>Stage 0</a:t>
            </a:r>
            <a:r>
              <a:rPr lang="en-US" sz="4100" dirty="0">
                <a:latin typeface="Cambria" pitchFamily="18" charset="0"/>
              </a:rPr>
              <a:t>:carcinoma in situ( tissue of origin)</a:t>
            </a:r>
          </a:p>
          <a:p>
            <a:r>
              <a:rPr lang="en-US" sz="4100" b="1" dirty="0">
                <a:latin typeface="Cambria" pitchFamily="18" charset="0"/>
              </a:rPr>
              <a:t>Stage I</a:t>
            </a:r>
            <a:r>
              <a:rPr lang="en-US" sz="4100" dirty="0">
                <a:latin typeface="Cambria" pitchFamily="18" charset="0"/>
              </a:rPr>
              <a:t>: cancers are localized to one part of the body.( Less than 2cm)</a:t>
            </a:r>
          </a:p>
          <a:p>
            <a:r>
              <a:rPr lang="en-US" sz="4100" b="1" dirty="0">
                <a:latin typeface="Cambria" pitchFamily="18" charset="0"/>
              </a:rPr>
              <a:t>Stage II</a:t>
            </a:r>
            <a:r>
              <a:rPr lang="en-US" sz="4100" dirty="0">
                <a:latin typeface="Cambria" pitchFamily="18" charset="0"/>
              </a:rPr>
              <a:t>: cancers are locally advanced(no lymph node involvement)-2cm to 5 cm</a:t>
            </a:r>
          </a:p>
          <a:p>
            <a:endParaRPr lang="en-US" sz="3200" dirty="0">
              <a:latin typeface="Cambria" pitchFamily="18" charset="0"/>
            </a:endParaRPr>
          </a:p>
        </p:txBody>
      </p:sp>
    </p:spTree>
    <p:extLst>
      <p:ext uri="{BB962C8B-B14F-4D97-AF65-F5344CB8AC3E}">
        <p14:creationId xmlns:p14="http://schemas.microsoft.com/office/powerpoint/2010/main" val="1495130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35117" y="1563632"/>
            <a:ext cx="10363200" cy="4572000"/>
          </a:xfrm>
        </p:spPr>
        <p:txBody>
          <a:bodyPr>
            <a:normAutofit/>
          </a:bodyPr>
          <a:lstStyle/>
          <a:p>
            <a:r>
              <a:rPr lang="en-US" sz="4000" b="1" dirty="0">
                <a:latin typeface="Cambria" pitchFamily="18" charset="0"/>
              </a:rPr>
              <a:t>Stage III</a:t>
            </a:r>
            <a:r>
              <a:rPr lang="en-US" sz="4000" dirty="0">
                <a:latin typeface="Cambria" pitchFamily="18" charset="0"/>
              </a:rPr>
              <a:t>: cancers are also locally advanced( further lymph nodes and structures)-more than 5 cm</a:t>
            </a:r>
          </a:p>
          <a:p>
            <a:r>
              <a:rPr lang="en-US" sz="4000" b="1" dirty="0">
                <a:latin typeface="Cambria" pitchFamily="18" charset="0"/>
              </a:rPr>
              <a:t>Stage IV</a:t>
            </a:r>
            <a:r>
              <a:rPr lang="en-US" sz="4000" dirty="0">
                <a:latin typeface="Cambria" pitchFamily="18" charset="0"/>
              </a:rPr>
              <a:t>: cancers have often metastasized, or spread to other organs or throughout the body</a:t>
            </a:r>
          </a:p>
          <a:p>
            <a:endParaRPr lang="en-US"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887" y="508078"/>
            <a:ext cx="10690225" cy="5841844"/>
          </a:xfrm>
        </p:spPr>
        <p:txBody>
          <a:bodyPr>
            <a:normAutofit/>
          </a:bodyPr>
          <a:lstStyle/>
          <a:p>
            <a:r>
              <a:rPr lang="en-US" sz="4000" dirty="0">
                <a:solidFill>
                  <a:schemeClr val="tx1"/>
                </a:solidFill>
                <a:latin typeface="Cambria" pitchFamily="18" charset="0"/>
              </a:rPr>
              <a:t>Mouth cancer refers to cancer that develops in any of the parts that make up the mouth.</a:t>
            </a:r>
          </a:p>
          <a:p>
            <a:r>
              <a:rPr lang="en-US" sz="4000" dirty="0">
                <a:solidFill>
                  <a:schemeClr val="tx1"/>
                </a:solidFill>
                <a:latin typeface="Cambria" pitchFamily="18" charset="0"/>
              </a:rPr>
              <a:t>Mouth cancer can occur on the:</a:t>
            </a:r>
          </a:p>
          <a:p>
            <a:pPr lvl="2"/>
            <a:r>
              <a:rPr lang="en-US" sz="4000" dirty="0">
                <a:solidFill>
                  <a:schemeClr val="tx1"/>
                </a:solidFill>
                <a:latin typeface="Cambria" pitchFamily="18" charset="0"/>
              </a:rPr>
              <a:t>Lips</a:t>
            </a:r>
          </a:p>
          <a:p>
            <a:pPr lvl="2"/>
            <a:r>
              <a:rPr lang="en-US" sz="4000" dirty="0">
                <a:solidFill>
                  <a:schemeClr val="tx1"/>
                </a:solidFill>
                <a:latin typeface="Cambria" pitchFamily="18" charset="0"/>
              </a:rPr>
              <a:t>Gums</a:t>
            </a:r>
          </a:p>
          <a:p>
            <a:pPr lvl="2"/>
            <a:r>
              <a:rPr lang="en-US" sz="4000" dirty="0">
                <a:solidFill>
                  <a:schemeClr val="tx1"/>
                </a:solidFill>
                <a:latin typeface="Cambria" pitchFamily="18" charset="0"/>
              </a:rPr>
              <a:t>Tongue</a:t>
            </a:r>
          </a:p>
          <a:p>
            <a:pPr lvl="2"/>
            <a:r>
              <a:rPr lang="en-US" sz="4000" dirty="0">
                <a:solidFill>
                  <a:schemeClr val="tx1"/>
                </a:solidFill>
                <a:latin typeface="Cambria" pitchFamily="18" charset="0"/>
              </a:rPr>
              <a:t>Inside lining of the cheeks</a:t>
            </a:r>
          </a:p>
          <a:p>
            <a:pPr lvl="2"/>
            <a:r>
              <a:rPr lang="en-US" sz="4000" dirty="0">
                <a:solidFill>
                  <a:schemeClr val="tx1"/>
                </a:solidFill>
                <a:latin typeface="Cambria" pitchFamily="18" charset="0"/>
              </a:rPr>
              <a:t>Roof of the mouth</a:t>
            </a:r>
          </a:p>
          <a:p>
            <a:pPr lvl="2"/>
            <a:r>
              <a:rPr lang="en-US" sz="4000" dirty="0">
                <a:solidFill>
                  <a:schemeClr val="tx1"/>
                </a:solidFill>
                <a:latin typeface="Cambria" pitchFamily="18" charset="0"/>
              </a:rPr>
              <a:t>Floor of the mouth</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85650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mbria" pitchFamily="18" charset="0"/>
              </a:rPr>
              <a:t>TERMS IN GIT</a:t>
            </a:r>
            <a:r>
              <a:rPr lang="en-US" sz="3200" b="1" dirty="0">
                <a:latin typeface="Cambria" pitchFamily="18" charset="0"/>
              </a:rPr>
              <a:t/>
            </a:r>
            <a:br>
              <a:rPr lang="en-US" sz="3200" b="1" dirty="0">
                <a:latin typeface="Cambria" pitchFamily="18" charset="0"/>
              </a:rPr>
            </a:br>
            <a:endParaRPr lang="en-US" sz="3200" b="1" dirty="0">
              <a:latin typeface="Cambria" pitchFamily="18" charset="0"/>
            </a:endParaRPr>
          </a:p>
        </p:txBody>
      </p:sp>
      <p:sp>
        <p:nvSpPr>
          <p:cNvPr id="3" name="Content Placeholder 2"/>
          <p:cNvSpPr>
            <a:spLocks noGrp="1"/>
          </p:cNvSpPr>
          <p:nvPr>
            <p:ph idx="1"/>
          </p:nvPr>
        </p:nvSpPr>
        <p:spPr>
          <a:xfrm>
            <a:off x="488731" y="1357026"/>
            <a:ext cx="11214538" cy="4143948"/>
          </a:xfrm>
        </p:spPr>
        <p:txBody>
          <a:bodyPr>
            <a:noAutofit/>
          </a:bodyPr>
          <a:lstStyle/>
          <a:p>
            <a:r>
              <a:rPr lang="en-US" sz="4000" dirty="0">
                <a:solidFill>
                  <a:schemeClr val="tx1"/>
                </a:solidFill>
                <a:latin typeface="Cambria" pitchFamily="18" charset="0"/>
              </a:rPr>
              <a:t>Constipation-</a:t>
            </a:r>
            <a:r>
              <a:rPr lang="en-US" sz="4000" dirty="0"/>
              <a:t>fewer than three bowel movements a week, or hard, dry and small bowel movements that are painful and, or difficult to pass.</a:t>
            </a:r>
            <a:endParaRPr lang="en-US" sz="4000" dirty="0">
              <a:solidFill>
                <a:schemeClr val="tx1"/>
              </a:solidFill>
              <a:latin typeface="Cambria" pitchFamily="18" charset="0"/>
            </a:endParaRPr>
          </a:p>
          <a:p>
            <a:r>
              <a:rPr lang="en-US" sz="4000" dirty="0">
                <a:solidFill>
                  <a:schemeClr val="tx1"/>
                </a:solidFill>
                <a:latin typeface="Cambria" pitchFamily="18" charset="0"/>
              </a:rPr>
              <a:t>Obstruction-blockage within the </a:t>
            </a:r>
            <a:r>
              <a:rPr lang="en-US" sz="4000" dirty="0">
                <a:latin typeface="Cambria" pitchFamily="18" charset="0"/>
              </a:rPr>
              <a:t>G.</a:t>
            </a:r>
            <a:r>
              <a:rPr lang="en-US" sz="4000" dirty="0">
                <a:solidFill>
                  <a:schemeClr val="tx1"/>
                </a:solidFill>
                <a:latin typeface="Cambria" pitchFamily="18" charset="0"/>
              </a:rPr>
              <a:t>I.T</a:t>
            </a:r>
          </a:p>
          <a:p>
            <a:r>
              <a:rPr lang="en-US" sz="4000" dirty="0">
                <a:solidFill>
                  <a:schemeClr val="tx1"/>
                </a:solidFill>
                <a:latin typeface="Cambria" pitchFamily="18" charset="0"/>
              </a:rPr>
              <a:t>Mal-absorption-inability of the small intestines to absorb certain essential substances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249857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960120"/>
          </a:xfrm>
        </p:spPr>
        <p:txBody>
          <a:bodyPr>
            <a:normAutofit fontScale="90000"/>
          </a:bodyPr>
          <a:lstStyle/>
          <a:p>
            <a:pPr algn="ctr"/>
            <a:r>
              <a:rPr lang="en-US" sz="4400" dirty="0">
                <a:solidFill>
                  <a:schemeClr val="accent1"/>
                </a:solidFill>
                <a:latin typeface="Cambria" pitchFamily="18" charset="0"/>
              </a:rPr>
              <a:t>Risk factors </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567558" y="960120"/>
            <a:ext cx="11056883" cy="6108182"/>
          </a:xfrm>
        </p:spPr>
        <p:txBody>
          <a:bodyPr>
            <a:noAutofit/>
          </a:bodyPr>
          <a:lstStyle/>
          <a:p>
            <a:r>
              <a:rPr lang="en-US" sz="4000" dirty="0">
                <a:solidFill>
                  <a:schemeClr val="tx1"/>
                </a:solidFill>
                <a:latin typeface="Cambria" pitchFamily="18" charset="0"/>
              </a:rPr>
              <a:t>Tobacco use of any kind, including cigarettes-has more than 400 carcinogens.</a:t>
            </a:r>
          </a:p>
          <a:p>
            <a:r>
              <a:rPr lang="en-US" sz="4000" dirty="0">
                <a:solidFill>
                  <a:schemeClr val="tx1"/>
                </a:solidFill>
                <a:latin typeface="Cambria" pitchFamily="18" charset="0"/>
              </a:rPr>
              <a:t>Heavy alcohol use (carcinogen-acetaldehyde )</a:t>
            </a:r>
          </a:p>
          <a:p>
            <a:r>
              <a:rPr lang="en-US" sz="4000" dirty="0">
                <a:solidFill>
                  <a:schemeClr val="tx1"/>
                </a:solidFill>
                <a:latin typeface="Cambria" pitchFamily="18" charset="0"/>
              </a:rPr>
              <a:t>Excessive sun exposure to  lips</a:t>
            </a:r>
          </a:p>
          <a:p>
            <a:r>
              <a:rPr lang="en-US" sz="4000" dirty="0">
                <a:solidFill>
                  <a:schemeClr val="tx1"/>
                </a:solidFill>
                <a:latin typeface="Cambria" pitchFamily="18" charset="0"/>
              </a:rPr>
              <a:t>A sexually transmitted virus called human </a:t>
            </a:r>
            <a:r>
              <a:rPr lang="en-US" sz="4000" dirty="0" err="1">
                <a:solidFill>
                  <a:schemeClr val="tx1"/>
                </a:solidFill>
                <a:latin typeface="Cambria" pitchFamily="18" charset="0"/>
              </a:rPr>
              <a:t>papillomavirus</a:t>
            </a:r>
            <a:r>
              <a:rPr lang="en-US" sz="4000" dirty="0">
                <a:solidFill>
                  <a:schemeClr val="tx1"/>
                </a:solidFill>
                <a:latin typeface="Cambria" pitchFamily="18" charset="0"/>
              </a:rPr>
              <a:t> (HPV)</a:t>
            </a:r>
          </a:p>
          <a:p>
            <a:r>
              <a:rPr lang="en-US" sz="4000" dirty="0">
                <a:solidFill>
                  <a:schemeClr val="tx1"/>
                </a:solidFill>
                <a:latin typeface="Cambria" pitchFamily="18" charset="0"/>
              </a:rPr>
              <a:t>Family history</a:t>
            </a:r>
          </a:p>
          <a:p>
            <a:r>
              <a:rPr lang="en-US" sz="4000" dirty="0">
                <a:solidFill>
                  <a:schemeClr val="tx1"/>
                </a:solidFill>
                <a:latin typeface="Cambria" pitchFamily="18" charset="0"/>
              </a:rPr>
              <a:t>Exposure of radiation</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34855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296" y="576839"/>
            <a:ext cx="10972800" cy="545279"/>
          </a:xfrm>
        </p:spPr>
        <p:txBody>
          <a:bodyPr>
            <a:noAutofit/>
          </a:bodyPr>
          <a:lstStyle/>
          <a:p>
            <a:pPr algn="ctr"/>
            <a:r>
              <a:rPr lang="en-US" sz="4400" dirty="0">
                <a:solidFill>
                  <a:schemeClr val="accent1"/>
                </a:solidFill>
                <a:latin typeface="Cambria" pitchFamily="18" charset="0"/>
              </a:rPr>
              <a:t>Types of oral cancers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740979" y="1355834"/>
            <a:ext cx="10710041" cy="4814215"/>
          </a:xfrm>
        </p:spPr>
        <p:txBody>
          <a:bodyPr>
            <a:normAutofit fontScale="92500" lnSpcReduction="10000"/>
          </a:bodyPr>
          <a:lstStyle/>
          <a:p>
            <a:r>
              <a:rPr lang="en-US" sz="4300" dirty="0">
                <a:solidFill>
                  <a:schemeClr val="tx1"/>
                </a:solidFill>
                <a:latin typeface="Cambria" pitchFamily="18" charset="0"/>
              </a:rPr>
              <a:t>Cancer that affects in the inside portion of the cheeks (</a:t>
            </a:r>
            <a:r>
              <a:rPr lang="en-US" sz="4300" dirty="0" err="1">
                <a:solidFill>
                  <a:schemeClr val="tx1"/>
                </a:solidFill>
                <a:latin typeface="Cambria" pitchFamily="18" charset="0"/>
              </a:rPr>
              <a:t>buccal</a:t>
            </a:r>
            <a:r>
              <a:rPr lang="en-US" sz="4300" dirty="0">
                <a:solidFill>
                  <a:schemeClr val="tx1"/>
                </a:solidFill>
                <a:latin typeface="Cambria" pitchFamily="18" charset="0"/>
              </a:rPr>
              <a:t> mucosa cancer)</a:t>
            </a:r>
          </a:p>
          <a:p>
            <a:r>
              <a:rPr lang="en-US" sz="4300" dirty="0">
                <a:solidFill>
                  <a:schemeClr val="tx1"/>
                </a:solidFill>
                <a:latin typeface="Cambria" pitchFamily="18" charset="0"/>
              </a:rPr>
              <a:t>Floor of mouth cancer</a:t>
            </a:r>
          </a:p>
          <a:p>
            <a:r>
              <a:rPr lang="en-US" sz="4300" dirty="0">
                <a:solidFill>
                  <a:schemeClr val="tx1"/>
                </a:solidFill>
                <a:latin typeface="Cambria" pitchFamily="18" charset="0"/>
              </a:rPr>
              <a:t>Gum cancer</a:t>
            </a:r>
          </a:p>
          <a:p>
            <a:r>
              <a:rPr lang="en-US" sz="4300" dirty="0">
                <a:solidFill>
                  <a:schemeClr val="tx1"/>
                </a:solidFill>
                <a:latin typeface="Cambria" pitchFamily="18" charset="0"/>
              </a:rPr>
              <a:t>Lip cancer</a:t>
            </a:r>
          </a:p>
          <a:p>
            <a:r>
              <a:rPr lang="en-US" sz="4300" dirty="0">
                <a:solidFill>
                  <a:schemeClr val="tx1"/>
                </a:solidFill>
                <a:latin typeface="Cambria" pitchFamily="18" charset="0"/>
              </a:rPr>
              <a:t>Roof of mouth (hard palate) cancer</a:t>
            </a:r>
          </a:p>
          <a:p>
            <a:r>
              <a:rPr lang="en-US" sz="4300" dirty="0">
                <a:solidFill>
                  <a:schemeClr val="tx1"/>
                </a:solidFill>
                <a:latin typeface="Cambria" pitchFamily="18" charset="0"/>
              </a:rPr>
              <a:t>Salivary gland cancer</a:t>
            </a:r>
          </a:p>
          <a:p>
            <a:r>
              <a:rPr lang="en-US" sz="4300" dirty="0">
                <a:solidFill>
                  <a:schemeClr val="tx1"/>
                </a:solidFill>
                <a:latin typeface="Cambria" pitchFamily="18" charset="0"/>
              </a:rPr>
              <a:t>Tongue cancer</a:t>
            </a:r>
          </a:p>
          <a:p>
            <a:endParaRPr lang="en-US" sz="3200" dirty="0">
              <a:solidFill>
                <a:schemeClr val="tx1"/>
              </a:solidFill>
              <a:latin typeface="Cambria" pitchFamily="18" charset="0"/>
            </a:endParaRPr>
          </a:p>
        </p:txBody>
      </p:sp>
      <p:pic>
        <p:nvPicPr>
          <p:cNvPr id="4" name="Content Placeholder 4" descr="Image result for cancer of the mouth"/>
          <p:cNvPicPr>
            <a:picLocks/>
          </p:cNvPicPr>
          <p:nvPr/>
        </p:nvPicPr>
        <p:blipFill>
          <a:blip r:embed="rId2" cstate="print"/>
          <a:srcRect/>
          <a:stretch>
            <a:fillRect/>
          </a:stretch>
        </p:blipFill>
        <p:spPr bwMode="auto">
          <a:xfrm>
            <a:off x="7106653" y="2493716"/>
            <a:ext cx="3991443" cy="1588170"/>
          </a:xfrm>
          <a:prstGeom prst="rect">
            <a:avLst/>
          </a:prstGeom>
          <a:noFill/>
          <a:ln w="9525">
            <a:noFill/>
            <a:miter lim="800000"/>
            <a:headEnd/>
            <a:tailEnd/>
          </a:ln>
        </p:spPr>
      </p:pic>
      <p:pic>
        <p:nvPicPr>
          <p:cNvPr id="5" name="Picture 4" descr="Image result for tongue cancer"/>
          <p:cNvPicPr/>
          <p:nvPr/>
        </p:nvPicPr>
        <p:blipFill>
          <a:blip r:embed="rId3" cstate="print"/>
          <a:srcRect/>
          <a:stretch>
            <a:fillRect/>
          </a:stretch>
        </p:blipFill>
        <p:spPr bwMode="auto">
          <a:xfrm>
            <a:off x="8853860" y="4097652"/>
            <a:ext cx="2497314" cy="1910869"/>
          </a:xfrm>
          <a:prstGeom prst="rect">
            <a:avLst/>
          </a:prstGeom>
          <a:noFill/>
          <a:ln w="9525">
            <a:noFill/>
            <a:miter lim="800000"/>
            <a:headEnd/>
            <a:tailEnd/>
          </a:ln>
        </p:spPr>
      </p:pic>
    </p:spTree>
    <p:extLst>
      <p:ext uri="{BB962C8B-B14F-4D97-AF65-F5344CB8AC3E}">
        <p14:creationId xmlns:p14="http://schemas.microsoft.com/office/powerpoint/2010/main" val="3705607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193963"/>
            <a:ext cx="10972800" cy="808038"/>
          </a:xfrm>
        </p:spPr>
        <p:txBody>
          <a:bodyPr>
            <a:normAutofit/>
          </a:bodyPr>
          <a:lstStyle/>
          <a:p>
            <a:pPr algn="ctr"/>
            <a:r>
              <a:rPr lang="en-US" sz="4000" dirty="0">
                <a:solidFill>
                  <a:schemeClr val="accent1"/>
                </a:solidFill>
                <a:latin typeface="Cambria" pitchFamily="18" charset="0"/>
              </a:rPr>
              <a:t>Pathophysiology</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417521" y="1221652"/>
            <a:ext cx="11344997" cy="4195481"/>
          </a:xfrm>
        </p:spPr>
        <p:txBody>
          <a:bodyPr>
            <a:normAutofit/>
          </a:bodyPr>
          <a:lstStyle/>
          <a:p>
            <a:r>
              <a:rPr lang="en-US" sz="4400" dirty="0">
                <a:solidFill>
                  <a:schemeClr val="tx1"/>
                </a:solidFill>
                <a:latin typeface="Cambria" pitchFamily="18" charset="0"/>
              </a:rPr>
              <a:t>Risk factor change in normal cell genetic factor abnormal cells forms a clone </a:t>
            </a:r>
          </a:p>
          <a:p>
            <a:r>
              <a:rPr lang="en-US" sz="4400" dirty="0">
                <a:solidFill>
                  <a:schemeClr val="tx1"/>
                </a:solidFill>
                <a:latin typeface="Cambria" pitchFamily="18" charset="0"/>
              </a:rPr>
              <a:t>Change occurs in surrounding tissues </a:t>
            </a:r>
          </a:p>
          <a:p>
            <a:r>
              <a:rPr lang="en-US" sz="4400" dirty="0">
                <a:solidFill>
                  <a:schemeClr val="tx1"/>
                </a:solidFill>
                <a:latin typeface="Cambria" pitchFamily="18" charset="0"/>
              </a:rPr>
              <a:t>Infiltration to other areas</a:t>
            </a:r>
          </a:p>
        </p:txBody>
      </p:sp>
    </p:spTree>
    <p:extLst>
      <p:ext uri="{BB962C8B-B14F-4D97-AF65-F5344CB8AC3E}">
        <p14:creationId xmlns:p14="http://schemas.microsoft.com/office/powerpoint/2010/main" val="3094893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3" y="320040"/>
            <a:ext cx="10972800" cy="594360"/>
          </a:xfrm>
        </p:spPr>
        <p:txBody>
          <a:bodyPr>
            <a:noAutofit/>
          </a:bodyPr>
          <a:lstStyle/>
          <a:p>
            <a:pPr algn="ctr"/>
            <a:r>
              <a:rPr lang="en-US" sz="4400" b="1" dirty="0">
                <a:solidFill>
                  <a:schemeClr val="accent1"/>
                </a:solidFill>
                <a:latin typeface="Cambria" pitchFamily="18" charset="0"/>
              </a:rPr>
              <a:t>Signs and symptoms</a:t>
            </a:r>
            <a:r>
              <a:rPr lang="en-US" sz="3200" b="1" dirty="0">
                <a:solidFill>
                  <a:schemeClr val="tx1"/>
                </a:solidFill>
                <a:latin typeface="Cambria" pitchFamily="18" charset="0"/>
              </a:rPr>
              <a:t/>
            </a:r>
            <a:br>
              <a:rPr lang="en-US" sz="3200" b="1" dirty="0">
                <a:solidFill>
                  <a:schemeClr val="tx1"/>
                </a:solidFill>
                <a:latin typeface="Cambria" pitchFamily="18" charset="0"/>
              </a:rPr>
            </a:br>
            <a:endParaRPr lang="en-US" sz="3200" b="1" dirty="0">
              <a:solidFill>
                <a:schemeClr val="tx1"/>
              </a:solidFill>
              <a:latin typeface="Cambria" pitchFamily="18" charset="0"/>
            </a:endParaRPr>
          </a:p>
        </p:txBody>
      </p:sp>
      <p:sp>
        <p:nvSpPr>
          <p:cNvPr id="3" name="Content Placeholder 2"/>
          <p:cNvSpPr>
            <a:spLocks noGrp="1"/>
          </p:cNvSpPr>
          <p:nvPr>
            <p:ph idx="1"/>
          </p:nvPr>
        </p:nvSpPr>
        <p:spPr>
          <a:xfrm>
            <a:off x="563913" y="1608083"/>
            <a:ext cx="5316493" cy="4687358"/>
          </a:xfrm>
        </p:spPr>
        <p:txBody>
          <a:bodyPr>
            <a:normAutofit fontScale="92500" lnSpcReduction="10000"/>
          </a:bodyPr>
          <a:lstStyle/>
          <a:p>
            <a:r>
              <a:rPr lang="en-US" sz="4000" dirty="0">
                <a:solidFill>
                  <a:schemeClr val="tx1"/>
                </a:solidFill>
                <a:latin typeface="Cambria" pitchFamily="18" charset="0"/>
              </a:rPr>
              <a:t>A sore that doesn't heal</a:t>
            </a:r>
          </a:p>
          <a:p>
            <a:r>
              <a:rPr lang="en-US" sz="4000" dirty="0">
                <a:solidFill>
                  <a:schemeClr val="tx1"/>
                </a:solidFill>
                <a:latin typeface="Cambria" pitchFamily="18" charset="0"/>
              </a:rPr>
              <a:t>A lump or thickening of the skin or lining of your mouth</a:t>
            </a:r>
          </a:p>
          <a:p>
            <a:r>
              <a:rPr lang="en-US" sz="4000" dirty="0">
                <a:solidFill>
                  <a:schemeClr val="tx1"/>
                </a:solidFill>
                <a:latin typeface="Cambria" pitchFamily="18" charset="0"/>
              </a:rPr>
              <a:t>A white or reddish patch on the inside of your mouth </a:t>
            </a:r>
          </a:p>
          <a:p>
            <a:r>
              <a:rPr lang="en-US" sz="4000" dirty="0">
                <a:solidFill>
                  <a:schemeClr val="tx1"/>
                </a:solidFill>
                <a:latin typeface="Cambria" pitchFamily="18" charset="0"/>
              </a:rPr>
              <a:t>Loose teeth</a:t>
            </a:r>
          </a:p>
          <a:p>
            <a:r>
              <a:rPr lang="en-US" sz="4000" dirty="0">
                <a:solidFill>
                  <a:schemeClr val="tx1"/>
                </a:solidFill>
                <a:latin typeface="Cambria" pitchFamily="18" charset="0"/>
              </a:rPr>
              <a:t>Poorly fitting dentures</a:t>
            </a:r>
          </a:p>
          <a:p>
            <a:endParaRPr lang="en-US" sz="3200" dirty="0">
              <a:solidFill>
                <a:schemeClr val="tx1"/>
              </a:solidFill>
              <a:latin typeface="Cambria" pitchFamily="18" charset="0"/>
            </a:endParaRPr>
          </a:p>
        </p:txBody>
      </p:sp>
      <p:sp>
        <p:nvSpPr>
          <p:cNvPr id="4" name="Content Placeholder 2"/>
          <p:cNvSpPr txBox="1">
            <a:spLocks/>
          </p:cNvSpPr>
          <p:nvPr/>
        </p:nvSpPr>
        <p:spPr>
          <a:xfrm>
            <a:off x="6311595" y="863293"/>
            <a:ext cx="5523572"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3600" dirty="0">
                <a:latin typeface="Cambria" pitchFamily="18" charset="0"/>
              </a:rPr>
              <a:t>Tongue pain</a:t>
            </a:r>
          </a:p>
          <a:p>
            <a:r>
              <a:rPr lang="en-US" sz="3600" dirty="0">
                <a:latin typeface="Cambria" pitchFamily="18" charset="0"/>
              </a:rPr>
              <a:t>Jaw pain or stiffness</a:t>
            </a:r>
          </a:p>
          <a:p>
            <a:r>
              <a:rPr lang="en-US" sz="3600" dirty="0">
                <a:latin typeface="Cambria" pitchFamily="18" charset="0"/>
              </a:rPr>
              <a:t>Difficult or painful chewing </a:t>
            </a:r>
          </a:p>
          <a:p>
            <a:r>
              <a:rPr lang="en-US" sz="3600" dirty="0">
                <a:latin typeface="Cambria" pitchFamily="18" charset="0"/>
              </a:rPr>
              <a:t>Difficult or painful swallowing </a:t>
            </a:r>
          </a:p>
          <a:p>
            <a:r>
              <a:rPr lang="en-US" sz="3600" dirty="0">
                <a:latin typeface="Cambria" pitchFamily="18" charset="0"/>
              </a:rPr>
              <a:t>Sore throat</a:t>
            </a:r>
          </a:p>
          <a:p>
            <a:r>
              <a:rPr lang="en-US" sz="3600" dirty="0">
                <a:latin typeface="Cambria" pitchFamily="18" charset="0"/>
              </a:rPr>
              <a:t>Feeling of a mass in the throat</a:t>
            </a:r>
          </a:p>
          <a:p>
            <a:endParaRPr lang="en-US" sz="3600" dirty="0">
              <a:solidFill>
                <a:srgbClr val="FFC000"/>
              </a:solidFill>
              <a:latin typeface="Cambria" pitchFamily="18" charset="0"/>
            </a:endParaRPr>
          </a:p>
        </p:txBody>
      </p:sp>
    </p:spTree>
    <p:extLst>
      <p:ext uri="{BB962C8B-B14F-4D97-AF65-F5344CB8AC3E}">
        <p14:creationId xmlns:p14="http://schemas.microsoft.com/office/powerpoint/2010/main" val="2917844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4021" y="596353"/>
            <a:ext cx="10515600" cy="1325563"/>
          </a:xfrm>
        </p:spPr>
        <p:txBody>
          <a:bodyPr>
            <a:normAutofit/>
          </a:bodyPr>
          <a:lstStyle/>
          <a:p>
            <a:r>
              <a:rPr lang="en-US" sz="4400" dirty="0">
                <a:solidFill>
                  <a:schemeClr val="accent1"/>
                </a:solidFill>
                <a:latin typeface="Cambria" pitchFamily="18" charset="0"/>
              </a:rPr>
              <a:t>Diagnosis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79938" y="1794094"/>
            <a:ext cx="10515600" cy="4351338"/>
          </a:xfrm>
        </p:spPr>
        <p:txBody>
          <a:bodyPr>
            <a:normAutofit/>
          </a:bodyPr>
          <a:lstStyle/>
          <a:p>
            <a:r>
              <a:rPr lang="en-US" sz="4000" dirty="0">
                <a:solidFill>
                  <a:schemeClr val="tx1"/>
                </a:solidFill>
                <a:latin typeface="Cambria" pitchFamily="18" charset="0"/>
              </a:rPr>
              <a:t>Physical exam</a:t>
            </a:r>
          </a:p>
          <a:p>
            <a:r>
              <a:rPr lang="en-US" sz="4000" dirty="0">
                <a:solidFill>
                  <a:schemeClr val="tx1"/>
                </a:solidFill>
                <a:latin typeface="Cambria" pitchFamily="18" charset="0"/>
              </a:rPr>
              <a:t>Biopsy</a:t>
            </a:r>
          </a:p>
          <a:p>
            <a:r>
              <a:rPr lang="en-US" sz="4000" dirty="0">
                <a:solidFill>
                  <a:schemeClr val="tx1"/>
                </a:solidFill>
                <a:latin typeface="Cambria" pitchFamily="18" charset="0"/>
              </a:rPr>
              <a:t>Endoscopy</a:t>
            </a:r>
          </a:p>
          <a:p>
            <a:r>
              <a:rPr lang="en-US" sz="4000" dirty="0">
                <a:solidFill>
                  <a:schemeClr val="tx1"/>
                </a:solidFill>
                <a:latin typeface="Cambria" pitchFamily="18" charset="0"/>
              </a:rPr>
              <a:t>X-rays</a:t>
            </a:r>
          </a:p>
          <a:p>
            <a:r>
              <a:rPr lang="en-US" sz="4000" dirty="0">
                <a:solidFill>
                  <a:schemeClr val="tx1"/>
                </a:solidFill>
                <a:latin typeface="Cambria" pitchFamily="18" charset="0"/>
              </a:rPr>
              <a:t>CT scan</a:t>
            </a:r>
          </a:p>
          <a:p>
            <a:r>
              <a:rPr lang="en-US" sz="4000" dirty="0">
                <a:solidFill>
                  <a:schemeClr val="tx1"/>
                </a:solidFill>
                <a:latin typeface="Cambria" pitchFamily="18" charset="0"/>
              </a:rPr>
              <a:t>MRI</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59075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0972800" cy="1005839"/>
          </a:xfrm>
        </p:spPr>
        <p:txBody>
          <a:bodyPr>
            <a:normAutofit fontScale="90000"/>
          </a:bodyPr>
          <a:lstStyle/>
          <a:p>
            <a:pPr algn="ctr"/>
            <a:r>
              <a:rPr lang="en-US" sz="4400" u="sng" dirty="0">
                <a:solidFill>
                  <a:schemeClr val="accent1"/>
                </a:solidFill>
                <a:latin typeface="Cambria" pitchFamily="18" charset="0"/>
              </a:rPr>
              <a:t>Treatment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03890" y="882869"/>
            <a:ext cx="10068910" cy="5642622"/>
          </a:xfrm>
        </p:spPr>
        <p:txBody>
          <a:bodyPr>
            <a:normAutofit/>
          </a:bodyPr>
          <a:lstStyle/>
          <a:p>
            <a:r>
              <a:rPr lang="en-US" sz="3900" dirty="0">
                <a:solidFill>
                  <a:schemeClr val="tx1"/>
                </a:solidFill>
                <a:latin typeface="Cambria" pitchFamily="18" charset="0"/>
              </a:rPr>
              <a:t>Surgery to remove the tumor</a:t>
            </a:r>
          </a:p>
          <a:p>
            <a:r>
              <a:rPr lang="en-US" sz="3900" dirty="0">
                <a:solidFill>
                  <a:schemeClr val="tx1"/>
                </a:solidFill>
                <a:latin typeface="Cambria" pitchFamily="18" charset="0"/>
              </a:rPr>
              <a:t>Reconstructive surgery</a:t>
            </a:r>
          </a:p>
          <a:p>
            <a:r>
              <a:rPr lang="en-US" sz="3900" dirty="0">
                <a:solidFill>
                  <a:schemeClr val="tx1"/>
                </a:solidFill>
                <a:latin typeface="Cambria" pitchFamily="18" charset="0"/>
              </a:rPr>
              <a:t>Chemotherapy</a:t>
            </a:r>
          </a:p>
          <a:p>
            <a:r>
              <a:rPr lang="en-US" sz="3900" dirty="0">
                <a:solidFill>
                  <a:schemeClr val="tx1"/>
                </a:solidFill>
                <a:latin typeface="Cambria" pitchFamily="18" charset="0"/>
              </a:rPr>
              <a:t>Radiotherapy</a:t>
            </a:r>
          </a:p>
          <a:p>
            <a:r>
              <a:rPr lang="en-US" sz="3900" dirty="0">
                <a:solidFill>
                  <a:schemeClr val="tx1"/>
                </a:solidFill>
                <a:latin typeface="Cambria" pitchFamily="18" charset="0"/>
              </a:rPr>
              <a:t>Pain management</a:t>
            </a:r>
          </a:p>
          <a:p>
            <a:r>
              <a:rPr lang="en-US" sz="3900" dirty="0">
                <a:solidFill>
                  <a:schemeClr val="tx1"/>
                </a:solidFill>
                <a:latin typeface="Cambria" pitchFamily="18" charset="0"/>
              </a:rPr>
              <a:t>Antibiotics</a:t>
            </a:r>
          </a:p>
          <a:p>
            <a:r>
              <a:rPr lang="en-US" sz="3900" dirty="0">
                <a:solidFill>
                  <a:schemeClr val="tx1"/>
                </a:solidFill>
                <a:latin typeface="Cambria" pitchFamily="18" charset="0"/>
              </a:rPr>
              <a:t>Diet –soft, rich in both calories and proteins</a:t>
            </a:r>
          </a:p>
          <a:p>
            <a:r>
              <a:rPr lang="en-US" sz="3900" dirty="0">
                <a:solidFill>
                  <a:schemeClr val="tx1"/>
                </a:solidFill>
                <a:latin typeface="Cambria" pitchFamily="18" charset="0"/>
              </a:rPr>
              <a:t>Mouth care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340755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193247"/>
            <a:ext cx="10972800" cy="534769"/>
          </a:xfrm>
        </p:spPr>
        <p:txBody>
          <a:bodyPr>
            <a:normAutofit fontScale="90000"/>
          </a:bodyPr>
          <a:lstStyle/>
          <a:p>
            <a:pPr algn="ctr"/>
            <a:r>
              <a:rPr lang="en-US" sz="4400" u="sng" dirty="0">
                <a:solidFill>
                  <a:schemeClr val="accent1"/>
                </a:solidFill>
                <a:latin typeface="Cambria" pitchFamily="18" charset="0"/>
              </a:rPr>
              <a:t>Prevention</a:t>
            </a:r>
            <a:endParaRPr lang="en-US" sz="3200" u="sng" dirty="0">
              <a:solidFill>
                <a:schemeClr val="accent1"/>
              </a:solidFill>
              <a:latin typeface="Cambria" pitchFamily="18" charset="0"/>
            </a:endParaRPr>
          </a:p>
        </p:txBody>
      </p:sp>
      <p:sp>
        <p:nvSpPr>
          <p:cNvPr id="3" name="Content Placeholder 2"/>
          <p:cNvSpPr>
            <a:spLocks noGrp="1"/>
          </p:cNvSpPr>
          <p:nvPr>
            <p:ph idx="1"/>
          </p:nvPr>
        </p:nvSpPr>
        <p:spPr>
          <a:xfrm>
            <a:off x="810494" y="1334814"/>
            <a:ext cx="10972800" cy="4040756"/>
          </a:xfrm>
        </p:spPr>
        <p:txBody>
          <a:bodyPr/>
          <a:lstStyle/>
          <a:p>
            <a:r>
              <a:rPr lang="en-US" sz="4000" dirty="0">
                <a:solidFill>
                  <a:schemeClr val="tx1"/>
                </a:solidFill>
                <a:latin typeface="Cambria" pitchFamily="18" charset="0"/>
              </a:rPr>
              <a:t>Stop tobacco use or don't start</a:t>
            </a:r>
          </a:p>
          <a:p>
            <a:r>
              <a:rPr lang="en-US" sz="4000" dirty="0">
                <a:solidFill>
                  <a:schemeClr val="tx1"/>
                </a:solidFill>
                <a:latin typeface="Cambria" pitchFamily="18" charset="0"/>
              </a:rPr>
              <a:t>Stop drinking alcohol </a:t>
            </a:r>
          </a:p>
          <a:p>
            <a:r>
              <a:rPr lang="en-US" sz="4000" dirty="0">
                <a:solidFill>
                  <a:schemeClr val="tx1"/>
                </a:solidFill>
                <a:latin typeface="Cambria" pitchFamily="18" charset="0"/>
              </a:rPr>
              <a:t>Eat a variety of fruits and vegetables –antioxidants</a:t>
            </a:r>
          </a:p>
          <a:p>
            <a:r>
              <a:rPr lang="en-US" sz="4000" dirty="0">
                <a:solidFill>
                  <a:schemeClr val="tx1"/>
                </a:solidFill>
                <a:latin typeface="Cambria" pitchFamily="18" charset="0"/>
              </a:rPr>
              <a:t>Avoid excessive sun exposure to  lips.</a:t>
            </a:r>
          </a:p>
          <a:p>
            <a:r>
              <a:rPr lang="en-US" sz="4000" dirty="0">
                <a:solidFill>
                  <a:schemeClr val="tx1"/>
                </a:solidFill>
                <a:latin typeface="Cambria" pitchFamily="18" charset="0"/>
              </a:rPr>
              <a:t>See  dentist regularly</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110316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194680"/>
            <a:ext cx="10972800" cy="744976"/>
          </a:xfrm>
        </p:spPr>
        <p:txBody>
          <a:bodyPr>
            <a:normAutofit/>
          </a:bodyPr>
          <a:lstStyle/>
          <a:p>
            <a:pPr algn="ctr"/>
            <a:r>
              <a:rPr lang="en-US" sz="4400" b="1" u="sng" dirty="0">
                <a:latin typeface="Arial Black" pitchFamily="34" charset="0"/>
              </a:rPr>
              <a:t>8. GINGIVITIS</a:t>
            </a:r>
            <a:endParaRPr lang="en-US" sz="3200" b="1" u="sng" dirty="0">
              <a:latin typeface="Arial Black" pitchFamily="34" charset="0"/>
            </a:endParaRPr>
          </a:p>
        </p:txBody>
      </p:sp>
      <p:sp>
        <p:nvSpPr>
          <p:cNvPr id="3" name="Content Placeholder 2"/>
          <p:cNvSpPr>
            <a:spLocks noGrp="1"/>
          </p:cNvSpPr>
          <p:nvPr>
            <p:ph idx="1"/>
          </p:nvPr>
        </p:nvSpPr>
        <p:spPr>
          <a:xfrm>
            <a:off x="945932" y="1208690"/>
            <a:ext cx="11109434" cy="4062254"/>
          </a:xfrm>
        </p:spPr>
        <p:txBody>
          <a:bodyPr>
            <a:noAutofit/>
          </a:bodyPr>
          <a:lstStyle/>
          <a:p>
            <a:pPr>
              <a:buNone/>
            </a:pPr>
            <a:r>
              <a:rPr lang="en-US" sz="4400" b="1" dirty="0" err="1">
                <a:solidFill>
                  <a:schemeClr val="tx1"/>
                </a:solidFill>
                <a:latin typeface="Cambria" pitchFamily="18" charset="0"/>
              </a:rPr>
              <a:t>Dfn</a:t>
            </a:r>
            <a:r>
              <a:rPr lang="en-US" sz="4400" dirty="0">
                <a:solidFill>
                  <a:schemeClr val="tx1"/>
                </a:solidFill>
                <a:latin typeface="Cambria" pitchFamily="18" charset="0"/>
              </a:rPr>
              <a:t>-inflammation of the gums.</a:t>
            </a:r>
          </a:p>
          <a:p>
            <a:pPr>
              <a:buNone/>
            </a:pPr>
            <a:r>
              <a:rPr lang="en-US" sz="4400" b="1" dirty="0">
                <a:solidFill>
                  <a:schemeClr val="accent1"/>
                </a:solidFill>
                <a:latin typeface="Cambria" pitchFamily="18" charset="0"/>
              </a:rPr>
              <a:t>Predisposing factors</a:t>
            </a:r>
            <a:endParaRPr lang="en-US" sz="4400" dirty="0">
              <a:solidFill>
                <a:schemeClr val="accent1"/>
              </a:solidFill>
              <a:latin typeface="Cambria" pitchFamily="18" charset="0"/>
            </a:endParaRPr>
          </a:p>
          <a:p>
            <a:r>
              <a:rPr lang="en-US" sz="4400" dirty="0">
                <a:solidFill>
                  <a:schemeClr val="tx1"/>
                </a:solidFill>
                <a:latin typeface="Cambria" pitchFamily="18" charset="0"/>
              </a:rPr>
              <a:t>Poor dental hygiene, trauma, infections, vitamin deficiency, hormonal effects, systemic diseases.</a:t>
            </a:r>
          </a:p>
          <a:p>
            <a:pPr>
              <a:buNone/>
            </a:pPr>
            <a:r>
              <a:rPr lang="en-US" sz="4400" b="1" dirty="0">
                <a:solidFill>
                  <a:schemeClr val="accent1"/>
                </a:solidFill>
                <a:latin typeface="Cambria" pitchFamily="18" charset="0"/>
              </a:rPr>
              <a:t>Etiology</a:t>
            </a:r>
            <a:endParaRPr lang="en-US" sz="4400" dirty="0">
              <a:solidFill>
                <a:schemeClr val="accent1"/>
              </a:solidFill>
              <a:latin typeface="Cambria" pitchFamily="18" charset="0"/>
            </a:endParaRPr>
          </a:p>
          <a:p>
            <a:r>
              <a:rPr lang="en-US" sz="4400" dirty="0" err="1">
                <a:solidFill>
                  <a:schemeClr val="tx1"/>
                </a:solidFill>
                <a:latin typeface="Cambria" pitchFamily="18" charset="0"/>
              </a:rPr>
              <a:t>Fusiform</a:t>
            </a:r>
            <a:r>
              <a:rPr lang="en-US" sz="4400" dirty="0">
                <a:solidFill>
                  <a:schemeClr val="tx1"/>
                </a:solidFill>
                <a:latin typeface="Cambria" pitchFamily="18" charset="0"/>
              </a:rPr>
              <a:t> bacilli </a:t>
            </a:r>
            <a:r>
              <a:rPr lang="en-US" sz="4400" dirty="0" err="1">
                <a:solidFill>
                  <a:schemeClr val="tx1"/>
                </a:solidFill>
                <a:latin typeface="Cambria" pitchFamily="18" charset="0"/>
              </a:rPr>
              <a:t>e.g</a:t>
            </a:r>
            <a:r>
              <a:rPr lang="en-US" sz="4400" dirty="0">
                <a:solidFill>
                  <a:schemeClr val="tx1"/>
                </a:solidFill>
                <a:latin typeface="Cambria" pitchFamily="18" charset="0"/>
              </a:rPr>
              <a:t> </a:t>
            </a:r>
            <a:r>
              <a:rPr lang="en-US" sz="4400" dirty="0" err="1">
                <a:solidFill>
                  <a:schemeClr val="tx1"/>
                </a:solidFill>
                <a:latin typeface="Cambria" pitchFamily="18" charset="0"/>
              </a:rPr>
              <a:t>boreliavincente</a:t>
            </a: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1731053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a:solidFill>
                  <a:schemeClr val="accent1"/>
                </a:solidFill>
                <a:latin typeface="Cambria" pitchFamily="18" charset="0"/>
              </a:rPr>
              <a:t>Signs &amp;symptoms</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sz="half" idx="1"/>
          </p:nvPr>
        </p:nvSpPr>
        <p:spPr>
          <a:xfrm>
            <a:off x="6" y="1143000"/>
            <a:ext cx="6172201" cy="5715000"/>
          </a:xfrm>
        </p:spPr>
        <p:txBody>
          <a:bodyPr>
            <a:normAutofit/>
          </a:bodyPr>
          <a:lstStyle/>
          <a:p>
            <a:pPr>
              <a:buNone/>
            </a:pPr>
            <a:r>
              <a:rPr lang="en-US" sz="3600" dirty="0">
                <a:solidFill>
                  <a:schemeClr val="tx1"/>
                </a:solidFill>
                <a:latin typeface="Cambria" pitchFamily="18" charset="0"/>
              </a:rPr>
              <a:t>Pain, bleeding, halitosis, fever, metallic taste, enlarged gum</a:t>
            </a:r>
          </a:p>
          <a:p>
            <a:pPr>
              <a:buNone/>
            </a:pPr>
            <a:r>
              <a:rPr lang="en-US" sz="3600" b="1" dirty="0" err="1">
                <a:solidFill>
                  <a:schemeClr val="accent1"/>
                </a:solidFill>
                <a:latin typeface="Cambria" pitchFamily="18" charset="0"/>
              </a:rPr>
              <a:t>Dx</a:t>
            </a:r>
            <a:r>
              <a:rPr lang="en-US" sz="3600" dirty="0">
                <a:solidFill>
                  <a:schemeClr val="accent1"/>
                </a:solidFill>
                <a:latin typeface="Cambria" pitchFamily="18" charset="0"/>
              </a:rPr>
              <a:t>-</a:t>
            </a:r>
            <a:r>
              <a:rPr lang="en-US" sz="3600" dirty="0">
                <a:latin typeface="Cambria" pitchFamily="18" charset="0"/>
              </a:rPr>
              <a:t>physical exam</a:t>
            </a:r>
          </a:p>
          <a:p>
            <a:pPr>
              <a:buNone/>
            </a:pPr>
            <a:r>
              <a:rPr lang="en-US" sz="3600" b="1" dirty="0">
                <a:solidFill>
                  <a:schemeClr val="accent1"/>
                </a:solidFill>
                <a:latin typeface="Cambria" pitchFamily="18" charset="0"/>
              </a:rPr>
              <a:t>Management</a:t>
            </a:r>
            <a:endParaRPr lang="en-US" sz="3600" dirty="0">
              <a:solidFill>
                <a:schemeClr val="accent1"/>
              </a:solidFill>
              <a:latin typeface="Cambria" pitchFamily="18" charset="0"/>
            </a:endParaRPr>
          </a:p>
          <a:p>
            <a:r>
              <a:rPr lang="en-US" sz="3600" dirty="0">
                <a:solidFill>
                  <a:schemeClr val="tx1"/>
                </a:solidFill>
                <a:latin typeface="Cambria" pitchFamily="18" charset="0"/>
              </a:rPr>
              <a:t>Good oral hygiene</a:t>
            </a:r>
          </a:p>
          <a:p>
            <a:r>
              <a:rPr lang="en-US" sz="3600" dirty="0">
                <a:solidFill>
                  <a:schemeClr val="tx1"/>
                </a:solidFill>
                <a:latin typeface="Cambria" pitchFamily="18" charset="0"/>
              </a:rPr>
              <a:t>Antiseptic mouth wash</a:t>
            </a:r>
          </a:p>
          <a:p>
            <a:r>
              <a:rPr lang="en-US" sz="3600" dirty="0">
                <a:solidFill>
                  <a:schemeClr val="tx1"/>
                </a:solidFill>
                <a:latin typeface="Cambria" pitchFamily="18" charset="0"/>
              </a:rPr>
              <a:t>Analgesics</a:t>
            </a:r>
          </a:p>
          <a:p>
            <a:r>
              <a:rPr lang="en-US" sz="3600" dirty="0">
                <a:solidFill>
                  <a:schemeClr val="tx1"/>
                </a:solidFill>
                <a:latin typeface="Cambria" pitchFamily="18" charset="0"/>
              </a:rPr>
              <a:t>Antibiotics</a:t>
            </a:r>
          </a:p>
        </p:txBody>
      </p:sp>
      <p:pic>
        <p:nvPicPr>
          <p:cNvPr id="5" name="Content Placeholder 4" descr="Image result for gingivitis black man"/>
          <p:cNvPicPr>
            <a:picLocks noGrp="1"/>
          </p:cNvPicPr>
          <p:nvPr>
            <p:ph sz="half" idx="2"/>
          </p:nvPr>
        </p:nvPicPr>
        <p:blipFill>
          <a:blip r:embed="rId2" cstate="print"/>
          <a:srcRect/>
          <a:stretch>
            <a:fillRect/>
          </a:stretch>
        </p:blipFill>
        <p:spPr bwMode="auto">
          <a:xfrm>
            <a:off x="6751320" y="1032309"/>
            <a:ext cx="5440681" cy="3863340"/>
          </a:xfrm>
          <a:prstGeom prst="rect">
            <a:avLst/>
          </a:prstGeom>
          <a:noFill/>
          <a:ln w="9525">
            <a:noFill/>
            <a:miter lim="800000"/>
            <a:headEnd/>
            <a:tailEnd/>
          </a:ln>
        </p:spPr>
      </p:pic>
    </p:spTree>
    <p:extLst>
      <p:ext uri="{BB962C8B-B14F-4D97-AF65-F5344CB8AC3E}">
        <p14:creationId xmlns:p14="http://schemas.microsoft.com/office/powerpoint/2010/main" val="293561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657"/>
            <a:ext cx="10972800" cy="639872"/>
          </a:xfrm>
        </p:spPr>
        <p:txBody>
          <a:bodyPr>
            <a:noAutofit/>
          </a:bodyPr>
          <a:lstStyle/>
          <a:p>
            <a:r>
              <a:rPr lang="en-US" u="sng" dirty="0">
                <a:solidFill>
                  <a:srgbClr val="FFFF00"/>
                </a:solidFill>
                <a:latin typeface="Arial Black" pitchFamily="34" charset="0"/>
              </a:rPr>
              <a:t>9</a:t>
            </a:r>
            <a:r>
              <a:rPr lang="en-US" sz="4000" u="sng" dirty="0">
                <a:solidFill>
                  <a:srgbClr val="FFFF00"/>
                </a:solidFill>
                <a:latin typeface="Arial Black" pitchFamily="34" charset="0"/>
              </a:rPr>
              <a:t>. Salivary calculus/ </a:t>
            </a:r>
            <a:r>
              <a:rPr lang="en-US" sz="4000" u="sng" dirty="0" err="1">
                <a:solidFill>
                  <a:srgbClr val="FFFF00"/>
                </a:solidFill>
                <a:latin typeface="Arial Black" pitchFamily="34" charset="0"/>
              </a:rPr>
              <a:t>sialolithiasis</a:t>
            </a:r>
            <a:r>
              <a:rPr lang="en-US" sz="4000" u="sng" dirty="0">
                <a:solidFill>
                  <a:srgbClr val="FFFF00"/>
                </a:solidFill>
                <a:latin typeface="Arial Black" pitchFamily="34" charset="0"/>
              </a:rPr>
              <a:t> SDL</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117743"/>
            <a:ext cx="12192000" cy="4195481"/>
          </a:xfrm>
        </p:spPr>
        <p:txBody>
          <a:bodyPr>
            <a:normAutofit/>
          </a:bodyPr>
          <a:lstStyle/>
          <a:p>
            <a:pPr>
              <a:buNone/>
            </a:pPr>
            <a:r>
              <a:rPr lang="en-US" sz="4000" b="1" dirty="0" err="1">
                <a:solidFill>
                  <a:schemeClr val="tx1"/>
                </a:solidFill>
                <a:latin typeface="Cambria" pitchFamily="18" charset="0"/>
              </a:rPr>
              <a:t>Dfn</a:t>
            </a:r>
            <a:r>
              <a:rPr lang="en-US" sz="4000" dirty="0">
                <a:solidFill>
                  <a:schemeClr val="tx1"/>
                </a:solidFill>
                <a:latin typeface="Cambria" pitchFamily="18" charset="0"/>
              </a:rPr>
              <a:t>–calcified structure that may form inside a salivary gland or duct</a:t>
            </a:r>
          </a:p>
          <a:p>
            <a:r>
              <a:rPr lang="en-US" sz="4000" dirty="0">
                <a:solidFill>
                  <a:schemeClr val="tx1"/>
                </a:solidFill>
                <a:latin typeface="Cambria" pitchFamily="18" charset="0"/>
              </a:rPr>
              <a:t>Most affects the </a:t>
            </a:r>
            <a:r>
              <a:rPr lang="en-US" sz="4000" dirty="0" err="1">
                <a:solidFill>
                  <a:schemeClr val="tx1"/>
                </a:solidFill>
                <a:latin typeface="Cambria" pitchFamily="18" charset="0"/>
              </a:rPr>
              <a:t>submandibular</a:t>
            </a:r>
            <a:r>
              <a:rPr lang="en-US" sz="4000" dirty="0">
                <a:solidFill>
                  <a:schemeClr val="tx1"/>
                </a:solidFill>
                <a:latin typeface="Cambria" pitchFamily="18" charset="0"/>
              </a:rPr>
              <a:t> glands</a:t>
            </a:r>
          </a:p>
          <a:p>
            <a:r>
              <a:rPr lang="en-US" sz="4000" dirty="0">
                <a:solidFill>
                  <a:schemeClr val="tx1"/>
                </a:solidFill>
                <a:latin typeface="Cambria" pitchFamily="18" charset="0"/>
              </a:rPr>
              <a:t>Less common in the parotid and sublingual glands</a:t>
            </a:r>
          </a:p>
        </p:txBody>
      </p:sp>
    </p:spTree>
    <p:extLst>
      <p:ext uri="{BB962C8B-B14F-4D97-AF65-F5344CB8AC3E}">
        <p14:creationId xmlns:p14="http://schemas.microsoft.com/office/powerpoint/2010/main" val="424802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404350" cy="1106488"/>
          </a:xfrm>
        </p:spPr>
        <p:txBody>
          <a:bodyPr>
            <a:normAutofit/>
          </a:bodyPr>
          <a:lstStyle/>
          <a:p>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4294967295"/>
          </p:nvPr>
        </p:nvSpPr>
        <p:spPr>
          <a:xfrm>
            <a:off x="735723" y="382122"/>
            <a:ext cx="10951397" cy="6093756"/>
          </a:xfrm>
        </p:spPr>
        <p:txBody>
          <a:bodyPr>
            <a:noAutofit/>
          </a:bodyPr>
          <a:lstStyle/>
          <a:p>
            <a:r>
              <a:rPr lang="en-US" sz="3600" dirty="0" err="1">
                <a:solidFill>
                  <a:schemeClr val="tx1"/>
                </a:solidFill>
                <a:latin typeface="Cambria" pitchFamily="18" charset="0"/>
              </a:rPr>
              <a:t>Odonophagia</a:t>
            </a:r>
            <a:r>
              <a:rPr lang="en-US" sz="3600" dirty="0">
                <a:solidFill>
                  <a:schemeClr val="tx1"/>
                </a:solidFill>
                <a:latin typeface="Cambria" pitchFamily="18" charset="0"/>
              </a:rPr>
              <a:t>-pain on swallowing</a:t>
            </a:r>
          </a:p>
          <a:p>
            <a:r>
              <a:rPr lang="en-US" sz="3600" dirty="0" err="1">
                <a:solidFill>
                  <a:schemeClr val="tx1"/>
                </a:solidFill>
                <a:latin typeface="Cambria" pitchFamily="18" charset="0"/>
              </a:rPr>
              <a:t>Pyrosis</a:t>
            </a:r>
            <a:r>
              <a:rPr lang="en-US" sz="3600" dirty="0">
                <a:solidFill>
                  <a:schemeClr val="tx1"/>
                </a:solidFill>
                <a:latin typeface="Cambria" pitchFamily="18" charset="0"/>
              </a:rPr>
              <a:t>-heartburn</a:t>
            </a:r>
          </a:p>
          <a:p>
            <a:r>
              <a:rPr lang="en-US" sz="3600" dirty="0" err="1">
                <a:solidFill>
                  <a:schemeClr val="tx1"/>
                </a:solidFill>
                <a:latin typeface="Cambria" pitchFamily="18" charset="0"/>
              </a:rPr>
              <a:t>Xerostomia</a:t>
            </a:r>
            <a:r>
              <a:rPr lang="en-US" sz="3600" dirty="0">
                <a:solidFill>
                  <a:schemeClr val="tx1"/>
                </a:solidFill>
                <a:latin typeface="Cambria" pitchFamily="18" charset="0"/>
              </a:rPr>
              <a:t> –dry mouth</a:t>
            </a:r>
          </a:p>
          <a:p>
            <a:r>
              <a:rPr lang="en-US" sz="3600" dirty="0" err="1">
                <a:solidFill>
                  <a:schemeClr val="tx1"/>
                </a:solidFill>
                <a:latin typeface="Cambria" pitchFamily="18" charset="0"/>
              </a:rPr>
              <a:t>Stomatitis</a:t>
            </a:r>
            <a:r>
              <a:rPr lang="en-US" sz="3600" dirty="0">
                <a:solidFill>
                  <a:schemeClr val="tx1"/>
                </a:solidFill>
                <a:latin typeface="Cambria" pitchFamily="18" charset="0"/>
              </a:rPr>
              <a:t> –inflammation of the oral cavity and lips </a:t>
            </a:r>
            <a:r>
              <a:rPr lang="en-US" sz="3200" dirty="0">
                <a:solidFill>
                  <a:schemeClr val="tx1"/>
                </a:solidFill>
                <a:latin typeface="Cambria" pitchFamily="18" charset="0"/>
              </a:rPr>
              <a:t>mucosa </a:t>
            </a:r>
          </a:p>
          <a:p>
            <a:r>
              <a:rPr lang="en-US" sz="3600" dirty="0" err="1">
                <a:solidFill>
                  <a:schemeClr val="tx1"/>
                </a:solidFill>
                <a:latin typeface="Cambria" pitchFamily="18" charset="0"/>
              </a:rPr>
              <a:t>Dysphagia</a:t>
            </a:r>
            <a:r>
              <a:rPr lang="en-US" sz="3600" dirty="0">
                <a:solidFill>
                  <a:schemeClr val="tx1"/>
                </a:solidFill>
                <a:latin typeface="Cambria" pitchFamily="18" charset="0"/>
              </a:rPr>
              <a:t> –difficulty in swallowing</a:t>
            </a:r>
          </a:p>
          <a:p>
            <a:r>
              <a:rPr lang="en-US" sz="3600" dirty="0" err="1">
                <a:solidFill>
                  <a:schemeClr val="tx1"/>
                </a:solidFill>
                <a:latin typeface="Cambria" pitchFamily="18" charset="0"/>
              </a:rPr>
              <a:t>Achlorhydria</a:t>
            </a:r>
            <a:r>
              <a:rPr lang="en-US" sz="3600" dirty="0">
                <a:solidFill>
                  <a:schemeClr val="tx1"/>
                </a:solidFill>
                <a:latin typeface="Cambria" pitchFamily="18" charset="0"/>
              </a:rPr>
              <a:t> –lack of HCL in digestive secretions of the stomach</a:t>
            </a:r>
          </a:p>
          <a:p>
            <a:r>
              <a:rPr lang="en-US" sz="3600" dirty="0">
                <a:solidFill>
                  <a:schemeClr val="tx1"/>
                </a:solidFill>
                <a:latin typeface="Cambria" pitchFamily="18" charset="0"/>
              </a:rPr>
              <a:t>Stenosis –narrowing or tightening of an opening or passage in the body</a:t>
            </a:r>
          </a:p>
        </p:txBody>
      </p:sp>
    </p:spTree>
    <p:extLst>
      <p:ext uri="{BB962C8B-B14F-4D97-AF65-F5344CB8AC3E}">
        <p14:creationId xmlns:p14="http://schemas.microsoft.com/office/powerpoint/2010/main" val="853917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03131"/>
            <a:ext cx="10972800" cy="524259"/>
          </a:xfrm>
        </p:spPr>
        <p:txBody>
          <a:bodyPr>
            <a:normAutofit fontScale="90000"/>
          </a:bodyPr>
          <a:lstStyle/>
          <a:p>
            <a:r>
              <a:rPr lang="en-US" sz="4400" b="1" u="sng" dirty="0">
                <a:solidFill>
                  <a:schemeClr val="accent1"/>
                </a:solidFill>
                <a:latin typeface="Cambria" pitchFamily="18" charset="0"/>
              </a:rPr>
              <a:t>Causes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0185" y="1200870"/>
            <a:ext cx="11859364" cy="4195481"/>
          </a:xfrm>
        </p:spPr>
        <p:txBody>
          <a:bodyPr>
            <a:normAutofit/>
          </a:bodyPr>
          <a:lstStyle/>
          <a:p>
            <a:r>
              <a:rPr lang="en-US" sz="4000" dirty="0">
                <a:solidFill>
                  <a:schemeClr val="tx1"/>
                </a:solidFill>
                <a:latin typeface="Cambria" pitchFamily="18" charset="0"/>
              </a:rPr>
              <a:t>Less saliva production</a:t>
            </a:r>
          </a:p>
          <a:p>
            <a:r>
              <a:rPr lang="en-US" sz="4000" dirty="0">
                <a:solidFill>
                  <a:schemeClr val="tx1"/>
                </a:solidFill>
                <a:latin typeface="Cambria" pitchFamily="18" charset="0"/>
              </a:rPr>
              <a:t>Thickened saliva</a:t>
            </a:r>
          </a:p>
          <a:p>
            <a:pPr>
              <a:buNone/>
            </a:pPr>
            <a:r>
              <a:rPr lang="en-US" sz="4000" b="1" dirty="0">
                <a:solidFill>
                  <a:schemeClr val="accent1"/>
                </a:solidFill>
                <a:latin typeface="Cambria" pitchFamily="18" charset="0"/>
              </a:rPr>
              <a:t>Pathophysiology </a:t>
            </a:r>
            <a:endParaRPr lang="en-US" sz="4000" dirty="0">
              <a:solidFill>
                <a:schemeClr val="accent1"/>
              </a:solidFill>
              <a:latin typeface="Cambria" pitchFamily="18" charset="0"/>
            </a:endParaRPr>
          </a:p>
          <a:p>
            <a:r>
              <a:rPr lang="en-US" sz="4000" dirty="0">
                <a:solidFill>
                  <a:schemeClr val="tx1"/>
                </a:solidFill>
                <a:latin typeface="Cambria" pitchFamily="18" charset="0"/>
              </a:rPr>
              <a:t>This is as a result of calcium crystals in the saliva when they clog ( calcium phosphate and calcium carbonate)</a:t>
            </a:r>
          </a:p>
        </p:txBody>
      </p:sp>
    </p:spTree>
    <p:extLst>
      <p:ext uri="{BB962C8B-B14F-4D97-AF65-F5344CB8AC3E}">
        <p14:creationId xmlns:p14="http://schemas.microsoft.com/office/powerpoint/2010/main" val="854678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34424"/>
            <a:ext cx="10972800" cy="461197"/>
          </a:xfrm>
        </p:spPr>
        <p:txBody>
          <a:bodyPr>
            <a:normAutofit fontScale="90000"/>
          </a:bodyPr>
          <a:lstStyle/>
          <a:p>
            <a:r>
              <a:rPr lang="en-US" sz="4400" u="sng" dirty="0">
                <a:solidFill>
                  <a:schemeClr val="accent1"/>
                </a:solidFill>
                <a:latin typeface="Cambria" pitchFamily="18" charset="0"/>
              </a:rPr>
              <a:t>Risk factors</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90189" y="1180089"/>
            <a:ext cx="12101819" cy="4195481"/>
          </a:xfrm>
        </p:spPr>
        <p:txBody>
          <a:bodyPr/>
          <a:lstStyle/>
          <a:p>
            <a:r>
              <a:rPr lang="en-US" sz="4000" dirty="0">
                <a:solidFill>
                  <a:schemeClr val="tx1"/>
                </a:solidFill>
                <a:latin typeface="Cambria" pitchFamily="18" charset="0"/>
              </a:rPr>
              <a:t>Dehydration –saliva concentration( </a:t>
            </a:r>
            <a:r>
              <a:rPr lang="en-US" sz="4000" dirty="0" err="1">
                <a:solidFill>
                  <a:schemeClr val="tx1"/>
                </a:solidFill>
                <a:latin typeface="Cambria" pitchFamily="18" charset="0"/>
              </a:rPr>
              <a:t>statherins</a:t>
            </a:r>
            <a:r>
              <a:rPr lang="en-US" sz="4000" dirty="0">
                <a:solidFill>
                  <a:schemeClr val="tx1"/>
                </a:solidFill>
                <a:latin typeface="Cambria" pitchFamily="18" charset="0"/>
              </a:rPr>
              <a:t> &amp; </a:t>
            </a:r>
            <a:r>
              <a:rPr lang="en-US" sz="4000" dirty="0" err="1">
                <a:solidFill>
                  <a:schemeClr val="tx1"/>
                </a:solidFill>
                <a:latin typeface="Cambria" pitchFamily="18" charset="0"/>
              </a:rPr>
              <a:t>proline</a:t>
            </a:r>
            <a:r>
              <a:rPr lang="en-US" sz="4000" dirty="0">
                <a:solidFill>
                  <a:schemeClr val="tx1"/>
                </a:solidFill>
                <a:latin typeface="Cambria" pitchFamily="18" charset="0"/>
              </a:rPr>
              <a:t> rich proteins)</a:t>
            </a:r>
          </a:p>
          <a:p>
            <a:r>
              <a:rPr lang="en-US" sz="4000" dirty="0">
                <a:solidFill>
                  <a:schemeClr val="tx1"/>
                </a:solidFill>
                <a:latin typeface="Cambria" pitchFamily="18" charset="0"/>
              </a:rPr>
              <a:t>Reduced food intake –reduced saliva production</a:t>
            </a:r>
          </a:p>
          <a:p>
            <a:r>
              <a:rPr lang="en-US" sz="4000" dirty="0">
                <a:solidFill>
                  <a:schemeClr val="tx1"/>
                </a:solidFill>
                <a:latin typeface="Cambria" pitchFamily="18" charset="0"/>
              </a:rPr>
              <a:t>Medications e.g. antihistamines –reduced saliva production</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693693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9436" y="311735"/>
            <a:ext cx="10972800" cy="814965"/>
          </a:xfrm>
        </p:spPr>
        <p:txBody>
          <a:bodyPr>
            <a:noAutofit/>
          </a:bodyPr>
          <a:lstStyle/>
          <a:p>
            <a:r>
              <a:rPr lang="en-US" sz="4000" u="sng" dirty="0">
                <a:solidFill>
                  <a:schemeClr val="accent1"/>
                </a:solidFill>
                <a:latin typeface="Cambria" pitchFamily="18" charset="0"/>
              </a:rPr>
              <a:t>Signs and symptoms</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304779"/>
            <a:ext cx="12192000" cy="4195481"/>
          </a:xfrm>
        </p:spPr>
        <p:txBody>
          <a:bodyPr>
            <a:normAutofit/>
          </a:bodyPr>
          <a:lstStyle/>
          <a:p>
            <a:r>
              <a:rPr lang="en-US" sz="4000" dirty="0">
                <a:solidFill>
                  <a:schemeClr val="tx1"/>
                </a:solidFill>
                <a:latin typeface="Cambria" pitchFamily="18" charset="0"/>
              </a:rPr>
              <a:t>Pain in the face, mouth or neck-becomes worse just before or during meals</a:t>
            </a:r>
          </a:p>
          <a:p>
            <a:r>
              <a:rPr lang="en-US" sz="4000" dirty="0">
                <a:solidFill>
                  <a:schemeClr val="tx1"/>
                </a:solidFill>
                <a:latin typeface="Cambria" pitchFamily="18" charset="0"/>
              </a:rPr>
              <a:t>Tenderness and swelling around the cheeks</a:t>
            </a:r>
          </a:p>
          <a:p>
            <a:r>
              <a:rPr lang="en-US" sz="4000" dirty="0">
                <a:solidFill>
                  <a:schemeClr val="tx1"/>
                </a:solidFill>
                <a:latin typeface="Cambria" pitchFamily="18" charset="0"/>
              </a:rPr>
              <a:t>Redness in the affected area</a:t>
            </a:r>
          </a:p>
          <a:p>
            <a:r>
              <a:rPr lang="en-US" sz="4000" dirty="0">
                <a:solidFill>
                  <a:schemeClr val="tx1"/>
                </a:solidFill>
                <a:latin typeface="Cambria" pitchFamily="18" charset="0"/>
              </a:rPr>
              <a:t>Fever</a:t>
            </a:r>
          </a:p>
          <a:p>
            <a:r>
              <a:rPr lang="en-US" sz="4000" dirty="0">
                <a:solidFill>
                  <a:schemeClr val="tx1"/>
                </a:solidFill>
                <a:latin typeface="Cambria" pitchFamily="18" charset="0"/>
              </a:rPr>
              <a:t>Foul taste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149228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5126"/>
            <a:ext cx="10972800" cy="513748"/>
          </a:xfrm>
        </p:spPr>
        <p:txBody>
          <a:bodyPr>
            <a:normAutofit fontScale="90000"/>
          </a:bodyPr>
          <a:lstStyle/>
          <a:p>
            <a:r>
              <a:rPr lang="en-US" sz="4400" b="1" u="sng" dirty="0">
                <a:solidFill>
                  <a:schemeClr val="accent1"/>
                </a:solidFill>
                <a:latin typeface="Cambria" pitchFamily="18" charset="0"/>
              </a:rPr>
              <a:t>Diagnosis</a:t>
            </a:r>
            <a:r>
              <a:rPr lang="en-US" sz="3200" b="1" dirty="0">
                <a:solidFill>
                  <a:schemeClr val="accent1"/>
                </a:solidFill>
                <a:latin typeface="Cambria" pitchFamily="18" charset="0"/>
              </a:rPr>
              <a:t> </a:t>
            </a:r>
            <a:r>
              <a:rPr lang="en-US" sz="3200" dirty="0">
                <a:solidFill>
                  <a:schemeClr val="accent1"/>
                </a:solidFill>
                <a:latin typeface="Cambria" pitchFamily="18" charset="0"/>
              </a:rPr>
              <a:t/>
            </a:r>
            <a:br>
              <a:rPr lang="en-US" sz="3200" dirty="0">
                <a:solidFill>
                  <a:schemeClr val="accent1"/>
                </a:solidFill>
                <a:latin typeface="Cambria" pitchFamily="18" charset="0"/>
              </a:rPr>
            </a:b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385012" y="1450252"/>
            <a:ext cx="8561531" cy="4195481"/>
          </a:xfrm>
        </p:spPr>
        <p:txBody>
          <a:bodyPr>
            <a:normAutofit/>
          </a:bodyPr>
          <a:lstStyle/>
          <a:p>
            <a:r>
              <a:rPr lang="en-US" sz="4000" dirty="0">
                <a:solidFill>
                  <a:schemeClr val="tx1"/>
                </a:solidFill>
                <a:latin typeface="Cambria" pitchFamily="18" charset="0"/>
              </a:rPr>
              <a:t>History taking</a:t>
            </a:r>
          </a:p>
          <a:p>
            <a:r>
              <a:rPr lang="en-US" sz="4000" dirty="0">
                <a:solidFill>
                  <a:schemeClr val="tx1"/>
                </a:solidFill>
                <a:latin typeface="Cambria" pitchFamily="18" charset="0"/>
              </a:rPr>
              <a:t>Physical exam</a:t>
            </a:r>
          </a:p>
          <a:p>
            <a:r>
              <a:rPr lang="en-US" sz="4000" dirty="0">
                <a:solidFill>
                  <a:schemeClr val="tx1"/>
                </a:solidFill>
                <a:latin typeface="Cambria" pitchFamily="18" charset="0"/>
              </a:rPr>
              <a:t>X-rays</a:t>
            </a:r>
          </a:p>
          <a:p>
            <a:r>
              <a:rPr lang="en-US" sz="4000" dirty="0">
                <a:solidFill>
                  <a:schemeClr val="tx1"/>
                </a:solidFill>
                <a:latin typeface="Cambria" pitchFamily="18" charset="0"/>
              </a:rPr>
              <a:t>Ultra sound</a:t>
            </a:r>
          </a:p>
          <a:p>
            <a:r>
              <a:rPr lang="en-US" sz="4000" dirty="0">
                <a:solidFill>
                  <a:schemeClr val="tx1"/>
                </a:solidFill>
                <a:latin typeface="Cambria" pitchFamily="18" charset="0"/>
              </a:rPr>
              <a:t>CT scan</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540620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291907"/>
            <a:ext cx="10972800" cy="366603"/>
          </a:xfrm>
        </p:spPr>
        <p:txBody>
          <a:bodyPr>
            <a:normAutofit fontScale="90000"/>
          </a:bodyPr>
          <a:lstStyle/>
          <a:p>
            <a:r>
              <a:rPr lang="en-US" sz="4400" u="sng" dirty="0">
                <a:solidFill>
                  <a:schemeClr val="accent1"/>
                </a:solidFill>
                <a:latin typeface="Cambria" pitchFamily="18" charset="0"/>
              </a:rPr>
              <a:t>Treatment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1221646"/>
            <a:ext cx="11804073" cy="4638828"/>
          </a:xfrm>
        </p:spPr>
        <p:txBody>
          <a:bodyPr>
            <a:normAutofit/>
          </a:bodyPr>
          <a:lstStyle/>
          <a:p>
            <a:r>
              <a:rPr lang="en-US" sz="3600" dirty="0">
                <a:solidFill>
                  <a:schemeClr val="tx1"/>
                </a:solidFill>
                <a:latin typeface="Cambria" pitchFamily="18" charset="0"/>
              </a:rPr>
              <a:t>Hydration –increase saliva production</a:t>
            </a:r>
          </a:p>
          <a:p>
            <a:r>
              <a:rPr lang="en-US" sz="3600" dirty="0">
                <a:solidFill>
                  <a:schemeClr val="tx1"/>
                </a:solidFill>
                <a:latin typeface="Cambria" pitchFamily="18" charset="0"/>
              </a:rPr>
              <a:t>Apply heat and gently massage the affected area</a:t>
            </a:r>
          </a:p>
          <a:p>
            <a:r>
              <a:rPr lang="en-US" sz="3600" dirty="0">
                <a:solidFill>
                  <a:schemeClr val="tx1"/>
                </a:solidFill>
                <a:latin typeface="Cambria" pitchFamily="18" charset="0"/>
              </a:rPr>
              <a:t>Extracorporeal shock wave lithotripsy ( ESWL )</a:t>
            </a:r>
          </a:p>
          <a:p>
            <a:r>
              <a:rPr lang="en-US" sz="3600" dirty="0">
                <a:solidFill>
                  <a:schemeClr val="tx1"/>
                </a:solidFill>
                <a:latin typeface="Cambria" pitchFamily="18" charset="0"/>
              </a:rPr>
              <a:t>Antibiotics </a:t>
            </a:r>
          </a:p>
          <a:p>
            <a:r>
              <a:rPr lang="en-US" sz="3600" dirty="0">
                <a:solidFill>
                  <a:schemeClr val="tx1"/>
                </a:solidFill>
                <a:latin typeface="Cambria" pitchFamily="18" charset="0"/>
              </a:rPr>
              <a:t>Analgesics</a:t>
            </a:r>
          </a:p>
          <a:p>
            <a:r>
              <a:rPr lang="en-US" sz="3600" dirty="0">
                <a:solidFill>
                  <a:schemeClr val="tx1"/>
                </a:solidFill>
                <a:latin typeface="Cambria" pitchFamily="18" charset="0"/>
              </a:rPr>
              <a:t>Antipyretics</a:t>
            </a:r>
          </a:p>
          <a:p>
            <a:r>
              <a:rPr lang="en-US" sz="3600" dirty="0">
                <a:solidFill>
                  <a:schemeClr val="tx1"/>
                </a:solidFill>
                <a:latin typeface="Cambria" pitchFamily="18" charset="0"/>
              </a:rPr>
              <a:t>Soft/ blended food</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535089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PERIODONTITIS</a:t>
            </a:r>
          </a:p>
        </p:txBody>
      </p:sp>
      <p:sp>
        <p:nvSpPr>
          <p:cNvPr id="3" name="Content Placeholder 2"/>
          <p:cNvSpPr>
            <a:spLocks noGrp="1"/>
          </p:cNvSpPr>
          <p:nvPr>
            <p:ph idx="1"/>
          </p:nvPr>
        </p:nvSpPr>
        <p:spPr>
          <a:xfrm>
            <a:off x="553453" y="1540042"/>
            <a:ext cx="11028947" cy="5317958"/>
          </a:xfrm>
        </p:spPr>
        <p:txBody>
          <a:bodyPr>
            <a:normAutofit/>
          </a:bodyPr>
          <a:lstStyle/>
          <a:p>
            <a:r>
              <a:rPr lang="en-US" sz="3200" b="1" dirty="0" err="1"/>
              <a:t>Periodontitis</a:t>
            </a:r>
            <a:r>
              <a:rPr lang="en-US" sz="3200" b="1" dirty="0"/>
              <a:t> </a:t>
            </a:r>
            <a:r>
              <a:rPr lang="en-US" sz="3200" dirty="0"/>
              <a:t>gum infection that damages the soft tissue and bone that supports the tooth. It can normally be prevented through good oral hygiene</a:t>
            </a:r>
            <a:r>
              <a:rPr lang="en-US" sz="3200" b="1" dirty="0"/>
              <a:t>.</a:t>
            </a:r>
          </a:p>
          <a:p>
            <a:r>
              <a:rPr lang="en-US" sz="3200" b="1" dirty="0"/>
              <a:t> It usually manifests as a worsening of gingivitis and then, if untreated, with loosening and loss of teeth.</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Pathophysiology</a:t>
            </a:r>
            <a:endParaRPr lang="en-US" b="1" dirty="0"/>
          </a:p>
        </p:txBody>
      </p:sp>
      <p:sp>
        <p:nvSpPr>
          <p:cNvPr id="3" name="Content Placeholder 2"/>
          <p:cNvSpPr>
            <a:spLocks noGrp="1"/>
          </p:cNvSpPr>
          <p:nvPr>
            <p:ph idx="1"/>
          </p:nvPr>
        </p:nvSpPr>
        <p:spPr>
          <a:xfrm>
            <a:off x="457200" y="1227221"/>
            <a:ext cx="11734800" cy="5630779"/>
          </a:xfrm>
        </p:spPr>
        <p:txBody>
          <a:bodyPr>
            <a:normAutofit/>
          </a:bodyPr>
          <a:lstStyle/>
          <a:p>
            <a:r>
              <a:rPr lang="en-US" dirty="0"/>
              <a:t>Develops when </a:t>
            </a:r>
            <a:r>
              <a:rPr lang="en-US" u="sng" dirty="0"/>
              <a:t>gingivitis</a:t>
            </a:r>
            <a:r>
              <a:rPr lang="en-US" dirty="0"/>
              <a:t> has not been adequately treated. In </a:t>
            </a:r>
            <a:r>
              <a:rPr lang="en-US" dirty="0" err="1"/>
              <a:t>periodontitis</a:t>
            </a:r>
            <a:r>
              <a:rPr lang="en-US" dirty="0"/>
              <a:t>, the deep pockets can harbor anaerobic organisms that do more damage than those usually present in simple gingivitis. The organisms trigger chronic release of inflammatory mediators, including cytokines, prostaglandins, and enzymes from </a:t>
            </a:r>
            <a:r>
              <a:rPr lang="en-US" dirty="0" err="1"/>
              <a:t>neutrophils</a:t>
            </a:r>
            <a:r>
              <a:rPr lang="en-US" dirty="0"/>
              <a:t> and </a:t>
            </a:r>
            <a:r>
              <a:rPr lang="en-US" dirty="0" err="1"/>
              <a:t>monocytes</a:t>
            </a:r>
            <a:r>
              <a:rPr lang="en-US" dirty="0"/>
              <a:t>. </a:t>
            </a:r>
          </a:p>
          <a:p>
            <a:r>
              <a:rPr lang="en-US" dirty="0"/>
              <a:t>The resulting inflammation affects the periodontal ligament, </a:t>
            </a:r>
            <a:r>
              <a:rPr lang="en-US" dirty="0" err="1"/>
              <a:t>gingiva</a:t>
            </a:r>
            <a:r>
              <a:rPr lang="en-US" dirty="0"/>
              <a:t>, </a:t>
            </a:r>
            <a:r>
              <a:rPr lang="en-US" dirty="0" err="1"/>
              <a:t>cementum</a:t>
            </a:r>
            <a:r>
              <a:rPr lang="en-US" dirty="0"/>
              <a:t>, and alveolar bone. The </a:t>
            </a:r>
            <a:r>
              <a:rPr lang="en-US" dirty="0" err="1"/>
              <a:t>gingiva</a:t>
            </a:r>
            <a:r>
              <a:rPr lang="en-US" dirty="0"/>
              <a:t> progressively loses its attachment to the teeth, bone loss begins, and periodontal pockets deepen. With progressive bone loss, teeth may loosen, and </a:t>
            </a:r>
            <a:r>
              <a:rPr lang="en-US" dirty="0" err="1"/>
              <a:t>gingiva</a:t>
            </a:r>
            <a:r>
              <a:rPr lang="en-US" dirty="0"/>
              <a:t> recedes. Tooth migration is common in later stages, and tooth loss can occur.</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Modifiable risk factors that contribute to </a:t>
            </a:r>
            <a:r>
              <a:rPr lang="en-US" dirty="0" err="1"/>
              <a:t>periodontitis</a:t>
            </a:r>
            <a:r>
              <a:rPr lang="en-US" dirty="0"/>
              <a:t> include</a:t>
            </a:r>
            <a:br>
              <a:rPr lang="en-US" dirty="0"/>
            </a:br>
            <a:endParaRPr lang="en-US" dirty="0"/>
          </a:p>
        </p:txBody>
      </p:sp>
      <p:sp>
        <p:nvSpPr>
          <p:cNvPr id="3" name="Content Placeholder 2"/>
          <p:cNvSpPr>
            <a:spLocks noGrp="1"/>
          </p:cNvSpPr>
          <p:nvPr>
            <p:ph idx="1"/>
          </p:nvPr>
        </p:nvSpPr>
        <p:spPr/>
        <p:txBody>
          <a:bodyPr/>
          <a:lstStyle/>
          <a:p>
            <a:r>
              <a:rPr lang="en-US" dirty="0"/>
              <a:t>Plaque</a:t>
            </a:r>
          </a:p>
          <a:p>
            <a:r>
              <a:rPr lang="en-US" dirty="0"/>
              <a:t>Smoking</a:t>
            </a:r>
          </a:p>
          <a:p>
            <a:r>
              <a:rPr lang="en-US" dirty="0"/>
              <a:t>Obesity</a:t>
            </a:r>
          </a:p>
          <a:p>
            <a:r>
              <a:rPr lang="en-US" dirty="0"/>
              <a:t>Diabetes (especially type 1)</a:t>
            </a:r>
          </a:p>
          <a:p>
            <a:r>
              <a:rPr lang="en-US" dirty="0"/>
              <a:t>Emotional stress</a:t>
            </a:r>
          </a:p>
          <a:p>
            <a:r>
              <a:rPr lang="en-US" dirty="0"/>
              <a:t>Vitamin C deficiency(scurvy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 and Signs</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a:t>Impaction of food in the pockets can cause pain at meals.</a:t>
            </a:r>
          </a:p>
          <a:p>
            <a:r>
              <a:rPr lang="en-US" dirty="0"/>
              <a:t> Abundant(hyperplasia)  plaque along with redness, swelling, and </a:t>
            </a:r>
            <a:r>
              <a:rPr lang="en-US" dirty="0" err="1"/>
              <a:t>exudate</a:t>
            </a:r>
            <a:r>
              <a:rPr lang="en-US" dirty="0"/>
              <a:t> </a:t>
            </a:r>
          </a:p>
          <a:p>
            <a:r>
              <a:rPr lang="en-US" dirty="0"/>
              <a:t>Gums may be tender and bleed easily, and breath may be foul.</a:t>
            </a:r>
          </a:p>
          <a:p>
            <a:r>
              <a:rPr lang="en-US" dirty="0"/>
              <a:t> As teeth loosen, particularly when only one third of the root is in the bone, chewing becomes painful.</a:t>
            </a:r>
          </a:p>
          <a:p>
            <a:pPr>
              <a:buNone/>
            </a:pPr>
            <a:r>
              <a:rPr lang="en-US" b="1" dirty="0"/>
              <a:t>Diagnosis</a:t>
            </a:r>
          </a:p>
          <a:p>
            <a:r>
              <a:rPr lang="en-US" dirty="0"/>
              <a:t>Clinical evaluation</a:t>
            </a:r>
          </a:p>
          <a:p>
            <a:r>
              <a:rPr lang="en-US" dirty="0"/>
              <a:t>Sometimes dental x-rays</a:t>
            </a:r>
          </a:p>
          <a:p>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5763"/>
            <a:ext cx="12192000" cy="5970587"/>
          </a:xfrm>
        </p:spPr>
        <p:txBody>
          <a:bodyPr>
            <a:normAutofit lnSpcReduction="10000"/>
          </a:bodyPr>
          <a:lstStyle/>
          <a:p>
            <a:r>
              <a:rPr lang="en-US" dirty="0"/>
              <a:t>Inspection of the teeth and </a:t>
            </a:r>
            <a:r>
              <a:rPr lang="en-US" dirty="0" err="1"/>
              <a:t>gingiva</a:t>
            </a:r>
            <a:r>
              <a:rPr lang="en-US" dirty="0"/>
              <a:t> combined with probing of the pockets and measurement of their depth are usually sufficient for diagnosis. Pockets deeper than 4 mm indicate </a:t>
            </a:r>
            <a:r>
              <a:rPr lang="en-US" dirty="0" err="1"/>
              <a:t>periodontitis</a:t>
            </a:r>
            <a:r>
              <a:rPr lang="en-US" dirty="0"/>
              <a:t>.</a:t>
            </a:r>
          </a:p>
          <a:p>
            <a:r>
              <a:rPr lang="en-US" dirty="0"/>
              <a:t>Dental x-rays reveal alveolar bone loss adjacent to the periodontal pockets.</a:t>
            </a:r>
          </a:p>
          <a:p>
            <a:endParaRPr lang="en-US" dirty="0"/>
          </a:p>
          <a:p>
            <a:pPr>
              <a:buNone/>
            </a:pPr>
            <a:r>
              <a:rPr lang="en-US" b="1" dirty="0">
                <a:solidFill>
                  <a:schemeClr val="accent3"/>
                </a:solidFill>
              </a:rPr>
              <a:t>Treatment</a:t>
            </a:r>
          </a:p>
          <a:p>
            <a:r>
              <a:rPr lang="en-US" dirty="0"/>
              <a:t>Treatment of risk factors</a:t>
            </a:r>
          </a:p>
          <a:p>
            <a:r>
              <a:rPr lang="en-US" dirty="0"/>
              <a:t>Scaling and root </a:t>
            </a:r>
            <a:r>
              <a:rPr lang="en-US" dirty="0" err="1"/>
              <a:t>planing</a:t>
            </a:r>
            <a:endParaRPr lang="en-US" dirty="0"/>
          </a:p>
          <a:p>
            <a:r>
              <a:rPr lang="en-US" dirty="0"/>
              <a:t>Sometimes oral antibiotics, antibiotic packs, or both</a:t>
            </a:r>
          </a:p>
          <a:p>
            <a:r>
              <a:rPr lang="en-US" dirty="0"/>
              <a:t>Surgery or extraction</a:t>
            </a:r>
          </a:p>
          <a:p>
            <a:r>
              <a:rPr lang="en-US" dirty="0"/>
              <a:t>Treatment of modifiable risk factors such as poor oral hygiene, diabetes, and smoking improves outcomes.</a:t>
            </a:r>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0"/>
            <a:ext cx="9404724" cy="1400530"/>
          </a:xfrm>
        </p:spPr>
        <p:txBody>
          <a:bodyPr>
            <a:noAutofit/>
          </a:bodyPr>
          <a:lstStyle/>
          <a:p>
            <a:r>
              <a:rPr lang="en-US" u="sng" dirty="0">
                <a:solidFill>
                  <a:schemeClr val="tx2"/>
                </a:solidFill>
                <a:latin typeface="Cambria" pitchFamily="18" charset="0"/>
              </a:rPr>
              <a:t>COMMON TESTS</a:t>
            </a:r>
            <a:r>
              <a:rPr lang="en-US" sz="5400" u="sng" dirty="0">
                <a:solidFill>
                  <a:schemeClr val="tx2"/>
                </a:solidFill>
                <a:latin typeface="Cambria" pitchFamily="18" charset="0"/>
              </a:rPr>
              <a:t/>
            </a:r>
            <a:br>
              <a:rPr lang="en-US" sz="5400" u="sng" dirty="0">
                <a:solidFill>
                  <a:schemeClr val="tx2"/>
                </a:solidFill>
                <a:latin typeface="Cambria" pitchFamily="18" charset="0"/>
              </a:rPr>
            </a:br>
            <a:endParaRPr lang="en-US" sz="5400" u="sng" dirty="0">
              <a:solidFill>
                <a:schemeClr val="tx2"/>
              </a:solidFill>
              <a:latin typeface="Cambria" pitchFamily="18" charset="0"/>
            </a:endParaRPr>
          </a:p>
        </p:txBody>
      </p:sp>
      <p:sp>
        <p:nvSpPr>
          <p:cNvPr id="3" name="Content Placeholder 2"/>
          <p:cNvSpPr>
            <a:spLocks noGrp="1"/>
          </p:cNvSpPr>
          <p:nvPr>
            <p:ph idx="1"/>
          </p:nvPr>
        </p:nvSpPr>
        <p:spPr>
          <a:xfrm>
            <a:off x="430923" y="1400530"/>
            <a:ext cx="4930785" cy="4195483"/>
          </a:xfrm>
        </p:spPr>
        <p:txBody>
          <a:bodyPr>
            <a:noAutofit/>
          </a:bodyPr>
          <a:lstStyle/>
          <a:p>
            <a:r>
              <a:rPr lang="en-US" sz="4400" dirty="0">
                <a:solidFill>
                  <a:schemeClr val="tx1"/>
                </a:solidFill>
                <a:latin typeface="Cambria" pitchFamily="18" charset="0"/>
              </a:rPr>
              <a:t>Liver enzyme tests</a:t>
            </a:r>
          </a:p>
          <a:p>
            <a:r>
              <a:rPr lang="en-US" sz="4400" dirty="0">
                <a:solidFill>
                  <a:schemeClr val="tx1"/>
                </a:solidFill>
                <a:latin typeface="Cambria" pitchFamily="18" charset="0"/>
              </a:rPr>
              <a:t>Stool tests</a:t>
            </a:r>
          </a:p>
          <a:p>
            <a:r>
              <a:rPr lang="en-US" sz="4400" dirty="0">
                <a:solidFill>
                  <a:schemeClr val="tx1"/>
                </a:solidFill>
                <a:latin typeface="Cambria" pitchFamily="18" charset="0"/>
              </a:rPr>
              <a:t>Gastric juice analysis</a:t>
            </a:r>
          </a:p>
          <a:p>
            <a:r>
              <a:rPr lang="en-US" sz="4400" dirty="0">
                <a:solidFill>
                  <a:schemeClr val="tx1"/>
                </a:solidFill>
                <a:latin typeface="Cambria" pitchFamily="18" charset="0"/>
              </a:rPr>
              <a:t>Endoscopies</a:t>
            </a:r>
          </a:p>
          <a:p>
            <a:endParaRPr lang="en-US" sz="4400" dirty="0">
              <a:solidFill>
                <a:schemeClr val="tx1"/>
              </a:solidFill>
              <a:latin typeface="Cambria" pitchFamily="18" charset="0"/>
            </a:endParaRPr>
          </a:p>
        </p:txBody>
      </p:sp>
      <p:sp>
        <p:nvSpPr>
          <p:cNvPr id="4" name="Content Placeholder 2"/>
          <p:cNvSpPr txBox="1">
            <a:spLocks/>
          </p:cNvSpPr>
          <p:nvPr/>
        </p:nvSpPr>
        <p:spPr>
          <a:xfrm>
            <a:off x="5939823" y="1400532"/>
            <a:ext cx="5361708"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4000" dirty="0" err="1">
                <a:latin typeface="Cambria" pitchFamily="18" charset="0"/>
              </a:rPr>
              <a:t>Radiographics</a:t>
            </a:r>
            <a:endParaRPr lang="en-US" sz="4000" dirty="0">
              <a:latin typeface="Cambria" pitchFamily="18" charset="0"/>
            </a:endParaRPr>
          </a:p>
          <a:p>
            <a:r>
              <a:rPr lang="en-US" sz="4000" dirty="0">
                <a:latin typeface="Cambria" pitchFamily="18" charset="0"/>
              </a:rPr>
              <a:t>CT scan</a:t>
            </a:r>
          </a:p>
          <a:p>
            <a:r>
              <a:rPr lang="en-US" sz="4000" dirty="0">
                <a:latin typeface="Cambria" pitchFamily="18" charset="0"/>
              </a:rPr>
              <a:t>MRI</a:t>
            </a:r>
          </a:p>
          <a:p>
            <a:r>
              <a:rPr lang="en-US" sz="4000" dirty="0">
                <a:latin typeface="Cambria" pitchFamily="18" charset="0"/>
              </a:rPr>
              <a:t>X-rays</a:t>
            </a:r>
          </a:p>
          <a:p>
            <a:endParaRPr lang="en-US" sz="3600" dirty="0">
              <a:latin typeface="Cambria" pitchFamily="18" charset="0"/>
            </a:endParaRPr>
          </a:p>
        </p:txBody>
      </p:sp>
    </p:spTree>
    <p:extLst>
      <p:ext uri="{BB962C8B-B14F-4D97-AF65-F5344CB8AC3E}">
        <p14:creationId xmlns:p14="http://schemas.microsoft.com/office/powerpoint/2010/main" val="13482061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Illustration showing periodontitis &#10;"/>
          <p:cNvPicPr/>
          <p:nvPr/>
        </p:nvPicPr>
        <p:blipFill>
          <a:blip r:embed="rId2" cstate="print"/>
          <a:srcRect/>
          <a:stretch>
            <a:fillRect/>
          </a:stretch>
        </p:blipFill>
        <p:spPr bwMode="auto">
          <a:xfrm>
            <a:off x="3585411" y="409074"/>
            <a:ext cx="6208294" cy="6448926"/>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5865" y="343020"/>
            <a:ext cx="10972800" cy="513748"/>
          </a:xfrm>
        </p:spPr>
        <p:txBody>
          <a:bodyPr>
            <a:normAutofit fontScale="90000"/>
          </a:bodyPr>
          <a:lstStyle/>
          <a:p>
            <a:r>
              <a:rPr lang="en-US" sz="4400" u="sng" dirty="0">
                <a:solidFill>
                  <a:srgbClr val="FFFF00"/>
                </a:solidFill>
                <a:latin typeface="Arial Black" pitchFamily="34" charset="0"/>
              </a:rPr>
              <a:t>10. </a:t>
            </a:r>
            <a:r>
              <a:rPr lang="en-US" sz="4400" u="sng" dirty="0" err="1">
                <a:solidFill>
                  <a:srgbClr val="FFFF00"/>
                </a:solidFill>
                <a:latin typeface="Arial Black" pitchFamily="34" charset="0"/>
              </a:rPr>
              <a:t>Sialadenitis</a:t>
            </a:r>
            <a:r>
              <a:rPr lang="en-US" sz="4400" u="sng" dirty="0">
                <a:solidFill>
                  <a:srgbClr val="FFFF00"/>
                </a:solidFill>
                <a:latin typeface="Arial Black" pitchFamily="34" charset="0"/>
              </a:rPr>
              <a:t> SDL</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283997"/>
            <a:ext cx="12192000" cy="4195481"/>
          </a:xfrm>
        </p:spPr>
        <p:txBody>
          <a:bodyPr>
            <a:normAutofit/>
          </a:bodyPr>
          <a:lstStyle/>
          <a:p>
            <a:pPr>
              <a:buNone/>
            </a:pPr>
            <a:r>
              <a:rPr lang="en-US" sz="4000" b="1" dirty="0" err="1">
                <a:solidFill>
                  <a:schemeClr val="tx1"/>
                </a:solidFill>
                <a:latin typeface="Cambria" pitchFamily="18" charset="0"/>
              </a:rPr>
              <a:t>Dfn</a:t>
            </a:r>
            <a:r>
              <a:rPr lang="en-US" sz="4000" dirty="0">
                <a:solidFill>
                  <a:schemeClr val="tx1"/>
                </a:solidFill>
                <a:latin typeface="Cambria" pitchFamily="18" charset="0"/>
              </a:rPr>
              <a:t>–chronic inflammation of one or more salivary gland( acute, chronic and recurrent)</a:t>
            </a:r>
          </a:p>
          <a:p>
            <a:pPr>
              <a:buNone/>
            </a:pPr>
            <a:r>
              <a:rPr lang="en-US" sz="4000" dirty="0">
                <a:solidFill>
                  <a:schemeClr val="tx1"/>
                </a:solidFill>
                <a:latin typeface="Cambria" pitchFamily="18" charset="0"/>
              </a:rPr>
              <a:t>-Occurs when the rate of saliva is slowed or stopped causing the growth of micro-organisms ( bacteria )</a:t>
            </a:r>
          </a:p>
          <a:p>
            <a:pPr>
              <a:buNone/>
            </a:pPr>
            <a:r>
              <a:rPr lang="en-US" sz="4000" dirty="0">
                <a:solidFill>
                  <a:schemeClr val="tx1"/>
                </a:solidFill>
                <a:latin typeface="Cambria" pitchFamily="18" charset="0"/>
              </a:rPr>
              <a:t>-occurs in all of the salivary glands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4062808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81" y="363801"/>
            <a:ext cx="10972800" cy="492728"/>
          </a:xfrm>
        </p:spPr>
        <p:txBody>
          <a:bodyPr>
            <a:normAutofit fontScale="90000"/>
          </a:bodyPr>
          <a:lstStyle/>
          <a:p>
            <a:r>
              <a:rPr lang="en-US" sz="4400" u="sng" dirty="0">
                <a:solidFill>
                  <a:schemeClr val="accent1"/>
                </a:solidFill>
                <a:latin typeface="Cambria" pitchFamily="18" charset="0"/>
              </a:rPr>
              <a:t>Risk factors</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90185" y="1242429"/>
            <a:ext cx="11838581" cy="5615573"/>
          </a:xfrm>
        </p:spPr>
        <p:txBody>
          <a:bodyPr>
            <a:normAutofit/>
          </a:bodyPr>
          <a:lstStyle/>
          <a:p>
            <a:r>
              <a:rPr lang="en-US" sz="3600" dirty="0">
                <a:solidFill>
                  <a:schemeClr val="tx1"/>
                </a:solidFill>
                <a:latin typeface="Cambria" pitchFamily="18" charset="0"/>
              </a:rPr>
              <a:t>Poor oral hygiene</a:t>
            </a:r>
          </a:p>
          <a:p>
            <a:r>
              <a:rPr lang="en-US" sz="3600" dirty="0">
                <a:solidFill>
                  <a:schemeClr val="tx1"/>
                </a:solidFill>
                <a:latin typeface="Cambria" pitchFamily="18" charset="0"/>
              </a:rPr>
              <a:t>Viral infections </a:t>
            </a:r>
            <a:r>
              <a:rPr lang="en-US" sz="3600" dirty="0" err="1">
                <a:solidFill>
                  <a:schemeClr val="tx1"/>
                </a:solidFill>
                <a:latin typeface="Cambria" pitchFamily="18" charset="0"/>
              </a:rPr>
              <a:t>e.g</a:t>
            </a:r>
            <a:r>
              <a:rPr lang="en-US" sz="3600" dirty="0">
                <a:solidFill>
                  <a:schemeClr val="tx1"/>
                </a:solidFill>
                <a:latin typeface="Cambria" pitchFamily="18" charset="0"/>
              </a:rPr>
              <a:t> mumps, herpes</a:t>
            </a:r>
          </a:p>
          <a:p>
            <a:r>
              <a:rPr lang="en-US" sz="3600" dirty="0">
                <a:solidFill>
                  <a:schemeClr val="tx1"/>
                </a:solidFill>
                <a:latin typeface="Cambria" pitchFamily="18" charset="0"/>
              </a:rPr>
              <a:t>Decreased flow of saliva –dehydration, post operative drugs</a:t>
            </a:r>
          </a:p>
          <a:p>
            <a:r>
              <a:rPr lang="en-US" sz="3600" dirty="0" err="1">
                <a:solidFill>
                  <a:schemeClr val="tx1"/>
                </a:solidFill>
                <a:latin typeface="Cambria" pitchFamily="18" charset="0"/>
              </a:rPr>
              <a:t>Sialolithiasis</a:t>
            </a:r>
            <a:endParaRPr lang="en-US" sz="3600" dirty="0">
              <a:solidFill>
                <a:schemeClr val="tx1"/>
              </a:solidFill>
              <a:latin typeface="Cambria" pitchFamily="18" charset="0"/>
            </a:endParaRPr>
          </a:p>
          <a:p>
            <a:r>
              <a:rPr lang="en-US" sz="3600" dirty="0" err="1">
                <a:solidFill>
                  <a:schemeClr val="tx1"/>
                </a:solidFill>
                <a:latin typeface="Cambria" pitchFamily="18" charset="0"/>
              </a:rPr>
              <a:t>Immunosuppression</a:t>
            </a:r>
            <a:endParaRPr lang="en-US" sz="3600" dirty="0">
              <a:solidFill>
                <a:schemeClr val="tx1"/>
              </a:solidFill>
              <a:latin typeface="Cambria" pitchFamily="18" charset="0"/>
            </a:endParaRPr>
          </a:p>
          <a:p>
            <a:r>
              <a:rPr lang="en-US" sz="3600" dirty="0">
                <a:solidFill>
                  <a:schemeClr val="tx1"/>
                </a:solidFill>
                <a:latin typeface="Cambria" pitchFamily="18" charset="0"/>
              </a:rPr>
              <a:t>Malnutrition</a:t>
            </a:r>
          </a:p>
          <a:p>
            <a:r>
              <a:rPr lang="en-US" sz="3600" dirty="0">
                <a:solidFill>
                  <a:schemeClr val="tx1"/>
                </a:solidFill>
                <a:latin typeface="Cambria" pitchFamily="18" charset="0"/>
              </a:rPr>
              <a:t>Dental procedures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40986748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161773"/>
            <a:ext cx="9404724" cy="1022792"/>
          </a:xfrm>
        </p:spPr>
        <p:txBody>
          <a:bodyPr>
            <a:normAutofit fontScale="90000"/>
          </a:bodyPr>
          <a:lstStyle/>
          <a:p>
            <a:r>
              <a:rPr lang="en-US" sz="4400" u="sng" dirty="0">
                <a:solidFill>
                  <a:schemeClr val="accent1"/>
                </a:solidFill>
                <a:latin typeface="Cambria" pitchFamily="18" charset="0"/>
              </a:rPr>
              <a:t>Clinical features</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976753"/>
            <a:ext cx="12192000" cy="5590309"/>
          </a:xfrm>
        </p:spPr>
        <p:txBody>
          <a:bodyPr>
            <a:normAutofit/>
          </a:bodyPr>
          <a:lstStyle/>
          <a:p>
            <a:r>
              <a:rPr lang="en-US" sz="3200" dirty="0">
                <a:solidFill>
                  <a:schemeClr val="tx1"/>
                </a:solidFill>
                <a:latin typeface="Cambria" pitchFamily="18" charset="0"/>
              </a:rPr>
              <a:t>Painful swelling</a:t>
            </a:r>
          </a:p>
          <a:p>
            <a:r>
              <a:rPr lang="en-US" sz="3200" dirty="0">
                <a:solidFill>
                  <a:schemeClr val="tx1"/>
                </a:solidFill>
                <a:latin typeface="Cambria" pitchFamily="18" charset="0"/>
              </a:rPr>
              <a:t>Reddened skin</a:t>
            </a:r>
          </a:p>
          <a:p>
            <a:r>
              <a:rPr lang="en-US" sz="3200" dirty="0">
                <a:solidFill>
                  <a:schemeClr val="tx1"/>
                </a:solidFill>
                <a:latin typeface="Cambria" pitchFamily="18" charset="0"/>
              </a:rPr>
              <a:t>Slow grade fever</a:t>
            </a:r>
          </a:p>
          <a:p>
            <a:r>
              <a:rPr lang="en-US" sz="3200" dirty="0">
                <a:solidFill>
                  <a:schemeClr val="tx1"/>
                </a:solidFill>
                <a:latin typeface="Cambria" pitchFamily="18" charset="0"/>
              </a:rPr>
              <a:t>Malaise</a:t>
            </a:r>
          </a:p>
          <a:p>
            <a:r>
              <a:rPr lang="en-US" sz="3200" dirty="0">
                <a:solidFill>
                  <a:schemeClr val="tx1"/>
                </a:solidFill>
                <a:latin typeface="Cambria" pitchFamily="18" charset="0"/>
              </a:rPr>
              <a:t>Raised leucocytes and ESR</a:t>
            </a:r>
          </a:p>
          <a:p>
            <a:r>
              <a:rPr lang="en-US" sz="3200" dirty="0">
                <a:solidFill>
                  <a:schemeClr val="tx1"/>
                </a:solidFill>
                <a:latin typeface="Cambria" pitchFamily="18" charset="0"/>
              </a:rPr>
              <a:t>Purulent </a:t>
            </a:r>
            <a:r>
              <a:rPr lang="en-US" sz="3200" dirty="0" err="1">
                <a:solidFill>
                  <a:schemeClr val="tx1"/>
                </a:solidFill>
                <a:latin typeface="Cambria" pitchFamily="18" charset="0"/>
              </a:rPr>
              <a:t>exudate</a:t>
            </a:r>
            <a:r>
              <a:rPr lang="en-US" sz="3200" dirty="0">
                <a:solidFill>
                  <a:schemeClr val="tx1"/>
                </a:solidFill>
                <a:latin typeface="Cambria" pitchFamily="18" charset="0"/>
              </a:rPr>
              <a:t> from the duct</a:t>
            </a:r>
          </a:p>
          <a:p>
            <a:pPr marL="0" indent="0">
              <a:buNone/>
            </a:pPr>
            <a:r>
              <a:rPr lang="en-US" sz="3200" b="1" u="sng" dirty="0">
                <a:solidFill>
                  <a:schemeClr val="accent1"/>
                </a:solidFill>
                <a:latin typeface="Cambria" pitchFamily="18" charset="0"/>
              </a:rPr>
              <a:t>Diagnosis</a:t>
            </a:r>
            <a:r>
              <a:rPr lang="en-US" sz="3200" b="1" dirty="0">
                <a:solidFill>
                  <a:schemeClr val="accent1"/>
                </a:solidFill>
                <a:latin typeface="Cambria" pitchFamily="18" charset="0"/>
              </a:rPr>
              <a:t> </a:t>
            </a:r>
            <a:endParaRPr lang="en-US" sz="3200" dirty="0">
              <a:solidFill>
                <a:schemeClr val="accent1"/>
              </a:solidFill>
              <a:latin typeface="Cambria" pitchFamily="18" charset="0"/>
            </a:endParaRPr>
          </a:p>
          <a:p>
            <a:r>
              <a:rPr lang="en-US" sz="3200" dirty="0">
                <a:solidFill>
                  <a:schemeClr val="tx1"/>
                </a:solidFill>
                <a:latin typeface="Cambria" pitchFamily="18" charset="0"/>
              </a:rPr>
              <a:t>Culture</a:t>
            </a:r>
          </a:p>
          <a:p>
            <a:r>
              <a:rPr lang="en-US" sz="3200" dirty="0">
                <a:solidFill>
                  <a:schemeClr val="tx1"/>
                </a:solidFill>
                <a:latin typeface="Cambria" pitchFamily="18" charset="0"/>
              </a:rPr>
              <a:t>History and physical exam</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3506710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a:bodyPr>
          <a:lstStyle/>
          <a:p>
            <a:r>
              <a:rPr lang="en-US" sz="4400" u="sng" dirty="0">
                <a:solidFill>
                  <a:schemeClr val="accent1"/>
                </a:solidFill>
                <a:latin typeface="Cambria" pitchFamily="18" charset="0"/>
              </a:rPr>
              <a:t>Treatmen</a:t>
            </a:r>
            <a:r>
              <a:rPr lang="en-US" sz="4400" u="sng" dirty="0">
                <a:solidFill>
                  <a:schemeClr val="tx1"/>
                </a:solidFill>
                <a:latin typeface="Cambria" pitchFamily="18" charset="0"/>
              </a:rPr>
              <a:t>t</a:t>
            </a: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1143000"/>
            <a:ext cx="10049852" cy="5465618"/>
          </a:xfrm>
        </p:spPr>
        <p:txBody>
          <a:bodyPr>
            <a:normAutofit/>
          </a:bodyPr>
          <a:lstStyle/>
          <a:p>
            <a:r>
              <a:rPr lang="en-US" sz="4000" dirty="0">
                <a:solidFill>
                  <a:schemeClr val="tx1"/>
                </a:solidFill>
                <a:latin typeface="Cambria" pitchFamily="18" charset="0"/>
              </a:rPr>
              <a:t>Hydration</a:t>
            </a:r>
          </a:p>
          <a:p>
            <a:r>
              <a:rPr lang="en-US" sz="4000" dirty="0">
                <a:solidFill>
                  <a:schemeClr val="tx1"/>
                </a:solidFill>
                <a:latin typeface="Cambria" pitchFamily="18" charset="0"/>
              </a:rPr>
              <a:t>Gland massage</a:t>
            </a:r>
          </a:p>
          <a:p>
            <a:r>
              <a:rPr lang="en-US" sz="4000" dirty="0">
                <a:solidFill>
                  <a:schemeClr val="tx1"/>
                </a:solidFill>
                <a:latin typeface="Cambria" pitchFamily="18" charset="0"/>
              </a:rPr>
              <a:t>Culture and antibiotics</a:t>
            </a:r>
          </a:p>
          <a:p>
            <a:r>
              <a:rPr lang="en-US" sz="4000" dirty="0">
                <a:solidFill>
                  <a:schemeClr val="tx1"/>
                </a:solidFill>
                <a:latin typeface="Cambria" pitchFamily="18" charset="0"/>
              </a:rPr>
              <a:t>Analgesics –NSAIDS</a:t>
            </a:r>
          </a:p>
          <a:p>
            <a:r>
              <a:rPr lang="en-US" sz="4000" dirty="0">
                <a:solidFill>
                  <a:schemeClr val="tx1"/>
                </a:solidFill>
                <a:latin typeface="Cambria" pitchFamily="18" charset="0"/>
              </a:rPr>
              <a:t>Incision and drainage</a:t>
            </a:r>
          </a:p>
          <a:p>
            <a:r>
              <a:rPr lang="en-US" sz="4000" dirty="0">
                <a:solidFill>
                  <a:schemeClr val="tx1"/>
                </a:solidFill>
                <a:latin typeface="Cambria" pitchFamily="18" charset="0"/>
              </a:rPr>
              <a:t>Nutrition care</a:t>
            </a:r>
          </a:p>
          <a:p>
            <a:r>
              <a:rPr lang="en-US" sz="4000" dirty="0">
                <a:solidFill>
                  <a:schemeClr val="tx1"/>
                </a:solidFill>
                <a:latin typeface="Cambria" pitchFamily="18" charset="0"/>
              </a:rPr>
              <a:t>Mouth care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145682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82775"/>
            <a:ext cx="10972800" cy="4572000"/>
          </a:xfrm>
        </p:spPr>
        <p:txBody>
          <a:bodyPr>
            <a:normAutofit/>
          </a:bodyPr>
          <a:lstStyle/>
          <a:p>
            <a:pPr>
              <a:buNone/>
            </a:pPr>
            <a:r>
              <a:rPr lang="en-US" sz="6000" b="1" dirty="0">
                <a:solidFill>
                  <a:schemeClr val="tx2"/>
                </a:solidFill>
              </a:rPr>
              <a:t>DISORDERS </a:t>
            </a:r>
          </a:p>
          <a:p>
            <a:pPr>
              <a:buNone/>
            </a:pPr>
            <a:r>
              <a:rPr lang="en-US" sz="6000" b="1" dirty="0">
                <a:solidFill>
                  <a:schemeClr val="tx2"/>
                </a:solidFill>
              </a:rPr>
              <a:t>OF THE </a:t>
            </a:r>
          </a:p>
          <a:p>
            <a:pPr>
              <a:buNone/>
            </a:pPr>
            <a:r>
              <a:rPr lang="en-US" sz="6000" b="1" dirty="0">
                <a:solidFill>
                  <a:schemeClr val="tx2"/>
                </a:solidFill>
              </a:rPr>
              <a:t>ESOPHAGUS</a:t>
            </a:r>
          </a:p>
        </p:txBody>
      </p:sp>
      <p:pic>
        <p:nvPicPr>
          <p:cNvPr id="4" name="Picture 3" descr="Image result for ESOPHAGUS"/>
          <p:cNvPicPr/>
          <p:nvPr/>
        </p:nvPicPr>
        <p:blipFill>
          <a:blip r:embed="rId2" cstate="print"/>
          <a:srcRect/>
          <a:stretch>
            <a:fillRect/>
          </a:stretch>
        </p:blipFill>
        <p:spPr bwMode="auto">
          <a:xfrm>
            <a:off x="7825741" y="754380"/>
            <a:ext cx="4366260" cy="5509260"/>
          </a:xfrm>
          <a:prstGeom prst="rect">
            <a:avLst/>
          </a:prstGeom>
          <a:noFill/>
          <a:ln w="9525">
            <a:noFill/>
            <a:miter lim="800000"/>
            <a:headEnd/>
            <a:tailEnd/>
          </a:ln>
        </p:spPr>
      </p:pic>
      <p:pic>
        <p:nvPicPr>
          <p:cNvPr id="5" name="Picture 4" descr="Image result for ESOPHAGUS"/>
          <p:cNvPicPr/>
          <p:nvPr/>
        </p:nvPicPr>
        <p:blipFill>
          <a:blip r:embed="rId3" cstate="print"/>
          <a:srcRect/>
          <a:stretch>
            <a:fillRect/>
          </a:stretch>
        </p:blipFill>
        <p:spPr bwMode="auto">
          <a:xfrm>
            <a:off x="4160519" y="594360"/>
            <a:ext cx="3223260" cy="278892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a:bodyPr>
          <a:lstStyle/>
          <a:p>
            <a:r>
              <a:rPr lang="en-US" sz="4400" b="1" u="sng" dirty="0">
                <a:solidFill>
                  <a:srgbClr val="FFFF00"/>
                </a:solidFill>
                <a:latin typeface="Arial Black" pitchFamily="34" charset="0"/>
              </a:rPr>
              <a:t>1. ACHALASIA</a:t>
            </a:r>
            <a:endParaRPr lang="en-US" sz="3200" b="1" u="sng" dirty="0">
              <a:solidFill>
                <a:srgbClr val="FFFF00"/>
              </a:solidFill>
              <a:latin typeface="Arial Black" pitchFamily="34" charset="0"/>
            </a:endParaRPr>
          </a:p>
        </p:txBody>
      </p:sp>
      <p:sp>
        <p:nvSpPr>
          <p:cNvPr id="3" name="Content Placeholder 2"/>
          <p:cNvSpPr>
            <a:spLocks noGrp="1"/>
          </p:cNvSpPr>
          <p:nvPr>
            <p:ph idx="1"/>
          </p:nvPr>
        </p:nvSpPr>
        <p:spPr>
          <a:xfrm>
            <a:off x="0" y="768926"/>
            <a:ext cx="12192000" cy="6089074"/>
          </a:xfrm>
        </p:spPr>
        <p:txBody>
          <a:bodyPr>
            <a:noAutofit/>
          </a:bodyPr>
          <a:lstStyle/>
          <a:p>
            <a:pPr>
              <a:buNone/>
            </a:pPr>
            <a:r>
              <a:rPr lang="en-US" sz="4000" dirty="0" err="1">
                <a:solidFill>
                  <a:schemeClr val="tx1"/>
                </a:solidFill>
                <a:latin typeface="Cambria" pitchFamily="18" charset="0"/>
              </a:rPr>
              <a:t>Dfn</a:t>
            </a:r>
            <a:r>
              <a:rPr lang="en-US" sz="4000" dirty="0">
                <a:solidFill>
                  <a:schemeClr val="tx1"/>
                </a:solidFill>
                <a:latin typeface="Cambria" pitchFamily="18" charset="0"/>
              </a:rPr>
              <a:t>-absence or ineffective peristalsis of the distal esophagus. The esophageal sphincter fails to relax after swallowing.</a:t>
            </a:r>
          </a:p>
          <a:p>
            <a:pPr>
              <a:buNone/>
            </a:pPr>
            <a:r>
              <a:rPr lang="en-US" sz="4000" dirty="0">
                <a:solidFill>
                  <a:schemeClr val="tx1"/>
                </a:solidFill>
                <a:latin typeface="Cambria" pitchFamily="18" charset="0"/>
              </a:rPr>
              <a:t>-The etiology is not known</a:t>
            </a:r>
          </a:p>
          <a:p>
            <a:pPr>
              <a:buNone/>
            </a:pPr>
            <a:r>
              <a:rPr lang="en-US" sz="4000" dirty="0">
                <a:solidFill>
                  <a:schemeClr val="tx1"/>
                </a:solidFill>
                <a:latin typeface="Cambria" pitchFamily="18" charset="0"/>
              </a:rPr>
              <a:t>Various animal model suggests a central or peripheral </a:t>
            </a:r>
            <a:r>
              <a:rPr lang="en-US" sz="4000" dirty="0" err="1">
                <a:solidFill>
                  <a:schemeClr val="tx1"/>
                </a:solidFill>
                <a:latin typeface="Cambria" pitchFamily="18" charset="0"/>
              </a:rPr>
              <a:t>vagal</a:t>
            </a:r>
            <a:r>
              <a:rPr lang="en-US" sz="4000" dirty="0">
                <a:solidFill>
                  <a:schemeClr val="tx1"/>
                </a:solidFill>
                <a:latin typeface="Cambria" pitchFamily="18" charset="0"/>
              </a:rPr>
              <a:t> nerve dysfunction resulting in the development of </a:t>
            </a:r>
            <a:r>
              <a:rPr lang="en-US" sz="4000" dirty="0" err="1">
                <a:solidFill>
                  <a:schemeClr val="tx1"/>
                </a:solidFill>
                <a:latin typeface="Cambria" pitchFamily="18" charset="0"/>
              </a:rPr>
              <a:t>achalasia</a:t>
            </a:r>
            <a:endParaRPr lang="en-US" sz="4000" dirty="0">
              <a:solidFill>
                <a:schemeClr val="tx1"/>
              </a:solidFill>
              <a:latin typeface="Cambria" pitchFamily="18" charset="0"/>
            </a:endParaRPr>
          </a:p>
          <a:p>
            <a:pPr>
              <a:buNone/>
            </a:pPr>
            <a:r>
              <a:rPr lang="en-US" sz="4000" dirty="0">
                <a:solidFill>
                  <a:schemeClr val="tx1"/>
                </a:solidFill>
                <a:latin typeface="Cambria" pitchFamily="18" charset="0"/>
              </a:rPr>
              <a:t>The classic triad of presenting symptoms include </a:t>
            </a:r>
            <a:r>
              <a:rPr lang="en-US" sz="4000" dirty="0" err="1">
                <a:solidFill>
                  <a:schemeClr val="tx1"/>
                </a:solidFill>
                <a:latin typeface="Cambria" pitchFamily="18" charset="0"/>
              </a:rPr>
              <a:t>dysphagia</a:t>
            </a:r>
            <a:r>
              <a:rPr lang="en-US" sz="4000" dirty="0">
                <a:solidFill>
                  <a:schemeClr val="tx1"/>
                </a:solidFill>
                <a:latin typeface="Cambria" pitchFamily="18" charset="0"/>
              </a:rPr>
              <a:t>, regurgitation and weight loss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1395777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8299" y="0"/>
            <a:ext cx="9404724" cy="1400530"/>
          </a:xfrm>
        </p:spPr>
        <p:txBody>
          <a:bodyPr>
            <a:normAutofit/>
          </a:bodyPr>
          <a:lstStyle/>
          <a:p>
            <a:r>
              <a:rPr lang="en-US" sz="4000" b="1" dirty="0">
                <a:solidFill>
                  <a:schemeClr val="accent1"/>
                </a:solidFill>
                <a:latin typeface="Cambria" pitchFamily="18" charset="0"/>
              </a:rPr>
              <a:t>Clinical manifestations</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10" y="955965"/>
            <a:ext cx="11804073" cy="5292436"/>
          </a:xfrm>
        </p:spPr>
        <p:txBody>
          <a:bodyPr>
            <a:normAutofit/>
          </a:bodyPr>
          <a:lstStyle/>
          <a:p>
            <a:r>
              <a:rPr lang="en-US" sz="4000" dirty="0">
                <a:solidFill>
                  <a:schemeClr val="tx1"/>
                </a:solidFill>
                <a:latin typeface="Cambria" pitchFamily="18" charset="0"/>
              </a:rPr>
              <a:t>Difficulty in swallowing both liquids and solids</a:t>
            </a:r>
          </a:p>
          <a:p>
            <a:r>
              <a:rPr lang="en-US" sz="4000" dirty="0">
                <a:solidFill>
                  <a:schemeClr val="tx1"/>
                </a:solidFill>
                <a:latin typeface="Cambria" pitchFamily="18" charset="0"/>
              </a:rPr>
              <a:t>A feeling of food sticking in the lower portion of the esophagus</a:t>
            </a:r>
          </a:p>
          <a:p>
            <a:r>
              <a:rPr lang="en-US" sz="4000" dirty="0">
                <a:solidFill>
                  <a:schemeClr val="tx1"/>
                </a:solidFill>
                <a:latin typeface="Cambria" pitchFamily="18" charset="0"/>
              </a:rPr>
              <a:t>Regurgitation </a:t>
            </a:r>
          </a:p>
          <a:p>
            <a:r>
              <a:rPr lang="en-US" sz="4000" dirty="0" err="1">
                <a:solidFill>
                  <a:schemeClr val="tx1"/>
                </a:solidFill>
                <a:latin typeface="Cambria" pitchFamily="18" charset="0"/>
              </a:rPr>
              <a:t>Pyrosis</a:t>
            </a:r>
            <a:r>
              <a:rPr lang="en-US" sz="4000" dirty="0">
                <a:solidFill>
                  <a:schemeClr val="tx1"/>
                </a:solidFill>
                <a:latin typeface="Cambria" pitchFamily="18" charset="0"/>
              </a:rPr>
              <a:t> (chest pain and heart burn)</a:t>
            </a:r>
          </a:p>
          <a:p>
            <a:r>
              <a:rPr lang="en-US" sz="4000" dirty="0">
                <a:solidFill>
                  <a:schemeClr val="tx1"/>
                </a:solidFill>
                <a:latin typeface="Cambria" pitchFamily="18" charset="0"/>
              </a:rPr>
              <a:t>Pulmonary complications from aspiration of gastric contents</a:t>
            </a:r>
          </a:p>
          <a:p>
            <a:r>
              <a:rPr lang="en-US" sz="4000" dirty="0">
                <a:solidFill>
                  <a:schemeClr val="tx1"/>
                </a:solidFill>
                <a:latin typeface="Cambria" pitchFamily="18" charset="0"/>
              </a:rPr>
              <a:t>Weight loss</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119138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602" y="17115"/>
            <a:ext cx="9404724" cy="751819"/>
          </a:xfrm>
        </p:spPr>
        <p:txBody>
          <a:bodyPr>
            <a:normAutofit/>
          </a:bodyPr>
          <a:lstStyle/>
          <a:p>
            <a:r>
              <a:rPr lang="en-US" sz="4000" dirty="0">
                <a:solidFill>
                  <a:schemeClr val="accent1"/>
                </a:solidFill>
                <a:latin typeface="Cambria" pitchFamily="18" charset="0"/>
              </a:rPr>
              <a:t>Diagnosis</a:t>
            </a:r>
            <a:endParaRPr lang="en-US" sz="3200" dirty="0">
              <a:solidFill>
                <a:schemeClr val="accent1"/>
              </a:solidFill>
              <a:latin typeface="Cambria" pitchFamily="18" charset="0"/>
            </a:endParaRPr>
          </a:p>
        </p:txBody>
      </p:sp>
      <p:sp>
        <p:nvSpPr>
          <p:cNvPr id="3" name="Content Placeholder 2"/>
          <p:cNvSpPr>
            <a:spLocks noGrp="1"/>
          </p:cNvSpPr>
          <p:nvPr>
            <p:ph idx="1"/>
          </p:nvPr>
        </p:nvSpPr>
        <p:spPr>
          <a:xfrm>
            <a:off x="0" y="768927"/>
            <a:ext cx="12192000" cy="5902037"/>
          </a:xfrm>
        </p:spPr>
        <p:txBody>
          <a:bodyPr>
            <a:normAutofit/>
          </a:bodyPr>
          <a:lstStyle/>
          <a:p>
            <a:r>
              <a:rPr lang="en-US" sz="3200" dirty="0">
                <a:solidFill>
                  <a:schemeClr val="tx1"/>
                </a:solidFill>
                <a:latin typeface="Cambria" pitchFamily="18" charset="0"/>
              </a:rPr>
              <a:t>X-ray -shows esophageal dilatation above the narrowing at the gastro esophageal junction</a:t>
            </a:r>
          </a:p>
          <a:p>
            <a:r>
              <a:rPr lang="en-US" sz="3200" dirty="0">
                <a:solidFill>
                  <a:schemeClr val="tx1"/>
                </a:solidFill>
                <a:latin typeface="Cambria" pitchFamily="18" charset="0"/>
              </a:rPr>
              <a:t>Barium swallow</a:t>
            </a:r>
          </a:p>
          <a:p>
            <a:r>
              <a:rPr lang="en-US" sz="3200" dirty="0">
                <a:solidFill>
                  <a:schemeClr val="tx1"/>
                </a:solidFill>
                <a:latin typeface="Cambria" pitchFamily="18" charset="0"/>
              </a:rPr>
              <a:t>CT chest</a:t>
            </a:r>
          </a:p>
          <a:p>
            <a:r>
              <a:rPr lang="en-US" sz="3200" dirty="0">
                <a:solidFill>
                  <a:schemeClr val="tx1"/>
                </a:solidFill>
                <a:latin typeface="Cambria" pitchFamily="18" charset="0"/>
              </a:rPr>
              <a:t>Endoscopy</a:t>
            </a:r>
          </a:p>
          <a:p>
            <a:r>
              <a:rPr lang="en-US" sz="3200" dirty="0">
                <a:solidFill>
                  <a:schemeClr val="tx1"/>
                </a:solidFill>
                <a:latin typeface="Cambria" pitchFamily="18" charset="0"/>
              </a:rPr>
              <a:t>Manometer is used to measure the pressures in the esophagus</a:t>
            </a:r>
          </a:p>
          <a:p>
            <a:pPr>
              <a:buNone/>
            </a:pPr>
            <a:r>
              <a:rPr lang="en-US" sz="3200" b="1" u="sng" dirty="0">
                <a:solidFill>
                  <a:schemeClr val="accent1"/>
                </a:solidFill>
                <a:latin typeface="Cambria" pitchFamily="18" charset="0"/>
              </a:rPr>
              <a:t>Management</a:t>
            </a:r>
            <a:endParaRPr lang="en-US" sz="3200" u="sng" dirty="0">
              <a:solidFill>
                <a:schemeClr val="accent1"/>
              </a:solidFill>
              <a:latin typeface="Cambria" pitchFamily="18" charset="0"/>
            </a:endParaRPr>
          </a:p>
          <a:p>
            <a:r>
              <a:rPr lang="en-US" sz="3200" dirty="0">
                <a:solidFill>
                  <a:schemeClr val="tx1"/>
                </a:solidFill>
                <a:latin typeface="Cambria" pitchFamily="18" charset="0"/>
              </a:rPr>
              <a:t>Calcium channel blockers and nitrates-reduces the esophageal pressures</a:t>
            </a:r>
          </a:p>
          <a:p>
            <a:r>
              <a:rPr lang="en-US" sz="3200" dirty="0" err="1">
                <a:solidFill>
                  <a:schemeClr val="tx1"/>
                </a:solidFill>
                <a:latin typeface="Cambria" pitchFamily="18" charset="0"/>
              </a:rPr>
              <a:t>Botulinum</a:t>
            </a:r>
            <a:r>
              <a:rPr lang="en-US" sz="3200" dirty="0">
                <a:solidFill>
                  <a:schemeClr val="tx1"/>
                </a:solidFill>
                <a:latin typeface="Cambria" pitchFamily="18" charset="0"/>
              </a:rPr>
              <a:t> toxin injection-inhibits the contraction of smooth muscles( given via endoscopy)</a:t>
            </a:r>
          </a:p>
        </p:txBody>
      </p:sp>
    </p:spTree>
    <p:extLst>
      <p:ext uri="{BB962C8B-B14F-4D97-AF65-F5344CB8AC3E}">
        <p14:creationId xmlns:p14="http://schemas.microsoft.com/office/powerpoint/2010/main" val="3584033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006" y="295658"/>
            <a:ext cx="10972800" cy="1143000"/>
          </a:xfrm>
        </p:spPr>
        <p:txBody>
          <a:bodyPr>
            <a:normAutofit/>
          </a:bodyPr>
          <a:lstStyle/>
          <a:p>
            <a:r>
              <a:rPr lang="en-US" sz="4000" b="1" dirty="0">
                <a:solidFill>
                  <a:schemeClr val="accent1"/>
                </a:solidFill>
                <a:latin typeface="Cambria" pitchFamily="18" charset="0"/>
              </a:rPr>
              <a:t>Surgical treatment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22638" y="1833024"/>
            <a:ext cx="10972800" cy="4525963"/>
          </a:xfrm>
        </p:spPr>
        <p:txBody>
          <a:bodyPr>
            <a:normAutofit/>
          </a:bodyPr>
          <a:lstStyle/>
          <a:p>
            <a:r>
              <a:rPr lang="en-US" sz="4000" dirty="0">
                <a:solidFill>
                  <a:schemeClr val="tx1"/>
                </a:solidFill>
                <a:latin typeface="Cambria" pitchFamily="18" charset="0"/>
              </a:rPr>
              <a:t>Forceful dilatation (balloon)</a:t>
            </a:r>
          </a:p>
          <a:p>
            <a:r>
              <a:rPr lang="en-US" sz="4000" dirty="0" err="1">
                <a:solidFill>
                  <a:schemeClr val="tx1"/>
                </a:solidFill>
                <a:latin typeface="Cambria" pitchFamily="18" charset="0"/>
              </a:rPr>
              <a:t>Esophagomyotomy</a:t>
            </a:r>
            <a:r>
              <a:rPr lang="en-US" sz="4000" dirty="0">
                <a:solidFill>
                  <a:schemeClr val="tx1"/>
                </a:solidFill>
                <a:latin typeface="Cambria" pitchFamily="18" charset="0"/>
              </a:rPr>
              <a:t>-performed </a:t>
            </a:r>
            <a:r>
              <a:rPr lang="en-US" sz="4000" dirty="0" err="1">
                <a:solidFill>
                  <a:schemeClr val="tx1"/>
                </a:solidFill>
                <a:latin typeface="Cambria" pitchFamily="18" charset="0"/>
              </a:rPr>
              <a:t>laparascopically</a:t>
            </a:r>
            <a:r>
              <a:rPr lang="en-US" sz="4000" dirty="0">
                <a:solidFill>
                  <a:schemeClr val="tx1"/>
                </a:solidFill>
                <a:latin typeface="Cambria" pitchFamily="18" charset="0"/>
              </a:rPr>
              <a:t> with either LES </a:t>
            </a:r>
            <a:r>
              <a:rPr lang="en-US" sz="4000" dirty="0" err="1">
                <a:solidFill>
                  <a:schemeClr val="tx1"/>
                </a:solidFill>
                <a:latin typeface="Cambria" pitchFamily="18" charset="0"/>
              </a:rPr>
              <a:t>myotomy</a:t>
            </a:r>
            <a:r>
              <a:rPr lang="en-US" sz="4000" dirty="0">
                <a:solidFill>
                  <a:schemeClr val="tx1"/>
                </a:solidFill>
                <a:latin typeface="Cambria" pitchFamily="18" charset="0"/>
              </a:rPr>
              <a:t> or the muscles are separated to relieve the LES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33594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1068" y="1035797"/>
            <a:ext cx="9575800" cy="5105400"/>
          </a:xfrm>
          <a:solidFill>
            <a:schemeClr val="accent3">
              <a:lumMod val="50000"/>
            </a:schemeClr>
          </a:solidFill>
        </p:spPr>
        <p:txBody>
          <a:bodyPr>
            <a:normAutofit/>
          </a:bodyPr>
          <a:lstStyle/>
          <a:p>
            <a:pPr algn="ctr">
              <a:buNone/>
            </a:pPr>
            <a:r>
              <a:rPr lang="en-US" sz="8800" b="1" dirty="0">
                <a:solidFill>
                  <a:schemeClr val="bg2"/>
                </a:solidFill>
              </a:rPr>
              <a:t>DISORDERS OF THE ORAL CAVITY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693" y="365760"/>
            <a:ext cx="9404724" cy="631768"/>
          </a:xfrm>
        </p:spPr>
        <p:txBody>
          <a:bodyPr>
            <a:noAutofit/>
          </a:bodyPr>
          <a:lstStyle/>
          <a:p>
            <a:r>
              <a:rPr lang="en-US" sz="4400" dirty="0">
                <a:solidFill>
                  <a:schemeClr val="accent1">
                    <a:lumMod val="75000"/>
                  </a:schemeClr>
                </a:solidFill>
                <a:latin typeface="Cambria" pitchFamily="18" charset="0"/>
              </a:rPr>
              <a:t>Nursing management</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209696" y="997528"/>
            <a:ext cx="5193579" cy="5631872"/>
          </a:xfrm>
        </p:spPr>
        <p:txBody>
          <a:bodyPr>
            <a:noAutofit/>
          </a:bodyPr>
          <a:lstStyle/>
          <a:p>
            <a:r>
              <a:rPr lang="en-US" sz="3600" dirty="0">
                <a:solidFill>
                  <a:schemeClr val="tx1"/>
                </a:solidFill>
                <a:latin typeface="Cambria" pitchFamily="18" charset="0"/>
              </a:rPr>
              <a:t>Preoperative management</a:t>
            </a:r>
          </a:p>
          <a:p>
            <a:r>
              <a:rPr lang="en-US" sz="3600" dirty="0">
                <a:solidFill>
                  <a:schemeClr val="tx1"/>
                </a:solidFill>
                <a:latin typeface="Cambria" pitchFamily="18" charset="0"/>
              </a:rPr>
              <a:t>Postoperative management</a:t>
            </a:r>
          </a:p>
          <a:p>
            <a:r>
              <a:rPr lang="en-US" sz="3600" dirty="0">
                <a:solidFill>
                  <a:schemeClr val="tx1"/>
                </a:solidFill>
                <a:latin typeface="Cambria" pitchFamily="18" charset="0"/>
              </a:rPr>
              <a:t>Nurse patient in fowlers position</a:t>
            </a:r>
          </a:p>
          <a:p>
            <a:r>
              <a:rPr lang="en-US" sz="3600" dirty="0">
                <a:solidFill>
                  <a:schemeClr val="tx1"/>
                </a:solidFill>
                <a:latin typeface="Cambria" pitchFamily="18" charset="0"/>
              </a:rPr>
              <a:t>Nil by mouth</a:t>
            </a:r>
          </a:p>
          <a:p>
            <a:r>
              <a:rPr lang="en-US" sz="3600" dirty="0">
                <a:solidFill>
                  <a:schemeClr val="tx1"/>
                </a:solidFill>
                <a:latin typeface="Cambria" pitchFamily="18" charset="0"/>
              </a:rPr>
              <a:t>NG drainage</a:t>
            </a:r>
          </a:p>
          <a:p>
            <a:r>
              <a:rPr lang="en-US" sz="3600" dirty="0">
                <a:solidFill>
                  <a:schemeClr val="tx1"/>
                </a:solidFill>
                <a:latin typeface="Cambria" pitchFamily="18" charset="0"/>
              </a:rPr>
              <a:t>Iv fluids</a:t>
            </a:r>
          </a:p>
        </p:txBody>
      </p:sp>
      <p:sp>
        <p:nvSpPr>
          <p:cNvPr id="4" name="Content Placeholder 2"/>
          <p:cNvSpPr txBox="1">
            <a:spLocks/>
          </p:cNvSpPr>
          <p:nvPr/>
        </p:nvSpPr>
        <p:spPr>
          <a:xfrm>
            <a:off x="6077097" y="997527"/>
            <a:ext cx="5193579" cy="52508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4000" dirty="0">
                <a:latin typeface="Cambria" pitchFamily="18" charset="0"/>
              </a:rPr>
              <a:t>Suctioning</a:t>
            </a:r>
          </a:p>
          <a:p>
            <a:r>
              <a:rPr lang="en-US" sz="4000" dirty="0">
                <a:latin typeface="Cambria" pitchFamily="18" charset="0"/>
              </a:rPr>
              <a:t>Infection prevention</a:t>
            </a:r>
          </a:p>
          <a:p>
            <a:r>
              <a:rPr lang="en-US" sz="4000" dirty="0">
                <a:latin typeface="Cambria" pitchFamily="18" charset="0"/>
              </a:rPr>
              <a:t>Vital observation</a:t>
            </a:r>
          </a:p>
          <a:p>
            <a:r>
              <a:rPr lang="en-US" sz="4000" dirty="0">
                <a:latin typeface="Cambria" pitchFamily="18" charset="0"/>
              </a:rPr>
              <a:t>Check for bowel sounds</a:t>
            </a:r>
          </a:p>
          <a:p>
            <a:r>
              <a:rPr lang="en-US" sz="4000" dirty="0">
                <a:latin typeface="Cambria" pitchFamily="18" charset="0"/>
              </a:rPr>
              <a:t>Nutrition ( enteral /parenteral)</a:t>
            </a:r>
          </a:p>
          <a:p>
            <a:endParaRPr lang="en-US" sz="3200" dirty="0">
              <a:solidFill>
                <a:srgbClr val="FFC000"/>
              </a:solidFill>
              <a:latin typeface="Cambria" pitchFamily="18" charset="0"/>
            </a:endParaRPr>
          </a:p>
        </p:txBody>
      </p:sp>
    </p:spTree>
    <p:extLst>
      <p:ext uri="{BB962C8B-B14F-4D97-AF65-F5344CB8AC3E}">
        <p14:creationId xmlns:p14="http://schemas.microsoft.com/office/powerpoint/2010/main" val="25855895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297185"/>
            <a:ext cx="10972800" cy="687559"/>
          </a:xfrm>
        </p:spPr>
        <p:txBody>
          <a:bodyPr>
            <a:normAutofit fontScale="90000"/>
          </a:bodyPr>
          <a:lstStyle/>
          <a:p>
            <a:r>
              <a:rPr lang="en-US" sz="4400" b="1" u="sng" dirty="0">
                <a:solidFill>
                  <a:srgbClr val="FFFF00"/>
                </a:solidFill>
                <a:latin typeface="Arial Black" pitchFamily="34" charset="0"/>
              </a:rPr>
              <a:t>2. Diffuse esophageal spasm (DES</a:t>
            </a:r>
            <a:r>
              <a:rPr lang="en-US" sz="4400" u="sng" dirty="0">
                <a:solidFill>
                  <a:schemeClr val="tx1"/>
                </a:solidFill>
                <a:latin typeface="Cambria" pitchFamily="18" charset="0"/>
              </a:rPr>
              <a:t>) </a:t>
            </a:r>
            <a:r>
              <a:rPr lang="en-US" sz="4400" b="1" u="sng" dirty="0">
                <a:solidFill>
                  <a:srgbClr val="FF0000"/>
                </a:solidFill>
                <a:latin typeface="Cambria" pitchFamily="18" charset="0"/>
              </a:rPr>
              <a:t>SDL</a:t>
            </a:r>
            <a:r>
              <a:rPr lang="en-US" sz="4400" dirty="0">
                <a:solidFill>
                  <a:schemeClr val="tx1"/>
                </a:solidFill>
                <a:latin typeface="Cambria" pitchFamily="18" charset="0"/>
              </a:rPr>
              <a:t/>
            </a:r>
            <a:br>
              <a:rPr lang="en-US" sz="4400" dirty="0">
                <a:solidFill>
                  <a:schemeClr val="tx1"/>
                </a:solidFill>
                <a:latin typeface="Cambria" pitchFamily="18" charset="0"/>
              </a:rPr>
            </a:br>
            <a:endParaRPr lang="en-US" sz="4400" dirty="0">
              <a:solidFill>
                <a:schemeClr val="tx1"/>
              </a:solidFill>
              <a:latin typeface="Cambria" pitchFamily="18" charset="0"/>
            </a:endParaRPr>
          </a:p>
        </p:txBody>
      </p:sp>
      <p:sp>
        <p:nvSpPr>
          <p:cNvPr id="3" name="Content Placeholder 2"/>
          <p:cNvSpPr>
            <a:spLocks noGrp="1"/>
          </p:cNvSpPr>
          <p:nvPr>
            <p:ph idx="1"/>
          </p:nvPr>
        </p:nvSpPr>
        <p:spPr>
          <a:xfrm>
            <a:off x="0" y="789710"/>
            <a:ext cx="11907982" cy="5590308"/>
          </a:xfrm>
        </p:spPr>
        <p:txBody>
          <a:bodyPr>
            <a:noAutofit/>
          </a:bodyPr>
          <a:lstStyle/>
          <a:p>
            <a:pPr>
              <a:buNone/>
            </a:pPr>
            <a:r>
              <a:rPr lang="en-US" sz="4000" dirty="0">
                <a:solidFill>
                  <a:schemeClr val="tx1"/>
                </a:solidFill>
                <a:latin typeface="Cambria" pitchFamily="18" charset="0"/>
              </a:rPr>
              <a:t>It’s a motor disorder of the esophagus. It is a poorly understood hyper motility disorder. Results from repetitive high amplitude esophageal contractions</a:t>
            </a:r>
          </a:p>
          <a:p>
            <a:pPr>
              <a:buNone/>
            </a:pPr>
            <a:r>
              <a:rPr lang="en-US" sz="4000" dirty="0">
                <a:solidFill>
                  <a:schemeClr val="tx1"/>
                </a:solidFill>
                <a:latin typeface="Cambria" pitchFamily="18" charset="0"/>
              </a:rPr>
              <a:t>The etiology is unknown</a:t>
            </a:r>
          </a:p>
          <a:p>
            <a:pPr>
              <a:buNone/>
            </a:pPr>
            <a:r>
              <a:rPr lang="en-US" sz="4000" dirty="0">
                <a:solidFill>
                  <a:schemeClr val="tx1"/>
                </a:solidFill>
                <a:latin typeface="Cambria" pitchFamily="18" charset="0"/>
              </a:rPr>
              <a:t>These patients typically are anxious and complain of chest pain inconsistent to eating, exertion and position</a:t>
            </a:r>
          </a:p>
          <a:p>
            <a:pPr>
              <a:buNone/>
            </a:pPr>
            <a:r>
              <a:rPr lang="en-US" sz="4000" dirty="0">
                <a:solidFill>
                  <a:schemeClr val="tx1"/>
                </a:solidFill>
                <a:latin typeface="Cambria" pitchFamily="18" charset="0"/>
              </a:rPr>
              <a:t>The character of pain may mimic that of angina</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27603158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25" y="249382"/>
            <a:ext cx="11637819" cy="6192982"/>
          </a:xfrm>
        </p:spPr>
        <p:txBody>
          <a:bodyPr>
            <a:noAutofit/>
          </a:bodyPr>
          <a:lstStyle/>
          <a:p>
            <a:r>
              <a:rPr lang="en-US" sz="4000" dirty="0">
                <a:solidFill>
                  <a:schemeClr val="tx1"/>
                </a:solidFill>
                <a:latin typeface="Cambria" pitchFamily="18" charset="0"/>
              </a:rPr>
              <a:t>Symptoms are greatest during periods of emotional stress</a:t>
            </a:r>
          </a:p>
          <a:p>
            <a:r>
              <a:rPr lang="en-US" sz="4000" dirty="0">
                <a:solidFill>
                  <a:schemeClr val="tx1"/>
                </a:solidFill>
                <a:latin typeface="Cambria" pitchFamily="18" charset="0"/>
              </a:rPr>
              <a:t>Patients may experience slow emptying of the esophagus and obstructive symptoms are uncommon</a:t>
            </a:r>
          </a:p>
          <a:p>
            <a:pPr>
              <a:buNone/>
            </a:pPr>
            <a:r>
              <a:rPr lang="en-US" sz="4000" b="1" dirty="0">
                <a:solidFill>
                  <a:schemeClr val="accent1">
                    <a:lumMod val="75000"/>
                  </a:schemeClr>
                </a:solidFill>
                <a:latin typeface="Cambria" pitchFamily="18" charset="0"/>
              </a:rPr>
              <a:t>Diagnosis</a:t>
            </a:r>
            <a:endParaRPr lang="en-US" sz="4000" dirty="0">
              <a:solidFill>
                <a:schemeClr val="accent1">
                  <a:lumMod val="75000"/>
                </a:schemeClr>
              </a:solidFill>
              <a:latin typeface="Cambria" pitchFamily="18" charset="0"/>
            </a:endParaRPr>
          </a:p>
          <a:p>
            <a:r>
              <a:rPr lang="en-US" sz="4000" dirty="0" err="1">
                <a:solidFill>
                  <a:schemeClr val="tx1"/>
                </a:solidFill>
                <a:latin typeface="Cambria" pitchFamily="18" charset="0"/>
              </a:rPr>
              <a:t>Manometry</a:t>
            </a:r>
            <a:r>
              <a:rPr lang="en-US" sz="4000" dirty="0">
                <a:solidFill>
                  <a:schemeClr val="tx1"/>
                </a:solidFill>
                <a:latin typeface="Cambria" pitchFamily="18" charset="0"/>
              </a:rPr>
              <a:t>; it measures the motility and pressure in the esophagus.</a:t>
            </a:r>
          </a:p>
          <a:p>
            <a:r>
              <a:rPr lang="en-US" sz="4000" dirty="0">
                <a:solidFill>
                  <a:schemeClr val="tx1"/>
                </a:solidFill>
                <a:latin typeface="Cambria" pitchFamily="18" charset="0"/>
              </a:rPr>
              <a:t>Barium swallow-shows areas of spasms</a:t>
            </a:r>
          </a:p>
        </p:txBody>
      </p:sp>
    </p:spTree>
    <p:extLst>
      <p:ext uri="{BB962C8B-B14F-4D97-AF65-F5344CB8AC3E}">
        <p14:creationId xmlns:p14="http://schemas.microsoft.com/office/powerpoint/2010/main" val="20431630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30" y="7"/>
            <a:ext cx="9404724" cy="773409"/>
          </a:xfrm>
        </p:spPr>
        <p:txBody>
          <a:bodyPr>
            <a:normAutofit/>
          </a:bodyPr>
          <a:lstStyle/>
          <a:p>
            <a:r>
              <a:rPr lang="en-US" sz="4400" dirty="0">
                <a:solidFill>
                  <a:schemeClr val="accent1">
                    <a:lumMod val="75000"/>
                  </a:schemeClr>
                </a:solidFill>
                <a:latin typeface="Cambria" pitchFamily="18" charset="0"/>
              </a:rPr>
              <a:t>Management</a:t>
            </a:r>
            <a:endParaRPr lang="en-US" sz="3200" dirty="0">
              <a:solidFill>
                <a:schemeClr val="accent1">
                  <a:lumMod val="75000"/>
                </a:schemeClr>
              </a:solidFill>
              <a:latin typeface="Cambria" pitchFamily="18" charset="0"/>
            </a:endParaRPr>
          </a:p>
        </p:txBody>
      </p:sp>
      <p:sp>
        <p:nvSpPr>
          <p:cNvPr id="3" name="Content Placeholder 2"/>
          <p:cNvSpPr>
            <a:spLocks noGrp="1"/>
          </p:cNvSpPr>
          <p:nvPr>
            <p:ph idx="1"/>
          </p:nvPr>
        </p:nvSpPr>
        <p:spPr>
          <a:xfrm>
            <a:off x="4" y="773415"/>
            <a:ext cx="12032674" cy="5855991"/>
          </a:xfrm>
        </p:spPr>
        <p:txBody>
          <a:bodyPr>
            <a:noAutofit/>
          </a:bodyPr>
          <a:lstStyle/>
          <a:p>
            <a:r>
              <a:rPr lang="en-US" sz="3600" dirty="0">
                <a:solidFill>
                  <a:schemeClr val="tx1"/>
                </a:solidFill>
                <a:latin typeface="Cambria" pitchFamily="18" charset="0"/>
              </a:rPr>
              <a:t>Antispasmodics are occasionally helpful</a:t>
            </a:r>
          </a:p>
          <a:p>
            <a:r>
              <a:rPr lang="en-US" sz="3600" dirty="0">
                <a:solidFill>
                  <a:schemeClr val="tx1"/>
                </a:solidFill>
                <a:latin typeface="Cambria" pitchFamily="18" charset="0"/>
              </a:rPr>
              <a:t>Calcium channel blockers(</a:t>
            </a:r>
            <a:r>
              <a:rPr lang="en-US" sz="3600" dirty="0" err="1">
                <a:solidFill>
                  <a:schemeClr val="tx1"/>
                </a:solidFill>
                <a:latin typeface="Cambria" pitchFamily="18" charset="0"/>
              </a:rPr>
              <a:t>nifedipine</a:t>
            </a:r>
            <a:r>
              <a:rPr lang="en-US" sz="3600" dirty="0">
                <a:solidFill>
                  <a:schemeClr val="tx1"/>
                </a:solidFill>
                <a:latin typeface="Cambria" pitchFamily="18" charset="0"/>
              </a:rPr>
              <a:t>)-help reduce spasms</a:t>
            </a:r>
          </a:p>
          <a:p>
            <a:r>
              <a:rPr lang="en-US" sz="3600" dirty="0">
                <a:solidFill>
                  <a:schemeClr val="tx1"/>
                </a:solidFill>
                <a:latin typeface="Cambria" pitchFamily="18" charset="0"/>
              </a:rPr>
              <a:t>Small frequent feeds</a:t>
            </a:r>
          </a:p>
          <a:p>
            <a:r>
              <a:rPr lang="en-US" sz="3600" dirty="0">
                <a:solidFill>
                  <a:schemeClr val="tx1"/>
                </a:solidFill>
                <a:latin typeface="Cambria" pitchFamily="18" charset="0"/>
              </a:rPr>
              <a:t>Soft diet</a:t>
            </a:r>
          </a:p>
          <a:p>
            <a:r>
              <a:rPr lang="en-US" sz="3600" dirty="0">
                <a:solidFill>
                  <a:schemeClr val="tx1"/>
                </a:solidFill>
                <a:latin typeface="Cambria" pitchFamily="18" charset="0"/>
              </a:rPr>
              <a:t>Dilatation by use of </a:t>
            </a:r>
            <a:r>
              <a:rPr lang="en-US" sz="3600" dirty="0" err="1">
                <a:solidFill>
                  <a:schemeClr val="tx1"/>
                </a:solidFill>
                <a:latin typeface="Cambria" pitchFamily="18" charset="0"/>
              </a:rPr>
              <a:t>bougienage</a:t>
            </a:r>
            <a:r>
              <a:rPr lang="en-US" sz="3600" dirty="0">
                <a:solidFill>
                  <a:schemeClr val="tx1"/>
                </a:solidFill>
                <a:latin typeface="Cambria" pitchFamily="18" charset="0"/>
              </a:rPr>
              <a:t> (use of progressively sized flexible dilators).</a:t>
            </a:r>
          </a:p>
          <a:p>
            <a:r>
              <a:rPr lang="en-US" sz="3600" dirty="0">
                <a:solidFill>
                  <a:schemeClr val="tx1"/>
                </a:solidFill>
                <a:latin typeface="Cambria" pitchFamily="18" charset="0"/>
              </a:rPr>
              <a:t>If this doesn’t improve surgical management is the last result.</a:t>
            </a:r>
          </a:p>
          <a:p>
            <a:r>
              <a:rPr lang="en-US" sz="3600" dirty="0" err="1">
                <a:latin typeface="Cambria" pitchFamily="18" charset="0"/>
              </a:rPr>
              <a:t>E</a:t>
            </a:r>
            <a:r>
              <a:rPr lang="en-US" sz="3600" dirty="0" err="1">
                <a:solidFill>
                  <a:schemeClr val="tx1"/>
                </a:solidFill>
                <a:latin typeface="Cambria" pitchFamily="18" charset="0"/>
              </a:rPr>
              <a:t>sophagomyotomy</a:t>
            </a:r>
            <a:r>
              <a:rPr lang="en-US" sz="3600" dirty="0">
                <a:solidFill>
                  <a:schemeClr val="tx1"/>
                </a:solidFill>
                <a:latin typeface="Cambria" pitchFamily="18" charset="0"/>
              </a:rPr>
              <a:t>-this is an open surgery</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24912026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244901"/>
            <a:ext cx="9404724" cy="1085136"/>
          </a:xfrm>
        </p:spPr>
        <p:txBody>
          <a:bodyPr>
            <a:normAutofit fontScale="90000"/>
          </a:bodyPr>
          <a:lstStyle/>
          <a:p>
            <a:r>
              <a:rPr lang="en-US" sz="4000" b="1" dirty="0">
                <a:solidFill>
                  <a:schemeClr val="accent1">
                    <a:lumMod val="75000"/>
                  </a:schemeClr>
                </a:solidFill>
                <a:latin typeface="Cambria" pitchFamily="18" charset="0"/>
              </a:rPr>
              <a:t>Post surgical management</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972264"/>
            <a:ext cx="11014364" cy="5657136"/>
          </a:xfrm>
        </p:spPr>
        <p:txBody>
          <a:bodyPr>
            <a:normAutofit/>
          </a:bodyPr>
          <a:lstStyle/>
          <a:p>
            <a:r>
              <a:rPr lang="en-US" sz="4400" dirty="0" err="1">
                <a:solidFill>
                  <a:schemeClr val="tx1"/>
                </a:solidFill>
                <a:latin typeface="Cambria" pitchFamily="18" charset="0"/>
              </a:rPr>
              <a:t>Npo</a:t>
            </a:r>
            <a:endParaRPr lang="en-US" sz="4400" dirty="0">
              <a:solidFill>
                <a:schemeClr val="tx1"/>
              </a:solidFill>
              <a:latin typeface="Cambria" pitchFamily="18" charset="0"/>
            </a:endParaRPr>
          </a:p>
          <a:p>
            <a:r>
              <a:rPr lang="en-US" sz="4400" dirty="0">
                <a:solidFill>
                  <a:schemeClr val="tx1"/>
                </a:solidFill>
                <a:latin typeface="Cambria" pitchFamily="18" charset="0"/>
              </a:rPr>
              <a:t>IV fluids and </a:t>
            </a:r>
            <a:r>
              <a:rPr lang="en-US" sz="4400" dirty="0" err="1">
                <a:solidFill>
                  <a:schemeClr val="tx1"/>
                </a:solidFill>
                <a:latin typeface="Cambria" pitchFamily="18" charset="0"/>
              </a:rPr>
              <a:t>parenteral</a:t>
            </a:r>
            <a:r>
              <a:rPr lang="en-US" sz="4400" dirty="0">
                <a:solidFill>
                  <a:schemeClr val="tx1"/>
                </a:solidFill>
                <a:latin typeface="Cambria" pitchFamily="18" charset="0"/>
              </a:rPr>
              <a:t> feeds</a:t>
            </a:r>
          </a:p>
          <a:p>
            <a:r>
              <a:rPr lang="en-US" sz="4400" dirty="0">
                <a:solidFill>
                  <a:schemeClr val="tx1"/>
                </a:solidFill>
                <a:latin typeface="Cambria" pitchFamily="18" charset="0"/>
              </a:rPr>
              <a:t>Care of the wound</a:t>
            </a:r>
          </a:p>
          <a:p>
            <a:r>
              <a:rPr lang="en-US" sz="4400" dirty="0">
                <a:solidFill>
                  <a:schemeClr val="tx1"/>
                </a:solidFill>
                <a:latin typeface="Cambria" pitchFamily="18" charset="0"/>
              </a:rPr>
              <a:t>Antibiotics</a:t>
            </a:r>
          </a:p>
          <a:p>
            <a:r>
              <a:rPr lang="en-US" sz="4400" dirty="0">
                <a:solidFill>
                  <a:schemeClr val="tx1"/>
                </a:solidFill>
                <a:latin typeface="Cambria" pitchFamily="18" charset="0"/>
              </a:rPr>
              <a:t>Analgesics</a:t>
            </a:r>
          </a:p>
          <a:p>
            <a:r>
              <a:rPr lang="en-US" sz="4400" dirty="0">
                <a:solidFill>
                  <a:schemeClr val="tx1"/>
                </a:solidFill>
                <a:latin typeface="Cambria" pitchFamily="18" charset="0"/>
              </a:rPr>
              <a:t>Soft diet</a:t>
            </a:r>
          </a:p>
          <a:p>
            <a:r>
              <a:rPr lang="en-US" sz="4400" dirty="0">
                <a:solidFill>
                  <a:schemeClr val="tx1"/>
                </a:solidFill>
                <a:latin typeface="Cambria" pitchFamily="18" charset="0"/>
              </a:rPr>
              <a:t>Health education</a:t>
            </a:r>
          </a:p>
        </p:txBody>
      </p:sp>
    </p:spTree>
    <p:extLst>
      <p:ext uri="{BB962C8B-B14F-4D97-AF65-F5344CB8AC3E}">
        <p14:creationId xmlns:p14="http://schemas.microsoft.com/office/powerpoint/2010/main" val="1936815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7"/>
            <a:ext cx="10972800" cy="889383"/>
          </a:xfrm>
        </p:spPr>
        <p:txBody>
          <a:bodyPr>
            <a:normAutofit fontScale="90000"/>
          </a:bodyPr>
          <a:lstStyle/>
          <a:p>
            <a:r>
              <a:rPr lang="en-US" sz="4400" b="1" u="sng" dirty="0">
                <a:solidFill>
                  <a:srgbClr val="FFFF00"/>
                </a:solidFill>
                <a:latin typeface="Arial Black" pitchFamily="34" charset="0"/>
              </a:rPr>
              <a:t>3. ESOPHAGEAL DIVERTICULA SDL</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702347"/>
            <a:ext cx="12192000" cy="5989398"/>
          </a:xfrm>
        </p:spPr>
        <p:txBody>
          <a:bodyPr>
            <a:noAutofit/>
          </a:bodyPr>
          <a:lstStyle/>
          <a:p>
            <a:r>
              <a:rPr lang="en-US" sz="4000" dirty="0">
                <a:solidFill>
                  <a:schemeClr val="tx1"/>
                </a:solidFill>
                <a:latin typeface="Cambria" pitchFamily="18" charset="0"/>
              </a:rPr>
              <a:t>A  </a:t>
            </a:r>
            <a:r>
              <a:rPr lang="en-US" sz="4000" dirty="0">
                <a:solidFill>
                  <a:schemeClr val="tx1"/>
                </a:solidFill>
              </a:rPr>
              <a:t>diverticulum is an </a:t>
            </a:r>
            <a:r>
              <a:rPr lang="en-US" sz="4000" dirty="0" err="1">
                <a:solidFill>
                  <a:schemeClr val="tx1"/>
                </a:solidFill>
              </a:rPr>
              <a:t>outpouching</a:t>
            </a:r>
            <a:r>
              <a:rPr lang="en-US" sz="4000" dirty="0">
                <a:solidFill>
                  <a:schemeClr val="tx1"/>
                </a:solidFill>
              </a:rPr>
              <a:t> of mucosa and </a:t>
            </a:r>
            <a:r>
              <a:rPr lang="en-US" sz="4000" dirty="0" err="1">
                <a:solidFill>
                  <a:schemeClr val="tx1"/>
                </a:solidFill>
              </a:rPr>
              <a:t>submucosa</a:t>
            </a:r>
            <a:r>
              <a:rPr lang="en-US" sz="4000" dirty="0">
                <a:solidFill>
                  <a:schemeClr val="tx1"/>
                </a:solidFill>
              </a:rPr>
              <a:t> that protrudes through a weak portion of the musculature. </a:t>
            </a:r>
            <a:r>
              <a:rPr lang="en-US" sz="4000" dirty="0">
                <a:solidFill>
                  <a:schemeClr val="tx1"/>
                </a:solidFill>
                <a:latin typeface="Cambria" pitchFamily="18" charset="0"/>
              </a:rPr>
              <a:t>Almost all are acquired and occur predominantly in adulthood. They are classified according to their:</a:t>
            </a:r>
          </a:p>
          <a:p>
            <a:pPr marL="365760" lvl="1" indent="0">
              <a:buNone/>
            </a:pPr>
            <a:r>
              <a:rPr lang="en-US" sz="4000" b="1" dirty="0">
                <a:solidFill>
                  <a:schemeClr val="tx1"/>
                </a:solidFill>
                <a:latin typeface="Cambria" pitchFamily="18" charset="0"/>
              </a:rPr>
              <a:t>a. Site of occurrence</a:t>
            </a:r>
          </a:p>
          <a:p>
            <a:pPr marL="946404" lvl="2" indent="-342900"/>
            <a:r>
              <a:rPr lang="en-US" sz="4000" dirty="0" err="1">
                <a:solidFill>
                  <a:schemeClr val="tx1"/>
                </a:solidFill>
                <a:latin typeface="Cambria" pitchFamily="18" charset="0"/>
              </a:rPr>
              <a:t>Pharyngoesophageal</a:t>
            </a:r>
            <a:endParaRPr lang="en-US" sz="4000" dirty="0">
              <a:solidFill>
                <a:schemeClr val="tx1"/>
              </a:solidFill>
              <a:latin typeface="Cambria" pitchFamily="18" charset="0"/>
            </a:endParaRPr>
          </a:p>
          <a:p>
            <a:pPr marL="946404" lvl="2" indent="-342900"/>
            <a:r>
              <a:rPr lang="en-US" sz="4000" dirty="0" err="1">
                <a:solidFill>
                  <a:schemeClr val="tx1"/>
                </a:solidFill>
                <a:latin typeface="Cambria" pitchFamily="18" charset="0"/>
              </a:rPr>
              <a:t>Midoesophangeal</a:t>
            </a:r>
            <a:endParaRPr lang="en-US" sz="4000" dirty="0">
              <a:solidFill>
                <a:schemeClr val="tx1"/>
              </a:solidFill>
              <a:latin typeface="Cambria" pitchFamily="18" charset="0"/>
            </a:endParaRPr>
          </a:p>
          <a:p>
            <a:pPr marL="946404" lvl="2" indent="-342900"/>
            <a:r>
              <a:rPr lang="en-US" sz="4000" dirty="0" err="1">
                <a:solidFill>
                  <a:schemeClr val="tx1"/>
                </a:solidFill>
                <a:latin typeface="Cambria" pitchFamily="18" charset="0"/>
              </a:rPr>
              <a:t>Epiphrenic</a:t>
            </a:r>
            <a:endParaRPr lang="en-US" sz="4000" dirty="0">
              <a:solidFill>
                <a:schemeClr val="tx1"/>
              </a:solidFill>
              <a:latin typeface="Cambria" pitchFamily="18" charset="0"/>
            </a:endParaRPr>
          </a:p>
          <a:p>
            <a:endParaRPr lang="en-US" sz="4000" dirty="0">
              <a:solidFill>
                <a:schemeClr val="tx1"/>
              </a:solidFill>
              <a:latin typeface="Cambria" pitchFamily="18" charset="0"/>
            </a:endParaRPr>
          </a:p>
          <a:p>
            <a:endParaRPr lang="en-US" sz="4000" dirty="0">
              <a:solidFill>
                <a:schemeClr val="tx1"/>
              </a:solidFill>
              <a:latin typeface="Cambria" pitchFamily="18" charset="0"/>
            </a:endParaRPr>
          </a:p>
        </p:txBody>
      </p:sp>
      <p:pic>
        <p:nvPicPr>
          <p:cNvPr id="4" name="Picture 3" descr="Image result for ESOPHAGEAL DIVERTICULA"/>
          <p:cNvPicPr/>
          <p:nvPr/>
        </p:nvPicPr>
        <p:blipFill>
          <a:blip r:embed="rId2" cstate="print"/>
          <a:srcRect/>
          <a:stretch>
            <a:fillRect/>
          </a:stretch>
        </p:blipFill>
        <p:spPr bwMode="auto">
          <a:xfrm>
            <a:off x="8389622" y="3977646"/>
            <a:ext cx="3802380" cy="2432685"/>
          </a:xfrm>
          <a:prstGeom prst="rect">
            <a:avLst/>
          </a:prstGeom>
          <a:noFill/>
          <a:ln w="9525">
            <a:noFill/>
            <a:miter lim="800000"/>
            <a:headEnd/>
            <a:tailEnd/>
          </a:ln>
        </p:spPr>
      </p:pic>
    </p:spTree>
    <p:extLst>
      <p:ext uri="{BB962C8B-B14F-4D97-AF65-F5344CB8AC3E}">
        <p14:creationId xmlns:p14="http://schemas.microsoft.com/office/powerpoint/2010/main" val="540684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35050"/>
            <a:ext cx="12192000" cy="5341938"/>
          </a:xfrm>
        </p:spPr>
        <p:txBody>
          <a:bodyPr>
            <a:normAutofit/>
          </a:bodyPr>
          <a:lstStyle/>
          <a:p>
            <a:pPr marL="365760" lvl="1" indent="0">
              <a:buNone/>
            </a:pPr>
            <a:r>
              <a:rPr lang="en-US" sz="4000" b="1" dirty="0">
                <a:solidFill>
                  <a:schemeClr val="tx1"/>
                </a:solidFill>
                <a:latin typeface="Cambria" pitchFamily="18" charset="0"/>
              </a:rPr>
              <a:t>Wall thickness</a:t>
            </a:r>
          </a:p>
          <a:p>
            <a:pPr marL="1229868" lvl="3" indent="-342900"/>
            <a:r>
              <a:rPr lang="en-US" sz="4000" dirty="0">
                <a:solidFill>
                  <a:schemeClr val="tx1"/>
                </a:solidFill>
                <a:latin typeface="Cambria" pitchFamily="18" charset="0"/>
              </a:rPr>
              <a:t>True</a:t>
            </a:r>
          </a:p>
          <a:p>
            <a:pPr marL="1229868" lvl="3" indent="-342900"/>
            <a:r>
              <a:rPr lang="en-US" sz="4000" dirty="0">
                <a:solidFill>
                  <a:schemeClr val="tx1"/>
                </a:solidFill>
                <a:latin typeface="Cambria" pitchFamily="18" charset="0"/>
              </a:rPr>
              <a:t>False</a:t>
            </a:r>
          </a:p>
          <a:p>
            <a:pPr marL="365760" lvl="1" indent="0">
              <a:buNone/>
            </a:pPr>
            <a:r>
              <a:rPr lang="en-US" sz="4000" b="1" dirty="0">
                <a:solidFill>
                  <a:schemeClr val="tx1"/>
                </a:solidFill>
                <a:latin typeface="Cambria" pitchFamily="18" charset="0"/>
              </a:rPr>
              <a:t>Mechanism of formation</a:t>
            </a:r>
          </a:p>
          <a:p>
            <a:pPr marL="1229868" lvl="3" indent="-342900"/>
            <a:r>
              <a:rPr lang="en-US" sz="4000" dirty="0" err="1">
                <a:solidFill>
                  <a:schemeClr val="tx1"/>
                </a:solidFill>
                <a:latin typeface="Cambria" pitchFamily="18" charset="0"/>
              </a:rPr>
              <a:t>Pulsion</a:t>
            </a:r>
            <a:r>
              <a:rPr lang="en-US" sz="4000" dirty="0">
                <a:solidFill>
                  <a:schemeClr val="tx1"/>
                </a:solidFill>
                <a:latin typeface="Cambria" pitchFamily="18" charset="0"/>
              </a:rPr>
              <a:t> ( pressure from within)</a:t>
            </a:r>
          </a:p>
          <a:p>
            <a:pPr marL="1229868" lvl="3" indent="-342900"/>
            <a:r>
              <a:rPr lang="en-US" sz="4000" dirty="0">
                <a:solidFill>
                  <a:schemeClr val="tx1"/>
                </a:solidFill>
                <a:latin typeface="Cambria" pitchFamily="18" charset="0"/>
              </a:rPr>
              <a:t>Traction (occurs from the pulling of adhesions)</a:t>
            </a:r>
          </a:p>
          <a:p>
            <a:endParaRPr lang="en-US" sz="40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1319391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1">
                    <a:lumMod val="75000"/>
                  </a:schemeClr>
                </a:solidFill>
                <a:latin typeface="Cambria" pitchFamily="18" charset="0"/>
              </a:rPr>
              <a:t>PATHOPHYSIOLOGY</a:t>
            </a:r>
            <a:endParaRPr lang="en-US" sz="3200" dirty="0">
              <a:solidFill>
                <a:schemeClr val="accent1">
                  <a:lumMod val="75000"/>
                </a:schemeClr>
              </a:solidFill>
              <a:latin typeface="Cambria" pitchFamily="18" charset="0"/>
            </a:endParaRPr>
          </a:p>
        </p:txBody>
      </p:sp>
      <p:sp>
        <p:nvSpPr>
          <p:cNvPr id="2" name="Content Placeholder 1"/>
          <p:cNvSpPr>
            <a:spLocks noGrp="1"/>
          </p:cNvSpPr>
          <p:nvPr>
            <p:ph idx="1"/>
          </p:nvPr>
        </p:nvSpPr>
        <p:spPr>
          <a:xfrm>
            <a:off x="0" y="1558638"/>
            <a:ext cx="11887200" cy="4689763"/>
          </a:xfrm>
        </p:spPr>
        <p:txBody>
          <a:bodyPr>
            <a:normAutofit/>
          </a:bodyPr>
          <a:lstStyle/>
          <a:p>
            <a:r>
              <a:rPr lang="en-US" sz="4000" dirty="0">
                <a:solidFill>
                  <a:schemeClr val="tx1"/>
                </a:solidFill>
                <a:latin typeface="Cambria" pitchFamily="18" charset="0"/>
              </a:rPr>
              <a:t>The pouch traps food. The stationary mass allow the lumen, interferes with the passage of food into the stomach and may exert pressure on the trachea. The trapped food then decomposes and may cause </a:t>
            </a:r>
            <a:r>
              <a:rPr lang="en-US" sz="4000" dirty="0" err="1">
                <a:solidFill>
                  <a:schemeClr val="tx1"/>
                </a:solidFill>
                <a:latin typeface="Cambria" pitchFamily="18" charset="0"/>
              </a:rPr>
              <a:t>oesophangitis</a:t>
            </a:r>
            <a:r>
              <a:rPr lang="en-US" sz="4000" dirty="0">
                <a:solidFill>
                  <a:schemeClr val="tx1"/>
                </a:solidFill>
                <a:latin typeface="Cambria" pitchFamily="18" charset="0"/>
              </a:rPr>
              <a:t> or ulceration in the mucosa.</a:t>
            </a:r>
          </a:p>
        </p:txBody>
      </p:sp>
    </p:spTree>
    <p:extLst>
      <p:ext uri="{BB962C8B-B14F-4D97-AF65-F5344CB8AC3E}">
        <p14:creationId xmlns:p14="http://schemas.microsoft.com/office/powerpoint/2010/main" val="1463227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45131" y="0"/>
            <a:ext cx="9404724" cy="1400530"/>
          </a:xfrm>
        </p:spPr>
        <p:txBody>
          <a:bodyPr/>
          <a:lstStyle/>
          <a:p>
            <a:r>
              <a:rPr lang="en-US" sz="4400" dirty="0">
                <a:solidFill>
                  <a:schemeClr val="accent1">
                    <a:lumMod val="75000"/>
                  </a:schemeClr>
                </a:solidFill>
              </a:rPr>
              <a:t>Signs and symptoms</a:t>
            </a:r>
          </a:p>
        </p:txBody>
      </p:sp>
      <p:sp>
        <p:nvSpPr>
          <p:cNvPr id="2" name="Content Placeholder 1"/>
          <p:cNvSpPr>
            <a:spLocks noGrp="1"/>
          </p:cNvSpPr>
          <p:nvPr>
            <p:ph idx="1"/>
          </p:nvPr>
        </p:nvSpPr>
        <p:spPr>
          <a:xfrm>
            <a:off x="2" y="993046"/>
            <a:ext cx="10619509" cy="5096028"/>
          </a:xfrm>
        </p:spPr>
        <p:txBody>
          <a:bodyPr>
            <a:noAutofit/>
          </a:bodyPr>
          <a:lstStyle/>
          <a:p>
            <a:r>
              <a:rPr lang="en-US" sz="4000" dirty="0">
                <a:solidFill>
                  <a:schemeClr val="tx1"/>
                </a:solidFill>
              </a:rPr>
              <a:t>Difficulty or pain when swallowing</a:t>
            </a:r>
          </a:p>
          <a:p>
            <a:r>
              <a:rPr lang="en-US" sz="4000" dirty="0">
                <a:solidFill>
                  <a:schemeClr val="tx1"/>
                </a:solidFill>
              </a:rPr>
              <a:t>Belching</a:t>
            </a:r>
          </a:p>
          <a:p>
            <a:r>
              <a:rPr lang="en-US" sz="4000" dirty="0">
                <a:solidFill>
                  <a:schemeClr val="tx1"/>
                </a:solidFill>
              </a:rPr>
              <a:t>Regurgitation</a:t>
            </a:r>
          </a:p>
          <a:p>
            <a:r>
              <a:rPr lang="en-US" sz="4000" dirty="0">
                <a:solidFill>
                  <a:schemeClr val="tx1"/>
                </a:solidFill>
              </a:rPr>
              <a:t>Coughing</a:t>
            </a:r>
          </a:p>
          <a:p>
            <a:r>
              <a:rPr lang="en-US" sz="4000" dirty="0">
                <a:solidFill>
                  <a:schemeClr val="tx1"/>
                </a:solidFill>
              </a:rPr>
              <a:t>Foul breath odor</a:t>
            </a:r>
          </a:p>
          <a:p>
            <a:r>
              <a:rPr lang="en-US" sz="4000" dirty="0">
                <a:solidFill>
                  <a:schemeClr val="tx1"/>
                </a:solidFill>
              </a:rPr>
              <a:t>A gurgling sound on auscultation of the mid upper chest.</a:t>
            </a:r>
          </a:p>
        </p:txBody>
      </p:sp>
    </p:spTree>
    <p:extLst>
      <p:ext uri="{BB962C8B-B14F-4D97-AF65-F5344CB8AC3E}">
        <p14:creationId xmlns:p14="http://schemas.microsoft.com/office/powerpoint/2010/main" val="37237070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 y="434340"/>
            <a:ext cx="11593541" cy="1463040"/>
          </a:xfrm>
        </p:spPr>
        <p:txBody>
          <a:bodyPr>
            <a:noAutofit/>
          </a:bodyPr>
          <a:lstStyle/>
          <a:p>
            <a:r>
              <a:rPr lang="en-US" sz="4000" b="1" dirty="0">
                <a:solidFill>
                  <a:schemeClr val="accent1">
                    <a:lumMod val="75000"/>
                  </a:schemeClr>
                </a:solidFill>
                <a:latin typeface="Cambria" pitchFamily="18" charset="0"/>
              </a:rPr>
              <a:t>TY</a:t>
            </a:r>
            <a:r>
              <a:rPr lang="en-US" sz="4000" dirty="0">
                <a:solidFill>
                  <a:schemeClr val="accent1">
                    <a:lumMod val="75000"/>
                  </a:schemeClr>
                </a:solidFill>
              </a:rPr>
              <a:t>PES; </a:t>
            </a:r>
            <a:r>
              <a:rPr lang="en-US" sz="4000" b="1" dirty="0" err="1">
                <a:solidFill>
                  <a:schemeClr val="accent1">
                    <a:lumMod val="75000"/>
                  </a:schemeClr>
                </a:solidFill>
                <a:latin typeface="Cambria" pitchFamily="18" charset="0"/>
              </a:rPr>
              <a:t>Pharyngoesophageal</a:t>
            </a:r>
            <a:r>
              <a:rPr lang="en-US" sz="4000" b="1" dirty="0">
                <a:solidFill>
                  <a:schemeClr val="accent1">
                    <a:lumMod val="75000"/>
                  </a:schemeClr>
                </a:solidFill>
                <a:latin typeface="Cambria" pitchFamily="18" charset="0"/>
              </a:rPr>
              <a:t> diverticula (</a:t>
            </a:r>
            <a:r>
              <a:rPr lang="en-US" sz="4000" b="1" dirty="0" err="1">
                <a:solidFill>
                  <a:schemeClr val="accent1">
                    <a:lumMod val="75000"/>
                  </a:schemeClr>
                </a:solidFill>
                <a:latin typeface="Cambria" pitchFamily="18" charset="0"/>
              </a:rPr>
              <a:t>zenker</a:t>
            </a:r>
            <a:r>
              <a:rPr lang="en-US" sz="4000" dirty="0">
                <a:solidFill>
                  <a:schemeClr val="accent1">
                    <a:lumMod val="75000"/>
                  </a:schemeClr>
                </a:solidFill>
                <a:latin typeface="Cambria" pitchFamily="18" charset="0"/>
              </a:rPr>
              <a:t>)</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166255" y="1623060"/>
            <a:ext cx="12191998" cy="5006340"/>
          </a:xfrm>
        </p:spPr>
        <p:txBody>
          <a:bodyPr>
            <a:noAutofit/>
          </a:bodyPr>
          <a:lstStyle/>
          <a:p>
            <a:pPr marL="109728" indent="0">
              <a:buNone/>
            </a:pPr>
            <a:r>
              <a:rPr lang="en-US" sz="4400" dirty="0">
                <a:solidFill>
                  <a:schemeClr val="tx1"/>
                </a:solidFill>
                <a:latin typeface="Cambria" pitchFamily="18" charset="0"/>
              </a:rPr>
              <a:t>Its the most common esophageal diverticulum. It occurs between the ages of 30-50 (believed to be acquired). It rises within the inferior pharyngeal constrictor, between the oblique fibers of the </a:t>
            </a:r>
            <a:r>
              <a:rPr lang="en-US" sz="4400" dirty="0" err="1">
                <a:solidFill>
                  <a:schemeClr val="tx1"/>
                </a:solidFill>
                <a:latin typeface="Cambria" pitchFamily="18" charset="0"/>
              </a:rPr>
              <a:t>thyropharyngeus</a:t>
            </a:r>
            <a:r>
              <a:rPr lang="en-US" sz="4400" dirty="0">
                <a:solidFill>
                  <a:schemeClr val="tx1"/>
                </a:solidFill>
                <a:latin typeface="Cambria" pitchFamily="18" charset="0"/>
              </a:rPr>
              <a:t> muscle and the </a:t>
            </a:r>
            <a:r>
              <a:rPr lang="en-US" sz="4400" dirty="0" err="1">
                <a:solidFill>
                  <a:schemeClr val="tx1"/>
                </a:solidFill>
                <a:latin typeface="Cambria" pitchFamily="18" charset="0"/>
              </a:rPr>
              <a:t>cricopharyngeus</a:t>
            </a:r>
            <a:r>
              <a:rPr lang="en-US" sz="4400" dirty="0">
                <a:solidFill>
                  <a:schemeClr val="tx1"/>
                </a:solidFill>
                <a:latin typeface="Cambria" pitchFamily="18" charset="0"/>
              </a:rPr>
              <a:t> muscle</a:t>
            </a:r>
          </a:p>
          <a:p>
            <a:pPr marL="109728" indent="0">
              <a:buNone/>
            </a:pPr>
            <a:endParaRPr lang="en-US" sz="4400" dirty="0">
              <a:solidFill>
                <a:schemeClr val="tx1"/>
              </a:solidFill>
              <a:latin typeface="Cambria" pitchFamily="18" charset="0"/>
            </a:endParaRPr>
          </a:p>
          <a:p>
            <a:pPr marL="109728" indent="0">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222882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HALITOSIS</a:t>
            </a:r>
          </a:p>
        </p:txBody>
      </p:sp>
      <p:pic>
        <p:nvPicPr>
          <p:cNvPr id="4" name="Content Placeholder 3" descr="Image result for bad smell african"/>
          <p:cNvPicPr>
            <a:picLocks noGrp="1"/>
          </p:cNvPicPr>
          <p:nvPr>
            <p:ph idx="1"/>
          </p:nvPr>
        </p:nvPicPr>
        <p:blipFill>
          <a:blip r:embed="rId2" cstate="print"/>
          <a:srcRect/>
          <a:stretch>
            <a:fillRect/>
          </a:stretch>
        </p:blipFill>
        <p:spPr bwMode="auto">
          <a:xfrm>
            <a:off x="5639492" y="547367"/>
            <a:ext cx="4396918" cy="4939033"/>
          </a:xfrm>
          <a:prstGeom prst="rect">
            <a:avLst/>
          </a:prstGeom>
          <a:noFill/>
          <a:ln w="9525">
            <a:noFill/>
            <a:miter lim="800000"/>
            <a:headEnd/>
            <a:tailEnd/>
          </a:ln>
        </p:spPr>
      </p:pic>
      <p:sp>
        <p:nvSpPr>
          <p:cNvPr id="5" name="Lightning Bolt 4"/>
          <p:cNvSpPr/>
          <p:nvPr/>
        </p:nvSpPr>
        <p:spPr>
          <a:xfrm>
            <a:off x="4788568" y="2334126"/>
            <a:ext cx="1684421" cy="202130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2663"/>
            <a:ext cx="10194925" cy="5472112"/>
          </a:xfrm>
        </p:spPr>
        <p:txBody>
          <a:bodyPr>
            <a:normAutofit/>
          </a:bodyPr>
          <a:lstStyle/>
          <a:p>
            <a:pPr marL="109728" indent="0">
              <a:buNone/>
            </a:pPr>
            <a:r>
              <a:rPr lang="en-US" sz="4400" dirty="0">
                <a:latin typeface="Cambria" pitchFamily="18" charset="0"/>
              </a:rPr>
              <a:t>Is a </a:t>
            </a:r>
            <a:r>
              <a:rPr lang="en-US" sz="4400" dirty="0" err="1">
                <a:latin typeface="Cambria" pitchFamily="18" charset="0"/>
              </a:rPr>
              <a:t>pulsiondiverticulum</a:t>
            </a:r>
            <a:endParaRPr lang="en-US" sz="4400" dirty="0">
              <a:latin typeface="Cambria" pitchFamily="18" charset="0"/>
            </a:endParaRPr>
          </a:p>
          <a:p>
            <a:pPr marL="109728" indent="0">
              <a:buNone/>
            </a:pPr>
            <a:r>
              <a:rPr lang="en-US" sz="4400" dirty="0">
                <a:latin typeface="Cambria" pitchFamily="18" charset="0"/>
              </a:rPr>
              <a:t>Complaints are of cervical dysplasia, effortless regurgitation of food or pills sometimes consumed hours earlier</a:t>
            </a:r>
          </a:p>
          <a:p>
            <a:pPr marL="109728" indent="0">
              <a:buNone/>
            </a:pPr>
            <a:r>
              <a:rPr lang="en-US" sz="4400" dirty="0">
                <a:latin typeface="Cambria" pitchFamily="18" charset="0"/>
              </a:rPr>
              <a:t>Sometimes a gurgling sensation in the neck after swallowing is felt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7" y="-191518"/>
            <a:ext cx="9404724" cy="1400530"/>
          </a:xfrm>
        </p:spPr>
        <p:txBody>
          <a:bodyPr>
            <a:normAutofit/>
          </a:bodyPr>
          <a:lstStyle/>
          <a:p>
            <a:endParaRPr lang="en-US" sz="3200" dirty="0">
              <a:solidFill>
                <a:schemeClr val="tx1"/>
              </a:solidFill>
              <a:latin typeface="Cambria" pitchFamily="18" charset="0"/>
            </a:endParaRPr>
          </a:p>
        </p:txBody>
      </p:sp>
      <p:pic>
        <p:nvPicPr>
          <p:cNvPr id="4" name="Content Placeholder 3"/>
          <p:cNvPicPr>
            <a:picLocks noGrp="1" noChangeAspect="1"/>
          </p:cNvPicPr>
          <p:nvPr>
            <p:ph idx="1"/>
          </p:nvPr>
        </p:nvPicPr>
        <p:blipFill>
          <a:blip r:embed="rId2" cstate="print"/>
          <a:stretch>
            <a:fillRect/>
          </a:stretch>
        </p:blipFill>
        <p:spPr>
          <a:xfrm>
            <a:off x="0" y="0"/>
            <a:ext cx="12192000" cy="6623824"/>
          </a:xfrm>
          <a:prstGeom prst="rect">
            <a:avLst/>
          </a:prstGeom>
        </p:spPr>
      </p:pic>
    </p:spTree>
    <p:extLst>
      <p:ext uri="{BB962C8B-B14F-4D97-AF65-F5344CB8AC3E}">
        <p14:creationId xmlns:p14="http://schemas.microsoft.com/office/powerpoint/2010/main" val="14073854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9693" y="161773"/>
            <a:ext cx="9404724" cy="1064354"/>
          </a:xfrm>
        </p:spPr>
        <p:txBody>
          <a:bodyPr>
            <a:normAutofit fontScale="90000"/>
          </a:bodyPr>
          <a:lstStyle/>
          <a:p>
            <a:r>
              <a:rPr lang="en-US" sz="4000" dirty="0">
                <a:solidFill>
                  <a:schemeClr val="accent1">
                    <a:lumMod val="75000"/>
                  </a:schemeClr>
                </a:solidFill>
                <a:latin typeface="Cambria" pitchFamily="18" charset="0"/>
              </a:rPr>
              <a:t>Diagnosis and treatment</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993052"/>
            <a:ext cx="12192000" cy="4195481"/>
          </a:xfrm>
        </p:spPr>
        <p:txBody>
          <a:bodyPr/>
          <a:lstStyle/>
          <a:p>
            <a:r>
              <a:rPr lang="en-US" sz="4000" dirty="0">
                <a:solidFill>
                  <a:schemeClr val="tx1"/>
                </a:solidFill>
                <a:latin typeface="Cambria" pitchFamily="18" charset="0"/>
              </a:rPr>
              <a:t>Barium swallow establishes the diagnosis</a:t>
            </a:r>
          </a:p>
          <a:p>
            <a:r>
              <a:rPr lang="en-US" sz="4000" dirty="0">
                <a:solidFill>
                  <a:schemeClr val="tx1"/>
                </a:solidFill>
                <a:latin typeface="Cambria" pitchFamily="18" charset="0"/>
              </a:rPr>
              <a:t>Surgery is indicated in symptomatic patients regardless of the size</a:t>
            </a:r>
          </a:p>
          <a:p>
            <a:r>
              <a:rPr lang="en-US" sz="4000" dirty="0">
                <a:solidFill>
                  <a:schemeClr val="tx1"/>
                </a:solidFill>
                <a:latin typeface="Cambria" pitchFamily="18" charset="0"/>
              </a:rPr>
              <a:t>It is the degree of </a:t>
            </a:r>
            <a:r>
              <a:rPr lang="en-US" sz="4000" dirty="0" err="1">
                <a:solidFill>
                  <a:schemeClr val="tx1"/>
                </a:solidFill>
                <a:latin typeface="Cambria" pitchFamily="18" charset="0"/>
              </a:rPr>
              <a:t>cricopharyngeal</a:t>
            </a:r>
            <a:r>
              <a:rPr lang="en-US" sz="4000" dirty="0">
                <a:solidFill>
                  <a:schemeClr val="tx1"/>
                </a:solidFill>
                <a:latin typeface="Cambria" pitchFamily="18" charset="0"/>
              </a:rPr>
              <a:t> muscle dysfunction and not the size of the </a:t>
            </a:r>
            <a:r>
              <a:rPr lang="en-US" sz="4000" dirty="0" err="1">
                <a:solidFill>
                  <a:schemeClr val="tx1"/>
                </a:solidFill>
                <a:latin typeface="Cambria" pitchFamily="18" charset="0"/>
              </a:rPr>
              <a:t>diverticulum</a:t>
            </a:r>
            <a:r>
              <a:rPr lang="en-US" sz="4000" dirty="0">
                <a:solidFill>
                  <a:schemeClr val="tx1"/>
                </a:solidFill>
                <a:latin typeface="Cambria" pitchFamily="18" charset="0"/>
              </a:rPr>
              <a:t> that determines the relative severity of cervical </a:t>
            </a:r>
            <a:r>
              <a:rPr lang="en-US" sz="4000" dirty="0" err="1">
                <a:solidFill>
                  <a:schemeClr val="tx1"/>
                </a:solidFill>
                <a:latin typeface="Cambria" pitchFamily="18" charset="0"/>
              </a:rPr>
              <a:t>dysphagia</a:t>
            </a:r>
            <a:endParaRPr lang="en-US" sz="4000" dirty="0">
              <a:solidFill>
                <a:schemeClr val="tx1"/>
              </a:solidFill>
              <a:latin typeface="Cambria" pitchFamily="18" charset="0"/>
            </a:endParaRP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662714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7515" y="161774"/>
            <a:ext cx="9404724" cy="1043572"/>
          </a:xfrm>
        </p:spPr>
        <p:txBody>
          <a:bodyPr>
            <a:normAutofit fontScale="90000"/>
          </a:bodyPr>
          <a:lstStyle/>
          <a:p>
            <a:r>
              <a:rPr lang="en-US" sz="4000" u="sng" dirty="0" err="1">
                <a:solidFill>
                  <a:schemeClr val="accent1">
                    <a:lumMod val="75000"/>
                  </a:schemeClr>
                </a:solidFill>
                <a:latin typeface="Cambria" pitchFamily="18" charset="0"/>
              </a:rPr>
              <a:t>Midesophageal</a:t>
            </a:r>
            <a:r>
              <a:rPr lang="en-US" sz="4000" u="sng" dirty="0">
                <a:solidFill>
                  <a:schemeClr val="accent1">
                    <a:lumMod val="75000"/>
                  </a:schemeClr>
                </a:solidFill>
                <a:latin typeface="Cambria" pitchFamily="18" charset="0"/>
              </a:rPr>
              <a:t> (traction) diverticula</a:t>
            </a:r>
            <a:r>
              <a:rPr lang="en-US" sz="3200" u="sng" dirty="0">
                <a:solidFill>
                  <a:schemeClr val="tx1"/>
                </a:solidFill>
                <a:latin typeface="Cambria" pitchFamily="18" charset="0"/>
              </a:rPr>
              <a:t/>
            </a:r>
            <a:br>
              <a:rPr lang="en-US" sz="3200" u="sng" dirty="0">
                <a:solidFill>
                  <a:schemeClr val="tx1"/>
                </a:solidFill>
                <a:latin typeface="Cambria" pitchFamily="18" charset="0"/>
              </a:rPr>
            </a:br>
            <a:endParaRPr lang="en-US" sz="3200" u="sng" dirty="0">
              <a:solidFill>
                <a:schemeClr val="tx1"/>
              </a:solidFill>
              <a:latin typeface="Cambria" pitchFamily="18" charset="0"/>
            </a:endParaRPr>
          </a:p>
        </p:txBody>
      </p:sp>
      <p:sp>
        <p:nvSpPr>
          <p:cNvPr id="3" name="Content Placeholder 2"/>
          <p:cNvSpPr>
            <a:spLocks noGrp="1"/>
          </p:cNvSpPr>
          <p:nvPr>
            <p:ph idx="1"/>
          </p:nvPr>
        </p:nvSpPr>
        <p:spPr>
          <a:xfrm>
            <a:off x="0" y="972264"/>
            <a:ext cx="12192000" cy="5366192"/>
          </a:xfrm>
        </p:spPr>
        <p:txBody>
          <a:bodyPr>
            <a:normAutofit lnSpcReduction="10000"/>
          </a:bodyPr>
          <a:lstStyle/>
          <a:p>
            <a:r>
              <a:rPr lang="en-US" sz="3800" dirty="0">
                <a:solidFill>
                  <a:schemeClr val="tx1"/>
                </a:solidFill>
                <a:latin typeface="Cambria" pitchFamily="18" charset="0"/>
              </a:rPr>
              <a:t>Are typically associated with </a:t>
            </a:r>
            <a:r>
              <a:rPr lang="en-US" sz="3800" dirty="0" err="1">
                <a:solidFill>
                  <a:schemeClr val="tx1"/>
                </a:solidFill>
                <a:latin typeface="Cambria" pitchFamily="18" charset="0"/>
              </a:rPr>
              <a:t>mediastinal</a:t>
            </a:r>
            <a:r>
              <a:rPr lang="en-US" sz="3800" dirty="0">
                <a:solidFill>
                  <a:schemeClr val="tx1"/>
                </a:solidFill>
                <a:latin typeface="Cambria" pitchFamily="18" charset="0"/>
              </a:rPr>
              <a:t> </a:t>
            </a:r>
            <a:r>
              <a:rPr lang="en-US" sz="3800" dirty="0" err="1">
                <a:solidFill>
                  <a:schemeClr val="tx1"/>
                </a:solidFill>
                <a:latin typeface="Cambria" pitchFamily="18" charset="0"/>
              </a:rPr>
              <a:t>granulomatous</a:t>
            </a:r>
            <a:r>
              <a:rPr lang="en-US" sz="3800" dirty="0">
                <a:solidFill>
                  <a:schemeClr val="tx1"/>
                </a:solidFill>
                <a:latin typeface="Cambria" pitchFamily="18" charset="0"/>
              </a:rPr>
              <a:t> disease (TB, </a:t>
            </a:r>
            <a:r>
              <a:rPr lang="en-US" sz="3800" dirty="0" err="1">
                <a:solidFill>
                  <a:schemeClr val="tx1"/>
                </a:solidFill>
                <a:latin typeface="Cambria" pitchFamily="18" charset="0"/>
              </a:rPr>
              <a:t>histoplasmosis</a:t>
            </a:r>
            <a:r>
              <a:rPr lang="en-US" sz="3800" dirty="0">
                <a:solidFill>
                  <a:schemeClr val="tx1"/>
                </a:solidFill>
                <a:latin typeface="Cambria" pitchFamily="18" charset="0"/>
              </a:rPr>
              <a:t>)</a:t>
            </a:r>
          </a:p>
          <a:p>
            <a:r>
              <a:rPr lang="en-US" sz="3800" dirty="0">
                <a:solidFill>
                  <a:schemeClr val="tx1"/>
                </a:solidFill>
                <a:latin typeface="Cambria" pitchFamily="18" charset="0"/>
              </a:rPr>
              <a:t>They are usually small with a blunt tapered tip that points upward</a:t>
            </a:r>
          </a:p>
          <a:p>
            <a:r>
              <a:rPr lang="en-US" sz="3800" dirty="0">
                <a:solidFill>
                  <a:schemeClr val="tx1"/>
                </a:solidFill>
                <a:latin typeface="Cambria" pitchFamily="18" charset="0"/>
              </a:rPr>
              <a:t>These are usually an incidental finding on barium swallow</a:t>
            </a:r>
          </a:p>
          <a:p>
            <a:r>
              <a:rPr lang="en-US" sz="3800" dirty="0">
                <a:solidFill>
                  <a:schemeClr val="tx1"/>
                </a:solidFill>
                <a:latin typeface="Cambria" pitchFamily="18" charset="0"/>
              </a:rPr>
              <a:t>They rarely cause symptoms or require treatment</a:t>
            </a:r>
          </a:p>
          <a:p>
            <a:r>
              <a:rPr lang="en-US" sz="3800" dirty="0">
                <a:solidFill>
                  <a:schemeClr val="tx1"/>
                </a:solidFill>
                <a:latin typeface="Cambria" pitchFamily="18" charset="0"/>
              </a:rPr>
              <a:t>Need to be differentiated from </a:t>
            </a:r>
            <a:r>
              <a:rPr lang="en-US" sz="3800" dirty="0" err="1">
                <a:solidFill>
                  <a:schemeClr val="tx1"/>
                </a:solidFill>
                <a:latin typeface="Cambria" pitchFamily="18" charset="0"/>
              </a:rPr>
              <a:t>pulsiondiverticula</a:t>
            </a:r>
            <a:r>
              <a:rPr lang="en-US" sz="3800" dirty="0">
                <a:solidFill>
                  <a:schemeClr val="tx1"/>
                </a:solidFill>
                <a:latin typeface="Cambria" pitchFamily="18" charset="0"/>
              </a:rPr>
              <a:t> which can also occur in this location (associated with </a:t>
            </a:r>
            <a:r>
              <a:rPr lang="en-US" sz="3800" dirty="0" err="1">
                <a:solidFill>
                  <a:schemeClr val="tx1"/>
                </a:solidFill>
                <a:latin typeface="Cambria" pitchFamily="18" charset="0"/>
              </a:rPr>
              <a:t>neuromotor</a:t>
            </a:r>
            <a:r>
              <a:rPr lang="en-US" sz="3800" dirty="0">
                <a:solidFill>
                  <a:schemeClr val="tx1"/>
                </a:solidFill>
                <a:latin typeface="Cambria" pitchFamily="18" charset="0"/>
              </a:rPr>
              <a:t> esophageal dysfunction)</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2477866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7820" y="203336"/>
            <a:ext cx="10806546" cy="981228"/>
          </a:xfrm>
        </p:spPr>
        <p:txBody>
          <a:bodyPr>
            <a:noAutofit/>
          </a:bodyPr>
          <a:lstStyle/>
          <a:p>
            <a:r>
              <a:rPr lang="en-US" sz="4000" u="sng" dirty="0" err="1">
                <a:solidFill>
                  <a:schemeClr val="accent1">
                    <a:lumMod val="75000"/>
                  </a:schemeClr>
                </a:solidFill>
                <a:latin typeface="Cambria" pitchFamily="18" charset="0"/>
              </a:rPr>
              <a:t>Epiphrenic</a:t>
            </a:r>
            <a:r>
              <a:rPr lang="en-US" sz="4000" u="sng" dirty="0">
                <a:solidFill>
                  <a:schemeClr val="accent1">
                    <a:lumMod val="75000"/>
                  </a:schemeClr>
                </a:solidFill>
                <a:latin typeface="Cambria" pitchFamily="18" charset="0"/>
              </a:rPr>
              <a:t> (</a:t>
            </a:r>
            <a:r>
              <a:rPr lang="en-US" sz="4000" u="sng" dirty="0" err="1">
                <a:solidFill>
                  <a:schemeClr val="accent1">
                    <a:lumMod val="75000"/>
                  </a:schemeClr>
                </a:solidFill>
                <a:latin typeface="Cambria" pitchFamily="18" charset="0"/>
              </a:rPr>
              <a:t>supradiaphragmatic</a:t>
            </a:r>
            <a:r>
              <a:rPr lang="en-US" sz="4000" u="sng" dirty="0">
                <a:solidFill>
                  <a:schemeClr val="accent1">
                    <a:lumMod val="75000"/>
                  </a:schemeClr>
                </a:solidFill>
                <a:latin typeface="Cambria" pitchFamily="18" charset="0"/>
              </a:rPr>
              <a:t>) diverticula</a:t>
            </a:r>
            <a:r>
              <a:rPr lang="en-US" sz="4000" u="sng" dirty="0">
                <a:solidFill>
                  <a:schemeClr val="tx1"/>
                </a:solidFill>
                <a:latin typeface="Cambria" pitchFamily="18" charset="0"/>
              </a:rPr>
              <a:t/>
            </a:r>
            <a:br>
              <a:rPr lang="en-US" sz="4000" u="sng" dirty="0">
                <a:solidFill>
                  <a:schemeClr val="tx1"/>
                </a:solidFill>
                <a:latin typeface="Cambria" pitchFamily="18" charset="0"/>
              </a:rPr>
            </a:br>
            <a:endParaRPr lang="en-US" sz="4000" u="sng" dirty="0">
              <a:solidFill>
                <a:schemeClr val="tx1"/>
              </a:solidFill>
              <a:latin typeface="Cambria" pitchFamily="18" charset="0"/>
            </a:endParaRPr>
          </a:p>
        </p:txBody>
      </p:sp>
      <p:sp>
        <p:nvSpPr>
          <p:cNvPr id="3" name="Content Placeholder 2"/>
          <p:cNvSpPr>
            <a:spLocks noGrp="1"/>
          </p:cNvSpPr>
          <p:nvPr>
            <p:ph idx="1"/>
          </p:nvPr>
        </p:nvSpPr>
        <p:spPr>
          <a:xfrm>
            <a:off x="207827" y="955964"/>
            <a:ext cx="11804073" cy="5902036"/>
          </a:xfrm>
        </p:spPr>
        <p:txBody>
          <a:bodyPr>
            <a:noAutofit/>
          </a:bodyPr>
          <a:lstStyle/>
          <a:p>
            <a:r>
              <a:rPr lang="en-US" sz="4000" dirty="0">
                <a:solidFill>
                  <a:schemeClr val="tx1"/>
                </a:solidFill>
                <a:latin typeface="Cambria" pitchFamily="18" charset="0"/>
              </a:rPr>
              <a:t>Generally occur within the distal 10cm of the thoracic esophagus</a:t>
            </a:r>
          </a:p>
          <a:p>
            <a:r>
              <a:rPr lang="en-US" sz="4000" dirty="0">
                <a:solidFill>
                  <a:schemeClr val="tx1"/>
                </a:solidFill>
                <a:latin typeface="Cambria" pitchFamily="18" charset="0"/>
              </a:rPr>
              <a:t>These are </a:t>
            </a:r>
            <a:r>
              <a:rPr lang="en-US" sz="4000" dirty="0" err="1">
                <a:solidFill>
                  <a:schemeClr val="tx1"/>
                </a:solidFill>
                <a:latin typeface="Cambria" pitchFamily="18" charset="0"/>
              </a:rPr>
              <a:t>pulsiondiverticula</a:t>
            </a:r>
            <a:r>
              <a:rPr lang="en-US" sz="4000" dirty="0">
                <a:solidFill>
                  <a:schemeClr val="tx1"/>
                </a:solidFill>
                <a:latin typeface="Cambria" pitchFamily="18" charset="0"/>
              </a:rPr>
              <a:t> that arise due to esophageal motor dysfunction or mechanical distal obstruction</a:t>
            </a:r>
          </a:p>
          <a:p>
            <a:r>
              <a:rPr lang="en-US" sz="4000" dirty="0">
                <a:solidFill>
                  <a:schemeClr val="tx1"/>
                </a:solidFill>
                <a:latin typeface="Cambria" pitchFamily="18" charset="0"/>
              </a:rPr>
              <a:t>Many patients are asymptomatic when diagnosed</a:t>
            </a:r>
          </a:p>
          <a:p>
            <a:r>
              <a:rPr lang="en-US" sz="4000" dirty="0" err="1">
                <a:solidFill>
                  <a:schemeClr val="tx1"/>
                </a:solidFill>
                <a:latin typeface="Cambria" pitchFamily="18" charset="0"/>
              </a:rPr>
              <a:t>Dysphagia</a:t>
            </a:r>
            <a:r>
              <a:rPr lang="en-US" sz="4000" dirty="0">
                <a:solidFill>
                  <a:schemeClr val="tx1"/>
                </a:solidFill>
                <a:latin typeface="Cambria" pitchFamily="18" charset="0"/>
              </a:rPr>
              <a:t> and regurgitation are common symptoms</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1276376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14" y="161776"/>
            <a:ext cx="9404724" cy="981227"/>
          </a:xfrm>
        </p:spPr>
        <p:txBody>
          <a:bodyPr>
            <a:normAutofit fontScale="90000"/>
          </a:bodyPr>
          <a:lstStyle/>
          <a:p>
            <a:r>
              <a:rPr lang="en-US" sz="4000" dirty="0">
                <a:solidFill>
                  <a:schemeClr val="accent1">
                    <a:lumMod val="75000"/>
                  </a:schemeClr>
                </a:solidFill>
                <a:latin typeface="Cambria" pitchFamily="18" charset="0"/>
              </a:rPr>
              <a:t>Diagnosis and treatment</a:t>
            </a:r>
            <a:r>
              <a:rPr lang="en-US" sz="4000" dirty="0">
                <a:solidFill>
                  <a:schemeClr val="tx1"/>
                </a:solidFill>
                <a:latin typeface="Cambria" pitchFamily="18" charset="0"/>
              </a:rPr>
              <a:t/>
            </a:r>
            <a:br>
              <a:rPr lang="en-US" sz="4000" dirty="0">
                <a:solidFill>
                  <a:schemeClr val="tx1"/>
                </a:solidFill>
                <a:latin typeface="Cambria" pitchFamily="18" charset="0"/>
              </a:rPr>
            </a:br>
            <a:endParaRPr lang="en-US" sz="4000" dirty="0">
              <a:solidFill>
                <a:schemeClr val="tx1"/>
              </a:solidFill>
              <a:latin typeface="Cambria" pitchFamily="18" charset="0"/>
            </a:endParaRPr>
          </a:p>
        </p:txBody>
      </p:sp>
      <p:sp>
        <p:nvSpPr>
          <p:cNvPr id="3" name="Content Placeholder 2"/>
          <p:cNvSpPr>
            <a:spLocks noGrp="1"/>
          </p:cNvSpPr>
          <p:nvPr>
            <p:ph idx="1"/>
          </p:nvPr>
        </p:nvSpPr>
        <p:spPr>
          <a:xfrm>
            <a:off x="0" y="806015"/>
            <a:ext cx="12192000" cy="4195481"/>
          </a:xfrm>
        </p:spPr>
        <p:txBody>
          <a:bodyPr>
            <a:normAutofit/>
          </a:bodyPr>
          <a:lstStyle/>
          <a:p>
            <a:r>
              <a:rPr lang="en-US" sz="4000" dirty="0">
                <a:solidFill>
                  <a:schemeClr val="tx1"/>
                </a:solidFill>
                <a:latin typeface="Cambria" pitchFamily="18" charset="0"/>
              </a:rPr>
              <a:t>Diagnosis is easily made with barium swallow</a:t>
            </a:r>
          </a:p>
          <a:p>
            <a:r>
              <a:rPr lang="en-US" sz="4000" dirty="0">
                <a:solidFill>
                  <a:schemeClr val="tx1"/>
                </a:solidFill>
                <a:latin typeface="Cambria" pitchFamily="18" charset="0"/>
              </a:rPr>
              <a:t>Esophageal function studies should also be performed to rule out any motor disturbances</a:t>
            </a:r>
          </a:p>
          <a:p>
            <a:r>
              <a:rPr lang="en-US" sz="4000" dirty="0">
                <a:solidFill>
                  <a:schemeClr val="tx1"/>
                </a:solidFill>
                <a:latin typeface="Cambria" pitchFamily="18" charset="0"/>
              </a:rPr>
              <a:t>Lesions &lt; 3 cm often require no treatment</a:t>
            </a:r>
          </a:p>
          <a:p>
            <a:r>
              <a:rPr lang="en-US" sz="4000" dirty="0">
                <a:solidFill>
                  <a:schemeClr val="tx1"/>
                </a:solidFill>
                <a:latin typeface="Cambria" pitchFamily="18" charset="0"/>
              </a:rPr>
              <a:t>Extreme symptomatic patients sometimes require surgical repair</a:t>
            </a: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19143363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solidFill>
                  <a:schemeClr val="accent1"/>
                </a:solidFill>
              </a:rPr>
              <a:t>MANAGEMENT</a:t>
            </a:r>
            <a:endParaRPr lang="en-US" dirty="0">
              <a:solidFill>
                <a:schemeClr val="accent1"/>
              </a:solidFill>
            </a:endParaRPr>
          </a:p>
        </p:txBody>
      </p:sp>
      <p:sp>
        <p:nvSpPr>
          <p:cNvPr id="2" name="Content Placeholder 1"/>
          <p:cNvSpPr>
            <a:spLocks noGrp="1"/>
          </p:cNvSpPr>
          <p:nvPr>
            <p:ph idx="1"/>
          </p:nvPr>
        </p:nvSpPr>
        <p:spPr>
          <a:xfrm>
            <a:off x="0" y="1475510"/>
            <a:ext cx="11907982" cy="4772890"/>
          </a:xfrm>
        </p:spPr>
        <p:txBody>
          <a:bodyPr>
            <a:normAutofit/>
          </a:bodyPr>
          <a:lstStyle/>
          <a:p>
            <a:r>
              <a:rPr lang="en-US" sz="4000" dirty="0">
                <a:solidFill>
                  <a:schemeClr val="tx1"/>
                </a:solidFill>
              </a:rPr>
              <a:t>For mild symptoms treatment is a bland, soft, semisoft or semiliquid diet to facilitate passage.</a:t>
            </a:r>
          </a:p>
          <a:p>
            <a:r>
              <a:rPr lang="en-US" sz="4000" dirty="0">
                <a:solidFill>
                  <a:schemeClr val="tx1"/>
                </a:solidFill>
              </a:rPr>
              <a:t>Small frequent meals is also recommended.</a:t>
            </a:r>
          </a:p>
          <a:p>
            <a:r>
              <a:rPr lang="en-US" sz="4000" dirty="0">
                <a:solidFill>
                  <a:schemeClr val="tx1"/>
                </a:solidFill>
              </a:rPr>
              <a:t>The more severe symptoms may require surgical excision of the diverticulum</a:t>
            </a:r>
          </a:p>
        </p:txBody>
      </p:sp>
    </p:spTree>
    <p:extLst>
      <p:ext uri="{BB962C8B-B14F-4D97-AF65-F5344CB8AC3E}">
        <p14:creationId xmlns:p14="http://schemas.microsoft.com/office/powerpoint/2010/main" val="19506458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Nursing management</a:t>
            </a:r>
          </a:p>
        </p:txBody>
      </p:sp>
      <p:sp>
        <p:nvSpPr>
          <p:cNvPr id="2" name="Content Placeholder 1"/>
          <p:cNvSpPr>
            <a:spLocks noGrp="1"/>
          </p:cNvSpPr>
          <p:nvPr>
            <p:ph idx="1"/>
          </p:nvPr>
        </p:nvSpPr>
        <p:spPr>
          <a:xfrm>
            <a:off x="228609" y="2052925"/>
            <a:ext cx="9821253" cy="4195481"/>
          </a:xfrm>
        </p:spPr>
        <p:txBody>
          <a:bodyPr>
            <a:normAutofit/>
          </a:bodyPr>
          <a:lstStyle/>
          <a:p>
            <a:r>
              <a:rPr lang="en-US" sz="4000" dirty="0">
                <a:solidFill>
                  <a:schemeClr val="tx1"/>
                </a:solidFill>
              </a:rPr>
              <a:t>Dietary modification</a:t>
            </a:r>
          </a:p>
          <a:p>
            <a:r>
              <a:rPr lang="en-US" sz="4000" dirty="0">
                <a:solidFill>
                  <a:schemeClr val="tx1"/>
                </a:solidFill>
              </a:rPr>
              <a:t>Oral hygiene</a:t>
            </a:r>
          </a:p>
          <a:p>
            <a:r>
              <a:rPr lang="en-US" sz="4000" dirty="0">
                <a:solidFill>
                  <a:schemeClr val="tx1"/>
                </a:solidFill>
              </a:rPr>
              <a:t>Pre and post op care in case of surgical management</a:t>
            </a:r>
          </a:p>
        </p:txBody>
      </p:sp>
    </p:spTree>
    <p:extLst>
      <p:ext uri="{BB962C8B-B14F-4D97-AF65-F5344CB8AC3E}">
        <p14:creationId xmlns:p14="http://schemas.microsoft.com/office/powerpoint/2010/main" val="877694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9" y="120209"/>
            <a:ext cx="9404724" cy="856536"/>
          </a:xfrm>
        </p:spPr>
        <p:txBody>
          <a:bodyPr>
            <a:normAutofit fontScale="90000"/>
          </a:bodyPr>
          <a:lstStyle/>
          <a:p>
            <a:r>
              <a:rPr lang="en-US" sz="4000" dirty="0">
                <a:solidFill>
                  <a:schemeClr val="tx1"/>
                </a:solidFill>
                <a:latin typeface="Cambria" pitchFamily="18" charset="0"/>
              </a:rPr>
              <a:t/>
            </a:r>
            <a:br>
              <a:rPr lang="en-US" sz="4000" dirty="0">
                <a:solidFill>
                  <a:schemeClr val="tx1"/>
                </a:solidFill>
                <a:latin typeface="Cambria" pitchFamily="18" charset="0"/>
              </a:rPr>
            </a:br>
            <a:r>
              <a:rPr lang="en-US" sz="4000" dirty="0">
                <a:solidFill>
                  <a:schemeClr val="accent1"/>
                </a:solidFill>
                <a:latin typeface="Cambria" pitchFamily="18" charset="0"/>
              </a:rPr>
              <a:t>ESOPHAGOSCOPY</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828801"/>
            <a:ext cx="12192000" cy="4821382"/>
          </a:xfrm>
        </p:spPr>
        <p:txBody>
          <a:bodyPr>
            <a:noAutofit/>
          </a:bodyPr>
          <a:lstStyle/>
          <a:p>
            <a:pPr marL="109728" indent="0">
              <a:buNone/>
            </a:pPr>
            <a:r>
              <a:rPr lang="en-US" sz="4400" dirty="0">
                <a:solidFill>
                  <a:schemeClr val="tx1"/>
                </a:solidFill>
                <a:latin typeface="Cambria" pitchFamily="18" charset="0"/>
              </a:rPr>
              <a:t>Indications include:</a:t>
            </a:r>
          </a:p>
          <a:p>
            <a:pPr marL="1060704" lvl="2" indent="-457200"/>
            <a:r>
              <a:rPr lang="en-US" sz="4400" dirty="0" err="1">
                <a:solidFill>
                  <a:schemeClr val="tx1"/>
                </a:solidFill>
                <a:latin typeface="Cambria" pitchFamily="18" charset="0"/>
              </a:rPr>
              <a:t>Dysphagia</a:t>
            </a:r>
            <a:r>
              <a:rPr lang="en-US" sz="4400" dirty="0">
                <a:solidFill>
                  <a:schemeClr val="tx1"/>
                </a:solidFill>
                <a:latin typeface="Cambria" pitchFamily="18" charset="0"/>
              </a:rPr>
              <a:t> -foreign body impaction</a:t>
            </a:r>
          </a:p>
          <a:p>
            <a:pPr marL="1060704" lvl="2" indent="-457200"/>
            <a:r>
              <a:rPr lang="en-US" sz="4400" dirty="0">
                <a:solidFill>
                  <a:schemeClr val="tx1"/>
                </a:solidFill>
                <a:latin typeface="Cambria" pitchFamily="18" charset="0"/>
              </a:rPr>
              <a:t>Reflux –treatment</a:t>
            </a:r>
          </a:p>
          <a:p>
            <a:pPr marL="1060704" lvl="2" indent="-457200"/>
            <a:r>
              <a:rPr lang="en-US" sz="4400" dirty="0" err="1">
                <a:solidFill>
                  <a:schemeClr val="tx1"/>
                </a:solidFill>
                <a:latin typeface="Cambria" pitchFamily="18" charset="0"/>
              </a:rPr>
              <a:t>Hematemesis</a:t>
            </a:r>
            <a:r>
              <a:rPr lang="en-US" sz="4400" dirty="0">
                <a:solidFill>
                  <a:schemeClr val="tx1"/>
                </a:solidFill>
                <a:latin typeface="Cambria" pitchFamily="18" charset="0"/>
              </a:rPr>
              <a:t> –GERD</a:t>
            </a:r>
          </a:p>
          <a:p>
            <a:pPr marL="1060704" lvl="2" indent="-457200"/>
            <a:r>
              <a:rPr lang="en-US" sz="4400" dirty="0">
                <a:solidFill>
                  <a:schemeClr val="tx1"/>
                </a:solidFill>
                <a:latin typeface="Cambria" pitchFamily="18" charset="0"/>
              </a:rPr>
              <a:t>Atypical chest pain</a:t>
            </a:r>
          </a:p>
          <a:p>
            <a:pPr marL="1060704" lvl="2" indent="-457200"/>
            <a:r>
              <a:rPr lang="en-US" sz="4400" dirty="0">
                <a:solidFill>
                  <a:schemeClr val="tx1"/>
                </a:solidFill>
                <a:latin typeface="Cambria" pitchFamily="18" charset="0"/>
              </a:rPr>
              <a:t>Confirmation of diagnosis </a:t>
            </a:r>
            <a:r>
              <a:rPr lang="en-US" sz="4400" dirty="0" err="1">
                <a:solidFill>
                  <a:schemeClr val="tx1"/>
                </a:solidFill>
                <a:latin typeface="Cambria" pitchFamily="18" charset="0"/>
              </a:rPr>
              <a:t>e.G</a:t>
            </a:r>
            <a:r>
              <a:rPr lang="en-US" sz="4400" dirty="0">
                <a:solidFill>
                  <a:schemeClr val="tx1"/>
                </a:solidFill>
                <a:latin typeface="Cambria" pitchFamily="18" charset="0"/>
              </a:rPr>
              <a:t> oral candidiasis</a:t>
            </a:r>
          </a:p>
        </p:txBody>
      </p:sp>
      <p:pic>
        <p:nvPicPr>
          <p:cNvPr id="2050" name="Picture 2" descr="C:\Users\samsung\Pictures\download.jpg"/>
          <p:cNvPicPr>
            <a:picLocks noChangeAspect="1" noChangeArrowheads="1"/>
          </p:cNvPicPr>
          <p:nvPr/>
        </p:nvPicPr>
        <p:blipFill>
          <a:blip r:embed="rId2" cstate="print"/>
          <a:srcRect/>
          <a:stretch>
            <a:fillRect/>
          </a:stretch>
        </p:blipFill>
        <p:spPr bwMode="auto">
          <a:xfrm>
            <a:off x="7749543" y="0"/>
            <a:ext cx="4456508" cy="2522220"/>
          </a:xfrm>
          <a:prstGeom prst="rect">
            <a:avLst/>
          </a:prstGeom>
          <a:noFill/>
        </p:spPr>
      </p:pic>
    </p:spTree>
    <p:extLst>
      <p:ext uri="{BB962C8B-B14F-4D97-AF65-F5344CB8AC3E}">
        <p14:creationId xmlns:p14="http://schemas.microsoft.com/office/powerpoint/2010/main" val="41138087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5949" y="120209"/>
            <a:ext cx="9404724" cy="856536"/>
          </a:xfrm>
        </p:spPr>
        <p:txBody>
          <a:bodyPr>
            <a:normAutofit fontScale="90000"/>
          </a:bodyPr>
          <a:lstStyle/>
          <a:p>
            <a:r>
              <a:rPr lang="en-US" sz="4000" dirty="0">
                <a:solidFill>
                  <a:schemeClr val="tx1"/>
                </a:solidFill>
                <a:latin typeface="Cambria" pitchFamily="18" charset="0"/>
              </a:rPr>
              <a:t/>
            </a:r>
            <a:br>
              <a:rPr lang="en-US" sz="4000" dirty="0">
                <a:solidFill>
                  <a:schemeClr val="tx1"/>
                </a:solidFill>
                <a:latin typeface="Cambria" pitchFamily="18" charset="0"/>
              </a:rPr>
            </a:br>
            <a:r>
              <a:rPr lang="en-US" sz="4000" dirty="0">
                <a:solidFill>
                  <a:schemeClr val="accent1"/>
                </a:solidFill>
                <a:latin typeface="Cambria" pitchFamily="18" charset="0"/>
              </a:rPr>
              <a:t>ESOPHAGOSCOPY</a:t>
            </a:r>
            <a:r>
              <a:rPr lang="en-US" sz="3200" dirty="0">
                <a:solidFill>
                  <a:schemeClr val="tx1"/>
                </a:solidFill>
                <a:latin typeface="Cambria" pitchFamily="18" charset="0"/>
              </a:rPr>
              <a:t/>
            </a:r>
            <a:br>
              <a:rPr lang="en-US" sz="3200" dirty="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0" y="1330037"/>
            <a:ext cx="12192000" cy="5320146"/>
          </a:xfrm>
        </p:spPr>
        <p:txBody>
          <a:bodyPr>
            <a:noAutofit/>
          </a:bodyPr>
          <a:lstStyle/>
          <a:p>
            <a:pPr marL="109728" indent="0">
              <a:buNone/>
            </a:pPr>
            <a:r>
              <a:rPr lang="en-US" sz="4400" dirty="0">
                <a:solidFill>
                  <a:schemeClr val="accent1"/>
                </a:solidFill>
                <a:latin typeface="Cambria" pitchFamily="18" charset="0"/>
              </a:rPr>
              <a:t>Contraindications:</a:t>
            </a:r>
          </a:p>
          <a:p>
            <a:pPr marL="109728" indent="0"/>
            <a:endParaRPr lang="en-US" sz="3900" dirty="0">
              <a:solidFill>
                <a:schemeClr val="tx1"/>
              </a:solidFill>
              <a:latin typeface="Cambria" pitchFamily="18" charset="0"/>
            </a:endParaRPr>
          </a:p>
          <a:p>
            <a:pPr lvl="2"/>
            <a:r>
              <a:rPr lang="en-US" sz="4400" dirty="0" err="1">
                <a:solidFill>
                  <a:schemeClr val="tx1"/>
                </a:solidFill>
                <a:latin typeface="Cambria" pitchFamily="18" charset="0"/>
              </a:rPr>
              <a:t>Zenker</a:t>
            </a:r>
            <a:r>
              <a:rPr lang="en-US" sz="4400" dirty="0">
                <a:solidFill>
                  <a:schemeClr val="tx1"/>
                </a:solidFill>
                <a:latin typeface="Cambria" pitchFamily="18" charset="0"/>
              </a:rPr>
              <a:t> hernia</a:t>
            </a:r>
          </a:p>
          <a:p>
            <a:pPr lvl="2"/>
            <a:r>
              <a:rPr lang="en-US" sz="4000" dirty="0">
                <a:latin typeface="Cambria" pitchFamily="18" charset="0"/>
              </a:rPr>
              <a:t>Bleeding</a:t>
            </a:r>
            <a:endParaRPr lang="en-US" sz="4000" dirty="0">
              <a:solidFill>
                <a:schemeClr val="tx1"/>
              </a:solidFill>
              <a:latin typeface="Cambria" pitchFamily="18" charset="0"/>
            </a:endParaRPr>
          </a:p>
          <a:p>
            <a:pPr marL="109728" indent="0">
              <a:buNone/>
            </a:pPr>
            <a:endParaRPr lang="en-US" sz="4400" dirty="0">
              <a:solidFill>
                <a:schemeClr val="tx1"/>
              </a:solidFill>
              <a:latin typeface="Cambria" pitchFamily="18" charset="0"/>
            </a:endParaRPr>
          </a:p>
        </p:txBody>
      </p:sp>
    </p:spTree>
    <p:extLst>
      <p:ext uri="{BB962C8B-B14F-4D97-AF65-F5344CB8AC3E}">
        <p14:creationId xmlns:p14="http://schemas.microsoft.com/office/powerpoint/2010/main" val="741600057"/>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a:majorFont>
        <a:latin typeface="Century Gothic"/>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17465</TotalTime>
  <Words>13688</Words>
  <Application>Microsoft Office PowerPoint</Application>
  <PresentationFormat>Widescreen</PresentationFormat>
  <Paragraphs>2140</Paragraphs>
  <Slides>406</Slides>
  <Notes>26</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406</vt:i4>
      </vt:variant>
    </vt:vector>
  </HeadingPairs>
  <TitlesOfParts>
    <vt:vector size="425" baseType="lpstr">
      <vt:lpstr>Aharoni</vt:lpstr>
      <vt:lpstr>Arial</vt:lpstr>
      <vt:lpstr>Arial Black</vt:lpstr>
      <vt:lpstr>Arial Unicode MS</vt:lpstr>
      <vt:lpstr>Berlin Sans FB Demi</vt:lpstr>
      <vt:lpstr>Book Antiqua</vt:lpstr>
      <vt:lpstr>Calibri</vt:lpstr>
      <vt:lpstr>Cambria</vt:lpstr>
      <vt:lpstr>Century Gothic</vt:lpstr>
      <vt:lpstr>Comic Sans MS</vt:lpstr>
      <vt:lpstr>Cooper Black</vt:lpstr>
      <vt:lpstr>Symbol</vt:lpstr>
      <vt:lpstr>Tahoma</vt:lpstr>
      <vt:lpstr>Times New Roman</vt:lpstr>
      <vt:lpstr>Trebuchet MS</vt:lpstr>
      <vt:lpstr>Verdana</vt:lpstr>
      <vt:lpstr>Wingdings</vt:lpstr>
      <vt:lpstr>Wingdings 3</vt:lpstr>
      <vt:lpstr>Office Theme</vt:lpstr>
      <vt:lpstr>Dental, Biliary and alimentary DISORDERS </vt:lpstr>
      <vt:lpstr>PowerPoint Presentation</vt:lpstr>
      <vt:lpstr>SPECIFIC Objectives </vt:lpstr>
      <vt:lpstr>SDL</vt:lpstr>
      <vt:lpstr>TERMS IN GIT </vt:lpstr>
      <vt:lpstr> </vt:lpstr>
      <vt:lpstr>COMMON TESTS </vt:lpstr>
      <vt:lpstr>PowerPoint Presentation</vt:lpstr>
      <vt:lpstr>1. HALITOSIS</vt:lpstr>
      <vt:lpstr>PowerPoint Presentation</vt:lpstr>
      <vt:lpstr>Causes</vt:lpstr>
      <vt:lpstr>PowerPoint Presentation</vt:lpstr>
      <vt:lpstr>PowerPoint Presentation</vt:lpstr>
      <vt:lpstr>PowerPoint Presentation</vt:lpstr>
      <vt:lpstr>PowerPoint Presentation</vt:lpstr>
      <vt:lpstr>HOME REMEDY FOR SMALL STONES</vt:lpstr>
      <vt:lpstr>PowerPoint Presentation</vt:lpstr>
      <vt:lpstr>PowerPoint Presentation</vt:lpstr>
      <vt:lpstr>Thieves oil-History-bubonic plague</vt:lpstr>
      <vt:lpstr>PowerPoint Presentation</vt:lpstr>
      <vt:lpstr>PowerPoint Presentation</vt:lpstr>
      <vt:lpstr>PowerPoint Presentation</vt:lpstr>
      <vt:lpstr>types</vt:lpstr>
      <vt:lpstr>PowerPoint Presentation</vt:lpstr>
      <vt:lpstr>PowerPoint Presentation</vt:lpstr>
      <vt:lpstr>Factors enhancing bacterial action</vt:lpstr>
      <vt:lpstr>PowerPoint Presentation</vt:lpstr>
      <vt:lpstr>PowerPoint Presentation</vt:lpstr>
      <vt:lpstr>Non carious lesions etiology</vt:lpstr>
      <vt:lpstr>Non carious lesions</vt:lpstr>
      <vt:lpstr>abrasion</vt:lpstr>
      <vt:lpstr>Fluoride: Deficient</vt:lpstr>
      <vt:lpstr>Fluoride: excess (fluorosis)</vt:lpstr>
      <vt:lpstr>Complications of dental caries</vt:lpstr>
      <vt:lpstr> General Symptoms of dental caries </vt:lpstr>
      <vt:lpstr>Management </vt:lpstr>
      <vt:lpstr>3. Dentoalveolar abscess </vt:lpstr>
      <vt:lpstr>Management</vt:lpstr>
      <vt:lpstr>4. MALOCCLUSION</vt:lpstr>
      <vt:lpstr>5. TEMPOROMANDIBULAR DISORDERS SDL </vt:lpstr>
      <vt:lpstr>Clinical manifestations </vt:lpstr>
      <vt:lpstr>Diagnosis </vt:lpstr>
      <vt:lpstr>Nursing management </vt:lpstr>
      <vt:lpstr>6. PAROTITIS SDL</vt:lpstr>
      <vt:lpstr>Clinical manifestations </vt:lpstr>
      <vt:lpstr>Management</vt:lpstr>
      <vt:lpstr>7. Cancer of the oral cavity SDL </vt:lpstr>
      <vt:lpstr>PowerPoint Presentation</vt:lpstr>
      <vt:lpstr>PowerPoint Presentation</vt:lpstr>
      <vt:lpstr>Risk factors  </vt:lpstr>
      <vt:lpstr>Types of oral cancers </vt:lpstr>
      <vt:lpstr>Pathophysiology</vt:lpstr>
      <vt:lpstr>Signs and symptoms </vt:lpstr>
      <vt:lpstr>Diagnosis </vt:lpstr>
      <vt:lpstr>Treatment </vt:lpstr>
      <vt:lpstr>Prevention</vt:lpstr>
      <vt:lpstr>8. GINGIVITIS</vt:lpstr>
      <vt:lpstr>Signs &amp;symptoms </vt:lpstr>
      <vt:lpstr>9. Salivary calculus/ sialolithiasis SDL </vt:lpstr>
      <vt:lpstr>Causes </vt:lpstr>
      <vt:lpstr>Risk factors </vt:lpstr>
      <vt:lpstr>Signs and symptoms </vt:lpstr>
      <vt:lpstr>Diagnosis  </vt:lpstr>
      <vt:lpstr>Treatment </vt:lpstr>
      <vt:lpstr>PERIODONTITIS</vt:lpstr>
      <vt:lpstr>Pathophysiology</vt:lpstr>
      <vt:lpstr>Modifiable risk factors that contribute to periodontitis include </vt:lpstr>
      <vt:lpstr>Symptoms and Signs </vt:lpstr>
      <vt:lpstr>PowerPoint Presentation</vt:lpstr>
      <vt:lpstr>PowerPoint Presentation</vt:lpstr>
      <vt:lpstr>10. Sialadenitis SDL </vt:lpstr>
      <vt:lpstr>Risk factors </vt:lpstr>
      <vt:lpstr>Clinical features </vt:lpstr>
      <vt:lpstr>Treatment</vt:lpstr>
      <vt:lpstr>PowerPoint Presentation</vt:lpstr>
      <vt:lpstr>1. ACHALASIA</vt:lpstr>
      <vt:lpstr>Clinical manifestations </vt:lpstr>
      <vt:lpstr>Diagnosis</vt:lpstr>
      <vt:lpstr>Surgical treatment </vt:lpstr>
      <vt:lpstr>Nursing management </vt:lpstr>
      <vt:lpstr>2. Diffuse esophageal spasm (DES) SDL </vt:lpstr>
      <vt:lpstr>PowerPoint Presentation</vt:lpstr>
      <vt:lpstr>Management</vt:lpstr>
      <vt:lpstr>Post surgical management </vt:lpstr>
      <vt:lpstr>3. ESOPHAGEAL DIVERTICULA SDL </vt:lpstr>
      <vt:lpstr>PowerPoint Presentation</vt:lpstr>
      <vt:lpstr>PATHOPHYSIOLOGY</vt:lpstr>
      <vt:lpstr>Signs and symptoms</vt:lpstr>
      <vt:lpstr>TYPES; Pharyngoesophageal diverticula (zenker) </vt:lpstr>
      <vt:lpstr>PowerPoint Presentation</vt:lpstr>
      <vt:lpstr>PowerPoint Presentation</vt:lpstr>
      <vt:lpstr>Diagnosis and treatment </vt:lpstr>
      <vt:lpstr>Midesophageal (traction) diverticula </vt:lpstr>
      <vt:lpstr>Epiphrenic (supradiaphragmatic) diverticula </vt:lpstr>
      <vt:lpstr>Diagnosis and treatment </vt:lpstr>
      <vt:lpstr>MANAGEMENT</vt:lpstr>
      <vt:lpstr>Nursing management</vt:lpstr>
      <vt:lpstr> ESOPHAGOSCOPY </vt:lpstr>
      <vt:lpstr> ESOPHAGOSCOPY </vt:lpstr>
      <vt:lpstr>General considerations </vt:lpstr>
      <vt:lpstr>Complications </vt:lpstr>
      <vt:lpstr>4. HIATUS HERNIA </vt:lpstr>
      <vt:lpstr>PowerPoint Presentation</vt:lpstr>
      <vt:lpstr>PowerPoint Presentation</vt:lpstr>
      <vt:lpstr>PowerPoint Presentation</vt:lpstr>
      <vt:lpstr>PowerPoint Presentation</vt:lpstr>
      <vt:lpstr>PowerPoint Presentation</vt:lpstr>
      <vt:lpstr>CAUSE</vt:lpstr>
      <vt:lpstr>diagnosis</vt:lpstr>
      <vt:lpstr>Management </vt:lpstr>
      <vt:lpstr>5.Gastro-oesophangeal reflux Disease  </vt:lpstr>
      <vt:lpstr>Management </vt:lpstr>
      <vt:lpstr>Nissen fundoplication </vt:lpstr>
      <vt:lpstr>6. Cancer of the oesophagus </vt:lpstr>
      <vt:lpstr>Ca esophagus contd…. </vt:lpstr>
      <vt:lpstr>S/S</vt:lpstr>
      <vt:lpstr>Post –op care </vt:lpstr>
      <vt:lpstr>PowerPoint Presentation</vt:lpstr>
      <vt:lpstr> 1. GASTRITIS</vt:lpstr>
      <vt:lpstr>Predisposing factors </vt:lpstr>
      <vt:lpstr>Clinical manifestations </vt:lpstr>
      <vt:lpstr>Management</vt:lpstr>
      <vt:lpstr>2. PEPTIC ULCER DISEASE </vt:lpstr>
      <vt:lpstr>PowerPoint Presentation</vt:lpstr>
      <vt:lpstr>Stomach defense mechanisms</vt:lpstr>
      <vt:lpstr>Post-epithelial factors</vt:lpstr>
      <vt:lpstr>Etiology </vt:lpstr>
      <vt:lpstr>Pathophysiology</vt:lpstr>
      <vt:lpstr>H. pylori</vt:lpstr>
      <vt:lpstr>PowerPoint Presentation</vt:lpstr>
      <vt:lpstr>PowerPoint Presentation</vt:lpstr>
      <vt:lpstr>Stress</vt:lpstr>
      <vt:lpstr>PowerPoint Presentation</vt:lpstr>
      <vt:lpstr>PowerPoint Presentation</vt:lpstr>
      <vt:lpstr>PowerPoint Presentation</vt:lpstr>
      <vt:lpstr>NSAIDS</vt:lpstr>
      <vt:lpstr>Smoking</vt:lpstr>
      <vt:lpstr>PowerPoint Presentation</vt:lpstr>
      <vt:lpstr>PowerPoint Presentation</vt:lpstr>
      <vt:lpstr>Diet</vt:lpstr>
      <vt:lpstr>Alcohol(Chemical component is ethanol, a psychotropic drug)</vt:lpstr>
      <vt:lpstr>PowerPoint Presentation</vt:lpstr>
      <vt:lpstr>How do we end up with wheat in alcohol?</vt:lpstr>
      <vt:lpstr>PowerPoint Presentation</vt:lpstr>
      <vt:lpstr>PowerPoint Presentation</vt:lpstr>
      <vt:lpstr>PowerPoint Presentation</vt:lpstr>
      <vt:lpstr>PowerPoint Presentation</vt:lpstr>
      <vt:lpstr>Local brews</vt:lpstr>
      <vt:lpstr>How much to take?</vt:lpstr>
      <vt:lpstr>What is your stand on alcohol? Prv 23:29-35</vt:lpstr>
      <vt:lpstr>Classification of peptic ulcers</vt:lpstr>
      <vt:lpstr>Peptic Ulcers</vt:lpstr>
      <vt:lpstr>Duodenal Ulcers</vt:lpstr>
      <vt:lpstr>Esophageal Ulcer</vt:lpstr>
      <vt:lpstr>Bleeding Ulcer </vt:lpstr>
      <vt:lpstr>SYMPTOMS</vt:lpstr>
      <vt:lpstr>PowerPoint Presentation</vt:lpstr>
      <vt:lpstr>Endoscopy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PANCREATITIS  Acute Chronic </vt:lpstr>
      <vt:lpstr>Signs and symptoms </vt:lpstr>
      <vt:lpstr>PowerPoint Presentation</vt:lpstr>
      <vt:lpstr>COMPLICATIONS </vt:lpstr>
      <vt:lpstr>MANAGEMENT</vt:lpstr>
      <vt:lpstr>Management</vt:lpstr>
      <vt:lpstr>Chronic pancreatitis </vt:lpstr>
      <vt:lpstr>Symptoms</vt:lpstr>
      <vt:lpstr>COMPLICATIONS</vt:lpstr>
      <vt:lpstr>Management</vt:lpstr>
      <vt:lpstr>1. CANCER PANCREASE </vt:lpstr>
      <vt:lpstr>PowerPoint Presentation</vt:lpstr>
      <vt:lpstr>Symptoms</vt:lpstr>
      <vt:lpstr>PowerPoint Presentation</vt:lpstr>
      <vt:lpstr>PowerPoint Presentation</vt:lpstr>
      <vt:lpstr>2. JAUNDICE </vt:lpstr>
      <vt:lpstr>Classification of jaundice</vt:lpstr>
      <vt:lpstr>According to cause</vt:lpstr>
      <vt:lpstr>Conjugation of bilirubin </vt:lpstr>
      <vt:lpstr>Causes </vt:lpstr>
      <vt:lpstr>PowerPoint Presentation</vt:lpstr>
      <vt:lpstr>PowerPoint Presentation</vt:lpstr>
      <vt:lpstr>PowerPoint Presentation</vt:lpstr>
      <vt:lpstr>Clinical manifestations </vt:lpstr>
      <vt:lpstr>3. HEPATITIS </vt:lpstr>
      <vt:lpstr>PowerPoint Presentation</vt:lpstr>
      <vt:lpstr> HEPATITIS A </vt:lpstr>
      <vt:lpstr>PowerPoint Presentation</vt:lpstr>
      <vt:lpstr>PowerPoint Presentation</vt:lpstr>
      <vt:lpstr>HEPATITIS B </vt:lpstr>
      <vt:lpstr>Clinical manifestations </vt:lpstr>
      <vt:lpstr>Management</vt:lpstr>
      <vt:lpstr>PowerPoint Presentation</vt:lpstr>
      <vt:lpstr> Prevention</vt:lpstr>
      <vt:lpstr>HEPATITIS C &amp; D </vt:lpstr>
      <vt:lpstr>Hepatitis C</vt:lpstr>
      <vt:lpstr>4. PORTAL HYPERTENSION </vt:lpstr>
      <vt:lpstr>PowerPoint Presentation</vt:lpstr>
      <vt:lpstr>PowerPoint Presentation</vt:lpstr>
      <vt:lpstr>Pathophysiology</vt:lpstr>
      <vt:lpstr>Symptoms</vt:lpstr>
      <vt:lpstr>Investigations </vt:lpstr>
      <vt:lpstr>Management </vt:lpstr>
      <vt:lpstr>5. LIVER CIRRHOSIS</vt:lpstr>
      <vt:lpstr>stages</vt:lpstr>
      <vt:lpstr>Stage 2</vt:lpstr>
      <vt:lpstr>Stage 3</vt:lpstr>
      <vt:lpstr>Stage 4 (End Stage Liver Disease) </vt:lpstr>
      <vt:lpstr>Types of Cirrhosis(Also etiologic factors) </vt:lpstr>
      <vt:lpstr>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Ascites</vt:lpstr>
      <vt:lpstr>S/S</vt:lpstr>
      <vt:lpstr>Diagnosis</vt:lpstr>
      <vt:lpstr>PowerPoint Presentation</vt:lpstr>
      <vt:lpstr>PowerPoint Presentation</vt:lpstr>
      <vt:lpstr>Management</vt:lpstr>
      <vt:lpstr>T.I.P.S Transjugular intrahepatic Portosystemic shunt</vt:lpstr>
      <vt:lpstr>Complications </vt:lpstr>
      <vt:lpstr>6. CA  LIVER </vt:lpstr>
      <vt:lpstr>Clinical features </vt:lpstr>
      <vt:lpstr>Management Surgical </vt:lpstr>
      <vt:lpstr>PowerPoint Presentation</vt:lpstr>
      <vt:lpstr>1. CHOLECYSTITIS  </vt:lpstr>
      <vt:lpstr>The Gallbladder</vt:lpstr>
      <vt:lpstr>PowerPoint Presentation</vt:lpstr>
      <vt:lpstr>PowerPoint Presentation</vt:lpstr>
      <vt:lpstr>PowerPoint Presentation</vt:lpstr>
      <vt:lpstr>PowerPoint Presentation</vt:lpstr>
      <vt:lpstr>Pathophysiology </vt:lpstr>
      <vt:lpstr>Clinical features</vt:lpstr>
      <vt:lpstr>PowerPoint Presentation</vt:lpstr>
      <vt:lpstr>Diagnostic </vt:lpstr>
      <vt:lpstr>PowerPoint Presentation</vt:lpstr>
      <vt:lpstr>…continue</vt:lpstr>
      <vt:lpstr>management</vt:lpstr>
      <vt:lpstr>Complications</vt:lpstr>
      <vt:lpstr>Other possible complication</vt:lpstr>
      <vt:lpstr>Management </vt:lpstr>
      <vt:lpstr>2. CHOLELITHIASIS </vt:lpstr>
      <vt:lpstr>Clinical manifestations </vt:lpstr>
      <vt:lpstr>Diagnosis </vt:lpstr>
      <vt:lpstr>B) cholelithiasis dx </vt:lpstr>
      <vt:lpstr>Management </vt:lpstr>
      <vt:lpstr>Pre-op care </vt:lpstr>
      <vt:lpstr>Post-op care </vt:lpstr>
      <vt:lpstr>bowel diseases/disorders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Management</vt:lpstr>
      <vt:lpstr>PowerPoint Presentation</vt:lpstr>
      <vt:lpstr>2.CROHN’S DISEASE</vt:lpstr>
      <vt:lpstr>Pathophysiology</vt:lpstr>
      <vt:lpstr>Causes</vt:lpstr>
      <vt:lpstr>Summary of Differences</vt:lpstr>
      <vt:lpstr>PowerPoint Presentation</vt:lpstr>
      <vt:lpstr>PowerPoint Presentation</vt:lpstr>
      <vt:lpstr>Management</vt:lpstr>
      <vt:lpstr>3. DIVERTICULAR DISEASE </vt:lpstr>
      <vt:lpstr>PowerPoint Presentation</vt:lpstr>
      <vt:lpstr>Causes</vt:lpstr>
      <vt:lpstr>Clinical manifestations </vt:lpstr>
      <vt:lpstr>PowerPoint Presentation</vt:lpstr>
      <vt:lpstr>Management </vt:lpstr>
      <vt:lpstr>4. INTESTINAL OBSTRUCTION</vt:lpstr>
      <vt:lpstr>PowerPoint Presentation</vt:lpstr>
      <vt:lpstr> </vt:lpstr>
      <vt:lpstr>PowerPoint Presentation</vt:lpstr>
      <vt:lpstr> DYNAMIC OBSTRUCTION (MECHANICAL)</vt:lpstr>
      <vt:lpstr>Pathophysiology</vt:lpstr>
      <vt:lpstr>PowerPoint Presentation</vt:lpstr>
      <vt:lpstr>PowerPoint Presentation</vt:lpstr>
      <vt:lpstr>PowerPoint Presentation</vt:lpstr>
      <vt:lpstr>Diagnosis</vt:lpstr>
      <vt:lpstr>Lab tests</vt:lpstr>
      <vt:lpstr>Obstruction by adhesions</vt:lpstr>
      <vt:lpstr>Management</vt:lpstr>
      <vt:lpstr>Obstruction by hernias</vt:lpstr>
      <vt:lpstr>PowerPoint Presentation</vt:lpstr>
      <vt:lpstr>PowerPoint Presentation</vt:lpstr>
      <vt:lpstr>PowerPoint Presentation</vt:lpstr>
      <vt:lpstr>Terms in hernia</vt:lpstr>
      <vt:lpstr>PowerPoint Presentation</vt:lpstr>
      <vt:lpstr>Management</vt:lpstr>
      <vt:lpstr>Obstruction by a Volvulus</vt:lpstr>
      <vt:lpstr>PowerPoint Presentation</vt:lpstr>
      <vt:lpstr>PowerPoint Presentation</vt:lpstr>
      <vt:lpstr>Surgical Management</vt:lpstr>
      <vt:lpstr>Acute intussusceptions    SURGICAL EMERGENCY!!!!  </vt:lpstr>
      <vt:lpstr>PowerPoint Presentation</vt:lpstr>
      <vt:lpstr>PowerPoint Presentation</vt:lpstr>
      <vt:lpstr>PowerPoint Presentation</vt:lpstr>
      <vt:lpstr>Signs.symptoms: child</vt:lpstr>
      <vt:lpstr>PowerPoint Presentation</vt:lpstr>
      <vt:lpstr>INVESTIGATIONS:</vt:lpstr>
      <vt:lpstr>PowerPoint Presentation</vt:lpstr>
      <vt:lpstr>TREATMENT OF INTESTINAL OBSTRUCTION </vt:lpstr>
      <vt:lpstr>PowerPoint Presentation</vt:lpstr>
      <vt:lpstr>INDICATIONS FOR SURGERY</vt:lpstr>
      <vt:lpstr>MANAGEMENT FOR LARGE BOWEL OBSTRUCTION</vt:lpstr>
      <vt:lpstr>Complications associated with intestinal obstruction repair</vt:lpstr>
      <vt:lpstr>PowerPoint Presentation</vt:lpstr>
      <vt:lpstr>PowerPoint Presentation</vt:lpstr>
      <vt:lpstr> Neurological causes: 1. PARALYTIC ILEUS  </vt:lpstr>
      <vt:lpstr>PowerPoint Presentation</vt:lpstr>
      <vt:lpstr>2. Hirschsprung’s Disease</vt:lpstr>
      <vt:lpstr>PSEUDO-OBSTRUCTION</vt:lpstr>
      <vt:lpstr>PowerPoint Presentation</vt:lpstr>
      <vt:lpstr>PowerPoint Presentation</vt:lpstr>
      <vt:lpstr>Vascular obstruction: Acute Mesenteric Occlusion</vt:lpstr>
      <vt:lpstr>PowerPoint Presentation</vt:lpstr>
      <vt:lpstr>5. CANCER OF RECTUM AND COLON    </vt:lpstr>
      <vt:lpstr> Pathophysiology   </vt:lpstr>
      <vt:lpstr> Management  </vt:lpstr>
      <vt:lpstr> 6. HAEMORRHOIDS </vt:lpstr>
      <vt:lpstr>Patients in lithotomy position with hemorrhoids</vt:lpstr>
      <vt:lpstr>Clinical manifestations   </vt:lpstr>
      <vt:lpstr>  Management  </vt:lpstr>
      <vt:lpstr>Post-op Complications</vt:lpstr>
      <vt:lpstr>PowerPoint Presentation</vt:lpstr>
      <vt:lpstr>Classification/types</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ACUTE APPENDICITIS </vt:lpstr>
      <vt:lpstr>PowerPoint Presentation</vt:lpstr>
      <vt:lpstr>Pathophysiology</vt:lpstr>
      <vt:lpstr>PowerPoint Presentation</vt:lpstr>
      <vt:lpstr>“Typical” Presentation</vt:lpstr>
      <vt:lpstr>Early Appendicitis</vt:lpstr>
      <vt:lpstr>Later Appendicitis</vt:lpstr>
      <vt:lpstr>Late Appendicitis</vt:lpstr>
      <vt:lpstr>Special Clinical signs</vt:lpstr>
      <vt:lpstr>Complications</vt:lpstr>
      <vt:lpstr>Clinching the diagnosis</vt:lpstr>
      <vt:lpstr>Pathology/Lab investigations</vt:lpstr>
      <vt:lpstr>Imaging</vt:lpstr>
      <vt:lpstr>Diagnostic Laparoscopy</vt:lpstr>
      <vt:lpstr>Septic shock</vt:lpstr>
      <vt:lpstr>Treatment of infection, sepsis</vt:lpstr>
      <vt:lpstr>Appendectomy - Laparoscopic</vt:lpstr>
      <vt:lpstr>Appendicectomy - Open</vt:lpstr>
      <vt:lpstr>PowerPoint Presentation</vt:lpstr>
      <vt:lpstr>    </vt:lpstr>
      <vt:lpstr> Types   </vt:lpstr>
      <vt:lpstr>PowerPoint Presentation</vt:lpstr>
      <vt:lpstr>PowerPoint Presentation</vt:lpstr>
      <vt:lpstr>PowerPoint Presentation</vt:lpstr>
      <vt:lpstr>PowerPoint Presentation</vt:lpstr>
      <vt:lpstr>PowerPoint Presentation</vt:lpstr>
      <vt:lpstr>Patient to seek  medical care if:-    </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DISORDERS</dc:title>
  <dc:creator>WERU</dc:creator>
  <cp:lastModifiedBy>Ogera</cp:lastModifiedBy>
  <cp:revision>190</cp:revision>
  <dcterms:created xsi:type="dcterms:W3CDTF">2015-10-06T08:12:05Z</dcterms:created>
  <dcterms:modified xsi:type="dcterms:W3CDTF">2025-07-05T09:43:44Z</dcterms:modified>
</cp:coreProperties>
</file>