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5"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6B72A9-D6DB-4FF6-B4AC-C18F907BF2C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2171355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6B72A9-D6DB-4FF6-B4AC-C18F907BF2C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2772127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6B72A9-D6DB-4FF6-B4AC-C18F907BF2C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1944193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6B72A9-D6DB-4FF6-B4AC-C18F907BF2C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370614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6B72A9-D6DB-4FF6-B4AC-C18F907BF2C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339203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6B72A9-D6DB-4FF6-B4AC-C18F907BF2CF}"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199715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6B72A9-D6DB-4FF6-B4AC-C18F907BF2CF}" type="datetimeFigureOut">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2178221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6B72A9-D6DB-4FF6-B4AC-C18F907BF2CF}"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655366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6B72A9-D6DB-4FF6-B4AC-C18F907BF2CF}" type="datetimeFigureOut">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1900743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96B72A9-D6DB-4FF6-B4AC-C18F907BF2CF}"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421443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96B72A9-D6DB-4FF6-B4AC-C18F907BF2CF}"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AE0EBD-A837-41BC-8F28-AB0E0A26B753}" type="slidenum">
              <a:rPr lang="en-US" smtClean="0"/>
              <a:t>‹#›</a:t>
            </a:fld>
            <a:endParaRPr lang="en-US"/>
          </a:p>
        </p:txBody>
      </p:sp>
    </p:spTree>
    <p:extLst>
      <p:ext uri="{BB962C8B-B14F-4D97-AF65-F5344CB8AC3E}">
        <p14:creationId xmlns:p14="http://schemas.microsoft.com/office/powerpoint/2010/main" val="1688401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6B72A9-D6DB-4FF6-B4AC-C18F907BF2CF}" type="datetimeFigureOut">
              <a:rPr lang="en-US" smtClean="0"/>
              <a:t>7/5/2025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AE0EBD-A837-41BC-8F28-AB0E0A26B753}" type="slidenum">
              <a:rPr lang="en-US" smtClean="0"/>
              <a:t>‹#›</a:t>
            </a:fld>
            <a:endParaRPr lang="en-US"/>
          </a:p>
        </p:txBody>
      </p:sp>
    </p:spTree>
    <p:extLst>
      <p:ext uri="{BB962C8B-B14F-4D97-AF65-F5344CB8AC3E}">
        <p14:creationId xmlns:p14="http://schemas.microsoft.com/office/powerpoint/2010/main" val="506701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3636" y="1122363"/>
            <a:ext cx="9744364" cy="4447164"/>
          </a:xfrm>
        </p:spPr>
        <p:txBody>
          <a:bodyPr>
            <a:noAutofit/>
          </a:bodyPr>
          <a:lstStyle/>
          <a:p>
            <a:r>
              <a:rPr lang="en-US" sz="5400" b="1" dirty="0" smtClean="0">
                <a:solidFill>
                  <a:schemeClr val="tx1"/>
                </a:solidFill>
                <a:latin typeface="Times New Roman" pitchFamily="18" charset="0"/>
                <a:cs typeface="Times New Roman" pitchFamily="18" charset="0"/>
              </a:rPr>
              <a:t>REPROCESSING </a:t>
            </a:r>
            <a:r>
              <a:rPr lang="en-US" sz="5400" b="1" dirty="0" smtClean="0">
                <a:solidFill>
                  <a:schemeClr val="tx1"/>
                </a:solidFill>
                <a:latin typeface="Times New Roman" pitchFamily="18" charset="0"/>
                <a:cs typeface="Times New Roman" pitchFamily="18" charset="0"/>
              </a:rPr>
              <a:t>OF SURGICAL INSTRUMENTS </a:t>
            </a:r>
            <a:r>
              <a:rPr lang="en-US" sz="5400" b="1" dirty="0" smtClean="0">
                <a:solidFill>
                  <a:schemeClr val="tx1"/>
                </a:solidFill>
                <a:latin typeface="Times New Roman" pitchFamily="18" charset="0"/>
                <a:cs typeface="Times New Roman" pitchFamily="18" charset="0"/>
              </a:rPr>
              <a:t>AND EQUIPMENT &amp; WASTE MANAGEMENT </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7015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u="sng" dirty="0" smtClean="0">
                <a:latin typeface="Times New Roman" panose="02020603050405020304" pitchFamily="18" charset="0"/>
                <a:cs typeface="Times New Roman" panose="02020603050405020304" pitchFamily="18" charset="0"/>
              </a:rPr>
              <a:t>High-Level Disinfection (HLD)</a:t>
            </a:r>
            <a:r>
              <a:rPr lang="en-US" altLang="en-US" dirty="0" smtClean="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Removes microorganisms from instruments and equipment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Not a sterilizing process and it should not be used as a substitute for sterilization.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Used to destroy organisms on delicate or heat-sensitive instruments that cannot be sterilized .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Not appropriate for instruments that will be used in critical sites, because these instruments must be sterile </a:t>
            </a:r>
            <a:endParaRPr lang="en-US" altLang="en-US" sz="3200" u="sng"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9689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defRPr/>
            </a:pPr>
            <a:r>
              <a:rPr lang="en-US" dirty="0">
                <a:latin typeface="Times New Roman" panose="02020603050405020304" pitchFamily="18" charset="0"/>
                <a:cs typeface="Times New Roman" pitchFamily="18" charset="0"/>
              </a:rPr>
              <a:t>Different products and processes provide different levels of </a:t>
            </a:r>
            <a:r>
              <a:rPr lang="en-US" dirty="0" smtClean="0">
                <a:latin typeface="Times New Roman" pitchFamily="18" charset="0"/>
                <a:cs typeface="Times New Roman" pitchFamily="18" charset="0"/>
              </a:rPr>
              <a:t>disinfection:</a:t>
            </a:r>
          </a:p>
          <a:p>
            <a:pPr algn="just">
              <a:buFont typeface="Wingdings" panose="05000000000000000000" pitchFamily="2" charset="2"/>
              <a:buChar char="ü"/>
              <a:defRPr/>
            </a:pPr>
            <a:r>
              <a:rPr lang="en-US" dirty="0" smtClean="0">
                <a:latin typeface="Times New Roman" pitchFamily="18" charset="0"/>
                <a:cs typeface="Times New Roman" pitchFamily="18" charset="0"/>
              </a:rPr>
              <a:t>High-level </a:t>
            </a:r>
            <a:r>
              <a:rPr lang="en-US" dirty="0">
                <a:latin typeface="Times New Roman" pitchFamily="18" charset="0"/>
                <a:cs typeface="Times New Roman" pitchFamily="18" charset="0"/>
              </a:rPr>
              <a:t>disinfection (HLD) destroys all microorganisms except some bacterial spores (especially if there is heavy contamination</a:t>
            </a:r>
            <a:r>
              <a:rPr lang="en-US" dirty="0" smtClean="0">
                <a:latin typeface="Times New Roman" pitchFamily="18" charset="0"/>
                <a:cs typeface="Times New Roman" pitchFamily="18" charset="0"/>
              </a:rPr>
              <a:t>).</a:t>
            </a:r>
          </a:p>
          <a:p>
            <a:pPr algn="just">
              <a:buFont typeface="Wingdings" panose="05000000000000000000" pitchFamily="2" charset="2"/>
              <a:buChar char="ü"/>
              <a:defRPr/>
            </a:pPr>
            <a:r>
              <a:rPr lang="en-US" dirty="0" smtClean="0">
                <a:latin typeface="Times New Roman" pitchFamily="18" charset="0"/>
                <a:cs typeface="Times New Roman" pitchFamily="18" charset="0"/>
              </a:rPr>
              <a:t>Intermediate </a:t>
            </a:r>
            <a:r>
              <a:rPr lang="en-US" dirty="0">
                <a:latin typeface="Times New Roman" pitchFamily="18" charset="0"/>
                <a:cs typeface="Times New Roman" pitchFamily="18" charset="0"/>
              </a:rPr>
              <a:t>disinfection inactivates </a:t>
            </a:r>
            <a:r>
              <a:rPr lang="en-US" i="1" u="sng" dirty="0">
                <a:latin typeface="Times New Roman" pitchFamily="18" charset="0"/>
                <a:cs typeface="Times New Roman" pitchFamily="18" charset="0"/>
              </a:rPr>
              <a:t>Mycobacterium</a:t>
            </a:r>
            <a:r>
              <a:rPr lang="en-US" dirty="0">
                <a:latin typeface="Times New Roman" pitchFamily="18" charset="0"/>
                <a:cs typeface="Times New Roman" pitchFamily="18" charset="0"/>
              </a:rPr>
              <a:t> </a:t>
            </a:r>
            <a:r>
              <a:rPr lang="en-US" i="1" u="sng" dirty="0">
                <a:latin typeface="Times New Roman" pitchFamily="18" charset="0"/>
                <a:cs typeface="Times New Roman" pitchFamily="18" charset="0"/>
              </a:rPr>
              <a:t>tuberculosis</a:t>
            </a:r>
            <a:r>
              <a:rPr lang="en-US" dirty="0">
                <a:latin typeface="Times New Roman" pitchFamily="18" charset="0"/>
                <a:cs typeface="Times New Roman" pitchFamily="18" charset="0"/>
              </a:rPr>
              <a:t>, vegetative bacteria, most viruses, and most fungi, but it does not always kill bacterial spores. </a:t>
            </a:r>
            <a:endParaRPr lang="en-US" dirty="0" smtClean="0">
              <a:latin typeface="Times New Roman" pitchFamily="18" charset="0"/>
              <a:cs typeface="Times New Roman" pitchFamily="18" charset="0"/>
            </a:endParaRPr>
          </a:p>
          <a:p>
            <a:pPr algn="just">
              <a:buFont typeface="Wingdings" panose="05000000000000000000" pitchFamily="2" charset="2"/>
              <a:buChar char="ü"/>
              <a:defRPr/>
            </a:pPr>
            <a:r>
              <a:rPr lang="en-US" dirty="0" smtClean="0">
                <a:latin typeface="Times New Roman" pitchFamily="18" charset="0"/>
                <a:cs typeface="Times New Roman" pitchFamily="18" charset="0"/>
              </a:rPr>
              <a:t>Low-level </a:t>
            </a:r>
            <a:r>
              <a:rPr lang="en-US" dirty="0">
                <a:latin typeface="Times New Roman" pitchFamily="18" charset="0"/>
                <a:cs typeface="Times New Roman" pitchFamily="18" charset="0"/>
              </a:rPr>
              <a:t>disinfection can kill most bacteria, some viruses, and some fungi, but it cannot be relied on to kill more resistant bacteria such as M. </a:t>
            </a:r>
            <a:r>
              <a:rPr lang="en-US" i="1" u="sng" dirty="0">
                <a:latin typeface="Times New Roman" pitchFamily="18" charset="0"/>
                <a:cs typeface="Times New Roman" pitchFamily="18" charset="0"/>
              </a:rPr>
              <a:t>tuberculosis</a:t>
            </a:r>
            <a:r>
              <a:rPr lang="en-US" dirty="0">
                <a:latin typeface="Times New Roman" pitchFamily="18" charset="0"/>
                <a:cs typeface="Times New Roman" pitchFamily="18" charset="0"/>
              </a:rPr>
              <a:t> or bacterial spores</a:t>
            </a:r>
            <a:r>
              <a:rPr lang="en-US" i="1"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8404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HLD is the only acceptable alternative where sterilization is not available</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Can be achieved by:</a:t>
            </a:r>
          </a:p>
          <a:p>
            <a:pPr algn="just">
              <a:buFont typeface="Wingdings" panose="05000000000000000000" pitchFamily="2" charset="2"/>
              <a:buChar char="ü"/>
            </a:pPr>
            <a:r>
              <a:rPr lang="en-US" altLang="en-US" sz="3200" b="1" u="sng" dirty="0" smtClean="0">
                <a:latin typeface="Times New Roman" panose="02020603050405020304" pitchFamily="18" charset="0"/>
                <a:cs typeface="Times New Roman" panose="02020603050405020304" pitchFamily="18" charset="0"/>
              </a:rPr>
              <a:t>Steaming:</a:t>
            </a:r>
            <a:r>
              <a:rPr lang="en-US" altLang="en-US" sz="3200" dirty="0" smtClean="0">
                <a:latin typeface="Times New Roman" panose="02020603050405020304" pitchFamily="18" charset="0"/>
                <a:cs typeface="Times New Roman" panose="02020603050405020304" pitchFamily="18" charset="0"/>
              </a:rPr>
              <a:t> equipment/tools are disinfected by exposing them to steam from boiling water for a period of about 20mins.</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Instruments are placed in a steamer pan which has holes at the bottom. This in turn is placed on top of a pan which contains the boiling water. Timing starts when steam starts getting into the instruments’ pan.</a:t>
            </a:r>
          </a:p>
        </p:txBody>
      </p:sp>
    </p:spTree>
    <p:extLst>
      <p:ext uri="{BB962C8B-B14F-4D97-AF65-F5344CB8AC3E}">
        <p14:creationId xmlns:p14="http://schemas.microsoft.com/office/powerpoint/2010/main" val="3670641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altLang="en-US" sz="3200" b="1" u="sng" dirty="0" smtClean="0">
                <a:latin typeface="Times New Roman" panose="02020603050405020304" pitchFamily="18" charset="0"/>
                <a:cs typeface="Times New Roman" panose="02020603050405020304" pitchFamily="18" charset="0"/>
              </a:rPr>
              <a:t>Use of chemical disinfectants.</a:t>
            </a:r>
            <a:r>
              <a:rPr lang="en-US" altLang="en-US" sz="3200" dirty="0" smtClean="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 used most commonly for heat-labile equipment (for example, endoscopes) where single-use equipment is not cost-effective</a:t>
            </a:r>
            <a:r>
              <a:rPr lang="en-US" altLang="en-US" sz="3200" dirty="0" smtClean="0"/>
              <a:t>. </a:t>
            </a:r>
            <a:endParaRPr lang="en-US" altLang="en-US" sz="3200" b="1" u="sng"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b="1" dirty="0" smtClean="0">
                <a:latin typeface="Times New Roman" panose="02020603050405020304" pitchFamily="18" charset="0"/>
                <a:cs typeface="Times New Roman" panose="02020603050405020304" pitchFamily="18" charset="0"/>
              </a:rPr>
              <a:t>Glutaraldehyde (</a:t>
            </a:r>
            <a:r>
              <a:rPr lang="en-US" altLang="en-US" sz="3200" b="1" dirty="0" err="1" smtClean="0">
                <a:latin typeface="Times New Roman" panose="02020603050405020304" pitchFamily="18" charset="0"/>
                <a:cs typeface="Times New Roman" panose="02020603050405020304" pitchFamily="18" charset="0"/>
              </a:rPr>
              <a:t>Cidex</a:t>
            </a:r>
            <a:r>
              <a:rPr lang="en-US" altLang="en-US" sz="3200" b="1" dirty="0" smtClean="0">
                <a:latin typeface="Times New Roman" panose="02020603050405020304" pitchFamily="18" charset="0"/>
                <a:cs typeface="Times New Roman" panose="02020603050405020304" pitchFamily="18" charset="0"/>
              </a:rPr>
              <a:t>) </a:t>
            </a:r>
            <a:r>
              <a:rPr lang="en-US" altLang="en-US" sz="3200" dirty="0" smtClean="0">
                <a:latin typeface="Times New Roman" panose="02020603050405020304" pitchFamily="18" charset="0"/>
                <a:cs typeface="Times New Roman" panose="02020603050405020304" pitchFamily="18" charset="0"/>
              </a:rPr>
              <a:t>is  the most appropriate chemical disinfectant for high-level disinfection. However, this chemical must be used under very strictly controlled conditions and environment. </a:t>
            </a:r>
          </a:p>
          <a:p>
            <a:endParaRPr lang="en-US" dirty="0"/>
          </a:p>
        </p:txBody>
      </p:sp>
    </p:spTree>
    <p:extLst>
      <p:ext uri="{BB962C8B-B14F-4D97-AF65-F5344CB8AC3E}">
        <p14:creationId xmlns:p14="http://schemas.microsoft.com/office/powerpoint/2010/main" val="576198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altLang="en-US" b="1" i="1" dirty="0" smtClean="0">
                <a:latin typeface="Times New Roman" panose="02020603050405020304" pitchFamily="18" charset="0"/>
                <a:cs typeface="Times New Roman" panose="02020603050405020304" pitchFamily="18" charset="0"/>
              </a:rPr>
              <a:t>Exposure can lead to:</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Throat and lung irritation</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Asthma and difficulty breathing</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Contact and/or allergic dermatitis</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Nasal irritation</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Sneezing</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Wheezing</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Burning eyes and conjunctivitis</a:t>
            </a:r>
          </a:p>
          <a:p>
            <a:endParaRPr lang="en-US" dirty="0"/>
          </a:p>
        </p:txBody>
      </p:sp>
    </p:spTree>
    <p:extLst>
      <p:ext uri="{BB962C8B-B14F-4D97-AF65-F5344CB8AC3E}">
        <p14:creationId xmlns:p14="http://schemas.microsoft.com/office/powerpoint/2010/main" val="719809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altLang="en-US" sz="3200" b="1" dirty="0" smtClean="0">
                <a:latin typeface="Times New Roman" panose="02020603050405020304" pitchFamily="18" charset="0"/>
                <a:cs typeface="Times New Roman" panose="02020603050405020304" pitchFamily="18" charset="0"/>
              </a:rPr>
              <a:t>The following are antiseptics and should not be used as disinfectants:</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Acridine derivatives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Cetrimide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Chlorohexedine gluconate (hibitane)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Chloroxynelol (Dettol)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Alcohols </a:t>
            </a:r>
          </a:p>
          <a:p>
            <a:endParaRPr lang="en-US" dirty="0"/>
          </a:p>
        </p:txBody>
      </p:sp>
    </p:spTree>
    <p:extLst>
      <p:ext uri="{BB962C8B-B14F-4D97-AF65-F5344CB8AC3E}">
        <p14:creationId xmlns:p14="http://schemas.microsoft.com/office/powerpoint/2010/main" val="1673216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latin typeface="Times New Roman" panose="02020603050405020304" pitchFamily="18" charset="0"/>
                <a:cs typeface="Times New Roman" panose="02020603050405020304" pitchFamily="18" charset="0"/>
              </a:rPr>
              <a:t>Steps in Chemical High-Level Disinfection </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Health care workers should wear PPE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Decontaminate by soaking instruments for 20 minutes in 0.5% chlorine, 2  to 4% glutaraldehyde or 6% H202.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Disassemble, clean, and dry all instruments.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Completely immerse all items in the high-level disinfectant. </a:t>
            </a:r>
          </a:p>
          <a:p>
            <a:pPr>
              <a:buFont typeface="Wingdings" panose="05000000000000000000" pitchFamily="2" charset="2"/>
              <a:buChar char="Ø"/>
            </a:pPr>
            <a:endParaRPr lang="en-US" alt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6865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Remove items using HLD (or sterile) forceps and handle items wearing sterile gloves.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 Rinse items well with sterile water (or boiled and filtered water) three times and air dry them.</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 Use items promptly or store them in a dry, HLD container with tightly fitting lid</a:t>
            </a:r>
            <a:r>
              <a:rPr lang="en-US" altLang="en-US"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7609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altLang="en-US" sz="3200" b="1" u="sng" dirty="0" smtClean="0">
                <a:latin typeface="Times New Roman" panose="02020603050405020304" pitchFamily="18" charset="0"/>
                <a:cs typeface="Times New Roman" panose="02020603050405020304" pitchFamily="18" charset="0"/>
              </a:rPr>
              <a:t>Important</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Do not use a disinfectant in an open container. There is a serious risk of contamination with multiple antibiotic-resistant bacteria such as </a:t>
            </a:r>
            <a:r>
              <a:rPr lang="en-US" altLang="en-US" sz="3200" i="1" dirty="0" smtClean="0">
                <a:latin typeface="Times New Roman" panose="02020603050405020304" pitchFamily="18" charset="0"/>
                <a:cs typeface="Times New Roman" panose="02020603050405020304" pitchFamily="18" charset="0"/>
              </a:rPr>
              <a:t>Pseudomonas sp. and spores.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Always thoroughly decontaminate and then clean articles before disinfecting them.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When disinfectants are indicated for use on surfaces, wipe the surface. Do not wash, bathe, or flood-wash it. </a:t>
            </a:r>
          </a:p>
        </p:txBody>
      </p:sp>
    </p:spTree>
    <p:extLst>
      <p:ext uri="{BB962C8B-B14F-4D97-AF65-F5344CB8AC3E}">
        <p14:creationId xmlns:p14="http://schemas.microsoft.com/office/powerpoint/2010/main" val="3419594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chemeClr val="tx1"/>
                </a:solidFill>
                <a:latin typeface="Times New Roman" panose="02020603050405020304" pitchFamily="18" charset="0"/>
                <a:cs typeface="Times New Roman" panose="02020603050405020304" pitchFamily="18" charset="0"/>
              </a:rPr>
              <a:t>Sterilization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Destruction of all microorganisms (bacteria, viruses, fungi, and parasites), including bacterial endospores, from instruments and other items.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 Recommended for all instruments and other items that will come in contact with the blood stream or tissues under the skin, drapes and some surgical attire.</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Achieved by these methods:</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 High-pressure steam (autoclaving)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 Dry heat (oven)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Chemical soaking(cold  sterilization) </a:t>
            </a:r>
          </a:p>
          <a:p>
            <a:endParaRPr lang="en-US" dirty="0"/>
          </a:p>
        </p:txBody>
      </p:sp>
    </p:spTree>
    <p:extLst>
      <p:ext uri="{BB962C8B-B14F-4D97-AF65-F5344CB8AC3E}">
        <p14:creationId xmlns:p14="http://schemas.microsoft.com/office/powerpoint/2010/main" val="1905638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INRODUCTION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This is the making of re-usable instruments and equipment infection free and safe for use by the  patient/client without transfer/transmission of infections and diseases by the following methods: </a:t>
            </a:r>
            <a:r>
              <a:rPr lang="en-US" altLang="en-US" sz="3200" i="1" dirty="0" smtClean="0">
                <a:latin typeface="Times New Roman" panose="02020603050405020304" pitchFamily="18" charset="0"/>
                <a:cs typeface="Times New Roman" panose="02020603050405020304" pitchFamily="18" charset="0"/>
              </a:rPr>
              <a:t>decontamination, cleaning, </a:t>
            </a:r>
            <a:r>
              <a:rPr lang="en-US" altLang="en-US" sz="3200" dirty="0" smtClean="0">
                <a:latin typeface="Times New Roman" panose="02020603050405020304" pitchFamily="18" charset="0"/>
                <a:cs typeface="Times New Roman" panose="02020603050405020304" pitchFamily="18" charset="0"/>
              </a:rPr>
              <a:t>and either </a:t>
            </a:r>
            <a:r>
              <a:rPr lang="en-US" altLang="en-US" sz="3200" i="1" dirty="0" smtClean="0">
                <a:latin typeface="Times New Roman" panose="02020603050405020304" pitchFamily="18" charset="0"/>
                <a:cs typeface="Times New Roman" panose="02020603050405020304" pitchFamily="18" charset="0"/>
              </a:rPr>
              <a:t>sterilization </a:t>
            </a:r>
            <a:r>
              <a:rPr lang="en-US" altLang="en-US" sz="3200" dirty="0" smtClean="0">
                <a:latin typeface="Times New Roman" panose="02020603050405020304" pitchFamily="18" charset="0"/>
                <a:cs typeface="Times New Roman" panose="02020603050405020304" pitchFamily="18" charset="0"/>
              </a:rPr>
              <a:t>or</a:t>
            </a:r>
            <a:r>
              <a:rPr lang="en-US" altLang="en-US" sz="3200" i="1" dirty="0" smtClean="0">
                <a:latin typeface="Times New Roman" panose="02020603050405020304" pitchFamily="18" charset="0"/>
                <a:cs typeface="Times New Roman" panose="02020603050405020304" pitchFamily="18" charset="0"/>
              </a:rPr>
              <a:t> high-level disinfections (HLD) </a:t>
            </a:r>
          </a:p>
          <a:p>
            <a:endParaRPr lang="en-US" dirty="0"/>
          </a:p>
        </p:txBody>
      </p:sp>
    </p:spTree>
    <p:extLst>
      <p:ext uri="{BB962C8B-B14F-4D97-AF65-F5344CB8AC3E}">
        <p14:creationId xmlns:p14="http://schemas.microsoft.com/office/powerpoint/2010/main" val="2703376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Heat, either steam or dry, is the most effective method of sterilization and is reliable and cost effective if monitored carefully.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Before sterilizing any instrument or equipment ensure that it can withstand the process (e.g., steam under pressure), has been adequately cleaned, and does not require any special treatment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All materials must be wrapped before sterilization. Wrapping helps prevent recontamination after sterilization and prior to the item’s use. Only wrapped or packed sterilized materials should be described as sterile</a:t>
            </a:r>
            <a:endParaRPr lang="en-US" dirty="0"/>
          </a:p>
        </p:txBody>
      </p:sp>
    </p:spTree>
    <p:extLst>
      <p:ext uri="{BB962C8B-B14F-4D97-AF65-F5344CB8AC3E}">
        <p14:creationId xmlns:p14="http://schemas.microsoft.com/office/powerpoint/2010/main" val="1490296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Times New Roman" panose="02020603050405020304" pitchFamily="18" charset="0"/>
                <a:cs typeface="Times New Roman" panose="02020603050405020304" pitchFamily="18" charset="0"/>
              </a:rPr>
              <a:t>Autoclaving </a:t>
            </a:r>
          </a:p>
        </p:txBody>
      </p:sp>
      <p:sp>
        <p:nvSpPr>
          <p:cNvPr id="3" name="Content Placeholder 2"/>
          <p:cNvSpPr>
            <a:spLocks noGrp="1"/>
          </p:cNvSpPr>
          <p:nvPr>
            <p:ph idx="1"/>
          </p:nvPr>
        </p:nvSpPr>
        <p:spPr/>
        <p:txBody>
          <a:bodyPr>
            <a:normAutofit/>
          </a:bodyPr>
          <a:lstStyle/>
          <a:p>
            <a:pPr marL="0" indent="0" algn="just">
              <a:buNone/>
            </a:pPr>
            <a:r>
              <a:rPr lang="en-US" altLang="en-US" sz="3200" b="1" dirty="0" smtClean="0">
                <a:latin typeface="Times New Roman" panose="02020603050405020304" pitchFamily="18" charset="0"/>
                <a:cs typeface="Times New Roman" panose="02020603050405020304" pitchFamily="18" charset="0"/>
              </a:rPr>
              <a:t>Autoclaving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the use of high-pressure steam to sterilize equipment and instruments. </a:t>
            </a:r>
          </a:p>
          <a:p>
            <a:pPr marL="0" indent="0" algn="just">
              <a:buNone/>
            </a:pPr>
            <a:r>
              <a:rPr lang="en-US" altLang="en-US" sz="3200" b="1" dirty="0" smtClean="0">
                <a:latin typeface="Times New Roman" panose="02020603050405020304" pitchFamily="18" charset="0"/>
                <a:cs typeface="Times New Roman" panose="02020603050405020304" pitchFamily="18" charset="0"/>
              </a:rPr>
              <a:t>Types of Autoclaves:</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Downward (gravity) displacement sterilizers (jacketed and nonjacketed). For sterilizing waste, solutions, and instruments. </a:t>
            </a:r>
          </a:p>
        </p:txBody>
      </p:sp>
    </p:spTree>
    <p:extLst>
      <p:ext uri="{BB962C8B-B14F-4D97-AF65-F5344CB8AC3E}">
        <p14:creationId xmlns:p14="http://schemas.microsoft.com/office/powerpoint/2010/main" val="1187720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Self-contained (bench-top) sterilizers. For office-based practices. Suitable for relatively few or simple items. Do not take wrapped items; items to be used immediately .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Pre-vacuum (porous load) sterilizers. These are suitable for sterilization of clean instruments, gowns, drapes, toweling, and other dry materials that are required for surgery </a:t>
            </a:r>
          </a:p>
        </p:txBody>
      </p:sp>
    </p:spTree>
    <p:extLst>
      <p:ext uri="{BB962C8B-B14F-4D97-AF65-F5344CB8AC3E}">
        <p14:creationId xmlns:p14="http://schemas.microsoft.com/office/powerpoint/2010/main" val="3963025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altLang="en-US" sz="3200" dirty="0" smtClean="0">
                <a:latin typeface="Times New Roman" panose="02020603050405020304" pitchFamily="18" charset="0"/>
                <a:cs typeface="Times New Roman" panose="02020603050405020304" pitchFamily="18" charset="0"/>
              </a:rPr>
              <a:t>Autoclaving is well achieved by maintain the appropriate temperature, timing, and adequate moisture during the autoclaving cycle: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121°C throughout the process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20 minutes for unwrapped items and 30 minutes for wrapped items</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100% moisture in the steam </a:t>
            </a:r>
          </a:p>
        </p:txBody>
      </p:sp>
    </p:spTree>
    <p:extLst>
      <p:ext uri="{BB962C8B-B14F-4D97-AF65-F5344CB8AC3E}">
        <p14:creationId xmlns:p14="http://schemas.microsoft.com/office/powerpoint/2010/main" val="1073255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Times New Roman" panose="02020603050405020304" pitchFamily="18" charset="0"/>
                <a:cs typeface="Times New Roman" panose="02020603050405020304" pitchFamily="18" charset="0"/>
              </a:rPr>
              <a:t>Important:</a:t>
            </a:r>
            <a:br>
              <a:rPr lang="en-US" altLang="en-US" b="1" dirty="0" smtClean="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first decontaminate, clean, and dry objects</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Keep instruments disassembled, opened, and unlocked.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Do not stack the instruments.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Do not wrap the packages too tightly.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Do not arrange the packs in the sterilizer too close to each other. </a:t>
            </a:r>
          </a:p>
        </p:txBody>
      </p:sp>
    </p:spTree>
    <p:extLst>
      <p:ext uri="{BB962C8B-B14F-4D97-AF65-F5344CB8AC3E}">
        <p14:creationId xmlns:p14="http://schemas.microsoft.com/office/powerpoint/2010/main" val="9101065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Place bottles, solid metal, and glass containers on their sides with lids held loosely in place.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Do not overload the sterilizer or make packs too large.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Apply an autoclaving tape on the pack of instruments to indicate whether a specific temperature or pressure has been reached/achieved. </a:t>
            </a:r>
          </a:p>
        </p:txBody>
      </p:sp>
    </p:spTree>
    <p:extLst>
      <p:ext uri="{BB962C8B-B14F-4D97-AF65-F5344CB8AC3E}">
        <p14:creationId xmlns:p14="http://schemas.microsoft.com/office/powerpoint/2010/main" val="41457915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Times New Roman" panose="02020603050405020304" pitchFamily="18" charset="0"/>
                <a:cs typeface="Times New Roman" panose="02020603050405020304" pitchFamily="18" charset="0"/>
              </a:rPr>
              <a:t>Dry-Heat Sterilization Dry (hot air).</a:t>
            </a:r>
          </a:p>
        </p:txBody>
      </p:sp>
      <p:sp>
        <p:nvSpPr>
          <p:cNvPr id="3" name="Content Placeholder 2"/>
          <p:cNvSpPr>
            <a:spLocks noGrp="1"/>
          </p:cNvSpPr>
          <p:nvPr>
            <p:ph idx="1"/>
          </p:nvPr>
        </p:nvSpPr>
        <p:spPr/>
        <p:txBody>
          <a:bodyPr/>
          <a:lstStyle/>
          <a:p>
            <a:pPr algn="just">
              <a:buFont typeface="Wingdings" panose="05000000000000000000" pitchFamily="2" charset="2"/>
              <a:buChar char="ü"/>
            </a:pPr>
            <a:r>
              <a:rPr lang="en-US" altLang="en-US" dirty="0">
                <a:latin typeface="Times New Roman" panose="02020603050405020304" pitchFamily="18" charset="0"/>
                <a:cs typeface="Times New Roman" panose="02020603050405020304" pitchFamily="18" charset="0"/>
              </a:rPr>
              <a:t>D</a:t>
            </a:r>
            <a:r>
              <a:rPr lang="en-US" altLang="en-US" dirty="0" smtClean="0">
                <a:latin typeface="Times New Roman" panose="02020603050405020304" pitchFamily="18" charset="0"/>
                <a:cs typeface="Times New Roman" panose="02020603050405020304" pitchFamily="18" charset="0"/>
              </a:rPr>
              <a:t>estroys pathogens by the process of oxidation.  can be achieved with a simple oven as long as a thermometer is used to verify the temperature inside the oven. </a:t>
            </a:r>
          </a:p>
          <a:p>
            <a:pPr algn="just">
              <a:buFont typeface="Wingdings" panose="05000000000000000000" pitchFamily="2" charset="2"/>
              <a:buChar char="ü"/>
            </a:pPr>
            <a:r>
              <a:rPr lang="en-US" altLang="en-US" dirty="0">
                <a:latin typeface="Times New Roman" panose="02020603050405020304" pitchFamily="18" charset="0"/>
                <a:cs typeface="Times New Roman" panose="02020603050405020304" pitchFamily="18" charset="0"/>
              </a:rPr>
              <a:t>L</a:t>
            </a:r>
            <a:r>
              <a:rPr lang="en-US" altLang="en-US" dirty="0" smtClean="0">
                <a:latin typeface="Times New Roman" panose="02020603050405020304" pitchFamily="18" charset="0"/>
                <a:cs typeface="Times New Roman" panose="02020603050405020304" pitchFamily="18" charset="0"/>
              </a:rPr>
              <a:t>imited value: difficult to maintain the same temperature throughout the load, while the high temperatures and the length of time required to achieve sterility make this method undesirable for many situations.</a:t>
            </a:r>
          </a:p>
          <a:p>
            <a:pPr algn="just">
              <a:buFont typeface="Wingdings" panose="05000000000000000000" pitchFamily="2" charset="2"/>
              <a:buChar char="ü"/>
            </a:pPr>
            <a:r>
              <a:rPr lang="en-US" altLang="en-US" dirty="0">
                <a:latin typeface="Times New Roman" panose="02020603050405020304" pitchFamily="18" charset="0"/>
                <a:cs typeface="Times New Roman" panose="02020603050405020304" pitchFamily="18" charset="0"/>
              </a:rPr>
              <a:t>I</a:t>
            </a:r>
            <a:r>
              <a:rPr lang="en-US" altLang="en-US" dirty="0" smtClean="0">
                <a:latin typeface="Times New Roman" panose="02020603050405020304" pitchFamily="18" charset="0"/>
                <a:cs typeface="Times New Roman" panose="02020603050405020304" pitchFamily="18" charset="0"/>
              </a:rPr>
              <a:t>tems - withstand a temperature of 170 C (340 F). </a:t>
            </a:r>
          </a:p>
          <a:p>
            <a:endParaRPr lang="en-US" dirty="0"/>
          </a:p>
        </p:txBody>
      </p:sp>
    </p:spTree>
    <p:extLst>
      <p:ext uri="{BB962C8B-B14F-4D97-AF65-F5344CB8AC3E}">
        <p14:creationId xmlns:p14="http://schemas.microsoft.com/office/powerpoint/2010/main" val="3057478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smtClean="0">
                <a:latin typeface="Times New Roman" panose="02020603050405020304" pitchFamily="18" charset="0"/>
                <a:cs typeface="Times New Roman" panose="02020603050405020304" pitchFamily="18" charset="0"/>
              </a:rPr>
              <a:t>Guidelines on Dry sterilization</a:t>
            </a:r>
            <a:br>
              <a:rPr lang="en-US" altLang="en-US" u="sng" dirty="0" smtClean="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The door to the unit MUST not be opened while it is in the sterilizing cycle. </a:t>
            </a:r>
          </a:p>
          <a:p>
            <a:pPr algn="just">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Wrap instruments in aluminum foil or place in a metal container with a tightly fitting, closed lid to help prevent recontamination prior to use. When using dry heat to sterilize items wrapped in cloth, be sure that the temperature does not exceed 170 C (340 F). </a:t>
            </a:r>
          </a:p>
          <a:p>
            <a:pPr algn="just">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Instruments with cutting edges should be sterilized at lower temperatures (160 C [320 F]), because higher temperatures can destroy the sharpness of cutting edges. </a:t>
            </a:r>
          </a:p>
        </p:txBody>
      </p:sp>
    </p:spTree>
    <p:extLst>
      <p:ext uri="{BB962C8B-B14F-4D97-AF65-F5344CB8AC3E}">
        <p14:creationId xmlns:p14="http://schemas.microsoft.com/office/powerpoint/2010/main" val="474522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Place loose instruments in metal containers or on trays in the oven and heat to the proper temperature.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altLang="en-US" sz="3200" dirty="0" smtClean="0">
                <a:latin typeface="Times New Roman" panose="02020603050405020304" pitchFamily="18" charset="0"/>
                <a:cs typeface="Times New Roman" panose="02020603050405020304" pitchFamily="18" charset="0"/>
              </a:rPr>
              <a:t>After the appropriate temperature is reached, begin timing. </a:t>
            </a:r>
          </a:p>
          <a:p>
            <a:pPr>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2138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The recommended length of time depends on the temperature: </a:t>
            </a:r>
          </a:p>
          <a:p>
            <a:pPr algn="just">
              <a:buFont typeface="Wingdings" panose="05000000000000000000" pitchFamily="2" charset="2"/>
              <a:buChar char="§"/>
            </a:pPr>
            <a:r>
              <a:rPr lang="da-DK" altLang="en-US" sz="3200" dirty="0">
                <a:latin typeface="Times New Roman" panose="02020603050405020304" pitchFamily="18" charset="0"/>
                <a:cs typeface="Times New Roman" panose="02020603050405020304" pitchFamily="18" charset="0"/>
              </a:rPr>
              <a:t>60 minutes at 170°C (340°F) </a:t>
            </a:r>
          </a:p>
          <a:p>
            <a:pPr algn="just">
              <a:buFont typeface="Wingdings" panose="05000000000000000000" pitchFamily="2" charset="2"/>
              <a:buChar char="§"/>
            </a:pPr>
            <a:r>
              <a:rPr lang="da-DK" altLang="en-US" sz="3200" dirty="0">
                <a:latin typeface="Times New Roman" panose="02020603050405020304" pitchFamily="18" charset="0"/>
                <a:cs typeface="Times New Roman" panose="02020603050405020304" pitchFamily="18" charset="0"/>
              </a:rPr>
              <a:t>120 minutes at 160°C (320°F) </a:t>
            </a:r>
          </a:p>
          <a:p>
            <a:pPr algn="just">
              <a:buFont typeface="Wingdings" panose="05000000000000000000" pitchFamily="2" charset="2"/>
              <a:buChar char="§"/>
            </a:pPr>
            <a:r>
              <a:rPr lang="da-DK" altLang="en-US" sz="3200" dirty="0">
                <a:latin typeface="Times New Roman" panose="02020603050405020304" pitchFamily="18" charset="0"/>
                <a:cs typeface="Times New Roman" panose="02020603050405020304" pitchFamily="18" charset="0"/>
              </a:rPr>
              <a:t>150 minutes at 150°C (300°F) </a:t>
            </a:r>
          </a:p>
          <a:p>
            <a:pPr algn="just">
              <a:buFont typeface="Wingdings" panose="05000000000000000000" pitchFamily="2" charset="2"/>
              <a:buChar char="§"/>
            </a:pPr>
            <a:r>
              <a:rPr lang="da-DK" altLang="en-US" sz="3200" dirty="0">
                <a:latin typeface="Times New Roman" panose="02020603050405020304" pitchFamily="18" charset="0"/>
                <a:cs typeface="Times New Roman" panose="02020603050405020304" pitchFamily="18" charset="0"/>
              </a:rPr>
              <a:t>180 minutes at 140°C (285°F) </a:t>
            </a:r>
          </a:p>
          <a:p>
            <a:pPr algn="just">
              <a:buFont typeface="Wingdings" panose="05000000000000000000" pitchFamily="2" charset="2"/>
              <a:buChar char="§"/>
            </a:pPr>
            <a:r>
              <a:rPr lang="en-US" altLang="en-US" sz="3200" dirty="0">
                <a:latin typeface="Times New Roman" panose="02020603050405020304" pitchFamily="18" charset="0"/>
                <a:cs typeface="Times New Roman" panose="02020603050405020304" pitchFamily="18" charset="0"/>
              </a:rPr>
              <a:t>Overnight at 121°C (250°F) </a:t>
            </a:r>
          </a:p>
          <a:p>
            <a:endParaRPr lang="en-US" dirty="0"/>
          </a:p>
        </p:txBody>
      </p:sp>
    </p:spTree>
    <p:extLst>
      <p:ext uri="{BB962C8B-B14F-4D97-AF65-F5344CB8AC3E}">
        <p14:creationId xmlns:p14="http://schemas.microsoft.com/office/powerpoint/2010/main" val="4121116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u="sng" dirty="0" smtClean="0">
                <a:latin typeface="Times New Roman" panose="02020603050405020304" pitchFamily="18" charset="0"/>
                <a:cs typeface="Times New Roman" panose="02020603050405020304" pitchFamily="18" charset="0"/>
              </a:rPr>
              <a:t>Decontamination</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First step in handling used instruments and equipment</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The recommended decontamination agent is a 0.5 percent chlorine solution.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Change solution every morning, or after 8 hours, or more often if the solution becomes visibly dirty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A 0.5 percent chlorine solution can be made from readily available liquid chlorine or chlorine tablets (</a:t>
            </a:r>
            <a:r>
              <a:rPr lang="en-US" altLang="en-US" dirty="0" err="1" smtClean="0">
                <a:latin typeface="Times New Roman" panose="02020603050405020304" pitchFamily="18" charset="0"/>
                <a:cs typeface="Times New Roman" panose="02020603050405020304" pitchFamily="18" charset="0"/>
              </a:rPr>
              <a:t>NaDCC</a:t>
            </a:r>
            <a:r>
              <a:rPr lang="en-US" altLang="en-US" dirty="0" smtClean="0">
                <a:latin typeface="Times New Roman" panose="02020603050405020304" pitchFamily="18" charset="0"/>
                <a:cs typeface="Times New Roman" panose="02020603050405020304" pitchFamily="18" charset="0"/>
              </a:rPr>
              <a:t>) using this </a:t>
            </a:r>
            <a:r>
              <a:rPr lang="en-US" altLang="en-US" dirty="0" err="1" smtClean="0">
                <a:latin typeface="Times New Roman" panose="02020603050405020304" pitchFamily="18" charset="0"/>
                <a:cs typeface="Times New Roman" panose="02020603050405020304" pitchFamily="18" charset="0"/>
              </a:rPr>
              <a:t>formular</a:t>
            </a:r>
            <a:r>
              <a:rPr lang="en-US" altLang="en-US" dirty="0" smtClean="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992350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After cooling, remove packs or metal containers (or both) and store in a cool dry area.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altLang="en-US" sz="3200" dirty="0" smtClean="0">
                <a:latin typeface="Times New Roman" panose="02020603050405020304" pitchFamily="18" charset="0"/>
                <a:cs typeface="Times New Roman" panose="02020603050405020304" pitchFamily="18" charset="0"/>
              </a:rPr>
              <a:t>Loose </a:t>
            </a:r>
            <a:r>
              <a:rPr lang="en-US" altLang="en-US" sz="3200" dirty="0">
                <a:latin typeface="Times New Roman" panose="02020603050405020304" pitchFamily="18" charset="0"/>
                <a:cs typeface="Times New Roman" panose="02020603050405020304" pitchFamily="18" charset="0"/>
              </a:rPr>
              <a:t>items should be removed with sterile forceps and used immediately or placed in a sterile container with a tightly fitting lid</a:t>
            </a:r>
          </a:p>
        </p:txBody>
      </p:sp>
    </p:spTree>
    <p:extLst>
      <p:ext uri="{BB962C8B-B14F-4D97-AF65-F5344CB8AC3E}">
        <p14:creationId xmlns:p14="http://schemas.microsoft.com/office/powerpoint/2010/main" val="600276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Times New Roman" panose="02020603050405020304" pitchFamily="18" charset="0"/>
                <a:cs typeface="Times New Roman" panose="02020603050405020304" pitchFamily="18" charset="0"/>
              </a:rPr>
              <a:t>Chemical Sterilization</a:t>
            </a:r>
            <a:r>
              <a:rPr lang="en-US" altLang="en-US" dirty="0" smtClean="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ü"/>
            </a:pPr>
            <a:r>
              <a:rPr lang="en-US" altLang="en-US" dirty="0">
                <a:latin typeface="Times New Roman" panose="02020603050405020304" pitchFamily="18" charset="0"/>
                <a:cs typeface="Times New Roman" panose="02020603050405020304" pitchFamily="18" charset="0"/>
              </a:rPr>
              <a:t>O</a:t>
            </a:r>
            <a:r>
              <a:rPr lang="en-US" altLang="en-US" dirty="0" smtClean="0">
                <a:latin typeface="Times New Roman" panose="02020603050405020304" pitchFamily="18" charset="0"/>
                <a:cs typeface="Times New Roman" panose="02020603050405020304" pitchFamily="18" charset="0"/>
              </a:rPr>
              <a:t>ften called cold sterilization </a:t>
            </a:r>
          </a:p>
          <a:p>
            <a:pPr algn="just">
              <a:buFont typeface="Wingdings" panose="05000000000000000000" pitchFamily="2" charset="2"/>
              <a:buChar char="ü"/>
            </a:pPr>
            <a:r>
              <a:rPr lang="en-US" altLang="en-US" dirty="0">
                <a:latin typeface="Times New Roman" panose="02020603050405020304" pitchFamily="18" charset="0"/>
                <a:cs typeface="Times New Roman" panose="02020603050405020304" pitchFamily="18" charset="0"/>
              </a:rPr>
              <a:t>A</a:t>
            </a:r>
            <a:r>
              <a:rPr lang="en-US" altLang="en-US" dirty="0" smtClean="0">
                <a:latin typeface="Times New Roman" panose="02020603050405020304" pitchFamily="18" charset="0"/>
                <a:cs typeface="Times New Roman" panose="02020603050405020304" pitchFamily="18" charset="0"/>
              </a:rPr>
              <a:t>lternative to high-pressure steam or dry heat sterilization, particularly for items that would get damaged by high-pressure steam or dry heat.</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Glutaraldehyde is often used for chemical sterilization.</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Glutaraldehyde works best at room temperature: chemical sterilization cannot be assured in cold environments (temperatures less than 20oC or 68oF), even with prolonged soaking. </a:t>
            </a:r>
          </a:p>
        </p:txBody>
      </p:sp>
    </p:spTree>
    <p:extLst>
      <p:ext uri="{BB962C8B-B14F-4D97-AF65-F5344CB8AC3E}">
        <p14:creationId xmlns:p14="http://schemas.microsoft.com/office/powerpoint/2010/main" val="4093926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smtClean="0">
                <a:latin typeface="Times New Roman" panose="02020603050405020304" pitchFamily="18" charset="0"/>
                <a:cs typeface="Times New Roman" panose="02020603050405020304" pitchFamily="18" charset="0"/>
              </a:rPr>
              <a:t>Guidelines on chemical sterilization</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First decontaminate, clean, and thoroughly dry all instruments — water from wet instruments and other items dilutes the chemical solution, thereby reducing its effectiveness: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Prepare a 2% Glutaraldehyde solution or appropriate concentration of another chemical solution. put it in a clean container with a lid. Then mark the container with the preparation date and the expiration date.</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Open and disassemble instruments accordingly. </a:t>
            </a:r>
          </a:p>
          <a:p>
            <a:endParaRPr lang="en-US" dirty="0"/>
          </a:p>
        </p:txBody>
      </p:sp>
    </p:spTree>
    <p:extLst>
      <p:ext uri="{BB962C8B-B14F-4D97-AF65-F5344CB8AC3E}">
        <p14:creationId xmlns:p14="http://schemas.microsoft.com/office/powerpoint/2010/main" val="21957942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Completely submerge all instruments and other items in the solution and place any bowls and containers upright, not upside down, and fill with the solution to ensure sterilization</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Sterilize for appropriate time; In 2% Glutaraldehyde, cover the container and allow the instruments and other items to soak for 10 hours. Do not add or remove any items after you begin timing.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Use large, sterile pickups (lifters, </a:t>
            </a:r>
            <a:r>
              <a:rPr lang="en-US" altLang="en-US" dirty="0" err="1" smtClean="0">
                <a:latin typeface="Times New Roman" panose="02020603050405020304" pitchFamily="18" charset="0"/>
                <a:cs typeface="Times New Roman" panose="02020603050405020304" pitchFamily="18" charset="0"/>
              </a:rPr>
              <a:t>cheatle</a:t>
            </a:r>
            <a:r>
              <a:rPr lang="en-US" altLang="en-US" dirty="0" smtClean="0">
                <a:latin typeface="Times New Roman" panose="02020603050405020304" pitchFamily="18" charset="0"/>
                <a:cs typeface="Times New Roman" panose="02020603050405020304" pitchFamily="18" charset="0"/>
              </a:rPr>
              <a:t> forceps) or sterile gloves to remove the instruments and other items from the solution. </a:t>
            </a:r>
          </a:p>
        </p:txBody>
      </p:sp>
    </p:spTree>
    <p:extLst>
      <p:ext uri="{BB962C8B-B14F-4D97-AF65-F5344CB8AC3E}">
        <p14:creationId xmlns:p14="http://schemas.microsoft.com/office/powerpoint/2010/main" val="39248847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Rinse items thoroughly with sterile water to remove the residue that chemicals leave on instruments and other items. This residue is toxic to skin and tissues. </a:t>
            </a:r>
          </a:p>
          <a:p>
            <a:pPr>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Place the instruments and other items on a sterile tray or in a sterile container and allow them to air dry before use. Use the instruments and other items immediately or keep them in a covered and dry sterile container and use them within one week. </a:t>
            </a:r>
          </a:p>
          <a:p>
            <a:pPr>
              <a:buFont typeface="Wingdings" panose="05000000000000000000" pitchFamily="2" charset="2"/>
              <a:buChar char="ü"/>
            </a:pPr>
            <a:r>
              <a:rPr lang="en-US" altLang="en-US" b="1" dirty="0" smtClean="0">
                <a:latin typeface="Times New Roman" panose="02020603050405020304" pitchFamily="18" charset="0"/>
                <a:cs typeface="Times New Roman" panose="02020603050405020304" pitchFamily="18" charset="0"/>
              </a:rPr>
              <a:t>Note: </a:t>
            </a:r>
            <a:r>
              <a:rPr lang="en-US" altLang="en-US" dirty="0" smtClean="0">
                <a:latin typeface="Times New Roman" panose="02020603050405020304" pitchFamily="18" charset="0"/>
                <a:cs typeface="Times New Roman" panose="02020603050405020304" pitchFamily="18" charset="0"/>
              </a:rPr>
              <a:t>Sterilizing chemicals should be changed after 14 days, when they become visibly dirty, or according to manufacturers’ instructions</a:t>
            </a:r>
            <a:endParaRPr lang="en-US" dirty="0"/>
          </a:p>
        </p:txBody>
      </p:sp>
    </p:spTree>
    <p:extLst>
      <p:ext uri="{BB962C8B-B14F-4D97-AF65-F5344CB8AC3E}">
        <p14:creationId xmlns:p14="http://schemas.microsoft.com/office/powerpoint/2010/main" val="15116479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altLang="en-US" sz="3200" b="1" dirty="0" smtClean="0">
                <a:latin typeface="Times New Roman" panose="02020603050405020304" pitchFamily="18" charset="0"/>
                <a:cs typeface="Times New Roman" panose="02020603050405020304" pitchFamily="18" charset="0"/>
              </a:rPr>
              <a:t>Storage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Proper storage of sterile instruments and equipment is essential in ensuring that the product maintains its level of sterilization or disinfection till its use/utilization</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Store them in a clean, dry environment that is protected from any damage.</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Access to this area should be limited. </a:t>
            </a:r>
          </a:p>
          <a:p>
            <a:endParaRPr lang="en-US" dirty="0"/>
          </a:p>
        </p:txBody>
      </p:sp>
    </p:spTree>
    <p:extLst>
      <p:ext uri="{BB962C8B-B14F-4D97-AF65-F5344CB8AC3E}">
        <p14:creationId xmlns:p14="http://schemas.microsoft.com/office/powerpoint/2010/main" val="27475974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smtClean="0">
                <a:latin typeface="Times New Roman" panose="02020603050405020304" pitchFamily="18" charset="0"/>
                <a:cs typeface="Times New Roman" panose="02020603050405020304" pitchFamily="18" charset="0"/>
              </a:rPr>
              <a:t>Instructions for Storing Sterile Items </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Keep the storage area clean, dry, dust-free, and lint-free.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Keep the temperature at approximately 24⁰C and the relative humidity below 70% when possible.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Store sacks and containers with sterile (or high-level disinfected) items 20-25 centimeters off the floor, 45-50 centimeters from the ceiling, and 15-20 centimeters from an outside wall.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Do not use cardboard boxes for storage. Cardboard boxes shed dust and debris and can harbor insects. </a:t>
            </a:r>
          </a:p>
        </p:txBody>
      </p:sp>
    </p:spTree>
    <p:extLst>
      <p:ext uri="{BB962C8B-B14F-4D97-AF65-F5344CB8AC3E}">
        <p14:creationId xmlns:p14="http://schemas.microsoft.com/office/powerpoint/2010/main" val="2491387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Date and rotate the supplies (first in, first out). This process serves as a reminder, but does not guarantee the sterility of the packs. </a:t>
            </a:r>
          </a:p>
          <a:p>
            <a:pPr>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Do not put together clean supplies, HLD items, and sterile supplies</a:t>
            </a:r>
          </a:p>
          <a:p>
            <a:pPr>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Unwrapped items should be used immediately and should not be stored. </a:t>
            </a:r>
          </a:p>
        </p:txBody>
      </p:sp>
    </p:spTree>
    <p:extLst>
      <p:ext uri="{BB962C8B-B14F-4D97-AF65-F5344CB8AC3E}">
        <p14:creationId xmlns:p14="http://schemas.microsoft.com/office/powerpoint/2010/main" val="30930007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Times New Roman" panose="02020603050405020304" pitchFamily="18" charset="0"/>
                <a:cs typeface="Times New Roman" panose="02020603050405020304" pitchFamily="18" charset="0"/>
              </a:rPr>
              <a:t>Shelf Life </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The shelf life of an item after sterilization is event related: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The item remains sterile until something causes the package or container to become contaminated—the time that has elapsed since sterilization is not always the determining factor.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To make sure items remain sterile until you need them, prevent events that can contaminate sterile packs, and protect them by placing them in  protective mostly plastic covers (thick polyethylene bags). </a:t>
            </a:r>
          </a:p>
        </p:txBody>
      </p:sp>
    </p:spTree>
    <p:extLst>
      <p:ext uri="{BB962C8B-B14F-4D97-AF65-F5344CB8AC3E}">
        <p14:creationId xmlns:p14="http://schemas.microsoft.com/office/powerpoint/2010/main" val="17011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US" altLang="en-US" sz="3200" dirty="0" smtClean="0">
                <a:latin typeface="Times New Roman" panose="02020603050405020304" pitchFamily="18" charset="0"/>
                <a:cs typeface="Times New Roman" panose="02020603050405020304" pitchFamily="18" charset="0"/>
              </a:rPr>
              <a:t>Before using any sterile item, look at the package to make sure the wrapper is clean, dry, and intact; the seal is unbroken, and no water stains are present. </a:t>
            </a:r>
          </a:p>
          <a:p>
            <a:pPr algn="just">
              <a:buFont typeface="Wingdings" panose="05000000000000000000" pitchFamily="2" charset="2"/>
              <a:buChar char="Ø"/>
            </a:pPr>
            <a:r>
              <a:rPr lang="en-US" altLang="en-US" sz="3200" dirty="0" smtClean="0">
                <a:latin typeface="Times New Roman" panose="02020603050405020304" pitchFamily="18" charset="0"/>
                <a:cs typeface="Times New Roman" panose="02020603050405020304" pitchFamily="18" charset="0"/>
              </a:rPr>
              <a:t>If the quality of wrapping cloth is poor and plastic bags are not available, limit the shelf life to help ensure the sterility of the instruments. </a:t>
            </a:r>
          </a:p>
        </p:txBody>
      </p:sp>
    </p:spTree>
    <p:extLst>
      <p:ext uri="{BB962C8B-B14F-4D97-AF65-F5344CB8AC3E}">
        <p14:creationId xmlns:p14="http://schemas.microsoft.com/office/powerpoint/2010/main" val="322563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Total Parts (TP) water = (percentage chlorine in manufacturers concentration ÷ % desired chlorine concentration) – 1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E.g. To make a 0.5% chlorine solution from 5 percent concentrated chlorine solution: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TP water: (5.0% ÷ 0.5%) - 1= 10 - 1 = 9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It means, add 1 part concentrated solution to 9 parts water.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Cover containers containing 0.5 percent chlorine solution and protect them from light. </a:t>
            </a:r>
          </a:p>
          <a:p>
            <a:pPr algn="just">
              <a:buFont typeface="Wingdings" panose="05000000000000000000" pitchFamily="2" charset="2"/>
              <a:buChar char="ü"/>
            </a:pPr>
            <a:r>
              <a:rPr lang="en-US" altLang="en-US" b="1" dirty="0" smtClean="0">
                <a:latin typeface="Times New Roman" panose="02020603050405020304" pitchFamily="18" charset="0"/>
                <a:cs typeface="Times New Roman" panose="02020603050405020304" pitchFamily="18" charset="0"/>
              </a:rPr>
              <a:t>Note</a:t>
            </a:r>
            <a:r>
              <a:rPr lang="en-US" altLang="en-US" dirty="0" smtClean="0">
                <a:latin typeface="Times New Roman" panose="02020603050405020304" pitchFamily="18" charset="0"/>
                <a:cs typeface="Times New Roman" panose="02020603050405020304" pitchFamily="18" charset="0"/>
              </a:rPr>
              <a:t>: Do not mix chlorine solutions with ammonia-based solutions, because toxic gas might be produced</a:t>
            </a:r>
          </a:p>
        </p:txBody>
      </p:sp>
    </p:spTree>
    <p:extLst>
      <p:ext uri="{BB962C8B-B14F-4D97-AF65-F5344CB8AC3E}">
        <p14:creationId xmlns:p14="http://schemas.microsoft.com/office/powerpoint/2010/main" val="28020978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Times New Roman" panose="02020603050405020304" pitchFamily="18" charset="0"/>
                <a:cs typeface="Times New Roman" panose="02020603050405020304" pitchFamily="18" charset="0"/>
              </a:rPr>
              <a:t>Central sterile services department(CSSD)</a:t>
            </a:r>
          </a:p>
        </p:txBody>
      </p:sp>
      <p:sp>
        <p:nvSpPr>
          <p:cNvPr id="3" name="Content Placeholder 2"/>
          <p:cNvSpPr>
            <a:spLocks noGrp="1"/>
          </p:cNvSpPr>
          <p:nvPr>
            <p:ph idx="1"/>
          </p:nvPr>
        </p:nvSpPr>
        <p:spPr/>
        <p:txBody>
          <a:bodyPr/>
          <a:lstStyle/>
          <a:p>
            <a:pPr>
              <a:buFont typeface="Wingdings" panose="05000000000000000000" pitchFamily="2" charset="2"/>
              <a:buChar char="q"/>
            </a:pPr>
            <a:r>
              <a:rPr lang="en-US" altLang="en-US" dirty="0" smtClean="0">
                <a:latin typeface="Times New Roman" panose="02020603050405020304" pitchFamily="18" charset="0"/>
                <a:cs typeface="Times New Roman" panose="02020603050405020304" pitchFamily="18" charset="0"/>
              </a:rPr>
              <a:t>Also called sterile processing department (SPD), sterile processing, central supply department (CSD), or central supply</a:t>
            </a:r>
          </a:p>
          <a:p>
            <a:pPr>
              <a:buFont typeface="Wingdings" panose="05000000000000000000" pitchFamily="2" charset="2"/>
              <a:buChar char="q"/>
            </a:pPr>
            <a:r>
              <a:rPr lang="en-US" altLang="en-US" dirty="0" smtClean="0">
                <a:latin typeface="Times New Roman" panose="02020603050405020304" pitchFamily="18" charset="0"/>
                <a:cs typeface="Times New Roman" panose="02020603050405020304" pitchFamily="18" charset="0"/>
              </a:rPr>
              <a:t>an integrated place in hospitals and other health care facilities that performs sterilization and other actions on medical devices, equipment and consumables; for subsequent use by health workers in the operating theatre of the hospital and for other aseptic procedures, e.g. catheterization, wound stitching and bandaging. </a:t>
            </a:r>
          </a:p>
        </p:txBody>
      </p:sp>
    </p:spTree>
    <p:extLst>
      <p:ext uri="{BB962C8B-B14F-4D97-AF65-F5344CB8AC3E}">
        <p14:creationId xmlns:p14="http://schemas.microsoft.com/office/powerpoint/2010/main" val="6950600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chemeClr val="tx1"/>
                </a:solidFill>
                <a:latin typeface="Times New Roman" pitchFamily="18" charset="0"/>
                <a:cs typeface="Times New Roman" pitchFamily="18" charset="0"/>
              </a:rPr>
              <a:t>Management of Health Care Waste </a:t>
            </a:r>
            <a:endParaRPr lang="en-US"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Potential </a:t>
            </a:r>
            <a:r>
              <a:rPr lang="en-US" altLang="en-US" sz="3200" dirty="0">
                <a:latin typeface="Times New Roman" panose="02020603050405020304" pitchFamily="18" charset="0"/>
                <a:cs typeface="Times New Roman" panose="02020603050405020304" pitchFamily="18" charset="0"/>
              </a:rPr>
              <a:t>reservoir of pathogenic microorganisms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a:latin typeface="Times New Roman" panose="02020603050405020304" pitchFamily="18" charset="0"/>
                <a:cs typeface="Times New Roman" panose="02020603050405020304" pitchFamily="18" charset="0"/>
              </a:rPr>
              <a:t>R</a:t>
            </a:r>
            <a:r>
              <a:rPr lang="en-US" altLang="en-US" sz="3200" dirty="0" smtClean="0">
                <a:latin typeface="Times New Roman" panose="02020603050405020304" pitchFamily="18" charset="0"/>
                <a:cs typeface="Times New Roman" panose="02020603050405020304" pitchFamily="18" charset="0"/>
              </a:rPr>
              <a:t>equires </a:t>
            </a:r>
            <a:r>
              <a:rPr lang="en-US" altLang="en-US" sz="3200" dirty="0">
                <a:latin typeface="Times New Roman" panose="02020603050405020304" pitchFamily="18" charset="0"/>
                <a:cs typeface="Times New Roman" panose="02020603050405020304" pitchFamily="18" charset="0"/>
              </a:rPr>
              <a:t>appropriate, safe, and reliable handling.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The </a:t>
            </a:r>
            <a:r>
              <a:rPr lang="en-US" altLang="en-US" sz="3200" dirty="0">
                <a:latin typeface="Times New Roman" panose="02020603050405020304" pitchFamily="18" charset="0"/>
                <a:cs typeface="Times New Roman" panose="02020603050405020304" pitchFamily="18" charset="0"/>
              </a:rPr>
              <a:t>purpose of proper waste management is to: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Protect </a:t>
            </a:r>
            <a:r>
              <a:rPr lang="en-US" altLang="en-US" sz="3200" dirty="0">
                <a:latin typeface="Times New Roman" panose="02020603050405020304" pitchFamily="18" charset="0"/>
                <a:cs typeface="Times New Roman" panose="02020603050405020304" pitchFamily="18" charset="0"/>
              </a:rPr>
              <a:t>people who handle waste items from accidental injury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Prevent </a:t>
            </a:r>
            <a:r>
              <a:rPr lang="en-US" altLang="en-US" sz="3200" dirty="0">
                <a:latin typeface="Times New Roman" panose="02020603050405020304" pitchFamily="18" charset="0"/>
                <a:cs typeface="Times New Roman" panose="02020603050405020304" pitchFamily="18" charset="0"/>
              </a:rPr>
              <a:t>the spread of infection to patients, clients, and HCWs </a:t>
            </a:r>
          </a:p>
        </p:txBody>
      </p:sp>
    </p:spTree>
    <p:extLst>
      <p:ext uri="{BB962C8B-B14F-4D97-AF65-F5344CB8AC3E}">
        <p14:creationId xmlns:p14="http://schemas.microsoft.com/office/powerpoint/2010/main" val="16015922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Prevent the spread of infection to the local community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Safely dispose of hazardous materials (HAZMATs)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Waste from health care facility.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Noninfectious (noncontaminated-{85%}) waste poses no infectious risk to persons who handle it e.g. paper, trash, boxes, bottles.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Infectious (contaminated) waste is potentially infectious or toxic if  not disposed of properly. Contaminated solid or liquid waste includes the following: </a:t>
            </a:r>
          </a:p>
        </p:txBody>
      </p:sp>
    </p:spTree>
    <p:extLst>
      <p:ext uri="{BB962C8B-B14F-4D97-AF65-F5344CB8AC3E}">
        <p14:creationId xmlns:p14="http://schemas.microsoft.com/office/powerpoint/2010/main" val="8819650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a:latin typeface="Times New Roman" panose="02020603050405020304" pitchFamily="18" charset="0"/>
                <a:cs typeface="Times New Roman" panose="02020603050405020304" pitchFamily="18" charset="0"/>
              </a:rPr>
              <a:t>Items such as sharps and used dressings that have come in contact with blood, body fluids, secretions, or excretions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Medicines</a:t>
            </a:r>
            <a:r>
              <a:rPr lang="en-US" altLang="en-US" sz="3200" dirty="0">
                <a:latin typeface="Times New Roman" panose="02020603050405020304" pitchFamily="18" charset="0"/>
                <a:cs typeface="Times New Roman" panose="02020603050405020304" pitchFamily="18" charset="0"/>
              </a:rPr>
              <a:t>, medical supplies, or other chemicals that might be </a:t>
            </a:r>
            <a:r>
              <a:rPr lang="en-US" altLang="en-US" sz="3200" dirty="0" smtClean="0">
                <a:latin typeface="Times New Roman" panose="02020603050405020304" pitchFamily="18" charset="0"/>
                <a:cs typeface="Times New Roman" panose="02020603050405020304" pitchFamily="18" charset="0"/>
              </a:rPr>
              <a:t>toxic</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Blood</a:t>
            </a:r>
            <a:r>
              <a:rPr lang="en-US" altLang="en-US" sz="3200" dirty="0">
                <a:latin typeface="Times New Roman" panose="02020603050405020304" pitchFamily="18" charset="0"/>
                <a:cs typeface="Times New Roman" panose="02020603050405020304" pitchFamily="18" charset="0"/>
              </a:rPr>
              <a:t>, body fluids, secretions, or excretions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Highly </a:t>
            </a:r>
            <a:r>
              <a:rPr lang="en-US" altLang="en-US" sz="3200" dirty="0">
                <a:latin typeface="Times New Roman" panose="02020603050405020304" pitchFamily="18" charset="0"/>
                <a:cs typeface="Times New Roman" panose="02020603050405020304" pitchFamily="18" charset="0"/>
              </a:rPr>
              <a:t>infectious e.g. body parts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Certain </a:t>
            </a:r>
            <a:r>
              <a:rPr lang="en-US" altLang="en-US" sz="3200" dirty="0">
                <a:latin typeface="Times New Roman" panose="02020603050405020304" pitchFamily="18" charset="0"/>
                <a:cs typeface="Times New Roman" panose="02020603050405020304" pitchFamily="18" charset="0"/>
              </a:rPr>
              <a:t>health care facilities may also generate hazardous waste. </a:t>
            </a:r>
          </a:p>
          <a:p>
            <a:endParaRPr lang="en-US" dirty="0"/>
          </a:p>
        </p:txBody>
      </p:sp>
    </p:spTree>
    <p:extLst>
      <p:ext uri="{BB962C8B-B14F-4D97-AF65-F5344CB8AC3E}">
        <p14:creationId xmlns:p14="http://schemas.microsoft.com/office/powerpoint/2010/main" val="30370704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u="sng" dirty="0">
                <a:latin typeface="Times New Roman" pitchFamily="18" charset="0"/>
                <a:cs typeface="Times New Roman" pitchFamily="18" charset="0"/>
              </a:rPr>
              <a:t>Principles of Waste Management </a:t>
            </a:r>
          </a:p>
        </p:txBody>
      </p:sp>
      <p:sp>
        <p:nvSpPr>
          <p:cNvPr id="3" name="Content Placeholder 2"/>
          <p:cNvSpPr>
            <a:spLocks noGrp="1"/>
          </p:cNvSpPr>
          <p:nvPr>
            <p:ph idx="1"/>
          </p:nvPr>
        </p:nvSpPr>
        <p:spPr/>
        <p:txBody>
          <a:bodyPr>
            <a:normAutofit lnSpcReduction="10000"/>
          </a:bodyPr>
          <a:lstStyle/>
          <a:p>
            <a:pPr algn="just">
              <a:buFont typeface="Wingdings" pitchFamily="2" charset="2"/>
              <a:buChar char="v"/>
              <a:defRPr/>
            </a:pPr>
            <a:r>
              <a:rPr lang="en-US" dirty="0">
                <a:latin typeface="Times New Roman" pitchFamily="18" charset="0"/>
                <a:cs typeface="Times New Roman" pitchFamily="18" charset="0"/>
              </a:rPr>
              <a:t>Steps in waste management : </a:t>
            </a:r>
          </a:p>
          <a:p>
            <a:pPr marL="623887" indent="-514350" algn="just">
              <a:buFont typeface="+mj-lt"/>
              <a:buAutoNum type="arabicPeriod"/>
              <a:defRPr/>
            </a:pPr>
            <a:endParaRPr lang="en-US" dirty="0">
              <a:latin typeface="Times New Roman" pitchFamily="18" charset="0"/>
              <a:cs typeface="Times New Roman" pitchFamily="18" charset="0"/>
            </a:endParaRPr>
          </a:p>
          <a:p>
            <a:pPr marL="623887" indent="-514350" algn="just">
              <a:buFont typeface="+mj-lt"/>
              <a:buAutoNum type="arabicPeriod"/>
              <a:defRPr/>
            </a:pPr>
            <a:r>
              <a:rPr lang="en-US" dirty="0">
                <a:latin typeface="Times New Roman" pitchFamily="18" charset="0"/>
                <a:cs typeface="Times New Roman" pitchFamily="18" charset="0"/>
              </a:rPr>
              <a:t>Generation </a:t>
            </a:r>
          </a:p>
          <a:p>
            <a:pPr marL="623887" indent="-514350" algn="just">
              <a:buFont typeface="+mj-lt"/>
              <a:buAutoNum type="arabicPeriod"/>
              <a:defRPr/>
            </a:pPr>
            <a:r>
              <a:rPr lang="en-US" dirty="0">
                <a:latin typeface="Times New Roman" pitchFamily="18" charset="0"/>
                <a:cs typeface="Times New Roman" pitchFamily="18" charset="0"/>
              </a:rPr>
              <a:t>Segregation (separation) </a:t>
            </a:r>
          </a:p>
          <a:p>
            <a:pPr marL="623887" indent="-514350" algn="just">
              <a:buFont typeface="+mj-lt"/>
              <a:buAutoNum type="arabicPeriod"/>
              <a:defRPr/>
            </a:pPr>
            <a:r>
              <a:rPr lang="en-US" dirty="0">
                <a:latin typeface="Times New Roman" pitchFamily="18" charset="0"/>
                <a:cs typeface="Times New Roman" pitchFamily="18" charset="0"/>
              </a:rPr>
              <a:t>Collection </a:t>
            </a:r>
          </a:p>
          <a:p>
            <a:pPr marL="623887" indent="-514350" algn="just">
              <a:buFont typeface="+mj-lt"/>
              <a:buAutoNum type="arabicPeriod"/>
              <a:defRPr/>
            </a:pPr>
            <a:r>
              <a:rPr lang="en-US" dirty="0">
                <a:latin typeface="Times New Roman" pitchFamily="18" charset="0"/>
                <a:cs typeface="Times New Roman" pitchFamily="18" charset="0"/>
              </a:rPr>
              <a:t>Transportation </a:t>
            </a:r>
          </a:p>
          <a:p>
            <a:pPr marL="623887" indent="-514350" algn="just">
              <a:buFont typeface="+mj-lt"/>
              <a:buAutoNum type="arabicPeriod"/>
              <a:defRPr/>
            </a:pPr>
            <a:r>
              <a:rPr lang="en-US" dirty="0">
                <a:latin typeface="Times New Roman" pitchFamily="18" charset="0"/>
                <a:cs typeface="Times New Roman" pitchFamily="18" charset="0"/>
              </a:rPr>
              <a:t>Storage </a:t>
            </a:r>
          </a:p>
          <a:p>
            <a:pPr marL="623887" indent="-514350" algn="just">
              <a:buFont typeface="+mj-lt"/>
              <a:buAutoNum type="arabicPeriod"/>
              <a:defRPr/>
            </a:pPr>
            <a:r>
              <a:rPr lang="en-US" dirty="0">
                <a:latin typeface="Times New Roman" pitchFamily="18" charset="0"/>
                <a:cs typeface="Times New Roman" pitchFamily="18" charset="0"/>
              </a:rPr>
              <a:t>Treatment </a:t>
            </a:r>
          </a:p>
          <a:p>
            <a:pPr marL="623887" indent="-514350" algn="just">
              <a:buFont typeface="+mj-lt"/>
              <a:buAutoNum type="arabicPeriod"/>
              <a:defRPr/>
            </a:pPr>
            <a:r>
              <a:rPr lang="en-US" dirty="0">
                <a:latin typeface="Times New Roman" pitchFamily="18" charset="0"/>
                <a:cs typeface="Times New Roman" pitchFamily="18" charset="0"/>
              </a:rPr>
              <a:t>Final disposal </a:t>
            </a:r>
          </a:p>
        </p:txBody>
      </p:sp>
    </p:spTree>
    <p:extLst>
      <p:ext uri="{BB962C8B-B14F-4D97-AF65-F5344CB8AC3E}">
        <p14:creationId xmlns:p14="http://schemas.microsoft.com/office/powerpoint/2010/main" val="21104976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u="sng" dirty="0">
                <a:latin typeface="Times New Roman" panose="02020603050405020304" pitchFamily="18" charset="0"/>
                <a:cs typeface="Times New Roman" panose="02020603050405020304" pitchFamily="18" charset="0"/>
              </a:rPr>
              <a:t>Waste Generation </a:t>
            </a:r>
          </a:p>
        </p:txBody>
      </p:sp>
      <p:sp>
        <p:nvSpPr>
          <p:cNvPr id="3" name="Content Placeholder 2"/>
          <p:cNvSpPr>
            <a:spLocks noGrp="1"/>
          </p:cNvSpPr>
          <p:nvPr>
            <p:ph idx="1"/>
          </p:nvPr>
        </p:nvSpPr>
        <p:spPr/>
        <p:txBody>
          <a:bodyPr>
            <a:normAutofit/>
          </a:bodyPr>
          <a:lstStyle/>
          <a:p>
            <a:pPr marL="0" indent="0" algn="just">
              <a:buNone/>
            </a:pPr>
            <a:r>
              <a:rPr lang="en-US" altLang="en-US" sz="3200" b="1" u="sng" dirty="0" smtClean="0">
                <a:latin typeface="Times New Roman" panose="02020603050405020304" pitchFamily="18" charset="0"/>
                <a:cs typeface="Times New Roman" panose="02020603050405020304" pitchFamily="18" charset="0"/>
              </a:rPr>
              <a:t>Waste Generation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Refers to the materials or products that enter a waste stream before compositing, incinerating, or recycling. Waste production.</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Generated during patient management and care and in other areas of the health care setting. </a:t>
            </a:r>
          </a:p>
        </p:txBody>
      </p:sp>
    </p:spTree>
    <p:extLst>
      <p:ext uri="{BB962C8B-B14F-4D97-AF65-F5344CB8AC3E}">
        <p14:creationId xmlns:p14="http://schemas.microsoft.com/office/powerpoint/2010/main" val="3366905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u="sng" dirty="0" smtClean="0">
                <a:latin typeface="Times New Roman" panose="02020603050405020304" pitchFamily="18" charset="0"/>
                <a:cs typeface="Times New Roman" panose="02020603050405020304" pitchFamily="18" charset="0"/>
              </a:rPr>
              <a:t>Waste Segregation </a:t>
            </a:r>
          </a:p>
        </p:txBody>
      </p:sp>
      <p:sp>
        <p:nvSpPr>
          <p:cNvPr id="3" name="Content Placeholder 2"/>
          <p:cNvSpPr>
            <a:spLocks noGrp="1"/>
          </p:cNvSpPr>
          <p:nvPr>
            <p:ph idx="1"/>
          </p:nvPr>
        </p:nvSpPr>
        <p:spPr/>
        <p:txBody>
          <a:bodyPr/>
          <a:lstStyle/>
          <a:p>
            <a:pPr algn="just">
              <a:buFont typeface="Wingdings 3" panose="05040102010807070707" pitchFamily="18" charset="2"/>
              <a:buNone/>
            </a:pPr>
            <a:r>
              <a:rPr lang="en-US" altLang="en-US" b="1" u="sng" dirty="0" smtClean="0">
                <a:latin typeface="Times New Roman" panose="02020603050405020304" pitchFamily="18" charset="0"/>
                <a:cs typeface="Times New Roman" panose="02020603050405020304" pitchFamily="18" charset="0"/>
              </a:rPr>
              <a:t>Waste Segregation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Separation of waste according to its level of infectivity at the source of production/generation. Divided into noninfectious, infectious,  highly infectious waste and sharps</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Use </a:t>
            </a:r>
            <a:r>
              <a:rPr lang="en-US" altLang="en-US" dirty="0" err="1" smtClean="0">
                <a:latin typeface="Times New Roman" panose="02020603050405020304" pitchFamily="18" charset="0"/>
                <a:cs typeface="Times New Roman" panose="02020603050405020304" pitchFamily="18" charset="0"/>
              </a:rPr>
              <a:t>colour</a:t>
            </a:r>
            <a:r>
              <a:rPr lang="en-US" altLang="en-US" dirty="0" smtClean="0">
                <a:latin typeface="Times New Roman" panose="02020603050405020304" pitchFamily="18" charset="0"/>
                <a:cs typeface="Times New Roman" panose="02020603050405020304" pitchFamily="18" charset="0"/>
              </a:rPr>
              <a:t>-coded bins and bin liners or label the waste containers. Use appropriate </a:t>
            </a:r>
            <a:r>
              <a:rPr lang="en-US" altLang="en-US" dirty="0" err="1" smtClean="0">
                <a:latin typeface="Times New Roman" panose="02020603050405020304" pitchFamily="18" charset="0"/>
                <a:cs typeface="Times New Roman" panose="02020603050405020304" pitchFamily="18" charset="0"/>
              </a:rPr>
              <a:t>colour</a:t>
            </a:r>
            <a:r>
              <a:rPr lang="en-US" altLang="en-US" dirty="0" smtClean="0">
                <a:latin typeface="Times New Roman" panose="02020603050405020304" pitchFamily="18" charset="0"/>
                <a:cs typeface="Times New Roman" panose="02020603050405020304" pitchFamily="18" charset="0"/>
              </a:rPr>
              <a:t>-coded separate containers for noninfectious, infectious, and highly infectious waste (black,  yellow, red). Use sharps safety box for sharps.</a:t>
            </a:r>
          </a:p>
        </p:txBody>
      </p:sp>
    </p:spTree>
    <p:extLst>
      <p:ext uri="{BB962C8B-B14F-4D97-AF65-F5344CB8AC3E}">
        <p14:creationId xmlns:p14="http://schemas.microsoft.com/office/powerpoint/2010/main" val="39452908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Font typeface="Wingdings 3" panose="05040102010807070707" pitchFamily="18" charset="2"/>
              <a:buNone/>
            </a:pPr>
            <a:r>
              <a:rPr lang="en-US" altLang="en-US" sz="3200" b="1" u="sng" dirty="0" smtClean="0">
                <a:latin typeface="Times New Roman" panose="02020603050405020304" pitchFamily="18" charset="0"/>
                <a:cs typeface="Times New Roman" panose="02020603050405020304" pitchFamily="18" charset="0"/>
              </a:rPr>
              <a:t>Waste storage</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Store waste in specified areas with restricted access. Identify a storage area for waste prior to treating or moving it.</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Mark the storage areas with a biohazard symbol or label it well. </a:t>
            </a:r>
          </a:p>
          <a:p>
            <a:endParaRPr lang="en-US" dirty="0"/>
          </a:p>
        </p:txBody>
      </p:sp>
    </p:spTree>
    <p:extLst>
      <p:ext uri="{BB962C8B-B14F-4D97-AF65-F5344CB8AC3E}">
        <p14:creationId xmlns:p14="http://schemas.microsoft.com/office/powerpoint/2010/main" val="27930655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u="sng" dirty="0" smtClean="0">
                <a:latin typeface="Times New Roman" panose="02020603050405020304" pitchFamily="18" charset="0"/>
                <a:cs typeface="Times New Roman" panose="02020603050405020304" pitchFamily="18" charset="0"/>
              </a:rPr>
              <a:t>Waste treatment</a:t>
            </a:r>
          </a:p>
        </p:txBody>
      </p:sp>
      <p:sp>
        <p:nvSpPr>
          <p:cNvPr id="3" name="Content Placeholder 2"/>
          <p:cNvSpPr>
            <a:spLocks noGrp="1"/>
          </p:cNvSpPr>
          <p:nvPr>
            <p:ph idx="1"/>
          </p:nvPr>
        </p:nvSpPr>
        <p:spPr/>
        <p:txBody>
          <a:bodyPr>
            <a:normAutofit/>
          </a:bodyPr>
          <a:lstStyle/>
          <a:p>
            <a:pPr algn="just">
              <a:buFont typeface="Wingdings 3" panose="05040102010807070707" pitchFamily="18" charset="2"/>
              <a:buNone/>
            </a:pPr>
            <a:r>
              <a:rPr lang="en-US" altLang="en-US" sz="3200" b="1" u="sng" dirty="0" smtClean="0">
                <a:latin typeface="Times New Roman" panose="02020603050405020304" pitchFamily="18" charset="0"/>
                <a:cs typeface="Times New Roman" panose="02020603050405020304" pitchFamily="18" charset="0"/>
              </a:rPr>
              <a:t>Waste treatment</a:t>
            </a:r>
          </a:p>
          <a:p>
            <a:pPr algn="just">
              <a:buFont typeface="Wingdings" panose="05000000000000000000" pitchFamily="2" charset="2"/>
              <a:buChar char="q"/>
            </a:pPr>
            <a:r>
              <a:rPr lang="en-US" altLang="en-US" sz="3200" dirty="0" smtClean="0">
                <a:latin typeface="Times New Roman" panose="02020603050405020304" pitchFamily="18" charset="0"/>
                <a:cs typeface="Times New Roman" panose="02020603050405020304" pitchFamily="18" charset="0"/>
              </a:rPr>
              <a:t>Infectious waste can be treated to render it noninfectious before disposal </a:t>
            </a:r>
          </a:p>
          <a:p>
            <a:pPr algn="just">
              <a:buFont typeface="Wingdings" panose="05000000000000000000" pitchFamily="2" charset="2"/>
              <a:buChar char="q"/>
            </a:pPr>
            <a:r>
              <a:rPr lang="en-US" altLang="en-US" sz="3200" b="1" dirty="0" smtClean="0">
                <a:latin typeface="Times New Roman" panose="02020603050405020304" pitchFamily="18" charset="0"/>
                <a:cs typeface="Times New Roman" panose="02020603050405020304" pitchFamily="18" charset="0"/>
              </a:rPr>
              <a:t>Autoclave</a:t>
            </a:r>
            <a:r>
              <a:rPr lang="en-US" altLang="en-US" sz="3200" i="1" dirty="0" smtClean="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q"/>
            </a:pPr>
            <a:r>
              <a:rPr lang="en-US" altLang="en-US" sz="3200" dirty="0" smtClean="0">
                <a:latin typeface="Times New Roman" panose="02020603050405020304" pitchFamily="18" charset="0"/>
                <a:cs typeface="Times New Roman" panose="02020603050405020304" pitchFamily="18" charset="0"/>
              </a:rPr>
              <a:t>At 121o C for a minimum of 60 minutes with heat-sensitive tape or the equivalent.  </a:t>
            </a:r>
          </a:p>
        </p:txBody>
      </p:sp>
    </p:spTree>
    <p:extLst>
      <p:ext uri="{BB962C8B-B14F-4D97-AF65-F5344CB8AC3E}">
        <p14:creationId xmlns:p14="http://schemas.microsoft.com/office/powerpoint/2010/main" val="323703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08337" y="489397"/>
            <a:ext cx="10753859" cy="5988676"/>
          </a:xfrm>
          <a:prstGeom prst="rect">
            <a:avLst/>
          </a:prstGeom>
        </p:spPr>
      </p:pic>
    </p:spTree>
    <p:extLst>
      <p:ext uri="{BB962C8B-B14F-4D97-AF65-F5344CB8AC3E}">
        <p14:creationId xmlns:p14="http://schemas.microsoft.com/office/powerpoint/2010/main" val="2298778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Decontaminate large surfaces that might have come in contact with blood and body fluid by wiping them with a cloth soaked in the 0.5 percent chlorine solution </a:t>
            </a:r>
          </a:p>
          <a:p>
            <a:pPr algn="just">
              <a:buFont typeface="Wingdings" panose="05000000000000000000" pitchFamily="2" charset="2"/>
              <a:buChar char="ü"/>
            </a:pPr>
            <a:r>
              <a:rPr lang="en-US" altLang="en-US" b="1" dirty="0" smtClean="0">
                <a:latin typeface="Times New Roman" panose="02020603050405020304" pitchFamily="18" charset="0"/>
                <a:cs typeface="Times New Roman" panose="02020603050405020304" pitchFamily="18" charset="0"/>
              </a:rPr>
              <a:t>Decontaminating Used Instruments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Decontaminate the instruments while wearing  gloves </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Immediately after use, place all instruments in 0.5% chlorine solution, for 10 minutes to inactivate most organisms, including HBV and HIV.</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Use plastic, noncorrosive containers for decontamination to prevent sharp instruments from getting dull and/or rusted  </a:t>
            </a:r>
          </a:p>
        </p:txBody>
      </p:sp>
    </p:spTree>
    <p:extLst>
      <p:ext uri="{BB962C8B-B14F-4D97-AF65-F5344CB8AC3E}">
        <p14:creationId xmlns:p14="http://schemas.microsoft.com/office/powerpoint/2010/main" val="3976672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a:latin typeface="Times New Roman" panose="02020603050405020304" pitchFamily="18" charset="0"/>
                <a:cs typeface="Times New Roman" panose="02020603050405020304" pitchFamily="18" charset="0"/>
              </a:rPr>
              <a:t>Remove instruments from chlorine solution after 10 minutes and immediately rinse them with cool water to remove residual chlorine before thoroughly cleaning them.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Remove </a:t>
            </a:r>
            <a:r>
              <a:rPr lang="en-US" altLang="en-US" sz="3200" dirty="0">
                <a:latin typeface="Times New Roman" panose="02020603050405020304" pitchFamily="18" charset="0"/>
                <a:cs typeface="Times New Roman" panose="02020603050405020304" pitchFamily="18" charset="0"/>
              </a:rPr>
              <a:t>gloves and dispose of them appropriately. </a:t>
            </a:r>
            <a:endParaRPr lang="en-US" altLang="en-US" sz="32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3200" b="1" dirty="0" smtClean="0">
                <a:latin typeface="Times New Roman" panose="02020603050405020304" pitchFamily="18" charset="0"/>
                <a:cs typeface="Times New Roman" panose="02020603050405020304" pitchFamily="18" charset="0"/>
              </a:rPr>
              <a:t>Note</a:t>
            </a:r>
            <a:r>
              <a:rPr lang="en-US" altLang="en-US" sz="3200" b="1" dirty="0">
                <a:latin typeface="Times New Roman" panose="02020603050405020304" pitchFamily="18" charset="0"/>
                <a:cs typeface="Times New Roman" panose="02020603050405020304" pitchFamily="18" charset="0"/>
              </a:rPr>
              <a:t>:</a:t>
            </a:r>
            <a:r>
              <a:rPr lang="en-US" altLang="en-US" sz="3200" dirty="0">
                <a:latin typeface="Times New Roman" panose="02020603050405020304" pitchFamily="18" charset="0"/>
                <a:cs typeface="Times New Roman" panose="02020603050405020304" pitchFamily="18" charset="0"/>
              </a:rPr>
              <a:t> To prevent rusting, do not soak metal instruments in water for more than one hour, even if they are electroplated</a:t>
            </a:r>
            <a:r>
              <a:rPr lang="en-US" altLang="en-US" sz="3200" dirty="0" smtClean="0">
                <a:latin typeface="Times New Roman" panose="02020603050405020304" pitchFamily="18" charset="0"/>
                <a:cs typeface="Times New Roman" panose="02020603050405020304" pitchFamily="18" charset="0"/>
              </a:rPr>
              <a:t>. </a:t>
            </a:r>
            <a:endParaRPr lang="en-US" altLang="en-US" sz="3200" dirty="0" smtClean="0"/>
          </a:p>
        </p:txBody>
      </p:sp>
    </p:spTree>
    <p:extLst>
      <p:ext uri="{BB962C8B-B14F-4D97-AF65-F5344CB8AC3E}">
        <p14:creationId xmlns:p14="http://schemas.microsoft.com/office/powerpoint/2010/main" val="215387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7200" b="1" u="sng" dirty="0" smtClean="0">
                <a:latin typeface="Times New Roman" panose="02020603050405020304" pitchFamily="18" charset="0"/>
                <a:cs typeface="Times New Roman" panose="02020603050405020304" pitchFamily="18" charset="0"/>
              </a:rPr>
              <a:t>Cleaning</a:t>
            </a:r>
            <a:r>
              <a:rPr lang="en-US" altLang="en-US" sz="7200" dirty="0" smtClean="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After decontamination and prior to disinfecting or sterilizing, all instruments and equipment MUST be cleaned to remove organic materials or chemical residue.</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This prevents chemical interaction between the organic matter and the disinfecting/sterilizing chemicals preventing effective sterilization/disinfection</a:t>
            </a:r>
          </a:p>
          <a:p>
            <a:pPr algn="just">
              <a:buFont typeface="Wingdings" panose="05000000000000000000" pitchFamily="2" charset="2"/>
              <a:buChar char="ü"/>
            </a:pPr>
            <a:r>
              <a:rPr lang="en-US" altLang="en-US" dirty="0" smtClean="0">
                <a:latin typeface="Times New Roman" panose="02020603050405020304" pitchFamily="18" charset="0"/>
                <a:cs typeface="Times New Roman" panose="02020603050405020304" pitchFamily="18" charset="0"/>
              </a:rPr>
              <a:t>Use liquid soap or enzymatic detergent. Liquid soap suspends grease, oil, and other foreign matters in solution so that they can be removed easily by the cleaning process. Do not use abrasive cleaner e.g. steel wool to prevent scratching: harbors microbes.</a:t>
            </a:r>
          </a:p>
        </p:txBody>
      </p:sp>
    </p:spTree>
    <p:extLst>
      <p:ext uri="{BB962C8B-B14F-4D97-AF65-F5344CB8AC3E}">
        <p14:creationId xmlns:p14="http://schemas.microsoft.com/office/powerpoint/2010/main" val="2392485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6600" b="1" dirty="0" smtClean="0">
                <a:latin typeface="Times New Roman" panose="02020603050405020304" pitchFamily="18" charset="0"/>
                <a:cs typeface="Times New Roman" panose="02020603050405020304" pitchFamily="18" charset="0"/>
              </a:rPr>
              <a:t>Cleaning Methods </a:t>
            </a:r>
          </a:p>
        </p:txBody>
      </p:sp>
      <p:sp>
        <p:nvSpPr>
          <p:cNvPr id="3" name="Content Placeholder 2"/>
          <p:cNvSpPr>
            <a:spLocks noGrp="1"/>
          </p:cNvSpPr>
          <p:nvPr>
            <p:ph idx="1"/>
          </p:nvPr>
        </p:nvSpPr>
        <p:spPr/>
        <p:txBody>
          <a:bodyPr>
            <a:normAutofit/>
          </a:bodyPr>
          <a:lstStyle/>
          <a:p>
            <a:pPr algn="just">
              <a:lnSpc>
                <a:spcPct val="100000"/>
              </a:lnSpc>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The procedure : </a:t>
            </a:r>
          </a:p>
          <a:p>
            <a:pPr algn="just">
              <a:lnSpc>
                <a:spcPct val="100000"/>
              </a:lnSpc>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Wear appropriate PPE </a:t>
            </a:r>
          </a:p>
          <a:p>
            <a:pPr algn="just">
              <a:lnSpc>
                <a:spcPct val="100000"/>
              </a:lnSpc>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Remove any gross soiling on the instrument by rinsing</a:t>
            </a:r>
          </a:p>
          <a:p>
            <a:pPr algn="just">
              <a:lnSpc>
                <a:spcPct val="100000"/>
              </a:lnSpc>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Take the instrument fully apart and immerse all parts in water(warm) with a detergent or enzymatic cleaner. </a:t>
            </a:r>
          </a:p>
          <a:p>
            <a:pPr algn="just">
              <a:lnSpc>
                <a:spcPct val="100000"/>
              </a:lnSpc>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To prevent splashing, keep the items being washed under the surface of the water. </a:t>
            </a:r>
          </a:p>
        </p:txBody>
      </p:sp>
    </p:spTree>
    <p:extLst>
      <p:ext uri="{BB962C8B-B14F-4D97-AF65-F5344CB8AC3E}">
        <p14:creationId xmlns:p14="http://schemas.microsoft.com/office/powerpoint/2010/main" val="408268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Rinse in clean water.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Dry the instrument in a drying cabinet or by using a clean, lint-free cloth.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Inspect the instrument to ensure it is clean. </a:t>
            </a:r>
          </a:p>
          <a:p>
            <a:pPr algn="just">
              <a:buFont typeface="Wingdings" panose="05000000000000000000" pitchFamily="2" charset="2"/>
              <a:buChar char="ü"/>
            </a:pPr>
            <a:r>
              <a:rPr lang="en-US" altLang="en-US" sz="3200" dirty="0" smtClean="0">
                <a:latin typeface="Times New Roman" panose="02020603050405020304" pitchFamily="18" charset="0"/>
                <a:cs typeface="Times New Roman" panose="02020603050405020304" pitchFamily="18" charset="0"/>
              </a:rPr>
              <a:t>Pay particular attention to instruments with teeth, joints, or screws where organic material can collect. Open all jointed instruments</a:t>
            </a:r>
            <a:r>
              <a:rPr lang="en-US" altLang="en-US" sz="3200" b="1" i="1" dirty="0" smtClean="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en-US" altLang="en-US" sz="3200" b="1" dirty="0" smtClean="0">
                <a:latin typeface="Times New Roman" panose="02020603050405020304" pitchFamily="18" charset="0"/>
                <a:cs typeface="Times New Roman" panose="02020603050405020304" pitchFamily="18" charset="0"/>
              </a:rPr>
              <a:t>Mechanical Cleaning: </a:t>
            </a:r>
            <a:r>
              <a:rPr lang="en-US" altLang="en-US" sz="3200" dirty="0" smtClean="0">
                <a:latin typeface="Times New Roman" panose="02020603050405020304" pitchFamily="18" charset="0"/>
                <a:cs typeface="Times New Roman" panose="02020603050405020304" pitchFamily="18" charset="0"/>
              </a:rPr>
              <a:t>Use of automated machines.</a:t>
            </a:r>
          </a:p>
        </p:txBody>
      </p:sp>
    </p:spTree>
    <p:extLst>
      <p:ext uri="{BB962C8B-B14F-4D97-AF65-F5344CB8AC3E}">
        <p14:creationId xmlns:p14="http://schemas.microsoft.com/office/powerpoint/2010/main" val="3033169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2864</Words>
  <Application>Microsoft Office PowerPoint</Application>
  <PresentationFormat>Widescreen</PresentationFormat>
  <Paragraphs>205</Paragraphs>
  <Slides>49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Calibri Light</vt:lpstr>
      <vt:lpstr>Times New Roman</vt:lpstr>
      <vt:lpstr>Wingdings</vt:lpstr>
      <vt:lpstr>Wingdings 3</vt:lpstr>
      <vt:lpstr>Office Theme</vt:lpstr>
      <vt:lpstr>REPROCESSING OF SURGICAL INSTRUMENTS AND EQUIPMENT &amp; WASTE MANAGEMENT </vt:lpstr>
      <vt:lpstr>INRODUCTION </vt:lpstr>
      <vt:lpstr>Decontamination</vt:lpstr>
      <vt:lpstr>PowerPoint Presentation</vt:lpstr>
      <vt:lpstr>PowerPoint Presentation</vt:lpstr>
      <vt:lpstr>PowerPoint Presentation</vt:lpstr>
      <vt:lpstr>Cleaning </vt:lpstr>
      <vt:lpstr>Cleaning Methods </vt:lpstr>
      <vt:lpstr>PowerPoint Presentation</vt:lpstr>
      <vt:lpstr>High-Level Disinfection (HLD) </vt:lpstr>
      <vt:lpstr>PowerPoint Presentation</vt:lpstr>
      <vt:lpstr>PowerPoint Presentation</vt:lpstr>
      <vt:lpstr>PowerPoint Presentation</vt:lpstr>
      <vt:lpstr>PowerPoint Presentation</vt:lpstr>
      <vt:lpstr>PowerPoint Presentation</vt:lpstr>
      <vt:lpstr>Steps in Chemical High-Level Disinfection </vt:lpstr>
      <vt:lpstr>PowerPoint Presentation</vt:lpstr>
      <vt:lpstr>PowerPoint Presentation</vt:lpstr>
      <vt:lpstr>Sterilization</vt:lpstr>
      <vt:lpstr>PowerPoint Presentation</vt:lpstr>
      <vt:lpstr>Autoclaving </vt:lpstr>
      <vt:lpstr>PowerPoint Presentation</vt:lpstr>
      <vt:lpstr>PowerPoint Presentation</vt:lpstr>
      <vt:lpstr>Important: </vt:lpstr>
      <vt:lpstr>PowerPoint Presentation</vt:lpstr>
      <vt:lpstr>Dry-Heat Sterilization Dry (hot air).</vt:lpstr>
      <vt:lpstr>Guidelines on Dry sterilization </vt:lpstr>
      <vt:lpstr>PowerPoint Presentation</vt:lpstr>
      <vt:lpstr>PowerPoint Presentation</vt:lpstr>
      <vt:lpstr>PowerPoint Presentation</vt:lpstr>
      <vt:lpstr>Chemical Sterilization </vt:lpstr>
      <vt:lpstr>Guidelines on chemical sterilization</vt:lpstr>
      <vt:lpstr>PowerPoint Presentation</vt:lpstr>
      <vt:lpstr>PowerPoint Presentation</vt:lpstr>
      <vt:lpstr>PowerPoint Presentation</vt:lpstr>
      <vt:lpstr>Instructions for Storing Sterile Items </vt:lpstr>
      <vt:lpstr>PowerPoint Presentation</vt:lpstr>
      <vt:lpstr>Shelf Life </vt:lpstr>
      <vt:lpstr>PowerPoint Presentation</vt:lpstr>
      <vt:lpstr>Central sterile services department(CSSD)</vt:lpstr>
      <vt:lpstr>Management of Health Care Waste </vt:lpstr>
      <vt:lpstr>PowerPoint Presentation</vt:lpstr>
      <vt:lpstr>PowerPoint Presentation</vt:lpstr>
      <vt:lpstr>Principles of Waste Management </vt:lpstr>
      <vt:lpstr>Waste Generation </vt:lpstr>
      <vt:lpstr>Waste Segregation </vt:lpstr>
      <vt:lpstr>PowerPoint Presentation</vt:lpstr>
      <vt:lpstr>Waste treatment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Ogera</cp:lastModifiedBy>
  <cp:revision>14</cp:revision>
  <dcterms:created xsi:type="dcterms:W3CDTF">2020-10-25T07:49:42Z</dcterms:created>
  <dcterms:modified xsi:type="dcterms:W3CDTF">2025-07-05T09:44:42Z</dcterms:modified>
</cp:coreProperties>
</file>