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9"/>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331" r:id="rId74"/>
    <p:sldId id="332" r:id="rId75"/>
    <p:sldId id="333" r:id="rId76"/>
    <p:sldId id="334" r:id="rId77"/>
    <p:sldId id="335" r:id="rId7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CB854A-643D-497E-A545-7B7847209388}" type="datetimeFigureOut">
              <a:rPr lang="en-US" smtClean="0"/>
              <a:t>7/5/2025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5C6ED2-999F-4569-8011-9AB974128DC5}" type="slidenum">
              <a:rPr lang="en-US" smtClean="0"/>
              <a:t>‹#›</a:t>
            </a:fld>
            <a:endParaRPr lang="en-US"/>
          </a:p>
        </p:txBody>
      </p:sp>
    </p:spTree>
    <p:extLst>
      <p:ext uri="{BB962C8B-B14F-4D97-AF65-F5344CB8AC3E}">
        <p14:creationId xmlns:p14="http://schemas.microsoft.com/office/powerpoint/2010/main" val="3610310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8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68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A98B901-0D91-4037-BAE8-435EF70DED4B}" type="slidenum">
              <a:rPr lang="en-US" smtClean="0"/>
              <a:pPr eaLnBrk="1" hangingPunct="1"/>
              <a:t>35</a:t>
            </a:fld>
            <a:endParaRPr lang="en-US" smtClean="0"/>
          </a:p>
        </p:txBody>
      </p:sp>
    </p:spTree>
    <p:extLst>
      <p:ext uri="{BB962C8B-B14F-4D97-AF65-F5344CB8AC3E}">
        <p14:creationId xmlns:p14="http://schemas.microsoft.com/office/powerpoint/2010/main" val="1111105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7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67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6B47F8E-743D-482B-8EE3-206BB1705D46}" type="slidenum">
              <a:rPr lang="en-US" smtClean="0"/>
              <a:pPr eaLnBrk="1" hangingPunct="1"/>
              <a:t>50</a:t>
            </a:fld>
            <a:endParaRPr lang="en-US" smtClean="0"/>
          </a:p>
        </p:txBody>
      </p:sp>
    </p:spTree>
    <p:extLst>
      <p:ext uri="{BB962C8B-B14F-4D97-AF65-F5344CB8AC3E}">
        <p14:creationId xmlns:p14="http://schemas.microsoft.com/office/powerpoint/2010/main" val="1157831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8DDE2F-5D70-45E8-A052-90E0CEDF8E5B}"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1352846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8DDE2F-5D70-45E8-A052-90E0CEDF8E5B}"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1311153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8DDE2F-5D70-45E8-A052-90E0CEDF8E5B}"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3558907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8DDE2F-5D70-45E8-A052-90E0CEDF8E5B}"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865842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D8DDE2F-5D70-45E8-A052-90E0CEDF8E5B}"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3980060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8DDE2F-5D70-45E8-A052-90E0CEDF8E5B}"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4145805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8DDE2F-5D70-45E8-A052-90E0CEDF8E5B}" type="datetimeFigureOut">
              <a:rPr lang="en-US" smtClean="0"/>
              <a:t>7/5/2025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2822168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8DDE2F-5D70-45E8-A052-90E0CEDF8E5B}" type="datetimeFigureOut">
              <a:rPr lang="en-US" smtClean="0"/>
              <a:t>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2920078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8DDE2F-5D70-45E8-A052-90E0CEDF8E5B}" type="datetimeFigureOut">
              <a:rPr lang="en-US" smtClean="0"/>
              <a:t>7/5/2025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624400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8DDE2F-5D70-45E8-A052-90E0CEDF8E5B}"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1682463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8DDE2F-5D70-45E8-A052-90E0CEDF8E5B}"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47570B-161D-46BF-89DD-0AFF25C4E900}" type="slidenum">
              <a:rPr lang="en-US" smtClean="0"/>
              <a:t>‹#›</a:t>
            </a:fld>
            <a:endParaRPr lang="en-US"/>
          </a:p>
        </p:txBody>
      </p:sp>
    </p:spTree>
    <p:extLst>
      <p:ext uri="{BB962C8B-B14F-4D97-AF65-F5344CB8AC3E}">
        <p14:creationId xmlns:p14="http://schemas.microsoft.com/office/powerpoint/2010/main" val="3686746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8DDE2F-5D70-45E8-A052-90E0CEDF8E5B}" type="datetimeFigureOut">
              <a:rPr lang="en-US" smtClean="0"/>
              <a:t>7/5/2025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47570B-161D-46BF-89DD-0AFF25C4E900}" type="slidenum">
              <a:rPr lang="en-US" smtClean="0"/>
              <a:t>‹#›</a:t>
            </a:fld>
            <a:endParaRPr lang="en-US"/>
          </a:p>
        </p:txBody>
      </p:sp>
    </p:spTree>
    <p:extLst>
      <p:ext uri="{BB962C8B-B14F-4D97-AF65-F5344CB8AC3E}">
        <p14:creationId xmlns:p14="http://schemas.microsoft.com/office/powerpoint/2010/main" val="664892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b="1" dirty="0" smtClean="0"/>
              <a:t>INTRODUCTION TO PHARMACOLOGY</a:t>
            </a:r>
            <a:endParaRPr lang="en-US" sz="8000" b="1"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83721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561975" y="1076325"/>
            <a:ext cx="10915649" cy="5100638"/>
          </a:xfrm>
        </p:spPr>
        <p:txBody>
          <a:bodyPr>
            <a:normAutofit fontScale="47500" lnSpcReduction="20000"/>
          </a:bodyPr>
          <a:lstStyle/>
          <a:p>
            <a:r>
              <a:rPr lang="en-US" sz="4383" b="1" dirty="0">
                <a:solidFill>
                  <a:srgbClr val="FF0000"/>
                </a:solidFill>
                <a:latin typeface="Times New Roman" pitchFamily="18" charset="0"/>
              </a:rPr>
              <a:t>Therapeutic index /window</a:t>
            </a:r>
            <a:r>
              <a:rPr lang="en-US" sz="4383" b="1" dirty="0">
                <a:solidFill>
                  <a:srgbClr val="000000"/>
                </a:solidFill>
                <a:latin typeface="Times New Roman" pitchFamily="18" charset="0"/>
              </a:rPr>
              <a:t>:</a:t>
            </a:r>
          </a:p>
          <a:p>
            <a:pPr marL="0" indent="0">
              <a:buNone/>
            </a:pPr>
            <a:r>
              <a:rPr lang="en-US" sz="4968" b="1" dirty="0">
                <a:solidFill>
                  <a:srgbClr val="000000"/>
                </a:solidFill>
                <a:latin typeface="Times New Roman" pitchFamily="18" charset="0"/>
              </a:rPr>
              <a:t> </a:t>
            </a:r>
            <a:r>
              <a:rPr lang="en-US" sz="4968" dirty="0">
                <a:solidFill>
                  <a:srgbClr val="000000"/>
                </a:solidFill>
                <a:latin typeface="Times New Roman" pitchFamily="18" charset="0"/>
              </a:rPr>
              <a:t>When the dose of a drug is increased progressively, the desired response in the patient usually rises to maximum beyond which further increases in dose elicit no further benefit but induce unwanted effects.</a:t>
            </a:r>
          </a:p>
          <a:p>
            <a:r>
              <a:rPr lang="en-US" sz="4968" dirty="0">
                <a:solidFill>
                  <a:srgbClr val="000000"/>
                </a:solidFill>
                <a:latin typeface="Times New Roman" pitchFamily="18" charset="0"/>
              </a:rPr>
              <a:t> Therefore, therapeutic index is the maximum tolerated dose divided by minimum therapeutic dose. In man, a drug causing maximum wanted effects with little or no unwanted effects has wide/large therapeutic ratio</a:t>
            </a:r>
          </a:p>
          <a:p>
            <a:r>
              <a:rPr lang="en-US" sz="4968" dirty="0">
                <a:solidFill>
                  <a:srgbClr val="000000"/>
                </a:solidFill>
                <a:latin typeface="Times New Roman" pitchFamily="18" charset="0"/>
              </a:rPr>
              <a:t>Measures  of danger of poisoning .</a:t>
            </a:r>
          </a:p>
          <a:p>
            <a:r>
              <a:rPr lang="en-US" sz="4968" dirty="0">
                <a:solidFill>
                  <a:srgbClr val="000000"/>
                </a:solidFill>
                <a:latin typeface="Times New Roman" pitchFamily="18" charset="0"/>
              </a:rPr>
              <a:t> drugs of low therapeutic index have low safety margin </a:t>
            </a:r>
            <a:r>
              <a:rPr lang="en-US" sz="4968" dirty="0" err="1">
                <a:solidFill>
                  <a:srgbClr val="000000"/>
                </a:solidFill>
                <a:latin typeface="Times New Roman" pitchFamily="18" charset="0"/>
              </a:rPr>
              <a:t>e.g</a:t>
            </a:r>
            <a:r>
              <a:rPr lang="en-US" sz="4968" dirty="0">
                <a:solidFill>
                  <a:srgbClr val="000000"/>
                </a:solidFill>
                <a:latin typeface="Times New Roman" pitchFamily="18" charset="0"/>
              </a:rPr>
              <a:t> </a:t>
            </a:r>
            <a:r>
              <a:rPr lang="en-US" sz="4968" dirty="0" err="1">
                <a:solidFill>
                  <a:srgbClr val="000000"/>
                </a:solidFill>
                <a:latin typeface="Times New Roman" pitchFamily="18" charset="0"/>
              </a:rPr>
              <a:t>digoxim</a:t>
            </a:r>
            <a:r>
              <a:rPr lang="en-US" sz="4968" dirty="0">
                <a:solidFill>
                  <a:srgbClr val="000000"/>
                </a:solidFill>
                <a:latin typeface="Times New Roman" pitchFamily="18" charset="0"/>
              </a:rPr>
              <a:t> and lithium</a:t>
            </a:r>
          </a:p>
          <a:p>
            <a:pPr marL="0" indent="0">
              <a:buNone/>
            </a:pPr>
            <a:r>
              <a:rPr lang="en-US" sz="4968" dirty="0">
                <a:solidFill>
                  <a:srgbClr val="000000"/>
                </a:solidFill>
                <a:latin typeface="Times New Roman" pitchFamily="18" charset="0"/>
              </a:rPr>
              <a:t> </a:t>
            </a:r>
            <a:r>
              <a:rPr lang="en-US" sz="4968" b="1" dirty="0">
                <a:solidFill>
                  <a:srgbClr val="FF0000"/>
                </a:solidFill>
                <a:latin typeface="Times New Roman" pitchFamily="18" charset="0"/>
              </a:rPr>
              <a:t>Contra- indication</a:t>
            </a:r>
            <a:r>
              <a:rPr lang="en-US" sz="4968" b="1" dirty="0">
                <a:solidFill>
                  <a:srgbClr val="000000"/>
                </a:solidFill>
                <a:latin typeface="Times New Roman" pitchFamily="18" charset="0"/>
              </a:rPr>
              <a:t>: </a:t>
            </a:r>
          </a:p>
          <a:p>
            <a:r>
              <a:rPr lang="en-US" sz="4968" dirty="0">
                <a:solidFill>
                  <a:srgbClr val="000000"/>
                </a:solidFill>
                <a:latin typeface="Times New Roman" pitchFamily="18" charset="0"/>
              </a:rPr>
              <a:t>A health condition/state that would preclude the administration of a drug e.g. aspirin is contraindicated in peptic ulcers</a:t>
            </a:r>
          </a:p>
          <a:p>
            <a:endParaRPr lang="en-US" sz="4383" dirty="0">
              <a:solidFill>
                <a:srgbClr val="000000"/>
              </a:solidFill>
              <a:latin typeface="Times New Roman" pitchFamily="18" charset="0"/>
            </a:endParaRPr>
          </a:p>
          <a:p>
            <a:endParaRPr lang="en-US" dirty="0" smtClean="0">
              <a:solidFill>
                <a:srgbClr val="000000"/>
              </a:solidFill>
              <a:latin typeface="Times New Roman" pitchFamily="18" charset="0"/>
            </a:endParaRPr>
          </a:p>
          <a:p>
            <a:pPr marL="0" indent="0">
              <a:buNone/>
            </a:pPr>
            <a:r>
              <a:rPr lang="en-US" dirty="0" smtClean="0">
                <a:solidFill>
                  <a:srgbClr val="000000"/>
                </a:solidFill>
                <a:latin typeface="Times New Roman" pitchFamily="18" charset="0"/>
              </a:rPr>
              <a:t> </a:t>
            </a:r>
            <a:endParaRPr lang="en-US" dirty="0" smtClean="0"/>
          </a:p>
        </p:txBody>
      </p:sp>
    </p:spTree>
    <p:extLst>
      <p:ext uri="{BB962C8B-B14F-4D97-AF65-F5344CB8AC3E}">
        <p14:creationId xmlns:p14="http://schemas.microsoft.com/office/powerpoint/2010/main" val="419388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5325" y="981075"/>
            <a:ext cx="10620375" cy="5195890"/>
          </a:xfrm>
        </p:spPr>
        <p:txBody>
          <a:bodyPr>
            <a:normAutofit lnSpcReduction="10000"/>
          </a:bodyPr>
          <a:lstStyle/>
          <a:p>
            <a:pPr marL="0" indent="0">
              <a:buNone/>
            </a:pPr>
            <a:r>
              <a:rPr lang="en-US" b="1" dirty="0">
                <a:solidFill>
                  <a:srgbClr val="FF0000"/>
                </a:solidFill>
              </a:rPr>
              <a:t>Indication</a:t>
            </a:r>
            <a:r>
              <a:rPr lang="en-US" b="1" dirty="0" smtClean="0">
                <a:solidFill>
                  <a:srgbClr val="FF0000"/>
                </a:solidFill>
              </a:rPr>
              <a:t>:</a:t>
            </a:r>
          </a:p>
          <a:p>
            <a:r>
              <a:rPr lang="en-US" dirty="0" smtClean="0"/>
              <a:t> </a:t>
            </a:r>
            <a:r>
              <a:rPr lang="en-US" dirty="0"/>
              <a:t>An illness or disorder for the treatment of which a specific drug has a documented usefulness  </a:t>
            </a:r>
          </a:p>
          <a:p>
            <a:pPr marL="0" indent="0">
              <a:buNone/>
            </a:pPr>
            <a:r>
              <a:rPr lang="en-US" b="1" dirty="0">
                <a:solidFill>
                  <a:srgbClr val="FF0000"/>
                </a:solidFill>
              </a:rPr>
              <a:t>Placebo</a:t>
            </a:r>
            <a:r>
              <a:rPr lang="en-US" dirty="0" smtClean="0"/>
              <a:t>:</a:t>
            </a:r>
          </a:p>
          <a:p>
            <a:r>
              <a:rPr lang="en-US" dirty="0" smtClean="0"/>
              <a:t> </a:t>
            </a:r>
            <a:r>
              <a:rPr lang="en-US" dirty="0"/>
              <a:t>Any component of therapy that is without specific biological activity for the condition being treated e.g. inactive substance such as saline or distilled water, usually used in clinical trials research and for psychological treatments</a:t>
            </a:r>
          </a:p>
          <a:p>
            <a:pPr marL="0" indent="0">
              <a:buNone/>
            </a:pPr>
            <a:r>
              <a:rPr lang="en-US" b="1" dirty="0">
                <a:solidFill>
                  <a:srgbClr val="FF0000"/>
                </a:solidFill>
              </a:rPr>
              <a:t>Idiosyncrasy</a:t>
            </a:r>
            <a:r>
              <a:rPr lang="en-US" dirty="0"/>
              <a:t>: </a:t>
            </a:r>
            <a:endParaRPr lang="en-US" dirty="0" smtClean="0"/>
          </a:p>
          <a:p>
            <a:r>
              <a:rPr lang="en-US" dirty="0" smtClean="0"/>
              <a:t>Inherited </a:t>
            </a:r>
            <a:r>
              <a:rPr lang="en-US" dirty="0"/>
              <a:t>abnormal response to drugs mediated by single genes. Response can be increased, decreased or bizarre e.g. fast and slow acetylation of isoniazid</a:t>
            </a:r>
          </a:p>
        </p:txBody>
      </p:sp>
    </p:spTree>
    <p:extLst>
      <p:ext uri="{BB962C8B-B14F-4D97-AF65-F5344CB8AC3E}">
        <p14:creationId xmlns:p14="http://schemas.microsoft.com/office/powerpoint/2010/main" val="37275720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828676" y="714375"/>
            <a:ext cx="10658474" cy="5172075"/>
          </a:xfrm>
        </p:spPr>
        <p:txBody>
          <a:bodyPr>
            <a:normAutofit fontScale="92500" lnSpcReduction="10000"/>
          </a:bodyPr>
          <a:lstStyle/>
          <a:p>
            <a:pPr marL="0" indent="0">
              <a:buNone/>
            </a:pPr>
            <a:r>
              <a:rPr lang="en-US" b="1" dirty="0">
                <a:solidFill>
                  <a:srgbClr val="FF0000"/>
                </a:solidFill>
                <a:latin typeface="Times New Roman" pitchFamily="18" charset="0"/>
              </a:rPr>
              <a:t>Half-life or Half time (t½): </a:t>
            </a:r>
          </a:p>
          <a:p>
            <a:r>
              <a:rPr lang="en-US" dirty="0" smtClean="0">
                <a:solidFill>
                  <a:srgbClr val="000000"/>
                </a:solidFill>
                <a:latin typeface="Times New Roman" pitchFamily="18" charset="0"/>
              </a:rPr>
              <a:t>Time </a:t>
            </a:r>
            <a:r>
              <a:rPr lang="en-US" dirty="0">
                <a:solidFill>
                  <a:srgbClr val="000000"/>
                </a:solidFill>
                <a:latin typeface="Times New Roman" pitchFamily="18" charset="0"/>
              </a:rPr>
              <a:t>taken for plasma concentration of a drug to fall by half or 50% following its elimination from the body. </a:t>
            </a:r>
          </a:p>
          <a:p>
            <a:r>
              <a:rPr lang="en-US" dirty="0">
                <a:solidFill>
                  <a:srgbClr val="000000"/>
                </a:solidFill>
                <a:latin typeface="Times New Roman" pitchFamily="18" charset="0"/>
              </a:rPr>
              <a:t>It enables one to maintain a steady state/critical plasma concentrations of a drug in which there is maximum therapeutic effects and minimum adverse effects</a:t>
            </a:r>
            <a:r>
              <a:rPr lang="en-US" dirty="0" smtClean="0">
                <a:solidFill>
                  <a:srgbClr val="000000"/>
                </a:solidFill>
                <a:latin typeface="Times New Roman" pitchFamily="18" charset="0"/>
              </a:rPr>
              <a:t>.</a:t>
            </a:r>
          </a:p>
          <a:p>
            <a:r>
              <a:rPr lang="en-US" dirty="0" smtClean="0">
                <a:solidFill>
                  <a:srgbClr val="000000"/>
                </a:solidFill>
                <a:latin typeface="Times New Roman" pitchFamily="18" charset="0"/>
              </a:rPr>
              <a:t> </a:t>
            </a:r>
            <a:r>
              <a:rPr lang="en-US" dirty="0">
                <a:solidFill>
                  <a:srgbClr val="000000"/>
                </a:solidFill>
                <a:latin typeface="Times New Roman" pitchFamily="18" charset="0"/>
              </a:rPr>
              <a:t>It determines the frequency of drug administration </a:t>
            </a:r>
          </a:p>
          <a:p>
            <a:r>
              <a:rPr lang="en-US" dirty="0">
                <a:solidFill>
                  <a:srgbClr val="000000"/>
                </a:solidFill>
                <a:latin typeface="Times New Roman" pitchFamily="18" charset="0"/>
              </a:rPr>
              <a:t>Half-life is determined by rate of biotransformation and excretion of a drug hence any disease of the liver and kidney requires the dose to be reduced since the half life is prolonged which might lead to possible toxicity </a:t>
            </a:r>
          </a:p>
          <a:p>
            <a:r>
              <a:rPr lang="en-US" b="1" dirty="0" err="1">
                <a:solidFill>
                  <a:srgbClr val="FF0000"/>
                </a:solidFill>
                <a:latin typeface="Times New Roman" pitchFamily="18" charset="0"/>
              </a:rPr>
              <a:t>Pharmacogenetics</a:t>
            </a:r>
            <a:r>
              <a:rPr lang="en-US" b="1" dirty="0">
                <a:solidFill>
                  <a:srgbClr val="FF0000"/>
                </a:solidFill>
                <a:latin typeface="Times New Roman" pitchFamily="18" charset="0"/>
              </a:rPr>
              <a:t>: </a:t>
            </a:r>
            <a:endParaRPr lang="en-US" b="1" dirty="0" smtClean="0">
              <a:solidFill>
                <a:srgbClr val="FF0000"/>
              </a:solidFill>
              <a:latin typeface="Times New Roman" pitchFamily="18" charset="0"/>
            </a:endParaRPr>
          </a:p>
          <a:p>
            <a:r>
              <a:rPr lang="en-US" dirty="0" smtClean="0">
                <a:solidFill>
                  <a:srgbClr val="000000"/>
                </a:solidFill>
                <a:latin typeface="Times New Roman" pitchFamily="18" charset="0"/>
              </a:rPr>
              <a:t>The </a:t>
            </a:r>
            <a:r>
              <a:rPr lang="en-US" dirty="0">
                <a:solidFill>
                  <a:srgbClr val="000000"/>
                </a:solidFill>
                <a:latin typeface="Times New Roman" pitchFamily="18" charset="0"/>
              </a:rPr>
              <a:t>study of the effects that genetics have on an individual’s response to a drug 	</a:t>
            </a:r>
          </a:p>
          <a:p>
            <a:endParaRPr lang="en-US" dirty="0" smtClean="0"/>
          </a:p>
        </p:txBody>
      </p:sp>
    </p:spTree>
    <p:extLst>
      <p:ext uri="{BB962C8B-B14F-4D97-AF65-F5344CB8AC3E}">
        <p14:creationId xmlns:p14="http://schemas.microsoft.com/office/powerpoint/2010/main" val="1723105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a:xfrm>
            <a:off x="885825" y="1038225"/>
            <a:ext cx="10687050" cy="4572000"/>
          </a:xfrm>
        </p:spPr>
        <p:txBody>
          <a:bodyPr/>
          <a:lstStyle/>
          <a:p>
            <a:pPr marL="0" indent="0">
              <a:buNone/>
            </a:pPr>
            <a:r>
              <a:rPr lang="en-US" b="1" dirty="0" smtClean="0"/>
              <a:t>Potency: </a:t>
            </a:r>
          </a:p>
          <a:p>
            <a:r>
              <a:rPr lang="en-US" dirty="0" smtClean="0"/>
              <a:t>This is the amount (weight) of a drug in relation to its effects e.g. if weight-for-weight drug A has greater effect than drug B then drug A is more potent than drug B, but the maximum therapeutic effect obtainable may be similar with both drugs. </a:t>
            </a:r>
          </a:p>
          <a:p>
            <a:r>
              <a:rPr lang="en-US" dirty="0" smtClean="0"/>
              <a:t>For instance, the diuretic effect of 1 mg of bumetanide is equivalent to 50mg of furosemide hence bumetanide is more potent than furosemide but both drugs may achieve the same maximum effect. </a:t>
            </a:r>
          </a:p>
        </p:txBody>
      </p:sp>
    </p:spTree>
    <p:extLst>
      <p:ext uri="{BB962C8B-B14F-4D97-AF65-F5344CB8AC3E}">
        <p14:creationId xmlns:p14="http://schemas.microsoft.com/office/powerpoint/2010/main" val="35057701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a:xfrm>
            <a:off x="800100" y="781050"/>
            <a:ext cx="10620375" cy="5000625"/>
          </a:xfrm>
        </p:spPr>
        <p:txBody>
          <a:bodyPr>
            <a:normAutofit/>
          </a:bodyPr>
          <a:lstStyle/>
          <a:p>
            <a:r>
              <a:rPr lang="en-US" dirty="0" smtClean="0">
                <a:solidFill>
                  <a:srgbClr val="FF0000"/>
                </a:solidFill>
              </a:rPr>
              <a:t>Drugs</a:t>
            </a:r>
            <a:r>
              <a:rPr lang="en-US" dirty="0" smtClean="0"/>
              <a:t>.-substances that act on biologic systems at chemical level to produce an effect or alter their </a:t>
            </a:r>
            <a:r>
              <a:rPr lang="en-US" dirty="0" err="1" smtClean="0"/>
              <a:t>fxns</a:t>
            </a:r>
            <a:r>
              <a:rPr lang="en-US" dirty="0" smtClean="0"/>
              <a:t>.</a:t>
            </a:r>
          </a:p>
          <a:p>
            <a:r>
              <a:rPr lang="en-US" dirty="0" smtClean="0">
                <a:solidFill>
                  <a:srgbClr val="FF0000"/>
                </a:solidFill>
              </a:rPr>
              <a:t>Drug receptors- </a:t>
            </a:r>
            <a:r>
              <a:rPr lang="en-US" dirty="0" smtClean="0"/>
              <a:t>the molecular components of the body with which drugs interact to bring about their effects.</a:t>
            </a:r>
          </a:p>
          <a:p>
            <a:r>
              <a:rPr lang="en-US" dirty="0" smtClean="0">
                <a:solidFill>
                  <a:srgbClr val="FF0000"/>
                </a:solidFill>
              </a:rPr>
              <a:t> Elimination phase</a:t>
            </a:r>
            <a:r>
              <a:rPr lang="en-US" dirty="0" smtClean="0"/>
              <a:t>-the phase of drug inactivation or removal from the body by excretion or metabolism.</a:t>
            </a:r>
          </a:p>
          <a:p>
            <a:r>
              <a:rPr lang="en-US" dirty="0" smtClean="0">
                <a:solidFill>
                  <a:srgbClr val="FF0000"/>
                </a:solidFill>
              </a:rPr>
              <a:t>Distribution phase </a:t>
            </a:r>
            <a:r>
              <a:rPr lang="en-US" dirty="0" smtClean="0"/>
              <a:t>–movement of drug from administration site in to the tissue.</a:t>
            </a:r>
          </a:p>
          <a:p>
            <a:r>
              <a:rPr lang="en-US" dirty="0" smtClean="0">
                <a:solidFill>
                  <a:srgbClr val="FF0000"/>
                </a:solidFill>
              </a:rPr>
              <a:t>Transporter</a:t>
            </a:r>
            <a:r>
              <a:rPr lang="en-US" dirty="0" smtClean="0"/>
              <a:t>-a specialized molecule usually a protein that carries a drug ,transmitter or other molecule across a membrane in which its not permeable </a:t>
            </a:r>
            <a:r>
              <a:rPr lang="en-US" dirty="0" err="1" smtClean="0"/>
              <a:t>eg</a:t>
            </a:r>
            <a:r>
              <a:rPr lang="en-US" dirty="0" smtClean="0"/>
              <a:t> Na/K </a:t>
            </a:r>
            <a:r>
              <a:rPr lang="en-US" dirty="0" err="1" smtClean="0"/>
              <a:t>ATPase,serotonin</a:t>
            </a:r>
            <a:r>
              <a:rPr lang="en-US" dirty="0" smtClean="0"/>
              <a:t> reuptake transporter etc. </a:t>
            </a:r>
          </a:p>
        </p:txBody>
      </p:sp>
    </p:spTree>
    <p:extLst>
      <p:ext uri="{BB962C8B-B14F-4D97-AF65-F5344CB8AC3E}">
        <p14:creationId xmlns:p14="http://schemas.microsoft.com/office/powerpoint/2010/main" val="18406136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964833" y="628651"/>
            <a:ext cx="7214585" cy="838200"/>
          </a:xfrm>
        </p:spPr>
        <p:txBody>
          <a:bodyPr>
            <a:normAutofit fontScale="90000"/>
          </a:bodyPr>
          <a:lstStyle/>
          <a:p>
            <a:r>
              <a:rPr lang="en-US" b="1" dirty="0">
                <a:solidFill>
                  <a:srgbClr val="FF0000"/>
                </a:solidFill>
                <a:latin typeface="Times New Roman" pitchFamily="18" charset="0"/>
              </a:rPr>
              <a:t>Sources of drugs and their uses</a:t>
            </a:r>
            <a:r>
              <a:rPr lang="en-US" b="1" dirty="0">
                <a:solidFill>
                  <a:srgbClr val="000000"/>
                </a:solidFill>
                <a:latin typeface="Times New Roman" pitchFamily="18" charset="0"/>
              </a:rPr>
              <a:t>. </a:t>
            </a:r>
            <a:endParaRPr lang="en-US" dirty="0"/>
          </a:p>
        </p:txBody>
      </p:sp>
      <p:sp>
        <p:nvSpPr>
          <p:cNvPr id="3" name="Content Placeholder 2"/>
          <p:cNvSpPr>
            <a:spLocks noGrp="1"/>
          </p:cNvSpPr>
          <p:nvPr>
            <p:ph idx="1"/>
          </p:nvPr>
        </p:nvSpPr>
        <p:spPr>
          <a:xfrm>
            <a:off x="838200" y="1543050"/>
            <a:ext cx="10687049" cy="4638675"/>
          </a:xfrm>
        </p:spPr>
        <p:txBody>
          <a:bodyPr/>
          <a:lstStyle/>
          <a:p>
            <a:pPr marL="265952" indent="-265952">
              <a:defRPr/>
            </a:pPr>
            <a:r>
              <a:rPr lang="en-US" b="1" dirty="0">
                <a:solidFill>
                  <a:srgbClr val="FF0000"/>
                </a:solidFill>
                <a:latin typeface="Times New Roman"/>
              </a:rPr>
              <a:t>a) Plants sources </a:t>
            </a:r>
            <a:r>
              <a:rPr lang="en-US" dirty="0">
                <a:solidFill>
                  <a:srgbClr val="000000"/>
                </a:solidFill>
                <a:latin typeface="Times New Roman"/>
              </a:rPr>
              <a:t>-Any part of the plant; including leaves, roots and  </a:t>
            </a:r>
            <a:r>
              <a:rPr lang="en-US" dirty="0" smtClean="0">
                <a:solidFill>
                  <a:srgbClr val="000000"/>
                </a:solidFill>
                <a:latin typeface="Times New Roman"/>
              </a:rPr>
              <a:t>bark </a:t>
            </a:r>
            <a:r>
              <a:rPr lang="en-US" dirty="0">
                <a:solidFill>
                  <a:srgbClr val="000000"/>
                </a:solidFill>
                <a:latin typeface="Times New Roman"/>
              </a:rPr>
              <a:t>can be used. </a:t>
            </a:r>
          </a:p>
          <a:p>
            <a:pPr marL="0" indent="0">
              <a:buNone/>
              <a:defRPr/>
            </a:pPr>
            <a:r>
              <a:rPr lang="en-US" dirty="0">
                <a:solidFill>
                  <a:srgbClr val="FF0000"/>
                </a:solidFill>
                <a:latin typeface="Times New Roman"/>
              </a:rPr>
              <a:t>examples of active ingredients from plants </a:t>
            </a:r>
            <a:r>
              <a:rPr lang="en-US" dirty="0">
                <a:solidFill>
                  <a:srgbClr val="000000"/>
                </a:solidFill>
                <a:latin typeface="Times New Roman"/>
              </a:rPr>
              <a:t>.</a:t>
            </a:r>
          </a:p>
          <a:p>
            <a:pPr marL="265952" indent="-265952">
              <a:defRPr/>
            </a:pPr>
            <a:r>
              <a:rPr lang="en-US" b="1" dirty="0">
                <a:solidFill>
                  <a:srgbClr val="FF0000"/>
                </a:solidFill>
                <a:latin typeface="Times New Roman"/>
              </a:rPr>
              <a:t>Alkaloids</a:t>
            </a:r>
            <a:r>
              <a:rPr lang="en-US" dirty="0">
                <a:solidFill>
                  <a:srgbClr val="000000"/>
                </a:solidFill>
                <a:latin typeface="Times New Roman"/>
              </a:rPr>
              <a:t> taste bitter and are poorly absorbed in water but become soluble if dissolved in acids. Examples of drugs derived from alkaloids include: Atropine, cocaine quinine, codeine and morphine. </a:t>
            </a:r>
          </a:p>
          <a:p>
            <a:pPr marL="265952" indent="-265952">
              <a:defRPr/>
            </a:pPr>
            <a:r>
              <a:rPr lang="en-US" dirty="0" smtClean="0">
                <a:solidFill>
                  <a:srgbClr val="000000"/>
                </a:solidFill>
                <a:latin typeface="Times New Roman"/>
              </a:rPr>
              <a:t> </a:t>
            </a:r>
            <a:r>
              <a:rPr lang="en-US" b="1" dirty="0">
                <a:solidFill>
                  <a:srgbClr val="FF0000"/>
                </a:solidFill>
                <a:latin typeface="Times New Roman"/>
              </a:rPr>
              <a:t>Glycosides</a:t>
            </a:r>
            <a:r>
              <a:rPr lang="en-US" dirty="0">
                <a:solidFill>
                  <a:srgbClr val="000000"/>
                </a:solidFill>
                <a:latin typeface="Times New Roman"/>
              </a:rPr>
              <a:t>: These are Digitalis products e.g. digoxin, </a:t>
            </a:r>
            <a:r>
              <a:rPr lang="en-US" dirty="0" err="1">
                <a:solidFill>
                  <a:srgbClr val="000000"/>
                </a:solidFill>
                <a:latin typeface="Times New Roman"/>
              </a:rPr>
              <a:t>digitoxin</a:t>
            </a:r>
            <a:r>
              <a:rPr lang="en-US" dirty="0">
                <a:solidFill>
                  <a:srgbClr val="000000"/>
                </a:solidFill>
                <a:latin typeface="Times New Roman"/>
              </a:rPr>
              <a:t> which are gotten from Digitalis </a:t>
            </a:r>
            <a:r>
              <a:rPr lang="en-US" dirty="0" err="1">
                <a:solidFill>
                  <a:srgbClr val="000000"/>
                </a:solidFill>
                <a:latin typeface="Times New Roman"/>
              </a:rPr>
              <a:t>Purpurea</a:t>
            </a:r>
            <a:r>
              <a:rPr lang="en-US" dirty="0">
                <a:solidFill>
                  <a:srgbClr val="000000"/>
                </a:solidFill>
                <a:latin typeface="Times New Roman"/>
              </a:rPr>
              <a:t> or foxglove plant. </a:t>
            </a:r>
          </a:p>
          <a:p>
            <a:pPr marL="0" indent="0">
              <a:buNone/>
              <a:defRPr/>
            </a:pPr>
            <a:endParaRPr lang="en-US" dirty="0"/>
          </a:p>
        </p:txBody>
      </p:sp>
    </p:spTree>
    <p:extLst>
      <p:ext uri="{BB962C8B-B14F-4D97-AF65-F5344CB8AC3E}">
        <p14:creationId xmlns:p14="http://schemas.microsoft.com/office/powerpoint/2010/main" val="4056085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685800" y="695325"/>
            <a:ext cx="10887075" cy="5238750"/>
          </a:xfrm>
        </p:spPr>
        <p:txBody>
          <a:bodyPr>
            <a:normAutofit/>
          </a:bodyPr>
          <a:lstStyle/>
          <a:p>
            <a:r>
              <a:rPr lang="en-US" sz="3117" b="1" dirty="0">
                <a:solidFill>
                  <a:srgbClr val="FF0000"/>
                </a:solidFill>
                <a:latin typeface="Times New Roman" pitchFamily="18" charset="0"/>
              </a:rPr>
              <a:t>Gums:</a:t>
            </a:r>
            <a:r>
              <a:rPr lang="en-US" sz="3117" dirty="0">
                <a:solidFill>
                  <a:srgbClr val="000000"/>
                </a:solidFill>
                <a:latin typeface="Times New Roman" pitchFamily="18" charset="0"/>
              </a:rPr>
              <a:t> These are polysaccharides exudates that can be used for bulk laxatives and dental adhesives. </a:t>
            </a:r>
          </a:p>
          <a:p>
            <a:r>
              <a:rPr lang="en-US" sz="3117" b="1" dirty="0">
                <a:solidFill>
                  <a:srgbClr val="FF0000"/>
                </a:solidFill>
                <a:latin typeface="Times New Roman" pitchFamily="18" charset="0"/>
              </a:rPr>
              <a:t>Resins:</a:t>
            </a:r>
            <a:r>
              <a:rPr lang="en-US" sz="3117" dirty="0">
                <a:solidFill>
                  <a:srgbClr val="000000"/>
                </a:solidFill>
                <a:latin typeface="Times New Roman" pitchFamily="18" charset="0"/>
              </a:rPr>
              <a:t> the most common resin is benzoin which is used as an antiseptic. </a:t>
            </a:r>
          </a:p>
          <a:p>
            <a:r>
              <a:rPr lang="en-US" sz="3117" b="1" dirty="0">
                <a:solidFill>
                  <a:srgbClr val="FF0000"/>
                </a:solidFill>
                <a:latin typeface="Times New Roman" pitchFamily="18" charset="0"/>
              </a:rPr>
              <a:t>Oils: </a:t>
            </a:r>
            <a:r>
              <a:rPr lang="en-US" sz="3117" dirty="0">
                <a:solidFill>
                  <a:srgbClr val="000000"/>
                </a:solidFill>
                <a:latin typeface="Times New Roman" pitchFamily="18" charset="0"/>
              </a:rPr>
              <a:t>These can be volatile oils like peppermint, spearmint, menthol, cinnamon, lemon camphor. These have pleasant fragrance and evaporate easily.</a:t>
            </a:r>
          </a:p>
          <a:p>
            <a:r>
              <a:rPr lang="en-US" sz="3117" dirty="0">
                <a:solidFill>
                  <a:srgbClr val="000000"/>
                </a:solidFill>
                <a:latin typeface="Times New Roman" pitchFamily="18" charset="0"/>
              </a:rPr>
              <a:t> The other type of oil is fixed oils which include castor oil-used as laxative; olive oil for cooking; emollients used in cosmetics; solvents for injections</a:t>
            </a:r>
            <a:endParaRPr lang="en-US" sz="3117" dirty="0"/>
          </a:p>
        </p:txBody>
      </p:sp>
    </p:spTree>
    <p:extLst>
      <p:ext uri="{BB962C8B-B14F-4D97-AF65-F5344CB8AC3E}">
        <p14:creationId xmlns:p14="http://schemas.microsoft.com/office/powerpoint/2010/main" val="953273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771650" y="600075"/>
            <a:ext cx="7931643" cy="628652"/>
          </a:xfrm>
        </p:spPr>
        <p:txBody>
          <a:bodyPr>
            <a:normAutofit fontScale="90000"/>
          </a:bodyPr>
          <a:lstStyle/>
          <a:p>
            <a:r>
              <a:rPr lang="en-US" sz="5260" b="1" dirty="0">
                <a:solidFill>
                  <a:srgbClr val="FF0000"/>
                </a:solidFill>
                <a:latin typeface="Times New Roman" pitchFamily="18" charset="0"/>
              </a:rPr>
              <a:t>A</a:t>
            </a:r>
            <a:r>
              <a:rPr lang="en-US" sz="5260" b="1" dirty="0" smtClean="0">
                <a:solidFill>
                  <a:srgbClr val="FF0000"/>
                </a:solidFill>
                <a:latin typeface="Times New Roman" pitchFamily="18" charset="0"/>
              </a:rPr>
              <a:t>nimal </a:t>
            </a:r>
            <a:r>
              <a:rPr lang="en-US" sz="5260" b="1" dirty="0">
                <a:solidFill>
                  <a:srgbClr val="FF0000"/>
                </a:solidFill>
                <a:latin typeface="Times New Roman" pitchFamily="18" charset="0"/>
              </a:rPr>
              <a:t>sources</a:t>
            </a:r>
            <a:endParaRPr lang="en-US" b="1" dirty="0" smtClean="0">
              <a:solidFill>
                <a:srgbClr val="FF0000"/>
              </a:solidFill>
            </a:endParaRPr>
          </a:p>
        </p:txBody>
      </p:sp>
      <p:sp>
        <p:nvSpPr>
          <p:cNvPr id="28675" name="Content Placeholder 2"/>
          <p:cNvSpPr>
            <a:spLocks noGrp="1"/>
          </p:cNvSpPr>
          <p:nvPr>
            <p:ph idx="1"/>
          </p:nvPr>
        </p:nvSpPr>
        <p:spPr>
          <a:xfrm>
            <a:off x="523875" y="1143001"/>
            <a:ext cx="11106149" cy="4867274"/>
          </a:xfrm>
        </p:spPr>
        <p:txBody>
          <a:bodyPr>
            <a:normAutofit lnSpcReduction="10000"/>
          </a:bodyPr>
          <a:lstStyle/>
          <a:p>
            <a:r>
              <a:rPr lang="en-US" dirty="0">
                <a:solidFill>
                  <a:srgbClr val="000000"/>
                </a:solidFill>
                <a:latin typeface="Times New Roman" pitchFamily="18" charset="0"/>
              </a:rPr>
              <a:t>These are used to replace human chemicals that are not produced adequately due to disease or genetic problems e.g. </a:t>
            </a:r>
            <a:r>
              <a:rPr lang="en-US" b="1" dirty="0">
                <a:solidFill>
                  <a:srgbClr val="FF0000"/>
                </a:solidFill>
                <a:latin typeface="Times New Roman" pitchFamily="18" charset="0"/>
              </a:rPr>
              <a:t>insulin from pancreases of cows and pigs</a:t>
            </a:r>
            <a:r>
              <a:rPr lang="en-US" dirty="0">
                <a:solidFill>
                  <a:srgbClr val="000000"/>
                </a:solidFill>
                <a:latin typeface="Times New Roman" pitchFamily="18" charset="0"/>
              </a:rPr>
              <a:t>.</a:t>
            </a:r>
          </a:p>
          <a:p>
            <a:r>
              <a:rPr lang="en-US" dirty="0">
                <a:solidFill>
                  <a:srgbClr val="000000"/>
                </a:solidFill>
                <a:latin typeface="Times New Roman" pitchFamily="18" charset="0"/>
              </a:rPr>
              <a:t>However, genetic engineering permits scientists to produce human insulin by altering </a:t>
            </a:r>
            <a:r>
              <a:rPr lang="en-US" b="1" dirty="0">
                <a:solidFill>
                  <a:srgbClr val="FF0000"/>
                </a:solidFill>
                <a:latin typeface="Times New Roman" pitchFamily="18" charset="0"/>
              </a:rPr>
              <a:t>Escherichia coli bacteria</a:t>
            </a:r>
            <a:r>
              <a:rPr lang="en-US" dirty="0">
                <a:solidFill>
                  <a:srgbClr val="000000"/>
                </a:solidFill>
                <a:latin typeface="Times New Roman" pitchFamily="18" charset="0"/>
              </a:rPr>
              <a:t>, making insulin a better product without some impurities that come with animal products. </a:t>
            </a:r>
            <a:endParaRPr lang="en-US" dirty="0" smtClean="0">
              <a:solidFill>
                <a:srgbClr val="000000"/>
              </a:solidFill>
              <a:latin typeface="Times New Roman" pitchFamily="18" charset="0"/>
            </a:endParaRPr>
          </a:p>
          <a:p>
            <a:r>
              <a:rPr lang="en-US" dirty="0" smtClean="0">
                <a:solidFill>
                  <a:srgbClr val="000000"/>
                </a:solidFill>
                <a:latin typeface="Times New Roman" pitchFamily="18" charset="0"/>
              </a:rPr>
              <a:t>Other </a:t>
            </a:r>
            <a:r>
              <a:rPr lang="en-US" dirty="0">
                <a:solidFill>
                  <a:srgbClr val="000000"/>
                </a:solidFill>
                <a:latin typeface="Times New Roman" pitchFamily="18" charset="0"/>
              </a:rPr>
              <a:t>substances gotten from animals include </a:t>
            </a:r>
            <a:r>
              <a:rPr lang="en-US" b="1" dirty="0">
                <a:solidFill>
                  <a:srgbClr val="FF0000"/>
                </a:solidFill>
                <a:latin typeface="Times New Roman" pitchFamily="18" charset="0"/>
              </a:rPr>
              <a:t>thyroid drugs (from animal thyroid) </a:t>
            </a:r>
            <a:r>
              <a:rPr lang="en-US" dirty="0">
                <a:solidFill>
                  <a:srgbClr val="000000"/>
                </a:solidFill>
                <a:latin typeface="Times New Roman" pitchFamily="18" charset="0"/>
              </a:rPr>
              <a:t>and growth hormone preparation from animal hypothalamus.</a:t>
            </a:r>
          </a:p>
          <a:p>
            <a:r>
              <a:rPr lang="en-US" dirty="0">
                <a:solidFill>
                  <a:srgbClr val="000000"/>
                </a:solidFill>
                <a:latin typeface="Times New Roman" pitchFamily="18" charset="0"/>
              </a:rPr>
              <a:t> Despite these animal sources most of these products are currently </a:t>
            </a:r>
            <a:r>
              <a:rPr lang="en-US" b="1" dirty="0">
                <a:solidFill>
                  <a:srgbClr val="FF0000"/>
                </a:solidFill>
                <a:latin typeface="Times New Roman" pitchFamily="18" charset="0"/>
              </a:rPr>
              <a:t>produced synthetically </a:t>
            </a:r>
            <a:r>
              <a:rPr lang="en-US" dirty="0">
                <a:solidFill>
                  <a:srgbClr val="000000"/>
                </a:solidFill>
                <a:latin typeface="Times New Roman" pitchFamily="18" charset="0"/>
              </a:rPr>
              <a:t>which provides purer and safer products than animal sources.</a:t>
            </a:r>
            <a:endParaRPr lang="en-US" dirty="0" smtClean="0"/>
          </a:p>
        </p:txBody>
      </p:sp>
    </p:spTree>
    <p:extLst>
      <p:ext uri="{BB962C8B-B14F-4D97-AF65-F5344CB8AC3E}">
        <p14:creationId xmlns:p14="http://schemas.microsoft.com/office/powerpoint/2010/main" val="8974353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2807" y="210579"/>
            <a:ext cx="9218636" cy="1325563"/>
          </a:xfrm>
        </p:spPr>
        <p:txBody>
          <a:bodyPr/>
          <a:lstStyle/>
          <a:p>
            <a:pPr marL="265952" indent="-265952">
              <a:spcBef>
                <a:spcPct val="20000"/>
              </a:spcBef>
              <a:defRPr/>
            </a:pPr>
            <a:r>
              <a:rPr lang="en-US" sz="2727" b="1" dirty="0">
                <a:solidFill>
                  <a:srgbClr val="FF0000"/>
                </a:solidFill>
                <a:latin typeface="Times New Roman"/>
                <a:ea typeface="+mn-ea"/>
                <a:cs typeface="+mn-cs"/>
              </a:rPr>
              <a:t>c) </a:t>
            </a:r>
            <a:r>
              <a:rPr lang="en-US" sz="3117" b="1" dirty="0">
                <a:solidFill>
                  <a:srgbClr val="FF0000"/>
                </a:solidFill>
                <a:latin typeface="Times New Roman"/>
                <a:ea typeface="+mn-ea"/>
                <a:cs typeface="+mn-cs"/>
              </a:rPr>
              <a:t>Inorganic sources </a:t>
            </a:r>
            <a:r>
              <a:rPr lang="en-US" sz="2727" dirty="0">
                <a:solidFill>
                  <a:srgbClr val="000000"/>
                </a:solidFill>
                <a:latin typeface="Times New Roman"/>
                <a:ea typeface="+mn-ea"/>
                <a:cs typeface="+mn-cs"/>
              </a:rPr>
              <a:t/>
            </a:r>
            <a:br>
              <a:rPr lang="en-US" sz="2727" dirty="0">
                <a:solidFill>
                  <a:srgbClr val="000000"/>
                </a:solidFill>
                <a:latin typeface="Times New Roman"/>
                <a:ea typeface="+mn-ea"/>
                <a:cs typeface="+mn-cs"/>
              </a:rPr>
            </a:br>
            <a:endParaRPr lang="en-US" dirty="0"/>
          </a:p>
        </p:txBody>
      </p:sp>
      <p:sp>
        <p:nvSpPr>
          <p:cNvPr id="3" name="Content Placeholder 2"/>
          <p:cNvSpPr>
            <a:spLocks noGrp="1"/>
          </p:cNvSpPr>
          <p:nvPr>
            <p:ph idx="1"/>
          </p:nvPr>
        </p:nvSpPr>
        <p:spPr>
          <a:xfrm>
            <a:off x="533399" y="838201"/>
            <a:ext cx="11172825" cy="5143500"/>
          </a:xfrm>
        </p:spPr>
        <p:txBody>
          <a:bodyPr>
            <a:normAutofit fontScale="62500" lnSpcReduction="20000"/>
          </a:bodyPr>
          <a:lstStyle/>
          <a:p>
            <a:pPr marL="265952" indent="-265952">
              <a:defRPr/>
            </a:pPr>
            <a:r>
              <a:rPr lang="en-US" sz="4286" b="1" dirty="0">
                <a:solidFill>
                  <a:srgbClr val="FF0000"/>
                </a:solidFill>
                <a:latin typeface="Times New Roman"/>
              </a:rPr>
              <a:t>Salts of various elements </a:t>
            </a:r>
            <a:r>
              <a:rPr lang="en-US" sz="4286" dirty="0">
                <a:solidFill>
                  <a:srgbClr val="000000"/>
                </a:solidFill>
                <a:latin typeface="Times New Roman"/>
              </a:rPr>
              <a:t>can have therapeutic effects in the human body e.g. Aluminum (used as antacids), Fluoride (used to prevent dental cavities and osteoporosis), Gold (used for rheumatoid arthritis), iron (used for Anemia) and potassium (used in K+ supplements).</a:t>
            </a:r>
          </a:p>
          <a:p>
            <a:pPr marL="0" indent="0">
              <a:buNone/>
              <a:defRPr/>
            </a:pPr>
            <a:r>
              <a:rPr lang="en-US" sz="4286" b="1" dirty="0">
                <a:latin typeface="Times New Roman"/>
              </a:rPr>
              <a:t>d)</a:t>
            </a:r>
            <a:r>
              <a:rPr lang="en-US" sz="4286" b="1" dirty="0">
                <a:solidFill>
                  <a:srgbClr val="FF0000"/>
                </a:solidFill>
                <a:latin typeface="Times New Roman"/>
              </a:rPr>
              <a:t>Synthetic Sources </a:t>
            </a:r>
          </a:p>
          <a:p>
            <a:pPr marL="0" indent="0">
              <a:buNone/>
              <a:defRPr/>
            </a:pPr>
            <a:r>
              <a:rPr lang="en-US" sz="4286" dirty="0">
                <a:solidFill>
                  <a:srgbClr val="000000"/>
                </a:solidFill>
                <a:latin typeface="Times New Roman"/>
              </a:rPr>
              <a:t>Many drugs are developed synthetically after chemicals in plants, animals or other environment have been screened for signs of therapeutic activity .</a:t>
            </a:r>
          </a:p>
          <a:p>
            <a:pPr>
              <a:defRPr/>
            </a:pPr>
            <a:r>
              <a:rPr lang="en-US" sz="4286" b="1" dirty="0">
                <a:solidFill>
                  <a:srgbClr val="FF0000"/>
                </a:solidFill>
                <a:latin typeface="Times New Roman"/>
              </a:rPr>
              <a:t>Genetic engineering </a:t>
            </a:r>
            <a:r>
              <a:rPr lang="en-US" sz="4286" dirty="0">
                <a:solidFill>
                  <a:srgbClr val="000000"/>
                </a:solidFill>
                <a:latin typeface="Times New Roman"/>
              </a:rPr>
              <a:t>are used to produce chemicals that have therapeutic </a:t>
            </a:r>
            <a:r>
              <a:rPr lang="en-US" sz="3215" dirty="0">
                <a:solidFill>
                  <a:srgbClr val="000000"/>
                </a:solidFill>
                <a:latin typeface="Times New Roman"/>
              </a:rPr>
              <a:t>effects. </a:t>
            </a:r>
          </a:p>
          <a:p>
            <a:pPr>
              <a:defRPr/>
            </a:pPr>
            <a:r>
              <a:rPr lang="en-US" sz="3896" dirty="0"/>
              <a:t>Other technological advances are used to alter a chemical with a proven therapeutic activity to make it better. </a:t>
            </a:r>
          </a:p>
          <a:p>
            <a:pPr>
              <a:defRPr/>
            </a:pPr>
            <a:r>
              <a:rPr lang="en-US" sz="3896" dirty="0"/>
              <a:t>Sometimes a small change in a chemical structure can make that chemical more useful as a drug i.e. more potent, less toxic or more stable. These alterations change the pharmacokinetic properties which makes that chemical more useful as a drug in different situations</a:t>
            </a:r>
          </a:p>
          <a:p>
            <a:pPr marL="0" indent="0">
              <a:buNone/>
              <a:defRPr/>
            </a:pPr>
            <a:endParaRPr lang="en-US" dirty="0"/>
          </a:p>
        </p:txBody>
      </p:sp>
    </p:spTree>
    <p:extLst>
      <p:ext uri="{BB962C8B-B14F-4D97-AF65-F5344CB8AC3E}">
        <p14:creationId xmlns:p14="http://schemas.microsoft.com/office/powerpoint/2010/main" val="8028777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488708" y="704851"/>
            <a:ext cx="7214585" cy="666750"/>
          </a:xfrm>
        </p:spPr>
        <p:txBody>
          <a:bodyPr>
            <a:normAutofit fontScale="90000"/>
          </a:bodyPr>
          <a:lstStyle/>
          <a:p>
            <a:r>
              <a:rPr lang="en-US" sz="5260" b="1">
                <a:solidFill>
                  <a:srgbClr val="000000"/>
                </a:solidFill>
                <a:latin typeface="Times New Roman" pitchFamily="18" charset="0"/>
              </a:rPr>
              <a:t>Naming of drugs</a:t>
            </a:r>
            <a:endParaRPr lang="en-US" smtClean="0"/>
          </a:p>
        </p:txBody>
      </p:sp>
      <p:sp>
        <p:nvSpPr>
          <p:cNvPr id="31747" name="Content Placeholder 2"/>
          <p:cNvSpPr>
            <a:spLocks noGrp="1"/>
          </p:cNvSpPr>
          <p:nvPr>
            <p:ph idx="1"/>
          </p:nvPr>
        </p:nvSpPr>
        <p:spPr>
          <a:xfrm>
            <a:off x="581026" y="1781175"/>
            <a:ext cx="10734674" cy="4543426"/>
          </a:xfrm>
        </p:spPr>
        <p:txBody>
          <a:bodyPr/>
          <a:lstStyle/>
          <a:p>
            <a:r>
              <a:rPr lang="en-US" i="1" dirty="0">
                <a:solidFill>
                  <a:srgbClr val="FF0000"/>
                </a:solidFill>
                <a:latin typeface="Times New Roman" pitchFamily="18" charset="0"/>
              </a:rPr>
              <a:t>Chemical name </a:t>
            </a:r>
            <a:r>
              <a:rPr lang="en-US" dirty="0">
                <a:solidFill>
                  <a:srgbClr val="000000"/>
                </a:solidFill>
                <a:latin typeface="Times New Roman" pitchFamily="18" charset="0"/>
              </a:rPr>
              <a:t>–Is the name that shows the chemical formulae of the drug. </a:t>
            </a:r>
          </a:p>
          <a:p>
            <a:r>
              <a:rPr lang="en-US" i="1" dirty="0">
                <a:solidFill>
                  <a:srgbClr val="FF0000"/>
                </a:solidFill>
                <a:latin typeface="Times New Roman" pitchFamily="18" charset="0"/>
              </a:rPr>
              <a:t>Generic name </a:t>
            </a:r>
            <a:r>
              <a:rPr lang="en-US" dirty="0">
                <a:solidFill>
                  <a:srgbClr val="000000"/>
                </a:solidFill>
                <a:latin typeface="Times New Roman" pitchFamily="18" charset="0"/>
              </a:rPr>
              <a:t>– Is the name assigned to the drug by the company that first made it. It’s also called nonproprietary name or approved name. Ensure that you differentiate between generic name and generic drug as the two terms do not mean the same thing.</a:t>
            </a:r>
          </a:p>
          <a:p>
            <a:r>
              <a:rPr lang="en-US" i="1" dirty="0" smtClean="0">
                <a:solidFill>
                  <a:srgbClr val="FF0000"/>
                </a:solidFill>
              </a:rPr>
              <a:t>Trade name/proprietary name</a:t>
            </a:r>
            <a:r>
              <a:rPr lang="en-US" dirty="0" smtClean="0">
                <a:solidFill>
                  <a:srgbClr val="FF0000"/>
                </a:solidFill>
              </a:rPr>
              <a:t>-Is </a:t>
            </a:r>
            <a:r>
              <a:rPr lang="en-US" dirty="0" smtClean="0"/>
              <a:t>the name that identifies the different manufacturer of a particular drug</a:t>
            </a:r>
          </a:p>
        </p:txBody>
      </p:sp>
    </p:spTree>
    <p:extLst>
      <p:ext uri="{BB962C8B-B14F-4D97-AF65-F5344CB8AC3E}">
        <p14:creationId xmlns:p14="http://schemas.microsoft.com/office/powerpoint/2010/main" val="35789572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6682" y="-90150"/>
            <a:ext cx="9218636" cy="1780840"/>
          </a:xfrm>
        </p:spPr>
        <p:txBody>
          <a:bodyPr/>
          <a:lstStyle/>
          <a:p>
            <a:r>
              <a:rPr lang="en-US" b="1" dirty="0" smtClean="0">
                <a:solidFill>
                  <a:srgbClr val="FF0000"/>
                </a:solidFill>
              </a:rPr>
              <a:t>INTRODUCTION TO PHARMACOLOGY</a:t>
            </a:r>
            <a:r>
              <a:rPr lang="en-US" dirty="0" smtClean="0"/>
              <a:t>.</a:t>
            </a:r>
            <a:endParaRPr lang="en-US" dirty="0"/>
          </a:p>
        </p:txBody>
      </p:sp>
      <p:sp>
        <p:nvSpPr>
          <p:cNvPr id="3" name="Content Placeholder 2"/>
          <p:cNvSpPr>
            <a:spLocks noGrp="1"/>
          </p:cNvSpPr>
          <p:nvPr>
            <p:ph idx="1"/>
          </p:nvPr>
        </p:nvSpPr>
        <p:spPr>
          <a:xfrm>
            <a:off x="955091" y="1313645"/>
            <a:ext cx="9750227" cy="4863319"/>
          </a:xfrm>
        </p:spPr>
        <p:txBody>
          <a:bodyPr>
            <a:normAutofit/>
          </a:bodyPr>
          <a:lstStyle/>
          <a:p>
            <a:r>
              <a:rPr lang="en-US" sz="3117" dirty="0"/>
              <a:t>Definition of terms</a:t>
            </a:r>
          </a:p>
          <a:p>
            <a:r>
              <a:rPr lang="en-US" sz="3117" dirty="0"/>
              <a:t>Drug names</a:t>
            </a:r>
          </a:p>
          <a:p>
            <a:r>
              <a:rPr lang="en-US" sz="3117" dirty="0"/>
              <a:t>Sources of drugs</a:t>
            </a:r>
          </a:p>
          <a:p>
            <a:r>
              <a:rPr lang="en-US" sz="3117" dirty="0"/>
              <a:t>Dose and dosage forms</a:t>
            </a:r>
          </a:p>
          <a:p>
            <a:r>
              <a:rPr lang="en-US" sz="3117" dirty="0"/>
              <a:t>Routes of drug administration</a:t>
            </a:r>
          </a:p>
          <a:p>
            <a:r>
              <a:rPr lang="en-US" sz="3117" dirty="0"/>
              <a:t>The principles of pharmacokinetics and pharmacodynamics</a:t>
            </a:r>
          </a:p>
          <a:p>
            <a:endParaRPr lang="en-US" sz="3117" dirty="0"/>
          </a:p>
          <a:p>
            <a:endParaRPr lang="en-US" dirty="0"/>
          </a:p>
        </p:txBody>
      </p:sp>
    </p:spTree>
    <p:extLst>
      <p:ext uri="{BB962C8B-B14F-4D97-AF65-F5344CB8AC3E}">
        <p14:creationId xmlns:p14="http://schemas.microsoft.com/office/powerpoint/2010/main" val="2575945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488708" y="704851"/>
            <a:ext cx="7214585" cy="666750"/>
          </a:xfrm>
        </p:spPr>
        <p:txBody>
          <a:bodyPr>
            <a:normAutofit fontScale="90000"/>
          </a:bodyPr>
          <a:lstStyle/>
          <a:p>
            <a:r>
              <a:rPr lang="en-US" sz="5260" b="1">
                <a:solidFill>
                  <a:srgbClr val="000000"/>
                </a:solidFill>
                <a:latin typeface="Times New Roman" pitchFamily="18" charset="0"/>
              </a:rPr>
              <a:t>Uses of drugs/medications</a:t>
            </a:r>
            <a:endParaRPr lang="en-US" smtClean="0"/>
          </a:p>
        </p:txBody>
      </p:sp>
      <p:sp>
        <p:nvSpPr>
          <p:cNvPr id="32771" name="Content Placeholder 2"/>
          <p:cNvSpPr>
            <a:spLocks noGrp="1"/>
          </p:cNvSpPr>
          <p:nvPr>
            <p:ph idx="1"/>
          </p:nvPr>
        </p:nvSpPr>
        <p:spPr>
          <a:xfrm>
            <a:off x="866775" y="1190626"/>
            <a:ext cx="10620375" cy="4724400"/>
          </a:xfrm>
        </p:spPr>
        <p:txBody>
          <a:bodyPr>
            <a:normAutofit lnSpcReduction="10000"/>
          </a:bodyPr>
          <a:lstStyle/>
          <a:p>
            <a:endParaRPr lang="en-US" sz="3117" dirty="0">
              <a:solidFill>
                <a:srgbClr val="000000"/>
              </a:solidFill>
              <a:latin typeface="Times New Roman" pitchFamily="18" charset="0"/>
            </a:endParaRPr>
          </a:p>
          <a:p>
            <a:r>
              <a:rPr lang="en-US" dirty="0">
                <a:solidFill>
                  <a:srgbClr val="FF0000"/>
                </a:solidFill>
                <a:latin typeface="Times New Roman" pitchFamily="18" charset="0"/>
              </a:rPr>
              <a:t>Curative purpose</a:t>
            </a:r>
            <a:r>
              <a:rPr lang="en-US" dirty="0">
                <a:solidFill>
                  <a:srgbClr val="000000"/>
                </a:solidFill>
                <a:latin typeface="Times New Roman" pitchFamily="18" charset="0"/>
              </a:rPr>
              <a:t>- This could be primary therapy e.g. in treating infections or </a:t>
            </a:r>
            <a:r>
              <a:rPr lang="en-US" dirty="0" err="1">
                <a:solidFill>
                  <a:srgbClr val="000000"/>
                </a:solidFill>
                <a:latin typeface="Times New Roman" pitchFamily="18" charset="0"/>
              </a:rPr>
              <a:t>auxillary</a:t>
            </a:r>
            <a:r>
              <a:rPr lang="en-US" dirty="0">
                <a:solidFill>
                  <a:srgbClr val="000000"/>
                </a:solidFill>
                <a:latin typeface="Times New Roman" pitchFamily="18" charset="0"/>
              </a:rPr>
              <a:t> therapy e.g. application of </a:t>
            </a:r>
            <a:r>
              <a:rPr lang="en-US" dirty="0" err="1">
                <a:solidFill>
                  <a:srgbClr val="000000"/>
                </a:solidFill>
                <a:latin typeface="Times New Roman" pitchFamily="18" charset="0"/>
              </a:rPr>
              <a:t>anaesthetic</a:t>
            </a:r>
            <a:r>
              <a:rPr lang="en-US" dirty="0">
                <a:solidFill>
                  <a:srgbClr val="000000"/>
                </a:solidFill>
                <a:latin typeface="Times New Roman" pitchFamily="18" charset="0"/>
              </a:rPr>
              <a:t> medication. </a:t>
            </a:r>
          </a:p>
          <a:p>
            <a:r>
              <a:rPr lang="en-US" dirty="0">
                <a:solidFill>
                  <a:srgbClr val="000000"/>
                </a:solidFill>
                <a:latin typeface="Times New Roman" pitchFamily="18" charset="0"/>
              </a:rPr>
              <a:t>ii. Suppress, signs and symptoms, hence </a:t>
            </a:r>
            <a:r>
              <a:rPr lang="en-US" dirty="0">
                <a:solidFill>
                  <a:srgbClr val="FF0000"/>
                </a:solidFill>
                <a:latin typeface="Times New Roman" pitchFamily="18" charset="0"/>
              </a:rPr>
              <a:t>improve quality of life </a:t>
            </a:r>
            <a:r>
              <a:rPr lang="en-US" dirty="0">
                <a:solidFill>
                  <a:srgbClr val="000000"/>
                </a:solidFill>
                <a:latin typeface="Times New Roman" pitchFamily="18" charset="0"/>
              </a:rPr>
              <a:t>without attaining cure e.g. anti diabetics. </a:t>
            </a:r>
          </a:p>
          <a:p>
            <a:r>
              <a:rPr lang="en-US" dirty="0">
                <a:solidFill>
                  <a:srgbClr val="000000"/>
                </a:solidFill>
                <a:latin typeface="Times New Roman" pitchFamily="18" charset="0"/>
              </a:rPr>
              <a:t>iii. </a:t>
            </a:r>
            <a:r>
              <a:rPr lang="en-US" dirty="0">
                <a:solidFill>
                  <a:srgbClr val="FF0000"/>
                </a:solidFill>
                <a:latin typeface="Times New Roman" pitchFamily="18" charset="0"/>
              </a:rPr>
              <a:t>Preventive/ prophylaxis- </a:t>
            </a:r>
            <a:r>
              <a:rPr lang="en-US" dirty="0">
                <a:solidFill>
                  <a:srgbClr val="000000"/>
                </a:solidFill>
                <a:latin typeface="Times New Roman" pitchFamily="18" charset="0"/>
              </a:rPr>
              <a:t>This could be primary e.g. use of vaccines to prevent one from getting a disease or secondary to stop progression of an already existing disease. </a:t>
            </a:r>
          </a:p>
          <a:p>
            <a:r>
              <a:rPr lang="en-US" dirty="0">
                <a:solidFill>
                  <a:srgbClr val="000000"/>
                </a:solidFill>
                <a:latin typeface="Times New Roman" pitchFamily="18" charset="0"/>
              </a:rPr>
              <a:t>iv. </a:t>
            </a:r>
            <a:r>
              <a:rPr lang="en-US" dirty="0">
                <a:solidFill>
                  <a:srgbClr val="FF0000"/>
                </a:solidFill>
                <a:latin typeface="Times New Roman" pitchFamily="18" charset="0"/>
              </a:rPr>
              <a:t>Diagnosis of disease- </a:t>
            </a:r>
            <a:r>
              <a:rPr lang="en-US" dirty="0">
                <a:solidFill>
                  <a:srgbClr val="000000"/>
                </a:solidFill>
                <a:latin typeface="Times New Roman" pitchFamily="18" charset="0"/>
              </a:rPr>
              <a:t>For instance the use of tuberculin test to diagnose PTB. </a:t>
            </a:r>
          </a:p>
        </p:txBody>
      </p:sp>
    </p:spTree>
    <p:extLst>
      <p:ext uri="{BB962C8B-B14F-4D97-AF65-F5344CB8AC3E}">
        <p14:creationId xmlns:p14="http://schemas.microsoft.com/office/powerpoint/2010/main" val="2780810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555509" y="304800"/>
            <a:ext cx="7214585" cy="839789"/>
          </a:xfrm>
        </p:spPr>
        <p:txBody>
          <a:bodyPr>
            <a:normAutofit fontScale="90000"/>
          </a:bodyPr>
          <a:lstStyle/>
          <a:p>
            <a:r>
              <a:rPr lang="en-US" b="1" dirty="0">
                <a:solidFill>
                  <a:srgbClr val="FF0000"/>
                </a:solidFill>
                <a:latin typeface="Times New Roman" pitchFamily="18" charset="0"/>
              </a:rPr>
              <a:t>Forms and preparation of drugs </a:t>
            </a:r>
            <a:endParaRPr lang="en-US" dirty="0">
              <a:solidFill>
                <a:srgbClr val="FF0000"/>
              </a:solidFill>
            </a:endParaRPr>
          </a:p>
        </p:txBody>
      </p:sp>
      <p:sp>
        <p:nvSpPr>
          <p:cNvPr id="26627" name="Content Placeholder 2"/>
          <p:cNvSpPr>
            <a:spLocks noGrp="1"/>
          </p:cNvSpPr>
          <p:nvPr>
            <p:ph idx="1"/>
          </p:nvPr>
        </p:nvSpPr>
        <p:spPr>
          <a:xfrm>
            <a:off x="714374" y="1000125"/>
            <a:ext cx="10906125" cy="5324476"/>
          </a:xfrm>
        </p:spPr>
        <p:txBody>
          <a:bodyPr>
            <a:normAutofit fontScale="92500"/>
          </a:bodyPr>
          <a:lstStyle/>
          <a:p>
            <a:pPr marL="265952" indent="-265952">
              <a:defRPr/>
            </a:pPr>
            <a:r>
              <a:rPr lang="fr-FR" dirty="0" err="1">
                <a:solidFill>
                  <a:srgbClr val="FF0000"/>
                </a:solidFill>
                <a:latin typeface="Times New Roman" pitchFamily="18" charset="0"/>
              </a:rPr>
              <a:t>Solids</a:t>
            </a:r>
            <a:r>
              <a:rPr lang="fr-FR" dirty="0">
                <a:solidFill>
                  <a:srgbClr val="FF0000"/>
                </a:solidFill>
                <a:latin typeface="Times New Roman" pitchFamily="18" charset="0"/>
              </a:rPr>
              <a:t> </a:t>
            </a:r>
            <a:r>
              <a:rPr lang="fr-FR" dirty="0" err="1">
                <a:solidFill>
                  <a:srgbClr val="FF0000"/>
                </a:solidFill>
                <a:latin typeface="Times New Roman" pitchFamily="18" charset="0"/>
              </a:rPr>
              <a:t>e.g</a:t>
            </a:r>
            <a:r>
              <a:rPr lang="fr-FR" dirty="0">
                <a:solidFill>
                  <a:srgbClr val="FF0000"/>
                </a:solidFill>
                <a:latin typeface="Times New Roman" pitchFamily="18" charset="0"/>
              </a:rPr>
              <a:t>. </a:t>
            </a:r>
            <a:r>
              <a:rPr lang="fr-FR" dirty="0" err="1">
                <a:solidFill>
                  <a:srgbClr val="000000"/>
                </a:solidFill>
                <a:latin typeface="Times New Roman" pitchFamily="18" charset="0"/>
              </a:rPr>
              <a:t>Tablets</a:t>
            </a:r>
            <a:r>
              <a:rPr lang="fr-FR" dirty="0">
                <a:solidFill>
                  <a:srgbClr val="000000"/>
                </a:solidFill>
                <a:latin typeface="Times New Roman" pitchFamily="18" charset="0"/>
              </a:rPr>
              <a:t>, </a:t>
            </a:r>
            <a:r>
              <a:rPr lang="fr-FR" dirty="0" err="1">
                <a:solidFill>
                  <a:srgbClr val="000000"/>
                </a:solidFill>
                <a:latin typeface="Times New Roman" pitchFamily="18" charset="0"/>
              </a:rPr>
              <a:t>Caplets</a:t>
            </a:r>
            <a:r>
              <a:rPr lang="fr-FR" dirty="0">
                <a:solidFill>
                  <a:srgbClr val="000000"/>
                </a:solidFill>
                <a:latin typeface="Times New Roman" pitchFamily="18" charset="0"/>
              </a:rPr>
              <a:t>, Capsules, Troches (</a:t>
            </a:r>
            <a:r>
              <a:rPr lang="fr-FR" dirty="0" err="1">
                <a:solidFill>
                  <a:srgbClr val="000000"/>
                </a:solidFill>
                <a:latin typeface="Times New Roman" pitchFamily="18" charset="0"/>
              </a:rPr>
              <a:t>lozenge</a:t>
            </a:r>
            <a:r>
              <a:rPr lang="fr-FR" dirty="0">
                <a:solidFill>
                  <a:srgbClr val="000000"/>
                </a:solidFill>
                <a:latin typeface="Times New Roman" pitchFamily="18" charset="0"/>
              </a:rPr>
              <a:t>) pastilles; </a:t>
            </a:r>
          </a:p>
          <a:p>
            <a:pPr marL="265952" indent="-265952">
              <a:defRPr/>
            </a:pPr>
            <a:r>
              <a:rPr lang="fr-FR" dirty="0" err="1">
                <a:solidFill>
                  <a:srgbClr val="FF0000"/>
                </a:solidFill>
                <a:latin typeface="Times New Roman" pitchFamily="18" charset="0"/>
              </a:rPr>
              <a:t>Liquids</a:t>
            </a:r>
            <a:r>
              <a:rPr lang="fr-FR" dirty="0">
                <a:solidFill>
                  <a:srgbClr val="000000"/>
                </a:solidFill>
                <a:latin typeface="Times New Roman" pitchFamily="18" charset="0"/>
              </a:rPr>
              <a:t> </a:t>
            </a:r>
            <a:r>
              <a:rPr lang="fr-FR" dirty="0" err="1">
                <a:solidFill>
                  <a:srgbClr val="000000"/>
                </a:solidFill>
                <a:latin typeface="Times New Roman" pitchFamily="18" charset="0"/>
              </a:rPr>
              <a:t>e.g</a:t>
            </a:r>
            <a:r>
              <a:rPr lang="fr-FR" dirty="0">
                <a:solidFill>
                  <a:srgbClr val="000000"/>
                </a:solidFill>
                <a:latin typeface="Times New Roman" pitchFamily="18" charset="0"/>
              </a:rPr>
              <a:t>. Solutions, </a:t>
            </a:r>
            <a:r>
              <a:rPr lang="fr-FR" dirty="0" err="1">
                <a:solidFill>
                  <a:srgbClr val="000000"/>
                </a:solidFill>
                <a:latin typeface="Times New Roman" pitchFamily="18" charset="0"/>
              </a:rPr>
              <a:t>Syrups</a:t>
            </a:r>
            <a:r>
              <a:rPr lang="fr-FR" dirty="0">
                <a:solidFill>
                  <a:srgbClr val="000000"/>
                </a:solidFill>
                <a:latin typeface="Times New Roman" pitchFamily="18" charset="0"/>
              </a:rPr>
              <a:t>, Elixirs, </a:t>
            </a:r>
            <a:r>
              <a:rPr lang="fr-FR" dirty="0" err="1">
                <a:solidFill>
                  <a:srgbClr val="000000"/>
                </a:solidFill>
                <a:latin typeface="Times New Roman" pitchFamily="18" charset="0"/>
              </a:rPr>
              <a:t>Tinctures</a:t>
            </a:r>
            <a:r>
              <a:rPr lang="fr-FR" dirty="0">
                <a:solidFill>
                  <a:srgbClr val="000000"/>
                </a:solidFill>
                <a:latin typeface="Times New Roman" pitchFamily="18" charset="0"/>
              </a:rPr>
              <a:t>, Suspensions, Emulsions ; </a:t>
            </a:r>
          </a:p>
          <a:p>
            <a:pPr marL="265952" indent="-265952">
              <a:defRPr/>
            </a:pPr>
            <a:r>
              <a:rPr lang="en-US" dirty="0">
                <a:solidFill>
                  <a:schemeClr val="accent2"/>
                </a:solidFill>
                <a:latin typeface="Times New Roman" pitchFamily="18" charset="0"/>
              </a:rPr>
              <a:t>Aerosol</a:t>
            </a:r>
            <a:r>
              <a:rPr lang="en-US" dirty="0">
                <a:solidFill>
                  <a:srgbClr val="000000"/>
                </a:solidFill>
                <a:latin typeface="Times New Roman" pitchFamily="18" charset="0"/>
              </a:rPr>
              <a:t>s, Baths, Creams, Foams, Gels, Liniments, </a:t>
            </a:r>
            <a:endParaRPr lang="en-US" dirty="0" smtClean="0">
              <a:solidFill>
                <a:srgbClr val="000000"/>
              </a:solidFill>
              <a:latin typeface="Times New Roman" pitchFamily="18" charset="0"/>
            </a:endParaRPr>
          </a:p>
          <a:p>
            <a:pPr marL="265952" indent="-265952">
              <a:defRPr/>
            </a:pPr>
            <a:r>
              <a:rPr lang="en-US" dirty="0" smtClean="0">
                <a:solidFill>
                  <a:srgbClr val="FF0000"/>
                </a:solidFill>
                <a:latin typeface="Times New Roman" pitchFamily="18" charset="0"/>
              </a:rPr>
              <a:t>Lotions</a:t>
            </a:r>
            <a:r>
              <a:rPr lang="en-US" dirty="0">
                <a:solidFill>
                  <a:srgbClr val="000000"/>
                </a:solidFill>
                <a:latin typeface="Times New Roman" pitchFamily="18" charset="0"/>
              </a:rPr>
              <a:t>,</a:t>
            </a:r>
          </a:p>
          <a:p>
            <a:pPr marL="0" indent="0">
              <a:buNone/>
              <a:defRPr/>
            </a:pPr>
            <a:r>
              <a:rPr lang="en-US" dirty="0">
                <a:solidFill>
                  <a:srgbClr val="000000"/>
                </a:solidFill>
                <a:latin typeface="Times New Roman" pitchFamily="18" charset="0"/>
              </a:rPr>
              <a:t> </a:t>
            </a:r>
            <a:r>
              <a:rPr lang="en-US" dirty="0">
                <a:solidFill>
                  <a:schemeClr val="accent2"/>
                </a:solidFill>
                <a:latin typeface="Times New Roman" pitchFamily="18" charset="0"/>
              </a:rPr>
              <a:t>Nebulizers</a:t>
            </a:r>
            <a:r>
              <a:rPr lang="en-US" dirty="0" smtClean="0">
                <a:solidFill>
                  <a:srgbClr val="000000"/>
                </a:solidFill>
                <a:latin typeface="Times New Roman" pitchFamily="18" charset="0"/>
              </a:rPr>
              <a:t>,</a:t>
            </a:r>
          </a:p>
          <a:p>
            <a:pPr marL="0" indent="0">
              <a:buNone/>
              <a:defRPr/>
            </a:pPr>
            <a:r>
              <a:rPr lang="en-US" dirty="0" smtClean="0">
                <a:solidFill>
                  <a:srgbClr val="000000"/>
                </a:solidFill>
                <a:latin typeface="Times New Roman" pitchFamily="18" charset="0"/>
              </a:rPr>
              <a:t> </a:t>
            </a:r>
            <a:r>
              <a:rPr lang="en-US" dirty="0">
                <a:solidFill>
                  <a:srgbClr val="000000"/>
                </a:solidFill>
                <a:latin typeface="Times New Roman" pitchFamily="18" charset="0"/>
              </a:rPr>
              <a:t>Ointments, Pastes, Patches, Powders, Soaks, Sprays,</a:t>
            </a:r>
          </a:p>
          <a:p>
            <a:pPr marL="265952" indent="-265952">
              <a:defRPr/>
            </a:pPr>
            <a:r>
              <a:rPr lang="en-US" dirty="0">
                <a:solidFill>
                  <a:srgbClr val="000000"/>
                </a:solidFill>
                <a:latin typeface="Times New Roman" pitchFamily="18" charset="0"/>
              </a:rPr>
              <a:t> </a:t>
            </a:r>
            <a:r>
              <a:rPr lang="en-US" dirty="0">
                <a:solidFill>
                  <a:schemeClr val="accent2"/>
                </a:solidFill>
                <a:latin typeface="Times New Roman" pitchFamily="18" charset="0"/>
              </a:rPr>
              <a:t>Suppositories</a:t>
            </a:r>
            <a:r>
              <a:rPr lang="en-US" dirty="0">
                <a:solidFill>
                  <a:srgbClr val="000000"/>
                </a:solidFill>
                <a:latin typeface="Times New Roman" pitchFamily="18" charset="0"/>
              </a:rPr>
              <a:t>, Tinctures</a:t>
            </a:r>
            <a:r>
              <a:rPr lang="en-US" dirty="0" smtClean="0">
                <a:solidFill>
                  <a:srgbClr val="000000"/>
                </a:solidFill>
                <a:latin typeface="Times New Roman" pitchFamily="18" charset="0"/>
              </a:rPr>
              <a:t>,</a:t>
            </a:r>
          </a:p>
          <a:p>
            <a:pPr marL="265952" indent="-265952">
              <a:defRPr/>
            </a:pPr>
            <a:r>
              <a:rPr lang="en-US" dirty="0" smtClean="0">
                <a:solidFill>
                  <a:srgbClr val="000000"/>
                </a:solidFill>
                <a:latin typeface="Times New Roman" pitchFamily="18" charset="0"/>
              </a:rPr>
              <a:t> </a:t>
            </a:r>
            <a:r>
              <a:rPr lang="en-US" dirty="0">
                <a:solidFill>
                  <a:srgbClr val="000000"/>
                </a:solidFill>
                <a:latin typeface="Times New Roman" pitchFamily="18" charset="0"/>
              </a:rPr>
              <a:t>Ampoules, Vials, </a:t>
            </a:r>
            <a:endParaRPr lang="en-US" dirty="0" smtClean="0">
              <a:solidFill>
                <a:srgbClr val="000000"/>
              </a:solidFill>
              <a:latin typeface="Times New Roman" pitchFamily="18" charset="0"/>
            </a:endParaRPr>
          </a:p>
          <a:p>
            <a:pPr marL="265952" indent="-265952">
              <a:defRPr/>
            </a:pPr>
            <a:r>
              <a:rPr lang="en-US" dirty="0" smtClean="0">
                <a:solidFill>
                  <a:srgbClr val="000000"/>
                </a:solidFill>
                <a:latin typeface="Times New Roman" pitchFamily="18" charset="0"/>
              </a:rPr>
              <a:t>Cartridges,</a:t>
            </a:r>
          </a:p>
          <a:p>
            <a:pPr marL="265952" indent="-265952">
              <a:defRPr/>
            </a:pPr>
            <a:r>
              <a:rPr lang="en-US" dirty="0" smtClean="0">
                <a:solidFill>
                  <a:srgbClr val="000000"/>
                </a:solidFill>
                <a:latin typeface="Times New Roman" pitchFamily="18" charset="0"/>
              </a:rPr>
              <a:t> </a:t>
            </a:r>
            <a:r>
              <a:rPr lang="en-US" dirty="0">
                <a:solidFill>
                  <a:srgbClr val="000000"/>
                </a:solidFill>
                <a:latin typeface="Times New Roman" pitchFamily="18" charset="0"/>
              </a:rPr>
              <a:t>Intravenous infusions fluids; </a:t>
            </a:r>
          </a:p>
          <a:p>
            <a:pPr marL="265952" indent="-265952">
              <a:defRPr/>
            </a:pPr>
            <a:r>
              <a:rPr lang="en-US" dirty="0">
                <a:solidFill>
                  <a:srgbClr val="000000"/>
                </a:solidFill>
                <a:latin typeface="Times New Roman" pitchFamily="18" charset="0"/>
              </a:rPr>
              <a:t>I</a:t>
            </a:r>
            <a:r>
              <a:rPr lang="en-US" dirty="0">
                <a:solidFill>
                  <a:schemeClr val="accent2"/>
                </a:solidFill>
                <a:latin typeface="Times New Roman" pitchFamily="18" charset="0"/>
              </a:rPr>
              <a:t>mplants</a:t>
            </a:r>
            <a:r>
              <a:rPr lang="en-US" dirty="0">
                <a:solidFill>
                  <a:srgbClr val="000000"/>
                </a:solidFill>
                <a:latin typeface="Times New Roman" pitchFamily="18" charset="0"/>
              </a:rPr>
              <a:t> e.g. Capsules, Pellets </a:t>
            </a:r>
            <a:endParaRPr lang="en-US" dirty="0" smtClean="0"/>
          </a:p>
        </p:txBody>
      </p:sp>
    </p:spTree>
    <p:extLst>
      <p:ext uri="{BB962C8B-B14F-4D97-AF65-F5344CB8AC3E}">
        <p14:creationId xmlns:p14="http://schemas.microsoft.com/office/powerpoint/2010/main" val="22951190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normAutofit/>
          </a:bodyPr>
          <a:lstStyle/>
          <a:p>
            <a:r>
              <a:rPr lang="en-US" sz="2400" b="1" dirty="0">
                <a:solidFill>
                  <a:srgbClr val="FF0000"/>
                </a:solidFill>
                <a:latin typeface="Times New Roman" pitchFamily="18" charset="0"/>
              </a:rPr>
              <a:t>PHARMACOKINETICS AND PHARMACODYNAMICS OF DRUGS</a:t>
            </a:r>
            <a:endParaRPr lang="en-US" sz="2400" dirty="0">
              <a:solidFill>
                <a:srgbClr val="FF0000"/>
              </a:solidFill>
            </a:endParaRPr>
          </a:p>
        </p:txBody>
      </p:sp>
      <p:sp>
        <p:nvSpPr>
          <p:cNvPr id="67587" name="Content Placeholder 2"/>
          <p:cNvSpPr>
            <a:spLocks noGrp="1"/>
          </p:cNvSpPr>
          <p:nvPr>
            <p:ph idx="1"/>
          </p:nvPr>
        </p:nvSpPr>
        <p:spPr>
          <a:xfrm>
            <a:off x="628650" y="1342489"/>
            <a:ext cx="10896600" cy="4834475"/>
          </a:xfrm>
        </p:spPr>
        <p:txBody>
          <a:bodyPr>
            <a:normAutofit/>
          </a:bodyPr>
          <a:lstStyle/>
          <a:p>
            <a:r>
              <a:rPr lang="en-US" sz="3117" dirty="0">
                <a:latin typeface="Times New Roman" pitchFamily="18" charset="0"/>
              </a:rPr>
              <a:t>pharmacokinetics </a:t>
            </a:r>
            <a:r>
              <a:rPr lang="en-US" sz="3117" dirty="0">
                <a:solidFill>
                  <a:srgbClr val="000000"/>
                </a:solidFill>
                <a:latin typeface="Times New Roman" pitchFamily="18" charset="0"/>
              </a:rPr>
              <a:t>as the process by which the body, sick or well, handles and affects the drugs.</a:t>
            </a:r>
          </a:p>
          <a:p>
            <a:r>
              <a:rPr lang="en-US" sz="3117" dirty="0">
                <a:solidFill>
                  <a:srgbClr val="000000"/>
                </a:solidFill>
                <a:latin typeface="Times New Roman" pitchFamily="18" charset="0"/>
              </a:rPr>
              <a:t>How the body deals with the drug</a:t>
            </a:r>
          </a:p>
          <a:p>
            <a:r>
              <a:rPr lang="en-US" sz="3117" dirty="0">
                <a:solidFill>
                  <a:srgbClr val="000000"/>
                </a:solidFill>
                <a:latin typeface="Times New Roman" pitchFamily="18" charset="0"/>
              </a:rPr>
              <a:t>it deals with the rate at which drug molecules cross cell membranes to enter the body, distribute within it, structural changes which they are subjected and finally how they leave the body .</a:t>
            </a:r>
          </a:p>
          <a:p>
            <a:r>
              <a:rPr lang="en-US" sz="3117" dirty="0">
                <a:solidFill>
                  <a:srgbClr val="000000"/>
                </a:solidFill>
                <a:latin typeface="Times New Roman" pitchFamily="18" charset="0"/>
              </a:rPr>
              <a:t>pharmacokinetics is characterized by four processes: absorption, distribution, metabolism (biotransformation) and excretion (elimination)</a:t>
            </a:r>
            <a:endParaRPr lang="en-US" sz="3117" dirty="0"/>
          </a:p>
        </p:txBody>
      </p:sp>
    </p:spTree>
    <p:extLst>
      <p:ext uri="{BB962C8B-B14F-4D97-AF65-F5344CB8AC3E}">
        <p14:creationId xmlns:p14="http://schemas.microsoft.com/office/powerpoint/2010/main" val="507414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lstStyle/>
          <a:p>
            <a:r>
              <a:rPr lang="en-US" sz="5260" b="1">
                <a:solidFill>
                  <a:srgbClr val="000000"/>
                </a:solidFill>
                <a:latin typeface="Times New Roman" pitchFamily="18" charset="0"/>
              </a:rPr>
              <a:t>Absorption </a:t>
            </a:r>
            <a:endParaRPr lang="en-US" sz="5260">
              <a:solidFill>
                <a:srgbClr val="000000"/>
              </a:solidFill>
              <a:latin typeface="Times New Roman" pitchFamily="18" charset="0"/>
            </a:endParaRPr>
          </a:p>
        </p:txBody>
      </p:sp>
      <p:sp>
        <p:nvSpPr>
          <p:cNvPr id="68611" name="Content Placeholder 2"/>
          <p:cNvSpPr>
            <a:spLocks noGrp="1"/>
          </p:cNvSpPr>
          <p:nvPr>
            <p:ph idx="1"/>
          </p:nvPr>
        </p:nvSpPr>
        <p:spPr>
          <a:xfrm>
            <a:off x="838200" y="1825625"/>
            <a:ext cx="10782300" cy="4351338"/>
          </a:xfrm>
        </p:spPr>
        <p:txBody>
          <a:bodyPr>
            <a:normAutofit lnSpcReduction="10000"/>
          </a:bodyPr>
          <a:lstStyle/>
          <a:p>
            <a:r>
              <a:rPr lang="en-US" dirty="0">
                <a:solidFill>
                  <a:srgbClr val="000000"/>
                </a:solidFill>
                <a:latin typeface="Times New Roman" pitchFamily="18" charset="0"/>
              </a:rPr>
              <a:t>This is the movement of drug molecules from site of administration into the body</a:t>
            </a:r>
            <a:r>
              <a:rPr lang="en-US" dirty="0" smtClean="0">
                <a:solidFill>
                  <a:srgbClr val="000000"/>
                </a:solidFill>
                <a:latin typeface="Times New Roman" pitchFamily="18" charset="0"/>
              </a:rPr>
              <a:t>.</a:t>
            </a:r>
          </a:p>
          <a:p>
            <a:r>
              <a:rPr lang="en-US" dirty="0" smtClean="0">
                <a:solidFill>
                  <a:srgbClr val="000000"/>
                </a:solidFill>
                <a:latin typeface="Times New Roman" pitchFamily="18" charset="0"/>
              </a:rPr>
              <a:t>Absorption can be effected thru-</a:t>
            </a:r>
          </a:p>
          <a:p>
            <a:pPr lvl="1"/>
            <a:r>
              <a:rPr lang="en-US" dirty="0" smtClean="0">
                <a:solidFill>
                  <a:srgbClr val="000000"/>
                </a:solidFill>
                <a:latin typeface="Times New Roman" pitchFamily="18" charset="0"/>
              </a:rPr>
              <a:t>Passive diffusion, active transport, facilitated transport</a:t>
            </a:r>
          </a:p>
          <a:p>
            <a:r>
              <a:rPr lang="en-US" dirty="0" smtClean="0">
                <a:solidFill>
                  <a:srgbClr val="000000"/>
                </a:solidFill>
                <a:latin typeface="Times New Roman" pitchFamily="18" charset="0"/>
              </a:rPr>
              <a:t> </a:t>
            </a:r>
            <a:r>
              <a:rPr lang="en-US" dirty="0">
                <a:solidFill>
                  <a:srgbClr val="000000"/>
                </a:solidFill>
                <a:latin typeface="Times New Roman" pitchFamily="18" charset="0"/>
              </a:rPr>
              <a:t>It’s essential for subsequent steps of pharmacokinetics. </a:t>
            </a:r>
            <a:endParaRPr lang="en-US" dirty="0" smtClean="0">
              <a:solidFill>
                <a:srgbClr val="000000"/>
              </a:solidFill>
              <a:latin typeface="Times New Roman" pitchFamily="18" charset="0"/>
            </a:endParaRPr>
          </a:p>
          <a:p>
            <a:r>
              <a:rPr lang="en-US" dirty="0" smtClean="0">
                <a:solidFill>
                  <a:srgbClr val="000000"/>
                </a:solidFill>
                <a:latin typeface="Times New Roman" pitchFamily="18" charset="0"/>
              </a:rPr>
              <a:t>The </a:t>
            </a:r>
            <a:r>
              <a:rPr lang="en-US" dirty="0">
                <a:solidFill>
                  <a:srgbClr val="000000"/>
                </a:solidFill>
                <a:latin typeface="Times New Roman" pitchFamily="18" charset="0"/>
              </a:rPr>
              <a:t>rate of absorption is vital because it determines when the drug is available to exert its action. </a:t>
            </a:r>
            <a:endParaRPr lang="en-US" dirty="0" smtClean="0">
              <a:solidFill>
                <a:srgbClr val="000000"/>
              </a:solidFill>
              <a:latin typeface="Times New Roman" pitchFamily="18" charset="0"/>
            </a:endParaRPr>
          </a:p>
          <a:p>
            <a:r>
              <a:rPr lang="en-US" dirty="0" smtClean="0">
                <a:solidFill>
                  <a:srgbClr val="000000"/>
                </a:solidFill>
                <a:latin typeface="Times New Roman" pitchFamily="18" charset="0"/>
              </a:rPr>
              <a:t>The </a:t>
            </a:r>
            <a:r>
              <a:rPr lang="en-US" dirty="0">
                <a:solidFill>
                  <a:srgbClr val="000000"/>
                </a:solidFill>
                <a:latin typeface="Times New Roman" pitchFamily="18" charset="0"/>
              </a:rPr>
              <a:t>duration and intensity of drug action is influenced by absorption hence, the route of drug administration, dose and the dosage form are vital considerations during absorption.</a:t>
            </a:r>
            <a:endParaRPr lang="en-US" dirty="0" smtClean="0"/>
          </a:p>
        </p:txBody>
      </p:sp>
    </p:spTree>
    <p:extLst>
      <p:ext uri="{BB962C8B-B14F-4D97-AF65-F5344CB8AC3E}">
        <p14:creationId xmlns:p14="http://schemas.microsoft.com/office/powerpoint/2010/main" val="31893921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normAutofit fontScale="90000"/>
          </a:bodyPr>
          <a:lstStyle/>
          <a:p>
            <a:r>
              <a:rPr lang="en-US" sz="5260" b="1">
                <a:solidFill>
                  <a:srgbClr val="000000"/>
                </a:solidFill>
                <a:latin typeface="Times New Roman" pitchFamily="18" charset="0"/>
              </a:rPr>
              <a:t>Factors influencing drug administration </a:t>
            </a:r>
            <a:endParaRPr lang="en-US" smtClean="0"/>
          </a:p>
        </p:txBody>
      </p:sp>
      <p:sp>
        <p:nvSpPr>
          <p:cNvPr id="69635" name="Content Placeholder 2"/>
          <p:cNvSpPr>
            <a:spLocks noGrp="1"/>
          </p:cNvSpPr>
          <p:nvPr>
            <p:ph idx="1"/>
          </p:nvPr>
        </p:nvSpPr>
        <p:spPr>
          <a:xfrm>
            <a:off x="476250" y="1295400"/>
            <a:ext cx="10877550" cy="4772025"/>
          </a:xfrm>
        </p:spPr>
        <p:txBody>
          <a:bodyPr/>
          <a:lstStyle/>
          <a:p>
            <a:endParaRPr lang="en-US" sz="3117" dirty="0">
              <a:solidFill>
                <a:srgbClr val="000000"/>
              </a:solidFill>
              <a:latin typeface="Times New Roman" pitchFamily="18" charset="0"/>
            </a:endParaRPr>
          </a:p>
          <a:p>
            <a:r>
              <a:rPr lang="en-US" dirty="0">
                <a:solidFill>
                  <a:srgbClr val="FF0000"/>
                </a:solidFill>
                <a:latin typeface="Times New Roman" pitchFamily="18" charset="0"/>
              </a:rPr>
              <a:t>The nature of the absorbing surface </a:t>
            </a:r>
            <a:r>
              <a:rPr lang="en-US" dirty="0">
                <a:solidFill>
                  <a:srgbClr val="000000"/>
                </a:solidFill>
                <a:latin typeface="Times New Roman" pitchFamily="18" charset="0"/>
              </a:rPr>
              <a:t>i.e. cell membrane through which the drug must traverse, e.g. the ileum is large with surface area of 4560 m</a:t>
            </a:r>
            <a:r>
              <a:rPr lang="en-US" sz="1559" dirty="0">
                <a:solidFill>
                  <a:srgbClr val="000000"/>
                </a:solidFill>
                <a:latin typeface="Times New Roman" pitchFamily="18" charset="0"/>
              </a:rPr>
              <a:t>2 </a:t>
            </a:r>
            <a:r>
              <a:rPr lang="en-US" dirty="0">
                <a:solidFill>
                  <a:srgbClr val="000000"/>
                </a:solidFill>
                <a:latin typeface="Times New Roman" pitchFamily="18" charset="0"/>
              </a:rPr>
              <a:t>(1/2 football pitch) and a single layer of epithelium. In the colon and the stomach there is little absorption. In the </a:t>
            </a:r>
            <a:r>
              <a:rPr lang="en-US" dirty="0" err="1">
                <a:solidFill>
                  <a:srgbClr val="000000"/>
                </a:solidFill>
                <a:latin typeface="Times New Roman" pitchFamily="18" charset="0"/>
              </a:rPr>
              <a:t>buccal</a:t>
            </a:r>
            <a:r>
              <a:rPr lang="en-US" dirty="0">
                <a:solidFill>
                  <a:srgbClr val="000000"/>
                </a:solidFill>
                <a:latin typeface="Times New Roman" pitchFamily="18" charset="0"/>
              </a:rPr>
              <a:t> mucosa there is good absorption. </a:t>
            </a:r>
          </a:p>
          <a:p>
            <a:r>
              <a:rPr lang="en-US" dirty="0" smtClean="0">
                <a:solidFill>
                  <a:srgbClr val="000000"/>
                </a:solidFill>
                <a:latin typeface="Times New Roman" pitchFamily="18" charset="0"/>
              </a:rPr>
              <a:t> </a:t>
            </a:r>
            <a:r>
              <a:rPr lang="en-US" dirty="0">
                <a:solidFill>
                  <a:srgbClr val="FF0000"/>
                </a:solidFill>
                <a:latin typeface="Times New Roman" pitchFamily="18" charset="0"/>
              </a:rPr>
              <a:t>Blood flow to the site of administration</a:t>
            </a:r>
            <a:r>
              <a:rPr lang="en-US" dirty="0">
                <a:solidFill>
                  <a:srgbClr val="000000"/>
                </a:solidFill>
                <a:latin typeface="Times New Roman" pitchFamily="18" charset="0"/>
              </a:rPr>
              <a:t>. Increased blood flow e.g. in sublingual route, facilitates drug absorption. The Pulmonary epithelium also has good blood flow and surface area and this facilitates speedy absorption of </a:t>
            </a:r>
            <a:r>
              <a:rPr lang="en-US" dirty="0" err="1">
                <a:solidFill>
                  <a:srgbClr val="000000"/>
                </a:solidFill>
                <a:latin typeface="Times New Roman" pitchFamily="18" charset="0"/>
              </a:rPr>
              <a:t>anaesthetic</a:t>
            </a:r>
            <a:r>
              <a:rPr lang="en-US" dirty="0">
                <a:solidFill>
                  <a:srgbClr val="000000"/>
                </a:solidFill>
                <a:latin typeface="Times New Roman" pitchFamily="18" charset="0"/>
              </a:rPr>
              <a:t> medication </a:t>
            </a:r>
          </a:p>
          <a:p>
            <a:endParaRPr lang="en-US" dirty="0" smtClean="0"/>
          </a:p>
        </p:txBody>
      </p:sp>
    </p:spTree>
    <p:extLst>
      <p:ext uri="{BB962C8B-B14F-4D97-AF65-F5344CB8AC3E}">
        <p14:creationId xmlns:p14="http://schemas.microsoft.com/office/powerpoint/2010/main" val="41191785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Content Placeholder 2"/>
          <p:cNvSpPr>
            <a:spLocks noGrp="1"/>
          </p:cNvSpPr>
          <p:nvPr>
            <p:ph idx="1"/>
          </p:nvPr>
        </p:nvSpPr>
        <p:spPr>
          <a:xfrm>
            <a:off x="761999" y="1285875"/>
            <a:ext cx="10887075" cy="4891090"/>
          </a:xfrm>
        </p:spPr>
        <p:txBody>
          <a:bodyPr>
            <a:normAutofit/>
          </a:bodyPr>
          <a:lstStyle/>
          <a:p>
            <a:r>
              <a:rPr lang="en-US" dirty="0" smtClean="0">
                <a:solidFill>
                  <a:srgbClr val="FF0000"/>
                </a:solidFill>
                <a:latin typeface="Times New Roman" pitchFamily="18" charset="0"/>
              </a:rPr>
              <a:t>The </a:t>
            </a:r>
            <a:r>
              <a:rPr lang="en-US" dirty="0">
                <a:solidFill>
                  <a:srgbClr val="FF0000"/>
                </a:solidFill>
                <a:latin typeface="Times New Roman" pitchFamily="18" charset="0"/>
              </a:rPr>
              <a:t>health status of the person taking the drug </a:t>
            </a:r>
            <a:r>
              <a:rPr lang="en-US" dirty="0">
                <a:solidFill>
                  <a:srgbClr val="000000"/>
                </a:solidFill>
                <a:latin typeface="Times New Roman" pitchFamily="18" charset="0"/>
              </a:rPr>
              <a:t>influences the rate of drug absorption and transportation, e.g. congestive heart failure or circulatory shock delay the rate of drug transport to the active sites</a:t>
            </a:r>
            <a:r>
              <a:rPr lang="en-US" dirty="0" smtClean="0">
                <a:solidFill>
                  <a:srgbClr val="000000"/>
                </a:solidFill>
                <a:latin typeface="Times New Roman" pitchFamily="18" charset="0"/>
              </a:rPr>
              <a:t>.</a:t>
            </a:r>
          </a:p>
          <a:p>
            <a:r>
              <a:rPr lang="en-US" dirty="0" smtClean="0">
                <a:solidFill>
                  <a:srgbClr val="000000"/>
                </a:solidFill>
                <a:latin typeface="Times New Roman" pitchFamily="18" charset="0"/>
              </a:rPr>
              <a:t> </a:t>
            </a:r>
            <a:r>
              <a:rPr lang="en-US" dirty="0">
                <a:solidFill>
                  <a:srgbClr val="000000"/>
                </a:solidFill>
                <a:latin typeface="Times New Roman" pitchFamily="18" charset="0"/>
              </a:rPr>
              <a:t>During the management of shock, intramuscularly administered drugs produce poor response while intravenously administered drugs produce good response because they are directly introduced into circulation. </a:t>
            </a:r>
            <a:endParaRPr lang="en-US" dirty="0" smtClean="0">
              <a:solidFill>
                <a:srgbClr val="000000"/>
              </a:solidFill>
              <a:latin typeface="Times New Roman" pitchFamily="18" charset="0"/>
            </a:endParaRPr>
          </a:p>
          <a:p>
            <a:r>
              <a:rPr lang="en-US" dirty="0" smtClean="0">
                <a:solidFill>
                  <a:srgbClr val="000000"/>
                </a:solidFill>
                <a:latin typeface="Times New Roman" pitchFamily="18" charset="0"/>
              </a:rPr>
              <a:t>The </a:t>
            </a:r>
            <a:r>
              <a:rPr lang="en-US" dirty="0">
                <a:solidFill>
                  <a:srgbClr val="000000"/>
                </a:solidFill>
                <a:latin typeface="Times New Roman" pitchFamily="18" charset="0"/>
              </a:rPr>
              <a:t>intravenous route achieves immediate action. During inflammation e.g. meningitis there is increased permeability of the Blood Brain Barrier and drugs e.g. penicillin can cross the barrier easily </a:t>
            </a:r>
          </a:p>
        </p:txBody>
      </p:sp>
    </p:spTree>
    <p:extLst>
      <p:ext uri="{BB962C8B-B14F-4D97-AF65-F5344CB8AC3E}">
        <p14:creationId xmlns:p14="http://schemas.microsoft.com/office/powerpoint/2010/main" val="41346314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Content Placeholder 2"/>
          <p:cNvSpPr>
            <a:spLocks noGrp="1"/>
          </p:cNvSpPr>
          <p:nvPr>
            <p:ph idx="1"/>
          </p:nvPr>
        </p:nvSpPr>
        <p:spPr>
          <a:xfrm>
            <a:off x="761999" y="774513"/>
            <a:ext cx="10429875" cy="5402452"/>
          </a:xfrm>
        </p:spPr>
        <p:txBody>
          <a:bodyPr>
            <a:normAutofit/>
          </a:bodyPr>
          <a:lstStyle/>
          <a:p>
            <a:pPr marL="0" indent="0">
              <a:buNone/>
            </a:pPr>
            <a:r>
              <a:rPr lang="en-US" dirty="0" smtClean="0">
                <a:solidFill>
                  <a:srgbClr val="FF0000"/>
                </a:solidFill>
                <a:latin typeface="Times New Roman" pitchFamily="18" charset="0"/>
              </a:rPr>
              <a:t>The </a:t>
            </a:r>
            <a:r>
              <a:rPr lang="en-US" dirty="0">
                <a:solidFill>
                  <a:srgbClr val="FF0000"/>
                </a:solidFill>
                <a:latin typeface="Times New Roman" pitchFamily="18" charset="0"/>
              </a:rPr>
              <a:t>lipid solubility of the drugs</a:t>
            </a:r>
            <a:r>
              <a:rPr lang="en-US" dirty="0" smtClean="0">
                <a:solidFill>
                  <a:srgbClr val="000000"/>
                </a:solidFill>
                <a:latin typeface="Times New Roman" pitchFamily="18" charset="0"/>
              </a:rPr>
              <a:t>.</a:t>
            </a:r>
          </a:p>
          <a:p>
            <a:r>
              <a:rPr lang="en-US" dirty="0" smtClean="0">
                <a:solidFill>
                  <a:srgbClr val="000000"/>
                </a:solidFill>
                <a:latin typeface="Times New Roman" pitchFamily="18" charset="0"/>
              </a:rPr>
              <a:t> </a:t>
            </a:r>
            <a:r>
              <a:rPr lang="en-US" dirty="0">
                <a:solidFill>
                  <a:srgbClr val="000000"/>
                </a:solidFill>
                <a:latin typeface="Times New Roman" pitchFamily="18" charset="0"/>
              </a:rPr>
              <a:t>The higher the solubility the more a drug is absorbed</a:t>
            </a:r>
            <a:r>
              <a:rPr lang="en-US" dirty="0" smtClean="0">
                <a:solidFill>
                  <a:srgbClr val="000000"/>
                </a:solidFill>
                <a:latin typeface="Times New Roman" pitchFamily="18" charset="0"/>
              </a:rPr>
              <a:t>.</a:t>
            </a:r>
          </a:p>
          <a:p>
            <a:r>
              <a:rPr lang="en-US" dirty="0" smtClean="0">
                <a:solidFill>
                  <a:srgbClr val="000000"/>
                </a:solidFill>
                <a:latin typeface="Times New Roman" pitchFamily="18" charset="0"/>
              </a:rPr>
              <a:t> </a:t>
            </a:r>
            <a:r>
              <a:rPr lang="en-US" dirty="0">
                <a:solidFill>
                  <a:srgbClr val="000000"/>
                </a:solidFill>
                <a:latin typeface="Times New Roman" pitchFamily="18" charset="0"/>
              </a:rPr>
              <a:t>Lipid solubility ensures high absorption especially in some areas e.g. the GIT. </a:t>
            </a:r>
            <a:endParaRPr lang="en-US" dirty="0" smtClean="0">
              <a:solidFill>
                <a:srgbClr val="000000"/>
              </a:solidFill>
              <a:latin typeface="Times New Roman" pitchFamily="18" charset="0"/>
            </a:endParaRPr>
          </a:p>
          <a:p>
            <a:r>
              <a:rPr lang="en-US" dirty="0" smtClean="0">
                <a:solidFill>
                  <a:srgbClr val="000000"/>
                </a:solidFill>
                <a:latin typeface="Times New Roman" pitchFamily="18" charset="0"/>
              </a:rPr>
              <a:t>When </a:t>
            </a:r>
            <a:r>
              <a:rPr lang="en-US" dirty="0">
                <a:solidFill>
                  <a:srgbClr val="000000"/>
                </a:solidFill>
                <a:latin typeface="Times New Roman" pitchFamily="18" charset="0"/>
              </a:rPr>
              <a:t>in solution drugs form a mixture of ionized &amp; non ionized forms</a:t>
            </a:r>
            <a:r>
              <a:rPr lang="en-US" dirty="0" smtClean="0">
                <a:solidFill>
                  <a:srgbClr val="000000"/>
                </a:solidFill>
                <a:latin typeface="Times New Roman" pitchFamily="18" charset="0"/>
              </a:rPr>
              <a:t>.</a:t>
            </a:r>
          </a:p>
          <a:p>
            <a:r>
              <a:rPr lang="en-US" dirty="0" smtClean="0">
                <a:solidFill>
                  <a:srgbClr val="000000"/>
                </a:solidFill>
                <a:latin typeface="Times New Roman" pitchFamily="18" charset="0"/>
              </a:rPr>
              <a:t> </a:t>
            </a:r>
            <a:r>
              <a:rPr lang="en-US" dirty="0">
                <a:solidFill>
                  <a:srgbClr val="000000"/>
                </a:solidFill>
                <a:latin typeface="Times New Roman" pitchFamily="18" charset="0"/>
              </a:rPr>
              <a:t>The Ionized drug is lipid insoluble &amp; polar hence non-diffusible. </a:t>
            </a:r>
            <a:endParaRPr lang="en-US" dirty="0" smtClean="0">
              <a:solidFill>
                <a:srgbClr val="000000"/>
              </a:solidFill>
              <a:latin typeface="Times New Roman" pitchFamily="18" charset="0"/>
            </a:endParaRPr>
          </a:p>
          <a:p>
            <a:r>
              <a:rPr lang="en-US" dirty="0" smtClean="0">
                <a:solidFill>
                  <a:srgbClr val="000000"/>
                </a:solidFill>
                <a:latin typeface="Times New Roman" pitchFamily="18" charset="0"/>
              </a:rPr>
              <a:t>The </a:t>
            </a:r>
            <a:r>
              <a:rPr lang="en-US" dirty="0">
                <a:solidFill>
                  <a:srgbClr val="000000"/>
                </a:solidFill>
                <a:latin typeface="Times New Roman" pitchFamily="18" charset="0"/>
              </a:rPr>
              <a:t>non- ionized portion is lipid soluble non-polar &amp; diffuse rapidly through cell membranes. </a:t>
            </a:r>
          </a:p>
          <a:p>
            <a:endParaRPr lang="en-US" dirty="0" smtClean="0"/>
          </a:p>
        </p:txBody>
      </p:sp>
    </p:spTree>
    <p:extLst>
      <p:ext uri="{BB962C8B-B14F-4D97-AF65-F5344CB8AC3E}">
        <p14:creationId xmlns:p14="http://schemas.microsoft.com/office/powerpoint/2010/main" val="1434058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Content Placeholder 2"/>
          <p:cNvSpPr>
            <a:spLocks noGrp="1"/>
          </p:cNvSpPr>
          <p:nvPr>
            <p:ph idx="1"/>
          </p:nvPr>
        </p:nvSpPr>
        <p:spPr>
          <a:xfrm>
            <a:off x="657225" y="1035050"/>
            <a:ext cx="10515600" cy="4351338"/>
          </a:xfrm>
        </p:spPr>
        <p:txBody>
          <a:bodyPr>
            <a:normAutofit lnSpcReduction="10000"/>
          </a:bodyPr>
          <a:lstStyle/>
          <a:p>
            <a:endParaRPr lang="en-US" dirty="0" smtClean="0"/>
          </a:p>
          <a:p>
            <a:r>
              <a:rPr lang="en-US" dirty="0" smtClean="0">
                <a:solidFill>
                  <a:srgbClr val="FF0000"/>
                </a:solidFill>
              </a:rPr>
              <a:t>The PH of the drugs</a:t>
            </a:r>
            <a:r>
              <a:rPr lang="en-US" dirty="0" smtClean="0"/>
              <a:t>:</a:t>
            </a:r>
          </a:p>
          <a:p>
            <a:r>
              <a:rPr lang="en-US" dirty="0" smtClean="0"/>
              <a:t> Acidic drugs are relatively less ionized in acidic environment e.g. stomach hence diffuse easily across membranes due to their lipid solubility.</a:t>
            </a:r>
          </a:p>
          <a:p>
            <a:r>
              <a:rPr lang="en-US" dirty="0" smtClean="0"/>
              <a:t> Basic drugs: Ionize in acidic environment hence they are not well absorbed through gastric membrane since they are lipid insoluble and non- diffusible.</a:t>
            </a:r>
          </a:p>
          <a:p>
            <a:r>
              <a:rPr lang="en-US" dirty="0" smtClean="0"/>
              <a:t> Since drugs exist as weak acids or weak bases the environment of administration is vital </a:t>
            </a:r>
          </a:p>
          <a:p>
            <a:endParaRPr lang="en-US" dirty="0" smtClean="0"/>
          </a:p>
        </p:txBody>
      </p:sp>
    </p:spTree>
    <p:extLst>
      <p:ext uri="{BB962C8B-B14F-4D97-AF65-F5344CB8AC3E}">
        <p14:creationId xmlns:p14="http://schemas.microsoft.com/office/powerpoint/2010/main" val="10273318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Content Placeholder 2"/>
          <p:cNvSpPr>
            <a:spLocks noGrp="1"/>
          </p:cNvSpPr>
          <p:nvPr>
            <p:ph idx="1"/>
          </p:nvPr>
        </p:nvSpPr>
        <p:spPr>
          <a:xfrm>
            <a:off x="723900" y="942325"/>
            <a:ext cx="10706100" cy="5234640"/>
          </a:xfrm>
        </p:spPr>
        <p:txBody>
          <a:bodyPr>
            <a:normAutofit/>
          </a:bodyPr>
          <a:lstStyle/>
          <a:p>
            <a:pPr marL="0" indent="0">
              <a:buNone/>
            </a:pPr>
            <a:r>
              <a:rPr lang="en-US" dirty="0" smtClean="0">
                <a:solidFill>
                  <a:srgbClr val="FF0000"/>
                </a:solidFill>
                <a:latin typeface="Times New Roman" pitchFamily="18" charset="0"/>
              </a:rPr>
              <a:t>Drug </a:t>
            </a:r>
            <a:r>
              <a:rPr lang="en-US" dirty="0">
                <a:solidFill>
                  <a:srgbClr val="FF0000"/>
                </a:solidFill>
                <a:latin typeface="Times New Roman" pitchFamily="18" charset="0"/>
              </a:rPr>
              <a:t>Concentration</a:t>
            </a:r>
            <a:r>
              <a:rPr lang="en-US" dirty="0" smtClean="0">
                <a:solidFill>
                  <a:srgbClr val="FF0000"/>
                </a:solidFill>
                <a:latin typeface="Times New Roman" pitchFamily="18" charset="0"/>
              </a:rPr>
              <a:t>.</a:t>
            </a:r>
          </a:p>
          <a:p>
            <a:r>
              <a:rPr lang="en-US" dirty="0" smtClean="0">
                <a:solidFill>
                  <a:srgbClr val="FF0000"/>
                </a:solidFill>
                <a:latin typeface="Times New Roman" pitchFamily="18" charset="0"/>
              </a:rPr>
              <a:t> </a:t>
            </a:r>
            <a:r>
              <a:rPr lang="en-US" dirty="0">
                <a:solidFill>
                  <a:srgbClr val="000000"/>
                </a:solidFill>
                <a:latin typeface="Times New Roman" pitchFamily="18" charset="0"/>
              </a:rPr>
              <a:t>Highly concentrated drugs get absorbed better as the rate of absorption is guided by the law of mass action. </a:t>
            </a:r>
            <a:endParaRPr lang="en-US" dirty="0" smtClean="0">
              <a:solidFill>
                <a:srgbClr val="000000"/>
              </a:solidFill>
              <a:latin typeface="Times New Roman" pitchFamily="18" charset="0"/>
            </a:endParaRPr>
          </a:p>
          <a:p>
            <a:r>
              <a:rPr lang="en-US" dirty="0" smtClean="0">
                <a:solidFill>
                  <a:srgbClr val="000000"/>
                </a:solidFill>
                <a:latin typeface="Times New Roman" pitchFamily="18" charset="0"/>
              </a:rPr>
              <a:t>Drugs </a:t>
            </a:r>
            <a:r>
              <a:rPr lang="en-US" dirty="0">
                <a:solidFill>
                  <a:srgbClr val="000000"/>
                </a:solidFill>
                <a:latin typeface="Times New Roman" pitchFamily="18" charset="0"/>
              </a:rPr>
              <a:t>may be administered in large doses that exceed the body’s capacity to excrete (priming or loading doses</a:t>
            </a:r>
            <a:r>
              <a:rPr lang="en-US" dirty="0" smtClean="0">
                <a:solidFill>
                  <a:srgbClr val="000000"/>
                </a:solidFill>
                <a:latin typeface="Times New Roman" pitchFamily="18" charset="0"/>
              </a:rPr>
              <a:t>).</a:t>
            </a:r>
          </a:p>
          <a:p>
            <a:r>
              <a:rPr lang="en-US" dirty="0" smtClean="0">
                <a:solidFill>
                  <a:srgbClr val="000000"/>
                </a:solidFill>
                <a:latin typeface="Times New Roman" pitchFamily="18" charset="0"/>
              </a:rPr>
              <a:t> </a:t>
            </a:r>
            <a:r>
              <a:rPr lang="en-US" dirty="0">
                <a:solidFill>
                  <a:srgbClr val="000000"/>
                </a:solidFill>
                <a:latin typeface="Times New Roman" pitchFamily="18" charset="0"/>
              </a:rPr>
              <a:t>For some drugs that take prolonged periods to reach a critical concentration if their effect is needed urgently, a loading dose is recommended e.g. digoxin and </a:t>
            </a:r>
            <a:r>
              <a:rPr lang="en-US" dirty="0" err="1">
                <a:solidFill>
                  <a:srgbClr val="000000"/>
                </a:solidFill>
                <a:latin typeface="Times New Roman" pitchFamily="18" charset="0"/>
              </a:rPr>
              <a:t>aminophyline</a:t>
            </a:r>
            <a:r>
              <a:rPr lang="en-US" dirty="0">
                <a:solidFill>
                  <a:srgbClr val="000000"/>
                </a:solidFill>
                <a:latin typeface="Times New Roman" pitchFamily="18" charset="0"/>
              </a:rPr>
              <a:t>. </a:t>
            </a:r>
            <a:endParaRPr lang="en-US" dirty="0" smtClean="0">
              <a:solidFill>
                <a:srgbClr val="000000"/>
              </a:solidFill>
              <a:latin typeface="Times New Roman" pitchFamily="18" charset="0"/>
            </a:endParaRPr>
          </a:p>
          <a:p>
            <a:r>
              <a:rPr lang="en-US" dirty="0" smtClean="0">
                <a:solidFill>
                  <a:srgbClr val="000000"/>
                </a:solidFill>
                <a:latin typeface="Times New Roman" pitchFamily="18" charset="0"/>
              </a:rPr>
              <a:t>Thereafter</a:t>
            </a:r>
            <a:r>
              <a:rPr lang="en-US" dirty="0">
                <a:solidFill>
                  <a:srgbClr val="000000"/>
                </a:solidFill>
                <a:latin typeface="Times New Roman" pitchFamily="18" charset="0"/>
              </a:rPr>
              <a:t>, smaller doses (maintenance doses) are administered to replace the excreted amount. This is done in acute cases when action is required very fast. </a:t>
            </a:r>
          </a:p>
          <a:p>
            <a:endParaRPr lang="en-US" dirty="0" smtClean="0"/>
          </a:p>
        </p:txBody>
      </p:sp>
    </p:spTree>
    <p:extLst>
      <p:ext uri="{BB962C8B-B14F-4D97-AF65-F5344CB8AC3E}">
        <p14:creationId xmlns:p14="http://schemas.microsoft.com/office/powerpoint/2010/main" val="1836890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Content Placeholder 2"/>
          <p:cNvSpPr>
            <a:spLocks noGrp="1"/>
          </p:cNvSpPr>
          <p:nvPr>
            <p:ph idx="1"/>
          </p:nvPr>
        </p:nvSpPr>
        <p:spPr>
          <a:xfrm>
            <a:off x="916577" y="1564367"/>
            <a:ext cx="10515600" cy="4351338"/>
          </a:xfrm>
        </p:spPr>
        <p:txBody>
          <a:bodyPr/>
          <a:lstStyle/>
          <a:p>
            <a:endParaRPr lang="en-US" sz="3117" dirty="0">
              <a:solidFill>
                <a:srgbClr val="000000"/>
              </a:solidFill>
              <a:latin typeface="Times New Roman" pitchFamily="18" charset="0"/>
            </a:endParaRPr>
          </a:p>
          <a:p>
            <a:r>
              <a:rPr lang="en-US" dirty="0">
                <a:solidFill>
                  <a:srgbClr val="000000"/>
                </a:solidFill>
                <a:latin typeface="Times New Roman" pitchFamily="18" charset="0"/>
              </a:rPr>
              <a:t>Critical concentration is determined by drug evaluation studies. The recommended dosage is based on the amount that must be given to reach critical concentration. </a:t>
            </a:r>
            <a:endParaRPr lang="en-US" dirty="0" smtClean="0">
              <a:solidFill>
                <a:srgbClr val="000000"/>
              </a:solidFill>
              <a:latin typeface="Times New Roman" pitchFamily="18" charset="0"/>
            </a:endParaRPr>
          </a:p>
          <a:p>
            <a:r>
              <a:rPr lang="en-US" dirty="0" smtClean="0">
                <a:solidFill>
                  <a:srgbClr val="000000"/>
                </a:solidFill>
                <a:latin typeface="Times New Roman" pitchFamily="18" charset="0"/>
              </a:rPr>
              <a:t>Too </a:t>
            </a:r>
            <a:r>
              <a:rPr lang="en-US" dirty="0">
                <a:solidFill>
                  <a:srgbClr val="000000"/>
                </a:solidFill>
                <a:latin typeface="Times New Roman" pitchFamily="18" charset="0"/>
              </a:rPr>
              <a:t>much of a drug produce toxic effects &amp; too little will not produce the desired effects </a:t>
            </a:r>
          </a:p>
        </p:txBody>
      </p:sp>
    </p:spTree>
    <p:extLst>
      <p:ext uri="{BB962C8B-B14F-4D97-AF65-F5344CB8AC3E}">
        <p14:creationId xmlns:p14="http://schemas.microsoft.com/office/powerpoint/2010/main" val="1337063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Ct -INTRODUCTION </a:t>
            </a:r>
            <a:r>
              <a:rPr lang="en-US" dirty="0"/>
              <a:t>TO PHARMACOLOGY </a:t>
            </a:r>
          </a:p>
        </p:txBody>
      </p:sp>
      <p:sp>
        <p:nvSpPr>
          <p:cNvPr id="3" name="Content Placeholder 2"/>
          <p:cNvSpPr>
            <a:spLocks noGrp="1"/>
          </p:cNvSpPr>
          <p:nvPr>
            <p:ph idx="1"/>
          </p:nvPr>
        </p:nvSpPr>
        <p:spPr/>
        <p:txBody>
          <a:bodyPr/>
          <a:lstStyle/>
          <a:p>
            <a:r>
              <a:rPr lang="en-US" dirty="0"/>
              <a:t>Critical threshold and drug </a:t>
            </a:r>
            <a:r>
              <a:rPr lang="en-US" dirty="0" err="1"/>
              <a:t>halflife</a:t>
            </a:r>
            <a:endParaRPr lang="en-US" dirty="0"/>
          </a:p>
          <a:p>
            <a:r>
              <a:rPr lang="en-US" dirty="0"/>
              <a:t>Drugs and pregnancy</a:t>
            </a:r>
          </a:p>
          <a:p>
            <a:r>
              <a:rPr lang="en-US" dirty="0"/>
              <a:t>Pediatric consideration</a:t>
            </a:r>
          </a:p>
          <a:p>
            <a:r>
              <a:rPr lang="en-US" dirty="0"/>
              <a:t>Geriatric consideration</a:t>
            </a:r>
          </a:p>
          <a:p>
            <a:r>
              <a:rPr lang="en-US" dirty="0"/>
              <a:t>Fundamental of pharmacology</a:t>
            </a:r>
          </a:p>
          <a:p>
            <a:r>
              <a:rPr lang="en-US" dirty="0"/>
              <a:t>Drug tolerance</a:t>
            </a:r>
          </a:p>
          <a:p>
            <a:r>
              <a:rPr lang="en-US" dirty="0"/>
              <a:t>Physiological dependence</a:t>
            </a:r>
          </a:p>
          <a:p>
            <a:r>
              <a:rPr lang="en-US" dirty="0"/>
              <a:t>Role of a nurse in pharmacotherapy</a:t>
            </a:r>
          </a:p>
          <a:p>
            <a:endParaRPr lang="en-US" dirty="0"/>
          </a:p>
        </p:txBody>
      </p:sp>
    </p:spTree>
    <p:extLst>
      <p:ext uri="{BB962C8B-B14F-4D97-AF65-F5344CB8AC3E}">
        <p14:creationId xmlns:p14="http://schemas.microsoft.com/office/powerpoint/2010/main" val="16438153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Content Placeholder 2"/>
          <p:cNvSpPr>
            <a:spLocks noGrp="1"/>
          </p:cNvSpPr>
          <p:nvPr>
            <p:ph idx="1"/>
          </p:nvPr>
        </p:nvSpPr>
        <p:spPr/>
        <p:txBody>
          <a:bodyPr/>
          <a:lstStyle/>
          <a:p>
            <a:endParaRPr lang="en-US" sz="3117" dirty="0">
              <a:solidFill>
                <a:srgbClr val="000000"/>
              </a:solidFill>
              <a:latin typeface="Times New Roman" pitchFamily="18" charset="0"/>
            </a:endParaRPr>
          </a:p>
          <a:p>
            <a:r>
              <a:rPr lang="en-US" dirty="0">
                <a:solidFill>
                  <a:srgbClr val="FF0000"/>
                </a:solidFill>
                <a:latin typeface="Times New Roman" pitchFamily="18" charset="0"/>
              </a:rPr>
              <a:t>The dosage form </a:t>
            </a:r>
            <a:r>
              <a:rPr lang="en-US" dirty="0">
                <a:solidFill>
                  <a:srgbClr val="000000"/>
                </a:solidFill>
                <a:latin typeface="Times New Roman" pitchFamily="18" charset="0"/>
              </a:rPr>
              <a:t>i.e. Tablets, patches, capsules, suppositories. Drug concentrations can be manipulated in pharmaceutical processing e.g. combining an active drug with a resin slows its release. Other substances are made to resists digestive action (enteric coated tablets). </a:t>
            </a:r>
          </a:p>
          <a:p>
            <a:endParaRPr lang="en-US" dirty="0" smtClean="0"/>
          </a:p>
        </p:txBody>
      </p:sp>
    </p:spTree>
    <p:extLst>
      <p:ext uri="{BB962C8B-B14F-4D97-AF65-F5344CB8AC3E}">
        <p14:creationId xmlns:p14="http://schemas.microsoft.com/office/powerpoint/2010/main" val="26651466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r>
              <a:rPr lang="en-US" sz="5260" b="1">
                <a:solidFill>
                  <a:srgbClr val="000000"/>
                </a:solidFill>
                <a:latin typeface="Times New Roman" pitchFamily="18" charset="0"/>
              </a:rPr>
              <a:t>Distribution</a:t>
            </a:r>
            <a:endParaRPr lang="en-US" smtClean="0"/>
          </a:p>
        </p:txBody>
      </p:sp>
      <p:sp>
        <p:nvSpPr>
          <p:cNvPr id="76803" name="Content Placeholder 2"/>
          <p:cNvSpPr>
            <a:spLocks noGrp="1"/>
          </p:cNvSpPr>
          <p:nvPr>
            <p:ph idx="1"/>
          </p:nvPr>
        </p:nvSpPr>
        <p:spPr/>
        <p:txBody>
          <a:bodyPr/>
          <a:lstStyle/>
          <a:p>
            <a:r>
              <a:rPr lang="en-US" dirty="0">
                <a:solidFill>
                  <a:srgbClr val="000000"/>
                </a:solidFill>
                <a:latin typeface="Times New Roman" pitchFamily="18" charset="0"/>
              </a:rPr>
              <a:t>Distribution is transport of a drug in body fluids from bloodstream to various tissues of the body and ultimately its site of action. The rate of distribution depends on:</a:t>
            </a:r>
            <a:endParaRPr lang="en-US" dirty="0" smtClean="0"/>
          </a:p>
        </p:txBody>
      </p:sp>
    </p:spTree>
    <p:extLst>
      <p:ext uri="{BB962C8B-B14F-4D97-AF65-F5344CB8AC3E}">
        <p14:creationId xmlns:p14="http://schemas.microsoft.com/office/powerpoint/2010/main" val="3698342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Content Placeholder 2"/>
          <p:cNvSpPr>
            <a:spLocks noGrp="1"/>
          </p:cNvSpPr>
          <p:nvPr>
            <p:ph idx="1"/>
          </p:nvPr>
        </p:nvSpPr>
        <p:spPr>
          <a:xfrm>
            <a:off x="783770" y="685801"/>
            <a:ext cx="10641875" cy="5638800"/>
          </a:xfrm>
        </p:spPr>
        <p:txBody>
          <a:bodyPr/>
          <a:lstStyle/>
          <a:p>
            <a:endParaRPr lang="en-US" sz="3117" dirty="0">
              <a:solidFill>
                <a:srgbClr val="000000"/>
              </a:solidFill>
              <a:latin typeface="Times New Roman" pitchFamily="18" charset="0"/>
            </a:endParaRPr>
          </a:p>
          <a:p>
            <a:r>
              <a:rPr lang="en-US" dirty="0">
                <a:solidFill>
                  <a:srgbClr val="000000"/>
                </a:solidFill>
                <a:latin typeface="Times New Roman" pitchFamily="18" charset="0"/>
              </a:rPr>
              <a:t>The permeability of the capillaries to the drug. </a:t>
            </a:r>
          </a:p>
          <a:p>
            <a:r>
              <a:rPr lang="en-US" dirty="0" smtClean="0">
                <a:solidFill>
                  <a:srgbClr val="000000"/>
                </a:solidFill>
                <a:latin typeface="Times New Roman" pitchFamily="18" charset="0"/>
              </a:rPr>
              <a:t>Lipid </a:t>
            </a:r>
            <a:r>
              <a:rPr lang="en-US" dirty="0">
                <a:solidFill>
                  <a:srgbClr val="000000"/>
                </a:solidFill>
                <a:latin typeface="Times New Roman" pitchFamily="18" charset="0"/>
              </a:rPr>
              <a:t>solubility and ionization of the drug. Lipid-soluble drugs are more rapidly absorbed and distributed than lipid insoluble drugs. As we saw earlier ionized drugs are more readily absorbed compared to the unionized. </a:t>
            </a:r>
          </a:p>
          <a:p>
            <a:r>
              <a:rPr lang="en-US" dirty="0" smtClean="0">
                <a:solidFill>
                  <a:srgbClr val="000000"/>
                </a:solidFill>
                <a:latin typeface="Times New Roman" pitchFamily="18" charset="0"/>
              </a:rPr>
              <a:t> </a:t>
            </a:r>
            <a:r>
              <a:rPr lang="en-US" dirty="0">
                <a:solidFill>
                  <a:srgbClr val="000000"/>
                </a:solidFill>
                <a:latin typeface="Times New Roman" pitchFamily="18" charset="0"/>
              </a:rPr>
              <a:t>Cardiac function e.g. cardiac output and regional blood also influence distribution. Drugs are first distributed to areas with the richest blood flow e.g. heart, liver, kidney, brain and later to those with poor blood supply e.g. muscle, fat tissue. </a:t>
            </a:r>
          </a:p>
          <a:p>
            <a:r>
              <a:rPr lang="en-US" dirty="0" smtClean="0">
                <a:solidFill>
                  <a:srgbClr val="000000"/>
                </a:solidFill>
                <a:latin typeface="Times New Roman" pitchFamily="18" charset="0"/>
              </a:rPr>
              <a:t>The </a:t>
            </a:r>
            <a:r>
              <a:rPr lang="en-US" dirty="0">
                <a:solidFill>
                  <a:srgbClr val="000000"/>
                </a:solidFill>
                <a:latin typeface="Times New Roman" pitchFamily="18" charset="0"/>
              </a:rPr>
              <a:t>plasma protein and tissue binding </a:t>
            </a:r>
          </a:p>
          <a:p>
            <a:endParaRPr lang="en-US" dirty="0" smtClean="0"/>
          </a:p>
        </p:txBody>
      </p:sp>
    </p:spTree>
    <p:extLst>
      <p:ext uri="{BB962C8B-B14F-4D97-AF65-F5344CB8AC3E}">
        <p14:creationId xmlns:p14="http://schemas.microsoft.com/office/powerpoint/2010/main" val="28035582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normAutofit fontScale="90000"/>
          </a:bodyPr>
          <a:lstStyle/>
          <a:p>
            <a:r>
              <a:rPr lang="en-US" sz="3117" b="1" dirty="0">
                <a:solidFill>
                  <a:srgbClr val="FF0000"/>
                </a:solidFill>
                <a:latin typeface="Times New Roman" pitchFamily="18" charset="0"/>
              </a:rPr>
              <a:t> BIOLOGICAL MEMBRANES WHICH LIMIT THE DISTRIBUTION OF DRUGS</a:t>
            </a:r>
            <a:r>
              <a:rPr lang="en-US" sz="3117" dirty="0">
                <a:solidFill>
                  <a:srgbClr val="FF0000"/>
                </a:solidFill>
                <a:latin typeface="Times New Roman" pitchFamily="18" charset="0"/>
              </a:rPr>
              <a:t>.</a:t>
            </a:r>
            <a:r>
              <a:rPr lang="en-US" sz="3117" dirty="0">
                <a:solidFill>
                  <a:srgbClr val="000000"/>
                </a:solidFill>
                <a:latin typeface="Times New Roman" pitchFamily="18" charset="0"/>
              </a:rPr>
              <a:t/>
            </a:r>
            <a:br>
              <a:rPr lang="en-US" sz="3117" dirty="0">
                <a:solidFill>
                  <a:srgbClr val="000000"/>
                </a:solidFill>
                <a:latin typeface="Times New Roman" pitchFamily="18" charset="0"/>
              </a:rPr>
            </a:br>
            <a:r>
              <a:rPr lang="en-US" sz="3117" dirty="0">
                <a:solidFill>
                  <a:srgbClr val="000000"/>
                </a:solidFill>
                <a:latin typeface="Times New Roman" pitchFamily="18" charset="0"/>
              </a:rPr>
              <a:t> </a:t>
            </a:r>
            <a:endParaRPr lang="en-US" sz="3117" dirty="0"/>
          </a:p>
        </p:txBody>
      </p:sp>
      <p:sp>
        <p:nvSpPr>
          <p:cNvPr id="3" name="Content Placeholder 2"/>
          <p:cNvSpPr>
            <a:spLocks noGrp="1"/>
          </p:cNvSpPr>
          <p:nvPr>
            <p:ph idx="1"/>
          </p:nvPr>
        </p:nvSpPr>
        <p:spPr>
          <a:xfrm>
            <a:off x="1012372" y="1590493"/>
            <a:ext cx="10515600" cy="4351338"/>
          </a:xfrm>
        </p:spPr>
        <p:txBody>
          <a:bodyPr/>
          <a:lstStyle/>
          <a:p>
            <a:pPr marL="0" indent="0">
              <a:buNone/>
              <a:defRPr/>
            </a:pPr>
            <a:r>
              <a:rPr lang="en-US" b="1" dirty="0">
                <a:solidFill>
                  <a:srgbClr val="FF0000"/>
                </a:solidFill>
                <a:latin typeface="Times New Roman"/>
              </a:rPr>
              <a:t>Blood brain barrier</a:t>
            </a:r>
            <a:r>
              <a:rPr lang="en-US" dirty="0">
                <a:solidFill>
                  <a:srgbClr val="000000"/>
                </a:solidFill>
                <a:latin typeface="Times New Roman"/>
              </a:rPr>
              <a:t>: </a:t>
            </a:r>
            <a:endParaRPr lang="en-US" dirty="0" smtClean="0">
              <a:solidFill>
                <a:srgbClr val="000000"/>
              </a:solidFill>
              <a:latin typeface="Times New Roman"/>
            </a:endParaRPr>
          </a:p>
          <a:p>
            <a:pPr>
              <a:defRPr/>
            </a:pPr>
            <a:r>
              <a:rPr lang="en-US" dirty="0" smtClean="0">
                <a:solidFill>
                  <a:srgbClr val="000000"/>
                </a:solidFill>
                <a:latin typeface="Times New Roman"/>
              </a:rPr>
              <a:t>Allows </a:t>
            </a:r>
            <a:r>
              <a:rPr lang="en-US" dirty="0">
                <a:solidFill>
                  <a:srgbClr val="000000"/>
                </a:solidFill>
                <a:latin typeface="Times New Roman"/>
              </a:rPr>
              <a:t>distribution of only lipid soluble drugs e.g. general anesthetics, barbiturates into the brain and CSF. </a:t>
            </a:r>
            <a:endParaRPr lang="en-US" dirty="0" smtClean="0">
              <a:solidFill>
                <a:srgbClr val="000000"/>
              </a:solidFill>
              <a:latin typeface="Times New Roman"/>
            </a:endParaRPr>
          </a:p>
          <a:p>
            <a:pPr>
              <a:defRPr/>
            </a:pPr>
            <a:r>
              <a:rPr lang="en-US" dirty="0" smtClean="0">
                <a:solidFill>
                  <a:srgbClr val="000000"/>
                </a:solidFill>
                <a:latin typeface="Times New Roman"/>
              </a:rPr>
              <a:t>Blood </a:t>
            </a:r>
            <a:r>
              <a:rPr lang="en-US" dirty="0">
                <a:solidFill>
                  <a:srgbClr val="000000"/>
                </a:solidFill>
                <a:latin typeface="Times New Roman"/>
              </a:rPr>
              <a:t>brain barrier is made of a row of capillary endothelial cells joined continuously by tight intercellular junctions. Capillaries are covered by a fatty sheath of glial cells. </a:t>
            </a:r>
            <a:endParaRPr lang="en-US" dirty="0" smtClean="0">
              <a:solidFill>
                <a:srgbClr val="000000"/>
              </a:solidFill>
              <a:latin typeface="Times New Roman"/>
            </a:endParaRPr>
          </a:p>
          <a:p>
            <a:pPr marL="0" indent="0">
              <a:buNone/>
              <a:defRPr/>
            </a:pPr>
            <a:r>
              <a:rPr lang="en-US" dirty="0" smtClean="0">
                <a:solidFill>
                  <a:srgbClr val="000000"/>
                </a:solidFill>
                <a:latin typeface="Times New Roman"/>
              </a:rPr>
              <a:t>Drugs </a:t>
            </a:r>
            <a:r>
              <a:rPr lang="en-US" dirty="0">
                <a:solidFill>
                  <a:srgbClr val="000000"/>
                </a:solidFill>
                <a:latin typeface="Times New Roman"/>
              </a:rPr>
              <a:t>that don’t or slowly cross blood brain barrier cannot be used to treat infections in the brain. The use of </a:t>
            </a:r>
            <a:r>
              <a:rPr lang="en-US" dirty="0" err="1">
                <a:solidFill>
                  <a:srgbClr val="000000"/>
                </a:solidFill>
                <a:latin typeface="Times New Roman"/>
              </a:rPr>
              <a:t>intrathecal</a:t>
            </a:r>
            <a:r>
              <a:rPr lang="en-US" dirty="0">
                <a:solidFill>
                  <a:srgbClr val="000000"/>
                </a:solidFill>
                <a:latin typeface="Times New Roman"/>
              </a:rPr>
              <a:t> administration avoids this barrier. Inflammation of the meninges however, increases permeability of ionized drugs. </a:t>
            </a:r>
          </a:p>
          <a:p>
            <a:pPr marL="265952" indent="-265952">
              <a:defRPr/>
            </a:pPr>
            <a:endParaRPr lang="en-US" dirty="0"/>
          </a:p>
        </p:txBody>
      </p:sp>
    </p:spTree>
    <p:extLst>
      <p:ext uri="{BB962C8B-B14F-4D97-AF65-F5344CB8AC3E}">
        <p14:creationId xmlns:p14="http://schemas.microsoft.com/office/powerpoint/2010/main" val="2401363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endParaRPr lang="en-US" smtClean="0"/>
          </a:p>
        </p:txBody>
      </p:sp>
      <p:sp>
        <p:nvSpPr>
          <p:cNvPr id="79875" name="Content Placeholder 2"/>
          <p:cNvSpPr>
            <a:spLocks noGrp="1"/>
          </p:cNvSpPr>
          <p:nvPr>
            <p:ph idx="1"/>
          </p:nvPr>
        </p:nvSpPr>
        <p:spPr/>
        <p:txBody>
          <a:bodyPr/>
          <a:lstStyle/>
          <a:p>
            <a:r>
              <a:rPr lang="en-US" b="1" dirty="0" smtClean="0">
                <a:solidFill>
                  <a:srgbClr val="FF0000"/>
                </a:solidFill>
                <a:latin typeface="Times New Roman" pitchFamily="18" charset="0"/>
              </a:rPr>
              <a:t>b </a:t>
            </a:r>
            <a:r>
              <a:rPr lang="en-US" b="1" dirty="0">
                <a:solidFill>
                  <a:srgbClr val="FF0000"/>
                </a:solidFill>
                <a:latin typeface="Times New Roman" pitchFamily="18" charset="0"/>
              </a:rPr>
              <a:t>Placental barrier</a:t>
            </a:r>
            <a:r>
              <a:rPr lang="en-US" b="1" dirty="0">
                <a:solidFill>
                  <a:srgbClr val="000000"/>
                </a:solidFill>
                <a:latin typeface="Times New Roman" pitchFamily="18" charset="0"/>
              </a:rPr>
              <a:t>: </a:t>
            </a:r>
            <a:r>
              <a:rPr lang="en-US" dirty="0">
                <a:solidFill>
                  <a:srgbClr val="000000"/>
                </a:solidFill>
                <a:latin typeface="Times New Roman" pitchFamily="18" charset="0"/>
              </a:rPr>
              <a:t>These are Membranous layers that separate blood vessels of the mother from those of the fetus. Lipid soluble and some lipid insoluble substances can </a:t>
            </a:r>
            <a:r>
              <a:rPr lang="en-US" sz="3117" dirty="0">
                <a:solidFill>
                  <a:srgbClr val="000000"/>
                </a:solidFill>
                <a:latin typeface="Times New Roman" pitchFamily="18" charset="0"/>
              </a:rPr>
              <a:t> </a:t>
            </a:r>
            <a:r>
              <a:rPr lang="en-US" dirty="0" smtClean="0">
                <a:solidFill>
                  <a:srgbClr val="000000"/>
                </a:solidFill>
                <a:latin typeface="Times New Roman" pitchFamily="18" charset="0"/>
              </a:rPr>
              <a:t>diffuse </a:t>
            </a:r>
            <a:r>
              <a:rPr lang="en-US" dirty="0">
                <a:solidFill>
                  <a:srgbClr val="000000"/>
                </a:solidFill>
                <a:latin typeface="Times New Roman" pitchFamily="18" charset="0"/>
              </a:rPr>
              <a:t>through it hence, some drugs meant for the mother may pass through the barrier to harm fetus. Examples of such drugs include: steroids, narcotics and, anesthetics. </a:t>
            </a:r>
          </a:p>
          <a:p>
            <a:r>
              <a:rPr lang="en-US" b="1" dirty="0" smtClean="0">
                <a:solidFill>
                  <a:srgbClr val="FF0000"/>
                </a:solidFill>
                <a:latin typeface="Times New Roman" pitchFamily="18" charset="0"/>
              </a:rPr>
              <a:t>c </a:t>
            </a:r>
            <a:r>
              <a:rPr lang="en-US" b="1" dirty="0">
                <a:solidFill>
                  <a:srgbClr val="FF0000"/>
                </a:solidFill>
                <a:latin typeface="Times New Roman" pitchFamily="18" charset="0"/>
              </a:rPr>
              <a:t>Blood – testis barrier: </a:t>
            </a:r>
            <a:r>
              <a:rPr lang="en-US" dirty="0">
                <a:solidFill>
                  <a:srgbClr val="000000"/>
                </a:solidFill>
                <a:latin typeface="Times New Roman" pitchFamily="18" charset="0"/>
              </a:rPr>
              <a:t>This may limit the effectiveness of some chemotherapeutic agents used for treating testicular neoplasm </a:t>
            </a:r>
          </a:p>
          <a:p>
            <a:endParaRPr lang="en-US" dirty="0">
              <a:solidFill>
                <a:srgbClr val="000000"/>
              </a:solidFill>
              <a:latin typeface="Times New Roman" pitchFamily="18" charset="0"/>
            </a:endParaRPr>
          </a:p>
          <a:p>
            <a:endParaRPr lang="en-US" dirty="0" smtClean="0"/>
          </a:p>
        </p:txBody>
      </p:sp>
    </p:spTree>
    <p:extLst>
      <p:ext uri="{BB962C8B-B14F-4D97-AF65-F5344CB8AC3E}">
        <p14:creationId xmlns:p14="http://schemas.microsoft.com/office/powerpoint/2010/main" val="34094178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288213" y="537040"/>
            <a:ext cx="8280185" cy="1276350"/>
          </a:xfrm>
        </p:spPr>
        <p:txBody>
          <a:bodyPr/>
          <a:lstStyle/>
          <a:p>
            <a:r>
              <a:rPr lang="en-US" b="1" dirty="0">
                <a:solidFill>
                  <a:srgbClr val="000000"/>
                </a:solidFill>
                <a:latin typeface="Times New Roman" pitchFamily="18" charset="0"/>
              </a:rPr>
              <a:t>Metabolism/Biotransformation </a:t>
            </a:r>
            <a:endParaRPr lang="en-US" dirty="0"/>
          </a:p>
        </p:txBody>
      </p:sp>
      <p:sp>
        <p:nvSpPr>
          <p:cNvPr id="3" name="Content Placeholder 2"/>
          <p:cNvSpPr>
            <a:spLocks noGrp="1"/>
          </p:cNvSpPr>
          <p:nvPr>
            <p:ph idx="1"/>
          </p:nvPr>
        </p:nvSpPr>
        <p:spPr>
          <a:xfrm>
            <a:off x="844261" y="1591801"/>
            <a:ext cx="10363669" cy="4572001"/>
          </a:xfrm>
        </p:spPr>
        <p:txBody>
          <a:bodyPr>
            <a:normAutofit fontScale="25000" lnSpcReduction="20000"/>
          </a:bodyPr>
          <a:lstStyle/>
          <a:p>
            <a:pPr marL="265952" indent="-265952">
              <a:defRPr/>
            </a:pPr>
            <a:r>
              <a:rPr lang="en-US" sz="12468" dirty="0">
                <a:solidFill>
                  <a:srgbClr val="FF0000"/>
                </a:solidFill>
              </a:rPr>
              <a:t>Metabolism</a:t>
            </a:r>
            <a:r>
              <a:rPr lang="en-US" sz="12468" dirty="0"/>
              <a:t>.</a:t>
            </a:r>
          </a:p>
          <a:p>
            <a:pPr marL="265952" indent="-265952">
              <a:defRPr/>
            </a:pPr>
            <a:r>
              <a:rPr lang="en-US" sz="12468" dirty="0"/>
              <a:t>Many  drugs  are inactivated by the liver (</a:t>
            </a:r>
            <a:r>
              <a:rPr lang="en-US" sz="12468" dirty="0" err="1"/>
              <a:t>e.g.lignocaine</a:t>
            </a:r>
            <a:r>
              <a:rPr lang="en-US" sz="12468" dirty="0"/>
              <a:t>).Such drugs may accumulate in liver disease</a:t>
            </a:r>
            <a:r>
              <a:rPr lang="en-US" dirty="0" smtClean="0"/>
              <a:t>.</a:t>
            </a:r>
          </a:p>
          <a:p>
            <a:pPr marL="265952" indent="-265952">
              <a:defRPr/>
            </a:pPr>
            <a:r>
              <a:rPr lang="en-US" sz="10910" b="1" dirty="0">
                <a:solidFill>
                  <a:srgbClr val="FF0000"/>
                </a:solidFill>
              </a:rPr>
              <a:t>Renal excretion</a:t>
            </a:r>
            <a:r>
              <a:rPr lang="en-US" sz="10910" dirty="0"/>
              <a:t>.</a:t>
            </a:r>
          </a:p>
          <a:p>
            <a:pPr marL="265952" indent="-265952">
              <a:defRPr/>
            </a:pPr>
            <a:r>
              <a:rPr lang="en-US" sz="10910" dirty="0"/>
              <a:t>Other drugs are mainly excreted into the urine (</a:t>
            </a:r>
            <a:r>
              <a:rPr lang="en-US" sz="10910" dirty="0" err="1"/>
              <a:t>e.g.digoxin,gentamicin</a:t>
            </a:r>
            <a:r>
              <a:rPr lang="en-US" sz="10910" dirty="0"/>
              <a:t>).These drugs will accumulate in renal failure.</a:t>
            </a:r>
          </a:p>
          <a:p>
            <a:pPr marL="265952" indent="-265952">
              <a:defRPr/>
            </a:pPr>
            <a:r>
              <a:rPr lang="en-US" sz="10910" dirty="0"/>
              <a:t>Some drugs are inactivated both by renal excretion and metabolism(</a:t>
            </a:r>
            <a:r>
              <a:rPr lang="en-US" sz="10910" dirty="0" err="1"/>
              <a:t>e.g.oxprenolol</a:t>
            </a:r>
            <a:r>
              <a:rPr lang="en-US" sz="10910" dirty="0"/>
              <a:t>).</a:t>
            </a:r>
          </a:p>
          <a:p>
            <a:pPr marL="265952" indent="-265952">
              <a:defRPr/>
            </a:pPr>
            <a:r>
              <a:rPr lang="en-US" sz="10910" dirty="0">
                <a:solidFill>
                  <a:srgbClr val="FF0000"/>
                </a:solidFill>
              </a:rPr>
              <a:t>Plasma half-life </a:t>
            </a:r>
            <a:r>
              <a:rPr lang="en-US" sz="10910" dirty="0"/>
              <a:t>is the time taken for plasma drug concentrations to reduce by half.</a:t>
            </a:r>
            <a:br>
              <a:rPr lang="en-US" sz="10910" dirty="0"/>
            </a:br>
            <a:r>
              <a:rPr lang="en-US" sz="10910" dirty="0"/>
              <a:t/>
            </a:r>
            <a:br>
              <a:rPr lang="en-US" sz="10910" dirty="0"/>
            </a:br>
            <a:endParaRPr lang="en-US" sz="10910" dirty="0"/>
          </a:p>
          <a:p>
            <a:pPr marL="0" indent="0">
              <a:buNone/>
              <a:defRPr/>
            </a:pPr>
            <a:endParaRPr lang="en-US" sz="10910" dirty="0"/>
          </a:p>
          <a:p>
            <a:pPr marL="0" indent="0">
              <a:buNone/>
              <a:defRPr/>
            </a:pPr>
            <a:endParaRPr lang="en-US" sz="10910" dirty="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r>
              <a:rPr lang="en-US" dirty="0"/>
              <a:t/>
            </a:r>
            <a:br>
              <a:rPr lang="en-US" dirty="0"/>
            </a:br>
            <a:r>
              <a:rPr lang="en-US" dirty="0"/>
              <a:t/>
            </a:r>
            <a:br>
              <a:rPr lang="en-US" dirty="0"/>
            </a:br>
            <a:endParaRPr lang="en-US" dirty="0" smtClean="0"/>
          </a:p>
          <a:p>
            <a:pPr marL="265952" indent="-265952">
              <a:defRPr/>
            </a:pPr>
            <a:endParaRPr lang="en-US" dirty="0"/>
          </a:p>
          <a:p>
            <a:pPr marL="265952" indent="-265952">
              <a:defRPr/>
            </a:pPr>
            <a:endParaRPr lang="en-US" dirty="0" smtClean="0"/>
          </a:p>
          <a:p>
            <a:pPr marL="265952" indent="-265952">
              <a:defRPr/>
            </a:pPr>
            <a:endParaRPr lang="en-US" dirty="0"/>
          </a:p>
          <a:p>
            <a:pPr marL="265952" indent="-265952">
              <a:defRPr/>
            </a:pPr>
            <a:endParaRPr lang="en-US" dirty="0" smtClean="0"/>
          </a:p>
          <a:p>
            <a:pPr marL="265952" indent="-265952">
              <a:defRPr/>
            </a:pPr>
            <a:endParaRPr lang="en-US" dirty="0"/>
          </a:p>
          <a:p>
            <a:pPr marL="265952" indent="-265952">
              <a:defRPr/>
            </a:pPr>
            <a:endParaRPr lang="en-US" dirty="0" smtClean="0"/>
          </a:p>
          <a:p>
            <a:pPr marL="265952" indent="-265952">
              <a:defRPr/>
            </a:pPr>
            <a:endParaRPr lang="en-US" dirty="0"/>
          </a:p>
          <a:p>
            <a:pPr marL="265952" indent="-265952">
              <a:defRPr/>
            </a:pPr>
            <a:endParaRPr lang="en-US" dirty="0" smtClean="0"/>
          </a:p>
          <a:p>
            <a:pPr marL="0" indent="0">
              <a:buNone/>
              <a:defRPr/>
            </a:pPr>
            <a:r>
              <a:rPr lang="en-US" dirty="0" smtClean="0"/>
              <a:t> </a:t>
            </a:r>
            <a:endParaRPr lang="en-US" dirty="0"/>
          </a:p>
          <a:p>
            <a:pPr marL="0" indent="0">
              <a:buNone/>
              <a:defRPr/>
            </a:pPr>
            <a:r>
              <a:rPr lang="en-US" dirty="0" smtClean="0"/>
              <a:t/>
            </a:r>
            <a:br>
              <a:rPr lang="en-US" dirty="0" smtClean="0"/>
            </a:br>
            <a:endParaRPr lang="en-US" dirty="0" smtClean="0"/>
          </a:p>
          <a:p>
            <a:pPr marL="265952" indent="-265952">
              <a:defRPr/>
            </a:pPr>
            <a:endParaRPr lang="en-US" dirty="0"/>
          </a:p>
          <a:p>
            <a:pPr marL="265952" indent="-265952">
              <a:defRPr/>
            </a:pPr>
            <a:endParaRPr lang="en-US" dirty="0" smtClean="0"/>
          </a:p>
          <a:p>
            <a:pPr marL="265952" indent="-265952">
              <a:defRPr/>
            </a:pPr>
            <a:endParaRPr lang="en-US" dirty="0"/>
          </a:p>
          <a:p>
            <a:pPr marL="265952" indent="-265952">
              <a:defRPr/>
            </a:pPr>
            <a:endParaRPr lang="en-US" dirty="0" smtClean="0"/>
          </a:p>
          <a:p>
            <a:pPr marL="0" indent="0">
              <a:buNone/>
              <a:defRPr/>
            </a:pPr>
            <a:endParaRPr lang="en-US" dirty="0"/>
          </a:p>
          <a:p>
            <a:pPr marL="265952" indent="-265952">
              <a:defRPr/>
            </a:pPr>
            <a:endParaRPr lang="en-US" dirty="0" smtClean="0"/>
          </a:p>
          <a:p>
            <a:pPr marL="265952" indent="-265952">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r>
              <a:rPr lang="en-US" dirty="0"/>
              <a:t/>
            </a:r>
            <a:br>
              <a:rPr lang="en-US" dirty="0"/>
            </a:br>
            <a:r>
              <a:rPr lang="en-US" dirty="0" smtClean="0"/>
              <a:t/>
            </a:r>
            <a:br>
              <a:rPr lang="en-US" dirty="0" smtClean="0"/>
            </a:b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a:p>
            <a:pPr marL="0" indent="0">
              <a:buNone/>
              <a:defRPr/>
            </a:pPr>
            <a:endParaRPr lang="en-US" dirty="0"/>
          </a:p>
          <a:p>
            <a:pPr marL="0" indent="0">
              <a:buNone/>
              <a:defRPr/>
            </a:pPr>
            <a:endParaRPr lang="en-US" dirty="0" smtClean="0"/>
          </a:p>
        </p:txBody>
      </p:sp>
    </p:spTree>
    <p:extLst>
      <p:ext uri="{BB962C8B-B14F-4D97-AF65-F5344CB8AC3E}">
        <p14:creationId xmlns:p14="http://schemas.microsoft.com/office/powerpoint/2010/main" val="22336913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ELIMINATION</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Metabolism of drugs occurs in the  liver for ease of excretion in the </a:t>
            </a:r>
            <a:r>
              <a:rPr lang="en-US" dirty="0" err="1" smtClean="0"/>
              <a:t>lungs,kidneys</a:t>
            </a:r>
            <a:r>
              <a:rPr lang="en-US" dirty="0" smtClean="0"/>
              <a:t> or gut.</a:t>
            </a:r>
            <a:endParaRPr lang="en-US" dirty="0"/>
          </a:p>
        </p:txBody>
      </p:sp>
    </p:spTree>
    <p:extLst>
      <p:ext uri="{BB962C8B-B14F-4D97-AF65-F5344CB8AC3E}">
        <p14:creationId xmlns:p14="http://schemas.microsoft.com/office/powerpoint/2010/main" val="34484962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Pharmacodynamics</a:t>
            </a:r>
            <a:br>
              <a:rPr lang="en-US" b="1" dirty="0" smtClean="0">
                <a:solidFill>
                  <a:srgbClr val="FF0000"/>
                </a:solidFill>
              </a:rPr>
            </a:br>
            <a:endParaRPr lang="en-US" b="1" dirty="0">
              <a:solidFill>
                <a:srgbClr val="FF0000"/>
              </a:solidFill>
            </a:endParaRPr>
          </a:p>
        </p:txBody>
      </p:sp>
      <p:sp>
        <p:nvSpPr>
          <p:cNvPr id="3" name="Content Placeholder 2"/>
          <p:cNvSpPr>
            <a:spLocks noGrp="1"/>
          </p:cNvSpPr>
          <p:nvPr>
            <p:ph idx="1"/>
          </p:nvPr>
        </p:nvSpPr>
        <p:spPr>
          <a:xfrm>
            <a:off x="609600" y="1006868"/>
            <a:ext cx="10580914" cy="5170097"/>
          </a:xfrm>
        </p:spPr>
        <p:txBody>
          <a:bodyPr>
            <a:normAutofit fontScale="92500" lnSpcReduction="10000"/>
          </a:bodyPr>
          <a:lstStyle/>
          <a:p>
            <a:r>
              <a:rPr lang="en-US" dirty="0" smtClean="0"/>
              <a:t>Study of how chemicals exert their effects </a:t>
            </a:r>
          </a:p>
          <a:p>
            <a:r>
              <a:rPr lang="en-US" dirty="0"/>
              <a:t>mechanism of action</a:t>
            </a:r>
            <a:r>
              <a:rPr lang="en-US" dirty="0" smtClean="0"/>
              <a:t>.</a:t>
            </a:r>
          </a:p>
          <a:p>
            <a:r>
              <a:rPr lang="en-US" dirty="0"/>
              <a:t>Drugs have to bind to particular constituents of the cells/tissues to exert their effect</a:t>
            </a:r>
            <a:r>
              <a:rPr lang="en-US" dirty="0" smtClean="0"/>
              <a:t>.</a:t>
            </a:r>
          </a:p>
          <a:p>
            <a:r>
              <a:rPr lang="en-US" dirty="0" smtClean="0"/>
              <a:t> </a:t>
            </a:r>
            <a:r>
              <a:rPr lang="en-US" dirty="0"/>
              <a:t>The utility of a drug pharmacologically is determined by its ability to act on specific tissues/ cells i.e. drugs show binding site specificity</a:t>
            </a:r>
            <a:r>
              <a:rPr lang="en-US" dirty="0" smtClean="0"/>
              <a:t>.</a:t>
            </a:r>
          </a:p>
          <a:p>
            <a:r>
              <a:rPr lang="en-US" dirty="0" smtClean="0"/>
              <a:t>  </a:t>
            </a:r>
            <a:r>
              <a:rPr lang="en-US" dirty="0"/>
              <a:t>However, no drug is completely specific in its actions</a:t>
            </a:r>
            <a:r>
              <a:rPr lang="en-US" dirty="0" smtClean="0"/>
              <a:t>.</a:t>
            </a:r>
          </a:p>
          <a:p>
            <a:r>
              <a:rPr lang="en-US" dirty="0" smtClean="0"/>
              <a:t> </a:t>
            </a:r>
            <a:r>
              <a:rPr lang="en-US" dirty="0"/>
              <a:t>In many cases, increasing the dose of a drug will cause it to affect targets other than the principal one and this can lead to side-effects e.g. Tricyclic anti depressants block reuptake of neurotransmitters at the amine pump but also block acetylcholine receptors when in high doses</a:t>
            </a:r>
            <a:r>
              <a:rPr lang="en-US" dirty="0" smtClean="0"/>
              <a:t>.</a:t>
            </a:r>
          </a:p>
          <a:p>
            <a:r>
              <a:rPr lang="en-US" dirty="0" smtClean="0"/>
              <a:t> </a:t>
            </a:r>
            <a:r>
              <a:rPr lang="en-US" dirty="0"/>
              <a:t>Most drugs produce effects by binding to protein molecules (“targets”). Others may bind to macromolecules like DNA and RNA among other sites.</a:t>
            </a:r>
          </a:p>
        </p:txBody>
      </p:sp>
    </p:spTree>
    <p:extLst>
      <p:ext uri="{BB962C8B-B14F-4D97-AF65-F5344CB8AC3E}">
        <p14:creationId xmlns:p14="http://schemas.microsoft.com/office/powerpoint/2010/main" val="37106882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Drug receptors</a:t>
            </a:r>
            <a:br>
              <a:rPr lang="en-US" dirty="0"/>
            </a:br>
            <a:endParaRPr lang="en-US" dirty="0"/>
          </a:p>
        </p:txBody>
      </p:sp>
      <p:sp>
        <p:nvSpPr>
          <p:cNvPr id="3" name="Content Placeholder 2"/>
          <p:cNvSpPr>
            <a:spLocks noGrp="1"/>
          </p:cNvSpPr>
          <p:nvPr>
            <p:ph idx="1"/>
          </p:nvPr>
        </p:nvSpPr>
        <p:spPr>
          <a:xfrm>
            <a:off x="748937" y="1045593"/>
            <a:ext cx="10737669" cy="5131372"/>
          </a:xfrm>
        </p:spPr>
        <p:txBody>
          <a:bodyPr/>
          <a:lstStyle/>
          <a:p>
            <a:r>
              <a:rPr lang="en-US" dirty="0" smtClean="0"/>
              <a:t>Are proteins that occur on surface of  the cell or inside.</a:t>
            </a:r>
          </a:p>
          <a:p>
            <a:pPr marL="0" indent="0">
              <a:buNone/>
            </a:pPr>
            <a:r>
              <a:rPr lang="en-US" dirty="0" err="1" smtClean="0">
                <a:solidFill>
                  <a:srgbClr val="FF0000"/>
                </a:solidFill>
              </a:rPr>
              <a:t>Fxn</a:t>
            </a:r>
            <a:endParaRPr lang="en-US" dirty="0" smtClean="0">
              <a:solidFill>
                <a:srgbClr val="FF0000"/>
              </a:solidFill>
            </a:endParaRPr>
          </a:p>
          <a:p>
            <a:r>
              <a:rPr lang="en-US" dirty="0" smtClean="0"/>
              <a:t>binding of </a:t>
            </a:r>
            <a:r>
              <a:rPr lang="en-US" dirty="0" err="1" smtClean="0"/>
              <a:t>bodys</a:t>
            </a:r>
            <a:r>
              <a:rPr lang="en-US" dirty="0" smtClean="0"/>
              <a:t> own messengers </a:t>
            </a:r>
            <a:r>
              <a:rPr lang="en-US" dirty="0" err="1" smtClean="0"/>
              <a:t>e.g</a:t>
            </a:r>
            <a:r>
              <a:rPr lang="en-US" dirty="0" smtClean="0"/>
              <a:t>  hormones or neurotransmitters</a:t>
            </a:r>
          </a:p>
          <a:p>
            <a:r>
              <a:rPr lang="en-US" dirty="0" smtClean="0"/>
              <a:t>Convert binding event into signal that cell can </a:t>
            </a:r>
            <a:r>
              <a:rPr lang="en-US" dirty="0" err="1" smtClean="0"/>
              <a:t>recognise</a:t>
            </a:r>
            <a:r>
              <a:rPr lang="en-US" dirty="0" smtClean="0"/>
              <a:t> and response</a:t>
            </a:r>
          </a:p>
          <a:p>
            <a:r>
              <a:rPr lang="en-US" dirty="0" smtClean="0">
                <a:solidFill>
                  <a:srgbClr val="FF0000"/>
                </a:solidFill>
              </a:rPr>
              <a:t>Properties of receptors</a:t>
            </a:r>
          </a:p>
          <a:p>
            <a:pPr lvl="1"/>
            <a:r>
              <a:rPr lang="en-US" dirty="0" err="1" smtClean="0"/>
              <a:t>Specificty-recognise</a:t>
            </a:r>
            <a:r>
              <a:rPr lang="en-US" dirty="0" smtClean="0"/>
              <a:t> specific chemical and bind them selectively</a:t>
            </a:r>
          </a:p>
          <a:p>
            <a:pPr lvl="1"/>
            <a:r>
              <a:rPr lang="en-US" dirty="0" smtClean="0"/>
              <a:t>Affinity-recognize and bind certain chemicals</a:t>
            </a:r>
          </a:p>
          <a:p>
            <a:endParaRPr lang="en-US" dirty="0"/>
          </a:p>
        </p:txBody>
      </p:sp>
    </p:spTree>
    <p:extLst>
      <p:ext uri="{BB962C8B-B14F-4D97-AF65-F5344CB8AC3E}">
        <p14:creationId xmlns:p14="http://schemas.microsoft.com/office/powerpoint/2010/main" val="5069147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338" b="1" dirty="0">
                <a:solidFill>
                  <a:srgbClr val="FF0000"/>
                </a:solidFill>
              </a:rPr>
              <a:t>protein molecules (targets) on which drugs bind to produce therapeutic effects include</a:t>
            </a:r>
            <a:r>
              <a:rPr lang="en-US" sz="3117" b="1" dirty="0">
                <a:solidFill>
                  <a:srgbClr val="FF0000"/>
                </a:solidFill>
              </a:rPr>
              <a:t>:</a:t>
            </a:r>
          </a:p>
        </p:txBody>
      </p:sp>
      <p:sp>
        <p:nvSpPr>
          <p:cNvPr id="3" name="Content Placeholder 2"/>
          <p:cNvSpPr>
            <a:spLocks noGrp="1"/>
          </p:cNvSpPr>
          <p:nvPr>
            <p:ph idx="1"/>
          </p:nvPr>
        </p:nvSpPr>
        <p:spPr>
          <a:xfrm>
            <a:off x="653143" y="1458666"/>
            <a:ext cx="10920548" cy="4718299"/>
          </a:xfrm>
        </p:spPr>
        <p:txBody>
          <a:bodyPr>
            <a:normAutofit fontScale="92500" lnSpcReduction="10000"/>
          </a:bodyPr>
          <a:lstStyle/>
          <a:p>
            <a:pPr marL="0" indent="0">
              <a:buNone/>
            </a:pPr>
            <a:r>
              <a:rPr lang="en-US" dirty="0" smtClean="0">
                <a:solidFill>
                  <a:srgbClr val="FF0000"/>
                </a:solidFill>
              </a:rPr>
              <a:t> </a:t>
            </a:r>
            <a:r>
              <a:rPr lang="en-US" b="1" dirty="0" smtClean="0">
                <a:solidFill>
                  <a:srgbClr val="FF0000"/>
                </a:solidFill>
              </a:rPr>
              <a:t>Enzymes-</a:t>
            </a:r>
          </a:p>
          <a:p>
            <a:r>
              <a:rPr lang="en-US" dirty="0" smtClean="0"/>
              <a:t>These </a:t>
            </a:r>
            <a:r>
              <a:rPr lang="en-US" dirty="0"/>
              <a:t>are biological catalysts that control all biochemical reactions of the cell </a:t>
            </a:r>
          </a:p>
          <a:p>
            <a:pPr marL="0" indent="0">
              <a:buNone/>
            </a:pPr>
            <a:r>
              <a:rPr lang="en-US" b="1" dirty="0" smtClean="0">
                <a:solidFill>
                  <a:srgbClr val="FF0000"/>
                </a:solidFill>
              </a:rPr>
              <a:t>Carrier </a:t>
            </a:r>
            <a:r>
              <a:rPr lang="en-US" b="1" dirty="0">
                <a:solidFill>
                  <a:srgbClr val="FF0000"/>
                </a:solidFill>
              </a:rPr>
              <a:t>molecules </a:t>
            </a:r>
            <a:endParaRPr lang="en-US" dirty="0" smtClean="0"/>
          </a:p>
          <a:p>
            <a:r>
              <a:rPr lang="en-US" dirty="0" smtClean="0"/>
              <a:t>Carrier </a:t>
            </a:r>
            <a:r>
              <a:rPr lang="en-US" dirty="0"/>
              <a:t>proteins are for transport of ions and small organic molecules across cell membranes</a:t>
            </a:r>
          </a:p>
          <a:p>
            <a:pPr marL="0" indent="0">
              <a:buNone/>
            </a:pPr>
            <a:r>
              <a:rPr lang="en-US" b="1" dirty="0" smtClean="0">
                <a:solidFill>
                  <a:srgbClr val="FF0000"/>
                </a:solidFill>
              </a:rPr>
              <a:t>Ion </a:t>
            </a:r>
            <a:r>
              <a:rPr lang="en-US" b="1" dirty="0">
                <a:solidFill>
                  <a:srgbClr val="FF0000"/>
                </a:solidFill>
              </a:rPr>
              <a:t>channels </a:t>
            </a:r>
            <a:endParaRPr lang="en-US" b="1" dirty="0" smtClean="0">
              <a:solidFill>
                <a:srgbClr val="FF0000"/>
              </a:solidFill>
            </a:endParaRPr>
          </a:p>
          <a:p>
            <a:r>
              <a:rPr lang="en-US" dirty="0" smtClean="0"/>
              <a:t>Protein </a:t>
            </a:r>
            <a:r>
              <a:rPr lang="en-US" dirty="0"/>
              <a:t>molecules that are designed to form water-filled pores that span the membrane and can switch between open and closed</a:t>
            </a:r>
          </a:p>
          <a:p>
            <a:pPr marL="0" indent="0">
              <a:buNone/>
            </a:pPr>
            <a:r>
              <a:rPr lang="en-US" dirty="0" smtClean="0"/>
              <a:t> </a:t>
            </a:r>
            <a:r>
              <a:rPr lang="en-US" b="1" dirty="0">
                <a:solidFill>
                  <a:srgbClr val="FF0000"/>
                </a:solidFill>
              </a:rPr>
              <a:t>Receptor</a:t>
            </a:r>
            <a:r>
              <a:rPr lang="en-US" dirty="0"/>
              <a:t> </a:t>
            </a:r>
            <a:endParaRPr lang="en-US" dirty="0" smtClean="0"/>
          </a:p>
          <a:p>
            <a:r>
              <a:rPr lang="en-US" dirty="0" smtClean="0"/>
              <a:t>intercellular </a:t>
            </a:r>
            <a:r>
              <a:rPr lang="en-US" dirty="0"/>
              <a:t>receptors, </a:t>
            </a:r>
            <a:r>
              <a:rPr lang="en-US" dirty="0" err="1"/>
              <a:t>transmembrane</a:t>
            </a:r>
            <a:r>
              <a:rPr lang="en-US" dirty="0"/>
              <a:t> enzymes, </a:t>
            </a:r>
            <a:r>
              <a:rPr lang="en-US" dirty="0" smtClean="0"/>
              <a:t>receptors via specific proteins and ion channels</a:t>
            </a:r>
            <a:endParaRPr lang="en-US" dirty="0"/>
          </a:p>
        </p:txBody>
      </p:sp>
    </p:spTree>
    <p:extLst>
      <p:ext uri="{BB962C8B-B14F-4D97-AF65-F5344CB8AC3E}">
        <p14:creationId xmlns:p14="http://schemas.microsoft.com/office/powerpoint/2010/main" val="151632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326658" y="762001"/>
            <a:ext cx="7214585" cy="777025"/>
          </a:xfrm>
        </p:spPr>
        <p:txBody>
          <a:bodyPr/>
          <a:lstStyle/>
          <a:p>
            <a:pPr eaLnBrk="1" hangingPunct="1"/>
            <a:r>
              <a:rPr lang="en-US" dirty="0" smtClean="0">
                <a:solidFill>
                  <a:srgbClr val="FF0000"/>
                </a:solidFill>
              </a:rPr>
              <a:t>Terminologies  </a:t>
            </a:r>
          </a:p>
        </p:txBody>
      </p:sp>
      <p:sp>
        <p:nvSpPr>
          <p:cNvPr id="10243" name="Content Placeholder 2"/>
          <p:cNvSpPr>
            <a:spLocks noGrp="1"/>
          </p:cNvSpPr>
          <p:nvPr>
            <p:ph idx="1"/>
          </p:nvPr>
        </p:nvSpPr>
        <p:spPr>
          <a:xfrm>
            <a:off x="1113157" y="1724025"/>
            <a:ext cx="9992993" cy="4600576"/>
          </a:xfrm>
        </p:spPr>
        <p:txBody>
          <a:bodyPr>
            <a:normAutofit fontScale="25000" lnSpcReduction="20000"/>
          </a:bodyPr>
          <a:lstStyle/>
          <a:p>
            <a:pPr marL="0" indent="0">
              <a:buNone/>
            </a:pPr>
            <a:r>
              <a:rPr lang="en-US" sz="9351" dirty="0">
                <a:solidFill>
                  <a:srgbClr val="00B050"/>
                </a:solidFill>
              </a:rPr>
              <a:t> </a:t>
            </a:r>
            <a:r>
              <a:rPr lang="en-US" sz="9351" dirty="0">
                <a:solidFill>
                  <a:srgbClr val="FF0000"/>
                </a:solidFill>
              </a:rPr>
              <a:t>pharmacology</a:t>
            </a:r>
          </a:p>
          <a:p>
            <a:r>
              <a:rPr lang="en-US" sz="9351" dirty="0"/>
              <a:t> the study of the effects of drugs on the functions of living systems.</a:t>
            </a:r>
          </a:p>
          <a:p>
            <a:r>
              <a:rPr lang="en-US" sz="9351" dirty="0"/>
              <a:t>Science that deals with origin, chemistry, uses  and effects of drugs </a:t>
            </a:r>
          </a:p>
          <a:p>
            <a:pPr marL="0" indent="0">
              <a:buNone/>
            </a:pPr>
            <a:r>
              <a:rPr lang="en-US" sz="9351" dirty="0" err="1">
                <a:solidFill>
                  <a:srgbClr val="FF0000"/>
                </a:solidFill>
              </a:rPr>
              <a:t>Pharmacognosy</a:t>
            </a:r>
            <a:r>
              <a:rPr lang="en-US" sz="9351" dirty="0"/>
              <a:t>:</a:t>
            </a:r>
          </a:p>
          <a:p>
            <a:r>
              <a:rPr lang="en-US" sz="9351" dirty="0"/>
              <a:t> Study of drugs that come from natural sources e.g. plants, animals and minerals</a:t>
            </a:r>
          </a:p>
          <a:p>
            <a:pPr marL="0" indent="0">
              <a:buNone/>
            </a:pPr>
            <a:r>
              <a:rPr lang="en-US" sz="9351" dirty="0">
                <a:solidFill>
                  <a:srgbClr val="FF0000"/>
                </a:solidFill>
              </a:rPr>
              <a:t>Pharmacokinetics: </a:t>
            </a:r>
          </a:p>
          <a:p>
            <a:r>
              <a:rPr lang="en-US" sz="9351" dirty="0"/>
              <a:t>What the body does to the administered drug. Includes absorption, metabolism &amp; distribution and elimination or how the body process the drug</a:t>
            </a:r>
          </a:p>
          <a:p>
            <a:pPr marL="0" indent="0">
              <a:buNone/>
            </a:pPr>
            <a:r>
              <a:rPr lang="en-US" sz="9351" dirty="0">
                <a:solidFill>
                  <a:srgbClr val="00B050"/>
                </a:solidFill>
              </a:rPr>
              <a:t> </a:t>
            </a:r>
            <a:r>
              <a:rPr lang="en-US" sz="9351" dirty="0">
                <a:solidFill>
                  <a:srgbClr val="FF0000"/>
                </a:solidFill>
              </a:rPr>
              <a:t>Toxicology</a:t>
            </a:r>
            <a:r>
              <a:rPr lang="en-US" sz="9351" dirty="0"/>
              <a:t>:</a:t>
            </a:r>
          </a:p>
          <a:p>
            <a:r>
              <a:rPr lang="en-US" sz="9351" dirty="0"/>
              <a:t> branch of pharmacology which deals with the </a:t>
            </a:r>
            <a:r>
              <a:rPr lang="en-US" sz="9351" b="1" dirty="0"/>
              <a:t>undesirable effects of chemicals on living systems</a:t>
            </a:r>
            <a:r>
              <a:rPr lang="en-US" sz="9351" dirty="0"/>
              <a:t>, from individual cells to complex body systems.</a:t>
            </a:r>
          </a:p>
          <a:p>
            <a:pPr eaLnBrk="1" hangingPunct="1">
              <a:buFont typeface="Arial" charset="0"/>
              <a:buNone/>
            </a:pPr>
            <a:endParaRPr lang="en-US" sz="3507" dirty="0"/>
          </a:p>
          <a:p>
            <a:pPr eaLnBrk="1" hangingPunct="1">
              <a:buFont typeface="Arial" charset="0"/>
              <a:buNone/>
            </a:pPr>
            <a:r>
              <a:rPr lang="en-US" sz="3507" dirty="0"/>
              <a:t>   </a:t>
            </a:r>
          </a:p>
          <a:p>
            <a:pPr eaLnBrk="1" hangingPunct="1">
              <a:buFont typeface="Arial" charset="0"/>
              <a:buNone/>
            </a:pPr>
            <a:endParaRPr lang="en-US" sz="3507" dirty="0"/>
          </a:p>
          <a:p>
            <a:pPr eaLnBrk="1" hangingPunct="1">
              <a:buFont typeface="Wingdings 2" pitchFamily="18" charset="2"/>
              <a:buNone/>
            </a:pPr>
            <a:endParaRPr lang="en-US" sz="3117" dirty="0"/>
          </a:p>
        </p:txBody>
      </p:sp>
    </p:spTree>
    <p:extLst>
      <p:ext uri="{BB962C8B-B14F-4D97-AF65-F5344CB8AC3E}">
        <p14:creationId xmlns:p14="http://schemas.microsoft.com/office/powerpoint/2010/main" val="56239534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782" y="251913"/>
            <a:ext cx="10515600" cy="1325563"/>
          </a:xfrm>
        </p:spPr>
        <p:txBody>
          <a:bodyPr/>
          <a:lstStyle/>
          <a:p>
            <a:r>
              <a:rPr lang="en-US" b="1" dirty="0">
                <a:solidFill>
                  <a:srgbClr val="FF0000"/>
                </a:solidFill>
              </a:rPr>
              <a:t>Pharmacodynamics of Antimicrobials</a:t>
            </a:r>
            <a:r>
              <a:rPr lang="en-US" dirty="0"/>
              <a:t>: </a:t>
            </a:r>
          </a:p>
        </p:txBody>
      </p:sp>
      <p:sp>
        <p:nvSpPr>
          <p:cNvPr id="3" name="Content Placeholder 2"/>
          <p:cNvSpPr>
            <a:spLocks noGrp="1"/>
          </p:cNvSpPr>
          <p:nvPr>
            <p:ph idx="1"/>
          </p:nvPr>
        </p:nvSpPr>
        <p:spPr>
          <a:xfrm>
            <a:off x="722811" y="1187587"/>
            <a:ext cx="10711543" cy="4989378"/>
          </a:xfrm>
        </p:spPr>
        <p:txBody>
          <a:bodyPr>
            <a:normAutofit fontScale="92500" lnSpcReduction="10000"/>
          </a:bodyPr>
          <a:lstStyle/>
          <a:p>
            <a:r>
              <a:rPr lang="en-US" dirty="0" smtClean="0"/>
              <a:t>Selective </a:t>
            </a:r>
            <a:r>
              <a:rPr lang="en-US" dirty="0"/>
              <a:t>toxicity is the principle behind the action of antimicrobials. </a:t>
            </a:r>
          </a:p>
          <a:p>
            <a:r>
              <a:rPr lang="en-US" dirty="0" smtClean="0"/>
              <a:t>The </a:t>
            </a:r>
            <a:r>
              <a:rPr lang="en-US" dirty="0"/>
              <a:t>drugs have to cause alteration of metabolic process of micro-organisms without affecting the human body </a:t>
            </a:r>
            <a:r>
              <a:rPr lang="en-US" dirty="0" smtClean="0"/>
              <a:t>.</a:t>
            </a:r>
          </a:p>
          <a:p>
            <a:r>
              <a:rPr lang="en-US" dirty="0" smtClean="0"/>
              <a:t>This </a:t>
            </a:r>
            <a:r>
              <a:rPr lang="en-US" dirty="0"/>
              <a:t>is possible because there are </a:t>
            </a:r>
            <a:r>
              <a:rPr lang="en-US" dirty="0" smtClean="0"/>
              <a:t> differences between </a:t>
            </a:r>
            <a:r>
              <a:rPr lang="en-US" dirty="0"/>
              <a:t>the micro-organism cell and the human cell. </a:t>
            </a:r>
            <a:endParaRPr lang="en-US" dirty="0" smtClean="0"/>
          </a:p>
          <a:p>
            <a:r>
              <a:rPr lang="en-US" dirty="0" smtClean="0"/>
              <a:t>Such </a:t>
            </a:r>
            <a:r>
              <a:rPr lang="en-US" dirty="0"/>
              <a:t>mechanisms of action include:</a:t>
            </a:r>
          </a:p>
          <a:p>
            <a:pPr marL="0" indent="0">
              <a:buNone/>
            </a:pPr>
            <a:r>
              <a:rPr lang="en-US" dirty="0"/>
              <a:t>a) Inhibition of bacterial cell wall synthesis by beta lactam antibiotics</a:t>
            </a:r>
          </a:p>
          <a:p>
            <a:pPr marL="0" indent="0">
              <a:buNone/>
            </a:pPr>
            <a:r>
              <a:rPr lang="en-US" dirty="0"/>
              <a:t>b) Inhibition of bacterial ribosome by some antibiotics</a:t>
            </a:r>
          </a:p>
          <a:p>
            <a:pPr marL="0" indent="0">
              <a:buNone/>
            </a:pPr>
            <a:r>
              <a:rPr lang="en-US" dirty="0"/>
              <a:t>c) Inhibition of </a:t>
            </a:r>
            <a:r>
              <a:rPr lang="en-US" dirty="0" err="1"/>
              <a:t>ergosterol</a:t>
            </a:r>
            <a:r>
              <a:rPr lang="en-US" dirty="0"/>
              <a:t> formation by antifungal agents</a:t>
            </a:r>
          </a:p>
          <a:p>
            <a:pPr marL="0" indent="0">
              <a:buNone/>
            </a:pPr>
            <a:r>
              <a:rPr lang="en-US" dirty="0"/>
              <a:t>d) Inhibition of micro-organisms’ enzymes</a:t>
            </a:r>
          </a:p>
          <a:p>
            <a:pPr marL="0" indent="0">
              <a:buNone/>
            </a:pPr>
            <a:r>
              <a:rPr lang="en-US" dirty="0"/>
              <a:t>e) Inhibition of DNA/RNA </a:t>
            </a:r>
            <a:r>
              <a:rPr lang="en-US" dirty="0" smtClean="0"/>
              <a:t>formation</a:t>
            </a:r>
          </a:p>
        </p:txBody>
      </p:sp>
    </p:spTree>
    <p:extLst>
      <p:ext uri="{BB962C8B-B14F-4D97-AF65-F5344CB8AC3E}">
        <p14:creationId xmlns:p14="http://schemas.microsoft.com/office/powerpoint/2010/main" val="15138686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a:xfrm>
            <a:off x="2488708" y="0"/>
            <a:ext cx="7214585" cy="685800"/>
          </a:xfrm>
        </p:spPr>
        <p:txBody>
          <a:bodyPr>
            <a:normAutofit fontScale="90000"/>
          </a:bodyPr>
          <a:lstStyle/>
          <a:p>
            <a:r>
              <a:rPr lang="en-US" b="1" dirty="0">
                <a:solidFill>
                  <a:srgbClr val="FF0000"/>
                </a:solidFill>
              </a:rPr>
              <a:t>VARIATION OF DOSAGE</a:t>
            </a:r>
          </a:p>
        </p:txBody>
      </p:sp>
      <p:sp>
        <p:nvSpPr>
          <p:cNvPr id="83971" name="Content Placeholder 2"/>
          <p:cNvSpPr>
            <a:spLocks noGrp="1"/>
          </p:cNvSpPr>
          <p:nvPr>
            <p:ph idx="1"/>
          </p:nvPr>
        </p:nvSpPr>
        <p:spPr>
          <a:xfrm>
            <a:off x="609601" y="992777"/>
            <a:ext cx="11051176" cy="5331824"/>
          </a:xfrm>
        </p:spPr>
        <p:txBody>
          <a:bodyPr>
            <a:normAutofit fontScale="92500" lnSpcReduction="20000"/>
          </a:bodyPr>
          <a:lstStyle/>
          <a:p>
            <a:r>
              <a:rPr lang="en-US" sz="3799" b="1" dirty="0">
                <a:solidFill>
                  <a:srgbClr val="FF0000"/>
                </a:solidFill>
              </a:rPr>
              <a:t>Age</a:t>
            </a:r>
          </a:p>
          <a:p>
            <a:r>
              <a:rPr lang="en-US" dirty="0"/>
              <a:t>Drug elimination is often reduced in the elderly ,who are also more sensitive to drug </a:t>
            </a:r>
            <a:r>
              <a:rPr lang="en-US" dirty="0" smtClean="0"/>
              <a:t>effects</a:t>
            </a:r>
            <a:endParaRPr lang="en-US" dirty="0"/>
          </a:p>
          <a:p>
            <a:r>
              <a:rPr lang="en-US" dirty="0" smtClean="0">
                <a:solidFill>
                  <a:srgbClr val="000000"/>
                </a:solidFill>
              </a:rPr>
              <a:t>Dosage in children should be related to the size of the child.</a:t>
            </a:r>
          </a:p>
          <a:p>
            <a:r>
              <a:rPr lang="en-US" dirty="0" smtClean="0">
                <a:solidFill>
                  <a:srgbClr val="000000"/>
                </a:solidFill>
              </a:rPr>
              <a:t>The elderly usually only tolerant smaller doses.</a:t>
            </a:r>
          </a:p>
          <a:p>
            <a:r>
              <a:rPr lang="en-US" dirty="0" smtClean="0">
                <a:solidFill>
                  <a:srgbClr val="000000"/>
                </a:solidFill>
              </a:rPr>
              <a:t>Owing to incomplete </a:t>
            </a:r>
            <a:r>
              <a:rPr lang="en-US" dirty="0" err="1" smtClean="0">
                <a:solidFill>
                  <a:srgbClr val="000000"/>
                </a:solidFill>
              </a:rPr>
              <a:t>absorption,or</a:t>
            </a:r>
            <a:r>
              <a:rPr lang="en-US" dirty="0" smtClean="0">
                <a:solidFill>
                  <a:srgbClr val="000000"/>
                </a:solidFill>
              </a:rPr>
              <a:t> </a:t>
            </a:r>
            <a:r>
              <a:rPr lang="en-US" dirty="0" err="1" smtClean="0">
                <a:solidFill>
                  <a:srgbClr val="000000"/>
                </a:solidFill>
              </a:rPr>
              <a:t>metabolism,larger</a:t>
            </a:r>
            <a:r>
              <a:rPr lang="en-US" dirty="0" smtClean="0">
                <a:solidFill>
                  <a:srgbClr val="000000"/>
                </a:solidFill>
              </a:rPr>
              <a:t> doses are often required when given by </a:t>
            </a:r>
            <a:r>
              <a:rPr lang="en-US" dirty="0" err="1" smtClean="0">
                <a:solidFill>
                  <a:srgbClr val="000000"/>
                </a:solidFill>
              </a:rPr>
              <a:t>mouth,rather</a:t>
            </a:r>
            <a:r>
              <a:rPr lang="en-US" dirty="0" smtClean="0">
                <a:solidFill>
                  <a:srgbClr val="000000"/>
                </a:solidFill>
              </a:rPr>
              <a:t> than </a:t>
            </a:r>
            <a:r>
              <a:rPr lang="en-US" dirty="0" err="1" smtClean="0">
                <a:solidFill>
                  <a:srgbClr val="000000"/>
                </a:solidFill>
              </a:rPr>
              <a:t>parenterally</a:t>
            </a:r>
            <a:r>
              <a:rPr lang="en-US" dirty="0" smtClean="0">
                <a:solidFill>
                  <a:srgbClr val="000000"/>
                </a:solidFill>
              </a:rPr>
              <a:t>.</a:t>
            </a:r>
          </a:p>
          <a:p>
            <a:r>
              <a:rPr lang="en-US" dirty="0" smtClean="0">
                <a:solidFill>
                  <a:srgbClr val="000000"/>
                </a:solidFill>
              </a:rPr>
              <a:t>Maximal effects only occur after several </a:t>
            </a:r>
            <a:r>
              <a:rPr lang="en-US" dirty="0" err="1" smtClean="0">
                <a:solidFill>
                  <a:srgbClr val="000000"/>
                </a:solidFill>
              </a:rPr>
              <a:t>doses,unless</a:t>
            </a:r>
            <a:r>
              <a:rPr lang="en-US" dirty="0" smtClean="0">
                <a:solidFill>
                  <a:srgbClr val="000000"/>
                </a:solidFill>
              </a:rPr>
              <a:t> a higher initial dose is given(loading dose).</a:t>
            </a:r>
          </a:p>
          <a:p>
            <a:r>
              <a:rPr lang="en-US" dirty="0" smtClean="0">
                <a:solidFill>
                  <a:srgbClr val="000000"/>
                </a:solidFill>
              </a:rPr>
              <a:t>Dosage may be adjusted if the drug effect can be measured (</a:t>
            </a:r>
            <a:r>
              <a:rPr lang="en-US" dirty="0" err="1" smtClean="0">
                <a:solidFill>
                  <a:srgbClr val="000000"/>
                </a:solidFill>
              </a:rPr>
              <a:t>e.g.heart</a:t>
            </a:r>
            <a:r>
              <a:rPr lang="en-US" dirty="0" smtClean="0">
                <a:solidFill>
                  <a:srgbClr val="000000"/>
                </a:solidFill>
              </a:rPr>
              <a:t> rate for digoxin in atrial </a:t>
            </a:r>
            <a:r>
              <a:rPr lang="en-US" dirty="0" err="1" smtClean="0">
                <a:solidFill>
                  <a:srgbClr val="000000"/>
                </a:solidFill>
              </a:rPr>
              <a:t>fibrillation;prothrombin</a:t>
            </a:r>
            <a:r>
              <a:rPr lang="en-US" dirty="0" smtClean="0">
                <a:solidFill>
                  <a:srgbClr val="000000"/>
                </a:solidFill>
              </a:rPr>
              <a:t> time for warfarin).</a:t>
            </a:r>
          </a:p>
          <a:p>
            <a:r>
              <a:rPr lang="en-US" dirty="0" smtClean="0">
                <a:solidFill>
                  <a:srgbClr val="000000"/>
                </a:solidFill>
              </a:rPr>
              <a:t>Measurements of plasma drug concentrations are occasionally helpful(</a:t>
            </a:r>
            <a:r>
              <a:rPr lang="en-US" dirty="0" err="1" smtClean="0">
                <a:solidFill>
                  <a:srgbClr val="000000"/>
                </a:solidFill>
              </a:rPr>
              <a:t>e.g.anticonvulsants</a:t>
            </a:r>
            <a:r>
              <a:rPr lang="en-US" dirty="0" smtClean="0">
                <a:solidFill>
                  <a:srgbClr val="000000"/>
                </a:solidFill>
              </a:rPr>
              <a:t>).</a:t>
            </a:r>
            <a:br>
              <a:rPr lang="en-US" dirty="0" smtClean="0">
                <a:solidFill>
                  <a:srgbClr val="000000"/>
                </a:solidFill>
              </a:rPr>
            </a:br>
            <a:r>
              <a:rPr lang="en-US" dirty="0" smtClean="0">
                <a:solidFill>
                  <a:srgbClr val="000000"/>
                </a:solidFill>
              </a:rPr>
              <a:t>.</a:t>
            </a:r>
            <a:endParaRPr lang="en-US" dirty="0" smtClean="0"/>
          </a:p>
        </p:txBody>
      </p:sp>
    </p:spTree>
    <p:extLst>
      <p:ext uri="{BB962C8B-B14F-4D97-AF65-F5344CB8AC3E}">
        <p14:creationId xmlns:p14="http://schemas.microsoft.com/office/powerpoint/2010/main" val="16538851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ADVERSE DRUG REACTIONS</a:t>
            </a:r>
          </a:p>
        </p:txBody>
      </p:sp>
      <p:sp>
        <p:nvSpPr>
          <p:cNvPr id="3" name="Content Placeholder 2"/>
          <p:cNvSpPr>
            <a:spLocks noGrp="1"/>
          </p:cNvSpPr>
          <p:nvPr>
            <p:ph idx="1"/>
          </p:nvPr>
        </p:nvSpPr>
        <p:spPr/>
        <p:txBody>
          <a:bodyPr/>
          <a:lstStyle/>
          <a:p>
            <a:r>
              <a:rPr lang="en-US" dirty="0" smtClean="0">
                <a:solidFill>
                  <a:srgbClr val="000000"/>
                </a:solidFill>
              </a:rPr>
              <a:t>These may be due to:</a:t>
            </a:r>
          </a:p>
          <a:p>
            <a:r>
              <a:rPr lang="en-US" dirty="0" smtClean="0">
                <a:solidFill>
                  <a:srgbClr val="000000"/>
                </a:solidFill>
              </a:rPr>
              <a:t>Unwanted pharmacological effects (</a:t>
            </a:r>
            <a:r>
              <a:rPr lang="en-US" dirty="0" err="1" smtClean="0">
                <a:solidFill>
                  <a:srgbClr val="000000"/>
                </a:solidFill>
              </a:rPr>
              <a:t>e.g.vomiting</a:t>
            </a:r>
            <a:r>
              <a:rPr lang="en-US" dirty="0" smtClean="0">
                <a:solidFill>
                  <a:srgbClr val="000000"/>
                </a:solidFill>
              </a:rPr>
              <a:t> with digoxin).</a:t>
            </a:r>
          </a:p>
          <a:p>
            <a:r>
              <a:rPr lang="en-US" dirty="0" err="1" smtClean="0">
                <a:solidFill>
                  <a:srgbClr val="000000"/>
                </a:solidFill>
              </a:rPr>
              <a:t>Idiosyncrasy,reactions</a:t>
            </a:r>
            <a:r>
              <a:rPr lang="en-US" dirty="0" smtClean="0">
                <a:solidFill>
                  <a:srgbClr val="000000"/>
                </a:solidFill>
              </a:rPr>
              <a:t> only </a:t>
            </a:r>
            <a:r>
              <a:rPr lang="en-US" dirty="0" err="1" smtClean="0">
                <a:solidFill>
                  <a:srgbClr val="000000"/>
                </a:solidFill>
              </a:rPr>
              <a:t>occuring</a:t>
            </a:r>
            <a:r>
              <a:rPr lang="en-US" dirty="0" smtClean="0">
                <a:solidFill>
                  <a:srgbClr val="000000"/>
                </a:solidFill>
              </a:rPr>
              <a:t> in certain individuals(</a:t>
            </a:r>
            <a:r>
              <a:rPr lang="en-US" dirty="0" err="1" smtClean="0">
                <a:solidFill>
                  <a:srgbClr val="000000"/>
                </a:solidFill>
              </a:rPr>
              <a:t>e.g.aspirin</a:t>
            </a:r>
            <a:r>
              <a:rPr lang="en-US" dirty="0" smtClean="0">
                <a:solidFill>
                  <a:srgbClr val="000000"/>
                </a:solidFill>
              </a:rPr>
              <a:t>-induced asthma).</a:t>
            </a:r>
          </a:p>
          <a:p>
            <a:r>
              <a:rPr lang="en-US" dirty="0" err="1" smtClean="0">
                <a:solidFill>
                  <a:srgbClr val="000000"/>
                </a:solidFill>
              </a:rPr>
              <a:t>Hypersensitivity,due</a:t>
            </a:r>
            <a:r>
              <a:rPr lang="en-US" dirty="0" smtClean="0">
                <a:solidFill>
                  <a:srgbClr val="000000"/>
                </a:solidFill>
              </a:rPr>
              <a:t> to immunological </a:t>
            </a:r>
            <a:r>
              <a:rPr lang="en-US" dirty="0" err="1" smtClean="0">
                <a:solidFill>
                  <a:srgbClr val="000000"/>
                </a:solidFill>
              </a:rPr>
              <a:t>reactions,the</a:t>
            </a:r>
            <a:r>
              <a:rPr lang="en-US" dirty="0" smtClean="0">
                <a:solidFill>
                  <a:srgbClr val="000000"/>
                </a:solidFill>
              </a:rPr>
              <a:t> most important being anaphylaxis(asthma and hypotension) which may be fatal within minutes ,and blood </a:t>
            </a:r>
            <a:r>
              <a:rPr lang="en-US" dirty="0" err="1" smtClean="0">
                <a:solidFill>
                  <a:srgbClr val="000000"/>
                </a:solidFill>
              </a:rPr>
              <a:t>dyscrasias</a:t>
            </a:r>
            <a:r>
              <a:rPr lang="en-US" dirty="0" smtClean="0">
                <a:solidFill>
                  <a:srgbClr val="000000"/>
                </a:solidFill>
              </a:rPr>
              <a:t>(</a:t>
            </a:r>
            <a:r>
              <a:rPr lang="en-US" dirty="0" err="1" smtClean="0">
                <a:solidFill>
                  <a:srgbClr val="000000"/>
                </a:solidFill>
              </a:rPr>
              <a:t>e.g.aplastic</a:t>
            </a:r>
            <a:r>
              <a:rPr lang="en-US" dirty="0" smtClean="0">
                <a:solidFill>
                  <a:srgbClr val="000000"/>
                </a:solidFill>
              </a:rPr>
              <a:t> </a:t>
            </a:r>
            <a:r>
              <a:rPr lang="en-US" dirty="0" err="1" smtClean="0">
                <a:solidFill>
                  <a:srgbClr val="000000"/>
                </a:solidFill>
              </a:rPr>
              <a:t>anaemia</a:t>
            </a:r>
            <a:r>
              <a:rPr lang="en-US" dirty="0" smtClean="0">
                <a:solidFill>
                  <a:srgbClr val="000000"/>
                </a:solidFill>
              </a:rPr>
              <a:t>).</a:t>
            </a:r>
          </a:p>
          <a:p>
            <a:r>
              <a:rPr lang="en-US" dirty="0" smtClean="0">
                <a:solidFill>
                  <a:srgbClr val="000000"/>
                </a:solidFill>
              </a:rPr>
              <a:t>Liver damage and skin rashes also occur by these mechanisms</a:t>
            </a:r>
            <a:endParaRPr lang="en-US" dirty="0"/>
          </a:p>
        </p:txBody>
      </p:sp>
    </p:spTree>
    <p:extLst>
      <p:ext uri="{BB962C8B-B14F-4D97-AF65-F5344CB8AC3E}">
        <p14:creationId xmlns:p14="http://schemas.microsoft.com/office/powerpoint/2010/main" val="19654620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dirty="0" err="1" smtClean="0"/>
              <a:t>ct</a:t>
            </a:r>
            <a:endParaRPr lang="en-US" dirty="0" smtClean="0"/>
          </a:p>
        </p:txBody>
      </p:sp>
      <p:sp>
        <p:nvSpPr>
          <p:cNvPr id="86019" name="Content Placeholder 2"/>
          <p:cNvSpPr>
            <a:spLocks noGrp="1"/>
          </p:cNvSpPr>
          <p:nvPr>
            <p:ph idx="1"/>
          </p:nvPr>
        </p:nvSpPr>
        <p:spPr/>
        <p:txBody>
          <a:bodyPr/>
          <a:lstStyle/>
          <a:p>
            <a:r>
              <a:rPr lang="en-US" smtClean="0">
                <a:solidFill>
                  <a:srgbClr val="000000"/>
                </a:solidFill>
              </a:rPr>
              <a:t>Dosage may be adjusted if the drug effect can be measured (e.g.heart rate for digoxin in atrial fibrillation;prothrombin time for warfarin).</a:t>
            </a:r>
          </a:p>
          <a:p>
            <a:r>
              <a:rPr lang="en-US" smtClean="0">
                <a:solidFill>
                  <a:srgbClr val="000000"/>
                </a:solidFill>
              </a:rPr>
              <a:t>Measurements of plasma drug concentrations are occasionally helpful(e.g.anticonvulsants).</a:t>
            </a:r>
          </a:p>
        </p:txBody>
      </p:sp>
    </p:spTree>
    <p:extLst>
      <p:ext uri="{BB962C8B-B14F-4D97-AF65-F5344CB8AC3E}">
        <p14:creationId xmlns:p14="http://schemas.microsoft.com/office/powerpoint/2010/main" val="15859359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Factors that may modify the  efficacy and choice of dose of drugs in </a:t>
            </a:r>
            <a:r>
              <a:rPr lang="en-US" b="1" dirty="0" err="1" smtClean="0">
                <a:solidFill>
                  <a:srgbClr val="FF0000"/>
                </a:solidFill>
              </a:rPr>
              <a:t>pts</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Patient age and size</a:t>
            </a:r>
          </a:p>
          <a:p>
            <a:r>
              <a:rPr lang="en-US" dirty="0" smtClean="0"/>
              <a:t>Genetic factors</a:t>
            </a:r>
          </a:p>
          <a:p>
            <a:r>
              <a:rPr lang="en-US" dirty="0" smtClean="0"/>
              <a:t>Nutritional factors-loss of proteins</a:t>
            </a:r>
          </a:p>
          <a:p>
            <a:r>
              <a:rPr lang="en-US" dirty="0" smtClean="0"/>
              <a:t>Ethnicity</a:t>
            </a:r>
          </a:p>
          <a:p>
            <a:r>
              <a:rPr lang="en-US" dirty="0" smtClean="0"/>
              <a:t>Inter current illness</a:t>
            </a:r>
          </a:p>
          <a:p>
            <a:r>
              <a:rPr lang="en-US" dirty="0" smtClean="0"/>
              <a:t>Drug interactions</a:t>
            </a:r>
          </a:p>
          <a:p>
            <a:r>
              <a:rPr lang="en-US" dirty="0" smtClean="0"/>
              <a:t>Psychological factors</a:t>
            </a:r>
            <a:endParaRPr lang="en-US" dirty="0"/>
          </a:p>
        </p:txBody>
      </p:sp>
    </p:spTree>
    <p:extLst>
      <p:ext uri="{BB962C8B-B14F-4D97-AF65-F5344CB8AC3E}">
        <p14:creationId xmlns:p14="http://schemas.microsoft.com/office/powerpoint/2010/main" val="14435060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b="1" dirty="0" smtClean="0">
                <a:solidFill>
                  <a:srgbClr val="FF0000"/>
                </a:solidFill>
              </a:rPr>
              <a:t>Role of the nurse in drug therapy</a:t>
            </a:r>
            <a:r>
              <a:rPr lang="en-US" dirty="0" smtClean="0"/>
              <a:t>.</a:t>
            </a:r>
          </a:p>
        </p:txBody>
      </p:sp>
      <p:sp>
        <p:nvSpPr>
          <p:cNvPr id="34819" name="Content Placeholder 2"/>
          <p:cNvSpPr>
            <a:spLocks noGrp="1"/>
          </p:cNvSpPr>
          <p:nvPr>
            <p:ph idx="1"/>
          </p:nvPr>
        </p:nvSpPr>
        <p:spPr/>
        <p:txBody>
          <a:bodyPr/>
          <a:lstStyle/>
          <a:p>
            <a:r>
              <a:rPr lang="en-US" smtClean="0"/>
              <a:t>Patient education</a:t>
            </a:r>
          </a:p>
          <a:p>
            <a:r>
              <a:rPr lang="en-US" smtClean="0"/>
              <a:t>Ensure compliance</a:t>
            </a:r>
          </a:p>
          <a:p>
            <a:r>
              <a:rPr lang="en-US" smtClean="0"/>
              <a:t>Note side effects</a:t>
            </a:r>
          </a:p>
          <a:p>
            <a:r>
              <a:rPr lang="en-US" smtClean="0"/>
              <a:t>Report any change in patients clinical state</a:t>
            </a:r>
          </a:p>
          <a:p>
            <a:r>
              <a:rPr lang="en-US" smtClean="0"/>
              <a:t>Administration of medication</a:t>
            </a:r>
          </a:p>
          <a:p>
            <a:r>
              <a:rPr lang="en-US" smtClean="0"/>
              <a:t>Use safe  and recommended drugs by ensuring safe administration and correct drugs.</a:t>
            </a:r>
          </a:p>
          <a:p>
            <a:endParaRPr lang="en-US" smtClean="0"/>
          </a:p>
        </p:txBody>
      </p:sp>
    </p:spTree>
    <p:extLst>
      <p:ext uri="{BB962C8B-B14F-4D97-AF65-F5344CB8AC3E}">
        <p14:creationId xmlns:p14="http://schemas.microsoft.com/office/powerpoint/2010/main" val="47235093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Patient  education.</a:t>
            </a:r>
          </a:p>
        </p:txBody>
      </p:sp>
      <p:sp>
        <p:nvSpPr>
          <p:cNvPr id="35843" name="Content Placeholder 2"/>
          <p:cNvSpPr>
            <a:spLocks noGrp="1"/>
          </p:cNvSpPr>
          <p:nvPr>
            <p:ph idx="1"/>
          </p:nvPr>
        </p:nvSpPr>
        <p:spPr/>
        <p:txBody>
          <a:bodyPr/>
          <a:lstStyle/>
          <a:p>
            <a:r>
              <a:rPr lang="en-US" smtClean="0"/>
              <a:t>Explain reason for drug therapy</a:t>
            </a:r>
          </a:p>
          <a:p>
            <a:r>
              <a:rPr lang="en-US" smtClean="0"/>
              <a:t>Explain dosage</a:t>
            </a:r>
          </a:p>
          <a:p>
            <a:r>
              <a:rPr lang="en-US" smtClean="0"/>
              <a:t>Instruct how to administer</a:t>
            </a:r>
          </a:p>
          <a:p>
            <a:r>
              <a:rPr lang="en-US" smtClean="0"/>
              <a:t>Report side effects</a:t>
            </a:r>
          </a:p>
          <a:p>
            <a:r>
              <a:rPr lang="en-US" smtClean="0"/>
              <a:t>Advice on danger of sudden withdrawal</a:t>
            </a:r>
          </a:p>
          <a:p>
            <a:r>
              <a:rPr lang="en-US" smtClean="0"/>
              <a:t>Advice on drug interaction</a:t>
            </a:r>
          </a:p>
          <a:p>
            <a:r>
              <a:rPr lang="en-US" smtClean="0"/>
              <a:t>Not to share drugs</a:t>
            </a:r>
          </a:p>
          <a:p>
            <a:r>
              <a:rPr lang="en-US" smtClean="0"/>
              <a:t>Keep drugs safely away from children</a:t>
            </a:r>
          </a:p>
        </p:txBody>
      </p:sp>
    </p:spTree>
    <p:extLst>
      <p:ext uri="{BB962C8B-B14F-4D97-AF65-F5344CB8AC3E}">
        <p14:creationId xmlns:p14="http://schemas.microsoft.com/office/powerpoint/2010/main" val="15645208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mtClean="0"/>
              <a:t>Route of administration</a:t>
            </a:r>
          </a:p>
        </p:txBody>
      </p:sp>
      <p:sp>
        <p:nvSpPr>
          <p:cNvPr id="3" name="Content Placeholder 2"/>
          <p:cNvSpPr>
            <a:spLocks noGrp="1"/>
          </p:cNvSpPr>
          <p:nvPr>
            <p:ph idx="1"/>
          </p:nvPr>
        </p:nvSpPr>
        <p:spPr/>
        <p:txBody>
          <a:bodyPr/>
          <a:lstStyle/>
          <a:p>
            <a:pPr marL="265952" indent="-265952">
              <a:defRPr/>
            </a:pPr>
            <a:r>
              <a:rPr lang="en-US" dirty="0" smtClean="0"/>
              <a:t>Enteral-oral </a:t>
            </a:r>
          </a:p>
          <a:p>
            <a:pPr marL="265952" indent="-265952">
              <a:defRPr/>
            </a:pPr>
            <a:r>
              <a:rPr lang="en-US" dirty="0" smtClean="0"/>
              <a:t>Parenteral</a:t>
            </a:r>
          </a:p>
          <a:p>
            <a:pPr marL="265952" indent="-265952">
              <a:defRPr/>
            </a:pPr>
            <a:r>
              <a:rPr lang="en-US" dirty="0" smtClean="0"/>
              <a:t>Topical </a:t>
            </a:r>
          </a:p>
          <a:p>
            <a:pPr marL="265952" indent="-265952">
              <a:defRPr/>
            </a:pPr>
            <a:r>
              <a:rPr lang="en-US" dirty="0" smtClean="0"/>
              <a:t>Inhalation</a:t>
            </a:r>
          </a:p>
          <a:p>
            <a:pPr marL="265952" indent="-265952">
              <a:defRPr/>
            </a:pPr>
            <a:r>
              <a:rPr lang="en-US" dirty="0" smtClean="0"/>
              <a:t>Rectal</a:t>
            </a:r>
          </a:p>
          <a:p>
            <a:pPr marL="0" indent="0">
              <a:buNone/>
              <a:defRPr/>
            </a:pPr>
            <a:endParaRPr lang="en-US" dirty="0" smtClean="0"/>
          </a:p>
          <a:p>
            <a:pPr marL="265952" indent="-265952">
              <a:defRPr/>
            </a:pPr>
            <a:endParaRPr lang="en-US" dirty="0"/>
          </a:p>
        </p:txBody>
      </p:sp>
    </p:spTree>
    <p:extLst>
      <p:ext uri="{BB962C8B-B14F-4D97-AF65-F5344CB8AC3E}">
        <p14:creationId xmlns:p14="http://schemas.microsoft.com/office/powerpoint/2010/main" val="2504179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b="1" smtClean="0"/>
              <a:t>Enteral  </a:t>
            </a:r>
          </a:p>
        </p:txBody>
      </p:sp>
      <p:sp>
        <p:nvSpPr>
          <p:cNvPr id="4" name="Slide Number Placeholder 3"/>
          <p:cNvSpPr>
            <a:spLocks noGrp="1"/>
          </p:cNvSpPr>
          <p:nvPr>
            <p:ph type="sldNum" sz="quarter" idx="12"/>
          </p:nvPr>
        </p:nvSpPr>
        <p:spPr/>
        <p:txBody>
          <a:bodyPr/>
          <a:lstStyle/>
          <a:p>
            <a:pPr>
              <a:defRPr/>
            </a:pPr>
            <a:fld id="{4BFC1058-56A3-4AF1-AC67-A4288E85350C}" type="slidenum">
              <a:rPr lang="en-US" smtClean="0"/>
              <a:pPr>
                <a:defRPr/>
              </a:pPr>
              <a:t>48</a:t>
            </a:fld>
            <a:endParaRPr lang="en-US"/>
          </a:p>
        </p:txBody>
      </p:sp>
      <p:sp>
        <p:nvSpPr>
          <p:cNvPr id="37892" name="Content Placeholder 2"/>
          <p:cNvSpPr>
            <a:spLocks noGrp="1"/>
          </p:cNvSpPr>
          <p:nvPr>
            <p:ph sz="quarter" idx="1"/>
          </p:nvPr>
        </p:nvSpPr>
        <p:spPr/>
        <p:txBody>
          <a:bodyPr/>
          <a:lstStyle/>
          <a:p>
            <a:r>
              <a:rPr lang="en-US" smtClean="0"/>
              <a:t>Drug administration by mouth, may involve it swallowing, or it may be placement under the tongue (sublingual)</a:t>
            </a:r>
          </a:p>
          <a:p>
            <a:r>
              <a:rPr lang="en-US" smtClean="0"/>
              <a:t>Simplest and most common means of drug administration.</a:t>
            </a:r>
          </a:p>
          <a:p>
            <a:endParaRPr lang="en-US" smtClean="0"/>
          </a:p>
        </p:txBody>
      </p:sp>
    </p:spTree>
    <p:extLst>
      <p:ext uri="{BB962C8B-B14F-4D97-AF65-F5344CB8AC3E}">
        <p14:creationId xmlns:p14="http://schemas.microsoft.com/office/powerpoint/2010/main" val="376517899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smtClean="0"/>
              <a:t>Oral  route/enteral. </a:t>
            </a:r>
          </a:p>
        </p:txBody>
      </p:sp>
      <p:sp>
        <p:nvSpPr>
          <p:cNvPr id="4" name="Slide Number Placeholder 3"/>
          <p:cNvSpPr>
            <a:spLocks noGrp="1"/>
          </p:cNvSpPr>
          <p:nvPr>
            <p:ph type="sldNum" sz="quarter" idx="12"/>
          </p:nvPr>
        </p:nvSpPr>
        <p:spPr/>
        <p:txBody>
          <a:bodyPr/>
          <a:lstStyle/>
          <a:p>
            <a:pPr>
              <a:defRPr/>
            </a:pPr>
            <a:fld id="{AAB31214-54E7-41F2-AC36-D461A523657A}" type="slidenum">
              <a:rPr lang="en-US" smtClean="0"/>
              <a:pPr>
                <a:defRPr/>
              </a:pPr>
              <a:t>49</a:t>
            </a:fld>
            <a:endParaRPr lang="en-US"/>
          </a:p>
        </p:txBody>
      </p:sp>
      <p:sp>
        <p:nvSpPr>
          <p:cNvPr id="38916" name="Content Placeholder 2"/>
          <p:cNvSpPr>
            <a:spLocks noGrp="1"/>
          </p:cNvSpPr>
          <p:nvPr>
            <p:ph sz="quarter" idx="1"/>
          </p:nvPr>
        </p:nvSpPr>
        <p:spPr/>
        <p:txBody>
          <a:bodyPr/>
          <a:lstStyle/>
          <a:p>
            <a:pPr>
              <a:buFont typeface="Wingdings 2" pitchFamily="18" charset="2"/>
              <a:buNone/>
            </a:pPr>
            <a:r>
              <a:rPr lang="en-US" b="1" dirty="0" smtClean="0"/>
              <a:t>Advantages </a:t>
            </a:r>
          </a:p>
          <a:p>
            <a:r>
              <a:rPr lang="en-US" dirty="0" smtClean="0"/>
              <a:t>Most Convenient ;</a:t>
            </a:r>
          </a:p>
          <a:p>
            <a:r>
              <a:rPr lang="en-US" dirty="0" smtClean="0"/>
              <a:t>ease of administration</a:t>
            </a:r>
          </a:p>
          <a:p>
            <a:r>
              <a:rPr lang="en-US" dirty="0" smtClean="0"/>
              <a:t>drug can be self administered</a:t>
            </a:r>
          </a:p>
          <a:p>
            <a:r>
              <a:rPr lang="en-US" dirty="0" smtClean="0"/>
              <a:t>Reduces systemic infections which can complicate treatment</a:t>
            </a:r>
          </a:p>
          <a:p>
            <a:r>
              <a:rPr lang="en-US" dirty="0" smtClean="0"/>
              <a:t>Toxicities can easily be countered using antidotes e.g. activated charcoal,</a:t>
            </a:r>
          </a:p>
          <a:p>
            <a:r>
              <a:rPr lang="en-US" dirty="0" smtClean="0"/>
              <a:t>Cheap no need for drug sterilization,</a:t>
            </a:r>
          </a:p>
        </p:txBody>
      </p:sp>
    </p:spTree>
    <p:extLst>
      <p:ext uri="{BB962C8B-B14F-4D97-AF65-F5344CB8AC3E}">
        <p14:creationId xmlns:p14="http://schemas.microsoft.com/office/powerpoint/2010/main" val="30519620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0575" y="1323975"/>
            <a:ext cx="10477500" cy="4386265"/>
          </a:xfrm>
        </p:spPr>
        <p:txBody>
          <a:bodyPr/>
          <a:lstStyle/>
          <a:p>
            <a:r>
              <a:rPr lang="en-US" dirty="0">
                <a:solidFill>
                  <a:srgbClr val="FF0000"/>
                </a:solidFill>
              </a:rPr>
              <a:t>Toxic</a:t>
            </a:r>
            <a:r>
              <a:rPr lang="en-US" dirty="0"/>
              <a:t>-poisonous to the tissues</a:t>
            </a:r>
          </a:p>
          <a:p>
            <a:r>
              <a:rPr lang="en-US" dirty="0">
                <a:solidFill>
                  <a:srgbClr val="FF0000"/>
                </a:solidFill>
              </a:rPr>
              <a:t>Bioavailability</a:t>
            </a:r>
            <a:r>
              <a:rPr lang="en-US" dirty="0"/>
              <a:t>-means the drug has reached  circulation and is therefore available to all tissues.</a:t>
            </a:r>
          </a:p>
          <a:p>
            <a:r>
              <a:rPr lang="en-US" dirty="0">
                <a:solidFill>
                  <a:srgbClr val="FF0000"/>
                </a:solidFill>
              </a:rPr>
              <a:t>Tolerance</a:t>
            </a:r>
            <a:r>
              <a:rPr lang="en-US" dirty="0"/>
              <a:t>: Decreased response to a drug as a result of continuous exposure at the same dose or need to increase the dose of a drug to achieve the same effect</a:t>
            </a:r>
          </a:p>
          <a:p>
            <a:r>
              <a:rPr lang="en-US" dirty="0">
                <a:solidFill>
                  <a:srgbClr val="FF0000"/>
                </a:solidFill>
              </a:rPr>
              <a:t>Intolerance: </a:t>
            </a:r>
            <a:r>
              <a:rPr lang="en-US" dirty="0"/>
              <a:t>Low threshold to normal pharmacological action of a drug </a:t>
            </a:r>
          </a:p>
          <a:p>
            <a:endParaRPr lang="en-US" sz="877" dirty="0"/>
          </a:p>
          <a:p>
            <a:endParaRPr lang="en-US" dirty="0"/>
          </a:p>
        </p:txBody>
      </p:sp>
    </p:spTree>
    <p:extLst>
      <p:ext uri="{BB962C8B-B14F-4D97-AF65-F5344CB8AC3E}">
        <p14:creationId xmlns:p14="http://schemas.microsoft.com/office/powerpoint/2010/main" val="31688060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488708" y="76201"/>
            <a:ext cx="7214585" cy="533400"/>
          </a:xfrm>
        </p:spPr>
        <p:txBody>
          <a:bodyPr>
            <a:normAutofit fontScale="90000"/>
          </a:bodyPr>
          <a:lstStyle/>
          <a:p>
            <a:r>
              <a:rPr lang="en-US" smtClean="0"/>
              <a:t>Ct orals.</a:t>
            </a:r>
          </a:p>
        </p:txBody>
      </p:sp>
      <p:sp>
        <p:nvSpPr>
          <p:cNvPr id="4" name="Slide Number Placeholder 3"/>
          <p:cNvSpPr>
            <a:spLocks noGrp="1"/>
          </p:cNvSpPr>
          <p:nvPr>
            <p:ph type="sldNum" sz="quarter" idx="12"/>
          </p:nvPr>
        </p:nvSpPr>
        <p:spPr/>
        <p:txBody>
          <a:bodyPr/>
          <a:lstStyle/>
          <a:p>
            <a:pPr>
              <a:defRPr/>
            </a:pPr>
            <a:fld id="{5AECA448-79FD-4AD0-9A69-F43555760B60}" type="slidenum">
              <a:rPr lang="en-US" smtClean="0"/>
              <a:pPr>
                <a:defRPr/>
              </a:pPr>
              <a:t>50</a:t>
            </a:fld>
            <a:endParaRPr lang="en-US"/>
          </a:p>
        </p:txBody>
      </p:sp>
      <p:sp>
        <p:nvSpPr>
          <p:cNvPr id="39940" name="Content Placeholder 2"/>
          <p:cNvSpPr>
            <a:spLocks noGrp="1"/>
          </p:cNvSpPr>
          <p:nvPr>
            <p:ph sz="quarter" idx="1"/>
          </p:nvPr>
        </p:nvSpPr>
        <p:spPr>
          <a:xfrm>
            <a:off x="572589" y="949233"/>
            <a:ext cx="10859588" cy="4687389"/>
          </a:xfrm>
        </p:spPr>
        <p:txBody>
          <a:bodyPr/>
          <a:lstStyle/>
          <a:p>
            <a:r>
              <a:rPr lang="en-US" sz="2338" dirty="0"/>
              <a:t>A variety of drugs can be administered e.g. tablets, capsules, suspensions </a:t>
            </a:r>
            <a:r>
              <a:rPr lang="en-US" sz="2338" dirty="0" err="1"/>
              <a:t>etc</a:t>
            </a:r>
            <a:r>
              <a:rPr lang="en-US" sz="2338" dirty="0"/>
              <a:t> </a:t>
            </a:r>
          </a:p>
          <a:p>
            <a:pPr>
              <a:buFont typeface="Wingdings 2" pitchFamily="18" charset="2"/>
              <a:buNone/>
            </a:pPr>
            <a:r>
              <a:rPr lang="en-US" sz="2338" b="1" dirty="0"/>
              <a:t>Disadvantages </a:t>
            </a:r>
          </a:p>
          <a:p>
            <a:r>
              <a:rPr lang="en-US" sz="2338" dirty="0"/>
              <a:t>Unsuitable for unconscious patients</a:t>
            </a:r>
          </a:p>
          <a:p>
            <a:r>
              <a:rPr lang="en-US" sz="2338" dirty="0"/>
              <a:t>Harsh GIT environment may affect drug absorption ,limiting bioavailability</a:t>
            </a:r>
          </a:p>
          <a:p>
            <a:r>
              <a:rPr lang="en-US" sz="2338" dirty="0"/>
              <a:t>Drug absorption can be influenced by presence of food and gastric </a:t>
            </a:r>
            <a:r>
              <a:rPr lang="en-US" sz="2338" dirty="0" err="1"/>
              <a:t>motility.e.g</a:t>
            </a:r>
            <a:r>
              <a:rPr lang="en-US" sz="2338" dirty="0"/>
              <a:t> the  </a:t>
            </a:r>
            <a:r>
              <a:rPr lang="en-US" sz="2338" dirty="0" err="1"/>
              <a:t>the</a:t>
            </a:r>
            <a:r>
              <a:rPr lang="en-US" sz="2338" dirty="0"/>
              <a:t> absorption of </a:t>
            </a:r>
            <a:r>
              <a:rPr lang="en-US" sz="2338" dirty="0" err="1"/>
              <a:t>tetracyclines</a:t>
            </a:r>
            <a:r>
              <a:rPr lang="en-US" sz="2338" dirty="0"/>
              <a:t> can be reduced by milk and milk products ,</a:t>
            </a:r>
            <a:r>
              <a:rPr lang="en-US" sz="2338" dirty="0" err="1"/>
              <a:t>griseofulvin’s</a:t>
            </a:r>
            <a:r>
              <a:rPr lang="en-US" sz="2338" dirty="0"/>
              <a:t> absorption is enhanced by fatty meal.</a:t>
            </a:r>
          </a:p>
          <a:p>
            <a:r>
              <a:rPr lang="en-US" sz="2338" dirty="0"/>
              <a:t>Some drugs may cause gastric irritation </a:t>
            </a:r>
          </a:p>
          <a:p>
            <a:r>
              <a:rPr lang="en-US" sz="2338" dirty="0"/>
              <a:t>Effect is slow  in emergencies</a:t>
            </a:r>
          </a:p>
          <a:p>
            <a:r>
              <a:rPr lang="en-US" sz="2338" dirty="0"/>
              <a:t>Drugs may undergo first-pass metabolism hence limiting their efficacy</a:t>
            </a:r>
            <a:r>
              <a:rPr lang="en-US" dirty="0"/>
              <a:t> </a:t>
            </a:r>
            <a:r>
              <a:rPr lang="en-US" dirty="0" smtClean="0"/>
              <a:t>.</a:t>
            </a:r>
            <a:endParaRPr lang="en-US" dirty="0"/>
          </a:p>
        </p:txBody>
      </p:sp>
    </p:spTree>
    <p:extLst>
      <p:ext uri="{BB962C8B-B14F-4D97-AF65-F5344CB8AC3E}">
        <p14:creationId xmlns:p14="http://schemas.microsoft.com/office/powerpoint/2010/main" val="90461367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b="1" dirty="0" smtClean="0">
                <a:solidFill>
                  <a:srgbClr val="C00000"/>
                </a:solidFill>
              </a:rPr>
              <a:t>First-pass metabolism </a:t>
            </a:r>
          </a:p>
        </p:txBody>
      </p:sp>
      <p:sp>
        <p:nvSpPr>
          <p:cNvPr id="4" name="Slide Number Placeholder 3"/>
          <p:cNvSpPr>
            <a:spLocks noGrp="1"/>
          </p:cNvSpPr>
          <p:nvPr>
            <p:ph type="sldNum" sz="quarter" idx="12"/>
          </p:nvPr>
        </p:nvSpPr>
        <p:spPr/>
        <p:txBody>
          <a:bodyPr/>
          <a:lstStyle/>
          <a:p>
            <a:pPr>
              <a:defRPr/>
            </a:pPr>
            <a:fld id="{1755CD96-7BFF-4C81-BCB9-F026B98861AD}" type="slidenum">
              <a:rPr lang="en-US" smtClean="0"/>
              <a:pPr>
                <a:defRPr/>
              </a:pPr>
              <a:t>51</a:t>
            </a:fld>
            <a:endParaRPr lang="en-US"/>
          </a:p>
        </p:txBody>
      </p:sp>
      <p:sp>
        <p:nvSpPr>
          <p:cNvPr id="40964" name="Content Placeholder 2"/>
          <p:cNvSpPr>
            <a:spLocks noGrp="1"/>
          </p:cNvSpPr>
          <p:nvPr>
            <p:ph sz="quarter" idx="1"/>
          </p:nvPr>
        </p:nvSpPr>
        <p:spPr/>
        <p:txBody>
          <a:bodyPr/>
          <a:lstStyle/>
          <a:p>
            <a:r>
              <a:rPr lang="en-US" dirty="0" smtClean="0"/>
              <a:t>Refers to hepatic metabolism of a pharmacological agent when orally administered before reaching systemic circulation.</a:t>
            </a:r>
          </a:p>
          <a:p>
            <a:r>
              <a:rPr lang="en-US" dirty="0" smtClean="0"/>
              <a:t>drugs absorbed from the GI tract are transported through the portal circulation and liver, where they may undergo extensive metabolism before reaching the systemic circulation. </a:t>
            </a:r>
          </a:p>
          <a:p>
            <a:r>
              <a:rPr lang="en-US" dirty="0" smtClean="0"/>
              <a:t>This reduces drug availability at the target site.</a:t>
            </a:r>
          </a:p>
          <a:p>
            <a:endParaRPr lang="en-US" dirty="0" smtClean="0"/>
          </a:p>
          <a:p>
            <a:endParaRPr lang="en-US" dirty="0" smtClean="0"/>
          </a:p>
        </p:txBody>
      </p:sp>
    </p:spTree>
    <p:extLst>
      <p:ext uri="{BB962C8B-B14F-4D97-AF65-F5344CB8AC3E}">
        <p14:creationId xmlns:p14="http://schemas.microsoft.com/office/powerpoint/2010/main" val="58432817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b="1" smtClean="0"/>
              <a:t>Sublingual route </a:t>
            </a:r>
          </a:p>
        </p:txBody>
      </p:sp>
      <p:sp>
        <p:nvSpPr>
          <p:cNvPr id="4" name="Slide Number Placeholder 3"/>
          <p:cNvSpPr>
            <a:spLocks noGrp="1"/>
          </p:cNvSpPr>
          <p:nvPr>
            <p:ph type="sldNum" sz="quarter" idx="12"/>
          </p:nvPr>
        </p:nvSpPr>
        <p:spPr/>
        <p:txBody>
          <a:bodyPr/>
          <a:lstStyle/>
          <a:p>
            <a:pPr>
              <a:defRPr/>
            </a:pPr>
            <a:fld id="{2573B48E-7CB1-4426-93D2-926C10670052}" type="slidenum">
              <a:rPr lang="en-US" smtClean="0"/>
              <a:pPr>
                <a:defRPr/>
              </a:pPr>
              <a:t>52</a:t>
            </a:fld>
            <a:endParaRPr lang="en-US"/>
          </a:p>
        </p:txBody>
      </p:sp>
      <p:sp>
        <p:nvSpPr>
          <p:cNvPr id="41988" name="Content Placeholder 2"/>
          <p:cNvSpPr>
            <a:spLocks noGrp="1"/>
          </p:cNvSpPr>
          <p:nvPr>
            <p:ph sz="quarter" idx="1"/>
          </p:nvPr>
        </p:nvSpPr>
        <p:spPr/>
        <p:txBody>
          <a:bodyPr/>
          <a:lstStyle/>
          <a:p>
            <a:r>
              <a:rPr lang="en-US" smtClean="0"/>
              <a:t>Drugs placed under the tongue to diffuse into the capillary network and, therefore enter the systemic circulation directly. e.g. nitroglycerine </a:t>
            </a:r>
          </a:p>
          <a:p>
            <a:pPr>
              <a:buFont typeface="Wingdings 2" pitchFamily="18" charset="2"/>
              <a:buNone/>
            </a:pPr>
            <a:r>
              <a:rPr lang="en-US" b="1" smtClean="0"/>
              <a:t>Advantages  </a:t>
            </a:r>
            <a:endParaRPr lang="en-US" smtClean="0"/>
          </a:p>
          <a:p>
            <a:r>
              <a:rPr lang="en-US" smtClean="0"/>
              <a:t>rapid absorption,</a:t>
            </a:r>
          </a:p>
          <a:p>
            <a:r>
              <a:rPr lang="en-US" smtClean="0"/>
              <a:t> convenience of administration, </a:t>
            </a:r>
          </a:p>
          <a:p>
            <a:r>
              <a:rPr lang="en-US" smtClean="0"/>
              <a:t>low incidence of infection, </a:t>
            </a:r>
          </a:p>
          <a:p>
            <a:r>
              <a:rPr lang="en-US" smtClean="0"/>
              <a:t>avoidance of the harsh GI environment, and first-pass metabolism </a:t>
            </a:r>
          </a:p>
        </p:txBody>
      </p:sp>
    </p:spTree>
    <p:extLst>
      <p:ext uri="{BB962C8B-B14F-4D97-AF65-F5344CB8AC3E}">
        <p14:creationId xmlns:p14="http://schemas.microsoft.com/office/powerpoint/2010/main" val="367135804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endParaRPr lang="en-US" smtClean="0"/>
          </a:p>
        </p:txBody>
      </p:sp>
      <p:sp>
        <p:nvSpPr>
          <p:cNvPr id="4" name="Slide Number Placeholder 3"/>
          <p:cNvSpPr>
            <a:spLocks noGrp="1"/>
          </p:cNvSpPr>
          <p:nvPr>
            <p:ph type="sldNum" sz="quarter" idx="12"/>
          </p:nvPr>
        </p:nvSpPr>
        <p:spPr/>
        <p:txBody>
          <a:bodyPr/>
          <a:lstStyle/>
          <a:p>
            <a:pPr>
              <a:defRPr/>
            </a:pPr>
            <a:fld id="{75E3B8DB-A75C-4486-B85C-0125014AED18}" type="slidenum">
              <a:rPr lang="en-US" smtClean="0"/>
              <a:pPr>
                <a:defRPr/>
              </a:pPr>
              <a:t>53</a:t>
            </a:fld>
            <a:endParaRPr lang="en-US"/>
          </a:p>
        </p:txBody>
      </p:sp>
      <p:sp>
        <p:nvSpPr>
          <p:cNvPr id="43012" name="Content Placeholder 2"/>
          <p:cNvSpPr>
            <a:spLocks noGrp="1"/>
          </p:cNvSpPr>
          <p:nvPr>
            <p:ph sz="quarter" idx="1"/>
          </p:nvPr>
        </p:nvSpPr>
        <p:spPr/>
        <p:txBody>
          <a:bodyPr/>
          <a:lstStyle/>
          <a:p>
            <a:r>
              <a:rPr lang="en-US" b="1" smtClean="0"/>
              <a:t>Disadvantage </a:t>
            </a:r>
          </a:p>
          <a:p>
            <a:r>
              <a:rPr lang="en-US" smtClean="0"/>
              <a:t>Inconvenience in holding the drug in the mouth</a:t>
            </a:r>
          </a:p>
          <a:p>
            <a:r>
              <a:rPr lang="en-US" smtClean="0"/>
              <a:t>Only small doses can be administered at any given time.</a:t>
            </a:r>
          </a:p>
          <a:p>
            <a:r>
              <a:rPr lang="en-US" smtClean="0"/>
              <a:t>Unfavorable for unpalatable /bitter drugs</a:t>
            </a:r>
          </a:p>
          <a:p>
            <a:r>
              <a:rPr lang="en-US" smtClean="0"/>
              <a:t>Irritation of the oral mucosa </a:t>
            </a:r>
          </a:p>
          <a:p>
            <a:endParaRPr lang="en-US" b="1" smtClean="0"/>
          </a:p>
        </p:txBody>
      </p:sp>
    </p:spTree>
    <p:extLst>
      <p:ext uri="{BB962C8B-B14F-4D97-AF65-F5344CB8AC3E}">
        <p14:creationId xmlns:p14="http://schemas.microsoft.com/office/powerpoint/2010/main" val="120928972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smtClean="0"/>
              <a:t>Rectal route </a:t>
            </a:r>
          </a:p>
        </p:txBody>
      </p:sp>
      <p:sp>
        <p:nvSpPr>
          <p:cNvPr id="4" name="Slide Number Placeholder 3"/>
          <p:cNvSpPr>
            <a:spLocks noGrp="1"/>
          </p:cNvSpPr>
          <p:nvPr>
            <p:ph type="sldNum" sz="quarter" idx="12"/>
          </p:nvPr>
        </p:nvSpPr>
        <p:spPr/>
        <p:txBody>
          <a:bodyPr/>
          <a:lstStyle/>
          <a:p>
            <a:pPr>
              <a:defRPr/>
            </a:pPr>
            <a:fld id="{A4BA1A9F-F9EE-4080-9ECB-62AD2498B6E9}" type="slidenum">
              <a:rPr lang="en-US" smtClean="0"/>
              <a:pPr>
                <a:defRPr/>
              </a:pPr>
              <a:t>54</a:t>
            </a:fld>
            <a:endParaRPr lang="en-US"/>
          </a:p>
        </p:txBody>
      </p:sp>
      <p:sp>
        <p:nvSpPr>
          <p:cNvPr id="44036" name="Content Placeholder 2"/>
          <p:cNvSpPr>
            <a:spLocks noGrp="1"/>
          </p:cNvSpPr>
          <p:nvPr>
            <p:ph sz="quarter" idx="1"/>
          </p:nvPr>
        </p:nvSpPr>
        <p:spPr/>
        <p:txBody>
          <a:bodyPr/>
          <a:lstStyle/>
          <a:p>
            <a:r>
              <a:rPr lang="en-US" smtClean="0"/>
              <a:t>By suppositories or enemas </a:t>
            </a:r>
          </a:p>
          <a:p>
            <a:pPr>
              <a:buFont typeface="Wingdings 2" pitchFamily="18" charset="2"/>
              <a:buNone/>
            </a:pPr>
            <a:r>
              <a:rPr lang="en-US" b="1" smtClean="0"/>
              <a:t>Advantages </a:t>
            </a:r>
          </a:p>
          <a:p>
            <a:r>
              <a:rPr lang="en-US" smtClean="0"/>
              <a:t>Mostly used in children </a:t>
            </a:r>
          </a:p>
          <a:p>
            <a:r>
              <a:rPr lang="en-US" smtClean="0"/>
              <a:t>Little or no first pass effect </a:t>
            </a:r>
          </a:p>
          <a:p>
            <a:r>
              <a:rPr lang="en-US" smtClean="0"/>
              <a:t>Higher concentrations rapidly achieved</a:t>
            </a:r>
          </a:p>
          <a:p>
            <a:r>
              <a:rPr lang="en-US" smtClean="0"/>
              <a:t>Useful for drugs that can induce vomiting/unpleasant taste.</a:t>
            </a:r>
          </a:p>
          <a:p>
            <a:r>
              <a:rPr lang="en-US" smtClean="0"/>
              <a:t> </a:t>
            </a:r>
          </a:p>
          <a:p>
            <a:endParaRPr lang="en-US" smtClean="0"/>
          </a:p>
        </p:txBody>
      </p:sp>
    </p:spTree>
    <p:extLst>
      <p:ext uri="{BB962C8B-B14F-4D97-AF65-F5344CB8AC3E}">
        <p14:creationId xmlns:p14="http://schemas.microsoft.com/office/powerpoint/2010/main" val="87626623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endParaRPr lang="en-US" smtClean="0"/>
          </a:p>
        </p:txBody>
      </p:sp>
      <p:sp>
        <p:nvSpPr>
          <p:cNvPr id="4" name="Slide Number Placeholder 3"/>
          <p:cNvSpPr>
            <a:spLocks noGrp="1"/>
          </p:cNvSpPr>
          <p:nvPr>
            <p:ph type="sldNum" sz="quarter" idx="12"/>
          </p:nvPr>
        </p:nvSpPr>
        <p:spPr/>
        <p:txBody>
          <a:bodyPr/>
          <a:lstStyle/>
          <a:p>
            <a:pPr>
              <a:defRPr/>
            </a:pPr>
            <a:fld id="{58C7CFFD-AE76-4D94-B6F8-AE76B039AAE4}" type="slidenum">
              <a:rPr lang="en-US" smtClean="0"/>
              <a:pPr>
                <a:defRPr/>
              </a:pPr>
              <a:t>55</a:t>
            </a:fld>
            <a:endParaRPr lang="en-US"/>
          </a:p>
        </p:txBody>
      </p:sp>
      <p:sp>
        <p:nvSpPr>
          <p:cNvPr id="45060" name="Content Placeholder 2"/>
          <p:cNvSpPr>
            <a:spLocks noGrp="1"/>
          </p:cNvSpPr>
          <p:nvPr>
            <p:ph sz="quarter" idx="1"/>
          </p:nvPr>
        </p:nvSpPr>
        <p:spPr/>
        <p:txBody>
          <a:bodyPr/>
          <a:lstStyle/>
          <a:p>
            <a:pPr>
              <a:buFont typeface="Wingdings 2" pitchFamily="18" charset="2"/>
              <a:buNone/>
            </a:pPr>
            <a:r>
              <a:rPr lang="en-US" b="1" smtClean="0"/>
              <a:t>Disadvantages</a:t>
            </a:r>
          </a:p>
          <a:p>
            <a:r>
              <a:rPr lang="en-US" smtClean="0"/>
              <a:t>Slow and erratic absorption</a:t>
            </a:r>
          </a:p>
          <a:p>
            <a:r>
              <a:rPr lang="en-US" smtClean="0"/>
              <a:t>Inconvenient </a:t>
            </a:r>
          </a:p>
          <a:p>
            <a:r>
              <a:rPr lang="en-US" smtClean="0"/>
              <a:t>Irritation /inflammation of rectal mucosa may occur </a:t>
            </a:r>
          </a:p>
          <a:p>
            <a:endParaRPr lang="en-US" smtClean="0"/>
          </a:p>
        </p:txBody>
      </p:sp>
    </p:spTree>
    <p:extLst>
      <p:ext uri="{BB962C8B-B14F-4D97-AF65-F5344CB8AC3E}">
        <p14:creationId xmlns:p14="http://schemas.microsoft.com/office/powerpoint/2010/main" val="111331259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b="1" smtClean="0"/>
              <a:t>Parenteral </a:t>
            </a:r>
          </a:p>
        </p:txBody>
      </p:sp>
      <p:sp>
        <p:nvSpPr>
          <p:cNvPr id="4" name="Slide Number Placeholder 3"/>
          <p:cNvSpPr>
            <a:spLocks noGrp="1"/>
          </p:cNvSpPr>
          <p:nvPr>
            <p:ph type="sldNum" sz="quarter" idx="12"/>
          </p:nvPr>
        </p:nvSpPr>
        <p:spPr/>
        <p:txBody>
          <a:bodyPr/>
          <a:lstStyle/>
          <a:p>
            <a:pPr>
              <a:defRPr/>
            </a:pPr>
            <a:fld id="{8A14C2FE-606B-4A43-8513-38CE6BB7F3FC}" type="slidenum">
              <a:rPr lang="en-US" smtClean="0"/>
              <a:pPr>
                <a:defRPr/>
              </a:pPr>
              <a:t>56</a:t>
            </a:fld>
            <a:endParaRPr lang="en-US"/>
          </a:p>
        </p:txBody>
      </p:sp>
      <p:sp>
        <p:nvSpPr>
          <p:cNvPr id="46084" name="Content Placeholder 2"/>
          <p:cNvSpPr>
            <a:spLocks noGrp="1"/>
          </p:cNvSpPr>
          <p:nvPr>
            <p:ph sz="quarter" idx="1"/>
          </p:nvPr>
        </p:nvSpPr>
        <p:spPr/>
        <p:txBody>
          <a:bodyPr/>
          <a:lstStyle/>
          <a:p>
            <a:pPr>
              <a:buFont typeface="Wingdings 2" pitchFamily="18" charset="2"/>
              <a:buNone/>
            </a:pPr>
            <a:r>
              <a:rPr lang="en-US" smtClean="0"/>
              <a:t> direct introduction of drug into the systemic circulation, or other vascular tissue  bypassing the  body's barrier defenses .</a:t>
            </a:r>
          </a:p>
          <a:p>
            <a:r>
              <a:rPr lang="en-US" smtClean="0"/>
              <a:t>Useful for poorly absorbed  drugs e.g. heparin and  agents unstable in the GI tract e.g.  Insulin</a:t>
            </a:r>
          </a:p>
          <a:p>
            <a:r>
              <a:rPr lang="en-US" smtClean="0"/>
              <a:t> unconscious patients and circumstances that require  rapid onset of action.</a:t>
            </a:r>
          </a:p>
        </p:txBody>
      </p:sp>
    </p:spTree>
    <p:extLst>
      <p:ext uri="{BB962C8B-B14F-4D97-AF65-F5344CB8AC3E}">
        <p14:creationId xmlns:p14="http://schemas.microsoft.com/office/powerpoint/2010/main" val="237746283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b="1" smtClean="0"/>
              <a:t>Parenteral </a:t>
            </a:r>
          </a:p>
        </p:txBody>
      </p:sp>
      <p:sp>
        <p:nvSpPr>
          <p:cNvPr id="4" name="Slide Number Placeholder 3"/>
          <p:cNvSpPr>
            <a:spLocks noGrp="1"/>
          </p:cNvSpPr>
          <p:nvPr>
            <p:ph type="sldNum" sz="quarter" idx="12"/>
          </p:nvPr>
        </p:nvSpPr>
        <p:spPr/>
        <p:txBody>
          <a:bodyPr/>
          <a:lstStyle/>
          <a:p>
            <a:pPr>
              <a:defRPr/>
            </a:pPr>
            <a:fld id="{E23759EA-CC71-46CA-92FD-A0C6A6306A68}" type="slidenum">
              <a:rPr lang="en-US" smtClean="0"/>
              <a:pPr>
                <a:defRPr/>
              </a:pPr>
              <a:t>57</a:t>
            </a:fld>
            <a:endParaRPr lang="en-US"/>
          </a:p>
        </p:txBody>
      </p:sp>
      <p:sp>
        <p:nvSpPr>
          <p:cNvPr id="47108" name="Content Placeholder 2"/>
          <p:cNvSpPr>
            <a:spLocks noGrp="1"/>
          </p:cNvSpPr>
          <p:nvPr>
            <p:ph sz="quarter" idx="1"/>
          </p:nvPr>
        </p:nvSpPr>
        <p:spPr/>
        <p:txBody>
          <a:bodyPr/>
          <a:lstStyle/>
          <a:p>
            <a:r>
              <a:rPr lang="en-US" smtClean="0"/>
              <a:t>highest bioavailability </a:t>
            </a:r>
          </a:p>
          <a:p>
            <a:r>
              <a:rPr lang="en-US" smtClean="0"/>
              <a:t>Drugs avoid first-pass metabolism or harsh GI environments.</a:t>
            </a:r>
          </a:p>
          <a:p>
            <a:r>
              <a:rPr lang="en-US" smtClean="0"/>
              <a:t>  provides the most control over the actual dose of drug </a:t>
            </a:r>
          </a:p>
        </p:txBody>
      </p:sp>
    </p:spTree>
    <p:extLst>
      <p:ext uri="{BB962C8B-B14F-4D97-AF65-F5344CB8AC3E}">
        <p14:creationId xmlns:p14="http://schemas.microsoft.com/office/powerpoint/2010/main" val="164985464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b="1" smtClean="0"/>
              <a:t>intravascular </a:t>
            </a:r>
          </a:p>
        </p:txBody>
      </p:sp>
      <p:sp>
        <p:nvSpPr>
          <p:cNvPr id="4" name="Slide Number Placeholder 3"/>
          <p:cNvSpPr>
            <a:spLocks noGrp="1"/>
          </p:cNvSpPr>
          <p:nvPr>
            <p:ph type="sldNum" sz="quarter" idx="12"/>
          </p:nvPr>
        </p:nvSpPr>
        <p:spPr/>
        <p:txBody>
          <a:bodyPr/>
          <a:lstStyle/>
          <a:p>
            <a:pPr>
              <a:defRPr/>
            </a:pPr>
            <a:fld id="{F80CB000-5CCE-4068-8322-24801AD62730}" type="slidenum">
              <a:rPr lang="en-US" smtClean="0"/>
              <a:pPr>
                <a:defRPr/>
              </a:pPr>
              <a:t>58</a:t>
            </a:fld>
            <a:endParaRPr lang="en-US"/>
          </a:p>
        </p:txBody>
      </p:sp>
      <p:sp>
        <p:nvSpPr>
          <p:cNvPr id="48132" name="Content Placeholder 2"/>
          <p:cNvSpPr>
            <a:spLocks noGrp="1"/>
          </p:cNvSpPr>
          <p:nvPr>
            <p:ph sz="quarter" idx="1"/>
          </p:nvPr>
        </p:nvSpPr>
        <p:spPr/>
        <p:txBody>
          <a:bodyPr/>
          <a:lstStyle/>
          <a:p>
            <a:r>
              <a:rPr lang="en-US" smtClean="0"/>
              <a:t>Maybe intravenous/intra-arterial </a:t>
            </a:r>
          </a:p>
          <a:p>
            <a:pPr>
              <a:buFont typeface="Wingdings 2" pitchFamily="18" charset="2"/>
              <a:buNone/>
            </a:pPr>
            <a:r>
              <a:rPr lang="en-US" b="1" smtClean="0"/>
              <a:t>Advantages</a:t>
            </a:r>
            <a:r>
              <a:rPr lang="en-US" smtClean="0"/>
              <a:t> </a:t>
            </a:r>
          </a:p>
          <a:p>
            <a:r>
              <a:rPr lang="en-US" smtClean="0"/>
              <a:t>100% bioavailability </a:t>
            </a:r>
          </a:p>
          <a:p>
            <a:r>
              <a:rPr lang="en-US" smtClean="0"/>
              <a:t>Immediate onset of action </a:t>
            </a:r>
          </a:p>
          <a:p>
            <a:r>
              <a:rPr lang="en-US" smtClean="0"/>
              <a:t>Precise and accurate </a:t>
            </a:r>
          </a:p>
        </p:txBody>
      </p:sp>
    </p:spTree>
    <p:extLst>
      <p:ext uri="{BB962C8B-B14F-4D97-AF65-F5344CB8AC3E}">
        <p14:creationId xmlns:p14="http://schemas.microsoft.com/office/powerpoint/2010/main" val="127986277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endParaRPr lang="en-US" smtClean="0"/>
          </a:p>
        </p:txBody>
      </p:sp>
      <p:sp>
        <p:nvSpPr>
          <p:cNvPr id="4" name="Slide Number Placeholder 3"/>
          <p:cNvSpPr>
            <a:spLocks noGrp="1"/>
          </p:cNvSpPr>
          <p:nvPr>
            <p:ph type="sldNum" sz="quarter" idx="12"/>
          </p:nvPr>
        </p:nvSpPr>
        <p:spPr/>
        <p:txBody>
          <a:bodyPr/>
          <a:lstStyle/>
          <a:p>
            <a:pPr>
              <a:defRPr/>
            </a:pPr>
            <a:fld id="{075D8CE0-8BD1-4E31-B197-74CF83CD547E}" type="slidenum">
              <a:rPr lang="en-US" smtClean="0"/>
              <a:pPr>
                <a:defRPr/>
              </a:pPr>
              <a:t>59</a:t>
            </a:fld>
            <a:endParaRPr lang="en-US"/>
          </a:p>
        </p:txBody>
      </p:sp>
      <p:sp>
        <p:nvSpPr>
          <p:cNvPr id="49156" name="Content Placeholder 2"/>
          <p:cNvSpPr>
            <a:spLocks noGrp="1"/>
          </p:cNvSpPr>
          <p:nvPr>
            <p:ph sz="quarter" idx="1"/>
          </p:nvPr>
        </p:nvSpPr>
        <p:spPr/>
        <p:txBody>
          <a:bodyPr/>
          <a:lstStyle/>
          <a:p>
            <a:pPr>
              <a:buFont typeface="Wingdings 2" pitchFamily="18" charset="2"/>
              <a:buNone/>
            </a:pPr>
            <a:r>
              <a:rPr lang="en-US" b="1" smtClean="0"/>
              <a:t>Disadvantages </a:t>
            </a:r>
          </a:p>
          <a:p>
            <a:r>
              <a:rPr lang="en-US" smtClean="0"/>
              <a:t>Drugs injected cannot be easily recalled</a:t>
            </a:r>
          </a:p>
          <a:p>
            <a:r>
              <a:rPr lang="en-US" smtClean="0"/>
              <a:t>Risk of infection through contamination</a:t>
            </a:r>
          </a:p>
          <a:p>
            <a:r>
              <a:rPr lang="en-US" smtClean="0"/>
              <a:t>Rapid infusion of drug may cause hemolysis or other adverse effects.</a:t>
            </a:r>
          </a:p>
          <a:p>
            <a:endParaRPr lang="en-US" smtClean="0"/>
          </a:p>
          <a:p>
            <a:endParaRPr lang="en-US" b="1" smtClean="0"/>
          </a:p>
        </p:txBody>
      </p:sp>
    </p:spTree>
    <p:extLst>
      <p:ext uri="{BB962C8B-B14F-4D97-AF65-F5344CB8AC3E}">
        <p14:creationId xmlns:p14="http://schemas.microsoft.com/office/powerpoint/2010/main" val="23800817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19124" y="857251"/>
            <a:ext cx="10868025" cy="5105400"/>
          </a:xfrm>
        </p:spPr>
        <p:txBody>
          <a:bodyPr>
            <a:normAutofit fontScale="92500" lnSpcReduction="10000"/>
          </a:bodyPr>
          <a:lstStyle/>
          <a:p>
            <a:pPr marL="265952" indent="-265952">
              <a:defRPr/>
            </a:pPr>
            <a:r>
              <a:rPr lang="en-US" b="1" dirty="0">
                <a:solidFill>
                  <a:srgbClr val="FF0000"/>
                </a:solidFill>
                <a:latin typeface="Times New Roman" pitchFamily="18" charset="0"/>
              </a:rPr>
              <a:t>Dependence</a:t>
            </a:r>
            <a:r>
              <a:rPr lang="en-US" b="1" dirty="0">
                <a:solidFill>
                  <a:srgbClr val="000000"/>
                </a:solidFill>
                <a:latin typeface="Times New Roman" pitchFamily="18" charset="0"/>
              </a:rPr>
              <a:t>: </a:t>
            </a:r>
            <a:endParaRPr lang="en-US" b="1" dirty="0" smtClean="0">
              <a:solidFill>
                <a:srgbClr val="000000"/>
              </a:solidFill>
              <a:latin typeface="Times New Roman" pitchFamily="18" charset="0"/>
            </a:endParaRPr>
          </a:p>
          <a:p>
            <a:pPr marL="265952" indent="-265952">
              <a:defRPr/>
            </a:pPr>
            <a:r>
              <a:rPr lang="en-US" dirty="0" smtClean="0">
                <a:solidFill>
                  <a:srgbClr val="000000"/>
                </a:solidFill>
                <a:latin typeface="Times New Roman" pitchFamily="18" charset="0"/>
              </a:rPr>
              <a:t>State </a:t>
            </a:r>
            <a:r>
              <a:rPr lang="en-US" dirty="0">
                <a:solidFill>
                  <a:srgbClr val="000000"/>
                </a:solidFill>
                <a:latin typeface="Times New Roman" pitchFamily="18" charset="0"/>
              </a:rPr>
              <a:t>arising from repeated periodic or continuous administration of a drug that results in harm to the individual and sometimes society</a:t>
            </a:r>
          </a:p>
          <a:p>
            <a:pPr marL="265952" indent="-265952">
              <a:defRPr/>
            </a:pPr>
            <a:r>
              <a:rPr lang="en-US" dirty="0">
                <a:solidFill>
                  <a:srgbClr val="000000"/>
                </a:solidFill>
                <a:latin typeface="Times New Roman" pitchFamily="18" charset="0"/>
              </a:rPr>
              <a:t>Persons feel a desire or a compulsion to </a:t>
            </a:r>
            <a:r>
              <a:rPr lang="en-US" dirty="0">
                <a:latin typeface="Times New Roman" pitchFamily="18" charset="0"/>
              </a:rPr>
              <a:t>continue using the drug and feel ill if abruptly withdrawn or an antidote is used</a:t>
            </a:r>
            <a:r>
              <a:rPr lang="en-US" dirty="0" smtClean="0">
                <a:latin typeface="Times New Roman" pitchFamily="18" charset="0"/>
              </a:rPr>
              <a:t>.</a:t>
            </a:r>
          </a:p>
          <a:p>
            <a:pPr marL="265952" indent="-265952">
              <a:defRPr/>
            </a:pPr>
            <a:r>
              <a:rPr lang="en-US" dirty="0" smtClean="0">
                <a:latin typeface="Times New Roman" pitchFamily="18" charset="0"/>
              </a:rPr>
              <a:t> </a:t>
            </a:r>
            <a:r>
              <a:rPr lang="en-US" dirty="0">
                <a:latin typeface="Times New Roman" pitchFamily="18" charset="0"/>
              </a:rPr>
              <a:t>Substances that cause dependence are taken to induce good feelings, or avoid discomfort of their absence </a:t>
            </a:r>
            <a:r>
              <a:rPr lang="en-US" dirty="0" smtClean="0">
                <a:latin typeface="Times New Roman" pitchFamily="18" charset="0"/>
              </a:rPr>
              <a:t>.</a:t>
            </a:r>
            <a:endParaRPr lang="en-US" sz="3117" dirty="0">
              <a:solidFill>
                <a:srgbClr val="000000"/>
              </a:solidFill>
              <a:latin typeface="Times New Roman" pitchFamily="18" charset="0"/>
            </a:endParaRPr>
          </a:p>
          <a:p>
            <a:pPr>
              <a:buFont typeface="Wingdings" pitchFamily="2" charset="2"/>
              <a:buChar char="q"/>
              <a:defRPr/>
            </a:pPr>
            <a:r>
              <a:rPr lang="en-US" b="1" dirty="0">
                <a:solidFill>
                  <a:srgbClr val="FF0000"/>
                </a:solidFill>
                <a:latin typeface="Times New Roman" pitchFamily="18" charset="0"/>
              </a:rPr>
              <a:t>Psychological dependence</a:t>
            </a:r>
            <a:r>
              <a:rPr lang="en-US" dirty="0">
                <a:solidFill>
                  <a:srgbClr val="000000"/>
                </a:solidFill>
                <a:latin typeface="Times New Roman" pitchFamily="18" charset="0"/>
              </a:rPr>
              <a:t>: </a:t>
            </a:r>
            <a:r>
              <a:rPr lang="en-US" dirty="0" smtClean="0">
                <a:solidFill>
                  <a:srgbClr val="000000"/>
                </a:solidFill>
                <a:latin typeface="Times New Roman" pitchFamily="18" charset="0"/>
              </a:rPr>
              <a:t> </a:t>
            </a:r>
            <a:r>
              <a:rPr lang="en-US" dirty="0">
                <a:solidFill>
                  <a:srgbClr val="000000"/>
                </a:solidFill>
                <a:latin typeface="Times New Roman" pitchFamily="18" charset="0"/>
              </a:rPr>
              <a:t>individual has a craving for </a:t>
            </a:r>
            <a:r>
              <a:rPr lang="en-US" dirty="0" smtClean="0">
                <a:solidFill>
                  <a:srgbClr val="000000"/>
                </a:solidFill>
                <a:latin typeface="Times New Roman" pitchFamily="18" charset="0"/>
              </a:rPr>
              <a:t>the effect of  the drug. </a:t>
            </a:r>
          </a:p>
          <a:p>
            <a:pPr>
              <a:buFont typeface="Wingdings" pitchFamily="2" charset="2"/>
              <a:buChar char="q"/>
              <a:defRPr/>
            </a:pPr>
            <a:r>
              <a:rPr lang="en-US" b="1" dirty="0" smtClean="0">
                <a:solidFill>
                  <a:srgbClr val="FF0000"/>
                </a:solidFill>
                <a:latin typeface="Times New Roman" pitchFamily="18" charset="0"/>
              </a:rPr>
              <a:t> </a:t>
            </a:r>
            <a:r>
              <a:rPr lang="en-US" b="1" dirty="0">
                <a:solidFill>
                  <a:srgbClr val="FF0000"/>
                </a:solidFill>
                <a:latin typeface="Times New Roman" pitchFamily="18" charset="0"/>
              </a:rPr>
              <a:t>Physical dependence</a:t>
            </a:r>
            <a:r>
              <a:rPr lang="en-US" dirty="0">
                <a:solidFill>
                  <a:srgbClr val="000000"/>
                </a:solidFill>
                <a:latin typeface="Times New Roman" pitchFamily="18" charset="0"/>
              </a:rPr>
              <a:t>: This dependence is usually defined in terms of withdrawal/ abstinence syndrome that are physical in nature i.e. there is physical illness that accompanies withdrawal</a:t>
            </a:r>
            <a:r>
              <a:rPr lang="en-US" dirty="0" smtClean="0">
                <a:solidFill>
                  <a:srgbClr val="000000"/>
                </a:solidFill>
                <a:latin typeface="Times New Roman" pitchFamily="18" charset="0"/>
              </a:rPr>
              <a:t>.</a:t>
            </a:r>
          </a:p>
          <a:p>
            <a:pPr marL="0" indent="0">
              <a:buNone/>
              <a:defRPr/>
            </a:pPr>
            <a:r>
              <a:rPr lang="en-US" dirty="0">
                <a:solidFill>
                  <a:srgbClr val="000000"/>
                </a:solidFill>
                <a:latin typeface="Times New Roman" pitchFamily="18" charset="0"/>
              </a:rPr>
              <a:t> </a:t>
            </a:r>
            <a:endParaRPr lang="en-US" dirty="0">
              <a:latin typeface="Times New Roman" pitchFamily="18" charset="0"/>
            </a:endParaRPr>
          </a:p>
          <a:p>
            <a:pPr marL="265952" indent="-265952">
              <a:defRPr/>
            </a:pPr>
            <a:endParaRPr lang="en-US" sz="2338" dirty="0">
              <a:solidFill>
                <a:srgbClr val="000000"/>
              </a:solidFill>
              <a:latin typeface="Times New Roman" pitchFamily="18" charset="0"/>
            </a:endParaRPr>
          </a:p>
        </p:txBody>
      </p:sp>
    </p:spTree>
    <p:extLst>
      <p:ext uri="{BB962C8B-B14F-4D97-AF65-F5344CB8AC3E}">
        <p14:creationId xmlns:p14="http://schemas.microsoft.com/office/powerpoint/2010/main" val="180342841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488708" y="76200"/>
            <a:ext cx="7214585" cy="1219200"/>
          </a:xfrm>
        </p:spPr>
        <p:txBody>
          <a:bodyPr/>
          <a:lstStyle/>
          <a:p>
            <a:r>
              <a:rPr lang="en-US" b="1" smtClean="0"/>
              <a:t>Intramuscular </a:t>
            </a:r>
          </a:p>
        </p:txBody>
      </p:sp>
      <p:sp>
        <p:nvSpPr>
          <p:cNvPr id="4" name="Slide Number Placeholder 3"/>
          <p:cNvSpPr>
            <a:spLocks noGrp="1"/>
          </p:cNvSpPr>
          <p:nvPr>
            <p:ph type="sldNum" sz="quarter" idx="12"/>
          </p:nvPr>
        </p:nvSpPr>
        <p:spPr/>
        <p:txBody>
          <a:bodyPr/>
          <a:lstStyle/>
          <a:p>
            <a:pPr>
              <a:defRPr/>
            </a:pPr>
            <a:fld id="{E9B2EC78-2D0D-49DE-9C94-E617D5AA9AD9}" type="slidenum">
              <a:rPr lang="en-US" smtClean="0"/>
              <a:pPr>
                <a:defRPr/>
              </a:pPr>
              <a:t>60</a:t>
            </a:fld>
            <a:endParaRPr lang="en-US"/>
          </a:p>
        </p:txBody>
      </p:sp>
      <p:sp>
        <p:nvSpPr>
          <p:cNvPr id="50180" name="Content Placeholder 2"/>
          <p:cNvSpPr>
            <a:spLocks noGrp="1"/>
          </p:cNvSpPr>
          <p:nvPr>
            <p:ph sz="quarter" idx="1"/>
          </p:nvPr>
        </p:nvSpPr>
        <p:spPr>
          <a:xfrm>
            <a:off x="1147029" y="1295400"/>
            <a:ext cx="10296034" cy="4609011"/>
          </a:xfrm>
        </p:spPr>
        <p:txBody>
          <a:bodyPr/>
          <a:lstStyle/>
          <a:p>
            <a:pPr algn="just"/>
            <a:r>
              <a:rPr lang="en-US" dirty="0" smtClean="0"/>
              <a:t>Provides for administration of aqueous solutions or specialized depot. Absorption is fast for aqueous solution and slow for depot preparation. </a:t>
            </a:r>
          </a:p>
          <a:p>
            <a:pPr>
              <a:buFont typeface="Wingdings 2" pitchFamily="18" charset="2"/>
              <a:buNone/>
            </a:pPr>
            <a:r>
              <a:rPr lang="en-US" b="1" dirty="0" smtClean="0"/>
              <a:t>Advantages</a:t>
            </a:r>
          </a:p>
          <a:p>
            <a:pPr algn="just"/>
            <a:r>
              <a:rPr lang="en-US" dirty="0" smtClean="0"/>
              <a:t>Suitable for sustained release preparations</a:t>
            </a:r>
          </a:p>
          <a:p>
            <a:pPr algn="just"/>
            <a:r>
              <a:rPr lang="en-US" dirty="0" smtClean="0"/>
              <a:t>Faster and more complete-higher bioavailability than oral </a:t>
            </a:r>
            <a:r>
              <a:rPr lang="en-US" dirty="0" err="1" smtClean="0"/>
              <a:t>adm.</a:t>
            </a:r>
            <a:endParaRPr lang="en-US" dirty="0" smtClean="0"/>
          </a:p>
          <a:p>
            <a:pPr algn="just"/>
            <a:r>
              <a:rPr lang="en-US" dirty="0" smtClean="0"/>
              <a:t>Fast pass metabolism is avoided.</a:t>
            </a:r>
          </a:p>
          <a:p>
            <a:pPr>
              <a:buFont typeface="Wingdings 2" pitchFamily="18" charset="2"/>
              <a:buNone/>
            </a:pPr>
            <a:r>
              <a:rPr lang="en-US" b="1" dirty="0" smtClean="0"/>
              <a:t>Disadvantages</a:t>
            </a:r>
            <a:r>
              <a:rPr lang="en-US" dirty="0" smtClean="0"/>
              <a:t> </a:t>
            </a:r>
          </a:p>
          <a:p>
            <a:pPr algn="just"/>
            <a:r>
              <a:rPr lang="en-US" dirty="0" smtClean="0"/>
              <a:t>Pain at site of injection for certain drugs </a:t>
            </a:r>
          </a:p>
        </p:txBody>
      </p:sp>
    </p:spTree>
    <p:extLst>
      <p:ext uri="{BB962C8B-B14F-4D97-AF65-F5344CB8AC3E}">
        <p14:creationId xmlns:p14="http://schemas.microsoft.com/office/powerpoint/2010/main" val="371830712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b="1" smtClean="0"/>
              <a:t>subcutaneous route </a:t>
            </a:r>
          </a:p>
        </p:txBody>
      </p:sp>
      <p:sp>
        <p:nvSpPr>
          <p:cNvPr id="4" name="Slide Number Placeholder 3"/>
          <p:cNvSpPr>
            <a:spLocks noGrp="1"/>
          </p:cNvSpPr>
          <p:nvPr>
            <p:ph type="sldNum" sz="quarter" idx="12"/>
          </p:nvPr>
        </p:nvSpPr>
        <p:spPr/>
        <p:txBody>
          <a:bodyPr/>
          <a:lstStyle/>
          <a:p>
            <a:pPr>
              <a:defRPr/>
            </a:pPr>
            <a:fld id="{B9071642-7FE6-44AF-8170-B9ED9ADFF914}" type="slidenum">
              <a:rPr lang="en-US" smtClean="0"/>
              <a:pPr>
                <a:defRPr/>
              </a:pPr>
              <a:t>61</a:t>
            </a:fld>
            <a:endParaRPr lang="en-US"/>
          </a:p>
        </p:txBody>
      </p:sp>
      <p:sp>
        <p:nvSpPr>
          <p:cNvPr id="51204" name="Content Placeholder 2"/>
          <p:cNvSpPr>
            <a:spLocks noGrp="1"/>
          </p:cNvSpPr>
          <p:nvPr>
            <p:ph sz="quarter" idx="1"/>
          </p:nvPr>
        </p:nvSpPr>
        <p:spPr/>
        <p:txBody>
          <a:bodyPr/>
          <a:lstStyle/>
          <a:p>
            <a:pPr algn="just"/>
            <a:r>
              <a:rPr lang="en-US" dirty="0" smtClean="0"/>
              <a:t>Slower than IV route. </a:t>
            </a:r>
          </a:p>
          <a:p>
            <a:pPr algn="just"/>
            <a:r>
              <a:rPr lang="en-US" dirty="0" smtClean="0"/>
              <a:t>Minimizes risks associated with intravascular injection.</a:t>
            </a:r>
          </a:p>
          <a:p>
            <a:pPr algn="just"/>
            <a:r>
              <a:rPr lang="en-US" dirty="0" err="1" smtClean="0"/>
              <a:t>E.g</a:t>
            </a:r>
            <a:r>
              <a:rPr lang="en-US" dirty="0" smtClean="0"/>
              <a:t> administration of </a:t>
            </a:r>
            <a:r>
              <a:rPr lang="en-US" dirty="0" err="1" smtClean="0"/>
              <a:t>lidocaine</a:t>
            </a:r>
            <a:r>
              <a:rPr lang="en-US" dirty="0" smtClean="0"/>
              <a:t> and epinephrine ,some contraceptives.</a:t>
            </a:r>
          </a:p>
          <a:p>
            <a:pPr algn="just"/>
            <a:endParaRPr lang="en-US" dirty="0" smtClean="0"/>
          </a:p>
        </p:txBody>
      </p:sp>
    </p:spTree>
    <p:extLst>
      <p:ext uri="{BB962C8B-B14F-4D97-AF65-F5344CB8AC3E}">
        <p14:creationId xmlns:p14="http://schemas.microsoft.com/office/powerpoint/2010/main" val="59742716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b="1" smtClean="0"/>
              <a:t>subcutaneous route </a:t>
            </a:r>
          </a:p>
        </p:txBody>
      </p:sp>
      <p:sp>
        <p:nvSpPr>
          <p:cNvPr id="4" name="Slide Number Placeholder 3"/>
          <p:cNvSpPr>
            <a:spLocks noGrp="1"/>
          </p:cNvSpPr>
          <p:nvPr>
            <p:ph type="sldNum" sz="quarter" idx="12"/>
          </p:nvPr>
        </p:nvSpPr>
        <p:spPr/>
        <p:txBody>
          <a:bodyPr/>
          <a:lstStyle/>
          <a:p>
            <a:pPr>
              <a:defRPr/>
            </a:pPr>
            <a:fld id="{97208B71-7060-4E73-95CC-811CE8B7B7B8}" type="slidenum">
              <a:rPr lang="en-US" smtClean="0"/>
              <a:pPr>
                <a:defRPr/>
              </a:pPr>
              <a:t>62</a:t>
            </a:fld>
            <a:endParaRPr lang="en-US"/>
          </a:p>
        </p:txBody>
      </p:sp>
      <p:sp>
        <p:nvSpPr>
          <p:cNvPr id="52228" name="Content Placeholder 2"/>
          <p:cNvSpPr>
            <a:spLocks noGrp="1"/>
          </p:cNvSpPr>
          <p:nvPr>
            <p:ph sz="quarter" idx="1"/>
          </p:nvPr>
        </p:nvSpPr>
        <p:spPr/>
        <p:txBody>
          <a:bodyPr/>
          <a:lstStyle/>
          <a:p>
            <a:pPr algn="just"/>
            <a:r>
              <a:rPr lang="en-US" smtClean="0"/>
              <a:t>Slower than IV route. </a:t>
            </a:r>
          </a:p>
          <a:p>
            <a:pPr algn="just"/>
            <a:r>
              <a:rPr lang="en-US" smtClean="0"/>
              <a:t>Minimizes risks associated with intravascular injection.</a:t>
            </a:r>
          </a:p>
          <a:p>
            <a:pPr algn="just"/>
            <a:r>
              <a:rPr lang="en-US" smtClean="0"/>
              <a:t>E.g administration of lidocaine and epinephrine ,some contraceptives.</a:t>
            </a:r>
          </a:p>
          <a:p>
            <a:pPr algn="just"/>
            <a:r>
              <a:rPr lang="en-US" smtClean="0"/>
              <a:t>First pass metabolism is avoided.</a:t>
            </a:r>
          </a:p>
          <a:p>
            <a:pPr algn="just"/>
            <a:endParaRPr lang="en-US" smtClean="0"/>
          </a:p>
        </p:txBody>
      </p:sp>
    </p:spTree>
    <p:extLst>
      <p:ext uri="{BB962C8B-B14F-4D97-AF65-F5344CB8AC3E}">
        <p14:creationId xmlns:p14="http://schemas.microsoft.com/office/powerpoint/2010/main" val="406638137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507" dirty="0" err="1">
                <a:solidFill>
                  <a:srgbClr val="000000"/>
                </a:solidFill>
                <a:latin typeface="Times New Roman"/>
                <a:ea typeface="+mn-ea"/>
                <a:cs typeface="+mn-cs"/>
              </a:rPr>
              <a:t>Intrathecal</a:t>
            </a:r>
            <a:r>
              <a:rPr lang="en-US" sz="3507" dirty="0">
                <a:solidFill>
                  <a:srgbClr val="000000"/>
                </a:solidFill>
                <a:latin typeface="Times New Roman"/>
                <a:ea typeface="+mn-ea"/>
                <a:cs typeface="+mn-cs"/>
              </a:rPr>
              <a:t>:</a:t>
            </a:r>
            <a:endParaRPr lang="en-US" sz="5845" dirty="0"/>
          </a:p>
        </p:txBody>
      </p:sp>
      <p:sp>
        <p:nvSpPr>
          <p:cNvPr id="3" name="Content Placeholder 2"/>
          <p:cNvSpPr>
            <a:spLocks noGrp="1"/>
          </p:cNvSpPr>
          <p:nvPr>
            <p:ph idx="1"/>
          </p:nvPr>
        </p:nvSpPr>
        <p:spPr/>
        <p:txBody>
          <a:bodyPr/>
          <a:lstStyle/>
          <a:p>
            <a:pPr>
              <a:defRPr/>
            </a:pPr>
            <a:r>
              <a:rPr lang="en-US" dirty="0">
                <a:solidFill>
                  <a:srgbClr val="000000"/>
                </a:solidFill>
                <a:latin typeface="Times New Roman"/>
              </a:rPr>
              <a:t>In this route the drug is injected into the spinal subarachnoid space, </a:t>
            </a:r>
            <a:endParaRPr lang="en-US" dirty="0" smtClean="0">
              <a:solidFill>
                <a:srgbClr val="000000"/>
              </a:solidFill>
              <a:latin typeface="Times New Roman"/>
            </a:endParaRPr>
          </a:p>
          <a:p>
            <a:pPr marL="0" indent="0">
              <a:buNone/>
              <a:defRPr/>
            </a:pPr>
            <a:r>
              <a:rPr lang="en-US" dirty="0" smtClean="0">
                <a:solidFill>
                  <a:srgbClr val="000000"/>
                </a:solidFill>
                <a:latin typeface="Times New Roman"/>
              </a:rPr>
              <a:t>it </a:t>
            </a:r>
            <a:r>
              <a:rPr lang="en-US" dirty="0">
                <a:solidFill>
                  <a:srgbClr val="000000"/>
                </a:solidFill>
                <a:latin typeface="Times New Roman"/>
              </a:rPr>
              <a:t>by-passes the blood- brain barrier which cannot be passed or is passed slowly by many compounds. </a:t>
            </a:r>
            <a:endParaRPr lang="en-US" dirty="0" smtClean="0">
              <a:solidFill>
                <a:srgbClr val="000000"/>
              </a:solidFill>
              <a:latin typeface="Times New Roman"/>
            </a:endParaRPr>
          </a:p>
          <a:p>
            <a:pPr>
              <a:defRPr/>
            </a:pPr>
            <a:r>
              <a:rPr lang="en-US" dirty="0" smtClean="0">
                <a:solidFill>
                  <a:srgbClr val="000000"/>
                </a:solidFill>
                <a:latin typeface="Times New Roman"/>
              </a:rPr>
              <a:t>Hence</a:t>
            </a:r>
            <a:r>
              <a:rPr lang="en-US" dirty="0">
                <a:solidFill>
                  <a:srgbClr val="000000"/>
                </a:solidFill>
                <a:latin typeface="Times New Roman"/>
              </a:rPr>
              <a:t>, this route is appropriate when rapid effects are required e.g. in treatment of an infection or during administration of </a:t>
            </a:r>
            <a:r>
              <a:rPr lang="en-US" dirty="0" err="1">
                <a:solidFill>
                  <a:srgbClr val="000000"/>
                </a:solidFill>
                <a:latin typeface="Times New Roman"/>
              </a:rPr>
              <a:t>anaesthesia</a:t>
            </a:r>
            <a:r>
              <a:rPr lang="en-US" dirty="0" smtClean="0">
                <a:solidFill>
                  <a:srgbClr val="000000"/>
                </a:solidFill>
                <a:latin typeface="Times New Roman"/>
              </a:rPr>
              <a:t>.</a:t>
            </a:r>
          </a:p>
          <a:p>
            <a:pPr>
              <a:defRPr/>
            </a:pPr>
            <a:r>
              <a:rPr lang="en-US" dirty="0" smtClean="0">
                <a:solidFill>
                  <a:srgbClr val="000000"/>
                </a:solidFill>
                <a:latin typeface="Times New Roman"/>
              </a:rPr>
              <a:t> </a:t>
            </a:r>
            <a:r>
              <a:rPr lang="en-US" dirty="0">
                <a:solidFill>
                  <a:srgbClr val="000000"/>
                </a:solidFill>
                <a:latin typeface="Times New Roman"/>
              </a:rPr>
              <a:t>The lumbar puncture needle is used for this purpose. </a:t>
            </a:r>
          </a:p>
          <a:p>
            <a:pPr marL="265952" indent="-265952">
              <a:defRPr/>
            </a:pPr>
            <a:r>
              <a:rPr lang="en-US" dirty="0">
                <a:solidFill>
                  <a:srgbClr val="000000"/>
                </a:solidFill>
                <a:latin typeface="Times New Roman"/>
              </a:rPr>
              <a:t> Epidural: Injection is given via a small catheter into the epidural space used especially for opioids in pain management </a:t>
            </a:r>
          </a:p>
          <a:p>
            <a:pPr marL="265952" indent="-265952">
              <a:defRPr/>
            </a:pPr>
            <a:endParaRPr lang="en-US" dirty="0"/>
          </a:p>
        </p:txBody>
      </p:sp>
    </p:spTree>
    <p:extLst>
      <p:ext uri="{BB962C8B-B14F-4D97-AF65-F5344CB8AC3E}">
        <p14:creationId xmlns:p14="http://schemas.microsoft.com/office/powerpoint/2010/main" val="4053596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727" dirty="0">
                <a:solidFill>
                  <a:srgbClr val="000000"/>
                </a:solidFill>
                <a:latin typeface="Times New Roman"/>
                <a:ea typeface="+mn-ea"/>
                <a:cs typeface="+mn-cs"/>
              </a:rPr>
              <a:t>Epidural</a:t>
            </a:r>
            <a:endParaRPr lang="en-US" dirty="0"/>
          </a:p>
        </p:txBody>
      </p:sp>
      <p:sp>
        <p:nvSpPr>
          <p:cNvPr id="54275" name="Content Placeholder 2"/>
          <p:cNvSpPr>
            <a:spLocks noGrp="1"/>
          </p:cNvSpPr>
          <p:nvPr>
            <p:ph idx="1"/>
          </p:nvPr>
        </p:nvSpPr>
        <p:spPr/>
        <p:txBody>
          <a:bodyPr/>
          <a:lstStyle/>
          <a:p>
            <a:r>
              <a:rPr lang="en-US">
                <a:solidFill>
                  <a:srgbClr val="000000"/>
                </a:solidFill>
                <a:latin typeface="Times New Roman" pitchFamily="18" charset="0"/>
              </a:rPr>
              <a:t> Injection is given via a small catheter into the epidural space used especially for opioids in pain management </a:t>
            </a:r>
          </a:p>
          <a:p>
            <a:endParaRPr lang="en-US" smtClean="0"/>
          </a:p>
        </p:txBody>
      </p:sp>
    </p:spTree>
    <p:extLst>
      <p:ext uri="{BB962C8B-B14F-4D97-AF65-F5344CB8AC3E}">
        <p14:creationId xmlns:p14="http://schemas.microsoft.com/office/powerpoint/2010/main" val="158602150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US" b="1" smtClean="0"/>
              <a:t>Topical route </a:t>
            </a:r>
          </a:p>
        </p:txBody>
      </p:sp>
      <p:sp>
        <p:nvSpPr>
          <p:cNvPr id="4" name="Slide Number Placeholder 3"/>
          <p:cNvSpPr>
            <a:spLocks noGrp="1"/>
          </p:cNvSpPr>
          <p:nvPr>
            <p:ph type="sldNum" sz="quarter" idx="12"/>
          </p:nvPr>
        </p:nvSpPr>
        <p:spPr/>
        <p:txBody>
          <a:bodyPr/>
          <a:lstStyle/>
          <a:p>
            <a:pPr>
              <a:defRPr/>
            </a:pPr>
            <a:fld id="{FFBE147D-F82F-45D9-A047-DD0A7FD133FA}" type="slidenum">
              <a:rPr lang="en-US" smtClean="0"/>
              <a:pPr>
                <a:defRPr/>
              </a:pPr>
              <a:t>65</a:t>
            </a:fld>
            <a:endParaRPr lang="en-US"/>
          </a:p>
        </p:txBody>
      </p:sp>
      <p:sp>
        <p:nvSpPr>
          <p:cNvPr id="55300" name="Content Placeholder 2"/>
          <p:cNvSpPr>
            <a:spLocks noGrp="1"/>
          </p:cNvSpPr>
          <p:nvPr>
            <p:ph sz="quarter" idx="1"/>
          </p:nvPr>
        </p:nvSpPr>
        <p:spPr>
          <a:xfrm>
            <a:off x="1486682" y="1326524"/>
            <a:ext cx="9218636" cy="4850440"/>
          </a:xfrm>
        </p:spPr>
        <p:txBody>
          <a:bodyPr/>
          <a:lstStyle/>
          <a:p>
            <a:r>
              <a:rPr lang="en-US" dirty="0" smtClean="0"/>
              <a:t>Application of drug directly to the skin surface </a:t>
            </a:r>
          </a:p>
          <a:p>
            <a:r>
              <a:rPr lang="en-US" dirty="0" smtClean="0"/>
              <a:t>Drugs can be administered on mucous membranes e.g. </a:t>
            </a:r>
            <a:r>
              <a:rPr lang="en-US" dirty="0" err="1" smtClean="0"/>
              <a:t>eyes,ear,nose,throat,airway,vagina</a:t>
            </a:r>
            <a:r>
              <a:rPr lang="en-US" dirty="0" smtClean="0"/>
              <a:t> and urethra.</a:t>
            </a:r>
          </a:p>
          <a:p>
            <a:r>
              <a:rPr lang="en-US" dirty="0" smtClean="0"/>
              <a:t>Topical dosage forms include;</a:t>
            </a:r>
          </a:p>
          <a:p>
            <a:r>
              <a:rPr lang="en-US" dirty="0" err="1" smtClean="0"/>
              <a:t>Lotions,creams,ointments</a:t>
            </a:r>
            <a:r>
              <a:rPr lang="en-US" dirty="0" smtClean="0"/>
              <a:t> for the skin</a:t>
            </a:r>
          </a:p>
          <a:p>
            <a:r>
              <a:rPr lang="en-US" dirty="0" err="1" smtClean="0"/>
              <a:t>Solutions,suspensions,ointments</a:t>
            </a:r>
            <a:r>
              <a:rPr lang="en-US" dirty="0" smtClean="0"/>
              <a:t> for the ears.</a:t>
            </a:r>
          </a:p>
          <a:p>
            <a:r>
              <a:rPr lang="en-US" dirty="0" smtClean="0"/>
              <a:t>Sprays and powders for nose and lungs</a:t>
            </a:r>
          </a:p>
          <a:p>
            <a:r>
              <a:rPr lang="en-US" dirty="0" smtClean="0"/>
              <a:t>Use to achieve local effect.</a:t>
            </a:r>
          </a:p>
          <a:p>
            <a:endParaRPr lang="en-US" dirty="0" smtClean="0"/>
          </a:p>
          <a:p>
            <a:endParaRPr lang="en-US" dirty="0" smtClean="0"/>
          </a:p>
        </p:txBody>
      </p:sp>
    </p:spTree>
    <p:extLst>
      <p:ext uri="{BB962C8B-B14F-4D97-AF65-F5344CB8AC3E}">
        <p14:creationId xmlns:p14="http://schemas.microsoft.com/office/powerpoint/2010/main" val="312545263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smtClean="0"/>
              <a:t>Advantages </a:t>
            </a:r>
          </a:p>
        </p:txBody>
      </p:sp>
      <p:sp>
        <p:nvSpPr>
          <p:cNvPr id="5" name="Slide Number Placeholder 4"/>
          <p:cNvSpPr>
            <a:spLocks noGrp="1"/>
          </p:cNvSpPr>
          <p:nvPr>
            <p:ph type="sldNum" sz="quarter" idx="12"/>
          </p:nvPr>
        </p:nvSpPr>
        <p:spPr/>
        <p:txBody>
          <a:bodyPr/>
          <a:lstStyle/>
          <a:p>
            <a:pPr>
              <a:defRPr/>
            </a:pPr>
            <a:fld id="{853F5A4F-19CB-40B6-A8D7-8BEA1B3794CD}" type="slidenum">
              <a:rPr lang="en-US" smtClean="0"/>
              <a:pPr>
                <a:defRPr/>
              </a:pPr>
              <a:t>66</a:t>
            </a:fld>
            <a:endParaRPr lang="en-US"/>
          </a:p>
        </p:txBody>
      </p:sp>
      <p:sp>
        <p:nvSpPr>
          <p:cNvPr id="56324" name="Content Placeholder 2"/>
          <p:cNvSpPr>
            <a:spLocks noGrp="1"/>
          </p:cNvSpPr>
          <p:nvPr>
            <p:ph sz="quarter" idx="1"/>
          </p:nvPr>
        </p:nvSpPr>
        <p:spPr/>
        <p:txBody>
          <a:bodyPr/>
          <a:lstStyle/>
          <a:p>
            <a:r>
              <a:rPr lang="en-US" smtClean="0"/>
              <a:t>Local therapeutic effects</a:t>
            </a:r>
          </a:p>
          <a:p>
            <a:r>
              <a:rPr lang="en-US" smtClean="0"/>
              <a:t>Avoidance of first pass metabolism.</a:t>
            </a:r>
          </a:p>
          <a:p>
            <a:r>
              <a:rPr lang="en-US" smtClean="0"/>
              <a:t>Convenient and easy to apply.</a:t>
            </a:r>
          </a:p>
          <a:p>
            <a:r>
              <a:rPr lang="en-US" smtClean="0"/>
              <a:t>Achievement of efficacy with lower total daily dosage of drug by continuous drug input.</a:t>
            </a:r>
          </a:p>
          <a:p>
            <a:r>
              <a:rPr lang="en-US" smtClean="0"/>
              <a:t>Ability to easily terminate the medications, when needed.</a:t>
            </a:r>
          </a:p>
          <a:p>
            <a:endParaRPr lang="en-US" smtClean="0"/>
          </a:p>
        </p:txBody>
      </p:sp>
    </p:spTree>
    <p:extLst>
      <p:ext uri="{BB962C8B-B14F-4D97-AF65-F5344CB8AC3E}">
        <p14:creationId xmlns:p14="http://schemas.microsoft.com/office/powerpoint/2010/main" val="378972767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b="1" smtClean="0"/>
              <a:t>Advantages </a:t>
            </a:r>
          </a:p>
        </p:txBody>
      </p:sp>
      <p:sp>
        <p:nvSpPr>
          <p:cNvPr id="4" name="Slide Number Placeholder 3"/>
          <p:cNvSpPr>
            <a:spLocks noGrp="1"/>
          </p:cNvSpPr>
          <p:nvPr>
            <p:ph type="sldNum" sz="quarter" idx="12"/>
          </p:nvPr>
        </p:nvSpPr>
        <p:spPr/>
        <p:txBody>
          <a:bodyPr/>
          <a:lstStyle/>
          <a:p>
            <a:pPr>
              <a:defRPr/>
            </a:pPr>
            <a:fld id="{CDC4421A-59E0-401F-839C-BBE1A6F5A843}" type="slidenum">
              <a:rPr lang="en-US" smtClean="0"/>
              <a:pPr>
                <a:defRPr/>
              </a:pPr>
              <a:t>67</a:t>
            </a:fld>
            <a:endParaRPr lang="en-US"/>
          </a:p>
        </p:txBody>
      </p:sp>
      <p:sp>
        <p:nvSpPr>
          <p:cNvPr id="3" name="Content Placeholder 2"/>
          <p:cNvSpPr>
            <a:spLocks noGrp="1"/>
          </p:cNvSpPr>
          <p:nvPr>
            <p:ph sz="quarter" idx="1"/>
          </p:nvPr>
        </p:nvSpPr>
        <p:spPr/>
        <p:txBody>
          <a:bodyPr>
            <a:noAutofit/>
          </a:bodyPr>
          <a:lstStyle/>
          <a:p>
            <a:pPr marL="265952" indent="-265952">
              <a:defRPr/>
            </a:pPr>
            <a:r>
              <a:rPr lang="en-US" dirty="0" smtClean="0"/>
              <a:t>A  relatively large area of application in comparison with buccal or nasal cavity</a:t>
            </a:r>
          </a:p>
          <a:p>
            <a:pPr marL="265952" indent="-265952">
              <a:defRPr/>
            </a:pPr>
            <a:r>
              <a:rPr lang="en-US" dirty="0" smtClean="0"/>
              <a:t>Ability to deliver drug more selectively to a specific site.</a:t>
            </a:r>
          </a:p>
          <a:p>
            <a:pPr marL="265952" indent="-265952">
              <a:defRPr/>
            </a:pPr>
            <a:r>
              <a:rPr lang="en-US" dirty="0" smtClean="0"/>
              <a:t>Avoidance of gastro-intestinal incompatibility.</a:t>
            </a:r>
          </a:p>
          <a:p>
            <a:pPr marL="0" indent="0">
              <a:buNone/>
              <a:defRPr/>
            </a:pPr>
            <a:endParaRPr lang="en-US" dirty="0" smtClean="0"/>
          </a:p>
        </p:txBody>
      </p:sp>
    </p:spTree>
    <p:extLst>
      <p:ext uri="{BB962C8B-B14F-4D97-AF65-F5344CB8AC3E}">
        <p14:creationId xmlns:p14="http://schemas.microsoft.com/office/powerpoint/2010/main" val="236222179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b="1" smtClean="0"/>
              <a:t>Disadvantages </a:t>
            </a:r>
          </a:p>
        </p:txBody>
      </p:sp>
      <p:sp>
        <p:nvSpPr>
          <p:cNvPr id="4" name="Slide Number Placeholder 3"/>
          <p:cNvSpPr>
            <a:spLocks noGrp="1"/>
          </p:cNvSpPr>
          <p:nvPr>
            <p:ph type="sldNum" sz="quarter" idx="12"/>
          </p:nvPr>
        </p:nvSpPr>
        <p:spPr/>
        <p:txBody>
          <a:bodyPr/>
          <a:lstStyle/>
          <a:p>
            <a:pPr>
              <a:defRPr/>
            </a:pPr>
            <a:fld id="{3B8F8A6E-7CC4-4EE4-83FB-F3D7FECCA35F}" type="slidenum">
              <a:rPr lang="en-US" smtClean="0"/>
              <a:pPr>
                <a:defRPr/>
              </a:pPr>
              <a:t>68</a:t>
            </a:fld>
            <a:endParaRPr lang="en-US"/>
          </a:p>
        </p:txBody>
      </p:sp>
      <p:sp>
        <p:nvSpPr>
          <p:cNvPr id="58372" name="Content Placeholder 2"/>
          <p:cNvSpPr>
            <a:spLocks noGrp="1"/>
          </p:cNvSpPr>
          <p:nvPr>
            <p:ph sz="quarter" idx="1"/>
          </p:nvPr>
        </p:nvSpPr>
        <p:spPr/>
        <p:txBody>
          <a:bodyPr/>
          <a:lstStyle/>
          <a:p>
            <a:r>
              <a:rPr lang="en-US" smtClean="0"/>
              <a:t>Skin irritation of contact dermatitis  may  occur  due to the drug and/or excipients.</a:t>
            </a:r>
          </a:p>
          <a:p>
            <a:r>
              <a:rPr lang="en-US" smtClean="0"/>
              <a:t>Poor permeability of some drugs  through  the skin.</a:t>
            </a:r>
          </a:p>
          <a:p>
            <a:r>
              <a:rPr lang="en-US" smtClean="0"/>
              <a:t>Possibility of allergenic reactions.</a:t>
            </a:r>
          </a:p>
          <a:p>
            <a:r>
              <a:rPr lang="en-US" smtClean="0"/>
              <a:t>Can be used only for drugs which require very small plasma concentration for action</a:t>
            </a:r>
          </a:p>
          <a:p>
            <a:r>
              <a:rPr lang="en-US" smtClean="0"/>
              <a:t>Enzyme in epidermis may denature the drugs</a:t>
            </a:r>
          </a:p>
          <a:p>
            <a:r>
              <a:rPr lang="en-US" smtClean="0"/>
              <a:t>Drugs of larger particle size not easy to absorb through the skin</a:t>
            </a:r>
          </a:p>
          <a:p>
            <a:endParaRPr lang="en-US" smtClean="0"/>
          </a:p>
        </p:txBody>
      </p:sp>
    </p:spTree>
    <p:extLst>
      <p:ext uri="{BB962C8B-B14F-4D97-AF65-F5344CB8AC3E}">
        <p14:creationId xmlns:p14="http://schemas.microsoft.com/office/powerpoint/2010/main" val="48698790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b="1" smtClean="0"/>
              <a:t>Others</a:t>
            </a:r>
            <a:r>
              <a:rPr lang="en-US" smtClean="0"/>
              <a:t> </a:t>
            </a:r>
          </a:p>
        </p:txBody>
      </p:sp>
      <p:sp>
        <p:nvSpPr>
          <p:cNvPr id="4" name="Slide Number Placeholder 3"/>
          <p:cNvSpPr>
            <a:spLocks noGrp="1"/>
          </p:cNvSpPr>
          <p:nvPr>
            <p:ph type="sldNum" sz="quarter" idx="12"/>
          </p:nvPr>
        </p:nvSpPr>
        <p:spPr/>
        <p:txBody>
          <a:bodyPr/>
          <a:lstStyle/>
          <a:p>
            <a:pPr>
              <a:defRPr/>
            </a:pPr>
            <a:fld id="{18A1B357-AF4A-4B96-9344-DFACD6271690}" type="slidenum">
              <a:rPr lang="en-US" smtClean="0"/>
              <a:pPr>
                <a:defRPr/>
              </a:pPr>
              <a:t>69</a:t>
            </a:fld>
            <a:endParaRPr lang="en-US"/>
          </a:p>
        </p:txBody>
      </p:sp>
      <p:sp>
        <p:nvSpPr>
          <p:cNvPr id="59396" name="Content Placeholder 2"/>
          <p:cNvSpPr>
            <a:spLocks noGrp="1"/>
          </p:cNvSpPr>
          <p:nvPr>
            <p:ph sz="quarter" idx="1"/>
          </p:nvPr>
        </p:nvSpPr>
        <p:spPr/>
        <p:txBody>
          <a:bodyPr/>
          <a:lstStyle/>
          <a:p>
            <a:pPr>
              <a:buFont typeface="Wingdings 2" pitchFamily="18" charset="2"/>
              <a:buNone/>
            </a:pPr>
            <a:r>
              <a:rPr lang="en-US" b="1" smtClean="0"/>
              <a:t>Inhalation route</a:t>
            </a:r>
          </a:p>
          <a:p>
            <a:r>
              <a:rPr lang="en-US" smtClean="0"/>
              <a:t> provides  rapid delivery  drugs across the large surface area of the mucous membranes of the respiratory tract and pulmonary epithelium, producing an effect almost as rapidly as with IV injection. </a:t>
            </a:r>
          </a:p>
          <a:p>
            <a:r>
              <a:rPr lang="en-US" smtClean="0"/>
              <a:t>used for drugs that are gases e.g. anesthetics, anti-asthmatics etc. </a:t>
            </a:r>
            <a:endParaRPr lang="en-US" b="1" smtClean="0"/>
          </a:p>
        </p:txBody>
      </p:sp>
    </p:spTree>
    <p:extLst>
      <p:ext uri="{BB962C8B-B14F-4D97-AF65-F5344CB8AC3E}">
        <p14:creationId xmlns:p14="http://schemas.microsoft.com/office/powerpoint/2010/main" val="34123739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12" y="1190625"/>
            <a:ext cx="10753725" cy="4400550"/>
          </a:xfrm>
        </p:spPr>
        <p:txBody>
          <a:bodyPr/>
          <a:lstStyle/>
          <a:p>
            <a:r>
              <a:rPr lang="en-US" b="1" dirty="0">
                <a:solidFill>
                  <a:srgbClr val="FF0000"/>
                </a:solidFill>
              </a:rPr>
              <a:t>Iatrogenic Responses</a:t>
            </a:r>
            <a:r>
              <a:rPr lang="en-US" dirty="0"/>
              <a:t>: </a:t>
            </a:r>
            <a:endParaRPr lang="en-US" dirty="0" smtClean="0"/>
          </a:p>
          <a:p>
            <a:r>
              <a:rPr lang="en-US" dirty="0" smtClean="0"/>
              <a:t>These </a:t>
            </a:r>
            <a:r>
              <a:rPr lang="en-US" dirty="0"/>
              <a:t>are responses produced unintentionally during the treatment of client e.g. </a:t>
            </a:r>
            <a:r>
              <a:rPr lang="en-US" dirty="0" err="1"/>
              <a:t>Penicillins</a:t>
            </a:r>
            <a:r>
              <a:rPr lang="en-US" dirty="0"/>
              <a:t> may cause hepatic toxicity; steroids may cause Cushing’s syndrome which is characterized by moon face, </a:t>
            </a:r>
            <a:r>
              <a:rPr lang="en-US" dirty="0" err="1"/>
              <a:t>hirsutism</a:t>
            </a:r>
            <a:r>
              <a:rPr lang="en-US" dirty="0"/>
              <a:t>, high blood pressure overweight among other effects </a:t>
            </a:r>
          </a:p>
          <a:p>
            <a:r>
              <a:rPr lang="en-US" b="1" dirty="0">
                <a:solidFill>
                  <a:srgbClr val="FF0000"/>
                </a:solidFill>
              </a:rPr>
              <a:t>Drug Interactions</a:t>
            </a:r>
            <a:r>
              <a:rPr lang="en-US" dirty="0" smtClean="0"/>
              <a:t>:</a:t>
            </a:r>
          </a:p>
          <a:p>
            <a:r>
              <a:rPr lang="en-US" dirty="0" smtClean="0"/>
              <a:t> </a:t>
            </a:r>
            <a:r>
              <a:rPr lang="en-US" dirty="0"/>
              <a:t>The effect produced when some drugs are given together and in the course of their action they alter each other’s duration and magnitude of pharmacological action </a:t>
            </a:r>
          </a:p>
          <a:p>
            <a:endParaRPr lang="en-US" dirty="0"/>
          </a:p>
          <a:p>
            <a:endParaRPr lang="en-US" dirty="0"/>
          </a:p>
        </p:txBody>
      </p:sp>
    </p:spTree>
    <p:extLst>
      <p:ext uri="{BB962C8B-B14F-4D97-AF65-F5344CB8AC3E}">
        <p14:creationId xmlns:p14="http://schemas.microsoft.com/office/powerpoint/2010/main" val="405040803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r>
              <a:rPr lang="en-US" smtClean="0"/>
              <a:t>Transdermal </a:t>
            </a:r>
          </a:p>
        </p:txBody>
      </p:sp>
      <p:sp>
        <p:nvSpPr>
          <p:cNvPr id="60419" name="Content Placeholder 2"/>
          <p:cNvSpPr>
            <a:spLocks noGrp="1"/>
          </p:cNvSpPr>
          <p:nvPr>
            <p:ph idx="1"/>
          </p:nvPr>
        </p:nvSpPr>
        <p:spPr/>
        <p:txBody>
          <a:bodyPr/>
          <a:lstStyle/>
          <a:p>
            <a:r>
              <a:rPr lang="en-US" smtClean="0"/>
              <a:t>Application to skin for systemic effect.</a:t>
            </a:r>
          </a:p>
          <a:p>
            <a:r>
              <a:rPr lang="en-US" smtClean="0"/>
              <a:t>Absorption occurs very slowly because of skin thickness</a:t>
            </a:r>
          </a:p>
          <a:p>
            <a:r>
              <a:rPr lang="en-US" smtClean="0"/>
              <a:t>First pass effect is avoided.</a:t>
            </a:r>
          </a:p>
        </p:txBody>
      </p:sp>
    </p:spTree>
    <p:extLst>
      <p:ext uri="{BB962C8B-B14F-4D97-AF65-F5344CB8AC3E}">
        <p14:creationId xmlns:p14="http://schemas.microsoft.com/office/powerpoint/2010/main" val="394982834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b="1" dirty="0" smtClean="0"/>
              <a:t>Factors determining the route of absorption</a:t>
            </a:r>
            <a:endParaRPr lang="en-US" b="1" dirty="0"/>
          </a:p>
        </p:txBody>
      </p:sp>
      <p:sp>
        <p:nvSpPr>
          <p:cNvPr id="4" name="Slide Number Placeholder 3"/>
          <p:cNvSpPr>
            <a:spLocks noGrp="1"/>
          </p:cNvSpPr>
          <p:nvPr>
            <p:ph type="sldNum" sz="quarter" idx="12"/>
          </p:nvPr>
        </p:nvSpPr>
        <p:spPr/>
        <p:txBody>
          <a:bodyPr/>
          <a:lstStyle/>
          <a:p>
            <a:pPr>
              <a:defRPr/>
            </a:pPr>
            <a:fld id="{C34FCB25-A1C5-48BC-AD83-D712900DFFB8}" type="slidenum">
              <a:rPr lang="en-US" smtClean="0"/>
              <a:pPr>
                <a:defRPr/>
              </a:pPr>
              <a:t>71</a:t>
            </a:fld>
            <a:endParaRPr lang="en-US"/>
          </a:p>
        </p:txBody>
      </p:sp>
      <p:sp>
        <p:nvSpPr>
          <p:cNvPr id="61444" name="Content Placeholder 2"/>
          <p:cNvSpPr>
            <a:spLocks noGrp="1"/>
          </p:cNvSpPr>
          <p:nvPr>
            <p:ph sz="quarter" idx="1"/>
          </p:nvPr>
        </p:nvSpPr>
        <p:spPr/>
        <p:txBody>
          <a:bodyPr/>
          <a:lstStyle/>
          <a:p>
            <a:r>
              <a:rPr lang="en-US" smtClean="0"/>
              <a:t>Accuracy of dosage</a:t>
            </a:r>
          </a:p>
          <a:p>
            <a:r>
              <a:rPr lang="en-US" smtClean="0"/>
              <a:t>The condition of the patient </a:t>
            </a:r>
          </a:p>
          <a:p>
            <a:r>
              <a:rPr lang="en-US" smtClean="0"/>
              <a:t>Physical characteristics of the drug </a:t>
            </a:r>
          </a:p>
          <a:p>
            <a:r>
              <a:rPr lang="en-US" smtClean="0"/>
              <a:t>Need to bypass first pass metabolism to achieve high concentration at particular sites</a:t>
            </a:r>
          </a:p>
          <a:p>
            <a:r>
              <a:rPr lang="en-US" smtClean="0"/>
              <a:t>Speed of drug absorption/release </a:t>
            </a:r>
          </a:p>
          <a:p>
            <a:endParaRPr lang="en-US" smtClean="0"/>
          </a:p>
        </p:txBody>
      </p:sp>
    </p:spTree>
    <p:extLst>
      <p:ext uri="{BB962C8B-B14F-4D97-AF65-F5344CB8AC3E}">
        <p14:creationId xmlns:p14="http://schemas.microsoft.com/office/powerpoint/2010/main" val="64665517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dirty="0" smtClean="0"/>
              <a:t> </a:t>
            </a:r>
            <a:r>
              <a:rPr lang="en-US" b="1" dirty="0" smtClean="0"/>
              <a:t> </a:t>
            </a:r>
            <a:r>
              <a:rPr lang="en-US" b="1" dirty="0" smtClean="0">
                <a:solidFill>
                  <a:srgbClr val="C00000"/>
                </a:solidFill>
              </a:rPr>
              <a:t>principles of drugs prescription</a:t>
            </a:r>
            <a:r>
              <a:rPr lang="en-US" b="1" dirty="0" smtClean="0"/>
              <a:t>.</a:t>
            </a:r>
          </a:p>
        </p:txBody>
      </p:sp>
      <p:sp>
        <p:nvSpPr>
          <p:cNvPr id="4" name="Slide Number Placeholder 3"/>
          <p:cNvSpPr>
            <a:spLocks noGrp="1"/>
          </p:cNvSpPr>
          <p:nvPr>
            <p:ph type="sldNum" sz="quarter" idx="12"/>
          </p:nvPr>
        </p:nvSpPr>
        <p:spPr/>
        <p:txBody>
          <a:bodyPr/>
          <a:lstStyle/>
          <a:p>
            <a:pPr>
              <a:defRPr/>
            </a:pPr>
            <a:fld id="{478FEBFE-B87D-42B1-A1DE-240F879229EA}" type="slidenum">
              <a:rPr lang="en-US" smtClean="0"/>
              <a:pPr>
                <a:defRPr/>
              </a:pPr>
              <a:t>72</a:t>
            </a:fld>
            <a:endParaRPr lang="en-US"/>
          </a:p>
        </p:txBody>
      </p:sp>
      <p:sp>
        <p:nvSpPr>
          <p:cNvPr id="3" name="Content Placeholder 2"/>
          <p:cNvSpPr>
            <a:spLocks noGrp="1"/>
          </p:cNvSpPr>
          <p:nvPr>
            <p:ph sz="quarter" idx="1"/>
          </p:nvPr>
        </p:nvSpPr>
        <p:spPr/>
        <p:txBody>
          <a:bodyPr>
            <a:normAutofit fontScale="92500"/>
          </a:bodyPr>
          <a:lstStyle/>
          <a:p>
            <a:pPr>
              <a:defRPr/>
            </a:pPr>
            <a:r>
              <a:rPr lang="en-US" dirty="0" smtClean="0"/>
              <a:t>Medicines have the potential to enhance health and also cause harm when used inappropriately.</a:t>
            </a:r>
          </a:p>
          <a:p>
            <a:pPr>
              <a:defRPr/>
            </a:pPr>
            <a:r>
              <a:rPr lang="en-US" dirty="0" smtClean="0"/>
              <a:t> Rational prescribing is therefore essential in prevention and treatment.</a:t>
            </a:r>
          </a:p>
          <a:p>
            <a:pPr marL="265952" indent="-265952">
              <a:defRPr/>
            </a:pPr>
            <a:r>
              <a:rPr lang="en-US" dirty="0" smtClean="0"/>
              <a:t>Clarity of reasons for prescribing( why? benefits?)</a:t>
            </a:r>
          </a:p>
          <a:p>
            <a:pPr marL="265952" indent="-265952">
              <a:defRPr/>
            </a:pPr>
            <a:r>
              <a:rPr lang="en-US" dirty="0" smtClean="0"/>
              <a:t>Accurate history before prescribing </a:t>
            </a:r>
            <a:r>
              <a:rPr lang="en-US" dirty="0" err="1" smtClean="0"/>
              <a:t>eg</a:t>
            </a:r>
            <a:r>
              <a:rPr lang="en-US" dirty="0" smtClean="0"/>
              <a:t> drug allergies</a:t>
            </a:r>
          </a:p>
          <a:p>
            <a:pPr marL="265952" indent="-265952">
              <a:defRPr/>
            </a:pPr>
            <a:r>
              <a:rPr lang="en-US" dirty="0" smtClean="0"/>
              <a:t>Account for factors that may alter the benefits and risks of treatment.</a:t>
            </a:r>
          </a:p>
          <a:p>
            <a:pPr marL="265952" indent="-265952">
              <a:defRPr/>
            </a:pPr>
            <a:r>
              <a:rPr lang="en-US" dirty="0" smtClean="0"/>
              <a:t>Account for patient’s concerns, ideas and expectations</a:t>
            </a:r>
          </a:p>
          <a:p>
            <a:pPr marL="265952" indent="-265952">
              <a:defRPr/>
            </a:pPr>
            <a:r>
              <a:rPr lang="en-US" dirty="0" smtClean="0"/>
              <a:t>Select safe, cost effective and individualized treatment .</a:t>
            </a:r>
          </a:p>
          <a:p>
            <a:pPr marL="265952" indent="-265952">
              <a:defRPr/>
            </a:pPr>
            <a:r>
              <a:rPr lang="en-US" dirty="0" smtClean="0"/>
              <a:t>Adherence to national guidelines and formulation where appropriate  </a:t>
            </a:r>
          </a:p>
          <a:p>
            <a:pPr marL="265952" indent="-265952">
              <a:defRPr/>
            </a:pPr>
            <a:endParaRPr lang="en-US" dirty="0" smtClean="0"/>
          </a:p>
          <a:p>
            <a:pPr marL="265952" indent="-265952">
              <a:defRPr/>
            </a:pPr>
            <a:endParaRPr lang="en-US" dirty="0" smtClean="0"/>
          </a:p>
          <a:p>
            <a:pPr marL="265952" indent="-265952">
              <a:defRPr/>
            </a:pPr>
            <a:endParaRPr lang="en-US" dirty="0" smtClean="0"/>
          </a:p>
          <a:p>
            <a:pPr marL="265952" indent="-265952">
              <a:defRPr/>
            </a:pPr>
            <a:endParaRPr lang="en-US" dirty="0"/>
          </a:p>
        </p:txBody>
      </p:sp>
    </p:spTree>
    <p:extLst>
      <p:ext uri="{BB962C8B-B14F-4D97-AF65-F5344CB8AC3E}">
        <p14:creationId xmlns:p14="http://schemas.microsoft.com/office/powerpoint/2010/main" val="221531717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endParaRPr lang="en-US" smtClean="0"/>
          </a:p>
        </p:txBody>
      </p:sp>
      <p:sp>
        <p:nvSpPr>
          <p:cNvPr id="3" name="Slide Number Placeholder 2"/>
          <p:cNvSpPr>
            <a:spLocks noGrp="1"/>
          </p:cNvSpPr>
          <p:nvPr>
            <p:ph type="sldNum" sz="quarter" idx="12"/>
          </p:nvPr>
        </p:nvSpPr>
        <p:spPr/>
        <p:txBody>
          <a:bodyPr/>
          <a:lstStyle/>
          <a:p>
            <a:pPr>
              <a:defRPr/>
            </a:pPr>
            <a:fld id="{44EBB96A-4B01-46D9-AB37-1F6AC0A52263}" type="slidenum">
              <a:rPr lang="en-US" smtClean="0"/>
              <a:pPr>
                <a:defRPr/>
              </a:pPr>
              <a:t>73</a:t>
            </a:fld>
            <a:endParaRPr lang="en-US"/>
          </a:p>
        </p:txBody>
      </p:sp>
      <p:sp>
        <p:nvSpPr>
          <p:cNvPr id="63492" name="Content Placeholder 3"/>
          <p:cNvSpPr>
            <a:spLocks noGrp="1"/>
          </p:cNvSpPr>
          <p:nvPr>
            <p:ph sz="quarter" idx="1"/>
          </p:nvPr>
        </p:nvSpPr>
        <p:spPr/>
        <p:txBody>
          <a:bodyPr/>
          <a:lstStyle/>
          <a:p>
            <a:r>
              <a:rPr lang="en-US" smtClean="0"/>
              <a:t>Monitor the beneficial and adverse effects of medicines</a:t>
            </a:r>
          </a:p>
          <a:p>
            <a:r>
              <a:rPr lang="en-US" smtClean="0"/>
              <a:t>Communicate and document prescribing decisions with patients, care givers etc</a:t>
            </a:r>
          </a:p>
          <a:p>
            <a:r>
              <a:rPr lang="en-US" smtClean="0"/>
              <a:t>Prescribe within the limitations of your knowledge ,skills and experience.</a:t>
            </a:r>
          </a:p>
          <a:p>
            <a:endParaRPr lang="en-US" smtClean="0"/>
          </a:p>
          <a:p>
            <a:endParaRPr lang="en-US" smtClean="0"/>
          </a:p>
          <a:p>
            <a:endParaRPr lang="en-US" smtClean="0"/>
          </a:p>
        </p:txBody>
      </p:sp>
    </p:spTree>
    <p:extLst>
      <p:ext uri="{BB962C8B-B14F-4D97-AF65-F5344CB8AC3E}">
        <p14:creationId xmlns:p14="http://schemas.microsoft.com/office/powerpoint/2010/main" val="95091270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smtClean="0"/>
              <a:t>Five drug rights.</a:t>
            </a:r>
          </a:p>
        </p:txBody>
      </p:sp>
      <p:sp>
        <p:nvSpPr>
          <p:cNvPr id="64515" name="Content Placeholder 2"/>
          <p:cNvSpPr>
            <a:spLocks noGrp="1"/>
          </p:cNvSpPr>
          <p:nvPr>
            <p:ph idx="1"/>
          </p:nvPr>
        </p:nvSpPr>
        <p:spPr>
          <a:xfrm>
            <a:off x="435429" y="1262131"/>
            <a:ext cx="10269889" cy="4914833"/>
          </a:xfrm>
        </p:spPr>
        <p:txBody>
          <a:bodyPr>
            <a:normAutofit/>
          </a:bodyPr>
          <a:lstStyle/>
          <a:p>
            <a:r>
              <a:rPr lang="en-US" sz="3117" dirty="0"/>
              <a:t>The nurse should observe the following rights when administering drugs:</a:t>
            </a:r>
          </a:p>
          <a:p>
            <a:pPr lvl="1"/>
            <a:r>
              <a:rPr lang="en-US" sz="3117" dirty="0">
                <a:solidFill>
                  <a:srgbClr val="FF0000"/>
                </a:solidFill>
              </a:rPr>
              <a:t>Right patient- </a:t>
            </a:r>
            <a:r>
              <a:rPr lang="en-US" sz="3117" dirty="0"/>
              <a:t>checking their identification tags (babies, unconscious patients), calling out their names</a:t>
            </a:r>
          </a:p>
          <a:p>
            <a:pPr lvl="1"/>
            <a:r>
              <a:rPr lang="en-US" sz="3117" dirty="0">
                <a:solidFill>
                  <a:srgbClr val="FF0000"/>
                </a:solidFill>
              </a:rPr>
              <a:t>Right drug</a:t>
            </a:r>
            <a:r>
              <a:rPr lang="en-US" sz="3117" dirty="0"/>
              <a:t>: confirm using treatment sheet</a:t>
            </a:r>
          </a:p>
          <a:p>
            <a:pPr lvl="1"/>
            <a:r>
              <a:rPr lang="en-US" sz="3117" dirty="0">
                <a:solidFill>
                  <a:srgbClr val="FF0000"/>
                </a:solidFill>
              </a:rPr>
              <a:t>Right time</a:t>
            </a:r>
            <a:r>
              <a:rPr lang="en-US" sz="3117" dirty="0"/>
              <a:t>: check time. Is it possible for 100 patients?</a:t>
            </a:r>
          </a:p>
          <a:p>
            <a:pPr lvl="1"/>
            <a:r>
              <a:rPr lang="en-US" sz="3117" dirty="0">
                <a:solidFill>
                  <a:srgbClr val="FF0000"/>
                </a:solidFill>
              </a:rPr>
              <a:t>Right route</a:t>
            </a:r>
            <a:r>
              <a:rPr lang="en-US" sz="3117" dirty="0"/>
              <a:t>: confirm using treatment sheet</a:t>
            </a:r>
          </a:p>
          <a:p>
            <a:pPr lvl="1"/>
            <a:r>
              <a:rPr lang="en-US" sz="3117" dirty="0">
                <a:solidFill>
                  <a:srgbClr val="FF0000"/>
                </a:solidFill>
              </a:rPr>
              <a:t>Right dose</a:t>
            </a:r>
            <a:r>
              <a:rPr lang="en-US" sz="3117" dirty="0"/>
              <a:t>: confirm using treatment sheet, read pharmacology</a:t>
            </a:r>
          </a:p>
        </p:txBody>
      </p:sp>
    </p:spTree>
    <p:extLst>
      <p:ext uri="{BB962C8B-B14F-4D97-AF65-F5344CB8AC3E}">
        <p14:creationId xmlns:p14="http://schemas.microsoft.com/office/powerpoint/2010/main" val="21788964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a:xfrm>
            <a:off x="2488708" y="1"/>
            <a:ext cx="7214585" cy="1143000"/>
          </a:xfrm>
        </p:spPr>
        <p:txBody>
          <a:bodyPr/>
          <a:lstStyle/>
          <a:p>
            <a:r>
              <a:rPr lang="en-US" smtClean="0"/>
              <a:t>Classification of drugs</a:t>
            </a:r>
          </a:p>
        </p:txBody>
      </p:sp>
      <p:sp>
        <p:nvSpPr>
          <p:cNvPr id="65539" name="Rectangle 3"/>
          <p:cNvSpPr>
            <a:spLocks noGrp="1"/>
          </p:cNvSpPr>
          <p:nvPr>
            <p:ph type="body" idx="1"/>
          </p:nvPr>
        </p:nvSpPr>
        <p:spPr>
          <a:xfrm>
            <a:off x="1145147" y="1167685"/>
            <a:ext cx="7214585" cy="5105400"/>
          </a:xfrm>
        </p:spPr>
        <p:txBody>
          <a:bodyPr/>
          <a:lstStyle/>
          <a:p>
            <a:pPr>
              <a:buFont typeface="Wingdings 2" pitchFamily="18" charset="2"/>
              <a:buNone/>
            </a:pPr>
            <a:r>
              <a:rPr lang="en-US" dirty="0" smtClean="0"/>
              <a:t>Drugs can be classified according to </a:t>
            </a:r>
          </a:p>
          <a:p>
            <a:pPr>
              <a:buFont typeface="Wingdings 2" pitchFamily="18" charset="2"/>
              <a:buNone/>
            </a:pPr>
            <a:r>
              <a:rPr lang="en-US" dirty="0" smtClean="0"/>
              <a:t>	 1</a:t>
            </a:r>
            <a:r>
              <a:rPr lang="en-US" b="1" dirty="0" smtClean="0"/>
              <a:t>.</a:t>
            </a:r>
            <a:r>
              <a:rPr lang="en-US" b="1" dirty="0"/>
              <a:t> System</a:t>
            </a:r>
            <a:endParaRPr lang="en-US" dirty="0"/>
          </a:p>
          <a:p>
            <a:pPr lvl="1"/>
            <a:r>
              <a:rPr lang="en-US" sz="2533" dirty="0"/>
              <a:t>respiratory medications </a:t>
            </a:r>
          </a:p>
          <a:p>
            <a:pPr lvl="1"/>
            <a:r>
              <a:rPr lang="en-US" sz="2533" dirty="0"/>
              <a:t>cardiac medications </a:t>
            </a:r>
          </a:p>
          <a:p>
            <a:pPr lvl="1"/>
            <a:r>
              <a:rPr lang="en-US" sz="2533" dirty="0"/>
              <a:t>nervous system medications, etc.</a:t>
            </a:r>
          </a:p>
          <a:p>
            <a:pPr lvl="1">
              <a:buFont typeface="Wingdings 2" pitchFamily="18" charset="2"/>
              <a:buNone/>
            </a:pPr>
            <a:endParaRPr lang="en-US" sz="2533" dirty="0"/>
          </a:p>
          <a:p>
            <a:pPr lvl="1">
              <a:buFont typeface="Wingdings 2" pitchFamily="18" charset="2"/>
              <a:buNone/>
            </a:pPr>
            <a:r>
              <a:rPr lang="en-US" sz="2533" dirty="0"/>
              <a:t>2. </a:t>
            </a:r>
            <a:r>
              <a:rPr lang="en-US" sz="3117" b="1" dirty="0"/>
              <a:t>Function or use</a:t>
            </a:r>
            <a:r>
              <a:rPr lang="en-US" sz="3117" dirty="0"/>
              <a:t>.</a:t>
            </a:r>
          </a:p>
          <a:p>
            <a:pPr lvl="1">
              <a:buFont typeface="Wingdings 2" pitchFamily="18" charset="2"/>
              <a:buNone/>
            </a:pPr>
            <a:r>
              <a:rPr lang="en-US" sz="3117" dirty="0"/>
              <a:t> </a:t>
            </a:r>
            <a:r>
              <a:rPr lang="en-US" sz="2533" dirty="0"/>
              <a:t>For example, </a:t>
            </a:r>
          </a:p>
          <a:p>
            <a:pPr lvl="1"/>
            <a:r>
              <a:rPr lang="en-US" sz="2533" dirty="0" err="1"/>
              <a:t>nonsteroidal</a:t>
            </a:r>
            <a:r>
              <a:rPr lang="en-US" sz="2533" dirty="0"/>
              <a:t> anti-inflammatory medications </a:t>
            </a:r>
          </a:p>
          <a:p>
            <a:pPr lvl="1"/>
            <a:r>
              <a:rPr lang="en-US" sz="2533" dirty="0"/>
              <a:t>narcotic analgesics </a:t>
            </a:r>
          </a:p>
          <a:p>
            <a:pPr lvl="1"/>
            <a:r>
              <a:rPr lang="en-US" sz="2533" dirty="0"/>
              <a:t>antidepressants, etc. </a:t>
            </a:r>
          </a:p>
        </p:txBody>
      </p:sp>
    </p:spTree>
    <p:extLst>
      <p:ext uri="{BB962C8B-B14F-4D97-AF65-F5344CB8AC3E}">
        <p14:creationId xmlns:p14="http://schemas.microsoft.com/office/powerpoint/2010/main" val="235786497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a:xfrm>
            <a:off x="2488708" y="0"/>
            <a:ext cx="7214585" cy="1219200"/>
          </a:xfrm>
        </p:spPr>
        <p:txBody>
          <a:bodyPr/>
          <a:lstStyle/>
          <a:p>
            <a:r>
              <a:rPr lang="en-US" smtClean="0"/>
              <a:t>Classification of drugs contd’</a:t>
            </a:r>
          </a:p>
        </p:txBody>
      </p:sp>
      <p:sp>
        <p:nvSpPr>
          <p:cNvPr id="66563" name="Rectangle 3"/>
          <p:cNvSpPr>
            <a:spLocks noGrp="1"/>
          </p:cNvSpPr>
          <p:nvPr>
            <p:ph type="body" idx="1"/>
          </p:nvPr>
        </p:nvSpPr>
        <p:spPr>
          <a:xfrm>
            <a:off x="670560" y="890691"/>
            <a:ext cx="10711543" cy="5433911"/>
          </a:xfrm>
        </p:spPr>
        <p:txBody>
          <a:bodyPr/>
          <a:lstStyle/>
          <a:p>
            <a:pPr>
              <a:buFont typeface="Wingdings 2" pitchFamily="18" charset="2"/>
              <a:buNone/>
            </a:pPr>
            <a:r>
              <a:rPr lang="en-US" dirty="0"/>
              <a:t>3. </a:t>
            </a:r>
            <a:r>
              <a:rPr lang="en-US" b="1" dirty="0"/>
              <a:t>Chemical makeup</a:t>
            </a:r>
            <a:r>
              <a:rPr lang="en-US" dirty="0" smtClean="0"/>
              <a:t>.</a:t>
            </a:r>
          </a:p>
          <a:p>
            <a:pPr>
              <a:buFont typeface="Wingdings 2" pitchFamily="18" charset="2"/>
              <a:buNone/>
            </a:pPr>
            <a:r>
              <a:rPr lang="en-US" dirty="0" smtClean="0"/>
              <a:t> </a:t>
            </a:r>
            <a:r>
              <a:rPr lang="en-US" dirty="0"/>
              <a:t>Examples include: </a:t>
            </a:r>
          </a:p>
          <a:p>
            <a:pPr lvl="1"/>
            <a:r>
              <a:rPr lang="en-US" sz="2727" dirty="0"/>
              <a:t>aminoglycosides </a:t>
            </a:r>
          </a:p>
          <a:p>
            <a:pPr lvl="1"/>
            <a:r>
              <a:rPr lang="en-US" sz="2727" dirty="0"/>
              <a:t>estrogens </a:t>
            </a:r>
          </a:p>
          <a:p>
            <a:pPr lvl="1"/>
            <a:r>
              <a:rPr lang="en-US" sz="2727" dirty="0"/>
              <a:t>opioids, etc. </a:t>
            </a:r>
          </a:p>
          <a:p>
            <a:pPr lvl="1">
              <a:buFont typeface="Wingdings 2" pitchFamily="18" charset="2"/>
              <a:buNone/>
            </a:pPr>
            <a:r>
              <a:rPr lang="en-US" sz="2727" dirty="0"/>
              <a:t>	</a:t>
            </a:r>
          </a:p>
          <a:p>
            <a:pPr lvl="1">
              <a:buFont typeface="Wingdings 2" pitchFamily="18" charset="2"/>
              <a:buNone/>
            </a:pPr>
            <a:r>
              <a:rPr lang="en-US" sz="2727" dirty="0"/>
              <a:t>Classification systems enable us to readily identify the </a:t>
            </a:r>
            <a:r>
              <a:rPr lang="en-US" sz="2727" b="1" dirty="0"/>
              <a:t>similarities and differences </a:t>
            </a:r>
            <a:r>
              <a:rPr lang="en-US" sz="2727" dirty="0"/>
              <a:t>among a large number of medications within and outside of a particular classification. </a:t>
            </a:r>
          </a:p>
        </p:txBody>
      </p:sp>
    </p:spTree>
    <p:extLst>
      <p:ext uri="{BB962C8B-B14F-4D97-AF65-F5344CB8AC3E}">
        <p14:creationId xmlns:p14="http://schemas.microsoft.com/office/powerpoint/2010/main" val="233374640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a:xfrm>
            <a:off x="2488708" y="0"/>
            <a:ext cx="7214585" cy="1219200"/>
          </a:xfrm>
        </p:spPr>
        <p:txBody>
          <a:bodyPr/>
          <a:lstStyle/>
          <a:p>
            <a:r>
              <a:rPr lang="en-US" smtClean="0"/>
              <a:t>Classification of drugs contd’</a:t>
            </a:r>
          </a:p>
        </p:txBody>
      </p:sp>
      <p:sp>
        <p:nvSpPr>
          <p:cNvPr id="66563" name="Rectangle 3"/>
          <p:cNvSpPr>
            <a:spLocks noGrp="1"/>
          </p:cNvSpPr>
          <p:nvPr>
            <p:ph type="body" idx="1"/>
          </p:nvPr>
        </p:nvSpPr>
        <p:spPr>
          <a:xfrm>
            <a:off x="722811" y="890691"/>
            <a:ext cx="10624457" cy="5433911"/>
          </a:xfrm>
        </p:spPr>
        <p:txBody>
          <a:bodyPr/>
          <a:lstStyle/>
          <a:p>
            <a:pPr>
              <a:buFont typeface="Wingdings 2" pitchFamily="18" charset="2"/>
              <a:buNone/>
            </a:pPr>
            <a:r>
              <a:rPr lang="en-US" dirty="0"/>
              <a:t>3. </a:t>
            </a:r>
            <a:r>
              <a:rPr lang="en-US" b="1" dirty="0"/>
              <a:t>Chemical makeup</a:t>
            </a:r>
            <a:r>
              <a:rPr lang="en-US" dirty="0" smtClean="0"/>
              <a:t>.</a:t>
            </a:r>
          </a:p>
          <a:p>
            <a:pPr>
              <a:buFont typeface="Wingdings 2" pitchFamily="18" charset="2"/>
              <a:buNone/>
            </a:pPr>
            <a:r>
              <a:rPr lang="en-US" dirty="0" smtClean="0"/>
              <a:t> </a:t>
            </a:r>
            <a:r>
              <a:rPr lang="en-US" dirty="0"/>
              <a:t>Examples include: </a:t>
            </a:r>
          </a:p>
          <a:p>
            <a:pPr lvl="1"/>
            <a:r>
              <a:rPr lang="en-US" sz="2727" dirty="0"/>
              <a:t>aminoglycosides </a:t>
            </a:r>
          </a:p>
          <a:p>
            <a:pPr lvl="1"/>
            <a:r>
              <a:rPr lang="en-US" sz="2727" dirty="0"/>
              <a:t>estrogens </a:t>
            </a:r>
          </a:p>
          <a:p>
            <a:pPr lvl="1"/>
            <a:r>
              <a:rPr lang="en-US" sz="2727" dirty="0"/>
              <a:t>opioids, etc. </a:t>
            </a:r>
          </a:p>
          <a:p>
            <a:pPr lvl="1">
              <a:buFont typeface="Wingdings 2" pitchFamily="18" charset="2"/>
              <a:buNone/>
            </a:pPr>
            <a:r>
              <a:rPr lang="en-US" sz="2727" dirty="0"/>
              <a:t>	</a:t>
            </a:r>
          </a:p>
          <a:p>
            <a:pPr lvl="1">
              <a:buFont typeface="Wingdings 2" pitchFamily="18" charset="2"/>
              <a:buNone/>
            </a:pPr>
            <a:r>
              <a:rPr lang="en-US" sz="2727" dirty="0"/>
              <a:t>Classification systems enable us to readily identify the </a:t>
            </a:r>
            <a:r>
              <a:rPr lang="en-US" sz="2727" b="1" dirty="0"/>
              <a:t>similarities and differences </a:t>
            </a:r>
            <a:r>
              <a:rPr lang="en-US" sz="2727" dirty="0"/>
              <a:t>among a large number of medications within and outside of a particular classification. </a:t>
            </a:r>
          </a:p>
        </p:txBody>
      </p:sp>
    </p:spTree>
    <p:extLst>
      <p:ext uri="{BB962C8B-B14F-4D97-AF65-F5344CB8AC3E}">
        <p14:creationId xmlns:p14="http://schemas.microsoft.com/office/powerpoint/2010/main" val="38919816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552451" y="771525"/>
            <a:ext cx="10982324" cy="5095875"/>
          </a:xfrm>
        </p:spPr>
        <p:txBody>
          <a:bodyPr>
            <a:normAutofit fontScale="92500" lnSpcReduction="10000"/>
          </a:bodyPr>
          <a:lstStyle/>
          <a:p>
            <a:r>
              <a:rPr lang="en-US" sz="3507" b="1" dirty="0">
                <a:solidFill>
                  <a:srgbClr val="FF0000"/>
                </a:solidFill>
                <a:latin typeface="Times New Roman" pitchFamily="18" charset="0"/>
              </a:rPr>
              <a:t>Agonists</a:t>
            </a:r>
            <a:r>
              <a:rPr lang="en-US" sz="3507" b="1" dirty="0">
                <a:solidFill>
                  <a:srgbClr val="000000"/>
                </a:solidFill>
                <a:latin typeface="Times New Roman" pitchFamily="18" charset="0"/>
              </a:rPr>
              <a:t>:</a:t>
            </a:r>
          </a:p>
          <a:p>
            <a:pPr marL="0" indent="0">
              <a:buNone/>
            </a:pPr>
            <a:r>
              <a:rPr lang="en-US" sz="3507" b="1" dirty="0">
                <a:solidFill>
                  <a:srgbClr val="000000"/>
                </a:solidFill>
                <a:latin typeface="Times New Roman" pitchFamily="18" charset="0"/>
              </a:rPr>
              <a:t> </a:t>
            </a:r>
            <a:r>
              <a:rPr lang="en-US" sz="3507" dirty="0">
                <a:solidFill>
                  <a:srgbClr val="000000"/>
                </a:solidFill>
                <a:latin typeface="Times New Roman" pitchFamily="18" charset="0"/>
              </a:rPr>
              <a:t>These are drugs that bind and activate receptors because they resemble the natural chemicals and produce the same effects as the natural chemicals </a:t>
            </a:r>
          </a:p>
          <a:p>
            <a:r>
              <a:rPr lang="en-US" sz="3507" b="1" dirty="0">
                <a:solidFill>
                  <a:srgbClr val="FF0000"/>
                </a:solidFill>
                <a:latin typeface="Times New Roman" pitchFamily="18" charset="0"/>
              </a:rPr>
              <a:t>Antagonist (blockers):</a:t>
            </a:r>
          </a:p>
          <a:p>
            <a:pPr marL="0" indent="0">
              <a:buNone/>
            </a:pPr>
            <a:r>
              <a:rPr lang="en-US" sz="3507" b="1" dirty="0">
                <a:solidFill>
                  <a:srgbClr val="FF0000"/>
                </a:solidFill>
                <a:latin typeface="Times New Roman" pitchFamily="18" charset="0"/>
              </a:rPr>
              <a:t> </a:t>
            </a:r>
            <a:r>
              <a:rPr lang="en-US" sz="3507" dirty="0">
                <a:solidFill>
                  <a:srgbClr val="000000"/>
                </a:solidFill>
                <a:latin typeface="Times New Roman" pitchFamily="18" charset="0"/>
              </a:rPr>
              <a:t>These are substances/drugs that are sufficiently similar to the natural substance to be recognized by the receptors and to occupy them without activation thereby preventing (blocking) the natural substance from exerting its effect. </a:t>
            </a:r>
          </a:p>
          <a:p>
            <a:r>
              <a:rPr lang="en-US" sz="3507" dirty="0">
                <a:solidFill>
                  <a:srgbClr val="FF0000"/>
                </a:solidFill>
                <a:latin typeface="Times New Roman" pitchFamily="18" charset="0"/>
              </a:rPr>
              <a:t>pure antagonist- </a:t>
            </a:r>
            <a:r>
              <a:rPr lang="en-US" sz="3507" dirty="0">
                <a:solidFill>
                  <a:srgbClr val="000000"/>
                </a:solidFill>
                <a:latin typeface="Times New Roman" pitchFamily="18" charset="0"/>
              </a:rPr>
              <a:t>have completely no activating effect . </a:t>
            </a:r>
          </a:p>
          <a:p>
            <a:r>
              <a:rPr lang="en-US" sz="3507" dirty="0">
                <a:solidFill>
                  <a:srgbClr val="FF0000"/>
                </a:solidFill>
                <a:latin typeface="Times New Roman" pitchFamily="18" charset="0"/>
              </a:rPr>
              <a:t>partial agonist </a:t>
            </a:r>
            <a:r>
              <a:rPr lang="en-US" sz="3507" dirty="0">
                <a:solidFill>
                  <a:srgbClr val="000000"/>
                </a:solidFill>
                <a:latin typeface="Times New Roman" pitchFamily="18" charset="0"/>
              </a:rPr>
              <a:t>– exert low degree of activation effect</a:t>
            </a:r>
            <a:r>
              <a:rPr lang="en-US" dirty="0" smtClean="0">
                <a:solidFill>
                  <a:srgbClr val="000000"/>
                </a:solidFill>
                <a:latin typeface="Times New Roman" pitchFamily="18" charset="0"/>
              </a:rPr>
              <a:t>.</a:t>
            </a:r>
          </a:p>
          <a:p>
            <a:endParaRPr lang="en-US" dirty="0"/>
          </a:p>
          <a:p>
            <a:endParaRPr lang="en-US" dirty="0" smtClean="0"/>
          </a:p>
        </p:txBody>
      </p:sp>
    </p:spTree>
    <p:extLst>
      <p:ext uri="{BB962C8B-B14F-4D97-AF65-F5344CB8AC3E}">
        <p14:creationId xmlns:p14="http://schemas.microsoft.com/office/powerpoint/2010/main" val="4474103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3899" y="1009650"/>
            <a:ext cx="10772775" cy="5167314"/>
          </a:xfrm>
        </p:spPr>
        <p:txBody>
          <a:bodyPr>
            <a:normAutofit/>
          </a:bodyPr>
          <a:lstStyle/>
          <a:p>
            <a:pPr marL="0" indent="0">
              <a:buNone/>
            </a:pPr>
            <a:r>
              <a:rPr lang="en-US" sz="3507" b="1" dirty="0" smtClean="0">
                <a:solidFill>
                  <a:srgbClr val="FF0000"/>
                </a:solidFill>
              </a:rPr>
              <a:t>Affinity</a:t>
            </a:r>
            <a:r>
              <a:rPr lang="en-US" sz="3507" dirty="0" smtClean="0"/>
              <a:t>-</a:t>
            </a:r>
            <a:endParaRPr lang="en-US" sz="3507" dirty="0"/>
          </a:p>
          <a:p>
            <a:r>
              <a:rPr lang="en-US" sz="3507" dirty="0"/>
              <a:t>tightness of binding reaction between drug and a receptor.</a:t>
            </a:r>
          </a:p>
          <a:p>
            <a:pPr marL="0" indent="0">
              <a:buNone/>
            </a:pPr>
            <a:r>
              <a:rPr lang="en-US" sz="3507" b="1" dirty="0">
                <a:solidFill>
                  <a:srgbClr val="FF0000"/>
                </a:solidFill>
              </a:rPr>
              <a:t>Therapeutic efficacy</a:t>
            </a:r>
            <a:r>
              <a:rPr lang="en-US" sz="3507" dirty="0"/>
              <a:t>: </a:t>
            </a:r>
          </a:p>
          <a:p>
            <a:r>
              <a:rPr lang="en-US" sz="3507" dirty="0"/>
              <a:t>Therapeutic efficacy is the capacity of a drug to produce an effect and it refers to the maximum effect e.g. if a drug A can produce a therapeutic effect that cannot be obtained with drug B no matter how much of drug B is given, then drug A has the higher therapeutic efficacy </a:t>
            </a:r>
          </a:p>
          <a:p>
            <a:endParaRPr lang="en-US" sz="3507" dirty="0"/>
          </a:p>
        </p:txBody>
      </p:sp>
    </p:spTree>
    <p:extLst>
      <p:ext uri="{BB962C8B-B14F-4D97-AF65-F5344CB8AC3E}">
        <p14:creationId xmlns:p14="http://schemas.microsoft.com/office/powerpoint/2010/main" val="743795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4703</Words>
  <Application>Microsoft Office PowerPoint</Application>
  <PresentationFormat>Widescreen</PresentationFormat>
  <Paragraphs>534</Paragraphs>
  <Slides>77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77</vt:i4>
      </vt:variant>
    </vt:vector>
  </HeadingPairs>
  <TitlesOfParts>
    <vt:vector size="84" baseType="lpstr">
      <vt:lpstr>Arial</vt:lpstr>
      <vt:lpstr>Calibri</vt:lpstr>
      <vt:lpstr>Calibri Light</vt:lpstr>
      <vt:lpstr>Times New Roman</vt:lpstr>
      <vt:lpstr>Wingdings</vt:lpstr>
      <vt:lpstr>Wingdings 2</vt:lpstr>
      <vt:lpstr>Office Theme</vt:lpstr>
      <vt:lpstr>INTRODUCTION TO PHARMACOLOGY</vt:lpstr>
      <vt:lpstr>INTRODUCTION TO PHARMACOLOGY.</vt:lpstr>
      <vt:lpstr>Ct -INTRODUCTION TO PHARMACOLOGY </vt:lpstr>
      <vt:lpstr>Terminologies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Sources of drugs and their uses. </vt:lpstr>
      <vt:lpstr>PowerPoint Presentation</vt:lpstr>
      <vt:lpstr>Animal sources</vt:lpstr>
      <vt:lpstr>c) Inorganic sources  </vt:lpstr>
      <vt:lpstr>Naming of drugs</vt:lpstr>
      <vt:lpstr>Uses of drugs/medications</vt:lpstr>
      <vt:lpstr>Forms and preparation of drugs </vt:lpstr>
      <vt:lpstr>PHARMACOKINETICS AND PHARMACODYNAMICS OF DRUGS</vt:lpstr>
      <vt:lpstr>Absorption </vt:lpstr>
      <vt:lpstr>Factors influencing drug administration </vt:lpstr>
      <vt:lpstr>PowerPoint Presentation</vt:lpstr>
      <vt:lpstr>PowerPoint Presentation</vt:lpstr>
      <vt:lpstr>PowerPoint Presentation</vt:lpstr>
      <vt:lpstr>PowerPoint Presentation</vt:lpstr>
      <vt:lpstr>PowerPoint Presentation</vt:lpstr>
      <vt:lpstr>PowerPoint Presentation</vt:lpstr>
      <vt:lpstr>Distribution</vt:lpstr>
      <vt:lpstr>PowerPoint Presentation</vt:lpstr>
      <vt:lpstr> BIOLOGICAL MEMBRANES WHICH LIMIT THE DISTRIBUTION OF DRUGS.  </vt:lpstr>
      <vt:lpstr>PowerPoint Presentation</vt:lpstr>
      <vt:lpstr>Metabolism/Biotransformation </vt:lpstr>
      <vt:lpstr>ELIMINATION</vt:lpstr>
      <vt:lpstr>Pharmacodynamics </vt:lpstr>
      <vt:lpstr>Drug receptors </vt:lpstr>
      <vt:lpstr>protein molecules (targets) on which drugs bind to produce therapeutic effects include:</vt:lpstr>
      <vt:lpstr>Pharmacodynamics of Antimicrobials: </vt:lpstr>
      <vt:lpstr>VARIATION OF DOSAGE</vt:lpstr>
      <vt:lpstr>ADVERSE DRUG REACTIONS</vt:lpstr>
      <vt:lpstr>ct</vt:lpstr>
      <vt:lpstr>Factors that may modify the  efficacy and choice of dose of drugs in pts</vt:lpstr>
      <vt:lpstr>Role of the nurse in drug therapy.</vt:lpstr>
      <vt:lpstr>Patient  education.</vt:lpstr>
      <vt:lpstr>Route of administration</vt:lpstr>
      <vt:lpstr>Enteral  </vt:lpstr>
      <vt:lpstr>Oral  route/enteral. </vt:lpstr>
      <vt:lpstr>Ct orals.</vt:lpstr>
      <vt:lpstr>First-pass metabolism </vt:lpstr>
      <vt:lpstr>Sublingual route </vt:lpstr>
      <vt:lpstr>PowerPoint Presentation</vt:lpstr>
      <vt:lpstr>Rectal route </vt:lpstr>
      <vt:lpstr>PowerPoint Presentation</vt:lpstr>
      <vt:lpstr>Parenteral </vt:lpstr>
      <vt:lpstr>Parenteral </vt:lpstr>
      <vt:lpstr>intravascular </vt:lpstr>
      <vt:lpstr>PowerPoint Presentation</vt:lpstr>
      <vt:lpstr>Intramuscular </vt:lpstr>
      <vt:lpstr>subcutaneous route </vt:lpstr>
      <vt:lpstr>subcutaneous route </vt:lpstr>
      <vt:lpstr>Intrathecal:</vt:lpstr>
      <vt:lpstr>Epidural</vt:lpstr>
      <vt:lpstr>Topical route </vt:lpstr>
      <vt:lpstr>Advantages </vt:lpstr>
      <vt:lpstr>Advantages </vt:lpstr>
      <vt:lpstr>Disadvantages </vt:lpstr>
      <vt:lpstr>Others </vt:lpstr>
      <vt:lpstr>Transdermal </vt:lpstr>
      <vt:lpstr>Factors determining the route of absorption</vt:lpstr>
      <vt:lpstr>  principles of drugs prescription.</vt:lpstr>
      <vt:lpstr>PowerPoint Presentation</vt:lpstr>
      <vt:lpstr>Five drug rights.</vt:lpstr>
      <vt:lpstr>Classification of drugs</vt:lpstr>
      <vt:lpstr>Classification of drugs contd’</vt:lpstr>
      <vt:lpstr>Classification of drugs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PHARMACOLOGY</dc:title>
  <dc:creator>Ogera</dc:creator>
  <cp:lastModifiedBy>Ogera</cp:lastModifiedBy>
  <cp:revision>3</cp:revision>
  <dcterms:created xsi:type="dcterms:W3CDTF">2025-03-12T20:43:32Z</dcterms:created>
  <dcterms:modified xsi:type="dcterms:W3CDTF">2025-07-05T09:45:02Z</dcterms:modified>
</cp:coreProperties>
</file>