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341" r:id="rId2"/>
    <p:sldId id="342" r:id="rId3"/>
    <p:sldId id="343" r:id="rId4"/>
    <p:sldId id="344" r:id="rId5"/>
    <p:sldId id="345" r:id="rId6"/>
    <p:sldId id="346" r:id="rId7"/>
    <p:sldId id="347" r:id="rId8"/>
    <p:sldId id="348"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50" r:id="rId91"/>
    <p:sldId id="351" r:id="rId92"/>
    <p:sldId id="352" r:id="rId93"/>
    <p:sldId id="353" r:id="rId94"/>
    <p:sldId id="354" r:id="rId95"/>
    <p:sldId id="355" r:id="rId96"/>
    <p:sldId id="356" r:id="rId97"/>
    <p:sldId id="358"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96A18-37B1-4BB2-9043-BE458BCA4A98}"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53A34-E548-4A9C-94E5-0566BB9B7336}" type="slidenum">
              <a:rPr lang="en-US" smtClean="0"/>
              <a:t>‹#›</a:t>
            </a:fld>
            <a:endParaRPr lang="en-US"/>
          </a:p>
        </p:txBody>
      </p:sp>
    </p:spTree>
    <p:extLst>
      <p:ext uri="{BB962C8B-B14F-4D97-AF65-F5344CB8AC3E}">
        <p14:creationId xmlns:p14="http://schemas.microsoft.com/office/powerpoint/2010/main" val="176492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Slide Image Placeholder 1"/>
          <p:cNvSpPr>
            <a:spLocks noGrp="1" noRot="1" noChangeAspect="1"/>
          </p:cNvSpPr>
          <p:nvPr>
            <p:ph type="sldImg"/>
          </p:nvPr>
        </p:nvSpPr>
        <p:spPr/>
      </p:sp>
      <p:sp>
        <p:nvSpPr>
          <p:cNvPr id="1048619" name="Notes Placeholder 2"/>
          <p:cNvSpPr>
            <a:spLocks noGrp="1"/>
          </p:cNvSpPr>
          <p:nvPr>
            <p:ph type="body" idx="1"/>
          </p:nvPr>
        </p:nvSpPr>
        <p:spPr/>
        <p:txBody>
          <a:bodyPr>
            <a:normAutofit/>
          </a:bodyPr>
          <a:lstStyle/>
          <a:p>
            <a:endParaRPr lang="en-US" dirty="0"/>
          </a:p>
        </p:txBody>
      </p:sp>
      <p:sp>
        <p:nvSpPr>
          <p:cNvPr id="1048620" name="Header Placeholder 3"/>
          <p:cNvSpPr>
            <a:spLocks noGrp="1"/>
          </p:cNvSpPr>
          <p:nvPr>
            <p:ph type="hdr" sz="quarter" idx="10"/>
          </p:nvPr>
        </p:nvSpPr>
        <p:spPr/>
        <p:txBody>
          <a:bodyPr/>
          <a:lstStyle/>
          <a:p>
            <a:r>
              <a:rPr lang="en-US" smtClean="0"/>
              <a:t>Gatimu S. Maina</a:t>
            </a:r>
            <a:endParaRPr lang="en-US"/>
          </a:p>
        </p:txBody>
      </p:sp>
      <p:sp>
        <p:nvSpPr>
          <p:cNvPr id="1048621" name="Footer Placeholder 4"/>
          <p:cNvSpPr>
            <a:spLocks noGrp="1"/>
          </p:cNvSpPr>
          <p:nvPr>
            <p:ph type="ftr" sz="quarter" idx="11"/>
          </p:nvPr>
        </p:nvSpPr>
        <p:spPr/>
        <p:txBody>
          <a:bodyPr/>
          <a:lstStyle/>
          <a:p>
            <a:r>
              <a:rPr lang="en-US" smtClean="0"/>
              <a:t>samagat@gmail.com</a:t>
            </a:r>
            <a:endParaRPr lang="en-US"/>
          </a:p>
        </p:txBody>
      </p:sp>
      <p:sp>
        <p:nvSpPr>
          <p:cNvPr id="1048622" name="Slide Number Placeholder 5"/>
          <p:cNvSpPr>
            <a:spLocks noGrp="1"/>
          </p:cNvSpPr>
          <p:nvPr>
            <p:ph type="sldNum" sz="quarter" idx="12"/>
          </p:nvPr>
        </p:nvSpPr>
        <p:spPr/>
        <p:txBody>
          <a:bodyPr/>
          <a:lstStyle/>
          <a:p>
            <a:fld id="{1DC7E36E-151C-437E-AB54-65B66EA66202}" type="slidenum">
              <a:rPr lang="en-US" smtClean="0"/>
              <a:t>2</a:t>
            </a:fld>
            <a:endParaRPr lang="en-US"/>
          </a:p>
        </p:txBody>
      </p:sp>
    </p:spTree>
    <p:extLst>
      <p:ext uri="{BB962C8B-B14F-4D97-AF65-F5344CB8AC3E}">
        <p14:creationId xmlns:p14="http://schemas.microsoft.com/office/powerpoint/2010/main" val="385934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268"/>
            <a:ext cx="10363200" cy="1470183"/>
          </a:xfrm>
        </p:spPr>
        <p:txBody>
          <a:bodyPr/>
          <a:lstStyle/>
          <a:p>
            <a:r>
              <a:rPr lang="en-US"/>
              <a:t>Click to edit Master title style</a:t>
            </a:r>
          </a:p>
        </p:txBody>
      </p:sp>
      <p:sp>
        <p:nvSpPr>
          <p:cNvPr id="3" name="Subtitle 2"/>
          <p:cNvSpPr>
            <a:spLocks noGrp="1"/>
          </p:cNvSpPr>
          <p:nvPr>
            <p:ph type="subTitle" idx="1"/>
          </p:nvPr>
        </p:nvSpPr>
        <p:spPr>
          <a:xfrm>
            <a:off x="1828801" y="388620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35676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93812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8648"/>
            <a:ext cx="2590800" cy="54878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8648"/>
            <a:ext cx="7589520" cy="5487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316871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19480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1" y="4406266"/>
            <a:ext cx="103632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931" y="2906079"/>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185524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0248"/>
            <a:ext cx="5090160" cy="4116229"/>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1980248"/>
            <a:ext cx="5090160" cy="4116229"/>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70300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559"/>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56" y="1534478"/>
            <a:ext cx="5389245"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156" y="2174559"/>
            <a:ext cx="5389245"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8"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9"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186597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4"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5"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255599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3"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4"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59524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3"/>
            <a:ext cx="4011930"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311" y="272893"/>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26256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6" name="Rectangle 5"/>
          <p:cNvSpPr>
            <a:spLocks noGrp="1" noChangeArrowheads="1"/>
          </p:cNvSpPr>
          <p:nvPr>
            <p:ph type="ftr" sz="quarter" idx="11"/>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7" name="Rectangle 6"/>
          <p:cNvSpPr>
            <a:spLocks noGrp="1" noChangeArrowheads="1"/>
          </p:cNvSpPr>
          <p:nvPr>
            <p:ph type="sldNum" sz="quarter" idx="12"/>
          </p:nvPr>
        </p:nvSpPr>
        <p:spPr>
          <a:ln/>
        </p:spPr>
        <p:txBody>
          <a:bodyPr/>
          <a:lstStyle>
            <a:lvl1pPr>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223628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36" y="608648"/>
            <a:ext cx="10363129" cy="11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914436" y="1980248"/>
            <a:ext cx="10363129" cy="41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28" name="Rectangle 4"/>
          <p:cNvSpPr>
            <a:spLocks noGrp="1" noChangeArrowheads="1"/>
          </p:cNvSpPr>
          <p:nvPr>
            <p:ph type="dt" sz="half" idx="2"/>
          </p:nvPr>
        </p:nvSpPr>
        <p:spPr bwMode="auto">
          <a:xfrm>
            <a:off x="914436" y="6247925"/>
            <a:ext cx="2541846" cy="4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1029" name="Rectangle 5"/>
          <p:cNvSpPr>
            <a:spLocks noGrp="1" noChangeArrowheads="1"/>
          </p:cNvSpPr>
          <p:nvPr>
            <p:ph type="ftr" sz="quarter" idx="3"/>
          </p:nvPr>
        </p:nvSpPr>
        <p:spPr bwMode="auto">
          <a:xfrm>
            <a:off x="4164969" y="6247925"/>
            <a:ext cx="3862062" cy="4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
        <p:nvSpPr>
          <p:cNvPr id="1030" name="Rectangle 6"/>
          <p:cNvSpPr>
            <a:spLocks noGrp="1" noChangeArrowheads="1"/>
          </p:cNvSpPr>
          <p:nvPr>
            <p:ph type="sldNum" sz="quarter" idx="4"/>
          </p:nvPr>
        </p:nvSpPr>
        <p:spPr bwMode="auto">
          <a:xfrm>
            <a:off x="8735719" y="6247925"/>
            <a:ext cx="2543274" cy="4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pPr defTabSz="822960" fontAlgn="base">
              <a:spcBef>
                <a:spcPct val="0"/>
              </a:spcBef>
              <a:spcAft>
                <a:spcPct val="0"/>
              </a:spcAft>
              <a:defRPr/>
            </a:pPr>
            <a:endParaRPr lang="en-US" sz="2160">
              <a:solidFill>
                <a:srgbClr val="000000"/>
              </a:solidFill>
              <a:ea typeface="MS PGothic" panose="020B0600070205080204" pitchFamily="34" charset="-128"/>
            </a:endParaRPr>
          </a:p>
        </p:txBody>
      </p:sp>
    </p:spTree>
    <p:extLst>
      <p:ext uri="{BB962C8B-B14F-4D97-AF65-F5344CB8AC3E}">
        <p14:creationId xmlns:p14="http://schemas.microsoft.com/office/powerpoint/2010/main" val="3335466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96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960">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3960">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3960">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3960">
          <a:solidFill>
            <a:schemeClr val="tx2"/>
          </a:solidFill>
          <a:latin typeface="Times New Roman" pitchFamily="18" charset="0"/>
          <a:ea typeface="MS PGothic" pitchFamily="34" charset="-128"/>
          <a:cs typeface="ＭＳ Ｐゴシック" charset="0"/>
        </a:defRPr>
      </a:lvl5pPr>
      <a:lvl6pPr marL="411480" algn="ctr" rtl="0" fontAlgn="base">
        <a:spcBef>
          <a:spcPct val="0"/>
        </a:spcBef>
        <a:spcAft>
          <a:spcPct val="0"/>
        </a:spcAft>
        <a:defRPr sz="3960">
          <a:solidFill>
            <a:schemeClr val="tx2"/>
          </a:solidFill>
          <a:latin typeface="Times New Roman" pitchFamily="18" charset="0"/>
        </a:defRPr>
      </a:lvl6pPr>
      <a:lvl7pPr marL="822960" algn="ctr" rtl="0" fontAlgn="base">
        <a:spcBef>
          <a:spcPct val="0"/>
        </a:spcBef>
        <a:spcAft>
          <a:spcPct val="0"/>
        </a:spcAft>
        <a:defRPr sz="3960">
          <a:solidFill>
            <a:schemeClr val="tx2"/>
          </a:solidFill>
          <a:latin typeface="Times New Roman" pitchFamily="18" charset="0"/>
        </a:defRPr>
      </a:lvl7pPr>
      <a:lvl8pPr marL="1234440" algn="ctr" rtl="0" fontAlgn="base">
        <a:spcBef>
          <a:spcPct val="0"/>
        </a:spcBef>
        <a:spcAft>
          <a:spcPct val="0"/>
        </a:spcAft>
        <a:defRPr sz="3960">
          <a:solidFill>
            <a:schemeClr val="tx2"/>
          </a:solidFill>
          <a:latin typeface="Times New Roman" pitchFamily="18" charset="0"/>
        </a:defRPr>
      </a:lvl8pPr>
      <a:lvl9pPr marL="1645920" algn="ctr" rtl="0" fontAlgn="base">
        <a:spcBef>
          <a:spcPct val="0"/>
        </a:spcBef>
        <a:spcAft>
          <a:spcPct val="0"/>
        </a:spcAft>
        <a:defRPr sz="3960">
          <a:solidFill>
            <a:schemeClr val="tx2"/>
          </a:solidFill>
          <a:latin typeface="Times New Roman" pitchFamily="18" charset="0"/>
        </a:defRPr>
      </a:lvl9pPr>
    </p:titleStyle>
    <p:bodyStyle>
      <a:lvl1pPr marL="308610" indent="-308610" algn="l" rtl="0" eaLnBrk="0" fontAlgn="base" hangingPunct="0">
        <a:spcBef>
          <a:spcPct val="20000"/>
        </a:spcBef>
        <a:spcAft>
          <a:spcPct val="0"/>
        </a:spcAft>
        <a:buChar char="•"/>
        <a:defRPr sz="2880">
          <a:solidFill>
            <a:schemeClr val="tx1"/>
          </a:solidFill>
          <a:latin typeface="+mn-lt"/>
          <a:ea typeface="MS PGothic" pitchFamily="34" charset="-128"/>
          <a:cs typeface="ＭＳ Ｐゴシック" charset="0"/>
        </a:defRPr>
      </a:lvl1pPr>
      <a:lvl2pPr marL="668655" indent="-257175" algn="l" rtl="0" eaLnBrk="0" fontAlgn="base" hangingPunct="0">
        <a:spcBef>
          <a:spcPct val="20000"/>
        </a:spcBef>
        <a:spcAft>
          <a:spcPct val="0"/>
        </a:spcAft>
        <a:buChar char="–"/>
        <a:defRPr sz="2520">
          <a:solidFill>
            <a:schemeClr val="tx1"/>
          </a:solidFill>
          <a:latin typeface="+mn-lt"/>
          <a:ea typeface="MS PGothic" pitchFamily="34" charset="-128"/>
        </a:defRPr>
      </a:lvl2pPr>
      <a:lvl3pPr marL="1028700" indent="-205740" algn="l" rtl="0" eaLnBrk="0" fontAlgn="base" hangingPunct="0">
        <a:spcBef>
          <a:spcPct val="20000"/>
        </a:spcBef>
        <a:spcAft>
          <a:spcPct val="0"/>
        </a:spcAft>
        <a:buChar char="•"/>
        <a:defRPr sz="2160">
          <a:solidFill>
            <a:schemeClr val="tx1"/>
          </a:solidFill>
          <a:latin typeface="+mn-lt"/>
          <a:ea typeface="MS PGothic" pitchFamily="34" charset="-128"/>
        </a:defRPr>
      </a:lvl3pPr>
      <a:lvl4pPr marL="1440180" indent="-205740" algn="l" rtl="0" eaLnBrk="0" fontAlgn="base" hangingPunct="0">
        <a:spcBef>
          <a:spcPct val="20000"/>
        </a:spcBef>
        <a:spcAft>
          <a:spcPct val="0"/>
        </a:spcAft>
        <a:buChar char="–"/>
        <a:defRPr sz="1800">
          <a:solidFill>
            <a:schemeClr val="tx1"/>
          </a:solidFill>
          <a:latin typeface="+mn-lt"/>
          <a:ea typeface="MS PGothic" pitchFamily="34" charset="-128"/>
        </a:defRPr>
      </a:lvl4pPr>
      <a:lvl5pPr marL="1851660" indent="-205740" algn="l" rtl="0" eaLnBrk="0" fontAlgn="base" hangingPunct="0">
        <a:spcBef>
          <a:spcPct val="20000"/>
        </a:spcBef>
        <a:spcAft>
          <a:spcPct val="0"/>
        </a:spcAft>
        <a:buChar char="»"/>
        <a:defRPr sz="1800">
          <a:solidFill>
            <a:schemeClr val="tx1"/>
          </a:solidFill>
          <a:latin typeface="+mn-lt"/>
          <a:ea typeface="MS PGothic" pitchFamily="34" charset="-128"/>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897" y="966652"/>
            <a:ext cx="10467704" cy="3204754"/>
          </a:xfrm>
        </p:spPr>
        <p:txBody>
          <a:bodyPr/>
          <a:lstStyle/>
          <a:p>
            <a:r>
              <a:rPr lang="en-US" altLang="en-US" sz="8000" b="1" dirty="0">
                <a:solidFill>
                  <a:srgbClr val="000000"/>
                </a:solidFill>
                <a:latin typeface="Amenti" pitchFamily="2" charset="0"/>
              </a:rPr>
              <a:t>Perioperative Nursing</a:t>
            </a:r>
            <a:endParaRPr lang="en-US" sz="8000" dirty="0">
              <a:latin typeface="Amenti" pitchFamily="2" charset="0"/>
            </a:endParaRPr>
          </a:p>
        </p:txBody>
      </p:sp>
      <p:sp>
        <p:nvSpPr>
          <p:cNvPr id="3" name="Subtitle 2"/>
          <p:cNvSpPr>
            <a:spLocks noGrp="1"/>
          </p:cNvSpPr>
          <p:nvPr>
            <p:ph type="subTitle" idx="1"/>
          </p:nvPr>
        </p:nvSpPr>
        <p:spPr>
          <a:xfrm>
            <a:off x="6174377" y="4598126"/>
            <a:ext cx="4188824" cy="1041152"/>
          </a:xfrm>
        </p:spPr>
        <p:txBody>
          <a:bodyPr/>
          <a:lstStyle/>
          <a:p>
            <a:r>
              <a:rPr lang="en-US" sz="3600" i="1" dirty="0" smtClean="0">
                <a:latin typeface="Abuget" panose="02000000000000000000" pitchFamily="2" charset="0"/>
              </a:rPr>
              <a:t>By Ogera Dan - the DON</a:t>
            </a:r>
            <a:endParaRPr lang="en-US" sz="3600" i="1" dirty="0">
              <a:latin typeface="Abuget" panose="02000000000000000000" pitchFamily="2" charset="0"/>
            </a:endParaRPr>
          </a:p>
        </p:txBody>
      </p:sp>
    </p:spTree>
    <p:extLst>
      <p:ext uri="{BB962C8B-B14F-4D97-AF65-F5344CB8AC3E}">
        <p14:creationId xmlns:p14="http://schemas.microsoft.com/office/powerpoint/2010/main" val="83952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noChangeArrowheads="1"/>
          </p:cNvSpPr>
          <p:nvPr>
            <p:ph idx="4294967295"/>
          </p:nvPr>
        </p:nvSpPr>
        <p:spPr>
          <a:xfrm>
            <a:off x="1021080" y="891540"/>
            <a:ext cx="10218420" cy="5234940"/>
          </a:xfrm>
        </p:spPr>
        <p:txBody>
          <a:bodyPr/>
          <a:lstStyle/>
          <a:p>
            <a:pPr>
              <a:buFontTx/>
              <a:buNone/>
            </a:pPr>
            <a:r>
              <a:rPr lang="en-US" altLang="en-US" b="1" u="sng" dirty="0" smtClean="0">
                <a:solidFill>
                  <a:srgbClr val="000000"/>
                </a:solidFill>
              </a:rPr>
              <a:t>Perioperative nursing is </a:t>
            </a:r>
            <a:r>
              <a:rPr lang="en-US" altLang="en-US" dirty="0" smtClean="0">
                <a:solidFill>
                  <a:srgbClr val="000000"/>
                </a:solidFill>
              </a:rPr>
              <a:t>used to describe the nursing care provided in the total surgical experience of the patient: preoperative, intra-operative and postoperative. </a:t>
            </a:r>
          </a:p>
          <a:p>
            <a:pPr>
              <a:buFontTx/>
              <a:buNone/>
            </a:pPr>
            <a:endParaRPr lang="en-US" altLang="en-US" dirty="0" smtClean="0">
              <a:solidFill>
                <a:srgbClr val="000000"/>
              </a:solidFill>
            </a:endParaRPr>
          </a:p>
          <a:p>
            <a:pPr>
              <a:buFontTx/>
              <a:buAutoNum type="alphaLcPeriod"/>
            </a:pPr>
            <a:r>
              <a:rPr lang="en-US" altLang="en-US" b="1" dirty="0" smtClean="0">
                <a:solidFill>
                  <a:srgbClr val="000000"/>
                </a:solidFill>
              </a:rPr>
              <a:t>Preoperative Phase:</a:t>
            </a:r>
            <a:r>
              <a:rPr lang="en-US" altLang="en-US" dirty="0" smtClean="0">
                <a:solidFill>
                  <a:srgbClr val="000000"/>
                </a:solidFill>
              </a:rPr>
              <a:t> </a:t>
            </a:r>
          </a:p>
          <a:p>
            <a:pPr>
              <a:buFontTx/>
              <a:buNone/>
            </a:pPr>
            <a:r>
              <a:rPr lang="en-US" altLang="en-US" dirty="0" smtClean="0">
                <a:solidFill>
                  <a:srgbClr val="000000"/>
                </a:solidFill>
              </a:rPr>
              <a:t>      Extends from the time the client is admitted in the surgical unit, to the time he/she is prepared for the surgical procedure, until he is transported into the operating room. </a:t>
            </a:r>
          </a:p>
          <a:p>
            <a:pPr>
              <a:buFontTx/>
              <a:buNone/>
            </a:pPr>
            <a:endParaRPr lang="en-US" altLang="en-US" dirty="0" smtClean="0">
              <a:solidFill>
                <a:srgbClr val="000000"/>
              </a:solidFill>
            </a:endParaRPr>
          </a:p>
        </p:txBody>
      </p:sp>
    </p:spTree>
    <p:extLst>
      <p:ext uri="{BB962C8B-B14F-4D97-AF65-F5344CB8AC3E}">
        <p14:creationId xmlns:p14="http://schemas.microsoft.com/office/powerpoint/2010/main" val="1753724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noChangeArrowheads="1"/>
          </p:cNvSpPr>
          <p:nvPr>
            <p:ph idx="4294967295"/>
          </p:nvPr>
        </p:nvSpPr>
        <p:spPr>
          <a:xfrm>
            <a:off x="746760" y="1097280"/>
            <a:ext cx="10767060" cy="5029200"/>
          </a:xfrm>
        </p:spPr>
        <p:txBody>
          <a:bodyPr/>
          <a:lstStyle/>
          <a:p>
            <a:pPr>
              <a:buFontTx/>
              <a:buNone/>
            </a:pPr>
            <a:r>
              <a:rPr lang="en-US" altLang="en-US" b="1" dirty="0" smtClean="0">
                <a:solidFill>
                  <a:srgbClr val="000000"/>
                </a:solidFill>
              </a:rPr>
              <a:t>b. Intra-operative Phase; </a:t>
            </a:r>
          </a:p>
          <a:p>
            <a:r>
              <a:rPr lang="en-US" altLang="en-US" dirty="0" smtClean="0">
                <a:solidFill>
                  <a:srgbClr val="000000"/>
                </a:solidFill>
              </a:rPr>
              <a:t>Extends from the time the client is admitted to the Operating Room, to the time of administration of anesthesia, surgical procedure is done, until he/she is transported to the Recovery Room (RR)/PACU.</a:t>
            </a:r>
          </a:p>
          <a:p>
            <a:pPr>
              <a:buFontTx/>
              <a:buNone/>
            </a:pPr>
            <a:r>
              <a:rPr lang="en-US" altLang="en-US" dirty="0" smtClean="0">
                <a:solidFill>
                  <a:srgbClr val="000000"/>
                </a:solidFill>
              </a:rPr>
              <a:t> </a:t>
            </a:r>
          </a:p>
          <a:p>
            <a:pPr>
              <a:buFontTx/>
              <a:buNone/>
            </a:pPr>
            <a:r>
              <a:rPr lang="en-US" altLang="en-US" b="1" dirty="0" smtClean="0">
                <a:solidFill>
                  <a:srgbClr val="000000"/>
                </a:solidFill>
              </a:rPr>
              <a:t>c. Postoperative Phase:</a:t>
            </a:r>
            <a:r>
              <a:rPr lang="en-US" altLang="en-US" dirty="0" smtClean="0">
                <a:solidFill>
                  <a:srgbClr val="000000"/>
                </a:solidFill>
              </a:rPr>
              <a:t> </a:t>
            </a:r>
          </a:p>
          <a:p>
            <a:r>
              <a:rPr lang="en-US" altLang="en-US" dirty="0" smtClean="0">
                <a:solidFill>
                  <a:srgbClr val="000000"/>
                </a:solidFill>
              </a:rPr>
              <a:t>Extends from the time the client is admitted to the recovery room, to the time he is transported back in to the surgical unit, discharged from the hospital, until the follow-up care. </a:t>
            </a:r>
          </a:p>
          <a:p>
            <a:endParaRPr lang="en-US" altLang="en-US" dirty="0" smtClean="0">
              <a:solidFill>
                <a:srgbClr val="000000"/>
              </a:solidFill>
            </a:endParaRPr>
          </a:p>
        </p:txBody>
      </p:sp>
    </p:spTree>
    <p:extLst>
      <p:ext uri="{BB962C8B-B14F-4D97-AF65-F5344CB8AC3E}">
        <p14:creationId xmlns:p14="http://schemas.microsoft.com/office/powerpoint/2010/main" val="1071126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idx="4294967295"/>
          </p:nvPr>
        </p:nvSpPr>
        <p:spPr>
          <a:xfrm>
            <a:off x="1753315" y="822960"/>
            <a:ext cx="8611076" cy="380048"/>
          </a:xfrm>
        </p:spPr>
        <p:txBody>
          <a:bodyPr/>
          <a:lstStyle/>
          <a:p>
            <a:r>
              <a:rPr lang="en-US" altLang="en-US" sz="2880" b="1" dirty="0">
                <a:solidFill>
                  <a:srgbClr val="000000"/>
                </a:solidFill>
              </a:rPr>
              <a:t>PREOPERATIVE PHASE</a:t>
            </a:r>
            <a:r>
              <a:rPr lang="en-US" altLang="en-US" sz="3600" b="1" dirty="0">
                <a:solidFill>
                  <a:srgbClr val="000000"/>
                </a:solidFill>
              </a:rPr>
              <a:t> </a:t>
            </a:r>
          </a:p>
        </p:txBody>
      </p:sp>
      <p:sp>
        <p:nvSpPr>
          <p:cNvPr id="7171" name="Content Placeholder 2"/>
          <p:cNvSpPr>
            <a:spLocks noGrp="1" noChangeArrowheads="1"/>
          </p:cNvSpPr>
          <p:nvPr>
            <p:ph idx="4294967295"/>
          </p:nvPr>
        </p:nvSpPr>
        <p:spPr>
          <a:xfrm>
            <a:off x="812483" y="1371600"/>
            <a:ext cx="10492740" cy="5006340"/>
          </a:xfrm>
        </p:spPr>
        <p:txBody>
          <a:bodyPr/>
          <a:lstStyle/>
          <a:p>
            <a:pPr>
              <a:buFontTx/>
              <a:buNone/>
            </a:pPr>
            <a:r>
              <a:rPr lang="en-US" altLang="en-US" dirty="0" smtClean="0">
                <a:solidFill>
                  <a:srgbClr val="000000"/>
                </a:solidFill>
              </a:rPr>
              <a:t>Goals:</a:t>
            </a:r>
          </a:p>
          <a:p>
            <a:r>
              <a:rPr lang="en-US" altLang="en-US" dirty="0" smtClean="0">
                <a:solidFill>
                  <a:srgbClr val="000000"/>
                </a:solidFill>
              </a:rPr>
              <a:t>Assessing and correcting physiologic and psychologic problems that may increase surgical risk.</a:t>
            </a:r>
          </a:p>
          <a:p>
            <a:r>
              <a:rPr lang="en-US" altLang="en-US" dirty="0" smtClean="0">
                <a:solidFill>
                  <a:srgbClr val="000000"/>
                </a:solidFill>
              </a:rPr>
              <a:t>Giving </a:t>
            </a:r>
            <a:r>
              <a:rPr lang="en-US" altLang="en-US" dirty="0" smtClean="0">
                <a:solidFill>
                  <a:srgbClr val="000000"/>
                </a:solidFill>
              </a:rPr>
              <a:t>the person and significant others complete learning / teaching guidelines regarding surgery.</a:t>
            </a:r>
          </a:p>
          <a:p>
            <a:r>
              <a:rPr lang="en-US" altLang="en-US" dirty="0" smtClean="0">
                <a:solidFill>
                  <a:srgbClr val="000000"/>
                </a:solidFill>
              </a:rPr>
              <a:t>Instructing </a:t>
            </a:r>
            <a:r>
              <a:rPr lang="en-US" altLang="en-US" dirty="0" smtClean="0">
                <a:solidFill>
                  <a:srgbClr val="000000"/>
                </a:solidFill>
              </a:rPr>
              <a:t>and demonstrating exercises that will benefits the person during postoperative period.</a:t>
            </a:r>
          </a:p>
          <a:p>
            <a:r>
              <a:rPr lang="en-US" altLang="en-US" dirty="0" smtClean="0">
                <a:solidFill>
                  <a:srgbClr val="000000"/>
                </a:solidFill>
              </a:rPr>
              <a:t>Planning </a:t>
            </a:r>
            <a:r>
              <a:rPr lang="en-US" altLang="en-US" dirty="0" smtClean="0">
                <a:solidFill>
                  <a:srgbClr val="000000"/>
                </a:solidFill>
              </a:rPr>
              <a:t>for discharge and any projected changes in lifestyle due to surgery. </a:t>
            </a:r>
          </a:p>
        </p:txBody>
      </p:sp>
    </p:spTree>
    <p:extLst>
      <p:ext uri="{BB962C8B-B14F-4D97-AF65-F5344CB8AC3E}">
        <p14:creationId xmlns:p14="http://schemas.microsoft.com/office/powerpoint/2010/main" val="52515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noChangeArrowheads="1"/>
          </p:cNvSpPr>
          <p:nvPr>
            <p:ph type="title" idx="4294967295"/>
          </p:nvPr>
        </p:nvSpPr>
        <p:spPr>
          <a:xfrm>
            <a:off x="1981915" y="152877"/>
            <a:ext cx="8229600" cy="685800"/>
          </a:xfrm>
        </p:spPr>
        <p:txBody>
          <a:bodyPr/>
          <a:lstStyle/>
          <a:p>
            <a:r>
              <a:rPr lang="en-US" altLang="en-US" sz="2880" b="1">
                <a:solidFill>
                  <a:srgbClr val="000000"/>
                </a:solidFill>
              </a:rPr>
              <a:t>INTRAOPERATIVE PHASE</a:t>
            </a:r>
          </a:p>
        </p:txBody>
      </p:sp>
      <p:sp>
        <p:nvSpPr>
          <p:cNvPr id="8195" name="Content Placeholder 2"/>
          <p:cNvSpPr>
            <a:spLocks noGrp="1" noChangeArrowheads="1"/>
          </p:cNvSpPr>
          <p:nvPr>
            <p:ph idx="4294967295"/>
          </p:nvPr>
        </p:nvSpPr>
        <p:spPr>
          <a:xfrm>
            <a:off x="1295400" y="1851660"/>
            <a:ext cx="9669780" cy="3497580"/>
          </a:xfrm>
        </p:spPr>
        <p:txBody>
          <a:bodyPr/>
          <a:lstStyle/>
          <a:p>
            <a:r>
              <a:rPr lang="en-US" altLang="en-US" dirty="0" smtClean="0">
                <a:solidFill>
                  <a:srgbClr val="000000"/>
                </a:solidFill>
              </a:rPr>
              <a:t>Goal; </a:t>
            </a:r>
          </a:p>
          <a:p>
            <a:pPr lvl="1">
              <a:buFont typeface="Wingdings" panose="05000000000000000000" pitchFamily="2" charset="2"/>
              <a:buChar char="ü"/>
            </a:pPr>
            <a:r>
              <a:rPr lang="en-US" altLang="en-US" dirty="0" smtClean="0">
                <a:solidFill>
                  <a:srgbClr val="000000"/>
                </a:solidFill>
              </a:rPr>
              <a:t>Asepsis</a:t>
            </a:r>
            <a:endParaRPr lang="en-US" altLang="en-US" dirty="0" smtClean="0">
              <a:solidFill>
                <a:srgbClr val="000000"/>
              </a:solidFill>
            </a:endParaRPr>
          </a:p>
          <a:p>
            <a:pPr lvl="1">
              <a:buFont typeface="Wingdings" panose="05000000000000000000" pitchFamily="2" charset="2"/>
              <a:buChar char="ü"/>
            </a:pPr>
            <a:r>
              <a:rPr lang="en-US" altLang="en-US" dirty="0" smtClean="0">
                <a:solidFill>
                  <a:srgbClr val="000000"/>
                </a:solidFill>
              </a:rPr>
              <a:t>Homeostasis</a:t>
            </a:r>
          </a:p>
          <a:p>
            <a:pPr lvl="1">
              <a:buFont typeface="Wingdings" panose="05000000000000000000" pitchFamily="2" charset="2"/>
              <a:buChar char="ü"/>
            </a:pPr>
            <a:r>
              <a:rPr lang="en-US" altLang="en-US" dirty="0" smtClean="0">
                <a:solidFill>
                  <a:srgbClr val="000000"/>
                </a:solidFill>
              </a:rPr>
              <a:t>Safe Administration of Anesthesia</a:t>
            </a:r>
          </a:p>
          <a:p>
            <a:pPr lvl="1">
              <a:buFont typeface="Wingdings" panose="05000000000000000000" pitchFamily="2" charset="2"/>
              <a:buChar char="ü"/>
            </a:pPr>
            <a:r>
              <a:rPr lang="en-US" altLang="en-US" dirty="0" err="1" smtClean="0">
                <a:solidFill>
                  <a:srgbClr val="000000"/>
                </a:solidFill>
              </a:rPr>
              <a:t>Haemostatis</a:t>
            </a:r>
            <a:endParaRPr lang="en-US" altLang="en-US" dirty="0" smtClean="0">
              <a:solidFill>
                <a:srgbClr val="000000"/>
              </a:solidFill>
            </a:endParaRPr>
          </a:p>
        </p:txBody>
      </p:sp>
    </p:spTree>
    <p:extLst>
      <p:ext uri="{BB962C8B-B14F-4D97-AF65-F5344CB8AC3E}">
        <p14:creationId xmlns:p14="http://schemas.microsoft.com/office/powerpoint/2010/main" val="33457783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idx="4294967295"/>
          </p:nvPr>
        </p:nvSpPr>
        <p:spPr>
          <a:xfrm>
            <a:off x="2210515" y="205740"/>
            <a:ext cx="7772400" cy="754380"/>
          </a:xfrm>
        </p:spPr>
        <p:txBody>
          <a:bodyPr/>
          <a:lstStyle/>
          <a:p>
            <a:r>
              <a:rPr lang="en-US" altLang="en-US" sz="2880" b="1">
                <a:solidFill>
                  <a:srgbClr val="000000"/>
                </a:solidFill>
              </a:rPr>
              <a:t>POSTOPERATIVE CARE </a:t>
            </a:r>
          </a:p>
        </p:txBody>
      </p:sp>
      <p:sp>
        <p:nvSpPr>
          <p:cNvPr id="9219" name="Content Placeholder 2"/>
          <p:cNvSpPr>
            <a:spLocks noGrp="1" noChangeArrowheads="1"/>
          </p:cNvSpPr>
          <p:nvPr>
            <p:ph idx="4294967295"/>
          </p:nvPr>
        </p:nvSpPr>
        <p:spPr>
          <a:xfrm>
            <a:off x="1021795" y="1097280"/>
            <a:ext cx="10149840" cy="5212080"/>
          </a:xfrm>
        </p:spPr>
        <p:txBody>
          <a:bodyPr/>
          <a:lstStyle/>
          <a:p>
            <a:pPr>
              <a:buFontTx/>
              <a:buNone/>
            </a:pPr>
            <a:r>
              <a:rPr lang="en-US" altLang="en-US" sz="2520" dirty="0">
                <a:solidFill>
                  <a:srgbClr val="000000"/>
                </a:solidFill>
              </a:rPr>
              <a:t>Goals:</a:t>
            </a:r>
          </a:p>
          <a:p>
            <a:r>
              <a:rPr lang="en-US" altLang="en-US" sz="2520" dirty="0">
                <a:solidFill>
                  <a:srgbClr val="000000"/>
                </a:solidFill>
              </a:rPr>
              <a:t>Restore homeostasis and prevent complication </a:t>
            </a:r>
          </a:p>
          <a:p>
            <a:r>
              <a:rPr lang="en-US" altLang="en-US" sz="2520" dirty="0">
                <a:solidFill>
                  <a:srgbClr val="000000"/>
                </a:solidFill>
              </a:rPr>
              <a:t>Maintain adequate cardiovascular and tissue perfusion. </a:t>
            </a:r>
          </a:p>
          <a:p>
            <a:r>
              <a:rPr lang="en-US" altLang="en-US" sz="2520" dirty="0">
                <a:solidFill>
                  <a:srgbClr val="000000"/>
                </a:solidFill>
              </a:rPr>
              <a:t>Maintain adequate respiratory function. </a:t>
            </a:r>
          </a:p>
          <a:p>
            <a:r>
              <a:rPr lang="en-US" altLang="en-US" sz="2520" dirty="0">
                <a:solidFill>
                  <a:srgbClr val="000000"/>
                </a:solidFill>
              </a:rPr>
              <a:t>Maintain adequate nutrition and elimination. </a:t>
            </a:r>
          </a:p>
          <a:p>
            <a:r>
              <a:rPr lang="en-US" altLang="en-US" sz="2520" dirty="0">
                <a:solidFill>
                  <a:srgbClr val="000000"/>
                </a:solidFill>
              </a:rPr>
              <a:t>Maintain adequate fluid and electrolyte balance. </a:t>
            </a:r>
          </a:p>
          <a:p>
            <a:r>
              <a:rPr lang="en-US" altLang="en-US" sz="2520" dirty="0">
                <a:solidFill>
                  <a:srgbClr val="000000"/>
                </a:solidFill>
              </a:rPr>
              <a:t>Maintain adequate renal function. </a:t>
            </a:r>
          </a:p>
          <a:p>
            <a:r>
              <a:rPr lang="en-US" altLang="en-US" sz="2520" dirty="0">
                <a:solidFill>
                  <a:srgbClr val="000000"/>
                </a:solidFill>
              </a:rPr>
              <a:t>Promote adequate rest, comfort and safety. </a:t>
            </a:r>
          </a:p>
          <a:p>
            <a:r>
              <a:rPr lang="en-US" altLang="en-US" sz="2520" dirty="0">
                <a:solidFill>
                  <a:srgbClr val="000000"/>
                </a:solidFill>
              </a:rPr>
              <a:t>Promote adequate wound healing. </a:t>
            </a:r>
          </a:p>
          <a:p>
            <a:r>
              <a:rPr lang="en-US" altLang="en-US" sz="2520" dirty="0">
                <a:solidFill>
                  <a:srgbClr val="000000"/>
                </a:solidFill>
              </a:rPr>
              <a:t>Promote and maintain activity and mobility. </a:t>
            </a:r>
          </a:p>
          <a:p>
            <a:r>
              <a:rPr lang="en-US" altLang="en-US" sz="2520" dirty="0">
                <a:solidFill>
                  <a:srgbClr val="000000"/>
                </a:solidFill>
              </a:rPr>
              <a:t>Provide adequate psychological support. </a:t>
            </a:r>
          </a:p>
        </p:txBody>
      </p:sp>
    </p:spTree>
    <p:extLst>
      <p:ext uri="{BB962C8B-B14F-4D97-AF65-F5344CB8AC3E}">
        <p14:creationId xmlns:p14="http://schemas.microsoft.com/office/powerpoint/2010/main" val="1455777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1781175" y="6172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mn-lt"/>
              </a:rPr>
              <a:t>Preoperative Nursing Assessment</a:t>
            </a:r>
          </a:p>
        </p:txBody>
      </p:sp>
      <p:sp>
        <p:nvSpPr>
          <p:cNvPr id="10243" name="Rectangle 2"/>
          <p:cNvSpPr>
            <a:spLocks noGrp="1" noChangeArrowheads="1"/>
          </p:cNvSpPr>
          <p:nvPr>
            <p:ph type="body" idx="4294967295"/>
          </p:nvPr>
        </p:nvSpPr>
        <p:spPr>
          <a:xfrm>
            <a:off x="1021080" y="1440180"/>
            <a:ext cx="10218420" cy="445770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Age</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Allergies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Vital Sign Trend</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Nutritional Status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Habits affecting tolerance to anesthesia</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Presence of Infections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Use of drugs that are contraindicated prior to surgery</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Physiological Status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rPr>
              <a:t>Psychological </a:t>
            </a:r>
            <a:r>
              <a:rPr lang="en-US" altLang="en-US" sz="2430" dirty="0">
                <a:solidFill>
                  <a:srgbClr val="000000"/>
                </a:solidFill>
                <a:latin typeface="Arial" panose="020B0604020202020204" pitchFamily="34" charset="0"/>
              </a:rPr>
              <a:t>state of the patient</a:t>
            </a:r>
          </a:p>
        </p:txBody>
      </p:sp>
    </p:spTree>
    <p:extLst>
      <p:ext uri="{BB962C8B-B14F-4D97-AF65-F5344CB8AC3E}">
        <p14:creationId xmlns:p14="http://schemas.microsoft.com/office/powerpoint/2010/main" val="79593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Preoperative Nursing Assessment</a:t>
            </a:r>
          </a:p>
        </p:txBody>
      </p:sp>
      <p:sp>
        <p:nvSpPr>
          <p:cNvPr id="11267" name="Rectangle 2"/>
          <p:cNvSpPr>
            <a:spLocks noGrp="1" noChangeArrowheads="1"/>
          </p:cNvSpPr>
          <p:nvPr>
            <p:ph type="body" idx="4294967295"/>
          </p:nvPr>
        </p:nvSpPr>
        <p:spPr>
          <a:xfrm>
            <a:off x="609600" y="1645920"/>
            <a:ext cx="526423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Age:</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 </a:t>
            </a:r>
            <a:r>
              <a:rPr lang="en-US" altLang="en-US" sz="2430" dirty="0">
                <a:solidFill>
                  <a:srgbClr val="000000"/>
                </a:solidFill>
                <a:latin typeface="Arial" panose="020B0604020202020204" pitchFamily="34" charset="0"/>
              </a:rPr>
              <a:t>Elderly are at risk</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&gt;65 years of age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obtain a detailed medical history and health assessment</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assess for sensory deficits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assess for overall functional status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understand that there is a decreased physiological reserve</a:t>
            </a:r>
          </a:p>
        </p:txBody>
      </p:sp>
      <p:sp>
        <p:nvSpPr>
          <p:cNvPr id="11268" name="Rectangle 3"/>
          <p:cNvSpPr>
            <a:spLocks noGrp="1" noChangeArrowheads="1"/>
          </p:cNvSpPr>
          <p:nvPr>
            <p:ph type="body" idx="4294967295"/>
          </p:nvPr>
        </p:nvSpPr>
        <p:spPr>
          <a:xfrm>
            <a:off x="6319600" y="1645920"/>
            <a:ext cx="498848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Allergies:</a:t>
            </a:r>
            <a:r>
              <a:rPr lang="en-US" altLang="en-US" sz="2430" dirty="0">
                <a:solidFill>
                  <a:srgbClr val="000000"/>
                </a:solidFill>
                <a:latin typeface="Arial" panose="020B0604020202020204" pitchFamily="34" charset="0"/>
              </a:rPr>
              <a:t> </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assess for known drug, food and substance allergies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assess what the reaction to the drug or substance is (is it a true allergy, hives or anaphylaxis?)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allergies must be clearly noted on the chart, and other steps are usually taken per hospital/institutional protocol</a:t>
            </a:r>
          </a:p>
        </p:txBody>
      </p:sp>
    </p:spTree>
    <p:extLst>
      <p:ext uri="{BB962C8B-B14F-4D97-AF65-F5344CB8AC3E}">
        <p14:creationId xmlns:p14="http://schemas.microsoft.com/office/powerpoint/2010/main" val="195518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1478995" y="109728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Preoperative Nursing Assessment</a:t>
            </a:r>
          </a:p>
        </p:txBody>
      </p:sp>
      <p:sp>
        <p:nvSpPr>
          <p:cNvPr id="12291" name="Rectangle 2"/>
          <p:cNvSpPr>
            <a:spLocks noGrp="1" noChangeArrowheads="1"/>
          </p:cNvSpPr>
          <p:nvPr>
            <p:ph type="body" idx="4294967295"/>
          </p:nvPr>
        </p:nvSpPr>
        <p:spPr>
          <a:xfrm>
            <a:off x="1747600" y="2674620"/>
            <a:ext cx="8161020" cy="28803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Vital Signs Trends:</a:t>
            </a:r>
          </a:p>
          <a:p>
            <a:pPr marL="0" indent="0" eaLnBrk="1" hangingPunct="1">
              <a:lnSpc>
                <a:spcPct val="95000"/>
              </a:lnSpc>
              <a:spcBef>
                <a:spcPct val="0"/>
              </a:spcBef>
              <a:buNone/>
            </a:pPr>
            <a:endParaRPr lang="en-US" altLang="en-US" sz="2520" b="1" dirty="0">
              <a:solidFill>
                <a:srgbClr val="000000"/>
              </a:solidFill>
            </a:endParaRP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What is normal for that patient, and are V/S in the preoperative period in line with the norms or deviating?</a:t>
            </a:r>
            <a:r>
              <a:rPr lang="en-US" altLang="en-US" sz="2430" b="1"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67214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1747600" y="48006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Arial" panose="020B0604020202020204" pitchFamily="34" charset="0"/>
              </a:rPr>
              <a:t>Preoperative Nursing Assessment</a:t>
            </a:r>
          </a:p>
        </p:txBody>
      </p:sp>
      <p:sp>
        <p:nvSpPr>
          <p:cNvPr id="13315" name="Rectangle 2"/>
          <p:cNvSpPr>
            <a:spLocks noGrp="1" noChangeArrowheads="1"/>
          </p:cNvSpPr>
          <p:nvPr>
            <p:ph type="body" idx="4294967295"/>
          </p:nvPr>
        </p:nvSpPr>
        <p:spPr>
          <a:xfrm>
            <a:off x="644605" y="1371600"/>
            <a:ext cx="1090422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Nutritional Status: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This can be a situation of deficit or excess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assess for individuals who are prone to general nutritional deficiencies: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Aged</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Cancer patients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Gastrointestinal problems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Chronic illness/Chronic </a:t>
            </a:r>
            <a:r>
              <a:rPr lang="en-US" altLang="en-US" sz="2430" dirty="0" err="1">
                <a:solidFill>
                  <a:srgbClr val="000000"/>
                </a:solidFill>
                <a:latin typeface="Arial" panose="020B0604020202020204" pitchFamily="34" charset="0"/>
              </a:rPr>
              <a:t>steriod</a:t>
            </a:r>
            <a:r>
              <a:rPr lang="en-US" altLang="en-US" sz="2430" dirty="0">
                <a:solidFill>
                  <a:srgbClr val="000000"/>
                </a:solidFill>
                <a:latin typeface="Arial" panose="020B0604020202020204" pitchFamily="34" charset="0"/>
              </a:rPr>
              <a:t> use</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Alcoholics/Drug Addicts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Also assess for excess (Obesity):</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Poor wound healing because of decreased blood supply</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Hard to access surgical site</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Decreased lung capacity</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Anesthesia meds are stored in fat cells </a:t>
            </a:r>
          </a:p>
        </p:txBody>
      </p:sp>
    </p:spTree>
    <p:extLst>
      <p:ext uri="{BB962C8B-B14F-4D97-AF65-F5344CB8AC3E}">
        <p14:creationId xmlns:p14="http://schemas.microsoft.com/office/powerpoint/2010/main" val="2451207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1775460" y="384048"/>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Arial" panose="020B0604020202020204" pitchFamily="34" charset="0"/>
              </a:rPr>
              <a:t>Preoperative Nursing Assessment</a:t>
            </a:r>
          </a:p>
        </p:txBody>
      </p:sp>
      <p:sp>
        <p:nvSpPr>
          <p:cNvPr id="14339" name="Rectangle 2"/>
          <p:cNvSpPr>
            <a:spLocks noGrp="1" noChangeArrowheads="1"/>
          </p:cNvSpPr>
          <p:nvPr>
            <p:ph type="body" idx="4294967295"/>
          </p:nvPr>
        </p:nvSpPr>
        <p:spPr>
          <a:xfrm>
            <a:off x="883920" y="1234440"/>
            <a:ext cx="1090422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Habits affecting tolerance to anesthesia:</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Smoking:</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alters platelet function...</a:t>
            </a:r>
            <a:r>
              <a:rPr lang="en-US" altLang="en-US" sz="2430" dirty="0" err="1">
                <a:solidFill>
                  <a:srgbClr val="000000"/>
                </a:solidFill>
                <a:latin typeface="Arial" panose="020B0604020202020204" pitchFamily="34" charset="0"/>
              </a:rPr>
              <a:t>hypercoagulable</a:t>
            </a:r>
            <a:endParaRPr lang="en-US" altLang="en-US" sz="2430" dirty="0">
              <a:solidFill>
                <a:srgbClr val="000000"/>
              </a:solidFill>
              <a:latin typeface="Arial" panose="020B0604020202020204" pitchFamily="34" charset="0"/>
            </a:endParaRP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reduces the amount of functional hemoglobin</a:t>
            </a:r>
          </a:p>
          <a:p>
            <a:pPr marL="1131570" lvl="3" eaLnBrk="1" hangingPunct="1">
              <a:lnSpc>
                <a:spcPct val="95000"/>
              </a:lnSpc>
              <a:spcBef>
                <a:spcPct val="0"/>
              </a:spcBef>
              <a:buClr>
                <a:srgbClr val="000000"/>
              </a:buClr>
              <a:buFont typeface="Wingdings" panose="05000000000000000000" pitchFamily="2" charset="2"/>
              <a:buChar char="§"/>
            </a:pPr>
            <a:r>
              <a:rPr lang="en-US" altLang="en-US" sz="2430" dirty="0" err="1">
                <a:solidFill>
                  <a:srgbClr val="000000"/>
                </a:solidFill>
                <a:latin typeface="Arial" panose="020B0604020202020204" pitchFamily="34" charset="0"/>
              </a:rPr>
              <a:t>carboxyhemoglobin</a:t>
            </a:r>
            <a:r>
              <a:rPr lang="en-US" altLang="en-US" sz="2430" dirty="0">
                <a:solidFill>
                  <a:srgbClr val="000000"/>
                </a:solidFill>
                <a:latin typeface="Arial" panose="020B0604020202020204" pitchFamily="34" charset="0"/>
              </a:rPr>
              <a:t> </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cilia in the lung are damaged, more difficult to mobilize secretions in the patient that smokes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retards wound healing (especially because of the decreased functional hemoglobin)</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Alcoholism:</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can have impaired liver function</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B-vitamin deficiencies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Opioid Addiction</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have a high tolerance for pain meds</a:t>
            </a:r>
          </a:p>
        </p:txBody>
      </p:sp>
    </p:spTree>
    <p:extLst>
      <p:ext uri="{BB962C8B-B14F-4D97-AF65-F5344CB8AC3E}">
        <p14:creationId xmlns:p14="http://schemas.microsoft.com/office/powerpoint/2010/main" val="8573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1619794" y="470263"/>
            <a:ext cx="9144000" cy="1143000"/>
          </a:xfrm>
        </p:spPr>
        <p:txBody>
          <a:bodyPr>
            <a:normAutofit/>
          </a:bodyPr>
          <a:lstStyle/>
          <a:p>
            <a:r>
              <a:rPr lang="en-US" b="1" dirty="0" smtClean="0"/>
              <a:t>HISTORY OF THEATRE NURSING</a:t>
            </a:r>
            <a:endParaRPr lang="en-US" b="1" dirty="0"/>
          </a:p>
        </p:txBody>
      </p:sp>
      <p:sp>
        <p:nvSpPr>
          <p:cNvPr id="1048617" name="Content Placeholder 2"/>
          <p:cNvSpPr>
            <a:spLocks noGrp="1"/>
          </p:cNvSpPr>
          <p:nvPr>
            <p:ph idx="1"/>
          </p:nvPr>
        </p:nvSpPr>
        <p:spPr>
          <a:xfrm>
            <a:off x="740229" y="1785256"/>
            <a:ext cx="10903131" cy="5072743"/>
          </a:xfrm>
        </p:spPr>
        <p:txBody>
          <a:bodyPr>
            <a:normAutofit/>
          </a:bodyPr>
          <a:lstStyle/>
          <a:p>
            <a:r>
              <a:rPr lang="en-US" dirty="0" smtClean="0"/>
              <a:t> Has developed alongside the history of surgery.</a:t>
            </a:r>
          </a:p>
          <a:p>
            <a:r>
              <a:rPr lang="en-US" dirty="0" smtClean="0"/>
              <a:t>Surgery can be traced back through the history of man.</a:t>
            </a:r>
          </a:p>
          <a:p>
            <a:r>
              <a:rPr lang="en-US" dirty="0" smtClean="0"/>
              <a:t>In the past, there were no theatres, no trained personnel, no </a:t>
            </a:r>
            <a:r>
              <a:rPr lang="en-US" dirty="0" err="1" smtClean="0"/>
              <a:t>anaesthesia</a:t>
            </a:r>
            <a:r>
              <a:rPr lang="en-US" dirty="0" smtClean="0"/>
              <a:t> and no equipment.</a:t>
            </a:r>
          </a:p>
          <a:p>
            <a:r>
              <a:rPr lang="en-US" dirty="0" smtClean="0"/>
              <a:t>Operations were performed at home. </a:t>
            </a:r>
          </a:p>
          <a:p>
            <a:r>
              <a:rPr lang="en-US" dirty="0" smtClean="0"/>
              <a:t>Problems during this time included infection, bleeding and pain. </a:t>
            </a:r>
          </a:p>
          <a:p>
            <a:r>
              <a:rPr lang="en-US" dirty="0" smtClean="0"/>
              <a:t>However, with time, efforts were made to solve these problems.</a:t>
            </a:r>
          </a:p>
          <a:p>
            <a:endParaRPr lang="en-US" dirty="0"/>
          </a:p>
        </p:txBody>
      </p:sp>
    </p:spTree>
    <p:extLst>
      <p:ext uri="{BB962C8B-B14F-4D97-AF65-F5344CB8AC3E}">
        <p14:creationId xmlns:p14="http://schemas.microsoft.com/office/powerpoint/2010/main" val="269596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1706880" y="75438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Arial" panose="020B0604020202020204" pitchFamily="34" charset="0"/>
              </a:rPr>
              <a:t>Preoperative Nursing Assessment</a:t>
            </a:r>
          </a:p>
        </p:txBody>
      </p:sp>
      <p:sp>
        <p:nvSpPr>
          <p:cNvPr id="15363" name="Rectangle 2"/>
          <p:cNvSpPr>
            <a:spLocks noGrp="1" noChangeArrowheads="1"/>
          </p:cNvSpPr>
          <p:nvPr>
            <p:ph type="body" idx="4294967295"/>
          </p:nvPr>
        </p:nvSpPr>
        <p:spPr>
          <a:xfrm>
            <a:off x="1021080" y="1920240"/>
            <a:ext cx="10561320" cy="342900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Presence of Infections: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Biggest indicator is the presence of fever above 101 degrees F (38C)</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If infection is present, likely surgery will need to be delayed because the risks to the patient are too great.</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Goal will be to find and treat the infection, and then reattempt surgery once the infection is cleared</a:t>
            </a:r>
          </a:p>
        </p:txBody>
      </p:sp>
    </p:spTree>
    <p:extLst>
      <p:ext uri="{BB962C8B-B14F-4D97-AF65-F5344CB8AC3E}">
        <p14:creationId xmlns:p14="http://schemas.microsoft.com/office/powerpoint/2010/main" val="1937068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1706880" y="75438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Arial" panose="020B0604020202020204" pitchFamily="34" charset="0"/>
              </a:rPr>
              <a:t>Preoperative Nursing Assessment</a:t>
            </a:r>
          </a:p>
        </p:txBody>
      </p:sp>
      <p:sp>
        <p:nvSpPr>
          <p:cNvPr id="16387" name="Rectangle 2"/>
          <p:cNvSpPr>
            <a:spLocks noGrp="1" noChangeArrowheads="1"/>
          </p:cNvSpPr>
          <p:nvPr>
            <p:ph type="body" idx="4294967295"/>
          </p:nvPr>
        </p:nvSpPr>
        <p:spPr>
          <a:xfrm>
            <a:off x="883920" y="1988820"/>
            <a:ext cx="10629900" cy="370332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Use of drugs that are contraindicated prior to surgery: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Drugs like aspirin, heparin, warfarin (Coumadin) should be stopped prior to surgery</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affect bleeding time</a:t>
            </a:r>
          </a:p>
          <a:p>
            <a:pPr marL="1131570" lvl="3" eaLnBrk="1" hangingPunct="1">
              <a:lnSpc>
                <a:spcPct val="95000"/>
              </a:lnSpc>
              <a:spcBef>
                <a:spcPct val="0"/>
              </a:spcBef>
              <a:buClr>
                <a:srgbClr val="000000"/>
              </a:buClr>
              <a:buFont typeface="Wingdings" panose="05000000000000000000" pitchFamily="2" charset="2"/>
              <a:buChar char="§"/>
            </a:pPr>
            <a:r>
              <a:rPr lang="en-US" altLang="en-US" sz="2430" dirty="0">
                <a:solidFill>
                  <a:srgbClr val="000000"/>
                </a:solidFill>
                <a:latin typeface="Arial" panose="020B0604020202020204" pitchFamily="34" charset="0"/>
              </a:rPr>
              <a:t>ASA is 2 weeks because of the permanent platelet affects</a:t>
            </a:r>
          </a:p>
          <a:p>
            <a:pPr marL="1131570" lvl="3" eaLnBrk="1" hangingPunct="1">
              <a:lnSpc>
                <a:spcPct val="95000"/>
              </a:lnSpc>
              <a:spcBef>
                <a:spcPct val="0"/>
              </a:spcBef>
              <a:buClr>
                <a:srgbClr val="000000"/>
              </a:buClr>
              <a:buFont typeface="Wingdings" panose="05000000000000000000" pitchFamily="2" charset="2"/>
              <a:buChar char="§"/>
            </a:pPr>
            <a:r>
              <a:rPr lang="en-US" altLang="en-US" sz="2430" dirty="0">
                <a:solidFill>
                  <a:srgbClr val="000000"/>
                </a:solidFill>
                <a:latin typeface="Arial" panose="020B0604020202020204" pitchFamily="34" charset="0"/>
              </a:rPr>
              <a:t>heparin, and low molecular weight heparins are usually stopped 24 </a:t>
            </a:r>
            <a:r>
              <a:rPr lang="en-US" altLang="en-US" sz="2430" dirty="0" err="1">
                <a:solidFill>
                  <a:srgbClr val="000000"/>
                </a:solidFill>
                <a:latin typeface="Arial" panose="020B0604020202020204" pitchFamily="34" charset="0"/>
              </a:rPr>
              <a:t>preop</a:t>
            </a:r>
            <a:r>
              <a:rPr lang="en-US" altLang="en-US" sz="2430" dirty="0">
                <a:solidFill>
                  <a:srgbClr val="000000"/>
                </a:solidFill>
                <a:latin typeface="Arial" panose="020B0604020202020204" pitchFamily="34" charset="0"/>
              </a:rPr>
              <a:t>, unless there are problems with the liver </a:t>
            </a:r>
          </a:p>
          <a:p>
            <a:pPr marL="1131570" lvl="3" eaLnBrk="1" hangingPunct="1">
              <a:lnSpc>
                <a:spcPct val="95000"/>
              </a:lnSpc>
              <a:spcBef>
                <a:spcPct val="0"/>
              </a:spcBef>
              <a:buClr>
                <a:srgbClr val="000000"/>
              </a:buClr>
              <a:buFont typeface="Wingdings" panose="05000000000000000000" pitchFamily="2" charset="2"/>
              <a:buChar char="§"/>
            </a:pPr>
            <a:r>
              <a:rPr lang="en-US" altLang="en-US" sz="2430" dirty="0">
                <a:solidFill>
                  <a:srgbClr val="000000"/>
                </a:solidFill>
                <a:latin typeface="Arial" panose="020B0604020202020204" pitchFamily="34" charset="0"/>
              </a:rPr>
              <a:t>warfarin is usually 7 days, but the PT/INR is rechecked either the day of or the day before the surgery to check for bleeding</a:t>
            </a:r>
          </a:p>
        </p:txBody>
      </p:sp>
    </p:spTree>
    <p:extLst>
      <p:ext uri="{BB962C8B-B14F-4D97-AF65-F5344CB8AC3E}">
        <p14:creationId xmlns:p14="http://schemas.microsoft.com/office/powerpoint/2010/main" val="1770543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1638300" y="68580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dirty="0">
                <a:solidFill>
                  <a:srgbClr val="000000"/>
                </a:solidFill>
                <a:latin typeface="Arial" panose="020B0604020202020204" pitchFamily="34" charset="0"/>
              </a:rPr>
              <a:t>Preoperative Nursing Assessment</a:t>
            </a:r>
          </a:p>
        </p:txBody>
      </p:sp>
      <p:sp>
        <p:nvSpPr>
          <p:cNvPr id="17411" name="Rectangle 2"/>
          <p:cNvSpPr>
            <a:spLocks noGrp="1" noChangeArrowheads="1"/>
          </p:cNvSpPr>
          <p:nvPr>
            <p:ph type="body" idx="4294967295"/>
          </p:nvPr>
        </p:nvSpPr>
        <p:spPr>
          <a:xfrm>
            <a:off x="609600" y="1714500"/>
            <a:ext cx="10904220" cy="486918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Use of drugs that are contraindicated prior to surgery: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Current use of medications, </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Over the counter agents and herbal remedies should be assessed and documented</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Some drugs/herbs can interact with the anesthesia</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Check about </a:t>
            </a:r>
            <a:r>
              <a:rPr lang="en-US" altLang="en-US" sz="2430" dirty="0" err="1">
                <a:solidFill>
                  <a:srgbClr val="000000"/>
                </a:solidFill>
                <a:latin typeface="Arial" panose="020B0604020202020204" pitchFamily="34" charset="0"/>
              </a:rPr>
              <a:t>antihypertensives</a:t>
            </a:r>
            <a:r>
              <a:rPr lang="en-US" altLang="en-US" sz="2430" dirty="0">
                <a:solidFill>
                  <a:srgbClr val="000000"/>
                </a:solidFill>
                <a:latin typeface="Arial" panose="020B0604020202020204" pitchFamily="34" charset="0"/>
              </a:rPr>
              <a:t> the morning of surgery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Need to be clear about home meds (dose, frequency, timing) so that any necessary meds are in the postoperative order as per the MD</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can check with the MD if certain meds should be restarted</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Want to reinforce that if the patient is to take meds the morning of surgery, they should be taken with sips of water</a:t>
            </a:r>
          </a:p>
        </p:txBody>
      </p:sp>
    </p:spTree>
    <p:extLst>
      <p:ext uri="{BB962C8B-B14F-4D97-AF65-F5344CB8AC3E}">
        <p14:creationId xmlns:p14="http://schemas.microsoft.com/office/powerpoint/2010/main" val="835548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Preoperative Nursing Assessment</a:t>
            </a:r>
          </a:p>
        </p:txBody>
      </p:sp>
      <p:sp>
        <p:nvSpPr>
          <p:cNvPr id="18435" name="Rectangle 2"/>
          <p:cNvSpPr>
            <a:spLocks noGrp="1" noChangeArrowheads="1"/>
          </p:cNvSpPr>
          <p:nvPr>
            <p:ph type="body" idx="4294967295"/>
          </p:nvPr>
        </p:nvSpPr>
        <p:spPr>
          <a:xfrm>
            <a:off x="746760" y="1645920"/>
            <a:ext cx="512707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Physiological Status: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Need to ensure as a preoperative nurse that all labs, </a:t>
            </a:r>
            <a:r>
              <a:rPr lang="en-US" altLang="en-US" sz="2430" dirty="0" err="1">
                <a:solidFill>
                  <a:srgbClr val="000000"/>
                </a:solidFill>
                <a:latin typeface="Arial" panose="020B0604020202020204" pitchFamily="34" charset="0"/>
              </a:rPr>
              <a:t>xrays</a:t>
            </a:r>
            <a:r>
              <a:rPr lang="en-US" altLang="en-US" sz="2430" dirty="0">
                <a:solidFill>
                  <a:srgbClr val="000000"/>
                </a:solidFill>
                <a:latin typeface="Arial" panose="020B0604020202020204" pitchFamily="34" charset="0"/>
              </a:rPr>
              <a:t>, EKGs and necessary tests are done and in the chart</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Need to notify the physician if there is anything abnormal, shouldn't assume that they've already seen it</a:t>
            </a:r>
          </a:p>
        </p:txBody>
      </p:sp>
      <p:sp>
        <p:nvSpPr>
          <p:cNvPr id="18436" name="Rectangle 3"/>
          <p:cNvSpPr>
            <a:spLocks noGrp="1" noChangeArrowheads="1"/>
          </p:cNvSpPr>
          <p:nvPr>
            <p:ph type="body" idx="4294967295"/>
          </p:nvPr>
        </p:nvSpPr>
        <p:spPr>
          <a:xfrm>
            <a:off x="6319600" y="1645920"/>
            <a:ext cx="539996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Psychological Status: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Common behaviors are fear and anxiety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fear = pt. knows what they are scared of</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anxiety = don't tangibly know what is scaring you</a:t>
            </a:r>
          </a:p>
        </p:txBody>
      </p:sp>
    </p:spTree>
    <p:extLst>
      <p:ext uri="{BB962C8B-B14F-4D97-AF65-F5344CB8AC3E}">
        <p14:creationId xmlns:p14="http://schemas.microsoft.com/office/powerpoint/2010/main" val="12283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idx="4294967295"/>
          </p:nvPr>
        </p:nvSpPr>
        <p:spPr>
          <a:xfrm>
            <a:off x="2119075" y="205740"/>
            <a:ext cx="7772400" cy="342900"/>
          </a:xfrm>
        </p:spPr>
        <p:txBody>
          <a:bodyPr/>
          <a:lstStyle/>
          <a:p>
            <a:r>
              <a:rPr lang="en-US" altLang="en-US" sz="2880">
                <a:solidFill>
                  <a:srgbClr val="000000"/>
                </a:solidFill>
              </a:rPr>
              <a:t>ROUTINE PRE OPERATIVE SCREENING TESTS</a:t>
            </a:r>
          </a:p>
        </p:txBody>
      </p:sp>
      <p:grpSp>
        <p:nvGrpSpPr>
          <p:cNvPr id="19459" name="Group 3"/>
          <p:cNvGrpSpPr>
            <a:grpSpLocks/>
          </p:cNvGrpSpPr>
          <p:nvPr/>
        </p:nvGrpSpPr>
        <p:grpSpPr bwMode="auto">
          <a:xfrm>
            <a:off x="815340" y="891540"/>
            <a:ext cx="10767060" cy="4869180"/>
            <a:chOff x="224" y="624"/>
            <a:chExt cx="6048" cy="4069"/>
          </a:xfrm>
        </p:grpSpPr>
        <p:sp>
          <p:nvSpPr>
            <p:cNvPr id="19460" name="Rectangle 4"/>
            <p:cNvSpPr>
              <a:spLocks noChangeArrowheads="1"/>
            </p:cNvSpPr>
            <p:nvPr/>
          </p:nvSpPr>
          <p:spPr bwMode="auto">
            <a:xfrm>
              <a:off x="224" y="624"/>
              <a:ext cx="2112" cy="664"/>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b="1">
                  <a:solidFill>
                    <a:srgbClr val="FFFFFF"/>
                  </a:solidFill>
                </a:rPr>
                <a:t>TEST</a:t>
              </a:r>
            </a:p>
          </p:txBody>
        </p:sp>
        <p:sp>
          <p:nvSpPr>
            <p:cNvPr id="19461" name="Rectangle 5"/>
            <p:cNvSpPr>
              <a:spLocks noChangeArrowheads="1"/>
            </p:cNvSpPr>
            <p:nvPr/>
          </p:nvSpPr>
          <p:spPr bwMode="auto">
            <a:xfrm>
              <a:off x="2336" y="624"/>
              <a:ext cx="3936" cy="664"/>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b="1">
                  <a:solidFill>
                    <a:srgbClr val="FFFFFF"/>
                  </a:solidFill>
                </a:rPr>
                <a:t>RATIONALE</a:t>
              </a:r>
            </a:p>
          </p:txBody>
        </p:sp>
        <p:sp>
          <p:nvSpPr>
            <p:cNvPr id="19462" name="Rectangle 6"/>
            <p:cNvSpPr>
              <a:spLocks noChangeArrowheads="1"/>
            </p:cNvSpPr>
            <p:nvPr/>
          </p:nvSpPr>
          <p:spPr bwMode="auto">
            <a:xfrm>
              <a:off x="224" y="1288"/>
              <a:ext cx="2112" cy="749"/>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a:solidFill>
                    <a:srgbClr val="000000"/>
                  </a:solidFill>
                </a:rPr>
                <a:t>CBC</a:t>
              </a:r>
            </a:p>
          </p:txBody>
        </p:sp>
        <p:sp>
          <p:nvSpPr>
            <p:cNvPr id="19463" name="Rectangle 7"/>
            <p:cNvSpPr>
              <a:spLocks noChangeArrowheads="1"/>
            </p:cNvSpPr>
            <p:nvPr/>
          </p:nvSpPr>
          <p:spPr bwMode="auto">
            <a:xfrm>
              <a:off x="2336" y="1288"/>
              <a:ext cx="3936" cy="749"/>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dirty="0" err="1">
                  <a:solidFill>
                    <a:srgbClr val="000000"/>
                  </a:solidFill>
                </a:rPr>
                <a:t>RBC,Hgb,Hct</a:t>
              </a:r>
              <a:r>
                <a:rPr lang="en-US" altLang="en-US" sz="2160" dirty="0">
                  <a:solidFill>
                    <a:srgbClr val="000000"/>
                  </a:solidFill>
                </a:rPr>
                <a:t> are important to the oxygen carrying capacity of blood. WBC are indicator of immune function.	</a:t>
              </a:r>
            </a:p>
          </p:txBody>
        </p:sp>
        <p:sp>
          <p:nvSpPr>
            <p:cNvPr id="19464" name="Rectangle 8"/>
            <p:cNvSpPr>
              <a:spLocks noChangeArrowheads="1"/>
            </p:cNvSpPr>
            <p:nvPr/>
          </p:nvSpPr>
          <p:spPr bwMode="auto">
            <a:xfrm>
              <a:off x="224" y="2037"/>
              <a:ext cx="2112" cy="664"/>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dirty="0">
                  <a:solidFill>
                    <a:srgbClr val="000000"/>
                  </a:solidFill>
                </a:rPr>
                <a:t>BLOOD GROUPING AND CROSSMATCHING</a:t>
              </a:r>
            </a:p>
          </p:txBody>
        </p:sp>
        <p:sp>
          <p:nvSpPr>
            <p:cNvPr id="19465" name="Rectangle 9"/>
            <p:cNvSpPr>
              <a:spLocks noChangeArrowheads="1"/>
            </p:cNvSpPr>
            <p:nvPr/>
          </p:nvSpPr>
          <p:spPr bwMode="auto">
            <a:xfrm>
              <a:off x="2336" y="2037"/>
              <a:ext cx="3936" cy="664"/>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Determined in case blood transfusion is required during or after surgery.	</a:t>
              </a:r>
            </a:p>
          </p:txBody>
        </p:sp>
        <p:sp>
          <p:nvSpPr>
            <p:cNvPr id="19466" name="Rectangle 10"/>
            <p:cNvSpPr>
              <a:spLocks noChangeArrowheads="1"/>
            </p:cNvSpPr>
            <p:nvPr/>
          </p:nvSpPr>
          <p:spPr bwMode="auto">
            <a:xfrm>
              <a:off x="224" y="2701"/>
              <a:ext cx="2112" cy="664"/>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a:solidFill>
                    <a:srgbClr val="000000"/>
                  </a:solidFill>
                </a:rPr>
                <a:t>SERUM ELECTROLYTE</a:t>
              </a:r>
            </a:p>
          </p:txBody>
        </p:sp>
        <p:sp>
          <p:nvSpPr>
            <p:cNvPr id="19467" name="Rectangle 11"/>
            <p:cNvSpPr>
              <a:spLocks noChangeArrowheads="1"/>
            </p:cNvSpPr>
            <p:nvPr/>
          </p:nvSpPr>
          <p:spPr bwMode="auto">
            <a:xfrm>
              <a:off x="2336" y="2701"/>
              <a:ext cx="3936" cy="664"/>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To evaluate fluid and electrolyte status	</a:t>
              </a:r>
            </a:p>
          </p:txBody>
        </p:sp>
        <p:sp>
          <p:nvSpPr>
            <p:cNvPr id="19468" name="Rectangle 12"/>
            <p:cNvSpPr>
              <a:spLocks noChangeArrowheads="1"/>
            </p:cNvSpPr>
            <p:nvPr/>
          </p:nvSpPr>
          <p:spPr bwMode="auto">
            <a:xfrm>
              <a:off x="224" y="3365"/>
              <a:ext cx="2112" cy="664"/>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a:solidFill>
                    <a:srgbClr val="000000"/>
                  </a:solidFill>
                </a:rPr>
                <a:t>PT, PTT</a:t>
              </a:r>
            </a:p>
          </p:txBody>
        </p:sp>
        <p:sp>
          <p:nvSpPr>
            <p:cNvPr id="19469" name="Rectangle 13"/>
            <p:cNvSpPr>
              <a:spLocks noChangeArrowheads="1"/>
            </p:cNvSpPr>
            <p:nvPr/>
          </p:nvSpPr>
          <p:spPr bwMode="auto">
            <a:xfrm>
              <a:off x="2336" y="3365"/>
              <a:ext cx="3936" cy="664"/>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Measure time required for clotting to occur.	</a:t>
              </a:r>
            </a:p>
          </p:txBody>
        </p:sp>
        <p:sp>
          <p:nvSpPr>
            <p:cNvPr id="19470" name="Rectangle 14"/>
            <p:cNvSpPr>
              <a:spLocks noChangeArrowheads="1"/>
            </p:cNvSpPr>
            <p:nvPr/>
          </p:nvSpPr>
          <p:spPr bwMode="auto">
            <a:xfrm>
              <a:off x="224" y="4029"/>
              <a:ext cx="2112" cy="664"/>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1620">
                  <a:solidFill>
                    <a:srgbClr val="000000"/>
                  </a:solidFill>
                </a:rPr>
                <a:t>FASTING BLOOD GLUCOSE</a:t>
              </a:r>
            </a:p>
          </p:txBody>
        </p:sp>
        <p:sp>
          <p:nvSpPr>
            <p:cNvPr id="19471" name="Rectangle 15"/>
            <p:cNvSpPr>
              <a:spLocks noChangeArrowheads="1"/>
            </p:cNvSpPr>
            <p:nvPr/>
          </p:nvSpPr>
          <p:spPr bwMode="auto">
            <a:xfrm>
              <a:off x="2336" y="4029"/>
              <a:ext cx="3936" cy="664"/>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High level may indicate undiagnosed DM	</a:t>
              </a:r>
            </a:p>
          </p:txBody>
        </p:sp>
        <p:sp>
          <p:nvSpPr>
            <p:cNvPr id="19472" name="Line 16"/>
            <p:cNvSpPr>
              <a:spLocks noChangeShapeType="1"/>
            </p:cNvSpPr>
            <p:nvPr/>
          </p:nvSpPr>
          <p:spPr bwMode="auto">
            <a:xfrm>
              <a:off x="2336" y="624"/>
              <a:ext cx="0" cy="406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3" name="Line 17"/>
            <p:cNvSpPr>
              <a:spLocks noChangeShapeType="1"/>
            </p:cNvSpPr>
            <p:nvPr/>
          </p:nvSpPr>
          <p:spPr bwMode="auto">
            <a:xfrm>
              <a:off x="224" y="1288"/>
              <a:ext cx="6048"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4" name="Line 18"/>
            <p:cNvSpPr>
              <a:spLocks noChangeShapeType="1"/>
            </p:cNvSpPr>
            <p:nvPr/>
          </p:nvSpPr>
          <p:spPr bwMode="auto">
            <a:xfrm>
              <a:off x="224" y="2037"/>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5" name="Line 19"/>
            <p:cNvSpPr>
              <a:spLocks noChangeShapeType="1"/>
            </p:cNvSpPr>
            <p:nvPr/>
          </p:nvSpPr>
          <p:spPr bwMode="auto">
            <a:xfrm>
              <a:off x="224" y="2701"/>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6" name="Line 20"/>
            <p:cNvSpPr>
              <a:spLocks noChangeShapeType="1"/>
            </p:cNvSpPr>
            <p:nvPr/>
          </p:nvSpPr>
          <p:spPr bwMode="auto">
            <a:xfrm>
              <a:off x="224" y="3365"/>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7" name="Line 21"/>
            <p:cNvSpPr>
              <a:spLocks noChangeShapeType="1"/>
            </p:cNvSpPr>
            <p:nvPr/>
          </p:nvSpPr>
          <p:spPr bwMode="auto">
            <a:xfrm>
              <a:off x="224" y="4029"/>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8" name="Line 22"/>
            <p:cNvSpPr>
              <a:spLocks noChangeShapeType="1"/>
            </p:cNvSpPr>
            <p:nvPr/>
          </p:nvSpPr>
          <p:spPr bwMode="auto">
            <a:xfrm>
              <a:off x="224" y="624"/>
              <a:ext cx="0" cy="406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79" name="Line 23"/>
            <p:cNvSpPr>
              <a:spLocks noChangeShapeType="1"/>
            </p:cNvSpPr>
            <p:nvPr/>
          </p:nvSpPr>
          <p:spPr bwMode="auto">
            <a:xfrm>
              <a:off x="6272" y="624"/>
              <a:ext cx="0" cy="406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80" name="Line 24"/>
            <p:cNvSpPr>
              <a:spLocks noChangeShapeType="1"/>
            </p:cNvSpPr>
            <p:nvPr/>
          </p:nvSpPr>
          <p:spPr bwMode="auto">
            <a:xfrm>
              <a:off x="224" y="624"/>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19481" name="Line 25"/>
            <p:cNvSpPr>
              <a:spLocks noChangeShapeType="1"/>
            </p:cNvSpPr>
            <p:nvPr/>
          </p:nvSpPr>
          <p:spPr bwMode="auto">
            <a:xfrm>
              <a:off x="224" y="4693"/>
              <a:ext cx="60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grpSp>
    </p:spTree>
    <p:extLst>
      <p:ext uri="{BB962C8B-B14F-4D97-AF65-F5344CB8AC3E}">
        <p14:creationId xmlns:p14="http://schemas.microsoft.com/office/powerpoint/2010/main" val="2795509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nvPr>
        </p:nvSpPr>
        <p:spPr>
          <a:xfrm>
            <a:off x="2187655" y="205740"/>
            <a:ext cx="7772400" cy="488633"/>
          </a:xfrm>
        </p:spPr>
        <p:txBody>
          <a:bodyPr/>
          <a:lstStyle/>
          <a:p>
            <a:endParaRPr lang="en-US" altLang="en-US" smtClean="0"/>
          </a:p>
        </p:txBody>
      </p:sp>
      <p:grpSp>
        <p:nvGrpSpPr>
          <p:cNvPr id="20483" name="Group 3"/>
          <p:cNvGrpSpPr>
            <a:grpSpLocks/>
          </p:cNvGrpSpPr>
          <p:nvPr/>
        </p:nvGrpSpPr>
        <p:grpSpPr bwMode="auto">
          <a:xfrm>
            <a:off x="952500" y="960121"/>
            <a:ext cx="10561320" cy="4937760"/>
            <a:chOff x="480" y="768"/>
            <a:chExt cx="5440" cy="4026"/>
          </a:xfrm>
        </p:grpSpPr>
        <p:sp>
          <p:nvSpPr>
            <p:cNvPr id="20484" name="Rectangle 4"/>
            <p:cNvSpPr>
              <a:spLocks noChangeArrowheads="1"/>
            </p:cNvSpPr>
            <p:nvPr/>
          </p:nvSpPr>
          <p:spPr bwMode="auto">
            <a:xfrm>
              <a:off x="480" y="768"/>
              <a:ext cx="2000" cy="632"/>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b="1">
                  <a:solidFill>
                    <a:srgbClr val="FFFFFF"/>
                  </a:solidFill>
                </a:rPr>
                <a:t>BUN / Creatinine	</a:t>
              </a:r>
            </a:p>
            <a:p>
              <a:pPr defTabSz="822960" fontAlgn="base">
                <a:spcBef>
                  <a:spcPct val="0"/>
                </a:spcBef>
                <a:spcAft>
                  <a:spcPct val="0"/>
                </a:spcAft>
                <a:buNone/>
              </a:pPr>
              <a:endParaRPr lang="en-US" altLang="en-US" sz="2160" b="1">
                <a:solidFill>
                  <a:srgbClr val="FFFFFF"/>
                </a:solidFill>
              </a:endParaRPr>
            </a:p>
          </p:txBody>
        </p:sp>
        <p:sp>
          <p:nvSpPr>
            <p:cNvPr id="20485" name="Rectangle 5"/>
            <p:cNvSpPr>
              <a:spLocks noChangeArrowheads="1"/>
            </p:cNvSpPr>
            <p:nvPr/>
          </p:nvSpPr>
          <p:spPr bwMode="auto">
            <a:xfrm>
              <a:off x="2480" y="768"/>
              <a:ext cx="3440" cy="632"/>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b="1">
                  <a:solidFill>
                    <a:srgbClr val="FFFFFF"/>
                  </a:solidFill>
                </a:rPr>
                <a:t>Evaluate Renal Function	</a:t>
              </a:r>
            </a:p>
            <a:p>
              <a:pPr defTabSz="822960" fontAlgn="base">
                <a:spcBef>
                  <a:spcPct val="0"/>
                </a:spcBef>
                <a:spcAft>
                  <a:spcPct val="0"/>
                </a:spcAft>
                <a:buNone/>
              </a:pPr>
              <a:endParaRPr lang="en-US" altLang="en-US" sz="2160" b="1">
                <a:solidFill>
                  <a:srgbClr val="FFFFFF"/>
                </a:solidFill>
              </a:endParaRPr>
            </a:p>
          </p:txBody>
        </p:sp>
        <p:sp>
          <p:nvSpPr>
            <p:cNvPr id="20486" name="Rectangle 6"/>
            <p:cNvSpPr>
              <a:spLocks noChangeArrowheads="1"/>
            </p:cNvSpPr>
            <p:nvPr/>
          </p:nvSpPr>
          <p:spPr bwMode="auto">
            <a:xfrm>
              <a:off x="480" y="1400"/>
              <a:ext cx="2000" cy="749"/>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dirty="0">
                  <a:solidFill>
                    <a:srgbClr val="000000"/>
                  </a:solidFill>
                </a:rPr>
                <a:t>ALT/AST/LDH And   Bilirubin	</a:t>
              </a:r>
            </a:p>
            <a:p>
              <a:pPr defTabSz="822960" fontAlgn="base">
                <a:spcBef>
                  <a:spcPct val="0"/>
                </a:spcBef>
                <a:spcAft>
                  <a:spcPct val="0"/>
                </a:spcAft>
                <a:buNone/>
              </a:pPr>
              <a:endParaRPr lang="en-US" altLang="en-US" sz="2160" dirty="0">
                <a:solidFill>
                  <a:srgbClr val="000000"/>
                </a:solidFill>
              </a:endParaRPr>
            </a:p>
          </p:txBody>
        </p:sp>
        <p:sp>
          <p:nvSpPr>
            <p:cNvPr id="20487" name="Rectangle 7"/>
            <p:cNvSpPr>
              <a:spLocks noChangeArrowheads="1"/>
            </p:cNvSpPr>
            <p:nvPr/>
          </p:nvSpPr>
          <p:spPr bwMode="auto">
            <a:xfrm>
              <a:off x="2480" y="1400"/>
              <a:ext cx="3440" cy="749"/>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Evaluate Liver Function</a:t>
              </a:r>
            </a:p>
          </p:txBody>
        </p:sp>
        <p:sp>
          <p:nvSpPr>
            <p:cNvPr id="20488" name="Rectangle 8"/>
            <p:cNvSpPr>
              <a:spLocks noChangeArrowheads="1"/>
            </p:cNvSpPr>
            <p:nvPr/>
          </p:nvSpPr>
          <p:spPr bwMode="auto">
            <a:xfrm>
              <a:off x="480" y="2149"/>
              <a:ext cx="2000" cy="749"/>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Serum Albumin And Total CHON	</a:t>
              </a:r>
            </a:p>
            <a:p>
              <a:pPr defTabSz="822960" fontAlgn="base">
                <a:spcBef>
                  <a:spcPct val="0"/>
                </a:spcBef>
                <a:spcAft>
                  <a:spcPct val="0"/>
                </a:spcAft>
                <a:buNone/>
              </a:pPr>
              <a:endParaRPr lang="en-US" altLang="en-US" sz="2160">
                <a:solidFill>
                  <a:srgbClr val="000000"/>
                </a:solidFill>
              </a:endParaRPr>
            </a:p>
          </p:txBody>
        </p:sp>
        <p:sp>
          <p:nvSpPr>
            <p:cNvPr id="20489" name="Rectangle 9"/>
            <p:cNvSpPr>
              <a:spLocks noChangeArrowheads="1"/>
            </p:cNvSpPr>
            <p:nvPr/>
          </p:nvSpPr>
          <p:spPr bwMode="auto">
            <a:xfrm>
              <a:off x="2480" y="2149"/>
              <a:ext cx="3440" cy="749"/>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Evaluate Nutritional Status	</a:t>
              </a:r>
            </a:p>
            <a:p>
              <a:pPr defTabSz="822960" fontAlgn="base">
                <a:spcBef>
                  <a:spcPct val="0"/>
                </a:spcBef>
                <a:spcAft>
                  <a:spcPct val="0"/>
                </a:spcAft>
                <a:buNone/>
              </a:pPr>
              <a:endParaRPr lang="en-US" altLang="en-US" sz="2160">
                <a:solidFill>
                  <a:srgbClr val="000000"/>
                </a:solidFill>
              </a:endParaRPr>
            </a:p>
          </p:txBody>
        </p:sp>
        <p:sp>
          <p:nvSpPr>
            <p:cNvPr id="20490" name="Rectangle 10"/>
            <p:cNvSpPr>
              <a:spLocks noChangeArrowheads="1"/>
            </p:cNvSpPr>
            <p:nvPr/>
          </p:nvSpPr>
          <p:spPr bwMode="auto">
            <a:xfrm>
              <a:off x="480" y="2898"/>
              <a:ext cx="2000" cy="632"/>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Urinalysis	</a:t>
              </a:r>
            </a:p>
            <a:p>
              <a:pPr defTabSz="822960" fontAlgn="base">
                <a:spcBef>
                  <a:spcPct val="0"/>
                </a:spcBef>
                <a:spcAft>
                  <a:spcPct val="0"/>
                </a:spcAft>
                <a:buNone/>
              </a:pPr>
              <a:endParaRPr lang="en-US" altLang="en-US" sz="2160">
                <a:solidFill>
                  <a:srgbClr val="000000"/>
                </a:solidFill>
              </a:endParaRPr>
            </a:p>
          </p:txBody>
        </p:sp>
        <p:sp>
          <p:nvSpPr>
            <p:cNvPr id="20491" name="Rectangle 11"/>
            <p:cNvSpPr>
              <a:spLocks noChangeArrowheads="1"/>
            </p:cNvSpPr>
            <p:nvPr/>
          </p:nvSpPr>
          <p:spPr bwMode="auto">
            <a:xfrm>
              <a:off x="2480" y="2898"/>
              <a:ext cx="3440" cy="632"/>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Determine Urine Composition	</a:t>
              </a:r>
            </a:p>
            <a:p>
              <a:pPr defTabSz="822960" fontAlgn="base">
                <a:spcBef>
                  <a:spcPct val="0"/>
                </a:spcBef>
                <a:spcAft>
                  <a:spcPct val="0"/>
                </a:spcAft>
                <a:buNone/>
              </a:pPr>
              <a:endParaRPr lang="en-US" altLang="en-US" sz="2160">
                <a:solidFill>
                  <a:srgbClr val="000000"/>
                </a:solidFill>
              </a:endParaRPr>
            </a:p>
          </p:txBody>
        </p:sp>
        <p:sp>
          <p:nvSpPr>
            <p:cNvPr id="20492" name="Rectangle 12"/>
            <p:cNvSpPr>
              <a:spLocks noChangeArrowheads="1"/>
            </p:cNvSpPr>
            <p:nvPr/>
          </p:nvSpPr>
          <p:spPr bwMode="auto">
            <a:xfrm>
              <a:off x="480" y="3530"/>
              <a:ext cx="2000" cy="632"/>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Chest Xray	</a:t>
              </a:r>
            </a:p>
          </p:txBody>
        </p:sp>
        <p:sp>
          <p:nvSpPr>
            <p:cNvPr id="20493" name="Rectangle 13"/>
            <p:cNvSpPr>
              <a:spLocks noChangeArrowheads="1"/>
            </p:cNvSpPr>
            <p:nvPr/>
          </p:nvSpPr>
          <p:spPr bwMode="auto">
            <a:xfrm>
              <a:off x="2480" y="3530"/>
              <a:ext cx="3440" cy="632"/>
            </a:xfrm>
            <a:prstGeom prst="rect">
              <a:avLst/>
            </a:prstGeom>
            <a:solidFill>
              <a:srgbClr val="E7F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Evaluate Resp.Status/ Heart Size	</a:t>
              </a:r>
            </a:p>
            <a:p>
              <a:pPr defTabSz="822960" fontAlgn="base">
                <a:spcBef>
                  <a:spcPct val="0"/>
                </a:spcBef>
                <a:spcAft>
                  <a:spcPct val="0"/>
                </a:spcAft>
                <a:buNone/>
              </a:pPr>
              <a:endParaRPr lang="en-US" altLang="en-US" sz="2160">
                <a:solidFill>
                  <a:srgbClr val="000000"/>
                </a:solidFill>
              </a:endParaRPr>
            </a:p>
          </p:txBody>
        </p:sp>
        <p:sp>
          <p:nvSpPr>
            <p:cNvPr id="20494" name="Rectangle 14"/>
            <p:cNvSpPr>
              <a:spLocks noChangeArrowheads="1"/>
            </p:cNvSpPr>
            <p:nvPr/>
          </p:nvSpPr>
          <p:spPr bwMode="auto">
            <a:xfrm>
              <a:off x="480" y="4162"/>
              <a:ext cx="2000" cy="632"/>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ECG	</a:t>
              </a:r>
            </a:p>
          </p:txBody>
        </p:sp>
        <p:sp>
          <p:nvSpPr>
            <p:cNvPr id="20495" name="Rectangle 15"/>
            <p:cNvSpPr>
              <a:spLocks noChangeArrowheads="1"/>
            </p:cNvSpPr>
            <p:nvPr/>
          </p:nvSpPr>
          <p:spPr bwMode="auto">
            <a:xfrm>
              <a:off x="2480" y="4162"/>
              <a:ext cx="3440" cy="632"/>
            </a:xfrm>
            <a:prstGeom prst="rect">
              <a:avLst/>
            </a:prstGeom>
            <a:solidFill>
              <a:srgbClr val="CBEC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822960" fontAlgn="base">
                <a:spcBef>
                  <a:spcPct val="0"/>
                </a:spcBef>
                <a:spcAft>
                  <a:spcPct val="0"/>
                </a:spcAft>
                <a:buNone/>
              </a:pPr>
              <a:r>
                <a:rPr lang="en-US" altLang="en-US" sz="2160">
                  <a:solidFill>
                    <a:srgbClr val="000000"/>
                  </a:solidFill>
                </a:rPr>
                <a:t>Identify preexisting cardiac problem	</a:t>
              </a:r>
            </a:p>
          </p:txBody>
        </p:sp>
        <p:sp>
          <p:nvSpPr>
            <p:cNvPr id="20496" name="Line 16"/>
            <p:cNvSpPr>
              <a:spLocks noChangeShapeType="1"/>
            </p:cNvSpPr>
            <p:nvPr/>
          </p:nvSpPr>
          <p:spPr bwMode="auto">
            <a:xfrm>
              <a:off x="2480" y="768"/>
              <a:ext cx="0" cy="40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497" name="Line 17"/>
            <p:cNvSpPr>
              <a:spLocks noChangeShapeType="1"/>
            </p:cNvSpPr>
            <p:nvPr/>
          </p:nvSpPr>
          <p:spPr bwMode="auto">
            <a:xfrm>
              <a:off x="480" y="1400"/>
              <a:ext cx="544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498" name="Line 18"/>
            <p:cNvSpPr>
              <a:spLocks noChangeShapeType="1"/>
            </p:cNvSpPr>
            <p:nvPr/>
          </p:nvSpPr>
          <p:spPr bwMode="auto">
            <a:xfrm>
              <a:off x="480" y="2149"/>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499" name="Line 19"/>
            <p:cNvSpPr>
              <a:spLocks noChangeShapeType="1"/>
            </p:cNvSpPr>
            <p:nvPr/>
          </p:nvSpPr>
          <p:spPr bwMode="auto">
            <a:xfrm>
              <a:off x="480" y="2898"/>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0" name="Line 20"/>
            <p:cNvSpPr>
              <a:spLocks noChangeShapeType="1"/>
            </p:cNvSpPr>
            <p:nvPr/>
          </p:nvSpPr>
          <p:spPr bwMode="auto">
            <a:xfrm>
              <a:off x="480" y="3530"/>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1" name="Line 21"/>
            <p:cNvSpPr>
              <a:spLocks noChangeShapeType="1"/>
            </p:cNvSpPr>
            <p:nvPr/>
          </p:nvSpPr>
          <p:spPr bwMode="auto">
            <a:xfrm>
              <a:off x="480" y="4162"/>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2" name="Line 22"/>
            <p:cNvSpPr>
              <a:spLocks noChangeShapeType="1"/>
            </p:cNvSpPr>
            <p:nvPr/>
          </p:nvSpPr>
          <p:spPr bwMode="auto">
            <a:xfrm>
              <a:off x="480" y="768"/>
              <a:ext cx="0" cy="40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3" name="Line 23"/>
            <p:cNvSpPr>
              <a:spLocks noChangeShapeType="1"/>
            </p:cNvSpPr>
            <p:nvPr/>
          </p:nvSpPr>
          <p:spPr bwMode="auto">
            <a:xfrm>
              <a:off x="5920" y="768"/>
              <a:ext cx="0" cy="40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4" name="Line 24"/>
            <p:cNvSpPr>
              <a:spLocks noChangeShapeType="1"/>
            </p:cNvSpPr>
            <p:nvPr/>
          </p:nvSpPr>
          <p:spPr bwMode="auto">
            <a:xfrm>
              <a:off x="480" y="768"/>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sp>
          <p:nvSpPr>
            <p:cNvPr id="20505" name="Line 25"/>
            <p:cNvSpPr>
              <a:spLocks noChangeShapeType="1"/>
            </p:cNvSpPr>
            <p:nvPr/>
          </p:nvSpPr>
          <p:spPr bwMode="auto">
            <a:xfrm>
              <a:off x="480" y="4794"/>
              <a:ext cx="54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defTabSz="822960" eaLnBrk="0" fontAlgn="base" hangingPunct="0">
                <a:spcBef>
                  <a:spcPct val="0"/>
                </a:spcBef>
                <a:spcAft>
                  <a:spcPct val="0"/>
                </a:spcAft>
              </a:pPr>
              <a:endParaRPr lang="en-US" sz="2160">
                <a:solidFill>
                  <a:srgbClr val="000000"/>
                </a:solidFill>
                <a:latin typeface="Times New Roman" panose="02020603050405020304" pitchFamily="18" charset="0"/>
                <a:ea typeface="MS PGothic" panose="020B0600070205080204" pitchFamily="34" charset="-128"/>
              </a:endParaRPr>
            </a:p>
          </p:txBody>
        </p:sp>
      </p:grpSp>
    </p:spTree>
    <p:extLst>
      <p:ext uri="{BB962C8B-B14F-4D97-AF65-F5344CB8AC3E}">
        <p14:creationId xmlns:p14="http://schemas.microsoft.com/office/powerpoint/2010/main" val="3947139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Preoperative Nursing Assessment</a:t>
            </a:r>
          </a:p>
        </p:txBody>
      </p:sp>
      <p:sp>
        <p:nvSpPr>
          <p:cNvPr id="21507" name="Rectangle 2"/>
          <p:cNvSpPr>
            <a:spLocks noGrp="1" noChangeArrowheads="1"/>
          </p:cNvSpPr>
          <p:nvPr>
            <p:ph type="body" idx="4294967295"/>
          </p:nvPr>
        </p:nvSpPr>
        <p:spPr>
          <a:xfrm>
            <a:off x="1363980" y="1234440"/>
            <a:ext cx="1028700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Psychological States: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Common Fears: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of death</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of pain and discomfort</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of mutilation or alteration in body image</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of anesthesia</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of disruption of life functioning or patterns</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due to lack of knowledge regarding the proposed surgery</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related to previous surgical </a:t>
            </a:r>
            <a:r>
              <a:rPr lang="en-US" altLang="en-US" sz="2430" dirty="0" err="1">
                <a:solidFill>
                  <a:srgbClr val="000000"/>
                </a:solidFill>
                <a:latin typeface="Arial" panose="020B0604020202020204" pitchFamily="34" charset="0"/>
              </a:rPr>
              <a:t>expriences</a:t>
            </a:r>
            <a:endParaRPr lang="en-US" altLang="en-US" sz="2430" dirty="0">
              <a:solidFill>
                <a:srgbClr val="000000"/>
              </a:solidFill>
              <a:latin typeface="Arial" panose="020B0604020202020204" pitchFamily="34" charset="0"/>
            </a:endParaRP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Fear due to the influence of significant others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 </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Remember, for our patients, surgery presents a major lack of control.  </a:t>
            </a:r>
          </a:p>
        </p:txBody>
      </p:sp>
    </p:spTree>
    <p:extLst>
      <p:ext uri="{BB962C8B-B14F-4D97-AF65-F5344CB8AC3E}">
        <p14:creationId xmlns:p14="http://schemas.microsoft.com/office/powerpoint/2010/main" val="3726205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Preoperative Nursing Assessment</a:t>
            </a:r>
          </a:p>
        </p:txBody>
      </p:sp>
      <p:sp>
        <p:nvSpPr>
          <p:cNvPr id="22531" name="Rectangle 2"/>
          <p:cNvSpPr>
            <a:spLocks noGrp="1" noChangeArrowheads="1"/>
          </p:cNvSpPr>
          <p:nvPr>
            <p:ph type="body" idx="4294967295"/>
          </p:nvPr>
        </p:nvSpPr>
        <p:spPr>
          <a:xfrm>
            <a:off x="609600" y="1645920"/>
            <a:ext cx="1104138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Psychological States: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Preoperative fear and anxiety can lead to:</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Need for increased anesthesia</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Need for increased postoperative pain management</a:t>
            </a: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Speed of recovery is decreased</a:t>
            </a:r>
          </a:p>
          <a:p>
            <a:pPr marL="0" indent="0" eaLnBrk="1" hangingPunct="1">
              <a:lnSpc>
                <a:spcPct val="95000"/>
              </a:lnSpc>
              <a:spcBef>
                <a:spcPct val="0"/>
              </a:spcBef>
              <a:buNone/>
            </a:pPr>
            <a:r>
              <a:rPr lang="en-US" altLang="en-US" sz="2430" dirty="0">
                <a:solidFill>
                  <a:srgbClr val="000000"/>
                </a:solidFill>
                <a:latin typeface="Arial" panose="020B0604020202020204" pitchFamily="34" charset="0"/>
              </a:rPr>
              <a:t> </a:t>
            </a:r>
          </a:p>
          <a:p>
            <a:pPr marL="0" indent="0" eaLnBrk="1" hangingPunct="1">
              <a:lnSpc>
                <a:spcPct val="95000"/>
              </a:lnSpc>
              <a:spcBef>
                <a:spcPct val="0"/>
              </a:spcBef>
              <a:buNone/>
            </a:pPr>
            <a:r>
              <a:rPr lang="en-US" altLang="en-US" sz="2430" dirty="0">
                <a:solidFill>
                  <a:srgbClr val="000000"/>
                </a:solidFill>
                <a:latin typeface="Arial" panose="020B0604020202020204" pitchFamily="34" charset="0"/>
              </a:rPr>
              <a:t> </a:t>
            </a:r>
            <a:r>
              <a:rPr lang="en-US" altLang="en-US" sz="2430" b="1" dirty="0">
                <a:solidFill>
                  <a:srgbClr val="000000"/>
                </a:solidFill>
                <a:latin typeface="Arial" panose="020B0604020202020204" pitchFamily="34" charset="0"/>
              </a:rPr>
              <a:t>Preoperative education of what to expect in clear, common </a:t>
            </a:r>
            <a:r>
              <a:rPr lang="en-US" altLang="en-US" sz="2430" b="1" dirty="0" err="1">
                <a:solidFill>
                  <a:srgbClr val="000000"/>
                </a:solidFill>
                <a:latin typeface="Arial" panose="020B0604020202020204" pitchFamily="34" charset="0"/>
              </a:rPr>
              <a:t>english</a:t>
            </a:r>
            <a:r>
              <a:rPr lang="en-US" altLang="en-US" sz="2430" b="1" dirty="0">
                <a:solidFill>
                  <a:srgbClr val="000000"/>
                </a:solidFill>
                <a:latin typeface="Arial" panose="020B0604020202020204" pitchFamily="34" charset="0"/>
              </a:rPr>
              <a:t> can alleviate some fear and anxiety</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 </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Remember the role of HOPE for our patients, it is often the most common coping strategy </a:t>
            </a:r>
            <a:r>
              <a:rPr lang="en-US" altLang="en-US" sz="243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613042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idx="4294967295"/>
          </p:nvPr>
        </p:nvSpPr>
        <p:spPr>
          <a:xfrm>
            <a:off x="2210515" y="205740"/>
            <a:ext cx="7772400" cy="685800"/>
          </a:xfrm>
        </p:spPr>
        <p:txBody>
          <a:bodyPr/>
          <a:lstStyle/>
          <a:p>
            <a:r>
              <a:rPr lang="en-US" altLang="en-US" sz="2880" b="1" i="1">
                <a:solidFill>
                  <a:srgbClr val="000000"/>
                </a:solidFill>
              </a:rPr>
              <a:t>Manifestation of Fears</a:t>
            </a:r>
          </a:p>
        </p:txBody>
      </p:sp>
      <p:sp>
        <p:nvSpPr>
          <p:cNvPr id="23555" name="Content Placeholder 2"/>
          <p:cNvSpPr>
            <a:spLocks noGrp="1" noChangeArrowheads="1"/>
          </p:cNvSpPr>
          <p:nvPr>
            <p:ph idx="4294967295"/>
          </p:nvPr>
        </p:nvSpPr>
        <p:spPr>
          <a:xfrm>
            <a:off x="815340" y="1165860"/>
            <a:ext cx="9533335" cy="5349240"/>
          </a:xfrm>
        </p:spPr>
        <p:txBody>
          <a:bodyPr/>
          <a:lstStyle/>
          <a:p>
            <a:r>
              <a:rPr lang="en-US" altLang="en-US" i="1" dirty="0" smtClean="0">
                <a:solidFill>
                  <a:srgbClr val="000000"/>
                </a:solidFill>
              </a:rPr>
              <a:t>-anxiousness</a:t>
            </a:r>
          </a:p>
          <a:p>
            <a:r>
              <a:rPr lang="en-US" altLang="en-US" i="1" dirty="0" smtClean="0">
                <a:solidFill>
                  <a:srgbClr val="000000"/>
                </a:solidFill>
              </a:rPr>
              <a:t>-bewilderment</a:t>
            </a:r>
          </a:p>
          <a:p>
            <a:r>
              <a:rPr lang="en-US" altLang="en-US" i="1" dirty="0" smtClean="0">
                <a:solidFill>
                  <a:srgbClr val="000000"/>
                </a:solidFill>
              </a:rPr>
              <a:t>-anger</a:t>
            </a:r>
          </a:p>
          <a:p>
            <a:r>
              <a:rPr lang="en-US" altLang="en-US" i="1" dirty="0" smtClean="0">
                <a:solidFill>
                  <a:srgbClr val="000000"/>
                </a:solidFill>
              </a:rPr>
              <a:t>-tendency to exaggerate</a:t>
            </a:r>
          </a:p>
          <a:p>
            <a:r>
              <a:rPr lang="en-US" altLang="en-US" i="1" dirty="0" smtClean="0">
                <a:solidFill>
                  <a:srgbClr val="000000"/>
                </a:solidFill>
              </a:rPr>
              <a:t>-sad, evasive, tearful, clinging</a:t>
            </a:r>
          </a:p>
          <a:p>
            <a:r>
              <a:rPr lang="en-US" altLang="en-US" i="1" dirty="0" smtClean="0">
                <a:solidFill>
                  <a:srgbClr val="000000"/>
                </a:solidFill>
              </a:rPr>
              <a:t>-inability to concentrate</a:t>
            </a:r>
          </a:p>
          <a:p>
            <a:r>
              <a:rPr lang="en-US" altLang="en-US" i="1" dirty="0" smtClean="0">
                <a:solidFill>
                  <a:srgbClr val="000000"/>
                </a:solidFill>
              </a:rPr>
              <a:t>-short attention span</a:t>
            </a:r>
          </a:p>
          <a:p>
            <a:r>
              <a:rPr lang="en-US" altLang="en-US" i="1" dirty="0" smtClean="0">
                <a:solidFill>
                  <a:srgbClr val="000000"/>
                </a:solidFill>
              </a:rPr>
              <a:t>-failure to carry out simple directions</a:t>
            </a:r>
          </a:p>
        </p:txBody>
      </p:sp>
    </p:spTree>
    <p:extLst>
      <p:ext uri="{BB962C8B-B14F-4D97-AF65-F5344CB8AC3E}">
        <p14:creationId xmlns:p14="http://schemas.microsoft.com/office/powerpoint/2010/main" val="2538093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idx="4294967295"/>
          </p:nvPr>
        </p:nvSpPr>
        <p:spPr>
          <a:xfrm>
            <a:off x="2187655" y="205740"/>
            <a:ext cx="7772400" cy="548640"/>
          </a:xfrm>
        </p:spPr>
        <p:txBody>
          <a:bodyPr/>
          <a:lstStyle/>
          <a:p>
            <a:r>
              <a:rPr lang="en-US" altLang="en-US" sz="2880" b="1">
                <a:solidFill>
                  <a:srgbClr val="000000"/>
                </a:solidFill>
              </a:rPr>
              <a:t>Nursing Intervention to Minimize Anxiety</a:t>
            </a:r>
          </a:p>
        </p:txBody>
      </p:sp>
      <p:sp>
        <p:nvSpPr>
          <p:cNvPr id="24579" name="Content Placeholder 2"/>
          <p:cNvSpPr>
            <a:spLocks noGrp="1" noChangeArrowheads="1"/>
          </p:cNvSpPr>
          <p:nvPr>
            <p:ph idx="4294967295"/>
          </p:nvPr>
        </p:nvSpPr>
        <p:spPr>
          <a:xfrm>
            <a:off x="1170027" y="1714500"/>
            <a:ext cx="9807655" cy="4663440"/>
          </a:xfrm>
        </p:spPr>
        <p:txBody>
          <a:bodyPr/>
          <a:lstStyle/>
          <a:p>
            <a:r>
              <a:rPr lang="en-US" altLang="en-US" sz="2520" dirty="0">
                <a:solidFill>
                  <a:srgbClr val="000000"/>
                </a:solidFill>
              </a:rPr>
              <a:t>Explore client’s feeling</a:t>
            </a:r>
          </a:p>
          <a:p>
            <a:r>
              <a:rPr lang="en-US" altLang="en-US" sz="2520" dirty="0">
                <a:solidFill>
                  <a:srgbClr val="000000"/>
                </a:solidFill>
              </a:rPr>
              <a:t>Allow client’s to speak openly about fears/concern.</a:t>
            </a:r>
          </a:p>
          <a:p>
            <a:r>
              <a:rPr lang="en-US" altLang="en-US" sz="2520" dirty="0">
                <a:solidFill>
                  <a:srgbClr val="000000"/>
                </a:solidFill>
              </a:rPr>
              <a:t>Give accurate information regarding surgery (brief, direct to the point and in simple terms)</a:t>
            </a:r>
          </a:p>
          <a:p>
            <a:r>
              <a:rPr lang="en-US" altLang="en-US" sz="2520" dirty="0">
                <a:solidFill>
                  <a:srgbClr val="000000"/>
                </a:solidFill>
              </a:rPr>
              <a:t>Give empathetic support</a:t>
            </a:r>
          </a:p>
          <a:p>
            <a:r>
              <a:rPr lang="en-US" altLang="en-US" sz="2520" dirty="0">
                <a:solidFill>
                  <a:srgbClr val="000000"/>
                </a:solidFill>
              </a:rPr>
              <a:t>Consider the person’s religious preference and arrange for visit by a priest / minister as desired.</a:t>
            </a:r>
          </a:p>
        </p:txBody>
      </p:sp>
    </p:spTree>
    <p:extLst>
      <p:ext uri="{BB962C8B-B14F-4D97-AF65-F5344CB8AC3E}">
        <p14:creationId xmlns:p14="http://schemas.microsoft.com/office/powerpoint/2010/main" val="3681275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2"/>
          <p:cNvSpPr>
            <a:spLocks noGrp="1"/>
          </p:cNvSpPr>
          <p:nvPr>
            <p:ph type="title"/>
          </p:nvPr>
        </p:nvSpPr>
        <p:spPr/>
        <p:txBody>
          <a:bodyPr>
            <a:normAutofit/>
          </a:bodyPr>
          <a:lstStyle/>
          <a:p>
            <a:r>
              <a:rPr lang="en-US" b="1" dirty="0" smtClean="0"/>
              <a:t>HISTORY OF THEATRE NURSING</a:t>
            </a:r>
            <a:endParaRPr lang="en-US" b="1" dirty="0"/>
          </a:p>
        </p:txBody>
      </p:sp>
      <p:sp>
        <p:nvSpPr>
          <p:cNvPr id="1048624" name="Content Placeholder 1"/>
          <p:cNvSpPr>
            <a:spLocks noGrp="1"/>
          </p:cNvSpPr>
          <p:nvPr>
            <p:ph idx="1"/>
          </p:nvPr>
        </p:nvSpPr>
        <p:spPr>
          <a:xfrm>
            <a:off x="679270" y="1753078"/>
            <a:ext cx="10598296" cy="4343400"/>
          </a:xfrm>
        </p:spPr>
        <p:txBody>
          <a:bodyPr>
            <a:noAutofit/>
          </a:bodyPr>
          <a:lstStyle/>
          <a:p>
            <a:r>
              <a:rPr lang="en-US" sz="2400" dirty="0"/>
              <a:t> </a:t>
            </a:r>
            <a:r>
              <a:rPr lang="en-US" sz="2400" dirty="0" err="1"/>
              <a:t>e.g</a:t>
            </a:r>
            <a:r>
              <a:rPr lang="en-US" sz="2400" dirty="0"/>
              <a:t>  in 17 BC, alcohol and opium were used to relieve pain by Napoleon who performed an amputation while the patient slept for 24 hours.</a:t>
            </a:r>
          </a:p>
          <a:p>
            <a:r>
              <a:rPr lang="en-US" sz="2400" dirty="0"/>
              <a:t> By 1772, Joseph Priestly discovered the use of nitrous oxide as an anesthesia,</a:t>
            </a:r>
          </a:p>
          <a:p>
            <a:r>
              <a:rPr lang="en-US" sz="2400" dirty="0"/>
              <a:t> in 1842, Dr Crawford discovered the use of ether. In 1847 James Young began to use chloroform.</a:t>
            </a:r>
          </a:p>
          <a:p>
            <a:r>
              <a:rPr lang="en-US" sz="2400" dirty="0"/>
              <a:t> In the 18th century a great breakthrough was made with the use of </a:t>
            </a:r>
            <a:r>
              <a:rPr lang="en-US" sz="2400" dirty="0" err="1"/>
              <a:t>trilene</a:t>
            </a:r>
            <a:r>
              <a:rPr lang="en-US" sz="2400" dirty="0"/>
              <a:t> </a:t>
            </a:r>
            <a:r>
              <a:rPr lang="en-US" sz="2400" dirty="0" err="1"/>
              <a:t>thiopentone</a:t>
            </a:r>
            <a:r>
              <a:rPr lang="en-US" sz="2400" dirty="0"/>
              <a:t>, </a:t>
            </a:r>
            <a:r>
              <a:rPr lang="en-US" sz="2400" dirty="0" err="1"/>
              <a:t>clytopopaine</a:t>
            </a:r>
            <a:r>
              <a:rPr lang="en-US" sz="2400" dirty="0"/>
              <a:t> and curare, which are muscle relaxants. </a:t>
            </a:r>
          </a:p>
          <a:p>
            <a:r>
              <a:rPr lang="en-US" sz="2400" dirty="0"/>
              <a:t>By the end of 19th century, pain relief was an integral part of surgery.</a:t>
            </a:r>
            <a:endParaRPr lang="en-US" sz="2400" dirty="0"/>
          </a:p>
        </p:txBody>
      </p:sp>
    </p:spTree>
    <p:extLst>
      <p:ext uri="{BB962C8B-B14F-4D97-AF65-F5344CB8AC3E}">
        <p14:creationId xmlns:p14="http://schemas.microsoft.com/office/powerpoint/2010/main" val="722279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1747600" y="48006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240" b="1" dirty="0">
                <a:solidFill>
                  <a:srgbClr val="000000"/>
                </a:solidFill>
                <a:latin typeface="Arial" panose="020B0604020202020204" pitchFamily="34" charset="0"/>
              </a:rPr>
              <a:t>Patient Preparation for Surgery</a:t>
            </a:r>
          </a:p>
        </p:txBody>
      </p:sp>
      <p:sp>
        <p:nvSpPr>
          <p:cNvPr id="25603" name="Rectangle 2"/>
          <p:cNvSpPr>
            <a:spLocks noGrp="1" noChangeArrowheads="1"/>
          </p:cNvSpPr>
          <p:nvPr>
            <p:ph type="body" idx="4294967295"/>
          </p:nvPr>
        </p:nvSpPr>
        <p:spPr>
          <a:xfrm>
            <a:off x="1590080" y="1440180"/>
            <a:ext cx="9013270" cy="418338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Operative consent</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endParaRP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Preoperative learning needs</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endParaRP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Interventions the day or evening prior to surgery</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endParaRPr>
          </a:p>
          <a:p>
            <a:pPr marL="411480" lvl="1" indent="-308610" eaLnBrk="1" hangingPunct="1">
              <a:lnSpc>
                <a:spcPct val="95000"/>
              </a:lnSpc>
              <a:spcBef>
                <a:spcPct val="0"/>
              </a:spcBef>
              <a:buClr>
                <a:srgbClr val="000000"/>
              </a:buClr>
              <a:buFontTx/>
              <a:buAutoNum type="arabicPeriod"/>
            </a:pPr>
            <a:r>
              <a:rPr lang="en-US" altLang="en-US" sz="2430" dirty="0">
                <a:solidFill>
                  <a:srgbClr val="000000"/>
                </a:solidFill>
                <a:latin typeface="Arial" panose="020B0604020202020204" pitchFamily="34" charset="0"/>
              </a:rPr>
              <a:t>Interventions the day of surgery</a:t>
            </a:r>
          </a:p>
        </p:txBody>
      </p:sp>
    </p:spTree>
    <p:extLst>
      <p:ext uri="{BB962C8B-B14F-4D97-AF65-F5344CB8AC3E}">
        <p14:creationId xmlns:p14="http://schemas.microsoft.com/office/powerpoint/2010/main" val="2943662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1717596" y="260033"/>
            <a:ext cx="8696802" cy="830104"/>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1. </a:t>
            </a:r>
            <a:r>
              <a:rPr lang="en-US" altLang="en-US" sz="2880" b="1">
                <a:solidFill>
                  <a:srgbClr val="000000"/>
                </a:solidFill>
                <a:latin typeface="Arial" panose="020B0604020202020204" pitchFamily="34" charset="0"/>
              </a:rPr>
              <a:t>Operative Consent</a:t>
            </a:r>
          </a:p>
        </p:txBody>
      </p:sp>
      <p:sp>
        <p:nvSpPr>
          <p:cNvPr id="26627" name="Rectangle 2"/>
          <p:cNvSpPr>
            <a:spLocks noGrp="1" noChangeArrowheads="1"/>
          </p:cNvSpPr>
          <p:nvPr>
            <p:ph type="body" idx="4294967295"/>
          </p:nvPr>
        </p:nvSpPr>
        <p:spPr>
          <a:xfrm>
            <a:off x="952500" y="1097280"/>
            <a:ext cx="10287000" cy="5417820"/>
          </a:xfrm>
        </p:spPr>
        <p:txBody>
          <a:bodyPr vert="horz" wrap="square" lIns="0" tIns="0" rIns="0" bIns="0" numCol="1" anchor="t" anchorCtr="0" compatLnSpc="1">
            <a:prstTxWarp prst="textNoShape">
              <a:avLst/>
            </a:prstTxWarp>
          </a:bodyPr>
          <a:lstStyle/>
          <a:p>
            <a:pPr marL="0" indent="0" eaLnBrk="1" hangingPunct="1">
              <a:spcBef>
                <a:spcPct val="0"/>
              </a:spcBef>
              <a:buNone/>
            </a:pPr>
            <a:r>
              <a:rPr lang="en-US" altLang="en-US" sz="2520" dirty="0">
                <a:solidFill>
                  <a:srgbClr val="000000"/>
                </a:solidFill>
                <a:latin typeface="Calibri" panose="020F0502020204030204" pitchFamily="34" charset="0"/>
              </a:rPr>
              <a:t>This is part of the legal preparation for surgery.</a:t>
            </a:r>
          </a:p>
          <a:p>
            <a:pPr marL="0" indent="0" eaLnBrk="1" hangingPunct="1">
              <a:spcBef>
                <a:spcPct val="0"/>
              </a:spcBef>
              <a:buNone/>
            </a:pPr>
            <a:r>
              <a:rPr lang="en-US" altLang="en-US" sz="2520" b="1" dirty="0">
                <a:solidFill>
                  <a:srgbClr val="000000"/>
                </a:solidFill>
                <a:latin typeface="Calibri" panose="020F0502020204030204" pitchFamily="34" charset="0"/>
              </a:rPr>
              <a:t>Informed consent is </a:t>
            </a:r>
            <a:r>
              <a:rPr lang="en-US" altLang="en-US" sz="2520" dirty="0">
                <a:solidFill>
                  <a:srgbClr val="000000"/>
                </a:solidFill>
                <a:latin typeface="Calibri" panose="020F0502020204030204" pitchFamily="34" charset="0"/>
              </a:rPr>
              <a:t>an active, shared decision making process between the provider and recipient of care. </a:t>
            </a:r>
          </a:p>
          <a:p>
            <a:pPr marL="0" indent="0">
              <a:buNone/>
            </a:pPr>
            <a:r>
              <a:rPr lang="en-US" altLang="en-US" sz="2520" b="1" i="1" u="sng" dirty="0">
                <a:solidFill>
                  <a:srgbClr val="000000"/>
                </a:solidFill>
              </a:rPr>
              <a:t>Purposes of informed consent:</a:t>
            </a:r>
          </a:p>
          <a:p>
            <a:pPr marL="0" indent="0"/>
            <a:r>
              <a:rPr lang="en-US" altLang="en-US" sz="2520" dirty="0">
                <a:solidFill>
                  <a:srgbClr val="000000"/>
                </a:solidFill>
              </a:rPr>
              <a:t>To ensure that the client understand the nature of the treatment including the potential complications and disfigurement </a:t>
            </a:r>
            <a:r>
              <a:rPr lang="en-US" altLang="en-US" sz="2520" i="1" dirty="0">
                <a:solidFill>
                  <a:srgbClr val="000000"/>
                </a:solidFill>
              </a:rPr>
              <a:t>(explained AMD)</a:t>
            </a:r>
          </a:p>
          <a:p>
            <a:pPr marL="0" indent="0"/>
            <a:r>
              <a:rPr lang="en-US" altLang="en-US" sz="2520" dirty="0">
                <a:solidFill>
                  <a:srgbClr val="000000"/>
                </a:solidFill>
              </a:rPr>
              <a:t>To indicate that the client’s decision was made without pressure.</a:t>
            </a:r>
          </a:p>
          <a:p>
            <a:pPr marL="0" indent="0"/>
            <a:r>
              <a:rPr lang="en-US" altLang="en-US" sz="2520" dirty="0">
                <a:solidFill>
                  <a:srgbClr val="000000"/>
                </a:solidFill>
              </a:rPr>
              <a:t>To protect the client against unauthorized procedure.</a:t>
            </a:r>
          </a:p>
          <a:p>
            <a:pPr marL="0" indent="0"/>
            <a:r>
              <a:rPr lang="en-US" altLang="en-US" sz="2520" dirty="0">
                <a:solidFill>
                  <a:srgbClr val="000000"/>
                </a:solidFill>
              </a:rPr>
              <a:t>To protect the surgeon and hospital against legal action by a client who claims that an authorized procedure was performed.</a:t>
            </a:r>
          </a:p>
          <a:p>
            <a:pPr marL="0" indent="0" eaLnBrk="1" hangingPunct="1">
              <a:lnSpc>
                <a:spcPct val="150000"/>
              </a:lnSpc>
              <a:spcBef>
                <a:spcPct val="0"/>
              </a:spcBef>
              <a:buNone/>
            </a:pPr>
            <a:r>
              <a:rPr lang="en-US" altLang="en-US" sz="252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86055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noChangeArrowheads="1"/>
          </p:cNvSpPr>
          <p:nvPr>
            <p:ph idx="4294967295"/>
          </p:nvPr>
        </p:nvSpPr>
        <p:spPr>
          <a:xfrm>
            <a:off x="609600" y="1028700"/>
            <a:ext cx="10698480" cy="4862037"/>
          </a:xfrm>
        </p:spPr>
        <p:txBody>
          <a:bodyPr/>
          <a:lstStyle/>
          <a:p>
            <a:pPr marL="411480" lvl="1" indent="-308610" eaLnBrk="1" hangingPunct="1">
              <a:lnSpc>
                <a:spcPct val="150000"/>
              </a:lnSpc>
              <a:spcBef>
                <a:spcPct val="0"/>
              </a:spcBef>
              <a:buClr>
                <a:srgbClr val="000000"/>
              </a:buClr>
              <a:buNone/>
            </a:pPr>
            <a:r>
              <a:rPr lang="en-US" altLang="en-US" dirty="0" smtClean="0">
                <a:solidFill>
                  <a:srgbClr val="000000"/>
                </a:solidFill>
                <a:latin typeface="Calibri" panose="020F0502020204030204" pitchFamily="34" charset="0"/>
              </a:rPr>
              <a:t>Has 3 components to make it valid:</a:t>
            </a:r>
          </a:p>
          <a:p>
            <a:pPr marL="411480" lvl="1" indent="-308610" eaLnBrk="1" hangingPunct="1">
              <a:lnSpc>
                <a:spcPct val="150000"/>
              </a:lnSpc>
              <a:spcBef>
                <a:spcPct val="0"/>
              </a:spcBef>
              <a:buClr>
                <a:srgbClr val="000000"/>
              </a:buClr>
              <a:buFontTx/>
              <a:buAutoNum type="arabicPeriod"/>
            </a:pPr>
            <a:r>
              <a:rPr lang="en-US" altLang="en-US" b="1" i="1" dirty="0" smtClean="0">
                <a:solidFill>
                  <a:srgbClr val="000000"/>
                </a:solidFill>
                <a:latin typeface="Calibri" panose="020F0502020204030204" pitchFamily="34" charset="0"/>
              </a:rPr>
              <a:t>Adequate </a:t>
            </a:r>
            <a:r>
              <a:rPr lang="en-US" altLang="en-US" b="1" i="1" dirty="0" smtClean="0">
                <a:solidFill>
                  <a:srgbClr val="000000"/>
                </a:solidFill>
                <a:latin typeface="Calibri" panose="020F0502020204030204" pitchFamily="34" charset="0"/>
              </a:rPr>
              <a:t>Disclosure </a:t>
            </a:r>
            <a:r>
              <a:rPr lang="en-US" altLang="en-US" b="1" dirty="0" smtClean="0">
                <a:solidFill>
                  <a:srgbClr val="000000"/>
                </a:solidFill>
                <a:latin typeface="Calibri" panose="020F0502020204030204" pitchFamily="34" charset="0"/>
              </a:rPr>
              <a:t>of: </a:t>
            </a:r>
          </a:p>
          <a:p>
            <a:pPr marL="411480" lvl="1" indent="-308610" eaLnBrk="1" hangingPunct="1">
              <a:lnSpc>
                <a:spcPct val="150000"/>
              </a:lnSpc>
              <a:spcBef>
                <a:spcPct val="0"/>
              </a:spcBef>
              <a:buClr>
                <a:srgbClr val="000000"/>
              </a:buClr>
              <a:buFont typeface="Wingdings" panose="05000000000000000000" pitchFamily="2" charset="2"/>
              <a:buChar char="ü"/>
            </a:pPr>
            <a:r>
              <a:rPr lang="en-US" altLang="en-US" dirty="0" smtClean="0">
                <a:solidFill>
                  <a:srgbClr val="000000"/>
                </a:solidFill>
                <a:latin typeface="Calibri" panose="020F0502020204030204" pitchFamily="34" charset="0"/>
              </a:rPr>
              <a:t>The diagnosis, </a:t>
            </a:r>
          </a:p>
          <a:p>
            <a:pPr marL="771525" lvl="2" indent="-308610" eaLnBrk="1" hangingPunct="1">
              <a:lnSpc>
                <a:spcPct val="150000"/>
              </a:lnSpc>
              <a:spcBef>
                <a:spcPct val="0"/>
              </a:spcBef>
              <a:buClr>
                <a:srgbClr val="000000"/>
              </a:buClr>
              <a:buFont typeface="Wingdings" panose="05000000000000000000" pitchFamily="2" charset="2"/>
              <a:buChar char="ü"/>
            </a:pPr>
            <a:r>
              <a:rPr lang="en-US" altLang="en-US" sz="2520" dirty="0">
                <a:solidFill>
                  <a:srgbClr val="000000"/>
                </a:solidFill>
                <a:latin typeface="Calibri" panose="020F0502020204030204" pitchFamily="34" charset="0"/>
              </a:rPr>
              <a:t>Nature and purpose of the proposed treatment, </a:t>
            </a:r>
          </a:p>
          <a:p>
            <a:pPr marL="771525" lvl="2" indent="-308610" eaLnBrk="1" hangingPunct="1">
              <a:lnSpc>
                <a:spcPct val="150000"/>
              </a:lnSpc>
              <a:spcBef>
                <a:spcPct val="0"/>
              </a:spcBef>
              <a:buClr>
                <a:srgbClr val="000000"/>
              </a:buClr>
              <a:buFont typeface="Wingdings" panose="05000000000000000000" pitchFamily="2" charset="2"/>
              <a:buChar char="ü"/>
            </a:pPr>
            <a:r>
              <a:rPr lang="en-US" altLang="en-US" sz="2520" dirty="0">
                <a:solidFill>
                  <a:srgbClr val="000000"/>
                </a:solidFill>
                <a:latin typeface="Calibri" panose="020F0502020204030204" pitchFamily="34" charset="0"/>
              </a:rPr>
              <a:t>Probability of successful outcome, </a:t>
            </a:r>
          </a:p>
          <a:p>
            <a:pPr marL="771525" lvl="2" indent="-308610" eaLnBrk="1" hangingPunct="1">
              <a:lnSpc>
                <a:spcPct val="150000"/>
              </a:lnSpc>
              <a:spcBef>
                <a:spcPct val="0"/>
              </a:spcBef>
              <a:buClr>
                <a:srgbClr val="000000"/>
              </a:buClr>
              <a:buFont typeface="Wingdings" panose="05000000000000000000" pitchFamily="2" charset="2"/>
              <a:buChar char="ü"/>
            </a:pPr>
            <a:r>
              <a:rPr lang="en-US" altLang="en-US" sz="2520" dirty="0">
                <a:solidFill>
                  <a:srgbClr val="000000"/>
                </a:solidFill>
                <a:latin typeface="Calibri" panose="020F0502020204030204" pitchFamily="34" charset="0"/>
              </a:rPr>
              <a:t>Risks and consequences of moving forward with treatment or alternatives, </a:t>
            </a:r>
          </a:p>
          <a:p>
            <a:pPr marL="771525" lvl="2" indent="-308610" eaLnBrk="1" hangingPunct="1">
              <a:lnSpc>
                <a:spcPct val="150000"/>
              </a:lnSpc>
              <a:spcBef>
                <a:spcPct val="0"/>
              </a:spcBef>
              <a:buClr>
                <a:srgbClr val="000000"/>
              </a:buClr>
              <a:buFont typeface="Wingdings" panose="05000000000000000000" pitchFamily="2" charset="2"/>
              <a:buChar char="ü"/>
            </a:pPr>
            <a:r>
              <a:rPr lang="en-US" altLang="en-US" sz="2520" dirty="0">
                <a:solidFill>
                  <a:srgbClr val="000000"/>
                </a:solidFill>
                <a:latin typeface="Calibri" panose="020F0502020204030204" pitchFamily="34" charset="0"/>
              </a:rPr>
              <a:t>The prognosis if treatment is not instituted, and </a:t>
            </a:r>
          </a:p>
          <a:p>
            <a:pPr marL="771525" lvl="2" indent="-308610" eaLnBrk="1" hangingPunct="1">
              <a:lnSpc>
                <a:spcPct val="150000"/>
              </a:lnSpc>
              <a:spcBef>
                <a:spcPct val="0"/>
              </a:spcBef>
              <a:buClr>
                <a:srgbClr val="000000"/>
              </a:buClr>
              <a:buFont typeface="Wingdings" panose="05000000000000000000" pitchFamily="2" charset="2"/>
              <a:buChar char="ü"/>
            </a:pPr>
            <a:r>
              <a:rPr lang="en-US" altLang="en-US" sz="2520" dirty="0">
                <a:solidFill>
                  <a:srgbClr val="000000"/>
                </a:solidFill>
                <a:latin typeface="Calibri" panose="020F0502020204030204" pitchFamily="34" charset="0"/>
              </a:rPr>
              <a:t>If treatment is deviating from standard for their condition.</a:t>
            </a:r>
          </a:p>
        </p:txBody>
      </p:sp>
    </p:spTree>
    <p:extLst>
      <p:ext uri="{BB962C8B-B14F-4D97-AF65-F5344CB8AC3E}">
        <p14:creationId xmlns:p14="http://schemas.microsoft.com/office/powerpoint/2010/main" val="474174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idx="4294967295"/>
          </p:nvPr>
        </p:nvSpPr>
        <p:spPr>
          <a:xfrm>
            <a:off x="2038350" y="960120"/>
            <a:ext cx="7772400" cy="480060"/>
          </a:xfrm>
        </p:spPr>
        <p:txBody>
          <a:bodyPr/>
          <a:lstStyle/>
          <a:p>
            <a:r>
              <a:rPr lang="en-US" altLang="en-US" sz="3240" b="1" i="1" dirty="0">
                <a:solidFill>
                  <a:srgbClr val="000000"/>
                </a:solidFill>
              </a:rPr>
              <a:t>Essential Elements of Informed Consent</a:t>
            </a:r>
          </a:p>
        </p:txBody>
      </p:sp>
      <p:sp>
        <p:nvSpPr>
          <p:cNvPr id="28675" name="Content Placeholder 2"/>
          <p:cNvSpPr>
            <a:spLocks noGrp="1" noChangeArrowheads="1"/>
          </p:cNvSpPr>
          <p:nvPr>
            <p:ph idx="4294967295"/>
          </p:nvPr>
        </p:nvSpPr>
        <p:spPr>
          <a:xfrm>
            <a:off x="815340" y="1920240"/>
            <a:ext cx="10218420" cy="4663440"/>
          </a:xfrm>
        </p:spPr>
        <p:txBody>
          <a:bodyPr/>
          <a:lstStyle/>
          <a:p>
            <a:r>
              <a:rPr lang="en-US" altLang="en-US" sz="2520" b="1" i="1" dirty="0">
                <a:solidFill>
                  <a:srgbClr val="000000"/>
                </a:solidFill>
              </a:rPr>
              <a:t>The diagnosis and explanation of the condition.</a:t>
            </a:r>
          </a:p>
          <a:p>
            <a:r>
              <a:rPr lang="en-US" altLang="en-US" sz="2520" dirty="0">
                <a:solidFill>
                  <a:srgbClr val="000000"/>
                </a:solidFill>
              </a:rPr>
              <a:t>A fair explanation of the procedure to be done and used and the consequences.</a:t>
            </a:r>
          </a:p>
          <a:p>
            <a:r>
              <a:rPr lang="en-US" altLang="en-US" sz="2520" dirty="0">
                <a:solidFill>
                  <a:srgbClr val="000000"/>
                </a:solidFill>
              </a:rPr>
              <a:t>A description of alternative treatment or procedure.</a:t>
            </a:r>
          </a:p>
          <a:p>
            <a:r>
              <a:rPr lang="en-US" altLang="en-US" sz="2520" dirty="0">
                <a:solidFill>
                  <a:srgbClr val="000000"/>
                </a:solidFill>
              </a:rPr>
              <a:t>A description of the benefits to be expected.</a:t>
            </a:r>
          </a:p>
          <a:p>
            <a:r>
              <a:rPr lang="en-US" altLang="en-US" sz="2520" dirty="0">
                <a:solidFill>
                  <a:srgbClr val="000000"/>
                </a:solidFill>
              </a:rPr>
              <a:t>The prognosis, if the recommended care, procedure is refused.</a:t>
            </a:r>
          </a:p>
        </p:txBody>
      </p:sp>
    </p:spTree>
    <p:extLst>
      <p:ext uri="{BB962C8B-B14F-4D97-AF65-F5344CB8AC3E}">
        <p14:creationId xmlns:p14="http://schemas.microsoft.com/office/powerpoint/2010/main" val="3006794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idx="4294967295"/>
          </p:nvPr>
        </p:nvSpPr>
        <p:spPr>
          <a:xfrm>
            <a:off x="2210515" y="205740"/>
            <a:ext cx="7772400" cy="685800"/>
          </a:xfrm>
        </p:spPr>
        <p:txBody>
          <a:bodyPr/>
          <a:lstStyle/>
          <a:p>
            <a:r>
              <a:rPr lang="en-US" altLang="en-US" sz="2880" b="1">
                <a:solidFill>
                  <a:srgbClr val="000000"/>
                </a:solidFill>
                <a:latin typeface="Arial" panose="020B0604020202020204" pitchFamily="34" charset="0"/>
              </a:rPr>
              <a:t>Informed Consent (cont):</a:t>
            </a:r>
          </a:p>
        </p:txBody>
      </p:sp>
      <p:sp>
        <p:nvSpPr>
          <p:cNvPr id="29699" name="Content Placeholder 2"/>
          <p:cNvSpPr>
            <a:spLocks noGrp="1" noChangeArrowheads="1"/>
          </p:cNvSpPr>
          <p:nvPr>
            <p:ph idx="4294967295"/>
          </p:nvPr>
        </p:nvSpPr>
        <p:spPr>
          <a:xfrm>
            <a:off x="678180" y="1165860"/>
            <a:ext cx="10424160" cy="5349240"/>
          </a:xfrm>
        </p:spPr>
        <p:txBody>
          <a:bodyPr/>
          <a:lstStyle/>
          <a:p>
            <a:pPr marL="308610" lvl="1" indent="-308610">
              <a:lnSpc>
                <a:spcPct val="150000"/>
              </a:lnSpc>
              <a:buNone/>
            </a:pPr>
            <a:r>
              <a:rPr lang="en-US" altLang="en-US" i="1" dirty="0" smtClean="0">
                <a:solidFill>
                  <a:srgbClr val="000000"/>
                </a:solidFill>
                <a:latin typeface="Calibri" panose="020F0502020204030204" pitchFamily="34" charset="0"/>
              </a:rPr>
              <a:t>2. </a:t>
            </a:r>
            <a:r>
              <a:rPr lang="en-US" altLang="en-US" b="1" i="1" dirty="0" smtClean="0">
                <a:solidFill>
                  <a:srgbClr val="000000"/>
                </a:solidFill>
                <a:latin typeface="Calibri" panose="020F0502020204030204" pitchFamily="34" charset="0"/>
              </a:rPr>
              <a:t>Understanding and Comprehension of above</a:t>
            </a:r>
            <a:r>
              <a:rPr lang="en-US" altLang="en-US" i="1" dirty="0" smtClean="0">
                <a:solidFill>
                  <a:srgbClr val="000000"/>
                </a:solidFill>
                <a:latin typeface="Calibri" panose="020F0502020204030204" pitchFamily="34" charset="0"/>
              </a:rPr>
              <a:t>:   </a:t>
            </a:r>
            <a:r>
              <a:rPr lang="en-US" altLang="en-US" dirty="0" smtClean="0">
                <a:solidFill>
                  <a:srgbClr val="000000"/>
                </a:solidFill>
                <a:latin typeface="Calibri" panose="020F0502020204030204" pitchFamily="34" charset="0"/>
              </a:rPr>
              <a:t>this has to be assessed before sedating medicines can be given (minors can't give consent, severely mentally ill or severely developmentally challenged).</a:t>
            </a:r>
          </a:p>
          <a:p>
            <a:pPr marL="308610" lvl="1" indent="-308610">
              <a:lnSpc>
                <a:spcPct val="150000"/>
              </a:lnSpc>
              <a:buNone/>
            </a:pPr>
            <a:r>
              <a:rPr lang="en-US" altLang="en-US" i="1" dirty="0" smtClean="0">
                <a:solidFill>
                  <a:srgbClr val="000000"/>
                </a:solidFill>
                <a:latin typeface="Calibri" panose="020F0502020204030204" pitchFamily="34" charset="0"/>
              </a:rPr>
              <a:t>3</a:t>
            </a:r>
            <a:r>
              <a:rPr lang="en-US" altLang="en-US" b="1" i="1" dirty="0" smtClean="0">
                <a:solidFill>
                  <a:srgbClr val="000000"/>
                </a:solidFill>
                <a:latin typeface="Calibri" panose="020F0502020204030204" pitchFamily="34" charset="0"/>
              </a:rPr>
              <a:t>. Voluntary Consent:  </a:t>
            </a:r>
            <a:r>
              <a:rPr lang="en-US" altLang="en-US" b="1" dirty="0" smtClean="0">
                <a:solidFill>
                  <a:srgbClr val="000000"/>
                </a:solidFill>
                <a:latin typeface="Calibri" panose="020F0502020204030204" pitchFamily="34" charset="0"/>
              </a:rPr>
              <a:t>C</a:t>
            </a:r>
            <a:r>
              <a:rPr lang="en-US" altLang="en-US" dirty="0" smtClean="0">
                <a:solidFill>
                  <a:srgbClr val="000000"/>
                </a:solidFill>
                <a:latin typeface="Calibri" panose="020F0502020204030204" pitchFamily="34" charset="0"/>
              </a:rPr>
              <a:t>an't be coerced into going through with a procedure.  </a:t>
            </a:r>
          </a:p>
          <a:p>
            <a:pPr marL="308610" lvl="1" indent="-308610">
              <a:lnSpc>
                <a:spcPct val="150000"/>
              </a:lnSpc>
              <a:buNone/>
            </a:pPr>
            <a:r>
              <a:rPr lang="en-US" altLang="en-US" dirty="0" smtClean="0">
                <a:solidFill>
                  <a:srgbClr val="000000"/>
                </a:solidFill>
                <a:latin typeface="Calibri" panose="020F0502020204030204" pitchFamily="34" charset="0"/>
              </a:rPr>
              <a:t>This consent can be revoked at any point leading up to a surgical procedure.</a:t>
            </a:r>
          </a:p>
          <a:p>
            <a:pPr marL="308610" lvl="1" indent="-308610">
              <a:lnSpc>
                <a:spcPct val="150000"/>
              </a:lnSpc>
              <a:buNone/>
            </a:pPr>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92969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1747600" y="274320"/>
            <a:ext cx="8698230" cy="61722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240">
                <a:solidFill>
                  <a:srgbClr val="000000"/>
                </a:solidFill>
                <a:latin typeface="Arial" panose="020B0604020202020204" pitchFamily="34" charset="0"/>
              </a:rPr>
              <a:t>Operative Consent</a:t>
            </a:r>
          </a:p>
        </p:txBody>
      </p:sp>
      <p:sp>
        <p:nvSpPr>
          <p:cNvPr id="30723" name="Rectangle 2"/>
          <p:cNvSpPr>
            <a:spLocks noGrp="1" noChangeArrowheads="1"/>
          </p:cNvSpPr>
          <p:nvPr>
            <p:ph type="body" idx="4294967295"/>
          </p:nvPr>
        </p:nvSpPr>
        <p:spPr>
          <a:xfrm>
            <a:off x="1432560" y="1508760"/>
            <a:ext cx="9738360" cy="4046220"/>
          </a:xfrm>
        </p:spPr>
        <p:txBody>
          <a:bodyPr vert="horz" wrap="square" lIns="0" tIns="0" rIns="0" bIns="0" numCol="1" anchor="t" anchorCtr="0" compatLnSpc="1">
            <a:prstTxWarp prst="textNoShape">
              <a:avLst/>
            </a:prstTxWarp>
          </a:bodyPr>
          <a:lstStyle/>
          <a:p>
            <a:pPr marL="0" indent="0" eaLnBrk="1" hangingPunct="1">
              <a:lnSpc>
                <a:spcPct val="150000"/>
              </a:lnSpc>
              <a:spcBef>
                <a:spcPct val="0"/>
              </a:spcBef>
              <a:buNone/>
            </a:pPr>
            <a:r>
              <a:rPr lang="en-US" altLang="en-US" sz="2430" b="1" i="1" dirty="0">
                <a:solidFill>
                  <a:srgbClr val="000000"/>
                </a:solidFill>
                <a:latin typeface="Arial" panose="020B0604020202020204" pitchFamily="34" charset="0"/>
              </a:rPr>
              <a:t>Who can give consent?</a:t>
            </a:r>
          </a:p>
          <a:p>
            <a:pPr marL="411480" lvl="1" indent="-308610" eaLnBrk="1" hangingPunct="1">
              <a:lnSpc>
                <a:spcPct val="150000"/>
              </a:lnSpc>
              <a:spcBef>
                <a:spcPct val="0"/>
              </a:spcBef>
              <a:buClr>
                <a:srgbClr val="000000"/>
              </a:buClr>
              <a:buFontTx/>
              <a:buChar char="•"/>
            </a:pPr>
            <a:r>
              <a:rPr lang="en-US" altLang="en-US" sz="2430" dirty="0">
                <a:solidFill>
                  <a:srgbClr val="000000"/>
                </a:solidFill>
                <a:latin typeface="Arial" panose="020B0604020202020204" pitchFamily="34" charset="0"/>
              </a:rPr>
              <a:t>The patient</a:t>
            </a:r>
          </a:p>
          <a:p>
            <a:pPr marL="411480" lvl="1" indent="-308610" eaLnBrk="1" hangingPunct="1">
              <a:lnSpc>
                <a:spcPct val="150000"/>
              </a:lnSpc>
              <a:spcBef>
                <a:spcPct val="0"/>
              </a:spcBef>
              <a:buClr>
                <a:srgbClr val="000000"/>
              </a:buClr>
              <a:buFontTx/>
              <a:buChar char="•"/>
            </a:pPr>
            <a:r>
              <a:rPr lang="en-US" altLang="en-US" sz="2430" dirty="0">
                <a:solidFill>
                  <a:srgbClr val="000000"/>
                </a:solidFill>
                <a:latin typeface="Arial" panose="020B0604020202020204" pitchFamily="34" charset="0"/>
              </a:rPr>
              <a:t>Next of kin (in order of kinship)</a:t>
            </a:r>
          </a:p>
          <a:p>
            <a:pPr marL="411480" lvl="1" indent="-308610" eaLnBrk="1" hangingPunct="1">
              <a:lnSpc>
                <a:spcPct val="150000"/>
              </a:lnSpc>
              <a:spcBef>
                <a:spcPct val="0"/>
              </a:spcBef>
              <a:buClr>
                <a:srgbClr val="000000"/>
              </a:buClr>
              <a:buFontTx/>
              <a:buChar char="•"/>
            </a:pPr>
            <a:r>
              <a:rPr lang="en-US" altLang="en-US" sz="2430" dirty="0">
                <a:solidFill>
                  <a:srgbClr val="000000"/>
                </a:solidFill>
                <a:latin typeface="Arial" panose="020B0604020202020204" pitchFamily="34" charset="0"/>
              </a:rPr>
              <a:t>Can be designated with a durable power of attorney in case of medical incapacitation</a:t>
            </a:r>
          </a:p>
        </p:txBody>
      </p:sp>
    </p:spTree>
    <p:extLst>
      <p:ext uri="{BB962C8B-B14F-4D97-AF65-F5344CB8AC3E}">
        <p14:creationId xmlns:p14="http://schemas.microsoft.com/office/powerpoint/2010/main" val="994299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1747600" y="274320"/>
            <a:ext cx="8698230" cy="54864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700">
                <a:solidFill>
                  <a:srgbClr val="000000"/>
                </a:solidFill>
                <a:latin typeface="Arial" panose="020B0604020202020204" pitchFamily="34" charset="0"/>
              </a:rPr>
              <a:t>Who has the legal responsiblity of obtaining consent?</a:t>
            </a:r>
          </a:p>
        </p:txBody>
      </p:sp>
      <p:sp>
        <p:nvSpPr>
          <p:cNvPr id="31747" name="Rectangle 2"/>
          <p:cNvSpPr>
            <a:spLocks noGrp="1" noChangeArrowheads="1"/>
          </p:cNvSpPr>
          <p:nvPr>
            <p:ph type="body" idx="4294967295"/>
          </p:nvPr>
        </p:nvSpPr>
        <p:spPr>
          <a:xfrm>
            <a:off x="952500" y="891540"/>
            <a:ext cx="10698480" cy="5760720"/>
          </a:xfrm>
        </p:spPr>
        <p:txBody>
          <a:bodyPr vert="horz" wrap="square" lIns="0" tIns="0" rIns="0" bIns="0" numCol="1" anchor="t" anchorCtr="0" compatLnSpc="1">
            <a:prstTxWarp prst="textNoShape">
              <a:avLst/>
            </a:prstTxWarp>
          </a:bodyPr>
          <a:lstStyle/>
          <a:p>
            <a:pPr marL="0" indent="0" algn="ctr" eaLnBrk="1" hangingPunct="1">
              <a:lnSpc>
                <a:spcPct val="95000"/>
              </a:lnSpc>
              <a:spcBef>
                <a:spcPct val="0"/>
              </a:spcBef>
              <a:buNone/>
            </a:pPr>
            <a:r>
              <a:rPr lang="en-US" altLang="en-US" sz="2430" b="1" dirty="0">
                <a:solidFill>
                  <a:srgbClr val="000000"/>
                </a:solidFill>
                <a:latin typeface="Arial" panose="020B0604020202020204" pitchFamily="34" charset="0"/>
              </a:rPr>
              <a:t>The Physician</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 </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The nurse is not legally required to obtain consent</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However, the nurse must make sure the consent was signed</a:t>
            </a:r>
          </a:p>
          <a:p>
            <a:pPr marL="411480" lvl="1" indent="-308610" eaLnBrk="1" hangingPunct="1">
              <a:lnSpc>
                <a:spcPct val="95000"/>
              </a:lnSpc>
              <a:spcBef>
                <a:spcPct val="0"/>
              </a:spcBef>
              <a:buClr>
                <a:srgbClr val="000000"/>
              </a:buClr>
              <a:buFontTx/>
              <a:buChar char="•"/>
            </a:pPr>
            <a:r>
              <a:rPr lang="en-US" altLang="en-US" b="1" dirty="0" smtClean="0">
                <a:solidFill>
                  <a:srgbClr val="000000"/>
                </a:solidFill>
                <a:latin typeface="Calibri" panose="020F0502020204030204" pitchFamily="34" charset="0"/>
              </a:rPr>
              <a:t>Nurse </a:t>
            </a:r>
            <a:r>
              <a:rPr lang="en-US" altLang="en-US" b="1" dirty="0" smtClean="0">
                <a:solidFill>
                  <a:srgbClr val="000000"/>
                </a:solidFill>
                <a:latin typeface="Calibri" panose="020F0502020204030204" pitchFamily="34" charset="0"/>
              </a:rPr>
              <a:t>has a primary role as a patient advocate.</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Nurse can "witness" the consent, and sign it as such</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If </a:t>
            </a:r>
            <a:r>
              <a:rPr lang="en-US" altLang="en-US" dirty="0" smtClean="0">
                <a:solidFill>
                  <a:srgbClr val="000000"/>
                </a:solidFill>
                <a:latin typeface="Calibri" panose="020F0502020204030204" pitchFamily="34" charset="0"/>
              </a:rPr>
              <a:t>the patient has questions that you can answer to clarify things, you can do that</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If the patient continues to have questions, or there is a question that they are not voluntarily giving consent, the doctor needs to come and speak with them again.</a:t>
            </a:r>
          </a:p>
          <a:p>
            <a:pPr marL="411480" lvl="1" indent="-308610" eaLnBrk="1" hangingPunct="1">
              <a:lnSpc>
                <a:spcPct val="95000"/>
              </a:lnSpc>
              <a:spcBef>
                <a:spcPct val="0"/>
              </a:spcBef>
              <a:buClr>
                <a:srgbClr val="000000"/>
              </a:buClr>
              <a:buFontTx/>
              <a:buChar char="•"/>
            </a:pPr>
            <a:r>
              <a:rPr lang="en-US" altLang="en-US" b="1" dirty="0" smtClean="0">
                <a:solidFill>
                  <a:srgbClr val="000000"/>
                </a:solidFill>
                <a:latin typeface="Calibri" panose="020F0502020204030204" pitchFamily="34" charset="0"/>
              </a:rPr>
              <a:t>Very </a:t>
            </a:r>
            <a:r>
              <a:rPr lang="en-US" altLang="en-US" b="1" dirty="0" smtClean="0">
                <a:solidFill>
                  <a:srgbClr val="000000"/>
                </a:solidFill>
                <a:latin typeface="Calibri" panose="020F0502020204030204" pitchFamily="34" charset="0"/>
              </a:rPr>
              <a:t>important that patient is consenting voluntarily and with knowledge of the situation</a:t>
            </a:r>
          </a:p>
        </p:txBody>
      </p:sp>
    </p:spTree>
    <p:extLst>
      <p:ext uri="{BB962C8B-B14F-4D97-AF65-F5344CB8AC3E}">
        <p14:creationId xmlns:p14="http://schemas.microsoft.com/office/powerpoint/2010/main" val="1834591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a:solidFill>
                  <a:srgbClr val="000000"/>
                </a:solidFill>
                <a:latin typeface="Arial" panose="020B0604020202020204" pitchFamily="34" charset="0"/>
              </a:rPr>
              <a:t>What about emergency treatment?</a:t>
            </a:r>
          </a:p>
        </p:txBody>
      </p:sp>
      <p:sp>
        <p:nvSpPr>
          <p:cNvPr id="32771" name="Rectangle 2"/>
          <p:cNvSpPr>
            <a:spLocks noGrp="1" noChangeArrowheads="1"/>
          </p:cNvSpPr>
          <p:nvPr>
            <p:ph type="body" idx="4294967295"/>
          </p:nvPr>
        </p:nvSpPr>
        <p:spPr>
          <a:xfrm>
            <a:off x="815340" y="1165860"/>
            <a:ext cx="10698480" cy="5349240"/>
          </a:xfrm>
        </p:spPr>
        <p:txBody>
          <a:bodyPr vert="horz" wrap="square" lIns="0" tIns="0" rIns="0" bIns="0" numCol="1" anchor="t" anchorCtr="0" compatLnSpc="1">
            <a:prstTxWarp prst="textNoShape">
              <a:avLst/>
            </a:prstTxWarp>
          </a:bodyPr>
          <a:lstStyle/>
          <a:p>
            <a:pPr marL="0" indent="0" eaLnBrk="1" hangingPunct="1">
              <a:lnSpc>
                <a:spcPct val="150000"/>
              </a:lnSpc>
              <a:spcBef>
                <a:spcPct val="0"/>
              </a:spcBef>
              <a:buFont typeface="Wingdings" panose="05000000000000000000" pitchFamily="2" charset="2"/>
              <a:buChar char="§"/>
            </a:pPr>
            <a:r>
              <a:rPr lang="en-US" altLang="en-US" sz="2430" b="1" dirty="0">
                <a:solidFill>
                  <a:srgbClr val="000000"/>
                </a:solidFill>
                <a:latin typeface="Arial" panose="020B0604020202020204" pitchFamily="34" charset="0"/>
              </a:rPr>
              <a:t>  A true medical emergency may override the need to obtain consent.  </a:t>
            </a:r>
          </a:p>
          <a:p>
            <a:pPr marL="0" indent="0" eaLnBrk="1" hangingPunct="1">
              <a:lnSpc>
                <a:spcPct val="150000"/>
              </a:lnSpc>
              <a:spcBef>
                <a:spcPct val="0"/>
              </a:spcBef>
              <a:buFont typeface="Wingdings" panose="05000000000000000000" pitchFamily="2" charset="2"/>
              <a:buChar char="§"/>
            </a:pPr>
            <a:r>
              <a:rPr lang="en-US" altLang="en-US" sz="2430" b="1" dirty="0">
                <a:solidFill>
                  <a:srgbClr val="000000"/>
                </a:solidFill>
                <a:latin typeface="Arial" panose="020B0604020202020204" pitchFamily="34" charset="0"/>
              </a:rPr>
              <a:t>  When medical care is needed to protect the life of an individual, the next of kin/POA (Power of Attorney) can give consent.  </a:t>
            </a:r>
          </a:p>
          <a:p>
            <a:pPr marL="0" indent="0" eaLnBrk="1" hangingPunct="1">
              <a:lnSpc>
                <a:spcPct val="150000"/>
              </a:lnSpc>
              <a:spcBef>
                <a:spcPct val="0"/>
              </a:spcBef>
              <a:buFont typeface="Wingdings" panose="05000000000000000000" pitchFamily="2" charset="2"/>
              <a:buChar char="§"/>
            </a:pPr>
            <a:r>
              <a:rPr lang="en-US" altLang="en-US" sz="2430" b="1" dirty="0">
                <a:solidFill>
                  <a:srgbClr val="000000"/>
                </a:solidFill>
                <a:latin typeface="Arial" panose="020B0604020202020204" pitchFamily="34" charset="0"/>
              </a:rPr>
              <a:t>  Also, if there is a known and available Advanced Directive with healthcare decision making instructions, that can be used to assist in justifying consent. </a:t>
            </a:r>
            <a:r>
              <a:rPr lang="en-US" altLang="en-US" sz="2430" b="1" i="1" dirty="0">
                <a:solidFill>
                  <a:srgbClr val="FF0000"/>
                </a:solidFill>
                <a:latin typeface="Arial" panose="020B0604020202020204" pitchFamily="34" charset="0"/>
              </a:rPr>
              <a:t>(be sure with country legal system and institution’s policy) </a:t>
            </a:r>
            <a:r>
              <a:rPr lang="en-US" altLang="en-US" sz="2430" b="1" dirty="0">
                <a:solidFill>
                  <a:srgbClr val="000000"/>
                </a:solidFill>
                <a:latin typeface="Arial" panose="020B0604020202020204" pitchFamily="34" charset="0"/>
              </a:rPr>
              <a:t>  </a:t>
            </a:r>
          </a:p>
          <a:p>
            <a:pPr marL="0" indent="0" eaLnBrk="1" hangingPunct="1">
              <a:lnSpc>
                <a:spcPct val="150000"/>
              </a:lnSpc>
              <a:spcBef>
                <a:spcPct val="0"/>
              </a:spcBef>
              <a:buFont typeface="Wingdings" panose="05000000000000000000" pitchFamily="2" charset="2"/>
              <a:buChar char="§"/>
            </a:pPr>
            <a:endParaRPr lang="en-US" altLang="en-US" sz="243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289697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idx="4294967295"/>
          </p:nvPr>
        </p:nvSpPr>
        <p:spPr>
          <a:xfrm>
            <a:off x="1776175" y="205740"/>
            <a:ext cx="8572500" cy="548640"/>
          </a:xfrm>
        </p:spPr>
        <p:txBody>
          <a:bodyPr/>
          <a:lstStyle/>
          <a:p>
            <a:r>
              <a:rPr lang="en-US" altLang="en-US" sz="2880" b="1">
                <a:solidFill>
                  <a:srgbClr val="000000"/>
                </a:solidFill>
                <a:latin typeface="Calibri" panose="020F0502020204030204" pitchFamily="34" charset="0"/>
              </a:rPr>
              <a:t>What about emergency treatment contd…?</a:t>
            </a:r>
          </a:p>
        </p:txBody>
      </p:sp>
      <p:sp>
        <p:nvSpPr>
          <p:cNvPr id="33795" name="Content Placeholder 2"/>
          <p:cNvSpPr>
            <a:spLocks noGrp="1" noChangeArrowheads="1"/>
          </p:cNvSpPr>
          <p:nvPr>
            <p:ph idx="4294967295"/>
          </p:nvPr>
        </p:nvSpPr>
        <p:spPr>
          <a:xfrm>
            <a:off x="815340" y="1234440"/>
            <a:ext cx="10218420" cy="5006340"/>
          </a:xfrm>
        </p:spPr>
        <p:txBody>
          <a:bodyPr/>
          <a:lstStyle/>
          <a:p>
            <a:pPr marL="0" indent="0" eaLnBrk="1" hangingPunct="1">
              <a:lnSpc>
                <a:spcPct val="150000"/>
              </a:lnSpc>
              <a:spcBef>
                <a:spcPct val="0"/>
              </a:spcBef>
              <a:buFont typeface="Wingdings" panose="05000000000000000000" pitchFamily="2" charset="2"/>
              <a:buChar char="§"/>
            </a:pPr>
            <a:r>
              <a:rPr lang="en-US" altLang="en-US" sz="2430" b="1" dirty="0">
                <a:solidFill>
                  <a:srgbClr val="000000"/>
                </a:solidFill>
                <a:latin typeface="Arial" panose="020B0604020202020204" pitchFamily="34" charset="0"/>
              </a:rPr>
              <a:t> </a:t>
            </a:r>
            <a:r>
              <a:rPr lang="en-US" altLang="en-US" sz="2520" b="1" dirty="0">
                <a:solidFill>
                  <a:srgbClr val="000000"/>
                </a:solidFill>
                <a:latin typeface="Calibri" panose="020F0502020204030204" pitchFamily="34" charset="0"/>
              </a:rPr>
              <a:t>If the above are not available, and the doctor deems the procedure necessary for life, the doctor can chart that it was necessary, and go ahead with the procedure.</a:t>
            </a:r>
          </a:p>
          <a:p>
            <a:pPr marL="411480" lvl="1" indent="-308610" eaLnBrk="1" hangingPunct="1">
              <a:lnSpc>
                <a:spcPct val="150000"/>
              </a:lnSpc>
              <a:spcBef>
                <a:spcPct val="0"/>
              </a:spcBef>
              <a:buClr>
                <a:srgbClr val="000000"/>
              </a:buClr>
              <a:buFontTx/>
              <a:buChar char="•"/>
            </a:pPr>
            <a:r>
              <a:rPr lang="en-US" altLang="en-US" dirty="0" smtClean="0">
                <a:solidFill>
                  <a:srgbClr val="000000"/>
                </a:solidFill>
                <a:latin typeface="Calibri" panose="020F0502020204030204" pitchFamily="34" charset="0"/>
              </a:rPr>
              <a:t>The </a:t>
            </a:r>
            <a:r>
              <a:rPr lang="en-US" altLang="en-US" dirty="0" smtClean="0">
                <a:solidFill>
                  <a:srgbClr val="000000"/>
                </a:solidFill>
                <a:latin typeface="Calibri" panose="020F0502020204030204" pitchFamily="34" charset="0"/>
              </a:rPr>
              <a:t>nurse may need to write up an incident report and state that the emergency caused a deviation in the normal policy to obtain consent on everyone</a:t>
            </a:r>
          </a:p>
        </p:txBody>
      </p:sp>
    </p:spTree>
    <p:extLst>
      <p:ext uri="{BB962C8B-B14F-4D97-AF65-F5344CB8AC3E}">
        <p14:creationId xmlns:p14="http://schemas.microsoft.com/office/powerpoint/2010/main" val="3050554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idx="4294967295"/>
          </p:nvPr>
        </p:nvSpPr>
        <p:spPr>
          <a:xfrm>
            <a:off x="1913335" y="205740"/>
            <a:ext cx="8069580" cy="480060"/>
          </a:xfrm>
        </p:spPr>
        <p:txBody>
          <a:bodyPr/>
          <a:lstStyle/>
          <a:p>
            <a:r>
              <a:rPr lang="en-US" altLang="en-US" sz="2880" b="1">
                <a:solidFill>
                  <a:srgbClr val="000000"/>
                </a:solidFill>
              </a:rPr>
              <a:t>Pre Operative Care </a:t>
            </a:r>
          </a:p>
        </p:txBody>
      </p:sp>
      <p:sp>
        <p:nvSpPr>
          <p:cNvPr id="34819" name="Content Placeholder 2"/>
          <p:cNvSpPr>
            <a:spLocks noGrp="1" noChangeArrowheads="1"/>
          </p:cNvSpPr>
          <p:nvPr>
            <p:ph idx="4294967295"/>
          </p:nvPr>
        </p:nvSpPr>
        <p:spPr>
          <a:xfrm>
            <a:off x="678180" y="1028700"/>
            <a:ext cx="10835640" cy="4937760"/>
          </a:xfrm>
        </p:spPr>
        <p:txBody>
          <a:bodyPr/>
          <a:lstStyle/>
          <a:p>
            <a:pPr algn="ctr">
              <a:buFontTx/>
              <a:buNone/>
            </a:pPr>
            <a:r>
              <a:rPr lang="en-US" altLang="en-US" u="sng" dirty="0" smtClean="0">
                <a:solidFill>
                  <a:srgbClr val="000000"/>
                </a:solidFill>
              </a:rPr>
              <a:t>Physical Preparation</a:t>
            </a:r>
          </a:p>
          <a:p>
            <a:pPr>
              <a:buFontTx/>
              <a:buNone/>
            </a:pPr>
            <a:r>
              <a:rPr lang="en-US" altLang="en-US" sz="2520" dirty="0">
                <a:solidFill>
                  <a:srgbClr val="000000"/>
                </a:solidFill>
              </a:rPr>
              <a:t>Before Surgery</a:t>
            </a:r>
          </a:p>
          <a:p>
            <a:r>
              <a:rPr lang="en-US" altLang="en-US" sz="2520" dirty="0">
                <a:solidFill>
                  <a:srgbClr val="000000"/>
                </a:solidFill>
              </a:rPr>
              <a:t>Correct any dietary deficiencies</a:t>
            </a:r>
          </a:p>
          <a:p>
            <a:r>
              <a:rPr lang="en-US" altLang="en-US" sz="2520" dirty="0">
                <a:solidFill>
                  <a:srgbClr val="000000"/>
                </a:solidFill>
              </a:rPr>
              <a:t>Reduce an obese person’s weight</a:t>
            </a:r>
          </a:p>
          <a:p>
            <a:r>
              <a:rPr lang="en-US" altLang="en-US" sz="2520" dirty="0">
                <a:solidFill>
                  <a:srgbClr val="000000"/>
                </a:solidFill>
              </a:rPr>
              <a:t>Correct fluid and electrolyte imbalances</a:t>
            </a:r>
          </a:p>
          <a:p>
            <a:r>
              <a:rPr lang="en-US" altLang="en-US" sz="2520" dirty="0">
                <a:solidFill>
                  <a:srgbClr val="000000"/>
                </a:solidFill>
              </a:rPr>
              <a:t>Restore adequate blood volume with BT</a:t>
            </a:r>
          </a:p>
          <a:p>
            <a:r>
              <a:rPr lang="en-US" altLang="en-US" sz="2520" dirty="0">
                <a:solidFill>
                  <a:srgbClr val="000000"/>
                </a:solidFill>
              </a:rPr>
              <a:t>Treat chronic diseases</a:t>
            </a:r>
          </a:p>
          <a:p>
            <a:r>
              <a:rPr lang="en-US" altLang="en-US" sz="2520" dirty="0">
                <a:solidFill>
                  <a:srgbClr val="000000"/>
                </a:solidFill>
              </a:rPr>
              <a:t>Halt or treat any infectious process</a:t>
            </a:r>
          </a:p>
          <a:p>
            <a:r>
              <a:rPr lang="en-US" altLang="en-US" sz="2520" dirty="0">
                <a:solidFill>
                  <a:srgbClr val="000000"/>
                </a:solidFill>
              </a:rPr>
              <a:t>Treat an alcoholic person with vitamin supplementation, IVF or fluids if dehydrated</a:t>
            </a:r>
          </a:p>
        </p:txBody>
      </p:sp>
    </p:spTree>
    <p:extLst>
      <p:ext uri="{BB962C8B-B14F-4D97-AF65-F5344CB8AC3E}">
        <p14:creationId xmlns:p14="http://schemas.microsoft.com/office/powerpoint/2010/main" val="1245172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1796143" y="505097"/>
            <a:ext cx="8229600" cy="1143000"/>
          </a:xfrm>
        </p:spPr>
        <p:txBody>
          <a:bodyPr>
            <a:normAutofit fontScale="90000"/>
          </a:bodyPr>
          <a:lstStyle/>
          <a:p>
            <a:r>
              <a:rPr lang="en-US" b="1" dirty="0" smtClean="0"/>
              <a:t>HISTORY OF THEATRE NURSING</a:t>
            </a:r>
            <a:endParaRPr lang="en-US" b="1" dirty="0"/>
          </a:p>
        </p:txBody>
      </p:sp>
      <p:sp>
        <p:nvSpPr>
          <p:cNvPr id="1048626" name="Content Placeholder 2"/>
          <p:cNvSpPr>
            <a:spLocks noGrp="1"/>
          </p:cNvSpPr>
          <p:nvPr>
            <p:ph idx="1"/>
          </p:nvPr>
        </p:nvSpPr>
        <p:spPr>
          <a:xfrm>
            <a:off x="853440" y="1976846"/>
            <a:ext cx="10694126" cy="4881154"/>
          </a:xfrm>
        </p:spPr>
        <p:txBody>
          <a:bodyPr>
            <a:normAutofit/>
          </a:bodyPr>
          <a:lstStyle/>
          <a:p>
            <a:r>
              <a:rPr lang="en-US" dirty="0" smtClean="0"/>
              <a:t>In order to control </a:t>
            </a:r>
            <a:r>
              <a:rPr lang="en-US" dirty="0" err="1" smtClean="0"/>
              <a:t>haemorrhage</a:t>
            </a:r>
            <a:r>
              <a:rPr lang="en-US" dirty="0" smtClean="0"/>
              <a:t>, the ancient Greeks and Romans in the 16th century, used </a:t>
            </a:r>
            <a:r>
              <a:rPr lang="en-US" b="1" dirty="0" smtClean="0"/>
              <a:t>strings</a:t>
            </a:r>
            <a:r>
              <a:rPr lang="en-US" dirty="0" smtClean="0"/>
              <a:t> as ligatures. </a:t>
            </a:r>
          </a:p>
          <a:p>
            <a:r>
              <a:rPr lang="en-US" dirty="0" smtClean="0"/>
              <a:t>Later on, the use of hot iron was introduced </a:t>
            </a:r>
          </a:p>
          <a:p>
            <a:r>
              <a:rPr lang="en-US" dirty="0" smtClean="0"/>
              <a:t>This idea has been developed into the use of cautery machine to control bleeding. </a:t>
            </a:r>
          </a:p>
          <a:p>
            <a:r>
              <a:rPr lang="en-US" dirty="0" smtClean="0"/>
              <a:t>By the beginning of the 20th century, many types of ligatures were available, prepared from </a:t>
            </a:r>
            <a:r>
              <a:rPr lang="en-US" b="1" dirty="0" smtClean="0"/>
              <a:t>metal, nylon, </a:t>
            </a:r>
            <a:r>
              <a:rPr lang="en-US" b="1" dirty="0" err="1" smtClean="0"/>
              <a:t>cotton,</a:t>
            </a:r>
            <a:r>
              <a:rPr lang="en-US" dirty="0" err="1" smtClean="0"/>
              <a:t>and</a:t>
            </a:r>
            <a:r>
              <a:rPr lang="en-US" dirty="0" smtClean="0"/>
              <a:t> </a:t>
            </a:r>
            <a:r>
              <a:rPr lang="en-US" b="1" dirty="0" smtClean="0"/>
              <a:t>silk</a:t>
            </a:r>
          </a:p>
        </p:txBody>
      </p:sp>
    </p:spTree>
    <p:extLst>
      <p:ext uri="{BB962C8B-B14F-4D97-AF65-F5344CB8AC3E}">
        <p14:creationId xmlns:p14="http://schemas.microsoft.com/office/powerpoint/2010/main" val="1488314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1747600" y="274320"/>
            <a:ext cx="8698230" cy="4800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Patient preparation: </a:t>
            </a:r>
          </a:p>
        </p:txBody>
      </p:sp>
      <p:sp>
        <p:nvSpPr>
          <p:cNvPr id="35843" name="Rectangle 2"/>
          <p:cNvSpPr>
            <a:spLocks noGrp="1" noChangeArrowheads="1"/>
          </p:cNvSpPr>
          <p:nvPr>
            <p:ph type="body" idx="4294967295"/>
          </p:nvPr>
        </p:nvSpPr>
        <p:spPr>
          <a:xfrm>
            <a:off x="815340" y="1028700"/>
            <a:ext cx="10424160" cy="5554980"/>
          </a:xfrm>
        </p:spPr>
        <p:txBody>
          <a:bodyPr vert="horz" wrap="square" lIns="0" tIns="0" rIns="0" bIns="0" numCol="1" anchor="t" anchorCtr="0" compatLnSpc="1">
            <a:prstTxWarp prst="textNoShape">
              <a:avLst/>
            </a:prstTxWarp>
          </a:bodyPr>
          <a:lstStyle/>
          <a:p>
            <a:pPr marL="411480" lvl="1" indent="-308610" eaLnBrk="1" hangingPunct="1">
              <a:lnSpc>
                <a:spcPct val="150000"/>
              </a:lnSpc>
              <a:spcBef>
                <a:spcPct val="0"/>
              </a:spcBef>
              <a:buClr>
                <a:srgbClr val="000000"/>
              </a:buClr>
              <a:buFontTx/>
              <a:buChar char="•"/>
            </a:pPr>
            <a:r>
              <a:rPr lang="en-US" altLang="en-US" b="1" dirty="0" smtClean="0">
                <a:solidFill>
                  <a:srgbClr val="000000"/>
                </a:solidFill>
                <a:latin typeface="Calibri" panose="020F0502020204030204" pitchFamily="34" charset="0"/>
              </a:rPr>
              <a:t>Preoperative learning needs</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Deep </a:t>
            </a:r>
            <a:r>
              <a:rPr lang="en-US" altLang="en-US" dirty="0" smtClean="0">
                <a:solidFill>
                  <a:srgbClr val="000000"/>
                </a:solidFill>
                <a:latin typeface="Calibri" panose="020F0502020204030204" pitchFamily="34" charset="0"/>
              </a:rPr>
              <a:t>breathing (incentive spirometer), </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Coughing, </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Leg exercises, </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Ambulation</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Pain control and medications</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Cognitive control to decrease anxiety and enhance relaxation (deep breathing)</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Recovery room orientation</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Probable postoperative therapies</a:t>
            </a:r>
          </a:p>
          <a:p>
            <a:pPr marL="411480" lvl="1" indent="-308610" eaLnBrk="1" hangingPunct="1">
              <a:spcBef>
                <a:spcPct val="0"/>
              </a:spcBef>
              <a:buClr>
                <a:srgbClr val="000000"/>
              </a:buClr>
              <a:buFontTx/>
              <a:buChar char="•"/>
            </a:pPr>
            <a:r>
              <a:rPr lang="en-US" altLang="en-US" dirty="0" smtClean="0">
                <a:solidFill>
                  <a:srgbClr val="000000"/>
                </a:solidFill>
                <a:latin typeface="Calibri" panose="020F0502020204030204" pitchFamily="34" charset="0"/>
              </a:rPr>
              <a:t>Directions for the family</a:t>
            </a:r>
          </a:p>
        </p:txBody>
      </p:sp>
    </p:spTree>
    <p:extLst>
      <p:ext uri="{BB962C8B-B14F-4D97-AF65-F5344CB8AC3E}">
        <p14:creationId xmlns:p14="http://schemas.microsoft.com/office/powerpoint/2010/main" val="15634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28" y="305753"/>
            <a:ext cx="3328273" cy="57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361" y="367190"/>
            <a:ext cx="3113960" cy="59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809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92" y="-102870"/>
            <a:ext cx="8955405" cy="69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57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Patient preparation:  interventions the day or evening prior to the surgery</a:t>
            </a:r>
          </a:p>
        </p:txBody>
      </p:sp>
      <p:sp>
        <p:nvSpPr>
          <p:cNvPr id="38915" name="Rectangle 2"/>
          <p:cNvSpPr>
            <a:spLocks noGrp="1" noChangeArrowheads="1"/>
          </p:cNvSpPr>
          <p:nvPr>
            <p:ph type="body" idx="4294967295"/>
          </p:nvPr>
        </p:nvSpPr>
        <p:spPr>
          <a:xfrm>
            <a:off x="472440" y="1508760"/>
            <a:ext cx="10904220" cy="507492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Diet Restrictions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Historical guidelines to prevent aspiration were NPO after midnight the night before </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Educating the patient about the reason for NPO status may help with adherence</a:t>
            </a:r>
          </a:p>
          <a:p>
            <a:pPr marL="771525" lvl="2" indent="-257175" eaLnBrk="1" hangingPunct="1">
              <a:lnSpc>
                <a:spcPct val="95000"/>
              </a:lnSpc>
              <a:spcBef>
                <a:spcPct val="0"/>
              </a:spcBef>
              <a:buClr>
                <a:srgbClr val="000000"/>
              </a:buClr>
              <a:buSzPct val="80000"/>
              <a:buFont typeface="Courier New" panose="02070309020205020404" pitchFamily="49" charset="0"/>
              <a:buChar char="o"/>
            </a:pPr>
            <a:endParaRPr lang="en-US" altLang="en-US" sz="2520" dirty="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Information of what to wear to the surgery</a:t>
            </a:r>
          </a:p>
          <a:p>
            <a:pPr marL="411480" lvl="1" indent="-308610" eaLnBrk="1" hangingPunct="1">
              <a:lnSpc>
                <a:spcPct val="95000"/>
              </a:lnSpc>
              <a:spcBef>
                <a:spcPct val="0"/>
              </a:spcBef>
              <a:buClr>
                <a:srgbClr val="000000"/>
              </a:buClr>
              <a:buFontTx/>
              <a:buChar char="•"/>
            </a:pPr>
            <a:endParaRPr lang="en-US" altLang="en-US" dirty="0" smtClean="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 Patient will likely need to be there 1 to 2 hours prior to scheduled procedure</a:t>
            </a:r>
          </a:p>
        </p:txBody>
      </p:sp>
    </p:spTree>
    <p:extLst>
      <p:ext uri="{BB962C8B-B14F-4D97-AF65-F5344CB8AC3E}">
        <p14:creationId xmlns:p14="http://schemas.microsoft.com/office/powerpoint/2010/main" val="3419949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335" y="342900"/>
            <a:ext cx="836676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110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1747600" y="274320"/>
            <a:ext cx="8698230" cy="4800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Patient preparation:  interventions the day of surgery</a:t>
            </a:r>
          </a:p>
        </p:txBody>
      </p:sp>
      <p:sp>
        <p:nvSpPr>
          <p:cNvPr id="40963" name="Rectangle 2"/>
          <p:cNvSpPr>
            <a:spLocks noGrp="1" noChangeArrowheads="1"/>
          </p:cNvSpPr>
          <p:nvPr>
            <p:ph type="body" idx="4294967295"/>
          </p:nvPr>
        </p:nvSpPr>
        <p:spPr>
          <a:xfrm>
            <a:off x="952500" y="1097280"/>
            <a:ext cx="10287000" cy="548640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520" b="1" dirty="0">
                <a:solidFill>
                  <a:srgbClr val="000000"/>
                </a:solidFill>
                <a:latin typeface="Calibri" panose="020F0502020204030204" pitchFamily="34" charset="0"/>
              </a:rPr>
              <a:t>This varies based on whether the person is inpatient or outpatient.</a:t>
            </a:r>
          </a:p>
          <a:p>
            <a:pPr marL="0" indent="0" eaLnBrk="1" hangingPunct="1">
              <a:lnSpc>
                <a:spcPct val="95000"/>
              </a:lnSpc>
              <a:spcBef>
                <a:spcPct val="0"/>
              </a:spcBef>
              <a:buNone/>
            </a:pPr>
            <a:endParaRPr lang="en-US" altLang="en-US" sz="2520" b="1" dirty="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Encourage the patient to void (empty their bladder) before they get any sedative medications</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Final preoperative teaching</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Final Assessment and communication of findings to MD</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Ensuring that all preoperative orders have been completed</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Check to chart to make sure that there is: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A signed consent for the procedure</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Laboratory data, X ray reports, EKG</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Necessary consults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Baseline vitals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Nursing notes up until that point</a:t>
            </a:r>
          </a:p>
        </p:txBody>
      </p:sp>
    </p:spTree>
    <p:extLst>
      <p:ext uri="{BB962C8B-B14F-4D97-AF65-F5344CB8AC3E}">
        <p14:creationId xmlns:p14="http://schemas.microsoft.com/office/powerpoint/2010/main" val="253520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1747600" y="137160"/>
            <a:ext cx="8698230" cy="54864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Patient preparation:  interventions the day of surgery</a:t>
            </a:r>
          </a:p>
        </p:txBody>
      </p:sp>
      <p:sp>
        <p:nvSpPr>
          <p:cNvPr id="41987" name="Rectangle 2"/>
          <p:cNvSpPr>
            <a:spLocks noGrp="1" noChangeArrowheads="1"/>
          </p:cNvSpPr>
          <p:nvPr>
            <p:ph type="body" idx="4294967295"/>
          </p:nvPr>
        </p:nvSpPr>
        <p:spPr>
          <a:xfrm>
            <a:off x="952500" y="960120"/>
            <a:ext cx="10287000" cy="562356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Remove any jewelry, hair pins, clothes (except gown)</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Remove contact lens</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No dentures or partial dentures</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If the hearing aides need to be removed, please note that on the front of the chart.</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520" dirty="0">
                <a:solidFill>
                  <a:srgbClr val="000000"/>
                </a:solidFill>
                <a:latin typeface="Calibri" panose="020F0502020204030204" pitchFamily="34" charset="0"/>
              </a:rPr>
              <a:t>glasses or hearing aides need to be returned to the patient as soon as possible after the procedure </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No makeup or dark nail polish</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Give any preoperative medications</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Note the time the patient leaves the floor</a:t>
            </a:r>
          </a:p>
          <a:p>
            <a:pPr marL="411480" lvl="1" indent="-308610" eaLnBrk="1" hangingPunct="1">
              <a:lnSpc>
                <a:spcPct val="95000"/>
              </a:lnSpc>
              <a:spcBef>
                <a:spcPct val="0"/>
              </a:spcBef>
              <a:buClr>
                <a:srgbClr val="000000"/>
              </a:buClr>
              <a:buFontTx/>
              <a:buChar char="•"/>
            </a:pPr>
            <a:r>
              <a:rPr lang="en-US" altLang="en-US" dirty="0" smtClean="0">
                <a:solidFill>
                  <a:srgbClr val="000000"/>
                </a:solidFill>
                <a:latin typeface="Calibri" panose="020F0502020204030204" pitchFamily="34" charset="0"/>
              </a:rPr>
              <a:t>ID band should be placed, or checked depending on patient status, and an allergy band per institution protocol</a:t>
            </a:r>
          </a:p>
        </p:txBody>
      </p:sp>
    </p:spTree>
    <p:extLst>
      <p:ext uri="{BB962C8B-B14F-4D97-AF65-F5344CB8AC3E}">
        <p14:creationId xmlns:p14="http://schemas.microsoft.com/office/powerpoint/2010/main" val="389024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Preoperative Checklist</a:t>
            </a:r>
          </a:p>
        </p:txBody>
      </p:sp>
      <p:sp>
        <p:nvSpPr>
          <p:cNvPr id="43011" name="Rectangle 2"/>
          <p:cNvSpPr>
            <a:spLocks noGrp="1" noChangeArrowheads="1"/>
          </p:cNvSpPr>
          <p:nvPr>
            <p:ph type="body" idx="4294967295"/>
          </p:nvPr>
        </p:nvSpPr>
        <p:spPr>
          <a:xfrm>
            <a:off x="1747600" y="1645920"/>
            <a:ext cx="869823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a:solidFill>
                  <a:srgbClr val="000000"/>
                </a:solidFill>
                <a:latin typeface="Arial" panose="020B0604020202020204" pitchFamily="34" charset="0"/>
              </a:rPr>
              <a:t> </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27" y="920115"/>
            <a:ext cx="8266748" cy="582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252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1747600" y="274320"/>
            <a:ext cx="8698230" cy="4800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Preoperative Medications</a:t>
            </a:r>
          </a:p>
        </p:txBody>
      </p:sp>
      <p:sp>
        <p:nvSpPr>
          <p:cNvPr id="44035" name="Rectangle 2"/>
          <p:cNvSpPr>
            <a:spLocks noGrp="1" noChangeArrowheads="1"/>
          </p:cNvSpPr>
          <p:nvPr>
            <p:ph type="body" idx="4294967295"/>
          </p:nvPr>
        </p:nvSpPr>
        <p:spPr>
          <a:xfrm>
            <a:off x="1021080" y="1028700"/>
            <a:ext cx="10287000" cy="5554980"/>
          </a:xfrm>
        </p:spPr>
        <p:txBody>
          <a:bodyPr vert="horz" wrap="square" lIns="0" tIns="0" rIns="0" bIns="0" numCol="1" anchor="t" anchorCtr="0" compatLnSpc="1">
            <a:prstTxWarp prst="textNoShape">
              <a:avLst/>
            </a:prstTxWarp>
          </a:bodyPr>
          <a:lstStyle/>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a:solidFill>
                  <a:srgbClr val="000000"/>
                </a:solidFill>
                <a:latin typeface="Arial" panose="020B0604020202020204" pitchFamily="34" charset="0"/>
              </a:rPr>
              <a:t>Benzodiazepines/</a:t>
            </a:r>
            <a:r>
              <a:rPr lang="en-US" altLang="en-US" sz="2430" b="1" dirty="0" err="1">
                <a:solidFill>
                  <a:srgbClr val="000000"/>
                </a:solidFill>
                <a:latin typeface="Arial" panose="020B0604020202020204" pitchFamily="34" charset="0"/>
              </a:rPr>
              <a:t>Barbituates</a:t>
            </a:r>
            <a:r>
              <a:rPr lang="en-US" altLang="en-US" sz="2430" dirty="0">
                <a:solidFill>
                  <a:srgbClr val="000000"/>
                </a:solidFill>
                <a:latin typeface="Arial" panose="020B0604020202020204" pitchFamily="34" charset="0"/>
              </a:rPr>
              <a:t>:  used for their sedative and amnesic properties</a:t>
            </a:r>
          </a:p>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a:solidFill>
                  <a:srgbClr val="000000"/>
                </a:solidFill>
                <a:latin typeface="Arial" panose="020B0604020202020204" pitchFamily="34" charset="0"/>
              </a:rPr>
              <a:t>Anticholinergics</a:t>
            </a:r>
            <a:r>
              <a:rPr lang="en-US" altLang="en-US" sz="2430" dirty="0">
                <a:solidFill>
                  <a:srgbClr val="000000"/>
                </a:solidFill>
                <a:latin typeface="Arial" panose="020B0604020202020204" pitchFamily="34" charset="0"/>
              </a:rPr>
              <a:t>:  reduce secretions, and can reduce cramping</a:t>
            </a:r>
          </a:p>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a:solidFill>
                  <a:srgbClr val="000000"/>
                </a:solidFill>
                <a:latin typeface="Arial" panose="020B0604020202020204" pitchFamily="34" charset="0"/>
              </a:rPr>
              <a:t>Opioids: </a:t>
            </a:r>
            <a:r>
              <a:rPr lang="en-US" altLang="en-US" sz="2430" dirty="0">
                <a:solidFill>
                  <a:srgbClr val="000000"/>
                </a:solidFill>
                <a:latin typeface="Arial" panose="020B0604020202020204" pitchFamily="34" charset="0"/>
              </a:rPr>
              <a:t> decrease need for intraoperative analgesics and decrease pain</a:t>
            </a:r>
          </a:p>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err="1">
                <a:solidFill>
                  <a:srgbClr val="000000"/>
                </a:solidFill>
                <a:latin typeface="Arial" panose="020B0604020202020204" pitchFamily="34" charset="0"/>
              </a:rPr>
              <a:t>Antiemetics</a:t>
            </a:r>
            <a:r>
              <a:rPr lang="en-US" altLang="en-US" sz="2430" b="1" dirty="0">
                <a:solidFill>
                  <a:srgbClr val="000000"/>
                </a:solidFill>
                <a:latin typeface="Arial" panose="020B0604020202020204" pitchFamily="34" charset="0"/>
              </a:rPr>
              <a:t>:</a:t>
            </a:r>
            <a:r>
              <a:rPr lang="en-US" altLang="en-US" sz="2430" dirty="0">
                <a:solidFill>
                  <a:srgbClr val="000000"/>
                </a:solidFill>
                <a:latin typeface="Arial" panose="020B0604020202020204" pitchFamily="34" charset="0"/>
              </a:rPr>
              <a:t>  decrease Nausea/Vomiting</a:t>
            </a:r>
          </a:p>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a:solidFill>
                  <a:srgbClr val="000000"/>
                </a:solidFill>
                <a:latin typeface="Arial" panose="020B0604020202020204" pitchFamily="34" charset="0"/>
              </a:rPr>
              <a:t>Antibiotics:</a:t>
            </a:r>
            <a:r>
              <a:rPr lang="en-US" altLang="en-US" sz="2430" dirty="0">
                <a:solidFill>
                  <a:srgbClr val="000000"/>
                </a:solidFill>
                <a:latin typeface="Arial" panose="020B0604020202020204" pitchFamily="34" charset="0"/>
              </a:rPr>
              <a:t> prevent infective endocarditis, or where wound contamination is a risk (GI surgery) or where wound infection would cause significant postoperative morbidity;</a:t>
            </a:r>
          </a:p>
          <a:p>
            <a:pPr marL="977265" lvl="2" indent="-462915" eaLnBrk="1" hangingPunct="1">
              <a:lnSpc>
                <a:spcPct val="95000"/>
              </a:lnSpc>
              <a:spcBef>
                <a:spcPct val="0"/>
              </a:spcBef>
              <a:buClr>
                <a:srgbClr val="000000"/>
              </a:buClr>
              <a:buSzPct val="80000"/>
              <a:buNone/>
            </a:pPr>
            <a:r>
              <a:rPr lang="en-US" altLang="en-US" sz="2430" dirty="0">
                <a:solidFill>
                  <a:srgbClr val="000000"/>
                </a:solidFill>
                <a:latin typeface="Arial" panose="020B0604020202020204" pitchFamily="34" charset="0"/>
              </a:rPr>
              <a:t>usually given IV</a:t>
            </a:r>
          </a:p>
          <a:p>
            <a:pPr marL="565785" lvl="1" indent="-462915" eaLnBrk="1" hangingPunct="1">
              <a:lnSpc>
                <a:spcPct val="95000"/>
              </a:lnSpc>
              <a:spcBef>
                <a:spcPct val="0"/>
              </a:spcBef>
              <a:buClr>
                <a:srgbClr val="000000"/>
              </a:buClr>
              <a:buFont typeface="Times New Roman" panose="02020603050405020304" pitchFamily="18" charset="0"/>
              <a:buAutoNum type="arabicParenR"/>
            </a:pPr>
            <a:r>
              <a:rPr lang="en-US" altLang="en-US" sz="2430" b="1" dirty="0" err="1">
                <a:solidFill>
                  <a:srgbClr val="000000"/>
                </a:solidFill>
                <a:latin typeface="Arial" panose="020B0604020202020204" pitchFamily="34" charset="0"/>
              </a:rPr>
              <a:t>Eyedrops</a:t>
            </a:r>
            <a:r>
              <a:rPr lang="en-US" altLang="en-US" sz="2430" b="1" dirty="0">
                <a:solidFill>
                  <a:srgbClr val="000000"/>
                </a:solidFill>
                <a:latin typeface="Arial" panose="020B0604020202020204" pitchFamily="34" charset="0"/>
              </a:rPr>
              <a:t>:</a:t>
            </a:r>
            <a:r>
              <a:rPr lang="en-US" altLang="en-US" sz="2430" dirty="0">
                <a:solidFill>
                  <a:srgbClr val="000000"/>
                </a:solidFill>
                <a:latin typeface="Arial" panose="020B0604020202020204" pitchFamily="34" charset="0"/>
              </a:rPr>
              <a:t>  especially with eye surgery (</a:t>
            </a:r>
            <a:r>
              <a:rPr lang="en-US" altLang="en-US" sz="2430" dirty="0" err="1">
                <a:solidFill>
                  <a:srgbClr val="000000"/>
                </a:solidFill>
                <a:latin typeface="Arial" panose="020B0604020202020204" pitchFamily="34" charset="0"/>
              </a:rPr>
              <a:t>lasik</a:t>
            </a:r>
            <a:r>
              <a:rPr lang="en-US" altLang="en-US" sz="2430" dirty="0">
                <a:solidFill>
                  <a:srgbClr val="000000"/>
                </a:solidFill>
                <a:latin typeface="Arial" panose="020B0604020202020204" pitchFamily="34" charset="0"/>
              </a:rPr>
              <a:t>/laser, cataract surgery) </a:t>
            </a:r>
          </a:p>
        </p:txBody>
      </p:sp>
    </p:spTree>
    <p:extLst>
      <p:ext uri="{BB962C8B-B14F-4D97-AF65-F5344CB8AC3E}">
        <p14:creationId xmlns:p14="http://schemas.microsoft.com/office/powerpoint/2010/main" val="3552224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Preoperative Medications</a:t>
            </a:r>
          </a:p>
        </p:txBody>
      </p:sp>
      <p:sp>
        <p:nvSpPr>
          <p:cNvPr id="45059" name="Rectangle 2"/>
          <p:cNvSpPr>
            <a:spLocks noGrp="1" noChangeArrowheads="1"/>
          </p:cNvSpPr>
          <p:nvPr>
            <p:ph type="body" idx="4294967295"/>
          </p:nvPr>
        </p:nvSpPr>
        <p:spPr>
          <a:xfrm>
            <a:off x="1747600" y="1645920"/>
            <a:ext cx="869823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a:solidFill>
                  <a:srgbClr val="000000"/>
                </a:solidFill>
                <a:latin typeface="Arial" panose="020B0604020202020204" pitchFamily="34" charset="0"/>
              </a:rPr>
              <a:t> </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15"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4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2"/>
          <p:cNvSpPr>
            <a:spLocks noGrp="1"/>
          </p:cNvSpPr>
          <p:nvPr>
            <p:ph type="title"/>
          </p:nvPr>
        </p:nvSpPr>
        <p:spPr/>
        <p:txBody>
          <a:bodyPr>
            <a:normAutofit/>
          </a:bodyPr>
          <a:lstStyle/>
          <a:p>
            <a:r>
              <a:rPr lang="en-US" b="1" dirty="0" smtClean="0"/>
              <a:t>HISTORY OF THEATRE NURSING</a:t>
            </a:r>
            <a:endParaRPr lang="en-US" b="1" dirty="0"/>
          </a:p>
        </p:txBody>
      </p:sp>
      <p:sp>
        <p:nvSpPr>
          <p:cNvPr id="1048628" name="Content Placeholder 1"/>
          <p:cNvSpPr>
            <a:spLocks noGrp="1"/>
          </p:cNvSpPr>
          <p:nvPr>
            <p:ph idx="1"/>
          </p:nvPr>
        </p:nvSpPr>
        <p:spPr/>
        <p:txBody>
          <a:bodyPr>
            <a:normAutofit fontScale="96875"/>
          </a:bodyPr>
          <a:lstStyle/>
          <a:p>
            <a:r>
              <a:rPr lang="en-US" dirty="0" smtClean="0"/>
              <a:t>The control of infection dates back to the efforts </a:t>
            </a:r>
            <a:r>
              <a:rPr lang="en-US" b="1" dirty="0" smtClean="0"/>
              <a:t>of Louis Pasteur,</a:t>
            </a:r>
          </a:p>
          <a:p>
            <a:r>
              <a:rPr lang="en-US" dirty="0" smtClean="0"/>
              <a:t> Who proved that bacteria caused infections.</a:t>
            </a:r>
          </a:p>
          <a:p>
            <a:r>
              <a:rPr lang="en-US" dirty="0" smtClean="0"/>
              <a:t>In 1865, </a:t>
            </a:r>
            <a:r>
              <a:rPr lang="en-US" b="1" dirty="0" smtClean="0"/>
              <a:t>Joseph Lister </a:t>
            </a:r>
            <a:r>
              <a:rPr lang="en-US" dirty="0" smtClean="0"/>
              <a:t>used </a:t>
            </a:r>
            <a:r>
              <a:rPr lang="en-US" b="1" dirty="0" smtClean="0"/>
              <a:t>carbonic acid </a:t>
            </a:r>
            <a:r>
              <a:rPr lang="en-US" dirty="0" smtClean="0"/>
              <a:t>to reduce the growth of bacteria in wounds.</a:t>
            </a:r>
          </a:p>
          <a:p>
            <a:r>
              <a:rPr lang="en-US" dirty="0" smtClean="0"/>
              <a:t> In 1886 </a:t>
            </a:r>
            <a:r>
              <a:rPr lang="en-US" b="1" dirty="0" smtClean="0"/>
              <a:t>Von </a:t>
            </a:r>
            <a:r>
              <a:rPr lang="en-US" b="1" dirty="0" err="1" smtClean="0"/>
              <a:t>Bergemen</a:t>
            </a:r>
            <a:r>
              <a:rPr lang="en-US" b="1" dirty="0" smtClean="0"/>
              <a:t> </a:t>
            </a:r>
            <a:r>
              <a:rPr lang="en-US" dirty="0" smtClean="0"/>
              <a:t>introduced sterilization of dressings.</a:t>
            </a:r>
          </a:p>
        </p:txBody>
      </p:sp>
    </p:spTree>
    <p:extLst>
      <p:ext uri="{BB962C8B-B14F-4D97-AF65-F5344CB8AC3E}">
        <p14:creationId xmlns:p14="http://schemas.microsoft.com/office/powerpoint/2010/main" val="81706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idx="4294967295"/>
          </p:nvPr>
        </p:nvSpPr>
        <p:spPr/>
        <p:txBody>
          <a:bodyPr/>
          <a:lstStyle/>
          <a:p>
            <a:r>
              <a:rPr lang="en-US" altLang="en-US" b="1" smtClean="0">
                <a:solidFill>
                  <a:srgbClr val="000000"/>
                </a:solidFill>
              </a:rPr>
              <a:t>INTRAOPERATIVE PHASE</a:t>
            </a:r>
          </a:p>
        </p:txBody>
      </p:sp>
      <p:sp>
        <p:nvSpPr>
          <p:cNvPr id="46083" name="Content Placeholder 2"/>
          <p:cNvSpPr>
            <a:spLocks noGrp="1" noChangeArrowheads="1"/>
          </p:cNvSpPr>
          <p:nvPr>
            <p:ph idx="4294967295"/>
          </p:nvPr>
        </p:nvSpPr>
        <p:spPr/>
        <p:txBody>
          <a:bodyPr/>
          <a:lstStyle/>
          <a:p>
            <a:pPr>
              <a:buFontTx/>
              <a:buNone/>
            </a:pPr>
            <a:r>
              <a:rPr lang="en-US" altLang="en-US" b="1" dirty="0" smtClean="0">
                <a:solidFill>
                  <a:srgbClr val="000000"/>
                </a:solidFill>
              </a:rPr>
              <a:t>Goals</a:t>
            </a:r>
          </a:p>
          <a:p>
            <a:r>
              <a:rPr lang="en-US" altLang="en-US" dirty="0" smtClean="0">
                <a:solidFill>
                  <a:srgbClr val="000000"/>
                </a:solidFill>
              </a:rPr>
              <a:t>Asepsis</a:t>
            </a:r>
          </a:p>
          <a:p>
            <a:r>
              <a:rPr lang="en-US" altLang="en-US" dirty="0" smtClean="0">
                <a:solidFill>
                  <a:srgbClr val="000000"/>
                </a:solidFill>
              </a:rPr>
              <a:t>Homeostasis</a:t>
            </a:r>
          </a:p>
          <a:p>
            <a:r>
              <a:rPr lang="en-US" altLang="en-US" dirty="0" smtClean="0">
                <a:solidFill>
                  <a:srgbClr val="000000"/>
                </a:solidFill>
              </a:rPr>
              <a:t>Safe Administration of Anesthesia</a:t>
            </a:r>
          </a:p>
          <a:p>
            <a:r>
              <a:rPr lang="en-US" altLang="en-US" dirty="0" smtClean="0">
                <a:solidFill>
                  <a:srgbClr val="000000"/>
                </a:solidFill>
              </a:rPr>
              <a:t>Hemostasis</a:t>
            </a:r>
          </a:p>
        </p:txBody>
      </p:sp>
    </p:spTree>
    <p:extLst>
      <p:ext uri="{BB962C8B-B14F-4D97-AF65-F5344CB8AC3E}">
        <p14:creationId xmlns:p14="http://schemas.microsoft.com/office/powerpoint/2010/main" val="466686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idx="4294967295"/>
          </p:nvPr>
        </p:nvSpPr>
        <p:spPr>
          <a:xfrm>
            <a:off x="1844755" y="137160"/>
            <a:ext cx="8138160" cy="548640"/>
          </a:xfrm>
        </p:spPr>
        <p:txBody>
          <a:bodyPr/>
          <a:lstStyle/>
          <a:p>
            <a:r>
              <a:rPr lang="en-US" altLang="en-US" sz="3240" b="1">
                <a:solidFill>
                  <a:srgbClr val="000000"/>
                </a:solidFill>
              </a:rPr>
              <a:t>Intraoperative; Operating Area</a:t>
            </a:r>
          </a:p>
        </p:txBody>
      </p:sp>
      <p:sp>
        <p:nvSpPr>
          <p:cNvPr id="47107" name="Content Placeholder 2"/>
          <p:cNvSpPr>
            <a:spLocks noGrp="1" noChangeArrowheads="1"/>
          </p:cNvSpPr>
          <p:nvPr>
            <p:ph idx="4294967295"/>
          </p:nvPr>
        </p:nvSpPr>
        <p:spPr>
          <a:xfrm>
            <a:off x="883920" y="1097280"/>
            <a:ext cx="10287000" cy="5349240"/>
          </a:xfrm>
        </p:spPr>
        <p:txBody>
          <a:bodyPr/>
          <a:lstStyle/>
          <a:p>
            <a:pPr>
              <a:buFontTx/>
              <a:buNone/>
            </a:pPr>
            <a:r>
              <a:rPr lang="en-US" altLang="en-US" sz="2520" dirty="0">
                <a:solidFill>
                  <a:srgbClr val="000000"/>
                </a:solidFill>
              </a:rPr>
              <a:t>A surgical suite/setting is a controlled environment designed to minimize the spread of infectious organisms and allow a smooth flow of patients, personnel, and the instruments and equipment.</a:t>
            </a:r>
          </a:p>
          <a:p>
            <a:pPr>
              <a:buFontTx/>
              <a:buNone/>
            </a:pPr>
            <a:endParaRPr lang="en-US" altLang="en-US" sz="2520" dirty="0">
              <a:solidFill>
                <a:srgbClr val="000000"/>
              </a:solidFill>
            </a:endParaRPr>
          </a:p>
          <a:p>
            <a:pPr>
              <a:buFontTx/>
              <a:buNone/>
            </a:pPr>
            <a:r>
              <a:rPr lang="en-US" altLang="en-US" sz="2520" dirty="0">
                <a:solidFill>
                  <a:srgbClr val="000000"/>
                </a:solidFill>
              </a:rPr>
              <a:t>It has got three areas; </a:t>
            </a:r>
          </a:p>
          <a:p>
            <a:pPr lvl="1"/>
            <a:r>
              <a:rPr lang="en-US" altLang="en-US" b="1" dirty="0" smtClean="0">
                <a:solidFill>
                  <a:srgbClr val="000000"/>
                </a:solidFill>
              </a:rPr>
              <a:t>Unrestricted Area: </a:t>
            </a:r>
          </a:p>
          <a:p>
            <a:pPr lvl="1"/>
            <a:r>
              <a:rPr lang="en-US" altLang="en-US" b="1" dirty="0" smtClean="0">
                <a:solidFill>
                  <a:srgbClr val="000000"/>
                </a:solidFill>
              </a:rPr>
              <a:t>Semi-restricted Area:</a:t>
            </a:r>
            <a:r>
              <a:rPr lang="en-US" altLang="en-US" dirty="0" smtClean="0">
                <a:solidFill>
                  <a:srgbClr val="000000"/>
                </a:solidFill>
              </a:rPr>
              <a:t> </a:t>
            </a:r>
          </a:p>
          <a:p>
            <a:pPr lvl="1"/>
            <a:r>
              <a:rPr lang="en-US" altLang="en-US" b="1" dirty="0" smtClean="0">
                <a:solidFill>
                  <a:srgbClr val="000000"/>
                </a:solidFill>
              </a:rPr>
              <a:t>Restricted Area:</a:t>
            </a:r>
            <a:r>
              <a:rPr lang="en-US" altLang="en-US" dirty="0" smtClean="0">
                <a:solidFill>
                  <a:srgbClr val="000000"/>
                </a:solidFill>
              </a:rPr>
              <a:t> </a:t>
            </a:r>
          </a:p>
        </p:txBody>
      </p:sp>
    </p:spTree>
    <p:extLst>
      <p:ext uri="{BB962C8B-B14F-4D97-AF65-F5344CB8AC3E}">
        <p14:creationId xmlns:p14="http://schemas.microsoft.com/office/powerpoint/2010/main" val="665381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noChangeArrowheads="1"/>
          </p:cNvSpPr>
          <p:nvPr>
            <p:ph idx="4294967295"/>
          </p:nvPr>
        </p:nvSpPr>
        <p:spPr>
          <a:xfrm>
            <a:off x="746760" y="1371600"/>
            <a:ext cx="10767060" cy="5074920"/>
          </a:xfrm>
        </p:spPr>
        <p:txBody>
          <a:bodyPr/>
          <a:lstStyle/>
          <a:p>
            <a:pPr>
              <a:buFontTx/>
              <a:buNone/>
            </a:pPr>
            <a:r>
              <a:rPr lang="en-US" altLang="en-US" b="1" dirty="0" smtClean="0">
                <a:solidFill>
                  <a:srgbClr val="000000"/>
                </a:solidFill>
              </a:rPr>
              <a:t>Surgical Setting</a:t>
            </a:r>
          </a:p>
          <a:p>
            <a:pPr>
              <a:buFontTx/>
              <a:buAutoNum type="arabicPeriod"/>
            </a:pPr>
            <a:r>
              <a:rPr lang="en-US" altLang="en-US" b="1" u="sng" dirty="0" smtClean="0">
                <a:solidFill>
                  <a:srgbClr val="000000"/>
                </a:solidFill>
              </a:rPr>
              <a:t>Unrestricted </a:t>
            </a:r>
            <a:r>
              <a:rPr lang="en-US" altLang="en-US" b="1" u="sng" dirty="0" smtClean="0">
                <a:solidFill>
                  <a:srgbClr val="000000"/>
                </a:solidFill>
              </a:rPr>
              <a:t>Area</a:t>
            </a:r>
          </a:p>
          <a:p>
            <a:r>
              <a:rPr lang="en-US" altLang="en-US" sz="2520" dirty="0">
                <a:solidFill>
                  <a:srgbClr val="000000"/>
                </a:solidFill>
              </a:rPr>
              <a:t>Provides an entrance and exit from the surgical suite for personnel, equipment and patient</a:t>
            </a:r>
          </a:p>
          <a:p>
            <a:r>
              <a:rPr lang="en-US" altLang="en-US" sz="2520" dirty="0">
                <a:solidFill>
                  <a:srgbClr val="000000"/>
                </a:solidFill>
              </a:rPr>
              <a:t>Street clothes are permitted in this area</a:t>
            </a:r>
          </a:p>
          <a:p>
            <a:r>
              <a:rPr lang="en-US" altLang="en-US" sz="2520" dirty="0">
                <a:solidFill>
                  <a:srgbClr val="000000"/>
                </a:solidFill>
              </a:rPr>
              <a:t>The area provides access to communication with personnel within the suite and with personnel and patient’s families outside the suite</a:t>
            </a:r>
          </a:p>
        </p:txBody>
      </p:sp>
    </p:spTree>
    <p:extLst>
      <p:ext uri="{BB962C8B-B14F-4D97-AF65-F5344CB8AC3E}">
        <p14:creationId xmlns:p14="http://schemas.microsoft.com/office/powerpoint/2010/main" val="35480480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noChangeArrowheads="1"/>
          </p:cNvSpPr>
          <p:nvPr>
            <p:ph idx="4294967295"/>
          </p:nvPr>
        </p:nvSpPr>
        <p:spPr>
          <a:xfrm>
            <a:off x="678180" y="960120"/>
            <a:ext cx="11041380" cy="5554980"/>
          </a:xfrm>
        </p:spPr>
        <p:txBody>
          <a:bodyPr/>
          <a:lstStyle/>
          <a:p>
            <a:pPr>
              <a:buFontTx/>
              <a:buNone/>
            </a:pPr>
            <a:r>
              <a:rPr lang="en-US" altLang="en-US" b="1" dirty="0" smtClean="0">
                <a:solidFill>
                  <a:srgbClr val="000000"/>
                </a:solidFill>
              </a:rPr>
              <a:t>Surgical Setting contd..</a:t>
            </a:r>
          </a:p>
          <a:p>
            <a:pPr>
              <a:buFontTx/>
              <a:buNone/>
            </a:pPr>
            <a:r>
              <a:rPr lang="en-US" altLang="en-US" b="1" u="sng" dirty="0" smtClean="0">
                <a:solidFill>
                  <a:srgbClr val="000000"/>
                </a:solidFill>
              </a:rPr>
              <a:t>2</a:t>
            </a:r>
            <a:r>
              <a:rPr lang="en-US" altLang="en-US" b="1" u="sng" dirty="0" smtClean="0">
                <a:solidFill>
                  <a:srgbClr val="000000"/>
                </a:solidFill>
              </a:rPr>
              <a:t>. Semi-restricted Area</a:t>
            </a:r>
          </a:p>
          <a:p>
            <a:r>
              <a:rPr lang="en-US" altLang="en-US" sz="2520" dirty="0">
                <a:solidFill>
                  <a:srgbClr val="000000"/>
                </a:solidFill>
              </a:rPr>
              <a:t>Provides access to the procedure rooms and peripheral support areas within the surgical suite.</a:t>
            </a:r>
          </a:p>
          <a:p>
            <a:r>
              <a:rPr lang="en-US" altLang="en-US" sz="2520" dirty="0">
                <a:solidFill>
                  <a:srgbClr val="000000"/>
                </a:solidFill>
              </a:rPr>
              <a:t>Personnel entering this area must be in proper operating room attire </a:t>
            </a:r>
          </a:p>
          <a:p>
            <a:r>
              <a:rPr lang="en-US" altLang="en-US" sz="2520" dirty="0">
                <a:solidFill>
                  <a:srgbClr val="000000"/>
                </a:solidFill>
              </a:rPr>
              <a:t>Traffic control must be designed to prevent violation of this area by unauthorized persons</a:t>
            </a:r>
          </a:p>
          <a:p>
            <a:r>
              <a:rPr lang="en-US" altLang="en-US" sz="2520" dirty="0">
                <a:solidFill>
                  <a:srgbClr val="000000"/>
                </a:solidFill>
              </a:rPr>
              <a:t>Peripheral support areas consists of: storage areas for clean and sterile supplies, sterilization equipment and corridors leading to procedure room</a:t>
            </a:r>
          </a:p>
        </p:txBody>
      </p:sp>
    </p:spTree>
    <p:extLst>
      <p:ext uri="{BB962C8B-B14F-4D97-AF65-F5344CB8AC3E}">
        <p14:creationId xmlns:p14="http://schemas.microsoft.com/office/powerpoint/2010/main" val="1078029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noChangeArrowheads="1"/>
          </p:cNvSpPr>
          <p:nvPr>
            <p:ph idx="4294967295"/>
          </p:nvPr>
        </p:nvSpPr>
        <p:spPr>
          <a:xfrm>
            <a:off x="1021080" y="960120"/>
            <a:ext cx="10218420" cy="5623560"/>
          </a:xfrm>
        </p:spPr>
        <p:txBody>
          <a:bodyPr/>
          <a:lstStyle/>
          <a:p>
            <a:pPr>
              <a:buFontTx/>
              <a:buNone/>
            </a:pPr>
            <a:r>
              <a:rPr lang="en-US" altLang="en-US" b="1" dirty="0" smtClean="0">
                <a:solidFill>
                  <a:srgbClr val="000000"/>
                </a:solidFill>
              </a:rPr>
              <a:t>Surgical Setting contd..</a:t>
            </a:r>
          </a:p>
          <a:p>
            <a:pPr>
              <a:buFontTx/>
              <a:buNone/>
            </a:pPr>
            <a:r>
              <a:rPr lang="en-US" altLang="en-US" b="1" u="sng" dirty="0" smtClean="0">
                <a:solidFill>
                  <a:srgbClr val="000000"/>
                </a:solidFill>
              </a:rPr>
              <a:t>3</a:t>
            </a:r>
            <a:r>
              <a:rPr lang="en-US" altLang="en-US" b="1" u="sng" dirty="0" smtClean="0">
                <a:solidFill>
                  <a:srgbClr val="000000"/>
                </a:solidFill>
              </a:rPr>
              <a:t>. Restricted Area</a:t>
            </a:r>
          </a:p>
          <a:p>
            <a:r>
              <a:rPr lang="en-US" altLang="en-US" dirty="0" smtClean="0">
                <a:solidFill>
                  <a:srgbClr val="000000"/>
                </a:solidFill>
              </a:rPr>
              <a:t>Includes </a:t>
            </a:r>
            <a:r>
              <a:rPr lang="en-US" altLang="en-US" dirty="0" smtClean="0">
                <a:solidFill>
                  <a:srgbClr val="000000"/>
                </a:solidFill>
              </a:rPr>
              <a:t>the procedure room where surgery is performed and adjacent sub-sterile areas where the scrub sinks and autoclaves are located</a:t>
            </a:r>
          </a:p>
          <a:p>
            <a:r>
              <a:rPr lang="en-US" altLang="en-US" dirty="0" smtClean="0">
                <a:solidFill>
                  <a:srgbClr val="000000"/>
                </a:solidFill>
              </a:rPr>
              <a:t>Personnel </a:t>
            </a:r>
            <a:r>
              <a:rPr lang="en-US" altLang="en-US" dirty="0" smtClean="0">
                <a:solidFill>
                  <a:srgbClr val="000000"/>
                </a:solidFill>
              </a:rPr>
              <a:t>working in this area must be in proper operating room attire</a:t>
            </a:r>
          </a:p>
        </p:txBody>
      </p:sp>
    </p:spTree>
    <p:extLst>
      <p:ext uri="{BB962C8B-B14F-4D97-AF65-F5344CB8AC3E}">
        <p14:creationId xmlns:p14="http://schemas.microsoft.com/office/powerpoint/2010/main" val="2140189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noChangeArrowheads="1"/>
          </p:cNvSpPr>
          <p:nvPr>
            <p:ph idx="4294967295"/>
          </p:nvPr>
        </p:nvSpPr>
        <p:spPr>
          <a:xfrm>
            <a:off x="746760" y="891540"/>
            <a:ext cx="10561320" cy="5486400"/>
          </a:xfrm>
        </p:spPr>
        <p:txBody>
          <a:bodyPr/>
          <a:lstStyle/>
          <a:p>
            <a:pPr>
              <a:buFontTx/>
              <a:buNone/>
            </a:pPr>
            <a:r>
              <a:rPr lang="en-US" altLang="en-US" b="1" dirty="0" smtClean="0">
                <a:solidFill>
                  <a:srgbClr val="000000"/>
                </a:solidFill>
              </a:rPr>
              <a:t>The </a:t>
            </a:r>
            <a:r>
              <a:rPr lang="en-US" altLang="en-US" b="1" dirty="0" smtClean="0">
                <a:solidFill>
                  <a:srgbClr val="000000"/>
                </a:solidFill>
              </a:rPr>
              <a:t>Surgical Team</a:t>
            </a:r>
          </a:p>
          <a:p>
            <a:r>
              <a:rPr lang="en-US" altLang="en-US" dirty="0" smtClean="0">
                <a:solidFill>
                  <a:srgbClr val="000000"/>
                </a:solidFill>
              </a:rPr>
              <a:t>The </a:t>
            </a:r>
            <a:r>
              <a:rPr lang="en-US" altLang="en-US" dirty="0" smtClean="0">
                <a:solidFill>
                  <a:srgbClr val="000000"/>
                </a:solidFill>
              </a:rPr>
              <a:t>Patient</a:t>
            </a:r>
          </a:p>
          <a:p>
            <a:r>
              <a:rPr lang="en-US" altLang="en-US" dirty="0" smtClean="0">
                <a:solidFill>
                  <a:srgbClr val="000000"/>
                </a:solidFill>
              </a:rPr>
              <a:t>The Anesthesiologist or Anesthetist</a:t>
            </a:r>
          </a:p>
          <a:p>
            <a:r>
              <a:rPr lang="en-US" altLang="en-US" dirty="0" smtClean="0">
                <a:solidFill>
                  <a:srgbClr val="000000"/>
                </a:solidFill>
              </a:rPr>
              <a:t>The Surgeon</a:t>
            </a:r>
          </a:p>
          <a:p>
            <a:r>
              <a:rPr lang="en-US" altLang="en-US" dirty="0" smtClean="0">
                <a:solidFill>
                  <a:srgbClr val="000000"/>
                </a:solidFill>
              </a:rPr>
              <a:t>Scrub Nurse</a:t>
            </a:r>
          </a:p>
          <a:p>
            <a:r>
              <a:rPr lang="en-US" altLang="en-US" dirty="0" smtClean="0">
                <a:solidFill>
                  <a:srgbClr val="000000"/>
                </a:solidFill>
              </a:rPr>
              <a:t>Circulating Nurse</a:t>
            </a:r>
          </a:p>
          <a:p>
            <a:r>
              <a:rPr lang="en-US" altLang="en-US" dirty="0" smtClean="0">
                <a:solidFill>
                  <a:srgbClr val="000000"/>
                </a:solidFill>
              </a:rPr>
              <a:t>RNFA ( Registered Nurse First Assistant )</a:t>
            </a:r>
          </a:p>
          <a:p>
            <a:r>
              <a:rPr lang="en-US" altLang="en-US" dirty="0" smtClean="0">
                <a:solidFill>
                  <a:srgbClr val="000000"/>
                </a:solidFill>
              </a:rPr>
              <a:t>Surgical Technologists</a:t>
            </a:r>
          </a:p>
        </p:txBody>
      </p:sp>
    </p:spTree>
    <p:extLst>
      <p:ext uri="{BB962C8B-B14F-4D97-AF65-F5344CB8AC3E}">
        <p14:creationId xmlns:p14="http://schemas.microsoft.com/office/powerpoint/2010/main" val="1303776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noChangeArrowheads="1"/>
          </p:cNvSpPr>
          <p:nvPr>
            <p:ph idx="4294967295"/>
          </p:nvPr>
        </p:nvSpPr>
        <p:spPr>
          <a:xfrm>
            <a:off x="746760" y="685800"/>
            <a:ext cx="10698480" cy="5897880"/>
          </a:xfrm>
        </p:spPr>
        <p:txBody>
          <a:bodyPr/>
          <a:lstStyle/>
          <a:p>
            <a:pPr>
              <a:buFontTx/>
              <a:buNone/>
            </a:pPr>
            <a:r>
              <a:rPr lang="en-US" altLang="en-US" b="1" dirty="0" smtClean="0">
                <a:solidFill>
                  <a:srgbClr val="000000"/>
                </a:solidFill>
              </a:rPr>
              <a:t>Surgeon</a:t>
            </a:r>
          </a:p>
          <a:p>
            <a:pPr>
              <a:buFontTx/>
              <a:buNone/>
            </a:pPr>
            <a:r>
              <a:rPr lang="en-US" altLang="en-US" b="1" dirty="0" smtClean="0">
                <a:solidFill>
                  <a:srgbClr val="000000"/>
                </a:solidFill>
              </a:rPr>
              <a:t>Responsibilities</a:t>
            </a:r>
            <a:endParaRPr lang="en-US" altLang="en-US" b="1" dirty="0" smtClean="0">
              <a:solidFill>
                <a:srgbClr val="000000"/>
              </a:solidFill>
            </a:endParaRPr>
          </a:p>
          <a:p>
            <a:r>
              <a:rPr lang="en-US" altLang="en-US" dirty="0" smtClean="0">
                <a:solidFill>
                  <a:srgbClr val="000000"/>
                </a:solidFill>
              </a:rPr>
              <a:t>Primarily responsible for the preoperative medical history and physical assessment.</a:t>
            </a:r>
          </a:p>
          <a:p>
            <a:r>
              <a:rPr lang="en-US" altLang="en-US" dirty="0" smtClean="0">
                <a:solidFill>
                  <a:srgbClr val="000000"/>
                </a:solidFill>
              </a:rPr>
              <a:t>Performance of the operative procedure according to the needs of the patients.</a:t>
            </a:r>
          </a:p>
          <a:p>
            <a:r>
              <a:rPr lang="en-US" altLang="en-US" dirty="0" smtClean="0">
                <a:solidFill>
                  <a:srgbClr val="000000"/>
                </a:solidFill>
              </a:rPr>
              <a:t>The primary decision maker regarding surgical technique to use during the procedure.</a:t>
            </a:r>
          </a:p>
          <a:p>
            <a:r>
              <a:rPr lang="en-US" altLang="en-US" dirty="0" smtClean="0">
                <a:solidFill>
                  <a:srgbClr val="000000"/>
                </a:solidFill>
              </a:rPr>
              <a:t>May assist with positioning and propping the patient or may delegate this task to other members of the team</a:t>
            </a:r>
          </a:p>
          <a:p>
            <a:endParaRPr lang="en-US" altLang="en-US" dirty="0" smtClean="0">
              <a:solidFill>
                <a:srgbClr val="000000"/>
              </a:solidFill>
            </a:endParaRPr>
          </a:p>
        </p:txBody>
      </p:sp>
    </p:spTree>
    <p:extLst>
      <p:ext uri="{BB962C8B-B14F-4D97-AF65-F5344CB8AC3E}">
        <p14:creationId xmlns:p14="http://schemas.microsoft.com/office/powerpoint/2010/main" val="18846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noChangeArrowheads="1"/>
          </p:cNvSpPr>
          <p:nvPr>
            <p:ph idx="4294967295"/>
          </p:nvPr>
        </p:nvSpPr>
        <p:spPr>
          <a:xfrm>
            <a:off x="678180" y="1165860"/>
            <a:ext cx="10698480" cy="5280660"/>
          </a:xfrm>
        </p:spPr>
        <p:txBody>
          <a:bodyPr/>
          <a:lstStyle/>
          <a:p>
            <a:pPr>
              <a:buFontTx/>
              <a:buNone/>
            </a:pPr>
            <a:r>
              <a:rPr lang="en-US" altLang="en-US" b="1" dirty="0" smtClean="0">
                <a:solidFill>
                  <a:srgbClr val="000000"/>
                </a:solidFill>
              </a:rPr>
              <a:t>First Assistant to the Surgeon</a:t>
            </a:r>
          </a:p>
          <a:p>
            <a:pPr>
              <a:buFontTx/>
              <a:buNone/>
            </a:pPr>
            <a:r>
              <a:rPr lang="en-US" altLang="en-US" sz="2520" b="1" dirty="0">
                <a:solidFill>
                  <a:srgbClr val="000000"/>
                </a:solidFill>
              </a:rPr>
              <a:t>Responsibilities</a:t>
            </a:r>
          </a:p>
          <a:p>
            <a:r>
              <a:rPr lang="en-US" altLang="en-US" sz="2520" dirty="0">
                <a:solidFill>
                  <a:srgbClr val="000000"/>
                </a:solidFill>
              </a:rPr>
              <a:t>May be a resident (MO), intern , physician’s assistant or a </a:t>
            </a:r>
            <a:r>
              <a:rPr lang="en-US" altLang="en-US" sz="2520" dirty="0" err="1">
                <a:solidFill>
                  <a:srgbClr val="000000"/>
                </a:solidFill>
              </a:rPr>
              <a:t>peri</a:t>
            </a:r>
            <a:r>
              <a:rPr lang="en-US" altLang="en-US" sz="2520" dirty="0">
                <a:solidFill>
                  <a:srgbClr val="000000"/>
                </a:solidFill>
              </a:rPr>
              <a:t> operative nurse.</a:t>
            </a:r>
          </a:p>
          <a:p>
            <a:r>
              <a:rPr lang="en-US" altLang="en-US" sz="2520" dirty="0">
                <a:solidFill>
                  <a:srgbClr val="000000"/>
                </a:solidFill>
              </a:rPr>
              <a:t>Assists with retracting, hemostasis, suturing and any other tasks requested by the surgeon to facilitate speed while maintaining quality during the procedure</a:t>
            </a:r>
            <a:r>
              <a:rPr lang="en-US" altLang="en-US" dirty="0" smtClean="0">
                <a:solidFill>
                  <a:srgbClr val="000000"/>
                </a:solidFill>
              </a:rPr>
              <a:t>.</a:t>
            </a:r>
          </a:p>
          <a:p>
            <a:endParaRPr lang="en-US" altLang="en-US" dirty="0" smtClean="0">
              <a:solidFill>
                <a:srgbClr val="000000"/>
              </a:solidFill>
            </a:endParaRPr>
          </a:p>
        </p:txBody>
      </p:sp>
    </p:spTree>
    <p:extLst>
      <p:ext uri="{BB962C8B-B14F-4D97-AF65-F5344CB8AC3E}">
        <p14:creationId xmlns:p14="http://schemas.microsoft.com/office/powerpoint/2010/main" val="4286192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noChangeArrowheads="1"/>
          </p:cNvSpPr>
          <p:nvPr>
            <p:ph idx="4294967295"/>
          </p:nvPr>
        </p:nvSpPr>
        <p:spPr>
          <a:xfrm>
            <a:off x="472440" y="1028700"/>
            <a:ext cx="10972800" cy="5554980"/>
          </a:xfrm>
        </p:spPr>
        <p:txBody>
          <a:bodyPr/>
          <a:lstStyle/>
          <a:p>
            <a:pPr>
              <a:buFontTx/>
              <a:buNone/>
            </a:pPr>
            <a:r>
              <a:rPr lang="en-US" altLang="en-US" b="1" dirty="0" smtClean="0">
                <a:solidFill>
                  <a:srgbClr val="000000"/>
                </a:solidFill>
              </a:rPr>
              <a:t>Anesthesiologist </a:t>
            </a:r>
          </a:p>
          <a:p>
            <a:pPr>
              <a:buFontTx/>
              <a:buNone/>
            </a:pPr>
            <a:r>
              <a:rPr lang="en-US" altLang="en-US" b="1" dirty="0" smtClean="0">
                <a:solidFill>
                  <a:srgbClr val="000000"/>
                </a:solidFill>
              </a:rPr>
              <a:t>Responsibilities</a:t>
            </a:r>
            <a:endParaRPr lang="en-US" altLang="en-US" b="1" dirty="0" smtClean="0">
              <a:solidFill>
                <a:srgbClr val="000000"/>
              </a:solidFill>
            </a:endParaRPr>
          </a:p>
          <a:p>
            <a:r>
              <a:rPr lang="en-US" altLang="en-US" dirty="0" smtClean="0">
                <a:solidFill>
                  <a:srgbClr val="000000"/>
                </a:solidFill>
              </a:rPr>
              <a:t>Selects the anesthesia, administers it, intubates the client if necessary, manages technical problems related to the administration of anesthetic agents, and supervises the client’s condition throughout the surgical procedure.</a:t>
            </a:r>
          </a:p>
          <a:p>
            <a:r>
              <a:rPr lang="en-US" altLang="en-US" dirty="0" smtClean="0">
                <a:solidFill>
                  <a:srgbClr val="000000"/>
                </a:solidFill>
              </a:rPr>
              <a:t>A </a:t>
            </a:r>
            <a:r>
              <a:rPr lang="en-US" altLang="en-US" dirty="0" smtClean="0">
                <a:solidFill>
                  <a:srgbClr val="000000"/>
                </a:solidFill>
              </a:rPr>
              <a:t>physician who specializes in the administration and monitoring of anesthesia while maintaining the overall well-being of the patient.</a:t>
            </a:r>
          </a:p>
          <a:p>
            <a:endParaRPr lang="en-US" altLang="en-US" dirty="0" smtClean="0">
              <a:solidFill>
                <a:srgbClr val="000000"/>
              </a:solidFill>
            </a:endParaRPr>
          </a:p>
        </p:txBody>
      </p:sp>
    </p:spTree>
    <p:extLst>
      <p:ext uri="{BB962C8B-B14F-4D97-AF65-F5344CB8AC3E}">
        <p14:creationId xmlns:p14="http://schemas.microsoft.com/office/powerpoint/2010/main" val="2167099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noChangeArrowheads="1"/>
          </p:cNvSpPr>
          <p:nvPr>
            <p:ph idx="4294967295"/>
          </p:nvPr>
        </p:nvSpPr>
        <p:spPr>
          <a:xfrm>
            <a:off x="609600" y="754380"/>
            <a:ext cx="10972800" cy="5342097"/>
          </a:xfrm>
        </p:spPr>
        <p:txBody>
          <a:bodyPr/>
          <a:lstStyle/>
          <a:p>
            <a:pPr>
              <a:buFontTx/>
              <a:buNone/>
            </a:pPr>
            <a:r>
              <a:rPr lang="en-US" altLang="en-US" b="1" dirty="0" smtClean="0">
                <a:solidFill>
                  <a:srgbClr val="000000"/>
                </a:solidFill>
              </a:rPr>
              <a:t>Scrub Nurse</a:t>
            </a:r>
          </a:p>
          <a:p>
            <a:pPr>
              <a:buFontTx/>
              <a:buNone/>
            </a:pPr>
            <a:r>
              <a:rPr lang="en-US" altLang="en-US" sz="2520" b="1" dirty="0">
                <a:solidFill>
                  <a:srgbClr val="000000"/>
                </a:solidFill>
              </a:rPr>
              <a:t>Responsibilities</a:t>
            </a:r>
          </a:p>
          <a:p>
            <a:r>
              <a:rPr lang="en-US" altLang="en-US" sz="2430" dirty="0">
                <a:solidFill>
                  <a:srgbClr val="000000"/>
                </a:solidFill>
              </a:rPr>
              <a:t>May be either a nurse or a surgical technician.</a:t>
            </a:r>
          </a:p>
          <a:p>
            <a:r>
              <a:rPr lang="en-US" altLang="en-US" sz="2430" dirty="0">
                <a:solidFill>
                  <a:srgbClr val="000000"/>
                </a:solidFill>
              </a:rPr>
              <a:t>Reviews anatomy, physiology and the surgical procedures.</a:t>
            </a:r>
          </a:p>
          <a:p>
            <a:r>
              <a:rPr lang="en-US" altLang="en-US" sz="2430" dirty="0">
                <a:solidFill>
                  <a:srgbClr val="000000"/>
                </a:solidFill>
              </a:rPr>
              <a:t>Assists with the preparation of the room.</a:t>
            </a:r>
          </a:p>
          <a:p>
            <a:r>
              <a:rPr lang="en-US" altLang="en-US" sz="2430" dirty="0">
                <a:solidFill>
                  <a:srgbClr val="000000"/>
                </a:solidFill>
              </a:rPr>
              <a:t>Scrubs, gowns and gloves self and other members of the surgical team.</a:t>
            </a:r>
          </a:p>
          <a:p>
            <a:r>
              <a:rPr lang="en-US" altLang="en-US" sz="2430" dirty="0">
                <a:solidFill>
                  <a:srgbClr val="000000"/>
                </a:solidFill>
              </a:rPr>
              <a:t>Prepares the instrument table and organizes sterile equipment for functional use.</a:t>
            </a:r>
          </a:p>
          <a:p>
            <a:r>
              <a:rPr lang="en-US" altLang="en-US" sz="2430" dirty="0">
                <a:solidFill>
                  <a:srgbClr val="000000"/>
                </a:solidFill>
              </a:rPr>
              <a:t>Assists with the </a:t>
            </a:r>
            <a:r>
              <a:rPr lang="en-US" altLang="en-US" sz="2430" dirty="0" err="1">
                <a:solidFill>
                  <a:srgbClr val="000000"/>
                </a:solidFill>
              </a:rPr>
              <a:t>drapping</a:t>
            </a:r>
            <a:r>
              <a:rPr lang="en-US" altLang="en-US" sz="2430" dirty="0">
                <a:solidFill>
                  <a:srgbClr val="000000"/>
                </a:solidFill>
              </a:rPr>
              <a:t> procedure.</a:t>
            </a:r>
          </a:p>
          <a:p>
            <a:r>
              <a:rPr lang="en-US" altLang="en-US" sz="2430" dirty="0">
                <a:solidFill>
                  <a:srgbClr val="000000"/>
                </a:solidFill>
              </a:rPr>
              <a:t>Passes instruments to the surgeon and assistants by anticipating their need.</a:t>
            </a:r>
          </a:p>
          <a:p>
            <a:r>
              <a:rPr lang="en-US" altLang="en-US" sz="2430" dirty="0">
                <a:solidFill>
                  <a:srgbClr val="000000"/>
                </a:solidFill>
              </a:rPr>
              <a:t>Counts sponges, needles and instruments.</a:t>
            </a:r>
          </a:p>
          <a:p>
            <a:r>
              <a:rPr lang="en-US" altLang="en-US" sz="2430" dirty="0">
                <a:solidFill>
                  <a:srgbClr val="000000"/>
                </a:solidFill>
              </a:rPr>
              <a:t>Monitor practices of aseptic technique in self and others.</a:t>
            </a:r>
          </a:p>
          <a:p>
            <a:r>
              <a:rPr lang="en-US" altLang="en-US" sz="2430" dirty="0">
                <a:solidFill>
                  <a:srgbClr val="000000"/>
                </a:solidFill>
              </a:rPr>
              <a:t>Keeps track of irrigations used for calculations of blood loss</a:t>
            </a:r>
          </a:p>
          <a:p>
            <a:endParaRPr lang="en-US" altLang="en-US" sz="2430" dirty="0">
              <a:solidFill>
                <a:srgbClr val="000000"/>
              </a:solidFill>
            </a:endParaRPr>
          </a:p>
        </p:txBody>
      </p:sp>
    </p:spTree>
    <p:extLst>
      <p:ext uri="{BB962C8B-B14F-4D97-AF65-F5344CB8AC3E}">
        <p14:creationId xmlns:p14="http://schemas.microsoft.com/office/powerpoint/2010/main" val="1307136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a:xfrm>
            <a:off x="1981200" y="0"/>
            <a:ext cx="8229600" cy="1143000"/>
          </a:xfrm>
        </p:spPr>
        <p:txBody>
          <a:bodyPr>
            <a:normAutofit fontScale="90000"/>
          </a:bodyPr>
          <a:lstStyle/>
          <a:p>
            <a:r>
              <a:rPr lang="en-US" b="1" dirty="0" smtClean="0"/>
              <a:t>HISTORY OF THEATRE NURSING</a:t>
            </a:r>
            <a:endParaRPr lang="en-US" b="1" dirty="0"/>
          </a:p>
        </p:txBody>
      </p:sp>
      <p:sp>
        <p:nvSpPr>
          <p:cNvPr id="1048630" name="Content Placeholder 2"/>
          <p:cNvSpPr>
            <a:spLocks noGrp="1"/>
          </p:cNvSpPr>
          <p:nvPr>
            <p:ph idx="1"/>
          </p:nvPr>
        </p:nvSpPr>
        <p:spPr>
          <a:xfrm>
            <a:off x="809897" y="1066800"/>
            <a:ext cx="10755086" cy="5791200"/>
          </a:xfrm>
        </p:spPr>
        <p:txBody>
          <a:bodyPr>
            <a:normAutofit/>
          </a:bodyPr>
          <a:lstStyle/>
          <a:p>
            <a:r>
              <a:rPr lang="en-US" dirty="0" smtClean="0"/>
              <a:t>The use of gloves was introduced in surgery in 1890. </a:t>
            </a:r>
          </a:p>
          <a:p>
            <a:r>
              <a:rPr lang="en-US" dirty="0" smtClean="0"/>
              <a:t> The history of nursing is very much related to the history of theatre nursing. </a:t>
            </a:r>
          </a:p>
          <a:p>
            <a:r>
              <a:rPr lang="en-US" dirty="0" smtClean="0"/>
              <a:t>Operating theatre nursing is a special branch of nursing. </a:t>
            </a:r>
          </a:p>
          <a:p>
            <a:r>
              <a:rPr lang="en-US" dirty="0" smtClean="0"/>
              <a:t>The theatre nurse has evolved together with the development of the theatre. </a:t>
            </a:r>
          </a:p>
          <a:p>
            <a:r>
              <a:rPr lang="en-US" dirty="0" smtClean="0"/>
              <a:t>He/she is a member of a bigger team, all of whom work together to provide a safe passage through the operating theatre for every patient. </a:t>
            </a:r>
          </a:p>
          <a:p>
            <a:endParaRPr lang="en-US" dirty="0"/>
          </a:p>
        </p:txBody>
      </p:sp>
    </p:spTree>
    <p:extLst>
      <p:ext uri="{BB962C8B-B14F-4D97-AF65-F5344CB8AC3E}">
        <p14:creationId xmlns:p14="http://schemas.microsoft.com/office/powerpoint/2010/main" val="460516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noChangeArrowheads="1"/>
          </p:cNvSpPr>
          <p:nvPr>
            <p:ph idx="4294967295"/>
          </p:nvPr>
        </p:nvSpPr>
        <p:spPr>
          <a:xfrm>
            <a:off x="883920" y="1028700"/>
            <a:ext cx="10904220" cy="5554980"/>
          </a:xfrm>
        </p:spPr>
        <p:txBody>
          <a:bodyPr/>
          <a:lstStyle/>
          <a:p>
            <a:pPr>
              <a:buFontTx/>
              <a:buNone/>
            </a:pPr>
            <a:r>
              <a:rPr lang="en-US" altLang="en-US" b="1" dirty="0" smtClean="0">
                <a:solidFill>
                  <a:srgbClr val="000000"/>
                </a:solidFill>
              </a:rPr>
              <a:t>Circulating Nurse</a:t>
            </a:r>
          </a:p>
          <a:p>
            <a:pPr>
              <a:buFontTx/>
              <a:buNone/>
            </a:pPr>
            <a:r>
              <a:rPr lang="en-US" altLang="en-US" b="1" dirty="0" smtClean="0">
                <a:solidFill>
                  <a:srgbClr val="000000"/>
                </a:solidFill>
              </a:rPr>
              <a:t>Very defined activities during surgery:</a:t>
            </a:r>
          </a:p>
          <a:p>
            <a:pPr>
              <a:buFontTx/>
              <a:buNone/>
            </a:pPr>
            <a:endParaRPr lang="en-US" altLang="en-US" b="1" dirty="0" smtClean="0">
              <a:solidFill>
                <a:srgbClr val="000000"/>
              </a:solidFill>
            </a:endParaRPr>
          </a:p>
          <a:p>
            <a:r>
              <a:rPr lang="en-US" altLang="en-US" sz="2520" dirty="0">
                <a:solidFill>
                  <a:srgbClr val="000000"/>
                </a:solidFill>
              </a:rPr>
              <a:t>Ensure all equipment is working properly.</a:t>
            </a:r>
          </a:p>
          <a:p>
            <a:r>
              <a:rPr lang="en-US" altLang="en-US" sz="2520" dirty="0">
                <a:solidFill>
                  <a:srgbClr val="000000"/>
                </a:solidFill>
              </a:rPr>
              <a:t>Guarantees sterility of instruments and supplies.</a:t>
            </a:r>
          </a:p>
          <a:p>
            <a:r>
              <a:rPr lang="en-US" altLang="en-US" sz="2520" dirty="0">
                <a:solidFill>
                  <a:srgbClr val="000000"/>
                </a:solidFill>
              </a:rPr>
              <a:t>Assists with positioning.</a:t>
            </a:r>
          </a:p>
          <a:p>
            <a:r>
              <a:rPr lang="en-US" altLang="en-US" sz="2520" dirty="0">
                <a:solidFill>
                  <a:srgbClr val="000000"/>
                </a:solidFill>
              </a:rPr>
              <a:t>Monitor the room and team members for breaks in the sterile technique.</a:t>
            </a:r>
          </a:p>
          <a:p>
            <a:r>
              <a:rPr lang="en-US" altLang="en-US" sz="2520" dirty="0">
                <a:solidFill>
                  <a:srgbClr val="000000"/>
                </a:solidFill>
              </a:rPr>
              <a:t>Handles specimens.</a:t>
            </a:r>
          </a:p>
          <a:p>
            <a:r>
              <a:rPr lang="en-US" altLang="en-US" sz="2520" dirty="0">
                <a:solidFill>
                  <a:srgbClr val="000000"/>
                </a:solidFill>
              </a:rPr>
              <a:t>Coordinates activities with other departments, such as radiology and pathology.</a:t>
            </a:r>
          </a:p>
          <a:p>
            <a:r>
              <a:rPr lang="en-US" altLang="en-US" sz="2520" dirty="0">
                <a:solidFill>
                  <a:srgbClr val="000000"/>
                </a:solidFill>
              </a:rPr>
              <a:t>Documents care provided.</a:t>
            </a:r>
          </a:p>
          <a:p>
            <a:r>
              <a:rPr lang="en-US" altLang="en-US" sz="2520" dirty="0">
                <a:solidFill>
                  <a:srgbClr val="000000"/>
                </a:solidFill>
              </a:rPr>
              <a:t>Minimizes conversation and traffic within the operating room suite.</a:t>
            </a:r>
          </a:p>
          <a:p>
            <a:endParaRPr lang="en-US" altLang="en-US" sz="2520" dirty="0">
              <a:solidFill>
                <a:srgbClr val="000000"/>
              </a:solidFill>
            </a:endParaRPr>
          </a:p>
        </p:txBody>
      </p:sp>
    </p:spTree>
    <p:extLst>
      <p:ext uri="{BB962C8B-B14F-4D97-AF65-F5344CB8AC3E}">
        <p14:creationId xmlns:p14="http://schemas.microsoft.com/office/powerpoint/2010/main" val="476374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225" y="241284"/>
            <a:ext cx="4648378" cy="605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201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idx="4294967295"/>
          </p:nvPr>
        </p:nvSpPr>
        <p:spPr>
          <a:xfrm>
            <a:off x="1747600" y="274320"/>
            <a:ext cx="8698230" cy="4800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520" b="1">
                <a:solidFill>
                  <a:srgbClr val="000000"/>
                </a:solidFill>
                <a:latin typeface="Calibri" panose="020F0502020204030204" pitchFamily="34" charset="0"/>
              </a:rPr>
              <a:t>Other Nursing Roles</a:t>
            </a:r>
          </a:p>
        </p:txBody>
      </p:sp>
      <p:sp>
        <p:nvSpPr>
          <p:cNvPr id="58371" name="Rectangle 2"/>
          <p:cNvSpPr>
            <a:spLocks noGrp="1" noChangeArrowheads="1"/>
          </p:cNvSpPr>
          <p:nvPr>
            <p:ph type="body" idx="4294967295"/>
          </p:nvPr>
        </p:nvSpPr>
        <p:spPr>
          <a:xfrm>
            <a:off x="952500" y="1234440"/>
            <a:ext cx="10355580" cy="534924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Char char="•"/>
            </a:pPr>
            <a:endParaRPr lang="en-US" altLang="en-US" dirty="0" smtClean="0">
              <a:solidFill>
                <a:srgbClr val="000000"/>
              </a:solidFill>
              <a:latin typeface="Calibri" panose="020F0502020204030204" pitchFamily="34" charset="0"/>
            </a:endParaRPr>
          </a:p>
          <a:p>
            <a:pPr marL="0" indent="0" eaLnBrk="1" hangingPunct="1">
              <a:lnSpc>
                <a:spcPct val="95000"/>
              </a:lnSpc>
              <a:spcBef>
                <a:spcPct val="0"/>
              </a:spcBef>
              <a:buNone/>
            </a:pPr>
            <a:r>
              <a:rPr lang="en-US" altLang="en-US" sz="2520" b="1" dirty="0">
                <a:solidFill>
                  <a:srgbClr val="000000"/>
                </a:solidFill>
                <a:latin typeface="Calibri" panose="020F0502020204030204" pitchFamily="34" charset="0"/>
              </a:rPr>
              <a:t>Nurse Anesthetist:</a:t>
            </a:r>
          </a:p>
          <a:p>
            <a:pPr marL="411480" lvl="1" indent="-308610" eaLnBrk="1" hangingPunct="1">
              <a:lnSpc>
                <a:spcPct val="150000"/>
              </a:lnSpc>
              <a:spcBef>
                <a:spcPct val="0"/>
              </a:spcBef>
              <a:buClr>
                <a:srgbClr val="000000"/>
              </a:buClr>
              <a:buFontTx/>
              <a:buChar char="•"/>
            </a:pPr>
            <a:r>
              <a:rPr lang="en-US" altLang="en-US" dirty="0" smtClean="0">
                <a:solidFill>
                  <a:srgbClr val="000000"/>
                </a:solidFill>
                <a:latin typeface="Calibri" panose="020F0502020204030204" pitchFamily="34" charset="0"/>
              </a:rPr>
              <a:t>Minimally masters prepared</a:t>
            </a:r>
          </a:p>
          <a:p>
            <a:pPr marL="411480" lvl="1" indent="-308610" eaLnBrk="1" hangingPunct="1">
              <a:lnSpc>
                <a:spcPct val="150000"/>
              </a:lnSpc>
              <a:spcBef>
                <a:spcPct val="0"/>
              </a:spcBef>
              <a:buClr>
                <a:srgbClr val="000000"/>
              </a:buClr>
              <a:buFontTx/>
              <a:buChar char="•"/>
            </a:pPr>
            <a:r>
              <a:rPr lang="en-US" altLang="en-US" dirty="0" smtClean="0">
                <a:solidFill>
                  <a:srgbClr val="000000"/>
                </a:solidFill>
                <a:latin typeface="Calibri" panose="020F0502020204030204" pitchFamily="34" charset="0"/>
              </a:rPr>
              <a:t>Perform many of the roles that an anesthesiology MD perform</a:t>
            </a:r>
          </a:p>
          <a:p>
            <a:pPr marL="411480" lvl="1" indent="-308610" eaLnBrk="1" hangingPunct="1">
              <a:lnSpc>
                <a:spcPct val="150000"/>
              </a:lnSpc>
              <a:spcBef>
                <a:spcPct val="0"/>
              </a:spcBef>
              <a:buClr>
                <a:srgbClr val="000000"/>
              </a:buClr>
              <a:buFontTx/>
              <a:buChar char="•"/>
            </a:pPr>
            <a:r>
              <a:rPr lang="en-US" altLang="en-US" dirty="0" smtClean="0">
                <a:solidFill>
                  <a:srgbClr val="000000"/>
                </a:solidFill>
                <a:latin typeface="Calibri" panose="020F0502020204030204" pitchFamily="34" charset="0"/>
              </a:rPr>
              <a:t>Manage patient pre-op. assessment, induction, maintenance, and emergence from anesthesia</a:t>
            </a:r>
          </a:p>
        </p:txBody>
      </p:sp>
    </p:spTree>
    <p:extLst>
      <p:ext uri="{BB962C8B-B14F-4D97-AF65-F5344CB8AC3E}">
        <p14:creationId xmlns:p14="http://schemas.microsoft.com/office/powerpoint/2010/main" val="4256440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878" y="351473"/>
            <a:ext cx="8829675" cy="606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19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idx="4294967295"/>
          </p:nvPr>
        </p:nvSpPr>
        <p:spPr>
          <a:xfrm>
            <a:off x="2187655" y="205740"/>
            <a:ext cx="7772400" cy="617220"/>
          </a:xfrm>
        </p:spPr>
        <p:txBody>
          <a:bodyPr/>
          <a:lstStyle/>
          <a:p>
            <a:r>
              <a:rPr lang="en-US" altLang="en-US" sz="2880" b="1">
                <a:solidFill>
                  <a:srgbClr val="000000"/>
                </a:solidFill>
              </a:rPr>
              <a:t>Environmental Safety in surgical suite</a:t>
            </a:r>
          </a:p>
        </p:txBody>
      </p:sp>
      <p:sp>
        <p:nvSpPr>
          <p:cNvPr id="60419" name="Content Placeholder 2"/>
          <p:cNvSpPr>
            <a:spLocks noGrp="1" noChangeArrowheads="1"/>
          </p:cNvSpPr>
          <p:nvPr>
            <p:ph idx="4294967295"/>
          </p:nvPr>
        </p:nvSpPr>
        <p:spPr>
          <a:xfrm>
            <a:off x="1158240" y="1234441"/>
            <a:ext cx="10424160" cy="4526280"/>
          </a:xfrm>
        </p:spPr>
        <p:txBody>
          <a:bodyPr/>
          <a:lstStyle/>
          <a:p>
            <a:pPr marL="462915" indent="-462915">
              <a:buFont typeface="Times New Roman" panose="02020603050405020304" pitchFamily="18" charset="0"/>
              <a:buAutoNum type="arabicPeriod"/>
            </a:pPr>
            <a:r>
              <a:rPr lang="en-US" altLang="en-US" sz="2520" dirty="0">
                <a:solidFill>
                  <a:srgbClr val="000000"/>
                </a:solidFill>
              </a:rPr>
              <a:t>The size of the procedure room</a:t>
            </a:r>
          </a:p>
          <a:p>
            <a:pPr marL="462915" indent="-462915">
              <a:buFont typeface="Times New Roman" panose="02020603050405020304" pitchFamily="18" charset="0"/>
              <a:buAutoNum type="arabicPeriod"/>
            </a:pPr>
            <a:r>
              <a:rPr lang="en-US" altLang="en-US" sz="2520" dirty="0">
                <a:solidFill>
                  <a:srgbClr val="000000"/>
                </a:solidFill>
              </a:rPr>
              <a:t>Temperature and humidity control</a:t>
            </a:r>
          </a:p>
          <a:p>
            <a:pPr marL="462915" indent="-462915">
              <a:buFont typeface="Times New Roman" panose="02020603050405020304" pitchFamily="18" charset="0"/>
              <a:buAutoNum type="arabicPeriod"/>
            </a:pPr>
            <a:r>
              <a:rPr lang="en-US" altLang="en-US" sz="2520" dirty="0">
                <a:solidFill>
                  <a:srgbClr val="000000"/>
                </a:solidFill>
              </a:rPr>
              <a:t>Ventilation and air exchange system</a:t>
            </a:r>
          </a:p>
          <a:p>
            <a:pPr marL="462915" indent="-462915">
              <a:buFont typeface="Times New Roman" panose="02020603050405020304" pitchFamily="18" charset="0"/>
              <a:buAutoNum type="arabicPeriod"/>
            </a:pPr>
            <a:r>
              <a:rPr lang="en-US" altLang="en-US" sz="2520" dirty="0">
                <a:solidFill>
                  <a:srgbClr val="000000"/>
                </a:solidFill>
              </a:rPr>
              <a:t>Electrical Safety</a:t>
            </a:r>
          </a:p>
          <a:p>
            <a:pPr marL="462915" indent="-462915">
              <a:buFont typeface="Times New Roman" panose="02020603050405020304" pitchFamily="18" charset="0"/>
              <a:buAutoNum type="arabicPeriod"/>
            </a:pPr>
            <a:r>
              <a:rPr lang="en-US" altLang="en-US" sz="2520" dirty="0">
                <a:solidFill>
                  <a:srgbClr val="000000"/>
                </a:solidFill>
              </a:rPr>
              <a:t>Communication System</a:t>
            </a:r>
          </a:p>
          <a:p>
            <a:pPr marL="462915" indent="-462915">
              <a:buFont typeface="Times New Roman" panose="02020603050405020304" pitchFamily="18" charset="0"/>
              <a:buAutoNum type="arabicPeriod"/>
            </a:pPr>
            <a:endParaRPr lang="en-US" altLang="en-US" sz="2520" dirty="0">
              <a:solidFill>
                <a:srgbClr val="000000"/>
              </a:solidFill>
            </a:endParaRPr>
          </a:p>
        </p:txBody>
      </p:sp>
    </p:spTree>
    <p:extLst>
      <p:ext uri="{BB962C8B-B14F-4D97-AF65-F5344CB8AC3E}">
        <p14:creationId xmlns:p14="http://schemas.microsoft.com/office/powerpoint/2010/main" val="807289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idx="4294967295"/>
          </p:nvPr>
        </p:nvSpPr>
        <p:spPr>
          <a:xfrm>
            <a:off x="2187655" y="205740"/>
            <a:ext cx="7772400" cy="480060"/>
          </a:xfrm>
        </p:spPr>
        <p:txBody>
          <a:bodyPr/>
          <a:lstStyle/>
          <a:p>
            <a:r>
              <a:rPr lang="en-US" altLang="en-US" sz="2880" b="1">
                <a:solidFill>
                  <a:srgbClr val="000000"/>
                </a:solidFill>
              </a:rPr>
              <a:t>Environmental Safety in surgical suite contd..</a:t>
            </a:r>
          </a:p>
        </p:txBody>
      </p:sp>
      <p:sp>
        <p:nvSpPr>
          <p:cNvPr id="61443" name="Content Placeholder 2"/>
          <p:cNvSpPr>
            <a:spLocks noGrp="1" noChangeArrowheads="1"/>
          </p:cNvSpPr>
          <p:nvPr>
            <p:ph idx="4294967295"/>
          </p:nvPr>
        </p:nvSpPr>
        <p:spPr>
          <a:xfrm>
            <a:off x="952500" y="822960"/>
            <a:ext cx="10492740" cy="6035040"/>
          </a:xfrm>
        </p:spPr>
        <p:txBody>
          <a:bodyPr/>
          <a:lstStyle/>
          <a:p>
            <a:pPr>
              <a:buFontTx/>
              <a:buNone/>
            </a:pPr>
            <a:r>
              <a:rPr lang="en-US" altLang="en-US" sz="2520" b="1" dirty="0">
                <a:solidFill>
                  <a:srgbClr val="000000"/>
                </a:solidFill>
              </a:rPr>
              <a:t>a. Size of the Procedure Room</a:t>
            </a:r>
          </a:p>
          <a:p>
            <a:r>
              <a:rPr lang="en-US" altLang="en-US" sz="2520" dirty="0">
                <a:solidFill>
                  <a:srgbClr val="000000"/>
                </a:solidFill>
              </a:rPr>
              <a:t>Usually rectangular or square in shape</a:t>
            </a:r>
          </a:p>
          <a:p>
            <a:r>
              <a:rPr lang="en-US" altLang="en-US" sz="2520" dirty="0">
                <a:solidFill>
                  <a:srgbClr val="000000"/>
                </a:solidFill>
              </a:rPr>
              <a:t>20 x 20 x 10ft. with a minimum floor space of 360 sq. </a:t>
            </a:r>
            <a:r>
              <a:rPr lang="en-US" altLang="en-US" sz="2520" dirty="0" err="1">
                <a:solidFill>
                  <a:srgbClr val="000000"/>
                </a:solidFill>
              </a:rPr>
              <a:t>ft</a:t>
            </a:r>
            <a:endParaRPr lang="en-US" altLang="en-US" sz="2520" dirty="0">
              <a:solidFill>
                <a:srgbClr val="000000"/>
              </a:solidFill>
            </a:endParaRPr>
          </a:p>
          <a:p>
            <a:r>
              <a:rPr lang="en-US" altLang="en-US" sz="2520" b="1" dirty="0">
                <a:solidFill>
                  <a:srgbClr val="000000"/>
                </a:solidFill>
              </a:rPr>
              <a:t>Each procedure room must have the following equipment:</a:t>
            </a:r>
          </a:p>
          <a:p>
            <a:pPr>
              <a:buFontTx/>
              <a:buNone/>
            </a:pPr>
            <a:r>
              <a:rPr lang="en-US" altLang="en-US" sz="2520" dirty="0">
                <a:solidFill>
                  <a:srgbClr val="000000"/>
                </a:solidFill>
              </a:rPr>
              <a:t>-Communication System</a:t>
            </a:r>
          </a:p>
          <a:p>
            <a:pPr>
              <a:buFontTx/>
              <a:buNone/>
            </a:pPr>
            <a:r>
              <a:rPr lang="en-US" altLang="en-US" sz="2520" dirty="0">
                <a:solidFill>
                  <a:srgbClr val="000000"/>
                </a:solidFill>
              </a:rPr>
              <a:t>-Oxygen and vacuum outlets</a:t>
            </a:r>
          </a:p>
          <a:p>
            <a:pPr>
              <a:buFontTx/>
              <a:buNone/>
            </a:pPr>
            <a:r>
              <a:rPr lang="en-US" altLang="en-US" sz="2520" dirty="0">
                <a:solidFill>
                  <a:srgbClr val="000000"/>
                </a:solidFill>
              </a:rPr>
              <a:t>-Mechanical ventilation assistance equipment</a:t>
            </a:r>
          </a:p>
          <a:p>
            <a:pPr>
              <a:buFontTx/>
              <a:buNone/>
            </a:pPr>
            <a:r>
              <a:rPr lang="en-US" altLang="en-US" sz="2520" dirty="0">
                <a:solidFill>
                  <a:srgbClr val="000000"/>
                </a:solidFill>
              </a:rPr>
              <a:t>-Respiratory and Cardiac monitoring equipment</a:t>
            </a:r>
          </a:p>
          <a:p>
            <a:pPr>
              <a:buFontTx/>
              <a:buNone/>
            </a:pPr>
            <a:r>
              <a:rPr lang="en-US" altLang="en-US" sz="2520" dirty="0">
                <a:solidFill>
                  <a:srgbClr val="000000"/>
                </a:solidFill>
              </a:rPr>
              <a:t>-X ray film illumination boxes</a:t>
            </a:r>
          </a:p>
          <a:p>
            <a:pPr>
              <a:buFontTx/>
              <a:buNone/>
            </a:pPr>
            <a:r>
              <a:rPr lang="en-US" altLang="en-US" sz="2520" dirty="0">
                <a:solidFill>
                  <a:srgbClr val="000000"/>
                </a:solidFill>
              </a:rPr>
              <a:t>-Cardiac defibrillator</a:t>
            </a:r>
          </a:p>
          <a:p>
            <a:pPr>
              <a:buFontTx/>
              <a:buNone/>
            </a:pPr>
            <a:r>
              <a:rPr lang="en-US" altLang="en-US" sz="2520" dirty="0">
                <a:solidFill>
                  <a:srgbClr val="000000"/>
                </a:solidFill>
              </a:rPr>
              <a:t>-High-efficiency particulate air filters</a:t>
            </a:r>
          </a:p>
          <a:p>
            <a:pPr>
              <a:buFontTx/>
              <a:buNone/>
            </a:pPr>
            <a:r>
              <a:rPr lang="en-US" altLang="en-US" sz="2520" dirty="0">
                <a:solidFill>
                  <a:srgbClr val="000000"/>
                </a:solidFill>
              </a:rPr>
              <a:t>-Adequate room lighting</a:t>
            </a:r>
          </a:p>
          <a:p>
            <a:pPr>
              <a:buFontTx/>
              <a:buNone/>
            </a:pPr>
            <a:r>
              <a:rPr lang="en-US" altLang="en-US" sz="2520" dirty="0">
                <a:solidFill>
                  <a:srgbClr val="000000"/>
                </a:solidFill>
              </a:rPr>
              <a:t>-Emergency lighting system </a:t>
            </a:r>
          </a:p>
          <a:p>
            <a:pPr>
              <a:buFontTx/>
              <a:buNone/>
            </a:pPr>
            <a:endParaRPr lang="en-US" altLang="en-US" sz="2520" dirty="0">
              <a:solidFill>
                <a:srgbClr val="000000"/>
              </a:solidFill>
            </a:endParaRPr>
          </a:p>
        </p:txBody>
      </p:sp>
    </p:spTree>
    <p:extLst>
      <p:ext uri="{BB962C8B-B14F-4D97-AF65-F5344CB8AC3E}">
        <p14:creationId xmlns:p14="http://schemas.microsoft.com/office/powerpoint/2010/main" val="399534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idx="4294967295"/>
          </p:nvPr>
        </p:nvSpPr>
        <p:spPr>
          <a:xfrm>
            <a:off x="2256235" y="205740"/>
            <a:ext cx="7772400" cy="411480"/>
          </a:xfrm>
        </p:spPr>
        <p:txBody>
          <a:bodyPr/>
          <a:lstStyle/>
          <a:p>
            <a:r>
              <a:rPr lang="en-US" altLang="en-US" sz="2880" b="1">
                <a:solidFill>
                  <a:srgbClr val="000000"/>
                </a:solidFill>
              </a:rPr>
              <a:t>Environmental Safety in surgical suite contd..</a:t>
            </a:r>
          </a:p>
        </p:txBody>
      </p:sp>
      <p:sp>
        <p:nvSpPr>
          <p:cNvPr id="62467" name="Content Placeholder 2"/>
          <p:cNvSpPr>
            <a:spLocks noGrp="1" noChangeArrowheads="1"/>
          </p:cNvSpPr>
          <p:nvPr>
            <p:ph idx="4294967295"/>
          </p:nvPr>
        </p:nvSpPr>
        <p:spPr>
          <a:xfrm>
            <a:off x="609600" y="960120"/>
            <a:ext cx="11109960" cy="5623560"/>
          </a:xfrm>
        </p:spPr>
        <p:txBody>
          <a:bodyPr/>
          <a:lstStyle/>
          <a:p>
            <a:pPr>
              <a:buFontTx/>
              <a:buNone/>
            </a:pPr>
            <a:r>
              <a:rPr lang="en-US" altLang="en-US" sz="2520" b="1" dirty="0">
                <a:solidFill>
                  <a:srgbClr val="000000"/>
                </a:solidFill>
              </a:rPr>
              <a:t>b. Temperature and Humidity Control</a:t>
            </a:r>
          </a:p>
          <a:p>
            <a:r>
              <a:rPr lang="en-US" altLang="en-US" sz="2520" dirty="0">
                <a:solidFill>
                  <a:srgbClr val="000000"/>
                </a:solidFill>
              </a:rPr>
              <a:t>The temperature in the procedure room should be maintained between  20 -24 degrees C</a:t>
            </a:r>
          </a:p>
          <a:p>
            <a:r>
              <a:rPr lang="en-US" altLang="en-US" sz="2520" dirty="0">
                <a:solidFill>
                  <a:srgbClr val="000000"/>
                </a:solidFill>
              </a:rPr>
              <a:t>Humidity level between 50 -55 % at all times</a:t>
            </a:r>
          </a:p>
          <a:p>
            <a:endParaRPr lang="en-US" altLang="en-US" sz="2520" dirty="0">
              <a:solidFill>
                <a:srgbClr val="000000"/>
              </a:solidFill>
            </a:endParaRPr>
          </a:p>
          <a:p>
            <a:pPr>
              <a:buFontTx/>
              <a:buNone/>
            </a:pPr>
            <a:r>
              <a:rPr lang="en-US" altLang="en-US" sz="2520" b="1" dirty="0">
                <a:solidFill>
                  <a:srgbClr val="000000"/>
                </a:solidFill>
              </a:rPr>
              <a:t>c. Ventilation and Air Exchange System</a:t>
            </a:r>
          </a:p>
          <a:p>
            <a:r>
              <a:rPr lang="en-US" altLang="en-US" sz="2520" dirty="0">
                <a:solidFill>
                  <a:srgbClr val="000000"/>
                </a:solidFill>
              </a:rPr>
              <a:t>Air exchange in each procedure room should be at least 25 air exchanges/ hour, and five of that should be fresh air.</a:t>
            </a:r>
          </a:p>
          <a:p>
            <a:r>
              <a:rPr lang="en-US" altLang="en-US" sz="2520" dirty="0">
                <a:solidFill>
                  <a:srgbClr val="000000"/>
                </a:solidFill>
              </a:rPr>
              <a:t>A high filtration particulate filter, working at 95% efficiency.</a:t>
            </a:r>
          </a:p>
          <a:p>
            <a:r>
              <a:rPr lang="en-US" altLang="en-US" sz="2520" dirty="0">
                <a:solidFill>
                  <a:srgbClr val="000000"/>
                </a:solidFill>
              </a:rPr>
              <a:t>Each procedure room should maintain positive pressure, which forces old air out of the room and prevents air from surrounding areas from entering into the procedure room</a:t>
            </a:r>
          </a:p>
          <a:p>
            <a:endParaRPr lang="en-US" altLang="en-US" sz="2520" dirty="0">
              <a:solidFill>
                <a:srgbClr val="000000"/>
              </a:solidFill>
            </a:endParaRPr>
          </a:p>
          <a:p>
            <a:endParaRPr lang="en-US" altLang="en-US" sz="2520" dirty="0">
              <a:solidFill>
                <a:srgbClr val="000000"/>
              </a:solidFill>
            </a:endParaRPr>
          </a:p>
        </p:txBody>
      </p:sp>
    </p:spTree>
    <p:extLst>
      <p:ext uri="{BB962C8B-B14F-4D97-AF65-F5344CB8AC3E}">
        <p14:creationId xmlns:p14="http://schemas.microsoft.com/office/powerpoint/2010/main" val="2385659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idx="4294967295"/>
          </p:nvPr>
        </p:nvSpPr>
        <p:spPr>
          <a:xfrm>
            <a:off x="2187655" y="205740"/>
            <a:ext cx="7772400" cy="411480"/>
          </a:xfrm>
        </p:spPr>
        <p:txBody>
          <a:bodyPr/>
          <a:lstStyle/>
          <a:p>
            <a:r>
              <a:rPr lang="en-US" altLang="en-US" sz="2880" b="1">
                <a:solidFill>
                  <a:srgbClr val="000000"/>
                </a:solidFill>
              </a:rPr>
              <a:t>Environmental Safety in surgical suite contd..</a:t>
            </a:r>
          </a:p>
        </p:txBody>
      </p:sp>
      <p:sp>
        <p:nvSpPr>
          <p:cNvPr id="63491" name="Content Placeholder 2"/>
          <p:cNvSpPr>
            <a:spLocks noGrp="1" noChangeArrowheads="1"/>
          </p:cNvSpPr>
          <p:nvPr>
            <p:ph idx="4294967295"/>
          </p:nvPr>
        </p:nvSpPr>
        <p:spPr>
          <a:xfrm>
            <a:off x="815340" y="1097280"/>
            <a:ext cx="10492740" cy="5349240"/>
          </a:xfrm>
        </p:spPr>
        <p:txBody>
          <a:bodyPr/>
          <a:lstStyle/>
          <a:p>
            <a:pPr>
              <a:buFontTx/>
              <a:buNone/>
            </a:pPr>
            <a:r>
              <a:rPr lang="en-US" altLang="en-US" sz="2520" b="1" dirty="0">
                <a:solidFill>
                  <a:srgbClr val="000000"/>
                </a:solidFill>
              </a:rPr>
              <a:t>d. Electrical Safety</a:t>
            </a:r>
          </a:p>
          <a:p>
            <a:r>
              <a:rPr lang="en-US" altLang="en-US" sz="2520" dirty="0">
                <a:solidFill>
                  <a:srgbClr val="000000"/>
                </a:solidFill>
              </a:rPr>
              <a:t>Faulty wiring, excessive use of extension cords, poorly maintained equipment and lack of current safety measures are hazardous factors that must be constantly checked</a:t>
            </a:r>
          </a:p>
          <a:p>
            <a:endParaRPr lang="en-US" altLang="en-US" sz="2520" dirty="0">
              <a:solidFill>
                <a:srgbClr val="000000"/>
              </a:solidFill>
            </a:endParaRPr>
          </a:p>
          <a:p>
            <a:r>
              <a:rPr lang="en-US" altLang="en-US" sz="2520" dirty="0">
                <a:solidFill>
                  <a:srgbClr val="000000"/>
                </a:solidFill>
              </a:rPr>
              <a:t>All electrical equipment, new/used, should be routinely checked by qualified personnel.</a:t>
            </a:r>
          </a:p>
          <a:p>
            <a:endParaRPr lang="en-US" altLang="en-US" sz="2520" dirty="0">
              <a:solidFill>
                <a:srgbClr val="000000"/>
              </a:solidFill>
            </a:endParaRPr>
          </a:p>
          <a:p>
            <a:r>
              <a:rPr lang="en-US" altLang="en-US" sz="2520" dirty="0">
                <a:solidFill>
                  <a:srgbClr val="000000"/>
                </a:solidFill>
              </a:rPr>
              <a:t>Equipment that fails to function at 100% efficiency should be taken out of service immediately.</a:t>
            </a:r>
          </a:p>
          <a:p>
            <a:endParaRPr lang="en-US" altLang="en-US" sz="2520" dirty="0">
              <a:solidFill>
                <a:srgbClr val="000000"/>
              </a:solidFill>
            </a:endParaRPr>
          </a:p>
        </p:txBody>
      </p:sp>
    </p:spTree>
    <p:extLst>
      <p:ext uri="{BB962C8B-B14F-4D97-AF65-F5344CB8AC3E}">
        <p14:creationId xmlns:p14="http://schemas.microsoft.com/office/powerpoint/2010/main" val="7430643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1763316" y="91440"/>
            <a:ext cx="8696802" cy="5943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240" b="1">
                <a:solidFill>
                  <a:srgbClr val="000000"/>
                </a:solidFill>
                <a:latin typeface="Arial" panose="020B0604020202020204" pitchFamily="34" charset="0"/>
              </a:rPr>
              <a:t>Perioperative asepsis/sterile technique</a:t>
            </a:r>
            <a:br>
              <a:rPr lang="en-US" altLang="en-US" sz="3240" b="1">
                <a:solidFill>
                  <a:srgbClr val="000000"/>
                </a:solidFill>
                <a:latin typeface="Arial" panose="020B0604020202020204" pitchFamily="34" charset="0"/>
              </a:rPr>
            </a:br>
            <a:r>
              <a:rPr lang="en-US" altLang="en-US" sz="3240" b="1">
                <a:solidFill>
                  <a:srgbClr val="000000"/>
                </a:solidFill>
                <a:latin typeface="Arial" panose="020B0604020202020204" pitchFamily="34" charset="0"/>
              </a:rPr>
              <a:t/>
            </a:r>
            <a:br>
              <a:rPr lang="en-US" altLang="en-US" sz="3240" b="1">
                <a:solidFill>
                  <a:srgbClr val="000000"/>
                </a:solidFill>
                <a:latin typeface="Arial" panose="020B0604020202020204" pitchFamily="34" charset="0"/>
              </a:rPr>
            </a:br>
            <a:endParaRPr lang="en-US" altLang="en-US" sz="3240" b="1">
              <a:solidFill>
                <a:srgbClr val="000000"/>
              </a:solidFill>
              <a:latin typeface="Arial" panose="020B0604020202020204" pitchFamily="34" charset="0"/>
            </a:endParaRPr>
          </a:p>
        </p:txBody>
      </p:sp>
      <p:sp>
        <p:nvSpPr>
          <p:cNvPr id="64515" name="Rectangle 2"/>
          <p:cNvSpPr>
            <a:spLocks noGrp="1" noChangeArrowheads="1"/>
          </p:cNvSpPr>
          <p:nvPr>
            <p:ph type="body" idx="4294967295"/>
          </p:nvPr>
        </p:nvSpPr>
        <p:spPr>
          <a:xfrm>
            <a:off x="1701880" y="1028700"/>
            <a:ext cx="8696801" cy="534924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pPr>
            <a:r>
              <a:rPr lang="en-US" altLang="en-US" sz="2430" b="1">
                <a:solidFill>
                  <a:srgbClr val="000000"/>
                </a:solidFill>
                <a:latin typeface="Arial" panose="020B0604020202020204" pitchFamily="34" charset="0"/>
              </a:rPr>
              <a:t> </a:t>
            </a:r>
            <a:r>
              <a:rPr lang="en-US" altLang="en-US" sz="2520">
                <a:solidFill>
                  <a:srgbClr val="000000"/>
                </a:solidFill>
                <a:latin typeface="Calibri" panose="020F0502020204030204" pitchFamily="34" charset="0"/>
              </a:rPr>
              <a:t>It is the creation and maintenance of a sterile field, with the patient's surgical incision at the center of the sterile field. </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15" y="1920240"/>
            <a:ext cx="8961120"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682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20" y="137160"/>
            <a:ext cx="8000285" cy="60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87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1349829" y="670560"/>
            <a:ext cx="9144000" cy="1143000"/>
          </a:xfrm>
        </p:spPr>
        <p:txBody>
          <a:bodyPr/>
          <a:lstStyle/>
          <a:p>
            <a:r>
              <a:rPr lang="en-US" b="1" dirty="0" smtClean="0"/>
              <a:t>HISTORY OF THEATRE NURSING</a:t>
            </a:r>
            <a:endParaRPr lang="en-US" b="1" dirty="0"/>
          </a:p>
        </p:txBody>
      </p:sp>
      <p:sp>
        <p:nvSpPr>
          <p:cNvPr id="1048632" name="Content Placeholder 2"/>
          <p:cNvSpPr>
            <a:spLocks noGrp="1"/>
          </p:cNvSpPr>
          <p:nvPr>
            <p:ph idx="1"/>
          </p:nvPr>
        </p:nvSpPr>
        <p:spPr>
          <a:xfrm>
            <a:off x="757646" y="2220686"/>
            <a:ext cx="9910354" cy="4637314"/>
          </a:xfrm>
        </p:spPr>
        <p:txBody>
          <a:bodyPr>
            <a:normAutofit/>
          </a:bodyPr>
          <a:lstStyle/>
          <a:p>
            <a:r>
              <a:rPr lang="en-US" dirty="0" smtClean="0"/>
              <a:t>The theatre nurse is responsible for the success of any surgical procedure. </a:t>
            </a:r>
          </a:p>
          <a:p>
            <a:r>
              <a:rPr lang="en-US" dirty="0" smtClean="0"/>
              <a:t>He/she must, therefore, be highly skilled and trained, in order to be able to ensure a successful outcome for the patient.</a:t>
            </a:r>
            <a:endParaRPr lang="en-US" dirty="0"/>
          </a:p>
        </p:txBody>
      </p:sp>
    </p:spTree>
    <p:extLst>
      <p:ext uri="{BB962C8B-B14F-4D97-AF65-F5344CB8AC3E}">
        <p14:creationId xmlns:p14="http://schemas.microsoft.com/office/powerpoint/2010/main" val="3473920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idx="4294967295"/>
          </p:nvPr>
        </p:nvSpPr>
        <p:spPr>
          <a:xfrm>
            <a:off x="1747600" y="274320"/>
            <a:ext cx="8698230" cy="54864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2880" b="1">
                <a:solidFill>
                  <a:srgbClr val="000000"/>
                </a:solidFill>
                <a:latin typeface="Calibri" panose="020F0502020204030204" pitchFamily="34" charset="0"/>
              </a:rPr>
              <a:t>Proper Technique for scrubbing into a surgical field:</a:t>
            </a:r>
            <a:r>
              <a:rPr lang="en-US" altLang="en-US" smtClean="0">
                <a:solidFill>
                  <a:srgbClr val="000000"/>
                </a:solidFill>
              </a:rPr>
              <a:t/>
            </a:r>
            <a:br>
              <a:rPr lang="en-US" altLang="en-US" smtClean="0">
                <a:solidFill>
                  <a:srgbClr val="000000"/>
                </a:solidFill>
              </a:rPr>
            </a:br>
            <a:r>
              <a:rPr lang="en-US" altLang="en-US" smtClean="0">
                <a:solidFill>
                  <a:srgbClr val="000000"/>
                </a:solidFill>
              </a:rPr>
              <a:t/>
            </a:r>
            <a:br>
              <a:rPr lang="en-US" altLang="en-US" smtClean="0">
                <a:solidFill>
                  <a:srgbClr val="000000"/>
                </a:solidFill>
              </a:rPr>
            </a:br>
            <a:endParaRPr lang="en-US" altLang="en-US" smtClean="0">
              <a:solidFill>
                <a:srgbClr val="000000"/>
              </a:solidFill>
            </a:endParaRPr>
          </a:p>
        </p:txBody>
      </p:sp>
      <p:sp>
        <p:nvSpPr>
          <p:cNvPr id="66563" name="Rectangle 2"/>
          <p:cNvSpPr>
            <a:spLocks noGrp="1" noChangeArrowheads="1"/>
          </p:cNvSpPr>
          <p:nvPr>
            <p:ph type="body" idx="4294967295"/>
          </p:nvPr>
        </p:nvSpPr>
        <p:spPr>
          <a:xfrm>
            <a:off x="746760" y="1097280"/>
            <a:ext cx="10629900" cy="548640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AutoNum type="arabicPeriod"/>
            </a:pPr>
            <a:r>
              <a:rPr lang="en-US" altLang="en-US" dirty="0" smtClean="0">
                <a:solidFill>
                  <a:srgbClr val="000000"/>
                </a:solidFill>
                <a:latin typeface="Calibri" panose="020F0502020204030204" pitchFamily="34" charset="0"/>
              </a:rPr>
              <a:t>Team members fingers and hands should be scrubbed first with progression to the forearm and elbows.</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AutoNum type="arabicPeriod"/>
            </a:pPr>
            <a:r>
              <a:rPr lang="en-US" altLang="en-US" dirty="0" smtClean="0">
                <a:solidFill>
                  <a:srgbClr val="000000"/>
                </a:solidFill>
                <a:latin typeface="Calibri" panose="020F0502020204030204" pitchFamily="34" charset="0"/>
              </a:rPr>
              <a:t>The hands should be held away from the surgical attire.</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AutoNum type="arabicPeriod"/>
            </a:pPr>
            <a:r>
              <a:rPr lang="en-US" altLang="en-US" dirty="0" smtClean="0">
                <a:solidFill>
                  <a:srgbClr val="000000"/>
                </a:solidFill>
                <a:latin typeface="Calibri" panose="020F0502020204030204" pitchFamily="34" charset="0"/>
              </a:rPr>
              <a:t>The hands should be held up once clean so that no suds or other bacteria can drift down onto the clean area</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AutoNum type="arabicPeriod"/>
            </a:pPr>
            <a:r>
              <a:rPr lang="en-US" altLang="en-US" dirty="0" smtClean="0">
                <a:solidFill>
                  <a:srgbClr val="000000"/>
                </a:solidFill>
                <a:latin typeface="Calibri" panose="020F0502020204030204" pitchFamily="34" charset="0"/>
              </a:rPr>
              <a:t>When waterless gels are used for asepsis, hands and forearms are washed first thoroughly with soap and water, then dry before putting on the gel</a:t>
            </a:r>
          </a:p>
          <a:p>
            <a:pPr marL="411480" lvl="1" indent="-308610" eaLnBrk="1" hangingPunct="1">
              <a:lnSpc>
                <a:spcPct val="95000"/>
              </a:lnSpc>
              <a:spcBef>
                <a:spcPct val="0"/>
              </a:spcBef>
              <a:buClr>
                <a:srgbClr val="000000"/>
              </a:buClr>
              <a:buFontTx/>
              <a:buAutoNum type="arabicPeriod"/>
            </a:pPr>
            <a:endParaRPr lang="en-US" altLang="en-US" dirty="0" smtClean="0">
              <a:solidFill>
                <a:srgbClr val="000000"/>
              </a:solidFill>
              <a:latin typeface="Calibri" panose="020F0502020204030204" pitchFamily="34" charset="0"/>
            </a:endParaRPr>
          </a:p>
          <a:p>
            <a:pPr marL="411480" lvl="1" indent="-308610" eaLnBrk="1" hangingPunct="1">
              <a:lnSpc>
                <a:spcPct val="95000"/>
              </a:lnSpc>
              <a:spcBef>
                <a:spcPct val="0"/>
              </a:spcBef>
              <a:buClr>
                <a:srgbClr val="000000"/>
              </a:buClr>
              <a:buFontTx/>
              <a:buAutoNum type="arabicPeriod"/>
            </a:pPr>
            <a:r>
              <a:rPr lang="en-US" altLang="en-US" dirty="0" smtClean="0">
                <a:solidFill>
                  <a:srgbClr val="000000"/>
                </a:solidFill>
                <a:latin typeface="Calibri" panose="020F0502020204030204" pitchFamily="34" charset="0"/>
              </a:rPr>
              <a:t>Then enter the surgical area and put on the surgical gown and gloves</a:t>
            </a:r>
          </a:p>
        </p:txBody>
      </p:sp>
    </p:spTree>
    <p:extLst>
      <p:ext uri="{BB962C8B-B14F-4D97-AF65-F5344CB8AC3E}">
        <p14:creationId xmlns:p14="http://schemas.microsoft.com/office/powerpoint/2010/main" val="2028276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idx="4294967295"/>
          </p:nvPr>
        </p:nvSpPr>
        <p:spPr/>
        <p:txBody>
          <a:bodyPr/>
          <a:lstStyle/>
          <a:p>
            <a:pPr algn="l"/>
            <a:r>
              <a:rPr lang="en-US" altLang="en-US" b="1" smtClean="0">
                <a:solidFill>
                  <a:srgbClr val="000000"/>
                </a:solidFill>
              </a:rPr>
              <a:t>Reasons for surgery</a:t>
            </a:r>
          </a:p>
        </p:txBody>
      </p:sp>
      <p:sp>
        <p:nvSpPr>
          <p:cNvPr id="120835" name="Content Placeholder 2"/>
          <p:cNvSpPr>
            <a:spLocks noGrp="1" noChangeArrowheads="1"/>
          </p:cNvSpPr>
          <p:nvPr>
            <p:ph idx="4294967295"/>
          </p:nvPr>
        </p:nvSpPr>
        <p:spPr/>
        <p:txBody>
          <a:bodyPr/>
          <a:lstStyle/>
          <a:p>
            <a:pPr>
              <a:lnSpc>
                <a:spcPct val="90000"/>
              </a:lnSpc>
            </a:pPr>
            <a:r>
              <a:rPr lang="en-US" altLang="en-US" sz="2700" dirty="0">
                <a:solidFill>
                  <a:srgbClr val="000000"/>
                </a:solidFill>
              </a:rPr>
              <a:t>To cure an illness or disease by removing the diseased tissue or organs.</a:t>
            </a:r>
          </a:p>
          <a:p>
            <a:pPr>
              <a:lnSpc>
                <a:spcPct val="90000"/>
              </a:lnSpc>
            </a:pPr>
            <a:r>
              <a:rPr lang="en-US" altLang="en-US" sz="2700" dirty="0">
                <a:solidFill>
                  <a:srgbClr val="000000"/>
                </a:solidFill>
              </a:rPr>
              <a:t>To visualize internal structures during diagnosis.</a:t>
            </a:r>
          </a:p>
          <a:p>
            <a:pPr>
              <a:lnSpc>
                <a:spcPct val="90000"/>
              </a:lnSpc>
            </a:pPr>
            <a:r>
              <a:rPr lang="en-US" altLang="en-US" sz="2700" dirty="0">
                <a:solidFill>
                  <a:srgbClr val="000000"/>
                </a:solidFill>
              </a:rPr>
              <a:t>To obtain tissue for examination.</a:t>
            </a:r>
          </a:p>
          <a:p>
            <a:pPr>
              <a:lnSpc>
                <a:spcPct val="90000"/>
              </a:lnSpc>
            </a:pPr>
            <a:r>
              <a:rPr lang="en-US" altLang="en-US" sz="2700" dirty="0">
                <a:solidFill>
                  <a:srgbClr val="000000"/>
                </a:solidFill>
              </a:rPr>
              <a:t>To prevent disease or injury.</a:t>
            </a:r>
          </a:p>
          <a:p>
            <a:pPr>
              <a:lnSpc>
                <a:spcPct val="90000"/>
              </a:lnSpc>
            </a:pPr>
            <a:r>
              <a:rPr lang="en-US" altLang="en-US" sz="2700" dirty="0">
                <a:solidFill>
                  <a:srgbClr val="000000"/>
                </a:solidFill>
              </a:rPr>
              <a:t>To improve appearance.</a:t>
            </a:r>
          </a:p>
          <a:p>
            <a:pPr>
              <a:lnSpc>
                <a:spcPct val="90000"/>
              </a:lnSpc>
            </a:pPr>
            <a:r>
              <a:rPr lang="en-US" altLang="en-US" sz="2700" dirty="0">
                <a:solidFill>
                  <a:srgbClr val="000000"/>
                </a:solidFill>
              </a:rPr>
              <a:t>To repair or remove traumatized tissue and structures.</a:t>
            </a:r>
          </a:p>
          <a:p>
            <a:pPr>
              <a:lnSpc>
                <a:spcPct val="90000"/>
              </a:lnSpc>
            </a:pPr>
            <a:r>
              <a:rPr lang="en-US" altLang="en-US" sz="2700" dirty="0">
                <a:solidFill>
                  <a:srgbClr val="000000"/>
                </a:solidFill>
              </a:rPr>
              <a:t>To relieve symptoms or pain.</a:t>
            </a:r>
          </a:p>
          <a:p>
            <a:pPr>
              <a:lnSpc>
                <a:spcPct val="90000"/>
              </a:lnSpc>
            </a:pPr>
            <a:endParaRPr lang="en-US" altLang="en-US" sz="2700" dirty="0">
              <a:solidFill>
                <a:srgbClr val="000000"/>
              </a:solidFill>
            </a:endParaRPr>
          </a:p>
        </p:txBody>
      </p:sp>
    </p:spTree>
    <p:extLst>
      <p:ext uri="{BB962C8B-B14F-4D97-AF65-F5344CB8AC3E}">
        <p14:creationId xmlns:p14="http://schemas.microsoft.com/office/powerpoint/2010/main" val="28062750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noChangeArrowheads="1"/>
          </p:cNvSpPr>
          <p:nvPr>
            <p:ph idx="4294967295"/>
          </p:nvPr>
        </p:nvSpPr>
        <p:spPr>
          <a:xfrm>
            <a:off x="678180" y="1028700"/>
            <a:ext cx="10561320" cy="5524977"/>
          </a:xfrm>
        </p:spPr>
        <p:txBody>
          <a:bodyPr/>
          <a:lstStyle/>
          <a:p>
            <a:pPr>
              <a:lnSpc>
                <a:spcPct val="90000"/>
              </a:lnSpc>
              <a:buFontTx/>
              <a:buNone/>
            </a:pPr>
            <a:r>
              <a:rPr lang="en-US" altLang="en-US" sz="2700" dirty="0">
                <a:solidFill>
                  <a:srgbClr val="000000"/>
                </a:solidFill>
              </a:rPr>
              <a:t>There are 4 Major Types of Pathologic Process Requiring Surgical Intervention; (OPET)</a:t>
            </a:r>
          </a:p>
          <a:p>
            <a:pPr>
              <a:lnSpc>
                <a:spcPct val="90000"/>
              </a:lnSpc>
              <a:buFontTx/>
              <a:buNone/>
            </a:pPr>
            <a:r>
              <a:rPr lang="en-US" altLang="en-US" sz="2700" dirty="0">
                <a:solidFill>
                  <a:srgbClr val="000000"/>
                </a:solidFill>
              </a:rPr>
              <a:t> </a:t>
            </a:r>
            <a:r>
              <a:rPr lang="en-US" altLang="en-US" sz="2700" b="1" dirty="0">
                <a:solidFill>
                  <a:srgbClr val="000000"/>
                </a:solidFill>
              </a:rPr>
              <a:t>Obstruction</a:t>
            </a:r>
            <a:r>
              <a:rPr lang="en-US" altLang="en-US" sz="2700" dirty="0">
                <a:solidFill>
                  <a:srgbClr val="000000"/>
                </a:solidFill>
              </a:rPr>
              <a:t> – impairment to the flow of vital fluids (blood, urine, CSF, bile) </a:t>
            </a:r>
          </a:p>
          <a:p>
            <a:pPr>
              <a:lnSpc>
                <a:spcPct val="90000"/>
              </a:lnSpc>
            </a:pPr>
            <a:r>
              <a:rPr lang="en-US" altLang="en-US" sz="2700" b="1" dirty="0">
                <a:solidFill>
                  <a:srgbClr val="000000"/>
                </a:solidFill>
              </a:rPr>
              <a:t>Perforation</a:t>
            </a:r>
            <a:r>
              <a:rPr lang="en-US" altLang="en-US" sz="2700" dirty="0">
                <a:solidFill>
                  <a:srgbClr val="000000"/>
                </a:solidFill>
              </a:rPr>
              <a:t> – rupture of an organ. </a:t>
            </a:r>
          </a:p>
          <a:p>
            <a:pPr>
              <a:lnSpc>
                <a:spcPct val="90000"/>
              </a:lnSpc>
            </a:pPr>
            <a:r>
              <a:rPr lang="en-US" altLang="en-US" sz="2700" b="1" dirty="0">
                <a:solidFill>
                  <a:srgbClr val="000000"/>
                </a:solidFill>
              </a:rPr>
              <a:t>Erosion</a:t>
            </a:r>
            <a:r>
              <a:rPr lang="en-US" altLang="en-US" sz="2700" dirty="0">
                <a:solidFill>
                  <a:srgbClr val="000000"/>
                </a:solidFill>
              </a:rPr>
              <a:t> – wearing off of a surface or membrane. </a:t>
            </a:r>
          </a:p>
          <a:p>
            <a:pPr>
              <a:lnSpc>
                <a:spcPct val="90000"/>
              </a:lnSpc>
            </a:pPr>
            <a:r>
              <a:rPr lang="en-US" altLang="en-US" sz="2700" b="1" dirty="0">
                <a:solidFill>
                  <a:srgbClr val="000000"/>
                </a:solidFill>
              </a:rPr>
              <a:t>Tumors</a:t>
            </a:r>
            <a:r>
              <a:rPr lang="en-US" altLang="en-US" sz="2700" dirty="0">
                <a:solidFill>
                  <a:srgbClr val="000000"/>
                </a:solidFill>
              </a:rPr>
              <a:t> – abnormal new growths. </a:t>
            </a:r>
          </a:p>
          <a:p>
            <a:pPr>
              <a:lnSpc>
                <a:spcPct val="90000"/>
              </a:lnSpc>
              <a:buFontTx/>
              <a:buNone/>
            </a:pPr>
            <a:r>
              <a:rPr lang="en-US" altLang="en-US" sz="2700" dirty="0">
                <a:solidFill>
                  <a:srgbClr val="000000"/>
                </a:solidFill>
              </a:rPr>
              <a:t>Examples of pathologic process requiring surgery; Hydrocephalus (Obstruction), Burn (Erosion), Benign Prostatic Hyperplasia (Tumor), </a:t>
            </a:r>
            <a:r>
              <a:rPr lang="en-US" altLang="en-US" sz="2700" dirty="0" err="1">
                <a:solidFill>
                  <a:srgbClr val="000000"/>
                </a:solidFill>
              </a:rPr>
              <a:t>Cholelithiasis</a:t>
            </a:r>
            <a:r>
              <a:rPr lang="en-US" altLang="en-US" sz="2700" dirty="0">
                <a:solidFill>
                  <a:srgbClr val="000000"/>
                </a:solidFill>
              </a:rPr>
              <a:t> (Obstruction), Intussusceptions (Obstruction), Perforation (Ruptured Aneurysm). </a:t>
            </a:r>
          </a:p>
          <a:p>
            <a:pPr>
              <a:lnSpc>
                <a:spcPct val="90000"/>
              </a:lnSpc>
              <a:buFontTx/>
              <a:buNone/>
            </a:pPr>
            <a:endParaRPr lang="en-US" altLang="en-US" sz="2700" dirty="0">
              <a:solidFill>
                <a:srgbClr val="000000"/>
              </a:solidFill>
            </a:endParaRPr>
          </a:p>
        </p:txBody>
      </p:sp>
    </p:spTree>
    <p:extLst>
      <p:ext uri="{BB962C8B-B14F-4D97-AF65-F5344CB8AC3E}">
        <p14:creationId xmlns:p14="http://schemas.microsoft.com/office/powerpoint/2010/main" val="2323047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noChangeArrowheads="1"/>
          </p:cNvSpPr>
          <p:nvPr>
            <p:ph type="title" idx="4294967295"/>
          </p:nvPr>
        </p:nvSpPr>
        <p:spPr/>
        <p:txBody>
          <a:bodyPr/>
          <a:lstStyle/>
          <a:p>
            <a:r>
              <a:rPr lang="en-US" altLang="en-US" sz="3600" b="1">
                <a:solidFill>
                  <a:srgbClr val="000000"/>
                </a:solidFill>
              </a:rPr>
              <a:t>Classifications of Surgical Procedures</a:t>
            </a:r>
          </a:p>
        </p:txBody>
      </p:sp>
      <p:sp>
        <p:nvSpPr>
          <p:cNvPr id="122883" name="Content Placeholder 2"/>
          <p:cNvSpPr>
            <a:spLocks noGrp="1" noChangeArrowheads="1"/>
          </p:cNvSpPr>
          <p:nvPr>
            <p:ph idx="4294967295"/>
          </p:nvPr>
        </p:nvSpPr>
        <p:spPr/>
        <p:txBody>
          <a:bodyPr/>
          <a:lstStyle/>
          <a:p>
            <a:pPr>
              <a:buFontTx/>
              <a:buNone/>
            </a:pPr>
            <a:r>
              <a:rPr lang="en-US" altLang="en-US" smtClean="0">
                <a:solidFill>
                  <a:srgbClr val="000000"/>
                </a:solidFill>
              </a:rPr>
              <a:t>There are different classifications of surgical procedures</a:t>
            </a:r>
          </a:p>
          <a:p>
            <a:pPr>
              <a:buFontTx/>
              <a:buNone/>
            </a:pPr>
            <a:r>
              <a:rPr lang="en-US" altLang="en-US" smtClean="0">
                <a:solidFill>
                  <a:srgbClr val="000000"/>
                </a:solidFill>
              </a:rPr>
              <a:t>The class can be based on: </a:t>
            </a:r>
          </a:p>
          <a:p>
            <a:pPr>
              <a:buFontTx/>
              <a:buNone/>
            </a:pPr>
            <a:r>
              <a:rPr lang="en-US" altLang="en-US" smtClean="0">
                <a:solidFill>
                  <a:srgbClr val="000000"/>
                </a:solidFill>
              </a:rPr>
              <a:t> </a:t>
            </a:r>
          </a:p>
          <a:p>
            <a:r>
              <a:rPr lang="en-US" altLang="en-US" smtClean="0">
                <a:solidFill>
                  <a:srgbClr val="000000"/>
                </a:solidFill>
              </a:rPr>
              <a:t>Purpose </a:t>
            </a:r>
          </a:p>
          <a:p>
            <a:r>
              <a:rPr lang="en-US" altLang="en-US" smtClean="0">
                <a:solidFill>
                  <a:srgbClr val="000000"/>
                </a:solidFill>
              </a:rPr>
              <a:t>Urgency</a:t>
            </a:r>
          </a:p>
          <a:p>
            <a:r>
              <a:rPr lang="en-US" altLang="en-US" smtClean="0">
                <a:solidFill>
                  <a:srgbClr val="000000"/>
                </a:solidFill>
              </a:rPr>
              <a:t>Risk </a:t>
            </a:r>
          </a:p>
          <a:p>
            <a:endParaRPr lang="en-US" altLang="en-US" smtClean="0">
              <a:solidFill>
                <a:srgbClr val="000000"/>
              </a:solidFill>
            </a:endParaRPr>
          </a:p>
        </p:txBody>
      </p:sp>
    </p:spTree>
    <p:extLst>
      <p:ext uri="{BB962C8B-B14F-4D97-AF65-F5344CB8AC3E}">
        <p14:creationId xmlns:p14="http://schemas.microsoft.com/office/powerpoint/2010/main" val="4265314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noChangeArrowheads="1"/>
          </p:cNvSpPr>
          <p:nvPr>
            <p:ph type="title" idx="4294967295"/>
          </p:nvPr>
        </p:nvSpPr>
        <p:spPr>
          <a:xfrm>
            <a:off x="1981915" y="152877"/>
            <a:ext cx="8229600" cy="685800"/>
          </a:xfrm>
        </p:spPr>
        <p:txBody>
          <a:bodyPr/>
          <a:lstStyle/>
          <a:p>
            <a:r>
              <a:rPr lang="en-US" altLang="en-US" smtClean="0">
                <a:solidFill>
                  <a:srgbClr val="000000"/>
                </a:solidFill>
              </a:rPr>
              <a:t>Based on Purpose</a:t>
            </a:r>
          </a:p>
        </p:txBody>
      </p:sp>
      <p:sp>
        <p:nvSpPr>
          <p:cNvPr id="123907" name="Content Placeholder 2"/>
          <p:cNvSpPr>
            <a:spLocks noGrp="1" noChangeArrowheads="1"/>
          </p:cNvSpPr>
          <p:nvPr>
            <p:ph idx="4294967295"/>
          </p:nvPr>
        </p:nvSpPr>
        <p:spPr>
          <a:xfrm>
            <a:off x="1089660" y="990124"/>
            <a:ext cx="10081260" cy="5257800"/>
          </a:xfrm>
        </p:spPr>
        <p:txBody>
          <a:bodyPr/>
          <a:lstStyle/>
          <a:p>
            <a:pPr marL="512922" indent="-512922">
              <a:buFontTx/>
              <a:buAutoNum type="arabicPeriod"/>
            </a:pPr>
            <a:r>
              <a:rPr lang="en-US" altLang="en-US" b="1" dirty="0" smtClean="0">
                <a:solidFill>
                  <a:srgbClr val="000000"/>
                </a:solidFill>
              </a:rPr>
              <a:t>Diagnostic</a:t>
            </a:r>
            <a:r>
              <a:rPr lang="en-US" altLang="en-US" dirty="0" smtClean="0">
                <a:solidFill>
                  <a:srgbClr val="000000"/>
                </a:solidFill>
              </a:rPr>
              <a:t>. These kind of surgeries are done to determine cause of illness and/or make confirm a diagnosis. Examples includes: biopsy, exploratory laparotomy (</a:t>
            </a:r>
            <a:r>
              <a:rPr lang="en-US" altLang="en-US" i="1" dirty="0" err="1" smtClean="0">
                <a:solidFill>
                  <a:srgbClr val="000000"/>
                </a:solidFill>
              </a:rPr>
              <a:t>explorelap</a:t>
            </a:r>
            <a:r>
              <a:rPr lang="en-US" altLang="en-US" dirty="0" smtClean="0">
                <a:solidFill>
                  <a:srgbClr val="000000"/>
                </a:solidFill>
              </a:rPr>
              <a:t>)</a:t>
            </a:r>
          </a:p>
          <a:p>
            <a:pPr marL="512922" indent="-512922">
              <a:buFontTx/>
              <a:buAutoNum type="arabicPeriod"/>
            </a:pPr>
            <a:endParaRPr lang="en-US" altLang="en-US" dirty="0" smtClean="0">
              <a:solidFill>
                <a:srgbClr val="000000"/>
              </a:solidFill>
            </a:endParaRPr>
          </a:p>
          <a:p>
            <a:pPr marL="512922" indent="-512922">
              <a:buNone/>
            </a:pPr>
            <a:r>
              <a:rPr lang="en-US" altLang="en-US" b="1" dirty="0" smtClean="0">
                <a:solidFill>
                  <a:srgbClr val="000000"/>
                </a:solidFill>
              </a:rPr>
              <a:t>2. Ablative/Curative.</a:t>
            </a:r>
            <a:r>
              <a:rPr lang="en-US" altLang="en-US" dirty="0" smtClean="0">
                <a:solidFill>
                  <a:srgbClr val="000000"/>
                </a:solidFill>
              </a:rPr>
              <a:t> These kind of surgeries are performed to remove a diseased part or organ. Examples include: gastrectomy (partial or full removal of stomach), thyroidectomy, and appendectomy.</a:t>
            </a:r>
          </a:p>
          <a:p>
            <a:pPr marL="512922" indent="-512922">
              <a:buNone/>
            </a:pPr>
            <a:endParaRPr lang="en-US" altLang="en-US" dirty="0" smtClean="0">
              <a:solidFill>
                <a:srgbClr val="000000"/>
              </a:solidFill>
            </a:endParaRPr>
          </a:p>
          <a:p>
            <a:pPr marL="512922" indent="-512922">
              <a:buNone/>
            </a:pPr>
            <a:endParaRPr lang="en-US" altLang="en-US" dirty="0" smtClean="0">
              <a:solidFill>
                <a:srgbClr val="000000"/>
              </a:solidFill>
            </a:endParaRPr>
          </a:p>
        </p:txBody>
      </p:sp>
    </p:spTree>
    <p:extLst>
      <p:ext uri="{BB962C8B-B14F-4D97-AF65-F5344CB8AC3E}">
        <p14:creationId xmlns:p14="http://schemas.microsoft.com/office/powerpoint/2010/main" val="36071866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noChangeArrowheads="1"/>
          </p:cNvSpPr>
          <p:nvPr>
            <p:ph type="title" idx="4294967295"/>
          </p:nvPr>
        </p:nvSpPr>
        <p:spPr/>
        <p:txBody>
          <a:bodyPr/>
          <a:lstStyle/>
          <a:p>
            <a:r>
              <a:rPr lang="en-US" altLang="en-US" smtClean="0">
                <a:solidFill>
                  <a:srgbClr val="000000"/>
                </a:solidFill>
              </a:rPr>
              <a:t>Based on Purpose contd….</a:t>
            </a:r>
          </a:p>
        </p:txBody>
      </p:sp>
      <p:sp>
        <p:nvSpPr>
          <p:cNvPr id="124931" name="Content Placeholder 2"/>
          <p:cNvSpPr>
            <a:spLocks noGrp="1" noChangeArrowheads="1"/>
          </p:cNvSpPr>
          <p:nvPr>
            <p:ph idx="4294967295"/>
          </p:nvPr>
        </p:nvSpPr>
        <p:spPr/>
        <p:txBody>
          <a:bodyPr/>
          <a:lstStyle/>
          <a:p>
            <a:pPr>
              <a:lnSpc>
                <a:spcPct val="90000"/>
              </a:lnSpc>
              <a:buFontTx/>
              <a:buNone/>
            </a:pPr>
            <a:r>
              <a:rPr lang="en-US" altLang="en-US" b="1" dirty="0" smtClean="0">
                <a:solidFill>
                  <a:srgbClr val="000000"/>
                </a:solidFill>
              </a:rPr>
              <a:t>3. Palliative. </a:t>
            </a:r>
            <a:r>
              <a:rPr lang="en-US" altLang="en-US" dirty="0" smtClean="0">
                <a:solidFill>
                  <a:srgbClr val="000000"/>
                </a:solidFill>
              </a:rPr>
              <a:t>To relieve symptoms without curing the disease. These include: colostomy, debridement of necrotic tissue.</a:t>
            </a:r>
          </a:p>
          <a:p>
            <a:pPr>
              <a:lnSpc>
                <a:spcPct val="90000"/>
              </a:lnSpc>
              <a:buFontTx/>
              <a:buNone/>
            </a:pPr>
            <a:endParaRPr lang="en-US" altLang="en-US" dirty="0" smtClean="0">
              <a:solidFill>
                <a:srgbClr val="000000"/>
              </a:solidFill>
            </a:endParaRPr>
          </a:p>
          <a:p>
            <a:pPr>
              <a:lnSpc>
                <a:spcPct val="90000"/>
              </a:lnSpc>
              <a:buFontTx/>
              <a:buNone/>
            </a:pPr>
            <a:r>
              <a:rPr lang="en-US" altLang="en-US" b="1" dirty="0" smtClean="0">
                <a:solidFill>
                  <a:srgbClr val="000000"/>
                </a:solidFill>
              </a:rPr>
              <a:t>4. Re-constructive. </a:t>
            </a:r>
            <a:r>
              <a:rPr lang="en-US" altLang="en-US" dirty="0" smtClean="0">
                <a:solidFill>
                  <a:srgbClr val="000000"/>
                </a:solidFill>
              </a:rPr>
              <a:t>These includes skin graft, plastic surgery, scar revisions. These are done to restore function to traumatized or </a:t>
            </a:r>
            <a:r>
              <a:rPr lang="en-US" altLang="en-US" dirty="0" err="1" smtClean="0">
                <a:solidFill>
                  <a:srgbClr val="000000"/>
                </a:solidFill>
              </a:rPr>
              <a:t>malfunctioninig</a:t>
            </a:r>
            <a:r>
              <a:rPr lang="en-US" altLang="en-US" dirty="0" smtClean="0">
                <a:solidFill>
                  <a:srgbClr val="000000"/>
                </a:solidFill>
              </a:rPr>
              <a:t> tissue and to improve self concept.</a:t>
            </a:r>
          </a:p>
          <a:p>
            <a:pPr>
              <a:lnSpc>
                <a:spcPct val="90000"/>
              </a:lnSpc>
              <a:buFontTx/>
              <a:buNone/>
            </a:pPr>
            <a:endParaRPr lang="en-US" altLang="en-US" dirty="0" smtClean="0">
              <a:solidFill>
                <a:srgbClr val="000000"/>
              </a:solidFill>
            </a:endParaRPr>
          </a:p>
        </p:txBody>
      </p:sp>
    </p:spTree>
    <p:extLst>
      <p:ext uri="{BB962C8B-B14F-4D97-AF65-F5344CB8AC3E}">
        <p14:creationId xmlns:p14="http://schemas.microsoft.com/office/powerpoint/2010/main" val="10225798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noChangeArrowheads="1"/>
          </p:cNvSpPr>
          <p:nvPr>
            <p:ph idx="4294967295"/>
          </p:nvPr>
        </p:nvSpPr>
        <p:spPr>
          <a:xfrm>
            <a:off x="883920" y="1904524"/>
            <a:ext cx="10355580" cy="4221956"/>
          </a:xfrm>
        </p:spPr>
        <p:txBody>
          <a:bodyPr/>
          <a:lstStyle/>
          <a:p>
            <a:pPr>
              <a:buFontTx/>
              <a:buNone/>
            </a:pPr>
            <a:r>
              <a:rPr lang="en-US" altLang="en-US" b="1" dirty="0" smtClean="0">
                <a:solidFill>
                  <a:srgbClr val="000000"/>
                </a:solidFill>
              </a:rPr>
              <a:t>5. Transplant</a:t>
            </a:r>
            <a:r>
              <a:rPr lang="en-US" altLang="en-US" dirty="0" smtClean="0">
                <a:solidFill>
                  <a:srgbClr val="000000"/>
                </a:solidFill>
              </a:rPr>
              <a:t>. To replace organs or structures that are diseased or malfunctioning.</a:t>
            </a:r>
          </a:p>
          <a:p>
            <a:pPr>
              <a:buFontTx/>
              <a:buNone/>
            </a:pPr>
            <a:endParaRPr lang="en-US" altLang="en-US" dirty="0" smtClean="0">
              <a:solidFill>
                <a:srgbClr val="000000"/>
              </a:solidFill>
            </a:endParaRPr>
          </a:p>
          <a:p>
            <a:pPr>
              <a:buFontTx/>
              <a:buNone/>
            </a:pPr>
            <a:r>
              <a:rPr lang="en-US" altLang="en-US" b="1" dirty="0" smtClean="0">
                <a:solidFill>
                  <a:srgbClr val="000000"/>
                </a:solidFill>
              </a:rPr>
              <a:t>6. Constructive.</a:t>
            </a:r>
            <a:r>
              <a:rPr lang="en-US" altLang="en-US" dirty="0" smtClean="0">
                <a:solidFill>
                  <a:srgbClr val="000000"/>
                </a:solidFill>
              </a:rPr>
              <a:t> To restore function in </a:t>
            </a:r>
            <a:r>
              <a:rPr lang="en-US" altLang="en-US" dirty="0" err="1" smtClean="0">
                <a:solidFill>
                  <a:srgbClr val="000000"/>
                </a:solidFill>
              </a:rPr>
              <a:t>congeinital</a:t>
            </a:r>
            <a:r>
              <a:rPr lang="en-US" altLang="en-US" dirty="0" smtClean="0">
                <a:solidFill>
                  <a:srgbClr val="000000"/>
                </a:solidFill>
              </a:rPr>
              <a:t> anomalies. Cleft palate </a:t>
            </a:r>
            <a:r>
              <a:rPr lang="en-US" altLang="en-US" dirty="0" err="1" smtClean="0">
                <a:solidFill>
                  <a:srgbClr val="000000"/>
                </a:solidFill>
              </a:rPr>
              <a:t>repaire</a:t>
            </a:r>
            <a:r>
              <a:rPr lang="en-US" altLang="en-US" dirty="0" smtClean="0">
                <a:solidFill>
                  <a:srgbClr val="000000"/>
                </a:solidFill>
              </a:rPr>
              <a:t> (</a:t>
            </a:r>
            <a:r>
              <a:rPr lang="en-US" altLang="en-US" dirty="0" err="1" smtClean="0">
                <a:solidFill>
                  <a:srgbClr val="000000"/>
                </a:solidFill>
              </a:rPr>
              <a:t>palatoplasty</a:t>
            </a:r>
            <a:r>
              <a:rPr lang="en-US" altLang="en-US" dirty="0" smtClean="0">
                <a:solidFill>
                  <a:srgbClr val="000000"/>
                </a:solidFill>
              </a:rPr>
              <a:t>), closure of atrial-septal defect.</a:t>
            </a:r>
          </a:p>
          <a:p>
            <a:pPr>
              <a:buFontTx/>
              <a:buNone/>
            </a:pPr>
            <a:endParaRPr lang="en-US" altLang="en-US" dirty="0" smtClean="0">
              <a:solidFill>
                <a:srgbClr val="000000"/>
              </a:solidFill>
            </a:endParaRPr>
          </a:p>
        </p:txBody>
      </p:sp>
      <p:sp>
        <p:nvSpPr>
          <p:cNvPr id="125955" name="Title 1"/>
          <p:cNvSpPr>
            <a:spLocks noGrp="1" noChangeArrowheads="1"/>
          </p:cNvSpPr>
          <p:nvPr>
            <p:ph type="title" idx="4294967295"/>
          </p:nvPr>
        </p:nvSpPr>
        <p:spPr>
          <a:xfrm>
            <a:off x="1981915" y="274320"/>
            <a:ext cx="8229600" cy="1143000"/>
          </a:xfrm>
        </p:spPr>
        <p:txBody>
          <a:bodyPr/>
          <a:lstStyle/>
          <a:p>
            <a:r>
              <a:rPr lang="en-US" altLang="en-US" smtClean="0">
                <a:solidFill>
                  <a:srgbClr val="000000"/>
                </a:solidFill>
              </a:rPr>
              <a:t>Based on Purpose contd….</a:t>
            </a:r>
          </a:p>
        </p:txBody>
      </p:sp>
    </p:spTree>
    <p:extLst>
      <p:ext uri="{BB962C8B-B14F-4D97-AF65-F5344CB8AC3E}">
        <p14:creationId xmlns:p14="http://schemas.microsoft.com/office/powerpoint/2010/main" val="1163539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idx="4294967295"/>
          </p:nvPr>
        </p:nvSpPr>
        <p:spPr/>
        <p:txBody>
          <a:bodyPr/>
          <a:lstStyle/>
          <a:p>
            <a:r>
              <a:rPr lang="en-US" altLang="en-US" smtClean="0">
                <a:solidFill>
                  <a:srgbClr val="000000"/>
                </a:solidFill>
              </a:rPr>
              <a:t>Based on Purpose contd….</a:t>
            </a:r>
          </a:p>
        </p:txBody>
      </p:sp>
      <p:sp>
        <p:nvSpPr>
          <p:cNvPr id="126979" name="Content Placeholder 2"/>
          <p:cNvSpPr>
            <a:spLocks noGrp="1" noChangeArrowheads="1"/>
          </p:cNvSpPr>
          <p:nvPr>
            <p:ph idx="4294967295"/>
          </p:nvPr>
        </p:nvSpPr>
        <p:spPr>
          <a:xfrm>
            <a:off x="934212" y="1775937"/>
            <a:ext cx="10362724" cy="4116229"/>
          </a:xfrm>
        </p:spPr>
        <p:txBody>
          <a:bodyPr/>
          <a:lstStyle/>
          <a:p>
            <a:pPr>
              <a:buFontTx/>
              <a:buNone/>
            </a:pPr>
            <a:r>
              <a:rPr lang="en-US" altLang="en-US" b="1" dirty="0" smtClean="0">
                <a:solidFill>
                  <a:srgbClr val="000000"/>
                </a:solidFill>
              </a:rPr>
              <a:t>7. Exploratory.</a:t>
            </a:r>
            <a:r>
              <a:rPr lang="en-US" altLang="en-US" dirty="0" smtClean="0">
                <a:solidFill>
                  <a:srgbClr val="000000"/>
                </a:solidFill>
              </a:rPr>
              <a:t> To estimate the extend of the disease or confirmation of diagnosis. Examples: Exploratory </a:t>
            </a:r>
            <a:r>
              <a:rPr lang="en-US" altLang="en-US" dirty="0" err="1" smtClean="0">
                <a:solidFill>
                  <a:srgbClr val="000000"/>
                </a:solidFill>
              </a:rPr>
              <a:t>laparatomy</a:t>
            </a:r>
            <a:r>
              <a:rPr lang="en-US" altLang="en-US" dirty="0" smtClean="0">
                <a:solidFill>
                  <a:srgbClr val="000000"/>
                </a:solidFill>
              </a:rPr>
              <a:t>, pelvic </a:t>
            </a:r>
            <a:r>
              <a:rPr lang="en-US" altLang="en-US" dirty="0" err="1" smtClean="0">
                <a:solidFill>
                  <a:srgbClr val="000000"/>
                </a:solidFill>
              </a:rPr>
              <a:t>laparatomy</a:t>
            </a:r>
            <a:r>
              <a:rPr lang="en-US" altLang="en-US" dirty="0" smtClean="0">
                <a:solidFill>
                  <a:srgbClr val="000000"/>
                </a:solidFill>
              </a:rPr>
              <a:t>.</a:t>
            </a:r>
          </a:p>
          <a:p>
            <a:pPr>
              <a:buFontTx/>
              <a:buNone/>
            </a:pPr>
            <a:endParaRPr lang="en-US" altLang="en-US" dirty="0" smtClean="0">
              <a:solidFill>
                <a:srgbClr val="000000"/>
              </a:solidFill>
            </a:endParaRPr>
          </a:p>
          <a:p>
            <a:pPr>
              <a:buFontTx/>
              <a:buNone/>
            </a:pPr>
            <a:r>
              <a:rPr lang="en-US" altLang="en-US" b="1" dirty="0" smtClean="0">
                <a:solidFill>
                  <a:srgbClr val="000000"/>
                </a:solidFill>
              </a:rPr>
              <a:t>8. Aesthetic.</a:t>
            </a:r>
            <a:r>
              <a:rPr lang="en-US" altLang="en-US" dirty="0" smtClean="0">
                <a:solidFill>
                  <a:srgbClr val="000000"/>
                </a:solidFill>
              </a:rPr>
              <a:t> To improve on physical features that are within normal range. Example: breast augmentation.</a:t>
            </a:r>
          </a:p>
          <a:p>
            <a:pPr>
              <a:buFontTx/>
              <a:buNone/>
            </a:pPr>
            <a:endParaRPr lang="en-US" altLang="en-US" dirty="0" smtClean="0">
              <a:solidFill>
                <a:srgbClr val="000000"/>
              </a:solidFill>
            </a:endParaRPr>
          </a:p>
        </p:txBody>
      </p:sp>
    </p:spTree>
    <p:extLst>
      <p:ext uri="{BB962C8B-B14F-4D97-AF65-F5344CB8AC3E}">
        <p14:creationId xmlns:p14="http://schemas.microsoft.com/office/powerpoint/2010/main" val="32644984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noChangeArrowheads="1"/>
          </p:cNvSpPr>
          <p:nvPr>
            <p:ph idx="4294967295"/>
          </p:nvPr>
        </p:nvSpPr>
        <p:spPr>
          <a:xfrm>
            <a:off x="883920" y="822960"/>
            <a:ext cx="10424160" cy="5303520"/>
          </a:xfrm>
        </p:spPr>
        <p:txBody>
          <a:bodyPr/>
          <a:lstStyle/>
          <a:p>
            <a:pPr>
              <a:buFontTx/>
              <a:buNone/>
            </a:pPr>
            <a:r>
              <a:rPr lang="en-US" altLang="en-US" dirty="0" smtClean="0">
                <a:solidFill>
                  <a:srgbClr val="000000"/>
                </a:solidFill>
              </a:rPr>
              <a:t>Examples of the type of surgery according to purpose: </a:t>
            </a:r>
          </a:p>
          <a:p>
            <a:r>
              <a:rPr lang="en-US" altLang="en-US" dirty="0" smtClean="0">
                <a:solidFill>
                  <a:srgbClr val="000000"/>
                </a:solidFill>
              </a:rPr>
              <a:t>Pap Smear (Diagnostic), </a:t>
            </a:r>
          </a:p>
          <a:p>
            <a:r>
              <a:rPr lang="en-US" altLang="en-US" dirty="0" smtClean="0">
                <a:solidFill>
                  <a:srgbClr val="000000"/>
                </a:solidFill>
              </a:rPr>
              <a:t>Tonsillectomy  (Curative), </a:t>
            </a:r>
          </a:p>
          <a:p>
            <a:r>
              <a:rPr lang="en-US" altLang="en-US" dirty="0" err="1" smtClean="0">
                <a:solidFill>
                  <a:srgbClr val="000000"/>
                </a:solidFill>
              </a:rPr>
              <a:t>Nephrocapsulectomy</a:t>
            </a:r>
            <a:r>
              <a:rPr lang="en-US" altLang="en-US" dirty="0" smtClean="0">
                <a:solidFill>
                  <a:srgbClr val="000000"/>
                </a:solidFill>
              </a:rPr>
              <a:t> (Curative), </a:t>
            </a:r>
          </a:p>
          <a:p>
            <a:r>
              <a:rPr lang="en-US" altLang="en-US" dirty="0" err="1" smtClean="0">
                <a:solidFill>
                  <a:srgbClr val="000000"/>
                </a:solidFill>
              </a:rPr>
              <a:t>Osteoplasty</a:t>
            </a:r>
            <a:r>
              <a:rPr lang="en-US" altLang="en-US" dirty="0" smtClean="0">
                <a:solidFill>
                  <a:srgbClr val="000000"/>
                </a:solidFill>
              </a:rPr>
              <a:t> (Curative/ Constructive),  </a:t>
            </a:r>
          </a:p>
          <a:p>
            <a:r>
              <a:rPr lang="en-US" altLang="en-US" dirty="0" err="1" smtClean="0">
                <a:solidFill>
                  <a:srgbClr val="000000"/>
                </a:solidFill>
              </a:rPr>
              <a:t>Perineorrhaphy</a:t>
            </a:r>
            <a:r>
              <a:rPr lang="en-US" altLang="en-US" dirty="0" smtClean="0">
                <a:solidFill>
                  <a:srgbClr val="000000"/>
                </a:solidFill>
              </a:rPr>
              <a:t> (Curative/Reconstructive), </a:t>
            </a:r>
          </a:p>
          <a:p>
            <a:r>
              <a:rPr lang="en-US" altLang="en-US" dirty="0" err="1" smtClean="0">
                <a:solidFill>
                  <a:srgbClr val="000000"/>
                </a:solidFill>
              </a:rPr>
              <a:t>Trachelorrhaphy</a:t>
            </a:r>
            <a:r>
              <a:rPr lang="en-US" altLang="en-US" dirty="0" smtClean="0">
                <a:solidFill>
                  <a:srgbClr val="000000"/>
                </a:solidFill>
              </a:rPr>
              <a:t> (Curative/Constructive), </a:t>
            </a:r>
          </a:p>
          <a:p>
            <a:r>
              <a:rPr lang="en-US" altLang="en-US" dirty="0" smtClean="0">
                <a:solidFill>
                  <a:srgbClr val="000000"/>
                </a:solidFill>
              </a:rPr>
              <a:t>Skin Grafting(Curative/ Reconstructive)</a:t>
            </a:r>
          </a:p>
          <a:p>
            <a:endParaRPr lang="en-US" altLang="en-US" dirty="0" smtClean="0">
              <a:solidFill>
                <a:srgbClr val="000000"/>
              </a:solidFill>
            </a:endParaRPr>
          </a:p>
        </p:txBody>
      </p:sp>
    </p:spTree>
    <p:extLst>
      <p:ext uri="{BB962C8B-B14F-4D97-AF65-F5344CB8AC3E}">
        <p14:creationId xmlns:p14="http://schemas.microsoft.com/office/powerpoint/2010/main" val="10951779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noChangeArrowheads="1"/>
          </p:cNvSpPr>
          <p:nvPr>
            <p:ph type="title" idx="4294967295"/>
          </p:nvPr>
        </p:nvSpPr>
        <p:spPr>
          <a:xfrm>
            <a:off x="1981915" y="228600"/>
            <a:ext cx="8229600" cy="838677"/>
          </a:xfrm>
        </p:spPr>
        <p:txBody>
          <a:bodyPr/>
          <a:lstStyle/>
          <a:p>
            <a:r>
              <a:rPr lang="en-US" altLang="en-US" smtClean="0">
                <a:solidFill>
                  <a:srgbClr val="000000"/>
                </a:solidFill>
              </a:rPr>
              <a:t>Based on Urgency</a:t>
            </a:r>
          </a:p>
        </p:txBody>
      </p:sp>
      <p:sp>
        <p:nvSpPr>
          <p:cNvPr id="129027" name="Content Placeholder 2"/>
          <p:cNvSpPr>
            <a:spLocks noGrp="1" noChangeArrowheads="1"/>
          </p:cNvSpPr>
          <p:nvPr>
            <p:ph idx="4294967295"/>
          </p:nvPr>
        </p:nvSpPr>
        <p:spPr>
          <a:xfrm>
            <a:off x="1295400" y="1508760"/>
            <a:ext cx="9899095" cy="4526280"/>
          </a:xfrm>
        </p:spPr>
        <p:txBody>
          <a:bodyPr/>
          <a:lstStyle/>
          <a:p>
            <a:pPr marL="512922" indent="-512922">
              <a:buFontTx/>
              <a:buAutoNum type="arabicPeriod"/>
            </a:pPr>
            <a:r>
              <a:rPr lang="en-US" altLang="en-US" b="1" dirty="0" smtClean="0">
                <a:solidFill>
                  <a:srgbClr val="000000"/>
                </a:solidFill>
              </a:rPr>
              <a:t>Elective. </a:t>
            </a:r>
            <a:r>
              <a:rPr lang="en-US" altLang="en-US" dirty="0" smtClean="0">
                <a:solidFill>
                  <a:srgbClr val="000000"/>
                </a:solidFill>
              </a:rPr>
              <a:t>These are kind of surgeries wherein they are pre-planned. </a:t>
            </a:r>
          </a:p>
          <a:p>
            <a:pPr marL="512922" indent="-512922">
              <a:buNone/>
            </a:pPr>
            <a:r>
              <a:rPr lang="en-US" altLang="en-US" dirty="0" smtClean="0">
                <a:solidFill>
                  <a:srgbClr val="000000"/>
                </a:solidFill>
              </a:rPr>
              <a:t>      Delay of surgery has no ill-effects. </a:t>
            </a:r>
          </a:p>
          <a:p>
            <a:pPr marL="512922" indent="-512922">
              <a:buNone/>
            </a:pPr>
            <a:r>
              <a:rPr lang="en-US" altLang="en-US" dirty="0" smtClean="0">
                <a:solidFill>
                  <a:srgbClr val="000000"/>
                </a:solidFill>
              </a:rPr>
              <a:t>      These can be scheduled in advance based on the client’s choice. </a:t>
            </a:r>
          </a:p>
          <a:p>
            <a:pPr marL="512922" indent="-512922">
              <a:buNone/>
            </a:pPr>
            <a:r>
              <a:rPr lang="en-US" altLang="en-US" dirty="0" smtClean="0">
                <a:solidFill>
                  <a:srgbClr val="000000"/>
                </a:solidFill>
              </a:rPr>
              <a:t>      Examples: tonsillectomy, hernia repair, cataract extraction, mammoplasty, face lift, and cesarean section.</a:t>
            </a:r>
          </a:p>
          <a:p>
            <a:pPr marL="512922" indent="-512922">
              <a:buNone/>
            </a:pPr>
            <a:endParaRPr lang="en-US" altLang="en-US" dirty="0" smtClean="0">
              <a:solidFill>
                <a:srgbClr val="000000"/>
              </a:solidFill>
            </a:endParaRPr>
          </a:p>
        </p:txBody>
      </p:sp>
    </p:spTree>
    <p:extLst>
      <p:ext uri="{BB962C8B-B14F-4D97-AF65-F5344CB8AC3E}">
        <p14:creationId xmlns:p14="http://schemas.microsoft.com/office/powerpoint/2010/main" val="243577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normAutofit/>
          </a:bodyPr>
          <a:lstStyle/>
          <a:p>
            <a:r>
              <a:rPr lang="en-US" b="1" dirty="0" smtClean="0"/>
              <a:t>AIMS OF THE THEATRE NURSE</a:t>
            </a:r>
            <a:endParaRPr lang="en-US" b="1" dirty="0"/>
          </a:p>
        </p:txBody>
      </p:sp>
      <p:sp>
        <p:nvSpPr>
          <p:cNvPr id="1048634" name="Content Placeholder 2"/>
          <p:cNvSpPr>
            <a:spLocks noGrp="1"/>
          </p:cNvSpPr>
          <p:nvPr>
            <p:ph idx="1"/>
          </p:nvPr>
        </p:nvSpPr>
        <p:spPr>
          <a:xfrm>
            <a:off x="818605" y="1447800"/>
            <a:ext cx="10458959" cy="5410200"/>
          </a:xfrm>
        </p:spPr>
        <p:txBody>
          <a:bodyPr>
            <a:normAutofit/>
          </a:bodyPr>
          <a:lstStyle/>
          <a:p>
            <a:r>
              <a:rPr lang="en-US" dirty="0" smtClean="0"/>
              <a:t>To prepare conscientiously by study to adapt to the changing world of medicine</a:t>
            </a:r>
          </a:p>
          <a:p>
            <a:r>
              <a:rPr lang="en-US" dirty="0" smtClean="0"/>
              <a:t>To allay the fears of the patient</a:t>
            </a:r>
          </a:p>
          <a:p>
            <a:r>
              <a:rPr lang="en-US" dirty="0" smtClean="0"/>
              <a:t>To integrate the patient care during their period in theatre</a:t>
            </a:r>
          </a:p>
          <a:p>
            <a:r>
              <a:rPr lang="en-US" dirty="0" smtClean="0"/>
              <a:t>To become highly skilled in theatre techniques</a:t>
            </a:r>
          </a:p>
          <a:p>
            <a:r>
              <a:rPr lang="en-US" dirty="0" smtClean="0"/>
              <a:t>To be able to impart knowledge to others.</a:t>
            </a:r>
          </a:p>
          <a:p>
            <a:endParaRPr lang="en-US" dirty="0"/>
          </a:p>
        </p:txBody>
      </p:sp>
    </p:spTree>
    <p:extLst>
      <p:ext uri="{BB962C8B-B14F-4D97-AF65-F5344CB8AC3E}">
        <p14:creationId xmlns:p14="http://schemas.microsoft.com/office/powerpoint/2010/main" val="3558765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idx="4294967295"/>
          </p:nvPr>
        </p:nvSpPr>
        <p:spPr>
          <a:xfrm>
            <a:off x="1981915" y="0"/>
            <a:ext cx="8229600" cy="914400"/>
          </a:xfrm>
        </p:spPr>
        <p:txBody>
          <a:bodyPr/>
          <a:lstStyle/>
          <a:p>
            <a:r>
              <a:rPr lang="en-US" altLang="en-US" smtClean="0">
                <a:solidFill>
                  <a:srgbClr val="000000"/>
                </a:solidFill>
              </a:rPr>
              <a:t>Based on Urgency contd..</a:t>
            </a:r>
          </a:p>
        </p:txBody>
      </p:sp>
      <p:sp>
        <p:nvSpPr>
          <p:cNvPr id="130051" name="Content Placeholder 2"/>
          <p:cNvSpPr>
            <a:spLocks noGrp="1" noChangeArrowheads="1"/>
          </p:cNvSpPr>
          <p:nvPr>
            <p:ph idx="4294967295"/>
          </p:nvPr>
        </p:nvSpPr>
        <p:spPr>
          <a:xfrm>
            <a:off x="952500" y="1097280"/>
            <a:ext cx="10036255" cy="5257800"/>
          </a:xfrm>
        </p:spPr>
        <p:txBody>
          <a:bodyPr/>
          <a:lstStyle/>
          <a:p>
            <a:pPr>
              <a:buFontTx/>
              <a:buNone/>
            </a:pPr>
            <a:r>
              <a:rPr lang="en-US" altLang="en-US" b="1" dirty="0" smtClean="0">
                <a:solidFill>
                  <a:srgbClr val="000000"/>
                </a:solidFill>
              </a:rPr>
              <a:t>2. Urgent.</a:t>
            </a:r>
            <a:r>
              <a:rPr lang="en-US" altLang="en-US" dirty="0" smtClean="0">
                <a:solidFill>
                  <a:srgbClr val="000000"/>
                </a:solidFill>
              </a:rPr>
              <a:t> Surgeries that are necessary for the client’s health, usually done within 24 to 48 hours. Examples: Removal of gall bladder, amputation, colon resection, coronary artery bypass, surgical removal of tumor</a:t>
            </a:r>
          </a:p>
          <a:p>
            <a:pPr>
              <a:buFontTx/>
              <a:buNone/>
            </a:pPr>
            <a:endParaRPr lang="en-US" altLang="en-US" dirty="0" smtClean="0">
              <a:solidFill>
                <a:srgbClr val="000000"/>
              </a:solidFill>
            </a:endParaRPr>
          </a:p>
          <a:p>
            <a:pPr>
              <a:buFontTx/>
              <a:buNone/>
            </a:pPr>
            <a:r>
              <a:rPr lang="en-US" altLang="en-US" b="1" dirty="0" smtClean="0">
                <a:solidFill>
                  <a:srgbClr val="000000"/>
                </a:solidFill>
              </a:rPr>
              <a:t>3. Emergent.</a:t>
            </a:r>
            <a:r>
              <a:rPr lang="en-US" altLang="en-US" dirty="0" smtClean="0">
                <a:solidFill>
                  <a:srgbClr val="000000"/>
                </a:solidFill>
              </a:rPr>
              <a:t> Surgeries that must be done immediately to preserve client’s life, body part of body function. Examples: Control of hemorrhage, perforated ulcer, intestinal obstruction, repair of trauma, tracheostomy</a:t>
            </a:r>
          </a:p>
          <a:p>
            <a:pPr>
              <a:buFontTx/>
              <a:buNone/>
            </a:pPr>
            <a:endParaRPr lang="en-US" altLang="en-US" dirty="0" smtClean="0">
              <a:solidFill>
                <a:srgbClr val="000000"/>
              </a:solidFill>
            </a:endParaRPr>
          </a:p>
        </p:txBody>
      </p:sp>
    </p:spTree>
    <p:extLst>
      <p:ext uri="{BB962C8B-B14F-4D97-AF65-F5344CB8AC3E}">
        <p14:creationId xmlns:p14="http://schemas.microsoft.com/office/powerpoint/2010/main" val="1853123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noChangeArrowheads="1"/>
          </p:cNvSpPr>
          <p:nvPr>
            <p:ph type="title" idx="4294967295"/>
          </p:nvPr>
        </p:nvSpPr>
        <p:spPr>
          <a:xfrm>
            <a:off x="1981915" y="228600"/>
            <a:ext cx="8229600" cy="610077"/>
          </a:xfrm>
        </p:spPr>
        <p:txBody>
          <a:bodyPr/>
          <a:lstStyle/>
          <a:p>
            <a:pPr algn="l"/>
            <a:r>
              <a:rPr lang="en-US" altLang="en-US" sz="3600">
                <a:solidFill>
                  <a:srgbClr val="000000"/>
                </a:solidFill>
              </a:rPr>
              <a:t>According To Degree Of Risk</a:t>
            </a:r>
          </a:p>
        </p:txBody>
      </p:sp>
      <p:sp>
        <p:nvSpPr>
          <p:cNvPr id="131075" name="Content Placeholder 2"/>
          <p:cNvSpPr>
            <a:spLocks noGrp="1" noChangeArrowheads="1"/>
          </p:cNvSpPr>
          <p:nvPr>
            <p:ph idx="4294967295"/>
          </p:nvPr>
        </p:nvSpPr>
        <p:spPr>
          <a:xfrm>
            <a:off x="678180" y="1067277"/>
            <a:ext cx="10629900" cy="5059203"/>
          </a:xfrm>
        </p:spPr>
        <p:txBody>
          <a:bodyPr/>
          <a:lstStyle/>
          <a:p>
            <a:pPr marL="512922" indent="-512922">
              <a:buFontTx/>
              <a:buAutoNum type="arabicPeriod"/>
            </a:pPr>
            <a:r>
              <a:rPr lang="en-US" altLang="en-US" dirty="0" smtClean="0">
                <a:solidFill>
                  <a:srgbClr val="000000"/>
                </a:solidFill>
              </a:rPr>
              <a:t>Major Surgery – involves high risk / Greater Risk for Infection – it’s Extensive or Prolonged - Large amount of blood loss -Vital organ may be handled or removed </a:t>
            </a:r>
          </a:p>
          <a:p>
            <a:pPr marL="512922" indent="-512922">
              <a:buFontTx/>
              <a:buAutoNum type="arabicPeriod"/>
            </a:pPr>
            <a:r>
              <a:rPr lang="en-US" altLang="en-US" dirty="0" smtClean="0">
                <a:solidFill>
                  <a:srgbClr val="000000"/>
                </a:solidFill>
              </a:rPr>
              <a:t>Minor Surgery - Generally not prolonged - Leads to few serious complication - Involves less risk </a:t>
            </a:r>
          </a:p>
        </p:txBody>
      </p:sp>
    </p:spTree>
    <p:extLst>
      <p:ext uri="{BB962C8B-B14F-4D97-AF65-F5344CB8AC3E}">
        <p14:creationId xmlns:p14="http://schemas.microsoft.com/office/powerpoint/2010/main" val="1467056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Common Terms</a:t>
            </a:r>
          </a:p>
        </p:txBody>
      </p:sp>
      <p:sp>
        <p:nvSpPr>
          <p:cNvPr id="132099" name="Rectangle 2"/>
          <p:cNvSpPr>
            <a:spLocks noGrp="1" noChangeArrowheads="1"/>
          </p:cNvSpPr>
          <p:nvPr>
            <p:ph type="body" idx="4294967295"/>
          </p:nvPr>
        </p:nvSpPr>
        <p:spPr>
          <a:xfrm>
            <a:off x="472440" y="1645920"/>
            <a:ext cx="1062990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Perioperative Nursing:</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Includes the preoperative (before), intraoperative (during) and postoperative (after) periods.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Preoperative period:</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This is an important time to address issues that may come up during surgery (Screening)</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i.e. assess for bleeding problems, don't want to find out that someone has a bleeding problem as they exsanguinate on the operating table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Also can teach patients and family about what to expect before, during and after a procedure</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in an emergency, we can prepare the family if the patient isn't alert</a:t>
            </a:r>
          </a:p>
        </p:txBody>
      </p:sp>
    </p:spTree>
    <p:extLst>
      <p:ext uri="{BB962C8B-B14F-4D97-AF65-F5344CB8AC3E}">
        <p14:creationId xmlns:p14="http://schemas.microsoft.com/office/powerpoint/2010/main" val="15874467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Types of Surgeries</a:t>
            </a:r>
          </a:p>
        </p:txBody>
      </p:sp>
      <p:sp>
        <p:nvSpPr>
          <p:cNvPr id="133123" name="Rectangle 2"/>
          <p:cNvSpPr>
            <a:spLocks noGrp="1" noChangeArrowheads="1"/>
          </p:cNvSpPr>
          <p:nvPr>
            <p:ph type="body" idx="4294967295"/>
          </p:nvPr>
        </p:nvSpPr>
        <p:spPr>
          <a:xfrm>
            <a:off x="1747600" y="1645920"/>
            <a:ext cx="8698230" cy="4937760"/>
          </a:xfrm>
        </p:spPr>
        <p:txBody>
          <a:bodyPr vert="horz" wrap="square" lIns="0" tIns="0" rIns="0" bIns="0" numCol="1" anchor="t" anchorCtr="0" compatLnSpc="1">
            <a:prstTxWarp prst="textNoShape">
              <a:avLst/>
            </a:prstTxWarp>
          </a:bodyPr>
          <a:lstStyle/>
          <a:p>
            <a:pPr marL="411480" lvl="1" indent="-308610" eaLnBrk="1" hangingPunct="1">
              <a:lnSpc>
                <a:spcPct val="95000"/>
              </a:lnSpc>
              <a:spcBef>
                <a:spcPct val="0"/>
              </a:spcBef>
              <a:buClr>
                <a:srgbClr val="000000"/>
              </a:buClr>
              <a:buFontTx/>
              <a:buAutoNum type="arabicPeriod"/>
            </a:pPr>
            <a:r>
              <a:rPr lang="en-US" altLang="en-US" sz="2430">
                <a:solidFill>
                  <a:srgbClr val="000000"/>
                </a:solidFill>
                <a:latin typeface="Arial" panose="020B0604020202020204" pitchFamily="34" charset="0"/>
              </a:rPr>
              <a:t>Diagnostic</a:t>
            </a:r>
          </a:p>
          <a:p>
            <a:pPr marL="411480" lvl="1" indent="-308610" eaLnBrk="1" hangingPunct="1">
              <a:lnSpc>
                <a:spcPct val="95000"/>
              </a:lnSpc>
              <a:spcBef>
                <a:spcPct val="0"/>
              </a:spcBef>
              <a:buClr>
                <a:srgbClr val="000000"/>
              </a:buClr>
              <a:buFontTx/>
              <a:buAutoNum type="arabicPeriod"/>
            </a:pPr>
            <a:r>
              <a:rPr lang="en-US" altLang="en-US" sz="2430">
                <a:solidFill>
                  <a:srgbClr val="000000"/>
                </a:solidFill>
                <a:latin typeface="Arial" panose="020B0604020202020204" pitchFamily="34" charset="0"/>
              </a:rPr>
              <a:t>Therapeutic</a:t>
            </a:r>
          </a:p>
          <a:p>
            <a:pPr marL="411480" lvl="1" indent="-308610" eaLnBrk="1" hangingPunct="1">
              <a:lnSpc>
                <a:spcPct val="95000"/>
              </a:lnSpc>
              <a:spcBef>
                <a:spcPct val="0"/>
              </a:spcBef>
              <a:buClr>
                <a:srgbClr val="000000"/>
              </a:buClr>
              <a:buFontTx/>
              <a:buAutoNum type="arabicPeriod"/>
            </a:pPr>
            <a:r>
              <a:rPr lang="en-US" altLang="en-US" sz="2430">
                <a:solidFill>
                  <a:srgbClr val="000000"/>
                </a:solidFill>
                <a:latin typeface="Arial" panose="020B0604020202020204" pitchFamily="34" charset="0"/>
              </a:rPr>
              <a:t>Palliative</a:t>
            </a:r>
          </a:p>
          <a:p>
            <a:pPr marL="411480" lvl="1" indent="-308610" eaLnBrk="1" hangingPunct="1">
              <a:lnSpc>
                <a:spcPct val="95000"/>
              </a:lnSpc>
              <a:spcBef>
                <a:spcPct val="0"/>
              </a:spcBef>
              <a:buClr>
                <a:srgbClr val="000000"/>
              </a:buClr>
              <a:buFontTx/>
              <a:buAutoNum type="arabicPeriod"/>
            </a:pPr>
            <a:r>
              <a:rPr lang="en-US" altLang="en-US" sz="2430">
                <a:solidFill>
                  <a:srgbClr val="000000"/>
                </a:solidFill>
                <a:latin typeface="Arial" panose="020B0604020202020204" pitchFamily="34" charset="0"/>
              </a:rPr>
              <a:t>Preventive</a:t>
            </a:r>
          </a:p>
          <a:p>
            <a:pPr marL="411480" lvl="1" indent="-308610" eaLnBrk="1" hangingPunct="1">
              <a:lnSpc>
                <a:spcPct val="95000"/>
              </a:lnSpc>
              <a:spcBef>
                <a:spcPct val="0"/>
              </a:spcBef>
              <a:buClr>
                <a:srgbClr val="000000"/>
              </a:buClr>
              <a:buFontTx/>
              <a:buAutoNum type="arabicPeriod"/>
            </a:pPr>
            <a:r>
              <a:rPr lang="en-US" altLang="en-US" sz="2430">
                <a:solidFill>
                  <a:srgbClr val="000000"/>
                </a:solidFill>
                <a:latin typeface="Arial" panose="020B0604020202020204" pitchFamily="34" charset="0"/>
              </a:rPr>
              <a:t>Cosmetic</a:t>
            </a:r>
          </a:p>
        </p:txBody>
      </p:sp>
    </p:spTree>
    <p:extLst>
      <p:ext uri="{BB962C8B-B14F-4D97-AF65-F5344CB8AC3E}">
        <p14:creationId xmlns:p14="http://schemas.microsoft.com/office/powerpoint/2010/main" val="180119378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Types of Surgeries</a:t>
            </a:r>
          </a:p>
        </p:txBody>
      </p:sp>
      <p:sp>
        <p:nvSpPr>
          <p:cNvPr id="134147" name="Rectangle 2"/>
          <p:cNvSpPr>
            <a:spLocks noGrp="1" noChangeArrowheads="1"/>
          </p:cNvSpPr>
          <p:nvPr>
            <p:ph type="body" idx="4294967295"/>
          </p:nvPr>
        </p:nvSpPr>
        <p:spPr>
          <a:xfrm>
            <a:off x="815340" y="1645920"/>
            <a:ext cx="505849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Diagnostic:</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Determination of the presence and or extent of the pathology</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i.e. lymph node </a:t>
            </a:r>
            <a:r>
              <a:rPr lang="en-US" altLang="en-US" sz="2430" b="1" dirty="0" err="1">
                <a:solidFill>
                  <a:srgbClr val="000000"/>
                </a:solidFill>
                <a:latin typeface="Arial" panose="020B0604020202020204" pitchFamily="34" charset="0"/>
              </a:rPr>
              <a:t>bx</a:t>
            </a:r>
            <a:r>
              <a:rPr lang="en-US" altLang="en-US" sz="2430" b="1" dirty="0">
                <a:solidFill>
                  <a:srgbClr val="000000"/>
                </a:solidFill>
                <a:latin typeface="Arial" panose="020B0604020202020204" pitchFamily="34" charset="0"/>
              </a:rPr>
              <a:t>, bronchoscopy, exploratory </a:t>
            </a:r>
            <a:r>
              <a:rPr lang="en-US" altLang="en-US" sz="2430" b="1" dirty="0" err="1">
                <a:solidFill>
                  <a:srgbClr val="000000"/>
                </a:solidFill>
                <a:latin typeface="Arial" panose="020B0604020202020204" pitchFamily="34" charset="0"/>
              </a:rPr>
              <a:t>laparatomy</a:t>
            </a:r>
            <a:endParaRPr lang="en-US" altLang="en-US" sz="2430" b="1" dirty="0">
              <a:solidFill>
                <a:srgbClr val="000000"/>
              </a:solidFill>
              <a:latin typeface="Arial" panose="020B0604020202020204" pitchFamily="34" charset="0"/>
            </a:endParaRPr>
          </a:p>
        </p:txBody>
      </p:sp>
      <p:sp>
        <p:nvSpPr>
          <p:cNvPr id="134148" name="Rectangle 3"/>
          <p:cNvSpPr>
            <a:spLocks noGrp="1" noChangeArrowheads="1"/>
          </p:cNvSpPr>
          <p:nvPr>
            <p:ph type="body" idx="4294967295"/>
          </p:nvPr>
        </p:nvSpPr>
        <p:spPr>
          <a:xfrm>
            <a:off x="6319600" y="1645920"/>
            <a:ext cx="526280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Therapeutic:</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 </a:t>
            </a:r>
            <a:r>
              <a:rPr lang="en-US" altLang="en-US" sz="2430" dirty="0">
                <a:solidFill>
                  <a:srgbClr val="000000"/>
                </a:solidFill>
                <a:latin typeface="Arial" panose="020B0604020202020204" pitchFamily="34" charset="0"/>
              </a:rPr>
              <a:t>Elimination or repair of the pathology</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Removal of the appendix when it's </a:t>
            </a:r>
            <a:r>
              <a:rPr lang="en-US" altLang="en-US" sz="2430" b="1" dirty="0" err="1">
                <a:solidFill>
                  <a:srgbClr val="000000"/>
                </a:solidFill>
                <a:latin typeface="Arial" panose="020B0604020202020204" pitchFamily="34" charset="0"/>
              </a:rPr>
              <a:t>inflammed</a:t>
            </a:r>
            <a:r>
              <a:rPr lang="en-US" altLang="en-US" sz="2430" b="1" dirty="0">
                <a:solidFill>
                  <a:srgbClr val="000000"/>
                </a:solidFill>
                <a:latin typeface="Arial" panose="020B0604020202020204" pitchFamily="34" charset="0"/>
              </a:rPr>
              <a:t>, removal of a localized cancer</a:t>
            </a:r>
          </a:p>
        </p:txBody>
      </p:sp>
    </p:spTree>
    <p:extLst>
      <p:ext uri="{BB962C8B-B14F-4D97-AF65-F5344CB8AC3E}">
        <p14:creationId xmlns:p14="http://schemas.microsoft.com/office/powerpoint/2010/main" val="251335040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Types of Surgeries</a:t>
            </a:r>
          </a:p>
        </p:txBody>
      </p:sp>
      <p:sp>
        <p:nvSpPr>
          <p:cNvPr id="135171" name="Rectangle 2"/>
          <p:cNvSpPr>
            <a:spLocks noGrp="1" noChangeArrowheads="1"/>
          </p:cNvSpPr>
          <p:nvPr>
            <p:ph type="body" idx="4294967295"/>
          </p:nvPr>
        </p:nvSpPr>
        <p:spPr>
          <a:xfrm>
            <a:off x="541020" y="1645920"/>
            <a:ext cx="533281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Palliative: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Alleviation of symptoms without curing the underlying disease</a:t>
            </a:r>
          </a:p>
          <a:p>
            <a:pPr marL="411480" lvl="1" indent="-308610" eaLnBrk="1" hangingPunct="1">
              <a:lnSpc>
                <a:spcPct val="95000"/>
              </a:lnSpc>
              <a:spcBef>
                <a:spcPct val="0"/>
              </a:spcBef>
              <a:buClr>
                <a:srgbClr val="000000"/>
              </a:buClr>
              <a:buFontTx/>
              <a:buChar char="•"/>
            </a:pPr>
            <a:r>
              <a:rPr lang="en-US" altLang="en-US" sz="2430" b="1" dirty="0" err="1">
                <a:solidFill>
                  <a:srgbClr val="000000"/>
                </a:solidFill>
                <a:latin typeface="Arial" panose="020B0604020202020204" pitchFamily="34" charset="0"/>
              </a:rPr>
              <a:t>Rhizotomy</a:t>
            </a:r>
            <a:r>
              <a:rPr lang="en-US" altLang="en-US" sz="2430" b="1" dirty="0">
                <a:solidFill>
                  <a:srgbClr val="000000"/>
                </a:solidFill>
                <a:latin typeface="Arial" panose="020B0604020202020204" pitchFamily="34" charset="0"/>
              </a:rPr>
              <a:t> (cutting of a nerve root) to decrease pain, colostomy placement to bypass an obstructing colon tumor</a:t>
            </a:r>
          </a:p>
        </p:txBody>
      </p:sp>
      <p:sp>
        <p:nvSpPr>
          <p:cNvPr id="135172" name="Rectangle 3"/>
          <p:cNvSpPr>
            <a:spLocks noGrp="1" noChangeArrowheads="1"/>
          </p:cNvSpPr>
          <p:nvPr>
            <p:ph type="body" idx="4294967295"/>
          </p:nvPr>
        </p:nvSpPr>
        <p:spPr>
          <a:xfrm>
            <a:off x="6319600" y="1645920"/>
            <a:ext cx="539996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Preventative: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Surgery to remove tissue that has the potential to become pathologic (may not already express a pathologic problem)</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Total Colectomy in patients with FAP </a:t>
            </a:r>
          </a:p>
        </p:txBody>
      </p:sp>
    </p:spTree>
    <p:extLst>
      <p:ext uri="{BB962C8B-B14F-4D97-AF65-F5344CB8AC3E}">
        <p14:creationId xmlns:p14="http://schemas.microsoft.com/office/powerpoint/2010/main" val="253328344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Types of Surgeries</a:t>
            </a:r>
          </a:p>
        </p:txBody>
      </p:sp>
      <p:sp>
        <p:nvSpPr>
          <p:cNvPr id="136195" name="Rectangle 2"/>
          <p:cNvSpPr>
            <a:spLocks noGrp="1" noChangeArrowheads="1"/>
          </p:cNvSpPr>
          <p:nvPr>
            <p:ph type="body" idx="4294967295"/>
          </p:nvPr>
        </p:nvSpPr>
        <p:spPr>
          <a:xfrm>
            <a:off x="541020" y="1645920"/>
            <a:ext cx="990481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Cosmetic:</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The surgery is preformed for aesthetic reasons</a:t>
            </a:r>
          </a:p>
          <a:p>
            <a:pPr marL="411480" lvl="1" indent="-308610" eaLnBrk="1" hangingPunct="1">
              <a:lnSpc>
                <a:spcPct val="95000"/>
              </a:lnSpc>
              <a:spcBef>
                <a:spcPct val="0"/>
              </a:spcBef>
              <a:buClr>
                <a:srgbClr val="000000"/>
              </a:buClr>
              <a:buFontTx/>
              <a:buChar char="•"/>
            </a:pPr>
            <a:r>
              <a:rPr lang="en-US" altLang="en-US" sz="2430" b="1" dirty="0">
                <a:solidFill>
                  <a:srgbClr val="000000"/>
                </a:solidFill>
                <a:latin typeface="Arial" panose="020B0604020202020204" pitchFamily="34" charset="0"/>
              </a:rPr>
              <a:t>Repair of scars from burns or injuries, minor cleft palate repairs, face lifts, breast augmentation</a:t>
            </a:r>
          </a:p>
        </p:txBody>
      </p:sp>
    </p:spTree>
    <p:extLst>
      <p:ext uri="{BB962C8B-B14F-4D97-AF65-F5344CB8AC3E}">
        <p14:creationId xmlns:p14="http://schemas.microsoft.com/office/powerpoint/2010/main" val="207691171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Further Descriptors of Surgery</a:t>
            </a:r>
          </a:p>
        </p:txBody>
      </p:sp>
      <p:sp>
        <p:nvSpPr>
          <p:cNvPr id="137219" name="Rectangle 2"/>
          <p:cNvSpPr>
            <a:spLocks noGrp="1" noChangeArrowheads="1"/>
          </p:cNvSpPr>
          <p:nvPr>
            <p:ph type="body" idx="4294967295"/>
          </p:nvPr>
        </p:nvSpPr>
        <p:spPr>
          <a:xfrm>
            <a:off x="472441" y="1417320"/>
            <a:ext cx="5394245" cy="4934903"/>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Elective: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Carefully planned event</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Advanced assessments are usually attained and pre-operative checks are in place</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blood draws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physical exam</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other necessary studies</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Can be scheduled in some cases as an outpatient or in an ambulatory surgery center</a:t>
            </a:r>
          </a:p>
        </p:txBody>
      </p:sp>
      <p:sp>
        <p:nvSpPr>
          <p:cNvPr id="137220" name="Rectangle 3"/>
          <p:cNvSpPr>
            <a:spLocks noGrp="1" noChangeArrowheads="1"/>
          </p:cNvSpPr>
          <p:nvPr>
            <p:ph type="body" idx="4294967295"/>
          </p:nvPr>
        </p:nvSpPr>
        <p:spPr>
          <a:xfrm>
            <a:off x="6296740" y="1388745"/>
            <a:ext cx="5422820" cy="4934903"/>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Emergency: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arises unexpectedly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can also occur in a wide variety of settings</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ER</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OR</a:t>
            </a:r>
          </a:p>
          <a:p>
            <a:pPr marL="771525" lvl="2" indent="-257175" eaLnBrk="1" hangingPunct="1">
              <a:lnSpc>
                <a:spcPct val="95000"/>
              </a:lnSpc>
              <a:spcBef>
                <a:spcPct val="0"/>
              </a:spcBef>
              <a:buClr>
                <a:srgbClr val="000000"/>
              </a:buClr>
              <a:buSzPct val="80000"/>
              <a:buFont typeface="Courier New" panose="02070309020205020404" pitchFamily="49" charset="0"/>
              <a:buChar char="o"/>
            </a:pPr>
            <a:r>
              <a:rPr lang="en-US" altLang="en-US" sz="2430" dirty="0">
                <a:solidFill>
                  <a:srgbClr val="000000"/>
                </a:solidFill>
                <a:latin typeface="Arial" panose="020B0604020202020204" pitchFamily="34" charset="0"/>
              </a:rPr>
              <a:t>Battlefield/Trauma scene</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Needed within minutes to hours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Urgent:</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delay could be detrimental</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usually within 24-48 hours</a:t>
            </a:r>
          </a:p>
        </p:txBody>
      </p:sp>
    </p:spTree>
    <p:extLst>
      <p:ext uri="{BB962C8B-B14F-4D97-AF65-F5344CB8AC3E}">
        <p14:creationId xmlns:p14="http://schemas.microsoft.com/office/powerpoint/2010/main" val="3006331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p:cNvSpPr>
            <a:spLocks noGrp="1" noChangeArrowheads="1"/>
          </p:cNvSpPr>
          <p:nvPr>
            <p:ph type="title" idx="4294967295"/>
          </p:nvPr>
        </p:nvSpPr>
        <p:spPr>
          <a:xfrm>
            <a:off x="1747600" y="274320"/>
            <a:ext cx="8698230" cy="822960"/>
          </a:xfrm>
        </p:spPr>
        <p:txBody>
          <a:bodyPr vert="horz" wrap="square" lIns="0" tIns="0" rIns="0" bIns="0" numCol="1" anchor="t" anchorCtr="0" compatLnSpc="1">
            <a:prstTxWarp prst="textNoShape">
              <a:avLst/>
            </a:prstTxWarp>
          </a:bodyPr>
          <a:lstStyle/>
          <a:p>
            <a:pPr algn="l" eaLnBrk="1" hangingPunct="1">
              <a:lnSpc>
                <a:spcPct val="95000"/>
              </a:lnSpc>
            </a:pPr>
            <a:r>
              <a:rPr lang="en-US" altLang="en-US" sz="3870">
                <a:solidFill>
                  <a:srgbClr val="000000"/>
                </a:solidFill>
                <a:latin typeface="Arial" panose="020B0604020202020204" pitchFamily="34" charset="0"/>
              </a:rPr>
              <a:t>Types of Elective Admissions for Surgery</a:t>
            </a:r>
          </a:p>
        </p:txBody>
      </p:sp>
      <p:sp>
        <p:nvSpPr>
          <p:cNvPr id="138243" name="Rectangle 2"/>
          <p:cNvSpPr>
            <a:spLocks noGrp="1" noChangeArrowheads="1"/>
          </p:cNvSpPr>
          <p:nvPr>
            <p:ph type="body" idx="4294967295"/>
          </p:nvPr>
        </p:nvSpPr>
        <p:spPr>
          <a:xfrm>
            <a:off x="746760" y="1645920"/>
            <a:ext cx="10972800" cy="4937760"/>
          </a:xfrm>
        </p:spPr>
        <p:txBody>
          <a:bodyPr vert="horz" wrap="square" lIns="0" tIns="0" rIns="0" bIns="0" numCol="1" anchor="t" anchorCtr="0" compatLnSpc="1">
            <a:prstTxWarp prst="textNoShape">
              <a:avLst/>
            </a:prstTxWarp>
          </a:bodyPr>
          <a:lstStyle/>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Ambulatory Surgery: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Usually outside a hospital setting</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Special prescreening</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Don't use in patient's with multiple problems</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Same-Day Surgery:</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Outpatient, can be in the hospital</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Go home the day of the surgery</a:t>
            </a:r>
          </a:p>
          <a:p>
            <a:pPr marL="0" indent="0" eaLnBrk="1" hangingPunct="1">
              <a:lnSpc>
                <a:spcPct val="95000"/>
              </a:lnSpc>
              <a:spcBef>
                <a:spcPct val="0"/>
              </a:spcBef>
              <a:buNone/>
            </a:pPr>
            <a:r>
              <a:rPr lang="en-US" altLang="en-US" sz="2430" b="1" dirty="0">
                <a:solidFill>
                  <a:srgbClr val="000000"/>
                </a:solidFill>
                <a:latin typeface="Arial" panose="020B0604020202020204" pitchFamily="34" charset="0"/>
              </a:rPr>
              <a:t>Early Hospital Admission:</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Patient comes in early (night before or earlier)</a:t>
            </a:r>
          </a:p>
          <a:p>
            <a:pPr marL="411480" lvl="1" indent="-308610" eaLnBrk="1" hangingPunct="1">
              <a:lnSpc>
                <a:spcPct val="95000"/>
              </a:lnSpc>
              <a:spcBef>
                <a:spcPct val="0"/>
              </a:spcBef>
              <a:buClr>
                <a:srgbClr val="000000"/>
              </a:buClr>
              <a:buFontTx/>
              <a:buChar char="•"/>
            </a:pPr>
            <a:r>
              <a:rPr lang="en-US" altLang="en-US" sz="2430" dirty="0">
                <a:solidFill>
                  <a:srgbClr val="000000"/>
                </a:solidFill>
                <a:latin typeface="Arial" panose="020B0604020202020204" pitchFamily="34" charset="0"/>
              </a:rPr>
              <a:t>Usually patients with complex medical issues, and increased risk for poor surgical outcomes</a:t>
            </a:r>
          </a:p>
          <a:p>
            <a:pPr marL="411480" lvl="1" indent="-308610" eaLnBrk="1" hangingPunct="1">
              <a:lnSpc>
                <a:spcPct val="95000"/>
              </a:lnSpc>
              <a:spcBef>
                <a:spcPct val="0"/>
              </a:spcBef>
              <a:buClr>
                <a:srgbClr val="000000"/>
              </a:buClr>
              <a:buFontTx/>
              <a:buChar char="•"/>
            </a:pPr>
            <a:endParaRPr lang="en-US" altLang="en-US" sz="2430" dirty="0">
              <a:solidFill>
                <a:srgbClr val="000000"/>
              </a:solidFill>
              <a:latin typeface="Arial" panose="020B0604020202020204" pitchFamily="34" charset="0"/>
            </a:endParaRPr>
          </a:p>
          <a:p>
            <a:pPr marL="411480" lvl="1" indent="-308610" eaLnBrk="1" hangingPunct="1">
              <a:lnSpc>
                <a:spcPct val="95000"/>
              </a:lnSpc>
              <a:spcBef>
                <a:spcPct val="0"/>
              </a:spcBef>
              <a:buClr>
                <a:srgbClr val="000000"/>
              </a:buClr>
              <a:buFontTx/>
              <a:buChar char="•"/>
            </a:pPr>
            <a:endParaRPr lang="en-US" altLang="en-US" sz="243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605147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15" y="1407319"/>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23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idx="4294967295"/>
          </p:nvPr>
        </p:nvSpPr>
        <p:spPr/>
        <p:txBody>
          <a:bodyPr/>
          <a:lstStyle/>
          <a:p>
            <a:r>
              <a:rPr lang="en-US" altLang="en-US" smtClean="0">
                <a:solidFill>
                  <a:srgbClr val="000000"/>
                </a:solidFill>
              </a:rPr>
              <a:t>Peri-operative nursing</a:t>
            </a:r>
          </a:p>
        </p:txBody>
      </p:sp>
      <p:sp>
        <p:nvSpPr>
          <p:cNvPr id="4099" name="Content Placeholder 2"/>
          <p:cNvSpPr>
            <a:spLocks noGrp="1" noChangeArrowheads="1"/>
          </p:cNvSpPr>
          <p:nvPr>
            <p:ph idx="4294967295"/>
          </p:nvPr>
        </p:nvSpPr>
        <p:spPr/>
        <p:txBody>
          <a:bodyPr/>
          <a:lstStyle/>
          <a:p>
            <a:pPr>
              <a:lnSpc>
                <a:spcPct val="90000"/>
              </a:lnSpc>
              <a:buFontTx/>
              <a:buNone/>
            </a:pPr>
            <a:r>
              <a:rPr lang="en-US" altLang="en-US" smtClean="0">
                <a:solidFill>
                  <a:srgbClr val="000000"/>
                </a:solidFill>
              </a:rPr>
              <a:t>Definition;</a:t>
            </a:r>
          </a:p>
          <a:p>
            <a:pPr>
              <a:lnSpc>
                <a:spcPct val="90000"/>
              </a:lnSpc>
            </a:pPr>
            <a:r>
              <a:rPr lang="en-US" altLang="en-US" b="1" smtClean="0">
                <a:solidFill>
                  <a:srgbClr val="000000"/>
                </a:solidFill>
              </a:rPr>
              <a:t>Perioperative nursing </a:t>
            </a:r>
            <a:r>
              <a:rPr lang="en-US" altLang="en-US" smtClean="0">
                <a:solidFill>
                  <a:srgbClr val="000000"/>
                </a:solidFill>
              </a:rPr>
              <a:t>describes the wide variety of nursing functions associated with the patient’s surgical management. </a:t>
            </a:r>
          </a:p>
          <a:p>
            <a:pPr>
              <a:lnSpc>
                <a:spcPct val="90000"/>
              </a:lnSpc>
            </a:pPr>
            <a:r>
              <a:rPr lang="en-US" altLang="en-US" b="1" smtClean="0">
                <a:solidFill>
                  <a:srgbClr val="000000"/>
                </a:solidFill>
              </a:rPr>
              <a:t>Perioperative Nursing </a:t>
            </a:r>
            <a:r>
              <a:rPr lang="en-US" altLang="en-US" smtClean="0">
                <a:solidFill>
                  <a:srgbClr val="000000"/>
                </a:solidFill>
              </a:rPr>
              <a:t>is the care of a client or patient before, during, and after an operation. </a:t>
            </a:r>
          </a:p>
          <a:p>
            <a:pPr>
              <a:lnSpc>
                <a:spcPct val="90000"/>
              </a:lnSpc>
            </a:pPr>
            <a:r>
              <a:rPr lang="en-US" altLang="en-US" smtClean="0">
                <a:solidFill>
                  <a:srgbClr val="000000"/>
                </a:solidFill>
              </a:rPr>
              <a:t>It is a specialized nursing area wherein a registered nurse works as a team member of other surgical health care professionals.</a:t>
            </a:r>
          </a:p>
        </p:txBody>
      </p:sp>
    </p:spTree>
    <p:extLst>
      <p:ext uri="{BB962C8B-B14F-4D97-AF65-F5344CB8AC3E}">
        <p14:creationId xmlns:p14="http://schemas.microsoft.com/office/powerpoint/2010/main" val="3612194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normAutofit/>
          </a:bodyPr>
          <a:lstStyle/>
          <a:p>
            <a:r>
              <a:rPr lang="en-US" b="1" dirty="0" smtClean="0"/>
              <a:t>LEGAL ASPECTS IN THEATRE NURSING</a:t>
            </a:r>
            <a:endParaRPr lang="en-US" b="1" dirty="0"/>
          </a:p>
        </p:txBody>
      </p:sp>
      <p:sp>
        <p:nvSpPr>
          <p:cNvPr id="1048638" name="Content Placeholder 2"/>
          <p:cNvSpPr>
            <a:spLocks noGrp="1"/>
          </p:cNvSpPr>
          <p:nvPr>
            <p:ph idx="1"/>
          </p:nvPr>
        </p:nvSpPr>
        <p:spPr>
          <a:xfrm>
            <a:off x="1523999" y="1371600"/>
            <a:ext cx="10006149" cy="5486400"/>
          </a:xfrm>
        </p:spPr>
        <p:txBody>
          <a:bodyPr>
            <a:normAutofit/>
          </a:bodyPr>
          <a:lstStyle/>
          <a:p>
            <a:r>
              <a:rPr lang="en-US" dirty="0" smtClean="0"/>
              <a:t>The term ‘legal’ means; as </a:t>
            </a:r>
            <a:r>
              <a:rPr lang="en-US" b="1" dirty="0" smtClean="0"/>
              <a:t>'required’ </a:t>
            </a:r>
            <a:r>
              <a:rPr lang="en-US" dirty="0" smtClean="0"/>
              <a:t>or</a:t>
            </a:r>
            <a:r>
              <a:rPr lang="en-US" b="1" dirty="0" smtClean="0"/>
              <a:t> 'permitted by law'. </a:t>
            </a:r>
          </a:p>
          <a:p>
            <a:r>
              <a:rPr lang="en-US" dirty="0" smtClean="0"/>
              <a:t>Legal aspects in theatre nursing, refers to what the law requires us to do in the theatre </a:t>
            </a:r>
            <a:r>
              <a:rPr lang="en-US" b="1" dirty="0" smtClean="0"/>
              <a:t>before, during </a:t>
            </a:r>
            <a:r>
              <a:rPr lang="en-US" dirty="0" smtClean="0"/>
              <a:t>and </a:t>
            </a:r>
            <a:r>
              <a:rPr lang="en-US" b="1" dirty="0" smtClean="0"/>
              <a:t>after </a:t>
            </a:r>
            <a:r>
              <a:rPr lang="en-US" dirty="0" smtClean="0"/>
              <a:t>the operation. </a:t>
            </a:r>
          </a:p>
          <a:p>
            <a:r>
              <a:rPr lang="en-US" b="1" dirty="0" smtClean="0"/>
              <a:t>What is the preoperative care requirement before a  patient is taken for operation?</a:t>
            </a:r>
          </a:p>
          <a:p>
            <a:r>
              <a:rPr lang="en-US" dirty="0" smtClean="0"/>
              <a:t>Make sure that the surgeon explains clearly to the patient what will happen to the patient during surgery.</a:t>
            </a:r>
            <a:endParaRPr lang="en-US" b="1" dirty="0"/>
          </a:p>
        </p:txBody>
      </p:sp>
    </p:spTree>
    <p:extLst>
      <p:ext uri="{BB962C8B-B14F-4D97-AF65-F5344CB8AC3E}">
        <p14:creationId xmlns:p14="http://schemas.microsoft.com/office/powerpoint/2010/main" val="2467300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normAutofit/>
          </a:bodyPr>
          <a:lstStyle/>
          <a:p>
            <a:r>
              <a:rPr lang="en-US" b="1" dirty="0" smtClean="0"/>
              <a:t>PREOPERATIVE LEGAL REQUIREMENT</a:t>
            </a:r>
            <a:endParaRPr lang="en-US" b="1" dirty="0"/>
          </a:p>
        </p:txBody>
      </p:sp>
      <p:sp>
        <p:nvSpPr>
          <p:cNvPr id="1048640" name="Content Placeholder 2"/>
          <p:cNvSpPr>
            <a:spLocks noGrp="1"/>
          </p:cNvSpPr>
          <p:nvPr>
            <p:ph idx="1"/>
          </p:nvPr>
        </p:nvSpPr>
        <p:spPr>
          <a:xfrm>
            <a:off x="731519" y="1907176"/>
            <a:ext cx="10990217" cy="4950823"/>
          </a:xfrm>
        </p:spPr>
        <p:txBody>
          <a:bodyPr>
            <a:normAutofit fontScale="93750"/>
          </a:bodyPr>
          <a:lstStyle/>
          <a:p>
            <a:r>
              <a:rPr lang="en-US" dirty="0" smtClean="0"/>
              <a:t> The surgeon should obtain an </a:t>
            </a:r>
            <a:r>
              <a:rPr lang="en-US" b="1" dirty="0" smtClean="0"/>
              <a:t>informed consent</a:t>
            </a:r>
            <a:r>
              <a:rPr lang="en-US" dirty="0" smtClean="0"/>
              <a:t> from the patient or parent/guardian/next of kin for under age or not in a position to sign (e.g. unconscious person).</a:t>
            </a:r>
          </a:p>
          <a:p>
            <a:r>
              <a:rPr lang="en-US" dirty="0" smtClean="0"/>
              <a:t>The nurse ensures/confirms that the patient has</a:t>
            </a:r>
            <a:r>
              <a:rPr lang="en-US" b="1" dirty="0" smtClean="0"/>
              <a:t> signed an informed consent</a:t>
            </a:r>
            <a:r>
              <a:rPr lang="en-US" dirty="0" smtClean="0"/>
              <a:t>, after the surgeon has explained the advantages and outcomes of the operation.</a:t>
            </a:r>
          </a:p>
          <a:p>
            <a:r>
              <a:rPr lang="en-US" dirty="0" smtClean="0"/>
              <a:t>Make sure that the patient observes a ‘</a:t>
            </a:r>
            <a:r>
              <a:rPr lang="en-US" b="1" dirty="0" smtClean="0"/>
              <a:t>Nil by oral’</a:t>
            </a:r>
            <a:r>
              <a:rPr lang="en-US" dirty="0" smtClean="0"/>
              <a:t> rule. </a:t>
            </a:r>
            <a:br>
              <a:rPr lang="en-US" dirty="0" smtClean="0"/>
            </a:br>
            <a:r>
              <a:rPr lang="en-US" b="1" dirty="0" smtClean="0"/>
              <a:t>Blood investigation: </a:t>
            </a:r>
            <a:r>
              <a:rPr lang="en-US" dirty="0" smtClean="0"/>
              <a:t>All should be within the acceptable ranges e.g</a:t>
            </a:r>
            <a:r>
              <a:rPr lang="en-US" b="1" dirty="0" smtClean="0"/>
              <a:t>. full </a:t>
            </a:r>
            <a:r>
              <a:rPr lang="en-US" b="1" dirty="0" err="1" smtClean="0"/>
              <a:t>Haemogram</a:t>
            </a:r>
            <a:r>
              <a:rPr lang="en-US" b="1" dirty="0" smtClean="0"/>
              <a:t> including HB, urea, electrolytes </a:t>
            </a:r>
            <a:r>
              <a:rPr lang="en-US" dirty="0" smtClean="0"/>
              <a:t>and </a:t>
            </a:r>
            <a:r>
              <a:rPr lang="en-US" b="1" dirty="0" err="1" smtClean="0"/>
              <a:t>creatinine</a:t>
            </a:r>
            <a:r>
              <a:rPr lang="en-US" b="1" dirty="0" smtClean="0"/>
              <a:t>.</a:t>
            </a:r>
          </a:p>
          <a:p>
            <a:endParaRPr lang="en-US" dirty="0"/>
          </a:p>
        </p:txBody>
      </p:sp>
    </p:spTree>
    <p:extLst>
      <p:ext uri="{BB962C8B-B14F-4D97-AF65-F5344CB8AC3E}">
        <p14:creationId xmlns:p14="http://schemas.microsoft.com/office/powerpoint/2010/main" val="1150888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b="1" dirty="0" smtClean="0"/>
              <a:t>Preoperative legal requirement</a:t>
            </a:r>
            <a:endParaRPr lang="en-US" b="1" dirty="0"/>
          </a:p>
        </p:txBody>
      </p:sp>
      <p:sp>
        <p:nvSpPr>
          <p:cNvPr id="1048642" name="Content Placeholder 2"/>
          <p:cNvSpPr>
            <a:spLocks noGrp="1"/>
          </p:cNvSpPr>
          <p:nvPr>
            <p:ph idx="1"/>
          </p:nvPr>
        </p:nvSpPr>
        <p:spPr>
          <a:xfrm>
            <a:off x="670559" y="1447800"/>
            <a:ext cx="10920549" cy="5410200"/>
          </a:xfrm>
        </p:spPr>
        <p:txBody>
          <a:bodyPr>
            <a:normAutofit/>
          </a:bodyPr>
          <a:lstStyle/>
          <a:p>
            <a:r>
              <a:rPr lang="en-US" dirty="0" smtClean="0"/>
              <a:t>The patient should be </a:t>
            </a:r>
            <a:r>
              <a:rPr lang="en-US" b="1" dirty="0" smtClean="0"/>
              <a:t>counseled</a:t>
            </a:r>
            <a:r>
              <a:rPr lang="en-US" dirty="0" smtClean="0"/>
              <a:t> and</a:t>
            </a:r>
            <a:r>
              <a:rPr lang="en-US" b="1" dirty="0" smtClean="0"/>
              <a:t> reassured </a:t>
            </a:r>
            <a:r>
              <a:rPr lang="en-US" dirty="0" err="1" smtClean="0"/>
              <a:t>e.g</a:t>
            </a:r>
            <a:r>
              <a:rPr lang="en-US" dirty="0" smtClean="0"/>
              <a:t> amputation, or mastectomy.</a:t>
            </a:r>
            <a:endParaRPr lang="en-US" dirty="0"/>
          </a:p>
          <a:p>
            <a:r>
              <a:rPr lang="en-US" dirty="0" smtClean="0"/>
              <a:t>The site to be operated on should be</a:t>
            </a:r>
            <a:r>
              <a:rPr lang="en-US" b="1" dirty="0" smtClean="0"/>
              <a:t> shaved </a:t>
            </a:r>
            <a:r>
              <a:rPr lang="en-US" dirty="0" smtClean="0"/>
              <a:t>and </a:t>
            </a:r>
            <a:r>
              <a:rPr lang="en-US" b="1" dirty="0" smtClean="0"/>
              <a:t>cleaned</a:t>
            </a:r>
            <a:r>
              <a:rPr lang="en-US" dirty="0" smtClean="0"/>
              <a:t> with warm soapy water, to reduce the bacteria on the</a:t>
            </a:r>
            <a:r>
              <a:rPr lang="en-US" dirty="0"/>
              <a:t> </a:t>
            </a:r>
            <a:r>
              <a:rPr lang="en-US" dirty="0" smtClean="0"/>
              <a:t>patient’s skin. The area shaved should be larger than the incision site.</a:t>
            </a:r>
            <a:endParaRPr lang="en-US" dirty="0"/>
          </a:p>
          <a:p>
            <a:r>
              <a:rPr lang="en-US" b="1" dirty="0" smtClean="0"/>
              <a:t>Catheterization</a:t>
            </a:r>
            <a:r>
              <a:rPr lang="en-US" dirty="0" smtClean="0"/>
              <a:t> and </a:t>
            </a:r>
            <a:r>
              <a:rPr lang="en-US" b="1" dirty="0" smtClean="0"/>
              <a:t>IV </a:t>
            </a:r>
            <a:r>
              <a:rPr lang="en-US" b="1" dirty="0" err="1" smtClean="0"/>
              <a:t>branula</a:t>
            </a:r>
            <a:r>
              <a:rPr lang="en-US" b="1" dirty="0" smtClean="0"/>
              <a:t> </a:t>
            </a:r>
            <a:r>
              <a:rPr lang="en-US" dirty="0" smtClean="0"/>
              <a:t>insertion may be necessary depending on</a:t>
            </a:r>
            <a:r>
              <a:rPr lang="en-US" dirty="0"/>
              <a:t> </a:t>
            </a:r>
            <a:r>
              <a:rPr lang="en-US" dirty="0" smtClean="0"/>
              <a:t>the surgery.</a:t>
            </a:r>
            <a:endParaRPr lang="en-US" dirty="0"/>
          </a:p>
          <a:p>
            <a:r>
              <a:rPr lang="en-US" b="1" dirty="0" smtClean="0"/>
              <a:t>Observations of vital signs</a:t>
            </a:r>
            <a:r>
              <a:rPr lang="en-US" dirty="0" smtClean="0"/>
              <a:t>, </a:t>
            </a:r>
            <a:r>
              <a:rPr lang="en-US" b="1" dirty="0" smtClean="0"/>
              <a:t>urine testing </a:t>
            </a:r>
            <a:r>
              <a:rPr lang="en-US" dirty="0" smtClean="0"/>
              <a:t>for sugars, proteins and acetone should be done.</a:t>
            </a:r>
            <a:endParaRPr lang="en-US" dirty="0"/>
          </a:p>
        </p:txBody>
      </p:sp>
    </p:spTree>
    <p:extLst>
      <p:ext uri="{BB962C8B-B14F-4D97-AF65-F5344CB8AC3E}">
        <p14:creationId xmlns:p14="http://schemas.microsoft.com/office/powerpoint/2010/main" val="1138974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normAutofit/>
          </a:bodyPr>
          <a:lstStyle/>
          <a:p>
            <a:r>
              <a:rPr lang="en-US" b="1" dirty="0" smtClean="0"/>
              <a:t>PREOP. Legal requirement</a:t>
            </a:r>
            <a:r>
              <a:rPr lang="en-US" dirty="0" smtClean="0"/>
              <a:t> </a:t>
            </a:r>
            <a:endParaRPr lang="en-US" dirty="0"/>
          </a:p>
        </p:txBody>
      </p:sp>
      <p:sp>
        <p:nvSpPr>
          <p:cNvPr id="1048644" name="Content Placeholder 2"/>
          <p:cNvSpPr>
            <a:spLocks noGrp="1"/>
          </p:cNvSpPr>
          <p:nvPr>
            <p:ph idx="1"/>
          </p:nvPr>
        </p:nvSpPr>
        <p:spPr>
          <a:xfrm>
            <a:off x="914436" y="1541416"/>
            <a:ext cx="10755050" cy="5316583"/>
          </a:xfrm>
        </p:spPr>
        <p:txBody>
          <a:bodyPr>
            <a:normAutofit fontScale="96875"/>
          </a:bodyPr>
          <a:lstStyle/>
          <a:p>
            <a:r>
              <a:rPr lang="en-US" dirty="0" smtClean="0"/>
              <a:t>The nurse should confirm that the above preoperative measures have been taken by the ward nurse in order to allow the patient in theatre.</a:t>
            </a:r>
          </a:p>
          <a:p>
            <a:r>
              <a:rPr lang="en-US" dirty="0" smtClean="0"/>
              <a:t>Preparations form part of the legal requirements before surgery.</a:t>
            </a:r>
          </a:p>
          <a:p>
            <a:r>
              <a:rPr lang="en-US" b="1" dirty="0" smtClean="0"/>
              <a:t> Confidentiality </a:t>
            </a:r>
            <a:r>
              <a:rPr lang="en-US" dirty="0" smtClean="0"/>
              <a:t>in nursing practice is a legal requirement. </a:t>
            </a:r>
          </a:p>
          <a:p>
            <a:r>
              <a:rPr lang="en-US" dirty="0" smtClean="0"/>
              <a:t>The law gives the patient seeking medical, surgical and nursing care,</a:t>
            </a:r>
            <a:r>
              <a:rPr lang="en-US" b="1" dirty="0" smtClean="0"/>
              <a:t> rights </a:t>
            </a:r>
            <a:r>
              <a:rPr lang="en-US" dirty="0" smtClean="0"/>
              <a:t>under which they are to be managed.</a:t>
            </a:r>
            <a:endParaRPr lang="en-US" dirty="0"/>
          </a:p>
        </p:txBody>
      </p:sp>
    </p:spTree>
    <p:extLst>
      <p:ext uri="{BB962C8B-B14F-4D97-AF65-F5344CB8AC3E}">
        <p14:creationId xmlns:p14="http://schemas.microsoft.com/office/powerpoint/2010/main" val="3142004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3"/>
          <p:cNvSpPr>
            <a:spLocks noGrp="1"/>
          </p:cNvSpPr>
          <p:nvPr>
            <p:ph type="title"/>
          </p:nvPr>
        </p:nvSpPr>
        <p:spPr/>
        <p:txBody>
          <a:bodyPr/>
          <a:lstStyle/>
          <a:p>
            <a:r>
              <a:rPr lang="en-US" b="1" dirty="0" smtClean="0"/>
              <a:t>Preoperative legal requirement</a:t>
            </a:r>
            <a:endParaRPr lang="en-US" b="1" dirty="0"/>
          </a:p>
        </p:txBody>
      </p:sp>
      <p:sp>
        <p:nvSpPr>
          <p:cNvPr id="1048646" name="Content Placeholder 2"/>
          <p:cNvSpPr>
            <a:spLocks noGrp="1"/>
          </p:cNvSpPr>
          <p:nvPr>
            <p:ph idx="1"/>
          </p:nvPr>
        </p:nvSpPr>
        <p:spPr>
          <a:xfrm>
            <a:off x="722811" y="1541416"/>
            <a:ext cx="11016343" cy="5316583"/>
          </a:xfrm>
        </p:spPr>
        <p:txBody>
          <a:bodyPr>
            <a:normAutofit/>
          </a:bodyPr>
          <a:lstStyle/>
          <a:p>
            <a:r>
              <a:rPr lang="en-US" b="1" dirty="0" smtClean="0"/>
              <a:t>Rights:  </a:t>
            </a:r>
            <a:r>
              <a:rPr lang="en-US" dirty="0" smtClean="0"/>
              <a:t>any claim that is morally just or legally granted as allowable or due to a person. </a:t>
            </a:r>
          </a:p>
          <a:p>
            <a:r>
              <a:rPr lang="en-US" dirty="0" smtClean="0"/>
              <a:t> ‘</a:t>
            </a:r>
            <a:r>
              <a:rPr lang="en-US" b="1" dirty="0" smtClean="0"/>
              <a:t>Legal rights </a:t>
            </a:r>
            <a:r>
              <a:rPr lang="en-US" dirty="0" smtClean="0"/>
              <a:t>of an individual during theatre nursing include: </a:t>
            </a:r>
          </a:p>
          <a:p>
            <a:pPr>
              <a:buNone/>
            </a:pPr>
            <a:r>
              <a:rPr lang="en-US" dirty="0" smtClean="0"/>
              <a:t>1.  </a:t>
            </a:r>
            <a:r>
              <a:rPr lang="en-US" b="1" dirty="0" smtClean="0"/>
              <a:t>Informed consent</a:t>
            </a:r>
            <a:r>
              <a:rPr lang="en-US" dirty="0" smtClean="0"/>
              <a:t>, </a:t>
            </a:r>
          </a:p>
          <a:p>
            <a:pPr>
              <a:buNone/>
            </a:pPr>
            <a:r>
              <a:rPr lang="en-US" dirty="0" smtClean="0"/>
              <a:t>    However, consider factors such as age, mental status and level of education before giving information</a:t>
            </a:r>
          </a:p>
          <a:p>
            <a:pPr>
              <a:buNone/>
            </a:pPr>
            <a:r>
              <a:rPr lang="en-US" b="1" dirty="0" smtClean="0"/>
              <a:t>2. Obtain consent </a:t>
            </a:r>
            <a:r>
              <a:rPr lang="en-US" dirty="0" smtClean="0"/>
              <a:t>from the patient before premedication.</a:t>
            </a:r>
          </a:p>
        </p:txBody>
      </p:sp>
    </p:spTree>
    <p:extLst>
      <p:ext uri="{BB962C8B-B14F-4D97-AF65-F5344CB8AC3E}">
        <p14:creationId xmlns:p14="http://schemas.microsoft.com/office/powerpoint/2010/main" val="3125815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2"/>
          <p:cNvSpPr>
            <a:spLocks noGrp="1"/>
          </p:cNvSpPr>
          <p:nvPr>
            <p:ph type="title"/>
          </p:nvPr>
        </p:nvSpPr>
        <p:spPr/>
        <p:txBody>
          <a:bodyPr/>
          <a:lstStyle/>
          <a:p>
            <a:r>
              <a:rPr lang="en-US" b="1" dirty="0" smtClean="0"/>
              <a:t>Preoperative legal requirement</a:t>
            </a:r>
            <a:endParaRPr lang="en-US" b="1" dirty="0"/>
          </a:p>
        </p:txBody>
      </p:sp>
      <p:sp>
        <p:nvSpPr>
          <p:cNvPr id="1048648" name="Content Placeholder 1"/>
          <p:cNvSpPr>
            <a:spLocks noGrp="1"/>
          </p:cNvSpPr>
          <p:nvPr>
            <p:ph idx="1"/>
          </p:nvPr>
        </p:nvSpPr>
        <p:spPr/>
        <p:txBody>
          <a:bodyPr>
            <a:normAutofit fontScale="96875"/>
          </a:bodyPr>
          <a:lstStyle/>
          <a:p>
            <a:pPr>
              <a:buNone/>
            </a:pPr>
            <a:r>
              <a:rPr lang="en-US" b="1" dirty="0" smtClean="0"/>
              <a:t>3. Safety </a:t>
            </a:r>
            <a:r>
              <a:rPr lang="en-US" dirty="0" smtClean="0"/>
              <a:t>and</a:t>
            </a:r>
            <a:r>
              <a:rPr lang="en-US" b="1" dirty="0" smtClean="0"/>
              <a:t> security </a:t>
            </a:r>
            <a:r>
              <a:rPr lang="en-US" dirty="0" smtClean="0"/>
              <a:t>of the patient before, during and after operation is vested in the theatre team.</a:t>
            </a:r>
          </a:p>
          <a:p>
            <a:r>
              <a:rPr lang="en-US" dirty="0" smtClean="0"/>
              <a:t> It has already been implied earlier that by signing the consent form, the patient takes some responsibility for the whole loss of life or part of their body.</a:t>
            </a:r>
          </a:p>
          <a:p>
            <a:r>
              <a:rPr lang="en-US" dirty="0" smtClean="0"/>
              <a:t> However, this does not take away the responsibility of the theatre team to ensure the security of the patient's life during the operation.</a:t>
            </a:r>
            <a:endParaRPr lang="en-US" dirty="0"/>
          </a:p>
        </p:txBody>
      </p:sp>
    </p:spTree>
    <p:extLst>
      <p:ext uri="{BB962C8B-B14F-4D97-AF65-F5344CB8AC3E}">
        <p14:creationId xmlns:p14="http://schemas.microsoft.com/office/powerpoint/2010/main" val="38421792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b="1" dirty="0" smtClean="0"/>
              <a:t> Legal requirement</a:t>
            </a:r>
            <a:endParaRPr lang="en-US" dirty="0"/>
          </a:p>
        </p:txBody>
      </p:sp>
      <p:sp>
        <p:nvSpPr>
          <p:cNvPr id="1048650" name="Content Placeholder 2"/>
          <p:cNvSpPr>
            <a:spLocks noGrp="1"/>
          </p:cNvSpPr>
          <p:nvPr>
            <p:ph idx="1"/>
          </p:nvPr>
        </p:nvSpPr>
        <p:spPr>
          <a:xfrm>
            <a:off x="618309" y="1532708"/>
            <a:ext cx="11260182" cy="5325291"/>
          </a:xfrm>
        </p:spPr>
        <p:txBody>
          <a:bodyPr>
            <a:normAutofit fontScale="93750"/>
          </a:bodyPr>
          <a:lstStyle/>
          <a:p>
            <a:pPr>
              <a:buNone/>
            </a:pPr>
            <a:r>
              <a:rPr lang="en-US" dirty="0" smtClean="0"/>
              <a:t>      </a:t>
            </a:r>
            <a:endParaRPr lang="en-US" b="1" dirty="0" smtClean="0"/>
          </a:p>
          <a:p>
            <a:r>
              <a:rPr lang="en-US" dirty="0" smtClean="0"/>
              <a:t>  Patient should be properly prepared</a:t>
            </a:r>
          </a:p>
          <a:p>
            <a:r>
              <a:rPr lang="en-US" dirty="0" smtClean="0"/>
              <a:t>Ensure that the </a:t>
            </a:r>
            <a:r>
              <a:rPr lang="en-US" b="1" dirty="0" smtClean="0"/>
              <a:t>right patient </a:t>
            </a:r>
            <a:r>
              <a:rPr lang="en-US" dirty="0" smtClean="0"/>
              <a:t>for the intended operation is taken to theatre.</a:t>
            </a:r>
          </a:p>
          <a:p>
            <a:r>
              <a:rPr lang="en-US" dirty="0" smtClean="0"/>
              <a:t>The items used for the operation must be</a:t>
            </a:r>
            <a:r>
              <a:rPr lang="en-US" b="1" dirty="0" smtClean="0"/>
              <a:t> counted </a:t>
            </a:r>
            <a:r>
              <a:rPr lang="en-US" dirty="0" smtClean="0"/>
              <a:t>and </a:t>
            </a:r>
            <a:r>
              <a:rPr lang="en-US" b="1" dirty="0" smtClean="0"/>
              <a:t>recorded </a:t>
            </a:r>
            <a:r>
              <a:rPr lang="en-US" dirty="0" smtClean="0"/>
              <a:t>before, and after the operation to</a:t>
            </a:r>
            <a:r>
              <a:rPr lang="en-US" b="1" dirty="0" smtClean="0"/>
              <a:t> prevent loss of swabs, </a:t>
            </a:r>
            <a:r>
              <a:rPr lang="en-US" dirty="0" smtClean="0"/>
              <a:t>tubes, blades, forceps, abdominal packs etc.</a:t>
            </a:r>
          </a:p>
          <a:p>
            <a:r>
              <a:rPr lang="en-US" dirty="0" smtClean="0"/>
              <a:t>Theatre nurses must know the </a:t>
            </a:r>
            <a:r>
              <a:rPr lang="en-US" b="1" dirty="0" smtClean="0"/>
              <a:t>‘EXIT</a:t>
            </a:r>
            <a:r>
              <a:rPr lang="en-US" dirty="0" smtClean="0"/>
              <a:t>’ to use incase of an emergency.</a:t>
            </a:r>
          </a:p>
          <a:p>
            <a:r>
              <a:rPr lang="en-US" dirty="0" smtClean="0"/>
              <a:t>Sockets in theatre should be</a:t>
            </a:r>
            <a:r>
              <a:rPr lang="en-US" b="1" dirty="0" smtClean="0"/>
              <a:t> covered </a:t>
            </a:r>
            <a:r>
              <a:rPr lang="en-US" dirty="0" smtClean="0"/>
              <a:t>during scrubbing to prevent the risks of conducting  currents.</a:t>
            </a:r>
            <a:endParaRPr lang="en-US" dirty="0"/>
          </a:p>
        </p:txBody>
      </p:sp>
    </p:spTree>
    <p:extLst>
      <p:ext uri="{BB962C8B-B14F-4D97-AF65-F5344CB8AC3E}">
        <p14:creationId xmlns:p14="http://schemas.microsoft.com/office/powerpoint/2010/main" val="40032973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dirty="0" smtClean="0"/>
              <a:t>summary</a:t>
            </a:r>
            <a:endParaRPr lang="en-US" dirty="0"/>
          </a:p>
        </p:txBody>
      </p:sp>
      <p:sp>
        <p:nvSpPr>
          <p:cNvPr id="1048654" name="Content Placeholder 2"/>
          <p:cNvSpPr>
            <a:spLocks noGrp="1"/>
          </p:cNvSpPr>
          <p:nvPr>
            <p:ph idx="1"/>
          </p:nvPr>
        </p:nvSpPr>
        <p:spPr>
          <a:xfrm>
            <a:off x="1524000" y="1219200"/>
            <a:ext cx="9144000" cy="5638800"/>
          </a:xfrm>
        </p:spPr>
        <p:txBody>
          <a:bodyPr>
            <a:normAutofit/>
          </a:bodyPr>
          <a:lstStyle/>
          <a:p>
            <a:r>
              <a:rPr lang="en-US" dirty="0" smtClean="0"/>
              <a:t>The patient must </a:t>
            </a:r>
            <a:r>
              <a:rPr lang="en-US" b="1" dirty="0" smtClean="0"/>
              <a:t>sign an informed consent, </a:t>
            </a:r>
            <a:r>
              <a:rPr lang="en-US" dirty="0" smtClean="0"/>
              <a:t>obtained by the surgeon.</a:t>
            </a:r>
          </a:p>
          <a:p>
            <a:r>
              <a:rPr lang="en-US" dirty="0" smtClean="0"/>
              <a:t>He/she must be </a:t>
            </a:r>
            <a:r>
              <a:rPr lang="en-US" b="1" dirty="0" smtClean="0"/>
              <a:t>protected from any harm, </a:t>
            </a:r>
            <a:r>
              <a:rPr lang="en-US" dirty="0" smtClean="0"/>
              <a:t>falls or eventuality, during the stay in theatre.</a:t>
            </a:r>
          </a:p>
          <a:p>
            <a:r>
              <a:rPr lang="en-US" b="1" dirty="0" smtClean="0"/>
              <a:t>Patient confidentiality</a:t>
            </a:r>
            <a:r>
              <a:rPr lang="en-US" dirty="0" smtClean="0"/>
              <a:t> must be observed.</a:t>
            </a:r>
          </a:p>
          <a:p>
            <a:r>
              <a:rPr lang="en-US" dirty="0" smtClean="0"/>
              <a:t> He/she must be the </a:t>
            </a:r>
            <a:r>
              <a:rPr lang="en-US" b="1" dirty="0" smtClean="0"/>
              <a:t>right patient </a:t>
            </a:r>
            <a:r>
              <a:rPr lang="en-US" dirty="0" smtClean="0"/>
              <a:t>for the intended operation.</a:t>
            </a:r>
          </a:p>
          <a:p>
            <a:endParaRPr lang="en-US" dirty="0"/>
          </a:p>
        </p:txBody>
      </p:sp>
    </p:spTree>
    <p:extLst>
      <p:ext uri="{BB962C8B-B14F-4D97-AF65-F5344CB8AC3E}">
        <p14:creationId xmlns:p14="http://schemas.microsoft.com/office/powerpoint/2010/main" val="316873766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4376</Words>
  <Application>Microsoft Office PowerPoint</Application>
  <PresentationFormat>Widescreen</PresentationFormat>
  <Paragraphs>633</Paragraphs>
  <Slides>97</Slides>
  <Notes>1</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MS PGothic</vt:lpstr>
      <vt:lpstr>MS PGothic</vt:lpstr>
      <vt:lpstr>Abuget</vt:lpstr>
      <vt:lpstr>Amenti</vt:lpstr>
      <vt:lpstr>Arial</vt:lpstr>
      <vt:lpstr>Calibri</vt:lpstr>
      <vt:lpstr>Courier New</vt:lpstr>
      <vt:lpstr>Times New Roman</vt:lpstr>
      <vt:lpstr>Wingdings</vt:lpstr>
      <vt:lpstr>Default Design</vt:lpstr>
      <vt:lpstr>Perioperative Nursing</vt:lpstr>
      <vt:lpstr>HISTORY OF THEATRE NURSING</vt:lpstr>
      <vt:lpstr>HISTORY OF THEATRE NURSING</vt:lpstr>
      <vt:lpstr>HISTORY OF THEATRE NURSING</vt:lpstr>
      <vt:lpstr>HISTORY OF THEATRE NURSING</vt:lpstr>
      <vt:lpstr>HISTORY OF THEATRE NURSING</vt:lpstr>
      <vt:lpstr>HISTORY OF THEATRE NURSING</vt:lpstr>
      <vt:lpstr>AIMS OF THE THEATRE NURSE</vt:lpstr>
      <vt:lpstr>Peri-operative nursing</vt:lpstr>
      <vt:lpstr>PowerPoint Presentation</vt:lpstr>
      <vt:lpstr>PowerPoint Presentation</vt:lpstr>
      <vt:lpstr>PREOPERATIVE PHASE </vt:lpstr>
      <vt:lpstr>INTRAOPERATIVE PHASE</vt:lpstr>
      <vt:lpstr>POSTOPERATIVE CARE </vt:lpstr>
      <vt:lpstr>Preoperative Nursing Assessment</vt:lpstr>
      <vt:lpstr>Preoperative Nursing Assessment</vt:lpstr>
      <vt:lpstr>Preoperative Nursing Assessment</vt:lpstr>
      <vt:lpstr>Preoperative Nursing Assessment</vt:lpstr>
      <vt:lpstr>Preoperative Nursing Assessment</vt:lpstr>
      <vt:lpstr>Preoperative Nursing Assessment</vt:lpstr>
      <vt:lpstr>Preoperative Nursing Assessment</vt:lpstr>
      <vt:lpstr>Preoperative Nursing Assessment</vt:lpstr>
      <vt:lpstr>Preoperative Nursing Assessment</vt:lpstr>
      <vt:lpstr>ROUTINE PRE OPERATIVE SCREENING TESTS</vt:lpstr>
      <vt:lpstr>PowerPoint Presentation</vt:lpstr>
      <vt:lpstr>Preoperative Nursing Assessment</vt:lpstr>
      <vt:lpstr>Preoperative Nursing Assessment</vt:lpstr>
      <vt:lpstr>Manifestation of Fears</vt:lpstr>
      <vt:lpstr>Nursing Intervention to Minimize Anxiety</vt:lpstr>
      <vt:lpstr>Patient Preparation for Surgery</vt:lpstr>
      <vt:lpstr>1. Operative Consent</vt:lpstr>
      <vt:lpstr>PowerPoint Presentation</vt:lpstr>
      <vt:lpstr>Essential Elements of Informed Consent</vt:lpstr>
      <vt:lpstr>Informed Consent (cont):</vt:lpstr>
      <vt:lpstr>Operative Consent</vt:lpstr>
      <vt:lpstr>Who has the legal responsiblity of obtaining consent?</vt:lpstr>
      <vt:lpstr>What about emergency treatment?</vt:lpstr>
      <vt:lpstr>What about emergency treatment contd…?</vt:lpstr>
      <vt:lpstr>Pre Operative Care </vt:lpstr>
      <vt:lpstr>Patient preparation: </vt:lpstr>
      <vt:lpstr>PowerPoint Presentation</vt:lpstr>
      <vt:lpstr>PowerPoint Presentation</vt:lpstr>
      <vt:lpstr>Patient preparation:  interventions the day or evening prior to the surgery</vt:lpstr>
      <vt:lpstr>PowerPoint Presentation</vt:lpstr>
      <vt:lpstr>Patient preparation:  interventions the day of surgery</vt:lpstr>
      <vt:lpstr>Patient preparation:  interventions the day of surgery</vt:lpstr>
      <vt:lpstr>Preoperative Checklist</vt:lpstr>
      <vt:lpstr>Preoperative Medications</vt:lpstr>
      <vt:lpstr>Preoperative Medications</vt:lpstr>
      <vt:lpstr>INTRAOPERATIVE PHASE</vt:lpstr>
      <vt:lpstr>Intraoperative; Operating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Nursing Roles</vt:lpstr>
      <vt:lpstr>PowerPoint Presentation</vt:lpstr>
      <vt:lpstr>Environmental Safety in surgical suite</vt:lpstr>
      <vt:lpstr>Environmental Safety in surgical suite contd..</vt:lpstr>
      <vt:lpstr>Environmental Safety in surgical suite contd..</vt:lpstr>
      <vt:lpstr>Environmental Safety in surgical suite contd..</vt:lpstr>
      <vt:lpstr>Perioperative asepsis/sterile technique  </vt:lpstr>
      <vt:lpstr>PowerPoint Presentation</vt:lpstr>
      <vt:lpstr>Proper Technique for scrubbing into a surgical field:  </vt:lpstr>
      <vt:lpstr>Reasons for surgery</vt:lpstr>
      <vt:lpstr>PowerPoint Presentation</vt:lpstr>
      <vt:lpstr>Classifications of Surgical Procedures</vt:lpstr>
      <vt:lpstr>Based on Purpose</vt:lpstr>
      <vt:lpstr>Based on Purpose contd….</vt:lpstr>
      <vt:lpstr>Based on Purpose contd….</vt:lpstr>
      <vt:lpstr>Based on Purpose contd….</vt:lpstr>
      <vt:lpstr>PowerPoint Presentation</vt:lpstr>
      <vt:lpstr>Based on Urgency</vt:lpstr>
      <vt:lpstr>Based on Urgency contd..</vt:lpstr>
      <vt:lpstr>According To Degree Of Risk</vt:lpstr>
      <vt:lpstr>Common Terms</vt:lpstr>
      <vt:lpstr>Types of Surgeries</vt:lpstr>
      <vt:lpstr>Types of Surgeries</vt:lpstr>
      <vt:lpstr>Types of Surgeries</vt:lpstr>
      <vt:lpstr>Types of Surgeries</vt:lpstr>
      <vt:lpstr>Further Descriptors of Surgery</vt:lpstr>
      <vt:lpstr>Types of Elective Admissions for Surgery</vt:lpstr>
      <vt:lpstr>PowerPoint Presentation</vt:lpstr>
      <vt:lpstr>LEGAL ASPECTS IN THEATRE NURSING</vt:lpstr>
      <vt:lpstr>PREOPERATIVE LEGAL REQUIREMENT</vt:lpstr>
      <vt:lpstr>Preoperative legal requirement</vt:lpstr>
      <vt:lpstr>PREOP. Legal requirement </vt:lpstr>
      <vt:lpstr>Preoperative legal requirement</vt:lpstr>
      <vt:lpstr>Preoperative legal requirement</vt:lpstr>
      <vt:lpstr> Legal requirement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Nursing</dc:title>
  <dc:creator>Ogera</dc:creator>
  <cp:lastModifiedBy>Ogera</cp:lastModifiedBy>
  <cp:revision>4</cp:revision>
  <dcterms:created xsi:type="dcterms:W3CDTF">2025-07-05T08:29:28Z</dcterms:created>
  <dcterms:modified xsi:type="dcterms:W3CDTF">2025-07-05T08:38:15Z</dcterms:modified>
</cp:coreProperties>
</file>