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0"/>
  </p:notesMasterIdLst>
  <p:sldIdLst>
    <p:sldId id="256" r:id="rId3"/>
    <p:sldId id="258" r:id="rId4"/>
    <p:sldId id="268" r:id="rId5"/>
    <p:sldId id="269" r:id="rId6"/>
    <p:sldId id="270" r:id="rId7"/>
    <p:sldId id="271" r:id="rId8"/>
    <p:sldId id="272" r:id="rId9"/>
    <p:sldId id="273" r:id="rId10"/>
    <p:sldId id="274" r:id="rId11"/>
    <p:sldId id="275" r:id="rId12"/>
    <p:sldId id="276" r:id="rId13"/>
    <p:sldId id="277" r:id="rId14"/>
    <p:sldId id="289" r:id="rId15"/>
    <p:sldId id="290" r:id="rId16"/>
    <p:sldId id="291" r:id="rId17"/>
    <p:sldId id="292" r:id="rId18"/>
    <p:sldId id="293" r:id="rId19"/>
    <p:sldId id="294" r:id="rId20"/>
    <p:sldId id="295" r:id="rId21"/>
    <p:sldId id="279" r:id="rId22"/>
    <p:sldId id="280" r:id="rId23"/>
    <p:sldId id="282" r:id="rId24"/>
    <p:sldId id="284" r:id="rId25"/>
    <p:sldId id="285" r:id="rId26"/>
    <p:sldId id="286" r:id="rId27"/>
    <p:sldId id="287" r:id="rId28"/>
    <p:sldId id="288"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3" d="100"/>
          <a:sy n="83" d="100"/>
        </p:scale>
        <p:origin x="65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02AA36B-5E82-4DA5-975C-AD0CA5049CA0}" type="datetimeFigureOut">
              <a:rPr lang="en-US" smtClean="0"/>
              <a:t>7/5/2025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99F974-C51D-4904-A96B-3E12FE447CBC}" type="slidenum">
              <a:rPr lang="en-US" smtClean="0"/>
              <a:t>‹#›</a:t>
            </a:fld>
            <a:endParaRPr lang="en-US"/>
          </a:p>
        </p:txBody>
      </p:sp>
    </p:spTree>
    <p:extLst>
      <p:ext uri="{BB962C8B-B14F-4D97-AF65-F5344CB8AC3E}">
        <p14:creationId xmlns:p14="http://schemas.microsoft.com/office/powerpoint/2010/main" val="3024629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C76B47AD-0686-4251-9F91-A1053B909BEC}" type="slidenum">
              <a:rPr kumimoji="0" lang="cs-CZ" sz="1200" b="0" i="0" u="none" strike="noStrike" kern="1200" cap="none" spc="0" normalizeH="0" baseline="0" noProof="0" smtClean="0">
                <a:ln>
                  <a:noFill/>
                </a:ln>
                <a:solidFill>
                  <a:prstClr val="black"/>
                </a:solidFill>
                <a:effectLst/>
                <a:uLnTx/>
                <a:uFillTx/>
                <a:latin typeface="Times New Roman"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cs-CZ" sz="1200" b="0" i="0" u="none" strike="noStrike" kern="1200" cap="none" spc="0" normalizeH="0" baseline="0" noProof="0" smtClean="0">
              <a:ln>
                <a:noFill/>
              </a:ln>
              <a:solidFill>
                <a:prstClr val="black"/>
              </a:solidFill>
              <a:effectLst/>
              <a:uLnTx/>
              <a:uFillTx/>
              <a:latin typeface="Times New Roman" pitchFamily="18" charset="0"/>
              <a:ea typeface="+mn-ea"/>
              <a:cs typeface="+mn-cs"/>
            </a:endParaRPr>
          </a:p>
        </p:txBody>
      </p:sp>
      <p:sp>
        <p:nvSpPr>
          <p:cNvPr id="147459" name="Rectangle 2"/>
          <p:cNvSpPr>
            <a:spLocks noGrp="1" noRot="1" noChangeAspect="1" noChangeArrowheads="1" noTextEdit="1"/>
          </p:cNvSpPr>
          <p:nvPr>
            <p:ph type="sldImg"/>
          </p:nvPr>
        </p:nvSpPr>
        <p:spPr>
          <a:xfrm>
            <a:off x="381000" y="685800"/>
            <a:ext cx="6096000" cy="3429000"/>
          </a:xfrm>
          <a:ln/>
        </p:spPr>
      </p:sp>
      <p:sp>
        <p:nvSpPr>
          <p:cNvPr id="147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extLst>
      <p:ext uri="{BB962C8B-B14F-4D97-AF65-F5344CB8AC3E}">
        <p14:creationId xmlns:p14="http://schemas.microsoft.com/office/powerpoint/2010/main" val="26189628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742AABC-75EF-43A7-B4A6-903A0FE8C3DF}" type="datetimeFigureOut">
              <a:rPr lang="en-US" smtClean="0"/>
              <a:t>7/5/2025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A764AE-4AD5-4821-A334-84EF5BD9BBBB}" type="slidenum">
              <a:rPr lang="en-US" smtClean="0"/>
              <a:t>‹#›</a:t>
            </a:fld>
            <a:endParaRPr lang="en-US"/>
          </a:p>
        </p:txBody>
      </p:sp>
    </p:spTree>
    <p:extLst>
      <p:ext uri="{BB962C8B-B14F-4D97-AF65-F5344CB8AC3E}">
        <p14:creationId xmlns:p14="http://schemas.microsoft.com/office/powerpoint/2010/main" val="2266253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42AABC-75EF-43A7-B4A6-903A0FE8C3DF}" type="datetimeFigureOut">
              <a:rPr lang="en-US" smtClean="0"/>
              <a:t>7/5/2025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A764AE-4AD5-4821-A334-84EF5BD9BBBB}" type="slidenum">
              <a:rPr lang="en-US" smtClean="0"/>
              <a:t>‹#›</a:t>
            </a:fld>
            <a:endParaRPr lang="en-US"/>
          </a:p>
        </p:txBody>
      </p:sp>
    </p:spTree>
    <p:extLst>
      <p:ext uri="{BB962C8B-B14F-4D97-AF65-F5344CB8AC3E}">
        <p14:creationId xmlns:p14="http://schemas.microsoft.com/office/powerpoint/2010/main" val="13726317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42AABC-75EF-43A7-B4A6-903A0FE8C3DF}" type="datetimeFigureOut">
              <a:rPr lang="en-US" smtClean="0"/>
              <a:t>7/5/2025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A764AE-4AD5-4821-A334-84EF5BD9BBBB}" type="slidenum">
              <a:rPr lang="en-US" smtClean="0"/>
              <a:t>‹#›</a:t>
            </a:fld>
            <a:endParaRPr lang="en-US"/>
          </a:p>
        </p:txBody>
      </p:sp>
    </p:spTree>
    <p:extLst>
      <p:ext uri="{BB962C8B-B14F-4D97-AF65-F5344CB8AC3E}">
        <p14:creationId xmlns:p14="http://schemas.microsoft.com/office/powerpoint/2010/main" val="2664313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4"/>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9"/>
            <a:ext cx="9144000" cy="1655762"/>
          </a:xfrm>
        </p:spPr>
        <p:txBody>
          <a:bodyPr/>
          <a:lstStyle>
            <a:lvl1pPr marL="0" indent="0" algn="ctr">
              <a:buNone/>
              <a:defRPr sz="2400"/>
            </a:lvl1pPr>
            <a:lvl2pPr marL="457206" indent="0" algn="ctr">
              <a:buNone/>
              <a:defRPr sz="2000"/>
            </a:lvl2pPr>
            <a:lvl3pPr marL="914410" indent="0" algn="ctr">
              <a:buNone/>
              <a:defRPr sz="1800"/>
            </a:lvl3pPr>
            <a:lvl4pPr marL="1371616" indent="0" algn="ctr">
              <a:buNone/>
              <a:defRPr sz="1600"/>
            </a:lvl4pPr>
            <a:lvl5pPr marL="1828820" indent="0" algn="ctr">
              <a:buNone/>
              <a:defRPr sz="1600"/>
            </a:lvl5pPr>
            <a:lvl6pPr marL="2286026" indent="0" algn="ctr">
              <a:buNone/>
              <a:defRPr sz="1600"/>
            </a:lvl6pPr>
            <a:lvl7pPr marL="2743230" indent="0" algn="ctr">
              <a:buNone/>
              <a:defRPr sz="1600"/>
            </a:lvl7pPr>
            <a:lvl8pPr marL="3200436" indent="0" algn="ctr">
              <a:buNone/>
              <a:defRPr sz="1600"/>
            </a:lvl8pPr>
            <a:lvl9pPr marL="365764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defTabSz="890717"/>
            <a:fld id="{DD2F1D5A-01CD-4659-9959-73606DAFCF1A}" type="datetimeFigureOut">
              <a:rPr lang="en-US" smtClean="0">
                <a:solidFill>
                  <a:prstClr val="black">
                    <a:tint val="75000"/>
                  </a:prstClr>
                </a:solidFill>
              </a:rPr>
              <a:pPr defTabSz="890717"/>
              <a:t>7/5/2025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890717"/>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890717"/>
            <a:fld id="{E60D6D9F-8E77-448B-922B-C983BA6C80ED}" type="slidenum">
              <a:rPr lang="en-US" smtClean="0">
                <a:solidFill>
                  <a:prstClr val="black">
                    <a:tint val="75000"/>
                  </a:prstClr>
                </a:solidFill>
              </a:rPr>
              <a:pPr defTabSz="890717"/>
              <a:t>‹#›</a:t>
            </a:fld>
            <a:endParaRPr lang="en-US">
              <a:solidFill>
                <a:prstClr val="black">
                  <a:tint val="75000"/>
                </a:prstClr>
              </a:solidFill>
            </a:endParaRPr>
          </a:p>
        </p:txBody>
      </p:sp>
    </p:spTree>
    <p:extLst>
      <p:ext uri="{BB962C8B-B14F-4D97-AF65-F5344CB8AC3E}">
        <p14:creationId xmlns:p14="http://schemas.microsoft.com/office/powerpoint/2010/main" val="30545793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defTabSz="890717"/>
            <a:fld id="{DD2F1D5A-01CD-4659-9959-73606DAFCF1A}" type="datetimeFigureOut">
              <a:rPr lang="en-US" smtClean="0">
                <a:solidFill>
                  <a:prstClr val="black">
                    <a:tint val="75000"/>
                  </a:prstClr>
                </a:solidFill>
              </a:rPr>
              <a:pPr defTabSz="890717"/>
              <a:t>7/5/2025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890717"/>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890717"/>
            <a:fld id="{E60D6D9F-8E77-448B-922B-C983BA6C80ED}" type="slidenum">
              <a:rPr lang="en-US" smtClean="0">
                <a:solidFill>
                  <a:prstClr val="black">
                    <a:tint val="75000"/>
                  </a:prstClr>
                </a:solidFill>
              </a:rPr>
              <a:pPr defTabSz="890717"/>
              <a:t>‹#›</a:t>
            </a:fld>
            <a:endParaRPr lang="en-US">
              <a:solidFill>
                <a:prstClr val="black">
                  <a:tint val="75000"/>
                </a:prstClr>
              </a:solidFill>
            </a:endParaRPr>
          </a:p>
        </p:txBody>
      </p:sp>
    </p:spTree>
    <p:extLst>
      <p:ext uri="{BB962C8B-B14F-4D97-AF65-F5344CB8AC3E}">
        <p14:creationId xmlns:p14="http://schemas.microsoft.com/office/powerpoint/2010/main" val="6956174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1" y="4589464"/>
            <a:ext cx="10515600" cy="1500187"/>
          </a:xfrm>
        </p:spPr>
        <p:txBody>
          <a:bodyPr/>
          <a:lstStyle>
            <a:lvl1pPr marL="0" indent="0">
              <a:buNone/>
              <a:defRPr sz="2400">
                <a:solidFill>
                  <a:schemeClr val="tx1">
                    <a:tint val="75000"/>
                  </a:schemeClr>
                </a:solidFill>
              </a:defRPr>
            </a:lvl1pPr>
            <a:lvl2pPr marL="457206" indent="0">
              <a:buNone/>
              <a:defRPr sz="2000">
                <a:solidFill>
                  <a:schemeClr val="tx1">
                    <a:tint val="75000"/>
                  </a:schemeClr>
                </a:solidFill>
              </a:defRPr>
            </a:lvl2pPr>
            <a:lvl3pPr marL="914410" indent="0">
              <a:buNone/>
              <a:defRPr sz="1800">
                <a:solidFill>
                  <a:schemeClr val="tx1">
                    <a:tint val="75000"/>
                  </a:schemeClr>
                </a:solidFill>
              </a:defRPr>
            </a:lvl3pPr>
            <a:lvl4pPr marL="1371616" indent="0">
              <a:buNone/>
              <a:defRPr sz="1600">
                <a:solidFill>
                  <a:schemeClr val="tx1">
                    <a:tint val="75000"/>
                  </a:schemeClr>
                </a:solidFill>
              </a:defRPr>
            </a:lvl4pPr>
            <a:lvl5pPr marL="1828820" indent="0">
              <a:buNone/>
              <a:defRPr sz="1600">
                <a:solidFill>
                  <a:schemeClr val="tx1">
                    <a:tint val="75000"/>
                  </a:schemeClr>
                </a:solidFill>
              </a:defRPr>
            </a:lvl5pPr>
            <a:lvl6pPr marL="2286026" indent="0">
              <a:buNone/>
              <a:defRPr sz="1600">
                <a:solidFill>
                  <a:schemeClr val="tx1">
                    <a:tint val="75000"/>
                  </a:schemeClr>
                </a:solidFill>
              </a:defRPr>
            </a:lvl6pPr>
            <a:lvl7pPr marL="2743230" indent="0">
              <a:buNone/>
              <a:defRPr sz="1600">
                <a:solidFill>
                  <a:schemeClr val="tx1">
                    <a:tint val="75000"/>
                  </a:schemeClr>
                </a:solidFill>
              </a:defRPr>
            </a:lvl7pPr>
            <a:lvl8pPr marL="3200436" indent="0">
              <a:buNone/>
              <a:defRPr sz="1600">
                <a:solidFill>
                  <a:schemeClr val="tx1">
                    <a:tint val="75000"/>
                  </a:schemeClr>
                </a:solidFill>
              </a:defRPr>
            </a:lvl8pPr>
            <a:lvl9pPr marL="365764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defTabSz="890717"/>
            <a:fld id="{DD2F1D5A-01CD-4659-9959-73606DAFCF1A}" type="datetimeFigureOut">
              <a:rPr lang="en-US" smtClean="0">
                <a:solidFill>
                  <a:prstClr val="black">
                    <a:tint val="75000"/>
                  </a:prstClr>
                </a:solidFill>
              </a:rPr>
              <a:pPr defTabSz="890717"/>
              <a:t>7/5/2025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890717"/>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890717"/>
            <a:fld id="{E60D6D9F-8E77-448B-922B-C983BA6C80ED}" type="slidenum">
              <a:rPr lang="en-US" smtClean="0">
                <a:solidFill>
                  <a:prstClr val="black">
                    <a:tint val="75000"/>
                  </a:prstClr>
                </a:solidFill>
              </a:rPr>
              <a:pPr defTabSz="890717"/>
              <a:t>‹#›</a:t>
            </a:fld>
            <a:endParaRPr lang="en-US">
              <a:solidFill>
                <a:prstClr val="black">
                  <a:tint val="75000"/>
                </a:prstClr>
              </a:solidFill>
            </a:endParaRPr>
          </a:p>
        </p:txBody>
      </p:sp>
    </p:spTree>
    <p:extLst>
      <p:ext uri="{BB962C8B-B14F-4D97-AF65-F5344CB8AC3E}">
        <p14:creationId xmlns:p14="http://schemas.microsoft.com/office/powerpoint/2010/main" val="42303185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6"/>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6"/>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defTabSz="890717"/>
            <a:fld id="{DD2F1D5A-01CD-4659-9959-73606DAFCF1A}" type="datetimeFigureOut">
              <a:rPr lang="en-US" smtClean="0">
                <a:solidFill>
                  <a:prstClr val="black">
                    <a:tint val="75000"/>
                  </a:prstClr>
                </a:solidFill>
              </a:rPr>
              <a:pPr defTabSz="890717"/>
              <a:t>7/5/2025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defTabSz="890717"/>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defTabSz="890717"/>
            <a:fld id="{E60D6D9F-8E77-448B-922B-C983BA6C80ED}" type="slidenum">
              <a:rPr lang="en-US" smtClean="0">
                <a:solidFill>
                  <a:prstClr val="black">
                    <a:tint val="75000"/>
                  </a:prstClr>
                </a:solidFill>
              </a:rPr>
              <a:pPr defTabSz="890717"/>
              <a:t>‹#›</a:t>
            </a:fld>
            <a:endParaRPr lang="en-US">
              <a:solidFill>
                <a:prstClr val="black">
                  <a:tint val="75000"/>
                </a:prstClr>
              </a:solidFill>
            </a:endParaRPr>
          </a:p>
        </p:txBody>
      </p:sp>
    </p:spTree>
    <p:extLst>
      <p:ext uri="{BB962C8B-B14F-4D97-AF65-F5344CB8AC3E}">
        <p14:creationId xmlns:p14="http://schemas.microsoft.com/office/powerpoint/2010/main" val="5600754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9"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6" indent="0">
              <a:buNone/>
              <a:defRPr sz="2000" b="1"/>
            </a:lvl2pPr>
            <a:lvl3pPr marL="914410" indent="0">
              <a:buNone/>
              <a:defRPr sz="1800" b="1"/>
            </a:lvl3pPr>
            <a:lvl4pPr marL="1371616" indent="0">
              <a:buNone/>
              <a:defRPr sz="1600" b="1"/>
            </a:lvl4pPr>
            <a:lvl5pPr marL="1828820" indent="0">
              <a:buNone/>
              <a:defRPr sz="1600" b="1"/>
            </a:lvl5pPr>
            <a:lvl6pPr marL="2286026" indent="0">
              <a:buNone/>
              <a:defRPr sz="1600" b="1"/>
            </a:lvl6pPr>
            <a:lvl7pPr marL="2743230" indent="0">
              <a:buNone/>
              <a:defRPr sz="1600" b="1"/>
            </a:lvl7pPr>
            <a:lvl8pPr marL="3200436" indent="0">
              <a:buNone/>
              <a:defRPr sz="1600" b="1"/>
            </a:lvl8pPr>
            <a:lvl9pPr marL="365764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6" indent="0">
              <a:buNone/>
              <a:defRPr sz="2000" b="1"/>
            </a:lvl2pPr>
            <a:lvl3pPr marL="914410" indent="0">
              <a:buNone/>
              <a:defRPr sz="1800" b="1"/>
            </a:lvl3pPr>
            <a:lvl4pPr marL="1371616" indent="0">
              <a:buNone/>
              <a:defRPr sz="1600" b="1"/>
            </a:lvl4pPr>
            <a:lvl5pPr marL="1828820" indent="0">
              <a:buNone/>
              <a:defRPr sz="1600" b="1"/>
            </a:lvl5pPr>
            <a:lvl6pPr marL="2286026" indent="0">
              <a:buNone/>
              <a:defRPr sz="1600" b="1"/>
            </a:lvl6pPr>
            <a:lvl7pPr marL="2743230" indent="0">
              <a:buNone/>
              <a:defRPr sz="1600" b="1"/>
            </a:lvl7pPr>
            <a:lvl8pPr marL="3200436" indent="0">
              <a:buNone/>
              <a:defRPr sz="1600" b="1"/>
            </a:lvl8pPr>
            <a:lvl9pPr marL="365764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defTabSz="890717"/>
            <a:fld id="{DD2F1D5A-01CD-4659-9959-73606DAFCF1A}" type="datetimeFigureOut">
              <a:rPr lang="en-US" smtClean="0">
                <a:solidFill>
                  <a:prstClr val="black">
                    <a:tint val="75000"/>
                  </a:prstClr>
                </a:solidFill>
              </a:rPr>
              <a:pPr defTabSz="890717"/>
              <a:t>7/5/2025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pPr defTabSz="890717"/>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pPr defTabSz="890717"/>
            <a:fld id="{E60D6D9F-8E77-448B-922B-C983BA6C80ED}" type="slidenum">
              <a:rPr lang="en-US" smtClean="0">
                <a:solidFill>
                  <a:prstClr val="black">
                    <a:tint val="75000"/>
                  </a:prstClr>
                </a:solidFill>
              </a:rPr>
              <a:pPr defTabSz="890717"/>
              <a:t>‹#›</a:t>
            </a:fld>
            <a:endParaRPr lang="en-US">
              <a:solidFill>
                <a:prstClr val="black">
                  <a:tint val="75000"/>
                </a:prstClr>
              </a:solidFill>
            </a:endParaRPr>
          </a:p>
        </p:txBody>
      </p:sp>
    </p:spTree>
    <p:extLst>
      <p:ext uri="{BB962C8B-B14F-4D97-AF65-F5344CB8AC3E}">
        <p14:creationId xmlns:p14="http://schemas.microsoft.com/office/powerpoint/2010/main" val="11447777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defTabSz="890717"/>
            <a:fld id="{DD2F1D5A-01CD-4659-9959-73606DAFCF1A}" type="datetimeFigureOut">
              <a:rPr lang="en-US" smtClean="0">
                <a:solidFill>
                  <a:prstClr val="black">
                    <a:tint val="75000"/>
                  </a:prstClr>
                </a:solidFill>
              </a:rPr>
              <a:pPr defTabSz="890717"/>
              <a:t>7/5/2025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pPr defTabSz="890717"/>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pPr defTabSz="890717"/>
            <a:fld id="{E60D6D9F-8E77-448B-922B-C983BA6C80ED}" type="slidenum">
              <a:rPr lang="en-US" smtClean="0">
                <a:solidFill>
                  <a:prstClr val="black">
                    <a:tint val="75000"/>
                  </a:prstClr>
                </a:solidFill>
              </a:rPr>
              <a:pPr defTabSz="890717"/>
              <a:t>‹#›</a:t>
            </a:fld>
            <a:endParaRPr lang="en-US">
              <a:solidFill>
                <a:prstClr val="black">
                  <a:tint val="75000"/>
                </a:prstClr>
              </a:solidFill>
            </a:endParaRPr>
          </a:p>
        </p:txBody>
      </p:sp>
    </p:spTree>
    <p:extLst>
      <p:ext uri="{BB962C8B-B14F-4D97-AF65-F5344CB8AC3E}">
        <p14:creationId xmlns:p14="http://schemas.microsoft.com/office/powerpoint/2010/main" val="315103334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defTabSz="890717"/>
            <a:fld id="{DD2F1D5A-01CD-4659-9959-73606DAFCF1A}" type="datetimeFigureOut">
              <a:rPr lang="en-US" smtClean="0">
                <a:solidFill>
                  <a:prstClr val="black">
                    <a:tint val="75000"/>
                  </a:prstClr>
                </a:solidFill>
              </a:rPr>
              <a:pPr defTabSz="890717"/>
              <a:t>7/5/2025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pPr defTabSz="890717"/>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pPr defTabSz="890717"/>
            <a:fld id="{E60D6D9F-8E77-448B-922B-C983BA6C80ED}" type="slidenum">
              <a:rPr lang="en-US" smtClean="0">
                <a:solidFill>
                  <a:prstClr val="black">
                    <a:tint val="75000"/>
                  </a:prstClr>
                </a:solidFill>
              </a:rPr>
              <a:pPr defTabSz="890717"/>
              <a:t>‹#›</a:t>
            </a:fld>
            <a:endParaRPr lang="en-US">
              <a:solidFill>
                <a:prstClr val="black">
                  <a:tint val="75000"/>
                </a:prstClr>
              </a:solidFill>
            </a:endParaRPr>
          </a:p>
        </p:txBody>
      </p:sp>
    </p:spTree>
    <p:extLst>
      <p:ext uri="{BB962C8B-B14F-4D97-AF65-F5344CB8AC3E}">
        <p14:creationId xmlns:p14="http://schemas.microsoft.com/office/powerpoint/2010/main" val="424358323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9" y="2057400"/>
            <a:ext cx="3932237" cy="3811588"/>
          </a:xfrm>
        </p:spPr>
        <p:txBody>
          <a:bodyPr/>
          <a:lstStyle>
            <a:lvl1pPr marL="0" indent="0">
              <a:buNone/>
              <a:defRPr sz="1600"/>
            </a:lvl1pPr>
            <a:lvl2pPr marL="457206" indent="0">
              <a:buNone/>
              <a:defRPr sz="1400"/>
            </a:lvl2pPr>
            <a:lvl3pPr marL="914410" indent="0">
              <a:buNone/>
              <a:defRPr sz="1200"/>
            </a:lvl3pPr>
            <a:lvl4pPr marL="1371616" indent="0">
              <a:buNone/>
              <a:defRPr sz="1000"/>
            </a:lvl4pPr>
            <a:lvl5pPr marL="1828820" indent="0">
              <a:buNone/>
              <a:defRPr sz="1000"/>
            </a:lvl5pPr>
            <a:lvl6pPr marL="2286026" indent="0">
              <a:buNone/>
              <a:defRPr sz="1000"/>
            </a:lvl6pPr>
            <a:lvl7pPr marL="2743230" indent="0">
              <a:buNone/>
              <a:defRPr sz="1000"/>
            </a:lvl7pPr>
            <a:lvl8pPr marL="3200436" indent="0">
              <a:buNone/>
              <a:defRPr sz="1000"/>
            </a:lvl8pPr>
            <a:lvl9pPr marL="365764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defTabSz="890717"/>
            <a:fld id="{DD2F1D5A-01CD-4659-9959-73606DAFCF1A}" type="datetimeFigureOut">
              <a:rPr lang="en-US" smtClean="0">
                <a:solidFill>
                  <a:prstClr val="black">
                    <a:tint val="75000"/>
                  </a:prstClr>
                </a:solidFill>
              </a:rPr>
              <a:pPr defTabSz="890717"/>
              <a:t>7/5/2025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defTabSz="890717"/>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defTabSz="890717"/>
            <a:fld id="{E60D6D9F-8E77-448B-922B-C983BA6C80ED}" type="slidenum">
              <a:rPr lang="en-US" smtClean="0">
                <a:solidFill>
                  <a:prstClr val="black">
                    <a:tint val="75000"/>
                  </a:prstClr>
                </a:solidFill>
              </a:rPr>
              <a:pPr defTabSz="890717"/>
              <a:t>‹#›</a:t>
            </a:fld>
            <a:endParaRPr lang="en-US">
              <a:solidFill>
                <a:prstClr val="black">
                  <a:tint val="75000"/>
                </a:prstClr>
              </a:solidFill>
            </a:endParaRPr>
          </a:p>
        </p:txBody>
      </p:sp>
    </p:spTree>
    <p:extLst>
      <p:ext uri="{BB962C8B-B14F-4D97-AF65-F5344CB8AC3E}">
        <p14:creationId xmlns:p14="http://schemas.microsoft.com/office/powerpoint/2010/main" val="35802743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42AABC-75EF-43A7-B4A6-903A0FE8C3DF}" type="datetimeFigureOut">
              <a:rPr lang="en-US" smtClean="0"/>
              <a:t>7/5/2025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A764AE-4AD5-4821-A334-84EF5BD9BBBB}" type="slidenum">
              <a:rPr lang="en-US" smtClean="0"/>
              <a:t>‹#›</a:t>
            </a:fld>
            <a:endParaRPr lang="en-US"/>
          </a:p>
        </p:txBody>
      </p:sp>
    </p:spTree>
    <p:extLst>
      <p:ext uri="{BB962C8B-B14F-4D97-AF65-F5344CB8AC3E}">
        <p14:creationId xmlns:p14="http://schemas.microsoft.com/office/powerpoint/2010/main" val="171072188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6"/>
            <a:ext cx="6172200" cy="4873625"/>
          </a:xfrm>
        </p:spPr>
        <p:txBody>
          <a:bodyPr anchor="t"/>
          <a:lstStyle>
            <a:lvl1pPr marL="0" indent="0">
              <a:buNone/>
              <a:defRPr sz="3200"/>
            </a:lvl1pPr>
            <a:lvl2pPr marL="457206" indent="0">
              <a:buNone/>
              <a:defRPr sz="2800"/>
            </a:lvl2pPr>
            <a:lvl3pPr marL="914410" indent="0">
              <a:buNone/>
              <a:defRPr sz="2400"/>
            </a:lvl3pPr>
            <a:lvl4pPr marL="1371616" indent="0">
              <a:buNone/>
              <a:defRPr sz="2000"/>
            </a:lvl4pPr>
            <a:lvl5pPr marL="1828820" indent="0">
              <a:buNone/>
              <a:defRPr sz="2000"/>
            </a:lvl5pPr>
            <a:lvl6pPr marL="2286026" indent="0">
              <a:buNone/>
              <a:defRPr sz="2000"/>
            </a:lvl6pPr>
            <a:lvl7pPr marL="2743230" indent="0">
              <a:buNone/>
              <a:defRPr sz="2000"/>
            </a:lvl7pPr>
            <a:lvl8pPr marL="3200436" indent="0">
              <a:buNone/>
              <a:defRPr sz="2000"/>
            </a:lvl8pPr>
            <a:lvl9pPr marL="365764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9" y="2057400"/>
            <a:ext cx="3932237" cy="3811588"/>
          </a:xfrm>
        </p:spPr>
        <p:txBody>
          <a:bodyPr/>
          <a:lstStyle>
            <a:lvl1pPr marL="0" indent="0">
              <a:buNone/>
              <a:defRPr sz="1600"/>
            </a:lvl1pPr>
            <a:lvl2pPr marL="457206" indent="0">
              <a:buNone/>
              <a:defRPr sz="1400"/>
            </a:lvl2pPr>
            <a:lvl3pPr marL="914410" indent="0">
              <a:buNone/>
              <a:defRPr sz="1200"/>
            </a:lvl3pPr>
            <a:lvl4pPr marL="1371616" indent="0">
              <a:buNone/>
              <a:defRPr sz="1000"/>
            </a:lvl4pPr>
            <a:lvl5pPr marL="1828820" indent="0">
              <a:buNone/>
              <a:defRPr sz="1000"/>
            </a:lvl5pPr>
            <a:lvl6pPr marL="2286026" indent="0">
              <a:buNone/>
              <a:defRPr sz="1000"/>
            </a:lvl6pPr>
            <a:lvl7pPr marL="2743230" indent="0">
              <a:buNone/>
              <a:defRPr sz="1000"/>
            </a:lvl7pPr>
            <a:lvl8pPr marL="3200436" indent="0">
              <a:buNone/>
              <a:defRPr sz="1000"/>
            </a:lvl8pPr>
            <a:lvl9pPr marL="365764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defTabSz="890717"/>
            <a:fld id="{DD2F1D5A-01CD-4659-9959-73606DAFCF1A}" type="datetimeFigureOut">
              <a:rPr lang="en-US" smtClean="0">
                <a:solidFill>
                  <a:prstClr val="black">
                    <a:tint val="75000"/>
                  </a:prstClr>
                </a:solidFill>
              </a:rPr>
              <a:pPr defTabSz="890717"/>
              <a:t>7/5/2025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defTabSz="890717"/>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defTabSz="890717"/>
            <a:fld id="{E60D6D9F-8E77-448B-922B-C983BA6C80ED}" type="slidenum">
              <a:rPr lang="en-US" smtClean="0">
                <a:solidFill>
                  <a:prstClr val="black">
                    <a:tint val="75000"/>
                  </a:prstClr>
                </a:solidFill>
              </a:rPr>
              <a:pPr defTabSz="890717"/>
              <a:t>‹#›</a:t>
            </a:fld>
            <a:endParaRPr lang="en-US">
              <a:solidFill>
                <a:prstClr val="black">
                  <a:tint val="75000"/>
                </a:prstClr>
              </a:solidFill>
            </a:endParaRPr>
          </a:p>
        </p:txBody>
      </p:sp>
    </p:spTree>
    <p:extLst>
      <p:ext uri="{BB962C8B-B14F-4D97-AF65-F5344CB8AC3E}">
        <p14:creationId xmlns:p14="http://schemas.microsoft.com/office/powerpoint/2010/main" val="366716958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defTabSz="890717"/>
            <a:fld id="{DD2F1D5A-01CD-4659-9959-73606DAFCF1A}" type="datetimeFigureOut">
              <a:rPr lang="en-US" smtClean="0">
                <a:solidFill>
                  <a:prstClr val="black">
                    <a:tint val="75000"/>
                  </a:prstClr>
                </a:solidFill>
              </a:rPr>
              <a:pPr defTabSz="890717"/>
              <a:t>7/5/2025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890717"/>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890717"/>
            <a:fld id="{E60D6D9F-8E77-448B-922B-C983BA6C80ED}" type="slidenum">
              <a:rPr lang="en-US" smtClean="0">
                <a:solidFill>
                  <a:prstClr val="black">
                    <a:tint val="75000"/>
                  </a:prstClr>
                </a:solidFill>
              </a:rPr>
              <a:pPr defTabSz="890717"/>
              <a:t>‹#›</a:t>
            </a:fld>
            <a:endParaRPr lang="en-US">
              <a:solidFill>
                <a:prstClr val="black">
                  <a:tint val="75000"/>
                </a:prstClr>
              </a:solidFill>
            </a:endParaRPr>
          </a:p>
        </p:txBody>
      </p:sp>
    </p:spTree>
    <p:extLst>
      <p:ext uri="{BB962C8B-B14F-4D97-AF65-F5344CB8AC3E}">
        <p14:creationId xmlns:p14="http://schemas.microsoft.com/office/powerpoint/2010/main" val="35297329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defTabSz="890717"/>
            <a:fld id="{DD2F1D5A-01CD-4659-9959-73606DAFCF1A}" type="datetimeFigureOut">
              <a:rPr lang="en-US" smtClean="0">
                <a:solidFill>
                  <a:prstClr val="black">
                    <a:tint val="75000"/>
                  </a:prstClr>
                </a:solidFill>
              </a:rPr>
              <a:pPr defTabSz="890717"/>
              <a:t>7/5/2025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890717"/>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890717"/>
            <a:fld id="{E60D6D9F-8E77-448B-922B-C983BA6C80ED}" type="slidenum">
              <a:rPr lang="en-US" smtClean="0">
                <a:solidFill>
                  <a:prstClr val="black">
                    <a:tint val="75000"/>
                  </a:prstClr>
                </a:solidFill>
              </a:rPr>
              <a:pPr defTabSz="890717"/>
              <a:t>‹#›</a:t>
            </a:fld>
            <a:endParaRPr lang="en-US">
              <a:solidFill>
                <a:prstClr val="black">
                  <a:tint val="75000"/>
                </a:prstClr>
              </a:solidFill>
            </a:endParaRPr>
          </a:p>
        </p:txBody>
      </p:sp>
    </p:spTree>
    <p:extLst>
      <p:ext uri="{BB962C8B-B14F-4D97-AF65-F5344CB8AC3E}">
        <p14:creationId xmlns:p14="http://schemas.microsoft.com/office/powerpoint/2010/main" val="1473837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742AABC-75EF-43A7-B4A6-903A0FE8C3DF}" type="datetimeFigureOut">
              <a:rPr lang="en-US" smtClean="0"/>
              <a:t>7/5/2025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A764AE-4AD5-4821-A334-84EF5BD9BBBB}" type="slidenum">
              <a:rPr lang="en-US" smtClean="0"/>
              <a:t>‹#›</a:t>
            </a:fld>
            <a:endParaRPr lang="en-US"/>
          </a:p>
        </p:txBody>
      </p:sp>
    </p:spTree>
    <p:extLst>
      <p:ext uri="{BB962C8B-B14F-4D97-AF65-F5344CB8AC3E}">
        <p14:creationId xmlns:p14="http://schemas.microsoft.com/office/powerpoint/2010/main" val="8716202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742AABC-75EF-43A7-B4A6-903A0FE8C3DF}" type="datetimeFigureOut">
              <a:rPr lang="en-US" smtClean="0"/>
              <a:t>7/5/2025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A764AE-4AD5-4821-A334-84EF5BD9BBBB}" type="slidenum">
              <a:rPr lang="en-US" smtClean="0"/>
              <a:t>‹#›</a:t>
            </a:fld>
            <a:endParaRPr lang="en-US"/>
          </a:p>
        </p:txBody>
      </p:sp>
    </p:spTree>
    <p:extLst>
      <p:ext uri="{BB962C8B-B14F-4D97-AF65-F5344CB8AC3E}">
        <p14:creationId xmlns:p14="http://schemas.microsoft.com/office/powerpoint/2010/main" val="5838712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742AABC-75EF-43A7-B4A6-903A0FE8C3DF}" type="datetimeFigureOut">
              <a:rPr lang="en-US" smtClean="0"/>
              <a:t>7/5/2025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FA764AE-4AD5-4821-A334-84EF5BD9BBBB}" type="slidenum">
              <a:rPr lang="en-US" smtClean="0"/>
              <a:t>‹#›</a:t>
            </a:fld>
            <a:endParaRPr lang="en-US"/>
          </a:p>
        </p:txBody>
      </p:sp>
    </p:spTree>
    <p:extLst>
      <p:ext uri="{BB962C8B-B14F-4D97-AF65-F5344CB8AC3E}">
        <p14:creationId xmlns:p14="http://schemas.microsoft.com/office/powerpoint/2010/main" val="573762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742AABC-75EF-43A7-B4A6-903A0FE8C3DF}" type="datetimeFigureOut">
              <a:rPr lang="en-US" smtClean="0"/>
              <a:t>7/5/2025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FA764AE-4AD5-4821-A334-84EF5BD9BBBB}" type="slidenum">
              <a:rPr lang="en-US" smtClean="0"/>
              <a:t>‹#›</a:t>
            </a:fld>
            <a:endParaRPr lang="en-US"/>
          </a:p>
        </p:txBody>
      </p:sp>
    </p:spTree>
    <p:extLst>
      <p:ext uri="{BB962C8B-B14F-4D97-AF65-F5344CB8AC3E}">
        <p14:creationId xmlns:p14="http://schemas.microsoft.com/office/powerpoint/2010/main" val="39963171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42AABC-75EF-43A7-B4A6-903A0FE8C3DF}" type="datetimeFigureOut">
              <a:rPr lang="en-US" smtClean="0"/>
              <a:t>7/5/2025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FA764AE-4AD5-4821-A334-84EF5BD9BBBB}" type="slidenum">
              <a:rPr lang="en-US" smtClean="0"/>
              <a:t>‹#›</a:t>
            </a:fld>
            <a:endParaRPr lang="en-US"/>
          </a:p>
        </p:txBody>
      </p:sp>
    </p:spTree>
    <p:extLst>
      <p:ext uri="{BB962C8B-B14F-4D97-AF65-F5344CB8AC3E}">
        <p14:creationId xmlns:p14="http://schemas.microsoft.com/office/powerpoint/2010/main" val="2148048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742AABC-75EF-43A7-B4A6-903A0FE8C3DF}" type="datetimeFigureOut">
              <a:rPr lang="en-US" smtClean="0"/>
              <a:t>7/5/2025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A764AE-4AD5-4821-A334-84EF5BD9BBBB}" type="slidenum">
              <a:rPr lang="en-US" smtClean="0"/>
              <a:t>‹#›</a:t>
            </a:fld>
            <a:endParaRPr lang="en-US"/>
          </a:p>
        </p:txBody>
      </p:sp>
    </p:spTree>
    <p:extLst>
      <p:ext uri="{BB962C8B-B14F-4D97-AF65-F5344CB8AC3E}">
        <p14:creationId xmlns:p14="http://schemas.microsoft.com/office/powerpoint/2010/main" val="1927657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742AABC-75EF-43A7-B4A6-903A0FE8C3DF}" type="datetimeFigureOut">
              <a:rPr lang="en-US" smtClean="0"/>
              <a:t>7/5/2025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A764AE-4AD5-4821-A334-84EF5BD9BBBB}" type="slidenum">
              <a:rPr lang="en-US" smtClean="0"/>
              <a:t>‹#›</a:t>
            </a:fld>
            <a:endParaRPr lang="en-US"/>
          </a:p>
        </p:txBody>
      </p:sp>
    </p:spTree>
    <p:extLst>
      <p:ext uri="{BB962C8B-B14F-4D97-AF65-F5344CB8AC3E}">
        <p14:creationId xmlns:p14="http://schemas.microsoft.com/office/powerpoint/2010/main" val="18546345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42AABC-75EF-43A7-B4A6-903A0FE8C3DF}" type="datetimeFigureOut">
              <a:rPr lang="en-US" smtClean="0"/>
              <a:t>7/5/2025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A764AE-4AD5-4821-A334-84EF5BD9BBBB}" type="slidenum">
              <a:rPr lang="en-US" smtClean="0"/>
              <a:t>‹#›</a:t>
            </a:fld>
            <a:endParaRPr lang="en-US"/>
          </a:p>
        </p:txBody>
      </p:sp>
    </p:spTree>
    <p:extLst>
      <p:ext uri="{BB962C8B-B14F-4D97-AF65-F5344CB8AC3E}">
        <p14:creationId xmlns:p14="http://schemas.microsoft.com/office/powerpoint/2010/main" val="20508401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1"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1" y="1825626"/>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890717"/>
            <a:fld id="{DD2F1D5A-01CD-4659-9959-73606DAFCF1A}" type="datetimeFigureOut">
              <a:rPr lang="en-US" smtClean="0">
                <a:solidFill>
                  <a:prstClr val="black">
                    <a:tint val="75000"/>
                  </a:prstClr>
                </a:solidFill>
              </a:rPr>
              <a:pPr defTabSz="890717"/>
              <a:t>7/5/2025</a:t>
            </a:fld>
            <a:endParaRPr lang="en-US">
              <a:solidFill>
                <a:prstClr val="black">
                  <a:tint val="75000"/>
                </a:prstClr>
              </a:solidFill>
            </a:endParaRPr>
          </a:p>
        </p:txBody>
      </p:sp>
      <p:sp>
        <p:nvSpPr>
          <p:cNvPr id="5" name="Footer Placeholder 4"/>
          <p:cNvSpPr>
            <a:spLocks noGrp="1"/>
          </p:cNvSpPr>
          <p:nvPr>
            <p:ph type="ftr" sz="quarter" idx="3"/>
          </p:nvPr>
        </p:nvSpPr>
        <p:spPr>
          <a:xfrm>
            <a:off x="4038601"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890717"/>
            <a:endParaRPr lang="en-US">
              <a:solidFill>
                <a:prstClr val="black">
                  <a:tint val="75000"/>
                </a:prstClr>
              </a:solidFill>
            </a:endParaRP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890717"/>
            <a:fld id="{E60D6D9F-8E77-448B-922B-C983BA6C80ED}" type="slidenum">
              <a:rPr lang="en-US" smtClean="0">
                <a:solidFill>
                  <a:prstClr val="black">
                    <a:tint val="75000"/>
                  </a:prstClr>
                </a:solidFill>
              </a:rPr>
              <a:pPr defTabSz="890717"/>
              <a:t>‹#›</a:t>
            </a:fld>
            <a:endParaRPr lang="en-US">
              <a:solidFill>
                <a:prstClr val="black">
                  <a:tint val="75000"/>
                </a:prstClr>
              </a:solidFill>
            </a:endParaRPr>
          </a:p>
        </p:txBody>
      </p:sp>
    </p:spTree>
    <p:extLst>
      <p:ext uri="{BB962C8B-B14F-4D97-AF65-F5344CB8AC3E}">
        <p14:creationId xmlns:p14="http://schemas.microsoft.com/office/powerpoint/2010/main" val="15414757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1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3" indent="-228603" algn="l" defTabSz="91441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7" indent="-228603" algn="l" defTabSz="91441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13" indent="-228603" algn="l" defTabSz="91441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17" indent="-228603" algn="l" defTabSz="91441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23" indent="-228603" algn="l" defTabSz="91441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27" indent="-228603" algn="l" defTabSz="91441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33" indent="-228603" algn="l" defTabSz="91441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38" indent="-228603" algn="l" defTabSz="91441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43" indent="-228603" algn="l" defTabSz="91441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10" rtl="0" eaLnBrk="1" latinLnBrk="0" hangingPunct="1">
        <a:defRPr sz="1800" kern="1200">
          <a:solidFill>
            <a:schemeClr val="tx1"/>
          </a:solidFill>
          <a:latin typeface="+mn-lt"/>
          <a:ea typeface="+mn-ea"/>
          <a:cs typeface="+mn-cs"/>
        </a:defRPr>
      </a:lvl1pPr>
      <a:lvl2pPr marL="457206" algn="l" defTabSz="914410" rtl="0" eaLnBrk="1" latinLnBrk="0" hangingPunct="1">
        <a:defRPr sz="1800" kern="1200">
          <a:solidFill>
            <a:schemeClr val="tx1"/>
          </a:solidFill>
          <a:latin typeface="+mn-lt"/>
          <a:ea typeface="+mn-ea"/>
          <a:cs typeface="+mn-cs"/>
        </a:defRPr>
      </a:lvl2pPr>
      <a:lvl3pPr marL="914410" algn="l" defTabSz="914410" rtl="0" eaLnBrk="1" latinLnBrk="0" hangingPunct="1">
        <a:defRPr sz="1800" kern="1200">
          <a:solidFill>
            <a:schemeClr val="tx1"/>
          </a:solidFill>
          <a:latin typeface="+mn-lt"/>
          <a:ea typeface="+mn-ea"/>
          <a:cs typeface="+mn-cs"/>
        </a:defRPr>
      </a:lvl3pPr>
      <a:lvl4pPr marL="1371616" algn="l" defTabSz="914410" rtl="0" eaLnBrk="1" latinLnBrk="0" hangingPunct="1">
        <a:defRPr sz="1800" kern="1200">
          <a:solidFill>
            <a:schemeClr val="tx1"/>
          </a:solidFill>
          <a:latin typeface="+mn-lt"/>
          <a:ea typeface="+mn-ea"/>
          <a:cs typeface="+mn-cs"/>
        </a:defRPr>
      </a:lvl4pPr>
      <a:lvl5pPr marL="1828820" algn="l" defTabSz="914410" rtl="0" eaLnBrk="1" latinLnBrk="0" hangingPunct="1">
        <a:defRPr sz="1800" kern="1200">
          <a:solidFill>
            <a:schemeClr val="tx1"/>
          </a:solidFill>
          <a:latin typeface="+mn-lt"/>
          <a:ea typeface="+mn-ea"/>
          <a:cs typeface="+mn-cs"/>
        </a:defRPr>
      </a:lvl5pPr>
      <a:lvl6pPr marL="2286026" algn="l" defTabSz="914410" rtl="0" eaLnBrk="1" latinLnBrk="0" hangingPunct="1">
        <a:defRPr sz="1800" kern="1200">
          <a:solidFill>
            <a:schemeClr val="tx1"/>
          </a:solidFill>
          <a:latin typeface="+mn-lt"/>
          <a:ea typeface="+mn-ea"/>
          <a:cs typeface="+mn-cs"/>
        </a:defRPr>
      </a:lvl6pPr>
      <a:lvl7pPr marL="2743230" algn="l" defTabSz="914410" rtl="0" eaLnBrk="1" latinLnBrk="0" hangingPunct="1">
        <a:defRPr sz="1800" kern="1200">
          <a:solidFill>
            <a:schemeClr val="tx1"/>
          </a:solidFill>
          <a:latin typeface="+mn-lt"/>
          <a:ea typeface="+mn-ea"/>
          <a:cs typeface="+mn-cs"/>
        </a:defRPr>
      </a:lvl7pPr>
      <a:lvl8pPr marL="3200436" algn="l" defTabSz="914410" rtl="0" eaLnBrk="1" latinLnBrk="0" hangingPunct="1">
        <a:defRPr sz="1800" kern="1200">
          <a:solidFill>
            <a:schemeClr val="tx1"/>
          </a:solidFill>
          <a:latin typeface="+mn-lt"/>
          <a:ea typeface="+mn-ea"/>
          <a:cs typeface="+mn-cs"/>
        </a:defRPr>
      </a:lvl8pPr>
      <a:lvl9pPr marL="3657640" algn="l" defTabSz="91441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extLst/>
        </p:spPr>
        <p:txBody>
          <a:bodyPr>
            <a:normAutofit/>
          </a:bodyPr>
          <a:lstStyle/>
          <a:p>
            <a:pPr algn="ctr">
              <a:defRPr/>
            </a:pPr>
            <a:r>
              <a:rPr sz="13800" b="1" dirty="0" smtClean="0"/>
              <a:t>ANALGESICS</a:t>
            </a:r>
            <a:endParaRPr sz="13800" b="1" dirty="0"/>
          </a:p>
        </p:txBody>
      </p:sp>
    </p:spTree>
    <p:extLst>
      <p:ext uri="{BB962C8B-B14F-4D97-AF65-F5344CB8AC3E}">
        <p14:creationId xmlns:p14="http://schemas.microsoft.com/office/powerpoint/2010/main" val="8728592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1410" name="Title 1"/>
          <p:cNvSpPr>
            <a:spLocks noGrp="1"/>
          </p:cNvSpPr>
          <p:nvPr>
            <p:ph type="title"/>
          </p:nvPr>
        </p:nvSpPr>
        <p:spPr>
          <a:xfrm>
            <a:off x="1286277" y="-457201"/>
            <a:ext cx="9619447" cy="2251488"/>
          </a:xfrm>
        </p:spPr>
        <p:txBody>
          <a:bodyPr/>
          <a:lstStyle/>
          <a:p>
            <a:r>
              <a:rPr lang="en-US" dirty="0" smtClean="0"/>
              <a:t>The adverse effects </a:t>
            </a:r>
            <a:endParaRPr lang="en-US" dirty="0" smtClean="0">
              <a:solidFill>
                <a:srgbClr val="FF0000"/>
              </a:solidFill>
            </a:endParaRPr>
          </a:p>
        </p:txBody>
      </p:sp>
      <p:sp>
        <p:nvSpPr>
          <p:cNvPr id="3" name="Content Placeholder 2"/>
          <p:cNvSpPr>
            <a:spLocks noGrp="1"/>
          </p:cNvSpPr>
          <p:nvPr>
            <p:ph idx="1"/>
          </p:nvPr>
        </p:nvSpPr>
        <p:spPr>
          <a:xfrm>
            <a:off x="895927" y="1145309"/>
            <a:ext cx="10009797" cy="5179294"/>
          </a:xfrm>
        </p:spPr>
        <p:txBody>
          <a:bodyPr>
            <a:normAutofit/>
          </a:bodyPr>
          <a:lstStyle/>
          <a:p>
            <a:pPr marL="299356" indent="-299356">
              <a:defRPr/>
            </a:pPr>
            <a:endParaRPr lang="en-US" dirty="0"/>
          </a:p>
          <a:p>
            <a:pPr marL="0" indent="0">
              <a:buNone/>
              <a:defRPr/>
            </a:pPr>
            <a:r>
              <a:rPr lang="en-US" dirty="0" smtClean="0"/>
              <a:t> </a:t>
            </a:r>
            <a:r>
              <a:rPr lang="en-US" dirty="0">
                <a:solidFill>
                  <a:srgbClr val="FF0000"/>
                </a:solidFill>
              </a:rPr>
              <a:t>Gastrointestinal effects </a:t>
            </a:r>
            <a:endParaRPr lang="en-US" dirty="0"/>
          </a:p>
          <a:p>
            <a:pPr marL="299356" indent="-299356">
              <a:defRPr/>
            </a:pPr>
            <a:r>
              <a:rPr lang="en-US" dirty="0" smtClean="0"/>
              <a:t> </a:t>
            </a:r>
            <a:r>
              <a:rPr lang="en-US" dirty="0"/>
              <a:t>dyspepsia </a:t>
            </a:r>
            <a:endParaRPr lang="en-US" dirty="0" smtClean="0"/>
          </a:p>
          <a:p>
            <a:pPr marL="299356" indent="-299356">
              <a:defRPr/>
            </a:pPr>
            <a:r>
              <a:rPr lang="en-US" dirty="0" smtClean="0"/>
              <a:t>diarrhea,</a:t>
            </a:r>
          </a:p>
          <a:p>
            <a:pPr marL="299356" indent="-299356">
              <a:defRPr/>
            </a:pPr>
            <a:r>
              <a:rPr lang="en-US" dirty="0" smtClean="0"/>
              <a:t> </a:t>
            </a:r>
            <a:r>
              <a:rPr lang="en-US" dirty="0"/>
              <a:t>nausea, </a:t>
            </a:r>
            <a:endParaRPr lang="en-US" dirty="0" smtClean="0"/>
          </a:p>
          <a:p>
            <a:pPr marL="299356" indent="-299356">
              <a:defRPr/>
            </a:pPr>
            <a:r>
              <a:rPr lang="en-US" dirty="0" smtClean="0"/>
              <a:t>constipation</a:t>
            </a:r>
            <a:r>
              <a:rPr lang="en-US" dirty="0"/>
              <a:t>, </a:t>
            </a:r>
            <a:endParaRPr lang="en-US" dirty="0" smtClean="0"/>
          </a:p>
          <a:p>
            <a:pPr marL="299356" indent="-299356">
              <a:defRPr/>
            </a:pPr>
            <a:r>
              <a:rPr lang="en-US" dirty="0" smtClean="0"/>
              <a:t>gastric </a:t>
            </a:r>
            <a:r>
              <a:rPr lang="en-US" dirty="0"/>
              <a:t>bleeding</a:t>
            </a:r>
            <a:r>
              <a:rPr lang="en-US" dirty="0" smtClean="0"/>
              <a:t>/ </a:t>
            </a:r>
            <a:r>
              <a:rPr lang="en-US" dirty="0"/>
              <a:t>ulceration  </a:t>
            </a:r>
            <a:r>
              <a:rPr lang="en-US" dirty="0" smtClean="0"/>
              <a:t>due </a:t>
            </a:r>
            <a:r>
              <a:rPr lang="en-US" dirty="0"/>
              <a:t>to inhibition of gastric COX1 which is responsible for synthesis of </a:t>
            </a:r>
            <a:r>
              <a:rPr lang="en-US" dirty="0" smtClean="0"/>
              <a:t>prostaglandins </a:t>
            </a:r>
            <a:r>
              <a:rPr lang="en-US" dirty="0"/>
              <a:t>that normally inhibit acid production and protect the mucosa</a:t>
            </a:r>
            <a:r>
              <a:rPr lang="en-US" dirty="0" smtClean="0"/>
              <a:t>.</a:t>
            </a:r>
          </a:p>
          <a:p>
            <a:pPr marL="299356" indent="-299356">
              <a:defRPr/>
            </a:pPr>
            <a:r>
              <a:rPr lang="en-US" dirty="0" smtClean="0"/>
              <a:t>Selective </a:t>
            </a:r>
            <a:r>
              <a:rPr lang="en-US" dirty="0"/>
              <a:t>COX-2 inhibitors have minimal GI effects</a:t>
            </a:r>
            <a:r>
              <a:rPr lang="en-US" dirty="0" smtClean="0"/>
              <a:t>. EG </a:t>
            </a:r>
            <a:r>
              <a:rPr lang="en-US" dirty="0" err="1" smtClean="0"/>
              <a:t>celecoxib</a:t>
            </a:r>
            <a:r>
              <a:rPr lang="en-US" dirty="0" smtClean="0"/>
              <a:t> </a:t>
            </a:r>
            <a:endParaRPr lang="en-US" dirty="0"/>
          </a:p>
        </p:txBody>
      </p:sp>
    </p:spTree>
    <p:extLst>
      <p:ext uri="{BB962C8B-B14F-4D97-AF65-F5344CB8AC3E}">
        <p14:creationId xmlns:p14="http://schemas.microsoft.com/office/powerpoint/2010/main" val="39009722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2434" name="Title 1"/>
          <p:cNvSpPr>
            <a:spLocks noGrp="1"/>
          </p:cNvSpPr>
          <p:nvPr>
            <p:ph type="title"/>
          </p:nvPr>
        </p:nvSpPr>
        <p:spPr>
          <a:xfrm>
            <a:off x="1286277" y="-304800"/>
            <a:ext cx="9619447" cy="304800"/>
          </a:xfrm>
        </p:spPr>
        <p:txBody>
          <a:bodyPr>
            <a:normAutofit fontScale="90000"/>
          </a:bodyPr>
          <a:lstStyle/>
          <a:p>
            <a:endParaRPr lang="en-US" smtClean="0"/>
          </a:p>
        </p:txBody>
      </p:sp>
      <p:sp>
        <p:nvSpPr>
          <p:cNvPr id="402435" name="Content Placeholder 2"/>
          <p:cNvSpPr>
            <a:spLocks noGrp="1"/>
          </p:cNvSpPr>
          <p:nvPr>
            <p:ph idx="1"/>
          </p:nvPr>
        </p:nvSpPr>
        <p:spPr>
          <a:xfrm>
            <a:off x="554183" y="849745"/>
            <a:ext cx="10351542" cy="5474856"/>
          </a:xfrm>
        </p:spPr>
        <p:txBody>
          <a:bodyPr>
            <a:normAutofit/>
          </a:bodyPr>
          <a:lstStyle/>
          <a:p>
            <a:pPr marL="0" indent="0">
              <a:buNone/>
            </a:pPr>
            <a:r>
              <a:rPr lang="en-US" dirty="0" smtClean="0">
                <a:solidFill>
                  <a:srgbClr val="FF0000"/>
                </a:solidFill>
              </a:rPr>
              <a:t> Skin eruptions </a:t>
            </a:r>
            <a:r>
              <a:rPr lang="en-US" dirty="0" smtClean="0"/>
              <a:t>–</a:t>
            </a:r>
          </a:p>
          <a:p>
            <a:pPr marL="0" indent="0">
              <a:buNone/>
            </a:pPr>
            <a:r>
              <a:rPr lang="en-US" dirty="0" smtClean="0"/>
              <a:t>  rashes,</a:t>
            </a:r>
          </a:p>
          <a:p>
            <a:pPr marL="0" indent="0">
              <a:buNone/>
            </a:pPr>
            <a:r>
              <a:rPr lang="en-US" dirty="0" smtClean="0"/>
              <a:t> </a:t>
            </a:r>
            <a:r>
              <a:rPr lang="en-US" dirty="0" err="1" smtClean="0"/>
              <a:t>urticaria</a:t>
            </a:r>
            <a:r>
              <a:rPr lang="en-US" dirty="0" smtClean="0"/>
              <a:t>,</a:t>
            </a:r>
          </a:p>
          <a:p>
            <a:pPr marL="0" indent="0">
              <a:buNone/>
            </a:pPr>
            <a:r>
              <a:rPr lang="en-US" dirty="0" smtClean="0"/>
              <a:t> photosensitivity reactions.</a:t>
            </a:r>
          </a:p>
          <a:p>
            <a:pPr marL="0" indent="0">
              <a:buNone/>
            </a:pPr>
            <a:r>
              <a:rPr lang="en-US" dirty="0" smtClean="0">
                <a:solidFill>
                  <a:srgbClr val="FF0000"/>
                </a:solidFill>
              </a:rPr>
              <a:t>Adverse renal effects</a:t>
            </a:r>
            <a:r>
              <a:rPr lang="en-US" dirty="0" smtClean="0"/>
              <a:t>. </a:t>
            </a:r>
          </a:p>
          <a:p>
            <a:pPr marL="0" indent="0">
              <a:buNone/>
            </a:pPr>
            <a:r>
              <a:rPr lang="en-US" dirty="0" smtClean="0"/>
              <a:t>These are due to inhibition of biosynthesis of </a:t>
            </a:r>
            <a:r>
              <a:rPr lang="en-US" dirty="0" err="1" smtClean="0"/>
              <a:t>prostanoids</a:t>
            </a:r>
            <a:r>
              <a:rPr lang="en-US" dirty="0" smtClean="0"/>
              <a:t> which are involved in maintenance of renal blood flow. –nephrotoxicity</a:t>
            </a:r>
          </a:p>
          <a:p>
            <a:pPr marL="0" indent="0">
              <a:buNone/>
            </a:pPr>
            <a:r>
              <a:rPr lang="en-US" dirty="0" smtClean="0"/>
              <a:t>		-</a:t>
            </a:r>
            <a:r>
              <a:rPr lang="en-US" dirty="0" err="1" smtClean="0"/>
              <a:t>hepatoxicity</a:t>
            </a:r>
            <a:endParaRPr lang="en-US" dirty="0" smtClean="0"/>
          </a:p>
          <a:p>
            <a:pPr marL="0" indent="0">
              <a:buNone/>
            </a:pPr>
            <a:r>
              <a:rPr lang="en-US" dirty="0" smtClean="0"/>
              <a:t>Others -	- bronchospasms,</a:t>
            </a:r>
          </a:p>
          <a:p>
            <a:pPr marL="0" indent="0">
              <a:buNone/>
            </a:pPr>
            <a:r>
              <a:rPr lang="en-US" dirty="0" smtClean="0"/>
              <a:t>		- bone marrow depression</a:t>
            </a:r>
          </a:p>
          <a:p>
            <a:pPr marL="0" indent="0">
              <a:buNone/>
            </a:pPr>
            <a:r>
              <a:rPr lang="en-US" dirty="0" smtClean="0"/>
              <a:t> </a:t>
            </a:r>
          </a:p>
          <a:p>
            <a:pPr marL="0" indent="0">
              <a:buNone/>
            </a:pPr>
            <a:endParaRPr lang="en-US" dirty="0" smtClean="0"/>
          </a:p>
        </p:txBody>
      </p:sp>
    </p:spTree>
    <p:extLst>
      <p:ext uri="{BB962C8B-B14F-4D97-AF65-F5344CB8AC3E}">
        <p14:creationId xmlns:p14="http://schemas.microsoft.com/office/powerpoint/2010/main" val="21062777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3458" name="Rectangle 2"/>
          <p:cNvSpPr>
            <a:spLocks noGrp="1"/>
          </p:cNvSpPr>
          <p:nvPr>
            <p:ph type="title"/>
          </p:nvPr>
        </p:nvSpPr>
        <p:spPr>
          <a:xfrm>
            <a:off x="1286277" y="704851"/>
            <a:ext cx="9619447" cy="514350"/>
          </a:xfrm>
        </p:spPr>
        <p:txBody>
          <a:bodyPr>
            <a:normAutofit fontScale="90000"/>
          </a:bodyPr>
          <a:lstStyle/>
          <a:p>
            <a:r>
              <a:rPr lang="en-US" sz="5065"/>
              <a:t>NSAIDS.</a:t>
            </a:r>
          </a:p>
        </p:txBody>
      </p:sp>
      <p:sp>
        <p:nvSpPr>
          <p:cNvPr id="403459" name="Rectangle 3"/>
          <p:cNvSpPr>
            <a:spLocks noGrp="1"/>
          </p:cNvSpPr>
          <p:nvPr>
            <p:ph idx="1"/>
          </p:nvPr>
        </p:nvSpPr>
        <p:spPr>
          <a:xfrm>
            <a:off x="794327" y="1597891"/>
            <a:ext cx="10677237" cy="4064000"/>
          </a:xfrm>
        </p:spPr>
        <p:txBody>
          <a:bodyPr/>
          <a:lstStyle/>
          <a:p>
            <a:r>
              <a:rPr lang="en-US" dirty="0" smtClean="0">
                <a:solidFill>
                  <a:srgbClr val="FF0000"/>
                </a:solidFill>
              </a:rPr>
              <a:t>Contraindications</a:t>
            </a:r>
            <a:r>
              <a:rPr lang="en-US" i="1" dirty="0" smtClean="0">
                <a:solidFill>
                  <a:srgbClr val="FF0000"/>
                </a:solidFill>
              </a:rPr>
              <a:t>:</a:t>
            </a:r>
            <a:r>
              <a:rPr lang="en-US" dirty="0" smtClean="0">
                <a:solidFill>
                  <a:srgbClr val="FF0000"/>
                </a:solidFill>
              </a:rPr>
              <a:t> </a:t>
            </a:r>
            <a:r>
              <a:rPr lang="en-US" dirty="0" smtClean="0"/>
              <a:t>Asthma, severe liver and/or renal disease, hypersensitivity. </a:t>
            </a:r>
          </a:p>
          <a:p>
            <a:r>
              <a:rPr lang="en-US" dirty="0" smtClean="0"/>
              <a:t>Cautious use with the elderly, children, lactation, pregnancy and for patients with GI, cardiac and/or bleeding disorders. </a:t>
            </a:r>
          </a:p>
          <a:p>
            <a:r>
              <a:rPr lang="en-US" dirty="0" smtClean="0">
                <a:solidFill>
                  <a:srgbClr val="FF0000"/>
                </a:solidFill>
              </a:rPr>
              <a:t>Nursing considerations</a:t>
            </a:r>
            <a:r>
              <a:rPr lang="en-US" i="1" dirty="0" smtClean="0"/>
              <a:t>:</a:t>
            </a:r>
            <a:r>
              <a:rPr lang="en-US" dirty="0" smtClean="0"/>
              <a:t> Monitor blood, renal and hepatic function. Baseline hearing and eye exams are recommended so that changes can be identified. </a:t>
            </a:r>
          </a:p>
          <a:p>
            <a:r>
              <a:rPr lang="en-US" dirty="0" smtClean="0"/>
              <a:t>Toxicity may be signaled with tinnitus and/or blurred vision. </a:t>
            </a:r>
            <a:br>
              <a:rPr lang="en-US" dirty="0" smtClean="0"/>
            </a:br>
            <a:endParaRPr lang="en-US" dirty="0" smtClean="0"/>
          </a:p>
        </p:txBody>
      </p:sp>
    </p:spTree>
    <p:extLst>
      <p:ext uri="{BB962C8B-B14F-4D97-AF65-F5344CB8AC3E}">
        <p14:creationId xmlns:p14="http://schemas.microsoft.com/office/powerpoint/2010/main" val="8761883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ANALGESICS. </a:t>
            </a:r>
            <a:endParaRPr lang="en-US" b="1" dirty="0">
              <a:solidFill>
                <a:srgbClr val="FF0000"/>
              </a:solidFill>
            </a:endParaRPr>
          </a:p>
        </p:txBody>
      </p:sp>
      <p:sp>
        <p:nvSpPr>
          <p:cNvPr id="3" name="Content Placeholder 2"/>
          <p:cNvSpPr>
            <a:spLocks noGrp="1"/>
          </p:cNvSpPr>
          <p:nvPr>
            <p:ph idx="1"/>
          </p:nvPr>
        </p:nvSpPr>
        <p:spPr/>
        <p:txBody>
          <a:bodyPr>
            <a:normAutofit lnSpcReduction="10000"/>
          </a:bodyPr>
          <a:lstStyle/>
          <a:p>
            <a:pPr marL="0" indent="0">
              <a:buNone/>
            </a:pPr>
            <a:r>
              <a:rPr lang="en-US" b="1" dirty="0" smtClean="0"/>
              <a:t>CLASSIFICATION OF opioids</a:t>
            </a:r>
          </a:p>
          <a:p>
            <a:r>
              <a:rPr lang="en-US" b="1" dirty="0"/>
              <a:t>Narcotic </a:t>
            </a:r>
            <a:r>
              <a:rPr lang="en-US" b="1" dirty="0" smtClean="0">
                <a:solidFill>
                  <a:schemeClr val="tx1">
                    <a:lumMod val="95000"/>
                    <a:lumOff val="5000"/>
                  </a:schemeClr>
                </a:solidFill>
              </a:rPr>
              <a:t>-</a:t>
            </a:r>
            <a:r>
              <a:rPr lang="en-US" dirty="0" smtClean="0"/>
              <a:t>  </a:t>
            </a:r>
            <a:r>
              <a:rPr lang="en-US" b="1" dirty="0"/>
              <a:t>other </a:t>
            </a:r>
            <a:r>
              <a:rPr lang="en-US" b="1" dirty="0" smtClean="0"/>
              <a:t>names</a:t>
            </a:r>
            <a:r>
              <a:rPr lang="en-US" b="1" dirty="0"/>
              <a:t>: </a:t>
            </a:r>
            <a:r>
              <a:rPr lang="en-US" b="1" dirty="0" err="1"/>
              <a:t>opiods</a:t>
            </a:r>
            <a:r>
              <a:rPr lang="en-US" b="1" dirty="0"/>
              <a:t> or opiates</a:t>
            </a:r>
            <a:endParaRPr lang="en-US" b="1" dirty="0" smtClean="0">
              <a:solidFill>
                <a:schemeClr val="tx1">
                  <a:lumMod val="95000"/>
                  <a:lumOff val="5000"/>
                </a:schemeClr>
              </a:solidFill>
            </a:endParaRPr>
          </a:p>
          <a:p>
            <a:pPr marL="1336076" lvl="2" indent="-445359">
              <a:buFont typeface="+mj-lt"/>
              <a:buAutoNum type="arabicPeriod"/>
            </a:pPr>
            <a:r>
              <a:rPr lang="en-US" sz="2338" b="1" dirty="0">
                <a:solidFill>
                  <a:schemeClr val="tx1">
                    <a:lumMod val="95000"/>
                    <a:lumOff val="5000"/>
                  </a:schemeClr>
                </a:solidFill>
              </a:rPr>
              <a:t> </a:t>
            </a:r>
            <a:r>
              <a:rPr lang="en-US" sz="2338" dirty="0"/>
              <a:t>morphine</a:t>
            </a:r>
          </a:p>
          <a:p>
            <a:pPr marL="1336076" lvl="2" indent="-445359">
              <a:buFont typeface="+mj-lt"/>
              <a:buAutoNum type="arabicPeriod"/>
            </a:pPr>
            <a:r>
              <a:rPr lang="en-US" sz="2338" dirty="0"/>
              <a:t> codeine</a:t>
            </a:r>
          </a:p>
          <a:p>
            <a:pPr marL="1336076" lvl="2" indent="-445359">
              <a:buFont typeface="+mj-lt"/>
              <a:buAutoNum type="arabicPeriod"/>
            </a:pPr>
            <a:r>
              <a:rPr lang="en-US" sz="2338" dirty="0"/>
              <a:t> heroine</a:t>
            </a:r>
          </a:p>
          <a:p>
            <a:pPr marL="1336076" lvl="2" indent="-445359">
              <a:buFont typeface="+mj-lt"/>
              <a:buAutoNum type="arabicPeriod"/>
            </a:pPr>
            <a:r>
              <a:rPr lang="en-US" sz="2338" dirty="0"/>
              <a:t> </a:t>
            </a:r>
            <a:r>
              <a:rPr lang="en-US" sz="2338" dirty="0" err="1"/>
              <a:t>pethidine</a:t>
            </a:r>
            <a:r>
              <a:rPr lang="en-US" sz="2338" dirty="0"/>
              <a:t>),</a:t>
            </a:r>
          </a:p>
          <a:p>
            <a:pPr marL="1336076" lvl="2" indent="-445359">
              <a:buFont typeface="+mj-lt"/>
              <a:buAutoNum type="arabicPeriod"/>
            </a:pPr>
            <a:r>
              <a:rPr lang="en-US" sz="2338" dirty="0"/>
              <a:t> fentanyl</a:t>
            </a:r>
          </a:p>
          <a:p>
            <a:pPr marL="1336076" lvl="2" indent="-445359">
              <a:buFont typeface="+mj-lt"/>
              <a:buAutoNum type="arabicPeriod"/>
            </a:pPr>
            <a:r>
              <a:rPr lang="en-US" sz="2338" dirty="0"/>
              <a:t> methadone</a:t>
            </a:r>
          </a:p>
          <a:p>
            <a:pPr marL="1336076" lvl="2" indent="-445359">
              <a:buFont typeface="+mj-lt"/>
              <a:buAutoNum type="arabicPeriod"/>
            </a:pPr>
            <a:r>
              <a:rPr lang="en-US" sz="2338" dirty="0"/>
              <a:t> </a:t>
            </a:r>
            <a:r>
              <a:rPr lang="en-US" sz="2338" dirty="0" err="1"/>
              <a:t>diamorphin</a:t>
            </a:r>
            <a:r>
              <a:rPr lang="en-US" sz="2338" dirty="0"/>
              <a:t> </a:t>
            </a:r>
          </a:p>
          <a:p>
            <a:pPr marL="1336076" lvl="2" indent="-445359">
              <a:buFont typeface="+mj-lt"/>
              <a:buAutoNum type="arabicPeriod"/>
            </a:pPr>
            <a:r>
              <a:rPr lang="en-US" sz="2338" dirty="0" err="1"/>
              <a:t>pentazocine</a:t>
            </a:r>
            <a:r>
              <a:rPr lang="en-US" sz="2338" dirty="0"/>
              <a:t> </a:t>
            </a:r>
          </a:p>
          <a:p>
            <a:pPr marL="1336076" lvl="2" indent="-445359">
              <a:buFont typeface="+mj-lt"/>
              <a:buAutoNum type="arabicPeriod"/>
            </a:pPr>
            <a:r>
              <a:rPr lang="en-US" sz="2338" dirty="0"/>
              <a:t> tramado</a:t>
            </a:r>
            <a:r>
              <a:rPr lang="en-US" sz="2338" b="1" dirty="0"/>
              <a:t>l. </a:t>
            </a:r>
          </a:p>
          <a:p>
            <a:pPr marL="890717" lvl="2" indent="0">
              <a:buNone/>
            </a:pPr>
            <a:endParaRPr lang="en-US" sz="2338" b="1" dirty="0">
              <a:solidFill>
                <a:schemeClr val="tx1">
                  <a:lumMod val="95000"/>
                  <a:lumOff val="5000"/>
                </a:schemeClr>
              </a:solidFill>
            </a:endParaRPr>
          </a:p>
          <a:p>
            <a:pPr marL="890717" lvl="2" indent="0">
              <a:buNone/>
            </a:pPr>
            <a:endParaRPr lang="en-US" b="1" dirty="0">
              <a:solidFill>
                <a:schemeClr val="tx1">
                  <a:lumMod val="95000"/>
                  <a:lumOff val="5000"/>
                </a:schemeClr>
              </a:solidFill>
            </a:endParaRPr>
          </a:p>
          <a:p>
            <a:pPr marL="890717" lvl="2" indent="0">
              <a:buNone/>
            </a:pPr>
            <a:endParaRPr lang="en-US" b="1" dirty="0" smtClean="0">
              <a:solidFill>
                <a:schemeClr val="tx1">
                  <a:lumMod val="95000"/>
                  <a:lumOff val="5000"/>
                </a:schemeClr>
              </a:solidFill>
            </a:endParaRPr>
          </a:p>
        </p:txBody>
      </p:sp>
    </p:spTree>
    <p:extLst>
      <p:ext uri="{BB962C8B-B14F-4D97-AF65-F5344CB8AC3E}">
        <p14:creationId xmlns:p14="http://schemas.microsoft.com/office/powerpoint/2010/main" val="26357253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507" b="1" dirty="0">
                <a:solidFill>
                  <a:srgbClr val="FF0000"/>
                </a:solidFill>
              </a:rPr>
              <a:t>MECHANISM OF ACTION OF NARCOTICS/OPIODS</a:t>
            </a:r>
          </a:p>
        </p:txBody>
      </p:sp>
      <p:sp>
        <p:nvSpPr>
          <p:cNvPr id="3" name="Content Placeholder 2"/>
          <p:cNvSpPr>
            <a:spLocks noGrp="1"/>
          </p:cNvSpPr>
          <p:nvPr>
            <p:ph idx="1"/>
          </p:nvPr>
        </p:nvSpPr>
        <p:spPr>
          <a:xfrm>
            <a:off x="838201" y="1237673"/>
            <a:ext cx="9867117" cy="4939292"/>
          </a:xfrm>
        </p:spPr>
        <p:txBody>
          <a:bodyPr>
            <a:normAutofit lnSpcReduction="10000"/>
          </a:bodyPr>
          <a:lstStyle/>
          <a:p>
            <a:r>
              <a:rPr lang="en-US" dirty="0"/>
              <a:t>inhibit transmission of pain </a:t>
            </a:r>
            <a:r>
              <a:rPr lang="en-US" dirty="0" smtClean="0"/>
              <a:t>impulses.</a:t>
            </a:r>
          </a:p>
          <a:p>
            <a:r>
              <a:rPr lang="en-US" dirty="0" smtClean="0"/>
              <a:t> </a:t>
            </a:r>
            <a:r>
              <a:rPr lang="en-US" dirty="0"/>
              <a:t>Brain and spinal cord produce their own pain killers known as endorphins, </a:t>
            </a:r>
            <a:r>
              <a:rPr lang="en-US" dirty="0" err="1"/>
              <a:t>enkephalins</a:t>
            </a:r>
            <a:r>
              <a:rPr lang="en-US" dirty="0"/>
              <a:t> and </a:t>
            </a:r>
            <a:r>
              <a:rPr lang="en-US" dirty="0" err="1"/>
              <a:t>dynorphins</a:t>
            </a:r>
            <a:r>
              <a:rPr lang="en-US" dirty="0"/>
              <a:t> in response to </a:t>
            </a:r>
            <a:r>
              <a:rPr lang="en-US" dirty="0" smtClean="0"/>
              <a:t>pain.</a:t>
            </a:r>
          </a:p>
          <a:p>
            <a:r>
              <a:rPr lang="en-US" dirty="0" smtClean="0"/>
              <a:t>These </a:t>
            </a:r>
            <a:r>
              <a:rPr lang="en-US" dirty="0"/>
              <a:t>are natural chemicals that resemble morphine and act as highly effective pain relievers for a short period. </a:t>
            </a:r>
            <a:endParaRPr lang="en-US" dirty="0" smtClean="0"/>
          </a:p>
          <a:p>
            <a:r>
              <a:rPr lang="en-US" dirty="0" smtClean="0"/>
              <a:t>Therefore</a:t>
            </a:r>
            <a:r>
              <a:rPr lang="en-US" dirty="0"/>
              <a:t>, they are less effective for treating chronic </a:t>
            </a:r>
            <a:r>
              <a:rPr lang="en-US" dirty="0" smtClean="0"/>
              <a:t>pain.</a:t>
            </a:r>
          </a:p>
          <a:p>
            <a:r>
              <a:rPr lang="en-US" dirty="0" smtClean="0"/>
              <a:t>They relieve </a:t>
            </a:r>
            <a:r>
              <a:rPr lang="en-US" dirty="0"/>
              <a:t>pain by acting on pain receptors which are also acted upon by opiates. </a:t>
            </a:r>
          </a:p>
          <a:p>
            <a:r>
              <a:rPr lang="en-US" dirty="0" smtClean="0"/>
              <a:t>These </a:t>
            </a:r>
            <a:r>
              <a:rPr lang="en-US" dirty="0"/>
              <a:t>receptors include Kappa, delta, sigma and mu receptors</a:t>
            </a:r>
            <a:r>
              <a:rPr lang="en-US" dirty="0" smtClean="0"/>
              <a:t>.</a:t>
            </a:r>
          </a:p>
          <a:p>
            <a:r>
              <a:rPr lang="en-US" dirty="0" smtClean="0"/>
              <a:t>Stimulation of receptors inhibit transmission of pain impulses and perception of pain is suppressed. </a:t>
            </a:r>
            <a:endParaRPr lang="en-US" dirty="0"/>
          </a:p>
        </p:txBody>
      </p:sp>
    </p:spTree>
    <p:extLst>
      <p:ext uri="{BB962C8B-B14F-4D97-AF65-F5344CB8AC3E}">
        <p14:creationId xmlns:p14="http://schemas.microsoft.com/office/powerpoint/2010/main" val="29627534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a:off x="751863" y="476252"/>
            <a:ext cx="10688274" cy="5905500"/>
          </a:xfrm>
          <a:prstGeom prst="rect">
            <a:avLst/>
          </a:prstGeom>
          <a:solidFill>
            <a:schemeClr val="bg1"/>
          </a:solidFill>
          <a:ln w="9525">
            <a:solidFill>
              <a:schemeClr val="tx1"/>
            </a:solidFill>
            <a:miter lim="800000"/>
            <a:headEnd/>
            <a:tailEnd/>
          </a:ln>
        </p:spPr>
        <p:txBody>
          <a:bodyPr wrap="none" lIns="100256" tIns="50128" rIns="100256" bIns="50128" anchor="ctr"/>
          <a:lstStyle/>
          <a:p>
            <a:pPr algn="ctr" defTabSz="890717"/>
            <a:endParaRPr lang="en-US" sz="2240" b="1">
              <a:solidFill>
                <a:prstClr val="black"/>
              </a:solidFill>
              <a:latin typeface="Arial Narrow" pitchFamily="34" charset="0"/>
            </a:endParaRPr>
          </a:p>
        </p:txBody>
      </p:sp>
      <p:sp>
        <p:nvSpPr>
          <p:cNvPr id="6147" name="Text Box 3"/>
          <p:cNvSpPr txBox="1">
            <a:spLocks noChangeArrowheads="1"/>
          </p:cNvSpPr>
          <p:nvPr/>
        </p:nvSpPr>
        <p:spPr bwMode="auto">
          <a:xfrm>
            <a:off x="2223357" y="2"/>
            <a:ext cx="5576936" cy="460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0256" tIns="50128" rIns="100256" bIns="50128">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defTabSz="890717"/>
            <a:r>
              <a:rPr lang="en-US" sz="2338" b="1">
                <a:solidFill>
                  <a:prstClr val="white"/>
                </a:solidFill>
                <a:latin typeface="Arial Narrow" pitchFamily="34" charset="0"/>
              </a:rPr>
              <a:t>Summary of opioid analgesic and antagonists</a:t>
            </a:r>
          </a:p>
        </p:txBody>
      </p:sp>
      <p:sp>
        <p:nvSpPr>
          <p:cNvPr id="6148" name="Rectangle 4"/>
          <p:cNvSpPr>
            <a:spLocks noChangeArrowheads="1"/>
          </p:cNvSpPr>
          <p:nvPr/>
        </p:nvSpPr>
        <p:spPr bwMode="auto">
          <a:xfrm>
            <a:off x="751863" y="6340476"/>
            <a:ext cx="3323386" cy="5809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256" tIns="50128" rIns="100256" bIns="50128">
            <a:spAutoFit/>
          </a:bodyPr>
          <a:lstStyle/>
          <a:p>
            <a:pPr defTabSz="890717"/>
            <a:r>
              <a:rPr lang="en-US" sz="1559" b="1">
                <a:solidFill>
                  <a:prstClr val="white"/>
                </a:solidFill>
                <a:latin typeface="Arial Narrow" pitchFamily="34" charset="0"/>
              </a:rPr>
              <a:t>(according to Lippincott´s </a:t>
            </a:r>
          </a:p>
          <a:p>
            <a:pPr defTabSz="890717"/>
            <a:r>
              <a:rPr lang="en-US" sz="1559" b="1">
                <a:solidFill>
                  <a:prstClr val="white"/>
                </a:solidFill>
                <a:latin typeface="Arial Narrow" pitchFamily="34" charset="0"/>
              </a:rPr>
              <a:t>Pharmacology, 4th ed.,  2009)</a:t>
            </a:r>
          </a:p>
        </p:txBody>
      </p:sp>
      <p:pic>
        <p:nvPicPr>
          <p:cNvPr id="6149" name="Picture 5" descr="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3909" y="663577"/>
            <a:ext cx="9426464" cy="533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0" name="Text Box 6"/>
          <p:cNvSpPr txBox="1">
            <a:spLocks noChangeArrowheads="1"/>
          </p:cNvSpPr>
          <p:nvPr/>
        </p:nvSpPr>
        <p:spPr bwMode="auto">
          <a:xfrm>
            <a:off x="2056354" y="765177"/>
            <a:ext cx="5404803" cy="460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0256" tIns="50128" rIns="100256" bIns="50128">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defTabSz="890717"/>
            <a:r>
              <a:rPr lang="en-US" sz="2338" b="1" dirty="0">
                <a:solidFill>
                  <a:prstClr val="black"/>
                </a:solidFill>
                <a:latin typeface="Arial Narrow" pitchFamily="34" charset="0"/>
              </a:rPr>
              <a:t>CLASSIFICATION OF OPIOID ANALGESICS  </a:t>
            </a:r>
          </a:p>
        </p:txBody>
      </p:sp>
      <p:sp>
        <p:nvSpPr>
          <p:cNvPr id="6151" name="Text Box 7"/>
          <p:cNvSpPr txBox="1">
            <a:spLocks noChangeArrowheads="1"/>
          </p:cNvSpPr>
          <p:nvPr/>
        </p:nvSpPr>
        <p:spPr bwMode="auto">
          <a:xfrm>
            <a:off x="2032230" y="1571627"/>
            <a:ext cx="2073072" cy="460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0256" tIns="50128" rIns="100256" bIns="50128">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defTabSz="890717"/>
            <a:r>
              <a:rPr lang="en-US" sz="2338" b="1">
                <a:solidFill>
                  <a:prstClr val="black"/>
                </a:solidFill>
                <a:latin typeface="Arial Narrow" pitchFamily="34" charset="0"/>
              </a:rPr>
              <a:t>Strong agonists</a:t>
            </a:r>
          </a:p>
        </p:txBody>
      </p:sp>
      <p:sp>
        <p:nvSpPr>
          <p:cNvPr id="6152" name="Text Box 8"/>
          <p:cNvSpPr txBox="1">
            <a:spLocks noChangeArrowheads="1"/>
          </p:cNvSpPr>
          <p:nvPr/>
        </p:nvSpPr>
        <p:spPr bwMode="auto">
          <a:xfrm>
            <a:off x="1978419" y="4791077"/>
            <a:ext cx="2855352" cy="460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0256" tIns="50128" rIns="100256" bIns="50128">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defTabSz="890717"/>
            <a:r>
              <a:rPr lang="en-US" sz="2338" b="1">
                <a:solidFill>
                  <a:prstClr val="black"/>
                </a:solidFill>
                <a:latin typeface="Arial Narrow" pitchFamily="34" charset="0"/>
              </a:rPr>
              <a:t>Moderate/low agonists</a:t>
            </a:r>
          </a:p>
        </p:txBody>
      </p:sp>
      <p:sp>
        <p:nvSpPr>
          <p:cNvPr id="6153" name="Text Box 9"/>
          <p:cNvSpPr txBox="1">
            <a:spLocks noChangeArrowheads="1"/>
          </p:cNvSpPr>
          <p:nvPr/>
        </p:nvSpPr>
        <p:spPr bwMode="auto">
          <a:xfrm>
            <a:off x="6686082" y="1555752"/>
            <a:ext cx="4039649"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256" tIns="50128" rIns="100256" bIns="50128">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defTabSz="890717">
              <a:lnSpc>
                <a:spcPct val="75000"/>
              </a:lnSpc>
            </a:pPr>
            <a:r>
              <a:rPr lang="en-US" sz="2338" b="1">
                <a:solidFill>
                  <a:prstClr val="black"/>
                </a:solidFill>
                <a:latin typeface="Arial Narrow" pitchFamily="34" charset="0"/>
              </a:rPr>
              <a:t>Mixed agonist-antagonists and partial agonists</a:t>
            </a:r>
          </a:p>
        </p:txBody>
      </p:sp>
      <p:sp>
        <p:nvSpPr>
          <p:cNvPr id="6154" name="Text Box 10"/>
          <p:cNvSpPr txBox="1">
            <a:spLocks noChangeArrowheads="1"/>
          </p:cNvSpPr>
          <p:nvPr/>
        </p:nvSpPr>
        <p:spPr bwMode="auto">
          <a:xfrm>
            <a:off x="7255754" y="3559177"/>
            <a:ext cx="1623378" cy="460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0256" tIns="50128" rIns="100256" bIns="50128">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defTabSz="890717"/>
            <a:r>
              <a:rPr lang="en-US" sz="2338" b="1">
                <a:solidFill>
                  <a:prstClr val="black"/>
                </a:solidFill>
                <a:latin typeface="Arial Narrow" pitchFamily="34" charset="0"/>
              </a:rPr>
              <a:t>Antagonists</a:t>
            </a:r>
          </a:p>
        </p:txBody>
      </p:sp>
      <p:sp>
        <p:nvSpPr>
          <p:cNvPr id="6155" name="Text Box 11"/>
          <p:cNvSpPr txBox="1">
            <a:spLocks noChangeArrowheads="1"/>
          </p:cNvSpPr>
          <p:nvPr/>
        </p:nvSpPr>
        <p:spPr bwMode="auto">
          <a:xfrm>
            <a:off x="7105448" y="5157791"/>
            <a:ext cx="2188618" cy="460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0256" tIns="50128" rIns="100256" bIns="50128">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defTabSz="890717"/>
            <a:r>
              <a:rPr lang="en-US" sz="2338" b="1">
                <a:solidFill>
                  <a:prstClr val="black"/>
                </a:solidFill>
                <a:latin typeface="Arial Narrow" pitchFamily="34" charset="0"/>
              </a:rPr>
              <a:t>Other analgesics</a:t>
            </a:r>
          </a:p>
        </p:txBody>
      </p:sp>
      <p:sp>
        <p:nvSpPr>
          <p:cNvPr id="6156" name="Text Box 12"/>
          <p:cNvSpPr txBox="1">
            <a:spLocks noChangeArrowheads="1"/>
          </p:cNvSpPr>
          <p:nvPr/>
        </p:nvSpPr>
        <p:spPr bwMode="auto">
          <a:xfrm>
            <a:off x="2032229" y="2163766"/>
            <a:ext cx="1615571" cy="273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0256" tIns="50128" rIns="100256" bIns="50128">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defTabSz="890717">
              <a:lnSpc>
                <a:spcPct val="85000"/>
              </a:lnSpc>
            </a:pPr>
            <a:r>
              <a:rPr lang="en-US" sz="2240" b="1" dirty="0" err="1">
                <a:solidFill>
                  <a:prstClr val="black"/>
                </a:solidFill>
                <a:latin typeface="Arial Narrow" pitchFamily="34" charset="0"/>
              </a:rPr>
              <a:t>Alfentanil</a:t>
            </a:r>
            <a:endParaRPr lang="en-US" sz="2240" b="1" dirty="0">
              <a:solidFill>
                <a:prstClr val="black"/>
              </a:solidFill>
              <a:latin typeface="Arial Narrow" pitchFamily="34" charset="0"/>
            </a:endParaRPr>
          </a:p>
          <a:p>
            <a:pPr defTabSz="890717">
              <a:lnSpc>
                <a:spcPct val="85000"/>
              </a:lnSpc>
            </a:pPr>
            <a:r>
              <a:rPr lang="en-US" sz="2240" b="1" dirty="0">
                <a:solidFill>
                  <a:prstClr val="black"/>
                </a:solidFill>
                <a:latin typeface="Arial Narrow" pitchFamily="34" charset="0"/>
              </a:rPr>
              <a:t>Fentanyl</a:t>
            </a:r>
          </a:p>
          <a:p>
            <a:pPr defTabSz="890717">
              <a:lnSpc>
                <a:spcPct val="85000"/>
              </a:lnSpc>
            </a:pPr>
            <a:r>
              <a:rPr lang="en-US" sz="2240" b="1" dirty="0">
                <a:solidFill>
                  <a:prstClr val="black"/>
                </a:solidFill>
                <a:latin typeface="Arial Narrow" pitchFamily="34" charset="0"/>
              </a:rPr>
              <a:t>Heroin</a:t>
            </a:r>
          </a:p>
          <a:p>
            <a:pPr defTabSz="890717">
              <a:lnSpc>
                <a:spcPct val="85000"/>
              </a:lnSpc>
            </a:pPr>
            <a:r>
              <a:rPr lang="en-US" sz="2240" b="1" dirty="0">
                <a:solidFill>
                  <a:prstClr val="black"/>
                </a:solidFill>
                <a:latin typeface="Arial Narrow" pitchFamily="34" charset="0"/>
              </a:rPr>
              <a:t>Meperidine</a:t>
            </a:r>
          </a:p>
          <a:p>
            <a:pPr defTabSz="890717">
              <a:lnSpc>
                <a:spcPct val="85000"/>
              </a:lnSpc>
            </a:pPr>
            <a:r>
              <a:rPr lang="en-US" sz="2240" b="1" dirty="0">
                <a:solidFill>
                  <a:prstClr val="black"/>
                </a:solidFill>
                <a:latin typeface="Arial Narrow" pitchFamily="34" charset="0"/>
              </a:rPr>
              <a:t>Methadone</a:t>
            </a:r>
          </a:p>
          <a:p>
            <a:pPr defTabSz="890717">
              <a:lnSpc>
                <a:spcPct val="85000"/>
              </a:lnSpc>
            </a:pPr>
            <a:r>
              <a:rPr lang="en-US" sz="2240" b="1" dirty="0">
                <a:solidFill>
                  <a:prstClr val="black"/>
                </a:solidFill>
                <a:latin typeface="Arial Narrow" pitchFamily="34" charset="0"/>
              </a:rPr>
              <a:t>Morphine</a:t>
            </a:r>
          </a:p>
          <a:p>
            <a:pPr defTabSz="890717">
              <a:lnSpc>
                <a:spcPct val="85000"/>
              </a:lnSpc>
            </a:pPr>
            <a:r>
              <a:rPr lang="en-US" sz="2240" b="1" dirty="0">
                <a:solidFill>
                  <a:prstClr val="black"/>
                </a:solidFill>
                <a:latin typeface="Arial Narrow" pitchFamily="34" charset="0"/>
              </a:rPr>
              <a:t>Oxycodone</a:t>
            </a:r>
          </a:p>
          <a:p>
            <a:pPr defTabSz="890717">
              <a:lnSpc>
                <a:spcPct val="85000"/>
              </a:lnSpc>
            </a:pPr>
            <a:r>
              <a:rPr lang="en-US" sz="2240" b="1" dirty="0">
                <a:solidFill>
                  <a:prstClr val="black"/>
                </a:solidFill>
                <a:latin typeface="Arial Narrow" pitchFamily="34" charset="0"/>
              </a:rPr>
              <a:t>Remifentanil</a:t>
            </a:r>
          </a:p>
          <a:p>
            <a:pPr defTabSz="890717">
              <a:lnSpc>
                <a:spcPct val="85000"/>
              </a:lnSpc>
            </a:pPr>
            <a:r>
              <a:rPr lang="en-US" sz="2240" b="1" dirty="0" err="1">
                <a:solidFill>
                  <a:prstClr val="black"/>
                </a:solidFill>
                <a:latin typeface="Arial Narrow" pitchFamily="34" charset="0"/>
              </a:rPr>
              <a:t>Sufentanil</a:t>
            </a:r>
            <a:endParaRPr lang="en-US" sz="2240" b="1" dirty="0">
              <a:solidFill>
                <a:prstClr val="black"/>
              </a:solidFill>
              <a:latin typeface="Arial Narrow" pitchFamily="34" charset="0"/>
            </a:endParaRPr>
          </a:p>
        </p:txBody>
      </p:sp>
      <p:sp>
        <p:nvSpPr>
          <p:cNvPr id="6157" name="Text Box 13"/>
          <p:cNvSpPr txBox="1">
            <a:spLocks noChangeArrowheads="1"/>
          </p:cNvSpPr>
          <p:nvPr/>
        </p:nvSpPr>
        <p:spPr bwMode="auto">
          <a:xfrm>
            <a:off x="2015531" y="5397502"/>
            <a:ext cx="1838856" cy="7907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0256" tIns="50128" rIns="100256" bIns="50128">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defTabSz="890717"/>
            <a:r>
              <a:rPr lang="en-US" sz="2240" b="1">
                <a:solidFill>
                  <a:prstClr val="black"/>
                </a:solidFill>
                <a:latin typeface="Arial Narrow" pitchFamily="34" charset="0"/>
              </a:rPr>
              <a:t>Codeine</a:t>
            </a:r>
          </a:p>
          <a:p>
            <a:pPr defTabSz="890717"/>
            <a:r>
              <a:rPr lang="en-US" sz="2240" b="1">
                <a:solidFill>
                  <a:prstClr val="black"/>
                </a:solidFill>
                <a:latin typeface="Arial Narrow" pitchFamily="34" charset="0"/>
              </a:rPr>
              <a:t>Propoxyphene</a:t>
            </a:r>
          </a:p>
        </p:txBody>
      </p:sp>
      <p:sp>
        <p:nvSpPr>
          <p:cNvPr id="6158" name="Text Box 14"/>
          <p:cNvSpPr txBox="1">
            <a:spLocks noChangeArrowheads="1"/>
          </p:cNvSpPr>
          <p:nvPr/>
        </p:nvSpPr>
        <p:spPr bwMode="auto">
          <a:xfrm>
            <a:off x="6916178" y="2224090"/>
            <a:ext cx="1890384" cy="12734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0256" tIns="50128" rIns="100256" bIns="50128">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defTabSz="890717">
              <a:lnSpc>
                <a:spcPct val="85000"/>
              </a:lnSpc>
            </a:pPr>
            <a:r>
              <a:rPr lang="en-US" sz="2240" b="1">
                <a:solidFill>
                  <a:prstClr val="black"/>
                </a:solidFill>
                <a:latin typeface="Arial Narrow" pitchFamily="34" charset="0"/>
              </a:rPr>
              <a:t>Buprenorphine</a:t>
            </a:r>
          </a:p>
          <a:p>
            <a:pPr defTabSz="890717">
              <a:lnSpc>
                <a:spcPct val="85000"/>
              </a:lnSpc>
            </a:pPr>
            <a:r>
              <a:rPr lang="en-US" sz="2240" b="1">
                <a:solidFill>
                  <a:prstClr val="black"/>
                </a:solidFill>
                <a:latin typeface="Arial Narrow" pitchFamily="34" charset="0"/>
              </a:rPr>
              <a:t>Butorphanol</a:t>
            </a:r>
          </a:p>
          <a:p>
            <a:pPr defTabSz="890717">
              <a:lnSpc>
                <a:spcPct val="85000"/>
              </a:lnSpc>
            </a:pPr>
            <a:r>
              <a:rPr lang="en-US" sz="2240" b="1">
                <a:solidFill>
                  <a:prstClr val="black"/>
                </a:solidFill>
                <a:latin typeface="Arial Narrow" pitchFamily="34" charset="0"/>
              </a:rPr>
              <a:t>Nalbuphine</a:t>
            </a:r>
          </a:p>
          <a:p>
            <a:pPr defTabSz="890717">
              <a:lnSpc>
                <a:spcPct val="85000"/>
              </a:lnSpc>
            </a:pPr>
            <a:r>
              <a:rPr lang="en-US" sz="2240" b="1">
                <a:solidFill>
                  <a:prstClr val="black"/>
                </a:solidFill>
                <a:latin typeface="Arial Narrow" pitchFamily="34" charset="0"/>
              </a:rPr>
              <a:t>Pentazocine</a:t>
            </a:r>
          </a:p>
        </p:txBody>
      </p:sp>
      <p:sp>
        <p:nvSpPr>
          <p:cNvPr id="6159" name="Text Box 15"/>
          <p:cNvSpPr txBox="1">
            <a:spLocks noChangeArrowheads="1"/>
          </p:cNvSpPr>
          <p:nvPr/>
        </p:nvSpPr>
        <p:spPr bwMode="auto">
          <a:xfrm>
            <a:off x="6914323" y="4179889"/>
            <a:ext cx="1420392" cy="980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0256" tIns="50128" rIns="100256" bIns="50128">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defTabSz="890717">
              <a:lnSpc>
                <a:spcPct val="85000"/>
              </a:lnSpc>
            </a:pPr>
            <a:r>
              <a:rPr lang="en-US" sz="2240" b="1">
                <a:solidFill>
                  <a:prstClr val="black"/>
                </a:solidFill>
                <a:latin typeface="Arial Narrow" pitchFamily="34" charset="0"/>
              </a:rPr>
              <a:t>Nalmefene</a:t>
            </a:r>
          </a:p>
          <a:p>
            <a:pPr defTabSz="890717">
              <a:lnSpc>
                <a:spcPct val="85000"/>
              </a:lnSpc>
            </a:pPr>
            <a:r>
              <a:rPr lang="en-US" sz="2240" b="1">
                <a:solidFill>
                  <a:prstClr val="black"/>
                </a:solidFill>
                <a:latin typeface="Arial Narrow" pitchFamily="34" charset="0"/>
              </a:rPr>
              <a:t>Naloxone</a:t>
            </a:r>
          </a:p>
          <a:p>
            <a:pPr defTabSz="890717">
              <a:lnSpc>
                <a:spcPct val="85000"/>
              </a:lnSpc>
            </a:pPr>
            <a:r>
              <a:rPr lang="en-US" sz="2240" b="1">
                <a:solidFill>
                  <a:prstClr val="black"/>
                </a:solidFill>
                <a:latin typeface="Arial Narrow" pitchFamily="34" charset="0"/>
              </a:rPr>
              <a:t>Naltrexone</a:t>
            </a:r>
          </a:p>
        </p:txBody>
      </p:sp>
      <p:sp>
        <p:nvSpPr>
          <p:cNvPr id="6160" name="Text Box 16"/>
          <p:cNvSpPr txBox="1">
            <a:spLocks noChangeArrowheads="1"/>
          </p:cNvSpPr>
          <p:nvPr/>
        </p:nvSpPr>
        <p:spPr bwMode="auto">
          <a:xfrm>
            <a:off x="7047925" y="5756276"/>
            <a:ext cx="1328267" cy="445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0256" tIns="50128" rIns="100256" bIns="50128">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defTabSz="890717"/>
            <a:r>
              <a:rPr lang="en-US" sz="2240" b="1">
                <a:solidFill>
                  <a:prstClr val="black"/>
                </a:solidFill>
                <a:latin typeface="Arial Narrow" pitchFamily="34" charset="0"/>
              </a:rPr>
              <a:t>T ramadol</a:t>
            </a:r>
          </a:p>
        </p:txBody>
      </p:sp>
    </p:spTree>
    <p:extLst>
      <p:ext uri="{BB962C8B-B14F-4D97-AF65-F5344CB8AC3E}">
        <p14:creationId xmlns:p14="http://schemas.microsoft.com/office/powerpoint/2010/main" val="40170284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p:cNvSpPr txBox="1">
            <a:spLocks noChangeArrowheads="1"/>
          </p:cNvSpPr>
          <p:nvPr/>
        </p:nvSpPr>
        <p:spPr bwMode="auto">
          <a:xfrm>
            <a:off x="554183" y="794327"/>
            <a:ext cx="10770910" cy="53762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0243" tIns="50122" rIns="100243" bIns="50122">
            <a:spAutoFit/>
          </a:bodyPr>
          <a:lstStyle>
            <a:lvl1pPr marL="457200" indent="-457200">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445359" indent="-445359" defTabSz="890717">
              <a:spcBef>
                <a:spcPts val="658"/>
              </a:spcBef>
            </a:pPr>
            <a:r>
              <a:rPr lang="en-GB" sz="2338" b="1" dirty="0" smtClean="0">
                <a:solidFill>
                  <a:prstClr val="black"/>
                </a:solidFill>
                <a:latin typeface="Arial" charset="0"/>
              </a:rPr>
              <a:t>Indications</a:t>
            </a:r>
            <a:endParaRPr lang="en-GB" sz="2338" b="1" dirty="0">
              <a:solidFill>
                <a:prstClr val="black"/>
              </a:solidFill>
              <a:latin typeface="Arial" charset="0"/>
            </a:endParaRPr>
          </a:p>
          <a:p>
            <a:pPr marL="313296" indent="-342900" defTabSz="890717">
              <a:spcBef>
                <a:spcPts val="658"/>
              </a:spcBef>
              <a:buFont typeface="Arial" panose="020B0604020202020204" pitchFamily="34" charset="0"/>
              <a:buChar char="•"/>
            </a:pPr>
            <a:r>
              <a:rPr lang="en-GB" sz="2338" dirty="0">
                <a:solidFill>
                  <a:prstClr val="black"/>
                </a:solidFill>
                <a:latin typeface="Arial" charset="0"/>
              </a:rPr>
              <a:t>Analgesia:</a:t>
            </a:r>
            <a:r>
              <a:rPr lang="cs-CZ" sz="2338" dirty="0">
                <a:solidFill>
                  <a:prstClr val="black"/>
                </a:solidFill>
                <a:latin typeface="Arial" charset="0"/>
              </a:rPr>
              <a:t> </a:t>
            </a:r>
            <a:r>
              <a:rPr lang="en-GB" sz="2338" dirty="0">
                <a:solidFill>
                  <a:prstClr val="black"/>
                </a:solidFill>
                <a:latin typeface="Arial Narrow" pitchFamily="34" charset="0"/>
              </a:rPr>
              <a:t>effective in treatment of pain. </a:t>
            </a:r>
            <a:endParaRPr lang="en-US" sz="2338" dirty="0">
              <a:solidFill>
                <a:prstClr val="black"/>
              </a:solidFill>
              <a:latin typeface="Arial Narrow" pitchFamily="34" charset="0"/>
            </a:endParaRPr>
          </a:p>
          <a:p>
            <a:pPr marL="313296" indent="-342900" defTabSz="890717">
              <a:spcBef>
                <a:spcPts val="658"/>
              </a:spcBef>
              <a:buFont typeface="Arial" panose="020B0604020202020204" pitchFamily="34" charset="0"/>
              <a:buChar char="•"/>
            </a:pPr>
            <a:r>
              <a:rPr lang="en-GB" sz="2338" dirty="0">
                <a:solidFill>
                  <a:prstClr val="black"/>
                </a:solidFill>
                <a:latin typeface="Arial Narrow" pitchFamily="34" charset="0"/>
              </a:rPr>
              <a:t>sleep-inducing </a:t>
            </a:r>
            <a:r>
              <a:rPr lang="cs-CZ" sz="2338" dirty="0">
                <a:solidFill>
                  <a:prstClr val="black"/>
                </a:solidFill>
                <a:latin typeface="Arial Narrow" pitchFamily="34" charset="0"/>
              </a:rPr>
              <a:t>drugs</a:t>
            </a:r>
            <a:r>
              <a:rPr lang="en-GB" sz="2338" dirty="0">
                <a:solidFill>
                  <a:prstClr val="black"/>
                </a:solidFill>
                <a:latin typeface="Arial Narrow" pitchFamily="34" charset="0"/>
              </a:rPr>
              <a:t>.</a:t>
            </a:r>
            <a:endParaRPr lang="en-GB" sz="2338" u="sng" dirty="0">
              <a:solidFill>
                <a:prstClr val="black"/>
              </a:solidFill>
              <a:latin typeface="Arial Narrow" pitchFamily="34" charset="0"/>
            </a:endParaRPr>
          </a:p>
          <a:p>
            <a:pPr marL="535976" indent="-342900" defTabSz="890717">
              <a:spcBef>
                <a:spcPts val="658"/>
              </a:spcBef>
              <a:buFont typeface="Arial" panose="020B0604020202020204" pitchFamily="34" charset="0"/>
              <a:buChar char="•"/>
            </a:pPr>
            <a:r>
              <a:rPr lang="en-GB" sz="2338" dirty="0" smtClean="0">
                <a:solidFill>
                  <a:prstClr val="black"/>
                </a:solidFill>
                <a:latin typeface="Arial" charset="0"/>
              </a:rPr>
              <a:t>Relief </a:t>
            </a:r>
            <a:r>
              <a:rPr lang="en-GB" sz="2338" dirty="0">
                <a:solidFill>
                  <a:prstClr val="black"/>
                </a:solidFill>
                <a:latin typeface="Arial" charset="0"/>
              </a:rPr>
              <a:t>of cough:</a:t>
            </a:r>
            <a:r>
              <a:rPr lang="en-GB" sz="2338" dirty="0">
                <a:solidFill>
                  <a:prstClr val="black"/>
                </a:solidFill>
                <a:latin typeface="Arial Narrow" pitchFamily="34" charset="0"/>
              </a:rPr>
              <a:t> Suppression of the cough reflex, codeine </a:t>
            </a:r>
          </a:p>
          <a:p>
            <a:pPr marL="535976" indent="-342900" defTabSz="890717">
              <a:spcBef>
                <a:spcPts val="658"/>
              </a:spcBef>
              <a:buFont typeface="Arial" panose="020B0604020202020204" pitchFamily="34" charset="0"/>
              <a:buChar char="•"/>
            </a:pPr>
            <a:r>
              <a:rPr lang="en-GB" sz="2338" dirty="0">
                <a:solidFill>
                  <a:prstClr val="black"/>
                </a:solidFill>
                <a:latin typeface="Arial Narrow" pitchFamily="34" charset="0"/>
              </a:rPr>
              <a:t>or dextromethorphan are more widely used.</a:t>
            </a:r>
          </a:p>
          <a:p>
            <a:pPr marL="535976" indent="-342900" defTabSz="890717">
              <a:spcBef>
                <a:spcPts val="658"/>
              </a:spcBef>
              <a:buFont typeface="Arial" panose="020B0604020202020204" pitchFamily="34" charset="0"/>
              <a:buChar char="•"/>
            </a:pPr>
            <a:r>
              <a:rPr lang="cs-CZ" sz="2338" dirty="0">
                <a:solidFill>
                  <a:prstClr val="black"/>
                </a:solidFill>
                <a:latin typeface="Arial" charset="0"/>
              </a:rPr>
              <a:t> Acute pulmonary edema:</a:t>
            </a:r>
            <a:r>
              <a:rPr lang="cs-CZ" sz="2338" dirty="0">
                <a:solidFill>
                  <a:prstClr val="black"/>
                </a:solidFill>
                <a:latin typeface="Arial Narrow" pitchFamily="34" charset="0"/>
              </a:rPr>
              <a:t> IV morphine relieves dyspnea caused </a:t>
            </a:r>
          </a:p>
          <a:p>
            <a:pPr marL="535976" indent="-342900" defTabSz="890717">
              <a:lnSpc>
                <a:spcPct val="80000"/>
              </a:lnSpc>
              <a:spcBef>
                <a:spcPct val="50000"/>
              </a:spcBef>
              <a:buFont typeface="Arial" panose="020B0604020202020204" pitchFamily="34" charset="0"/>
              <a:buChar char="•"/>
            </a:pPr>
            <a:r>
              <a:rPr lang="cs-CZ" sz="2338" dirty="0">
                <a:solidFill>
                  <a:prstClr val="black"/>
                </a:solidFill>
                <a:latin typeface="Arial Narrow" pitchFamily="34" charset="0"/>
              </a:rPr>
              <a:t>by pulmonary edema</a:t>
            </a:r>
            <a:endParaRPr lang="en-US" sz="2338" dirty="0">
              <a:solidFill>
                <a:prstClr val="black"/>
              </a:solidFill>
              <a:latin typeface="Arial Narrow" pitchFamily="34" charset="0"/>
            </a:endParaRPr>
          </a:p>
          <a:p>
            <a:pPr marL="535976" indent="-342900" defTabSz="890717">
              <a:lnSpc>
                <a:spcPct val="80000"/>
              </a:lnSpc>
              <a:spcBef>
                <a:spcPct val="50000"/>
              </a:spcBef>
              <a:buFont typeface="Arial" panose="020B0604020202020204" pitchFamily="34" charset="0"/>
              <a:buChar char="•"/>
            </a:pPr>
            <a:r>
              <a:rPr lang="cs-CZ" sz="2338" dirty="0">
                <a:solidFill>
                  <a:prstClr val="black"/>
                </a:solidFill>
                <a:latin typeface="Arial" charset="0"/>
              </a:rPr>
              <a:t>Application in anesthesia</a:t>
            </a:r>
            <a:endParaRPr lang="en-US" sz="2338" dirty="0">
              <a:solidFill>
                <a:prstClr val="black"/>
              </a:solidFill>
              <a:latin typeface="Arial" charset="0"/>
            </a:endParaRPr>
          </a:p>
          <a:p>
            <a:pPr marL="535976" indent="-342900" defTabSz="890717">
              <a:lnSpc>
                <a:spcPct val="80000"/>
              </a:lnSpc>
              <a:spcBef>
                <a:spcPct val="50000"/>
              </a:spcBef>
              <a:buFont typeface="Arial" panose="020B0604020202020204" pitchFamily="34" charset="0"/>
              <a:buChar char="•"/>
            </a:pPr>
            <a:r>
              <a:rPr lang="cs-CZ" sz="2338" dirty="0">
                <a:solidFill>
                  <a:prstClr val="black"/>
                </a:solidFill>
                <a:latin typeface="Arial" charset="0"/>
              </a:rPr>
              <a:t> </a:t>
            </a:r>
            <a:r>
              <a:rPr lang="cs-CZ" sz="2338" dirty="0">
                <a:solidFill>
                  <a:prstClr val="black"/>
                </a:solidFill>
                <a:latin typeface="Arial Narrow" pitchFamily="34" charset="0"/>
              </a:rPr>
              <a:t>Premedication  (sedative, anxiolytic, analgesic properties),</a:t>
            </a:r>
          </a:p>
          <a:p>
            <a:pPr marL="535976" indent="-342900" defTabSz="890717">
              <a:spcBef>
                <a:spcPts val="329"/>
              </a:spcBef>
              <a:buFont typeface="Arial" panose="020B0604020202020204" pitchFamily="34" charset="0"/>
              <a:buChar char="•"/>
            </a:pPr>
            <a:r>
              <a:rPr lang="cs-CZ" sz="2338" dirty="0">
                <a:solidFill>
                  <a:prstClr val="black"/>
                </a:solidFill>
                <a:latin typeface="Arial Narrow" pitchFamily="34" charset="0"/>
              </a:rPr>
              <a:t>Intraoperatively</a:t>
            </a:r>
            <a:r>
              <a:rPr lang="en-US" sz="2338" dirty="0">
                <a:solidFill>
                  <a:prstClr val="black"/>
                </a:solidFill>
                <a:latin typeface="Arial Narrow" pitchFamily="34" charset="0"/>
              </a:rPr>
              <a:t> </a:t>
            </a:r>
          </a:p>
          <a:p>
            <a:pPr marL="445359" indent="-445359" defTabSz="890717">
              <a:spcBef>
                <a:spcPts val="329"/>
              </a:spcBef>
            </a:pPr>
            <a:endParaRPr lang="cs-CZ" sz="2338" b="1" dirty="0">
              <a:solidFill>
                <a:prstClr val="black"/>
              </a:solidFill>
              <a:latin typeface="Arial" charset="0"/>
            </a:endParaRPr>
          </a:p>
          <a:p>
            <a:pPr marL="445359" indent="-445359" defTabSz="890717">
              <a:lnSpc>
                <a:spcPct val="80000"/>
              </a:lnSpc>
              <a:spcBef>
                <a:spcPct val="50000"/>
              </a:spcBef>
            </a:pPr>
            <a:endParaRPr lang="cs-CZ" sz="2338" dirty="0">
              <a:solidFill>
                <a:prstClr val="black"/>
              </a:solidFill>
            </a:endParaRPr>
          </a:p>
        </p:txBody>
      </p:sp>
    </p:spTree>
    <p:extLst>
      <p:ext uri="{BB962C8B-B14F-4D97-AF65-F5344CB8AC3E}">
        <p14:creationId xmlns:p14="http://schemas.microsoft.com/office/powerpoint/2010/main" val="11151449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6770" name="Rectangle 2"/>
          <p:cNvSpPr>
            <a:spLocks noGrp="1"/>
          </p:cNvSpPr>
          <p:nvPr>
            <p:ph type="title"/>
          </p:nvPr>
        </p:nvSpPr>
        <p:spPr/>
        <p:txBody>
          <a:bodyPr/>
          <a:lstStyle/>
          <a:p>
            <a:pPr lvl="1" algn="l" rtl="0">
              <a:lnSpc>
                <a:spcPct val="90000"/>
              </a:lnSpc>
              <a:spcBef>
                <a:spcPct val="0"/>
              </a:spcBef>
            </a:pPr>
            <a:r>
              <a:rPr lang="en-US" dirty="0" smtClean="0"/>
              <a:t> </a:t>
            </a:r>
            <a:r>
              <a:rPr lang="en-US" sz="3507" dirty="0"/>
              <a:t>morphine</a:t>
            </a:r>
            <a:r>
              <a:rPr lang="en-US" dirty="0" smtClean="0"/>
              <a:t/>
            </a:r>
            <a:br>
              <a:rPr lang="en-US" dirty="0" smtClean="0"/>
            </a:br>
            <a:endParaRPr lang="en-US" dirty="0" smtClean="0"/>
          </a:p>
        </p:txBody>
      </p:sp>
      <p:sp>
        <p:nvSpPr>
          <p:cNvPr id="416771" name="Rectangle 3"/>
          <p:cNvSpPr>
            <a:spLocks noGrp="1"/>
          </p:cNvSpPr>
          <p:nvPr>
            <p:ph idx="1"/>
          </p:nvPr>
        </p:nvSpPr>
        <p:spPr>
          <a:xfrm>
            <a:off x="1062182" y="1597891"/>
            <a:ext cx="9643136" cy="4579074"/>
          </a:xfrm>
        </p:spPr>
        <p:txBody>
          <a:bodyPr>
            <a:normAutofit/>
          </a:bodyPr>
          <a:lstStyle/>
          <a:p>
            <a:pPr marL="0" indent="0">
              <a:buNone/>
            </a:pPr>
            <a:endParaRPr lang="en-US" sz="2630" dirty="0"/>
          </a:p>
          <a:p>
            <a:pPr lvl="1">
              <a:lnSpc>
                <a:spcPct val="90000"/>
              </a:lnSpc>
            </a:pPr>
            <a:r>
              <a:rPr lang="en-US" sz="2727" dirty="0"/>
              <a:t>Opiates e.g. </a:t>
            </a:r>
            <a:r>
              <a:rPr lang="en-US" sz="2727" i="1" dirty="0"/>
              <a:t>Actions:</a:t>
            </a:r>
            <a:r>
              <a:rPr lang="en-US" sz="2727" dirty="0"/>
              <a:t> Depression of the pain impulse transmission at the level of the spinal cord </a:t>
            </a:r>
            <a:br>
              <a:rPr lang="en-US" sz="2727" dirty="0"/>
            </a:br>
            <a:r>
              <a:rPr lang="en-US" sz="2727" dirty="0"/>
              <a:t/>
            </a:r>
            <a:br>
              <a:rPr lang="en-US" sz="2727" dirty="0"/>
            </a:br>
            <a:r>
              <a:rPr lang="en-US" sz="2727" dirty="0"/>
              <a:t>Uses</a:t>
            </a:r>
            <a:r>
              <a:rPr lang="en-US" sz="2727" i="1" dirty="0"/>
              <a:t>:</a:t>
            </a:r>
            <a:r>
              <a:rPr lang="en-US" sz="2727" dirty="0"/>
              <a:t> Moderate to severe pain </a:t>
            </a:r>
            <a:br>
              <a:rPr lang="en-US" sz="2727" dirty="0"/>
            </a:br>
            <a:r>
              <a:rPr lang="en-US" sz="2727" dirty="0"/>
              <a:t/>
            </a:r>
            <a:br>
              <a:rPr lang="en-US" sz="2727" dirty="0"/>
            </a:br>
            <a:r>
              <a:rPr lang="en-US" sz="2727" dirty="0"/>
              <a:t>Adverse Reactions and Side Effects</a:t>
            </a:r>
            <a:r>
              <a:rPr lang="en-US" sz="2727" i="1" dirty="0"/>
              <a:t>:</a:t>
            </a:r>
            <a:r>
              <a:rPr lang="en-US" sz="2727" dirty="0"/>
              <a:t> GI (constipation, nausea, vomiting, anorexia, cramps), sedation, respiratory depression, circulatory depression and increased intracranial pressure </a:t>
            </a:r>
            <a:r>
              <a:rPr lang="en-US" dirty="0" smtClean="0"/>
              <a:t/>
            </a:r>
            <a:br>
              <a:rPr lang="en-US" dirty="0" smtClean="0"/>
            </a:br>
            <a:r>
              <a:rPr lang="en-US" sz="2240" dirty="0"/>
              <a:t/>
            </a:r>
            <a:br>
              <a:rPr lang="en-US" sz="2240" dirty="0"/>
            </a:br>
            <a:r>
              <a:rPr lang="en-US" sz="2240" dirty="0"/>
              <a:t/>
            </a:r>
            <a:br>
              <a:rPr lang="en-US" sz="2240" dirty="0"/>
            </a:br>
            <a:endParaRPr lang="en-US" sz="2240" dirty="0"/>
          </a:p>
          <a:p>
            <a:pPr>
              <a:lnSpc>
                <a:spcPct val="90000"/>
              </a:lnSpc>
            </a:pPr>
            <a:endParaRPr lang="en-US" sz="2435" dirty="0"/>
          </a:p>
        </p:txBody>
      </p:sp>
    </p:spTree>
    <p:extLst>
      <p:ext uri="{BB962C8B-B14F-4D97-AF65-F5344CB8AC3E}">
        <p14:creationId xmlns:p14="http://schemas.microsoft.com/office/powerpoint/2010/main" val="30857016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7794" name="Rectangle 2"/>
          <p:cNvSpPr>
            <a:spLocks noGrp="1"/>
          </p:cNvSpPr>
          <p:nvPr>
            <p:ph type="title"/>
          </p:nvPr>
        </p:nvSpPr>
        <p:spPr>
          <a:xfrm>
            <a:off x="1475587" y="449917"/>
            <a:ext cx="9218636" cy="593792"/>
          </a:xfrm>
        </p:spPr>
        <p:txBody>
          <a:bodyPr>
            <a:normAutofit fontScale="90000"/>
          </a:bodyPr>
          <a:lstStyle/>
          <a:p>
            <a:r>
              <a:rPr lang="en-US" b="1" dirty="0" smtClean="0"/>
              <a:t> </a:t>
            </a:r>
            <a:r>
              <a:rPr lang="en-US" b="1" dirty="0"/>
              <a:t>Contraindications and </a:t>
            </a:r>
            <a:r>
              <a:rPr lang="en-US" b="1" dirty="0" smtClean="0"/>
              <a:t>Caution to </a:t>
            </a:r>
            <a:r>
              <a:rPr lang="en-US" b="1" dirty="0" err="1" smtClean="0"/>
              <a:t>opiods</a:t>
            </a:r>
            <a:endParaRPr lang="en-US" dirty="0" smtClean="0"/>
          </a:p>
        </p:txBody>
      </p:sp>
      <p:sp>
        <p:nvSpPr>
          <p:cNvPr id="417795" name="Rectangle 3"/>
          <p:cNvSpPr>
            <a:spLocks noGrp="1"/>
          </p:cNvSpPr>
          <p:nvPr>
            <p:ph idx="1"/>
          </p:nvPr>
        </p:nvSpPr>
        <p:spPr>
          <a:xfrm>
            <a:off x="729673" y="1043709"/>
            <a:ext cx="10710464" cy="5133256"/>
          </a:xfrm>
        </p:spPr>
        <p:txBody>
          <a:bodyPr>
            <a:normAutofit fontScale="77500" lnSpcReduction="20000"/>
          </a:bodyPr>
          <a:lstStyle/>
          <a:p>
            <a:r>
              <a:rPr lang="en-US" dirty="0" smtClean="0"/>
              <a:t>Upper airway obstruction</a:t>
            </a:r>
          </a:p>
          <a:p>
            <a:r>
              <a:rPr lang="en-US" dirty="0" smtClean="0"/>
              <a:t> bronchial asthma,</a:t>
            </a:r>
          </a:p>
          <a:p>
            <a:r>
              <a:rPr lang="en-US" dirty="0" smtClean="0"/>
              <a:t>Hypersensitivity</a:t>
            </a:r>
            <a:endParaRPr lang="en-US" dirty="0"/>
          </a:p>
          <a:p>
            <a:r>
              <a:rPr lang="en-US" dirty="0" smtClean="0"/>
              <a:t> addiction.</a:t>
            </a:r>
            <a:r>
              <a:rPr lang="en-US" dirty="0"/>
              <a:t> </a:t>
            </a:r>
          </a:p>
          <a:p>
            <a:r>
              <a:rPr lang="en-US" dirty="0" smtClean="0"/>
              <a:t> pregnancy</a:t>
            </a:r>
            <a:r>
              <a:rPr lang="en-US" dirty="0"/>
              <a:t> </a:t>
            </a:r>
            <a:r>
              <a:rPr lang="en-US" dirty="0" smtClean="0"/>
              <a:t>and </a:t>
            </a:r>
            <a:r>
              <a:rPr lang="en-US" dirty="0" err="1" smtClean="0"/>
              <a:t>lactaction</a:t>
            </a:r>
            <a:r>
              <a:rPr lang="en-US" dirty="0" smtClean="0"/>
              <a:t> </a:t>
            </a:r>
          </a:p>
          <a:p>
            <a:r>
              <a:rPr lang="en-US" dirty="0" smtClean="0"/>
              <a:t>Also </a:t>
            </a:r>
            <a:r>
              <a:rPr lang="en-US" dirty="0"/>
              <a:t>in diarrhea caused by poisons as depression of GI activity would lead to further </a:t>
            </a:r>
            <a:r>
              <a:rPr lang="en-US" dirty="0" smtClean="0"/>
              <a:t>absorption</a:t>
            </a:r>
          </a:p>
          <a:p>
            <a:r>
              <a:rPr lang="en-US" dirty="0" smtClean="0"/>
              <a:t>, in </a:t>
            </a:r>
            <a:r>
              <a:rPr lang="en-US" dirty="0"/>
              <a:t>biliary surgery and abdominal surgical anastomoses because of GI depression. </a:t>
            </a:r>
            <a:endParaRPr lang="en-US" dirty="0" smtClean="0"/>
          </a:p>
          <a:p>
            <a:r>
              <a:rPr lang="en-US" dirty="0" smtClean="0"/>
              <a:t>head injury</a:t>
            </a:r>
          </a:p>
          <a:p>
            <a:r>
              <a:rPr lang="en-US" dirty="0" smtClean="0"/>
              <a:t> </a:t>
            </a:r>
            <a:r>
              <a:rPr lang="en-US" dirty="0"/>
              <a:t>delirium </a:t>
            </a:r>
            <a:r>
              <a:rPr lang="en-US" dirty="0" smtClean="0"/>
              <a:t>tremors</a:t>
            </a:r>
          </a:p>
          <a:p>
            <a:r>
              <a:rPr lang="en-US" dirty="0" smtClean="0"/>
              <a:t> alcoholism</a:t>
            </a:r>
          </a:p>
          <a:p>
            <a:r>
              <a:rPr lang="en-US" dirty="0" smtClean="0"/>
              <a:t> </a:t>
            </a:r>
            <a:r>
              <a:rPr lang="en-US" dirty="0"/>
              <a:t>liver and renal dysfunctions </a:t>
            </a:r>
            <a:endParaRPr lang="en-US" dirty="0" smtClean="0"/>
          </a:p>
          <a:p>
            <a:r>
              <a:rPr lang="en-US" dirty="0" smtClean="0"/>
              <a:t> respiratory and heart disease. </a:t>
            </a:r>
            <a:br>
              <a:rPr lang="en-US" dirty="0" smtClean="0"/>
            </a:br>
            <a:r>
              <a:rPr lang="en-US" b="1" dirty="0" smtClean="0">
                <a:solidFill>
                  <a:srgbClr val="FF0000"/>
                </a:solidFill>
              </a:rPr>
              <a:t>Nursing considerations</a:t>
            </a:r>
            <a:r>
              <a:rPr lang="en-US" b="1" dirty="0" smtClean="0"/>
              <a:t>: Monitor respiratory, urinary and mental status, level of consciousness. An antiemetic can be used for nausea and vomiting. </a:t>
            </a:r>
          </a:p>
        </p:txBody>
      </p:sp>
    </p:spTree>
    <p:extLst>
      <p:ext uri="{BB962C8B-B14F-4D97-AF65-F5344CB8AC3E}">
        <p14:creationId xmlns:p14="http://schemas.microsoft.com/office/powerpoint/2010/main" val="62342954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Adverse Effects </a:t>
            </a:r>
            <a:endParaRPr lang="en-US" dirty="0"/>
          </a:p>
        </p:txBody>
      </p:sp>
      <p:sp>
        <p:nvSpPr>
          <p:cNvPr id="3" name="Content Placeholder 2"/>
          <p:cNvSpPr>
            <a:spLocks noGrp="1"/>
          </p:cNvSpPr>
          <p:nvPr>
            <p:ph idx="1"/>
          </p:nvPr>
        </p:nvSpPr>
        <p:spPr>
          <a:xfrm>
            <a:off x="1486682" y="1639386"/>
            <a:ext cx="9218636" cy="4537579"/>
          </a:xfrm>
        </p:spPr>
        <p:txBody>
          <a:bodyPr>
            <a:normAutofit fontScale="77500" lnSpcReduction="20000"/>
          </a:bodyPr>
          <a:lstStyle/>
          <a:p>
            <a:r>
              <a:rPr lang="en-US" dirty="0" smtClean="0"/>
              <a:t> respiratory depression</a:t>
            </a:r>
          </a:p>
          <a:p>
            <a:r>
              <a:rPr lang="en-US" dirty="0" smtClean="0"/>
              <a:t> orthostatic hypotension</a:t>
            </a:r>
          </a:p>
          <a:p>
            <a:r>
              <a:rPr lang="en-US" dirty="0" smtClean="0"/>
              <a:t>nausea</a:t>
            </a:r>
            <a:r>
              <a:rPr lang="en-US" dirty="0"/>
              <a:t>, </a:t>
            </a:r>
            <a:r>
              <a:rPr lang="en-US" dirty="0" smtClean="0"/>
              <a:t>vomiting</a:t>
            </a:r>
          </a:p>
          <a:p>
            <a:r>
              <a:rPr lang="en-US" dirty="0" smtClean="0"/>
              <a:t>Diarrhea</a:t>
            </a:r>
          </a:p>
          <a:p>
            <a:r>
              <a:rPr lang="en-US" dirty="0" smtClean="0"/>
              <a:t> </a:t>
            </a:r>
            <a:r>
              <a:rPr lang="en-US" dirty="0" err="1" smtClean="0"/>
              <a:t>miosis</a:t>
            </a:r>
            <a:r>
              <a:rPr lang="en-US" dirty="0" smtClean="0"/>
              <a:t>-</a:t>
            </a:r>
            <a:r>
              <a:rPr lang="en-GB" b="1" dirty="0">
                <a:solidFill>
                  <a:schemeClr val="bg1"/>
                </a:solidFill>
                <a:latin typeface="Arial Narrow" pitchFamily="34" charset="0"/>
              </a:rPr>
              <a:t> </a:t>
            </a:r>
            <a:r>
              <a:rPr lang="en-GB" b="1" dirty="0" err="1" smtClean="0">
                <a:solidFill>
                  <a:schemeClr val="bg1"/>
                </a:solidFill>
                <a:latin typeface="Arial Narrow" pitchFamily="34" charset="0"/>
              </a:rPr>
              <a:t>aaaaaaaalladdict</a:t>
            </a:r>
            <a:r>
              <a:rPr lang="cs-CZ" b="1" dirty="0" smtClean="0">
                <a:solidFill>
                  <a:schemeClr val="bg1"/>
                </a:solidFill>
                <a:latin typeface="Arial Narrow" pitchFamily="34" charset="0"/>
              </a:rPr>
              <a:t> </a:t>
            </a:r>
            <a:r>
              <a:rPr lang="cs-CZ" b="1" dirty="0">
                <a:solidFill>
                  <a:schemeClr val="bg1"/>
                </a:solidFill>
                <a:latin typeface="Arial Narrow" pitchFamily="34" charset="0"/>
              </a:rPr>
              <a:t>to morphine have</a:t>
            </a:r>
            <a:r>
              <a:rPr lang="en-GB" b="1" dirty="0">
                <a:solidFill>
                  <a:schemeClr val="bg1"/>
                </a:solidFill>
                <a:latin typeface="Arial Narrow" pitchFamily="34" charset="0"/>
              </a:rPr>
              <a:t> pin-point pupils</a:t>
            </a:r>
            <a:endParaRPr lang="en-US" dirty="0" smtClean="0"/>
          </a:p>
          <a:p>
            <a:r>
              <a:rPr lang="en-US" dirty="0" smtClean="0"/>
              <a:t>constipation </a:t>
            </a:r>
            <a:r>
              <a:rPr lang="en-US" dirty="0"/>
              <a:t>and biliary spasms. </a:t>
            </a:r>
            <a:endParaRPr lang="en-US" dirty="0" smtClean="0"/>
          </a:p>
          <a:p>
            <a:r>
              <a:rPr lang="en-US" dirty="0" smtClean="0"/>
              <a:t>Others </a:t>
            </a:r>
            <a:r>
              <a:rPr lang="en-US" dirty="0"/>
              <a:t>include dependence</a:t>
            </a:r>
            <a:r>
              <a:rPr lang="en-US" dirty="0" smtClean="0"/>
              <a:t>,</a:t>
            </a:r>
          </a:p>
          <a:p>
            <a:r>
              <a:rPr lang="en-US" dirty="0" smtClean="0"/>
              <a:t> dizziness</a:t>
            </a:r>
          </a:p>
          <a:p>
            <a:r>
              <a:rPr lang="en-US" dirty="0" smtClean="0"/>
              <a:t> hallucinations,</a:t>
            </a:r>
          </a:p>
          <a:p>
            <a:r>
              <a:rPr lang="en-US" dirty="0" smtClean="0"/>
              <a:t>light-headedness</a:t>
            </a:r>
          </a:p>
          <a:p>
            <a:r>
              <a:rPr lang="en-US" dirty="0" smtClean="0"/>
              <a:t>urinary retention,</a:t>
            </a:r>
          </a:p>
          <a:p>
            <a:r>
              <a:rPr lang="en-US" dirty="0" smtClean="0"/>
              <a:t> low libido and sweating</a:t>
            </a:r>
            <a:endParaRPr lang="en-US" dirty="0"/>
          </a:p>
        </p:txBody>
      </p:sp>
    </p:spTree>
    <p:extLst>
      <p:ext uri="{BB962C8B-B14F-4D97-AF65-F5344CB8AC3E}">
        <p14:creationId xmlns:p14="http://schemas.microsoft.com/office/powerpoint/2010/main" val="2157680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8755" y="655784"/>
            <a:ext cx="9218636" cy="658336"/>
          </a:xfrm>
        </p:spPr>
        <p:txBody>
          <a:bodyPr>
            <a:normAutofit fontScale="90000"/>
          </a:bodyPr>
          <a:lstStyle/>
          <a:p>
            <a:r>
              <a:rPr lang="en-US" b="1" dirty="0" smtClean="0">
                <a:solidFill>
                  <a:srgbClr val="FF0000"/>
                </a:solidFill>
              </a:rPr>
              <a:t>CONCEPT OF PAIN</a:t>
            </a:r>
            <a:endParaRPr lang="en-US" b="1" dirty="0">
              <a:solidFill>
                <a:srgbClr val="FF0000"/>
              </a:solidFill>
            </a:endParaRPr>
          </a:p>
        </p:txBody>
      </p:sp>
      <p:sp>
        <p:nvSpPr>
          <p:cNvPr id="3" name="Content Placeholder 2"/>
          <p:cNvSpPr>
            <a:spLocks noGrp="1"/>
          </p:cNvSpPr>
          <p:nvPr>
            <p:ph idx="1"/>
          </p:nvPr>
        </p:nvSpPr>
        <p:spPr>
          <a:xfrm>
            <a:off x="646545" y="1385454"/>
            <a:ext cx="10732655" cy="4451927"/>
          </a:xfrm>
        </p:spPr>
        <p:txBody>
          <a:bodyPr>
            <a:normAutofit lnSpcReduction="10000"/>
          </a:bodyPr>
          <a:lstStyle/>
          <a:p>
            <a:r>
              <a:rPr lang="en-US" dirty="0" smtClean="0"/>
              <a:t> </a:t>
            </a:r>
            <a:r>
              <a:rPr lang="en-US" dirty="0"/>
              <a:t>Pain is unpleasant sensory or emotional experience usually associated with actual or potential tissue damage</a:t>
            </a:r>
            <a:r>
              <a:rPr lang="en-US" dirty="0" smtClean="0"/>
              <a:t>.</a:t>
            </a:r>
          </a:p>
          <a:p>
            <a:r>
              <a:rPr lang="en-US" dirty="0" smtClean="0"/>
              <a:t> </a:t>
            </a:r>
            <a:r>
              <a:rPr lang="en-US" dirty="0"/>
              <a:t>This may be due to injury, inflammation or cancer. </a:t>
            </a:r>
          </a:p>
          <a:p>
            <a:r>
              <a:rPr lang="en-US" dirty="0" smtClean="0"/>
              <a:t>Prostaglandins </a:t>
            </a:r>
            <a:r>
              <a:rPr lang="en-US" dirty="0"/>
              <a:t>(PGDs) are required for inflammation which usually accompanies pain. This kind of pain is best treated using NSAIDS. </a:t>
            </a:r>
          </a:p>
          <a:p>
            <a:r>
              <a:rPr lang="en-US" b="1" dirty="0"/>
              <a:t>Neuropathic pain </a:t>
            </a:r>
            <a:r>
              <a:rPr lang="en-US" dirty="0"/>
              <a:t>occurs without nociceptive/afferent input</a:t>
            </a:r>
            <a:r>
              <a:rPr lang="en-US" dirty="0" smtClean="0"/>
              <a:t>.</a:t>
            </a:r>
          </a:p>
          <a:p>
            <a:pPr marL="0" indent="0">
              <a:buNone/>
            </a:pPr>
            <a:r>
              <a:rPr lang="en-US" dirty="0" smtClean="0"/>
              <a:t> </a:t>
            </a:r>
            <a:r>
              <a:rPr lang="en-US" dirty="0"/>
              <a:t>Examples include trigeminal neuralgia and phantom limb pain</a:t>
            </a:r>
            <a:r>
              <a:rPr lang="en-US" dirty="0" smtClean="0"/>
              <a:t>.</a:t>
            </a:r>
          </a:p>
          <a:p>
            <a:r>
              <a:rPr lang="en-US" dirty="0" smtClean="0"/>
              <a:t> </a:t>
            </a:r>
            <a:r>
              <a:rPr lang="en-US" dirty="0"/>
              <a:t>These kinds of pain occur due to damaged neuronal tissue. </a:t>
            </a:r>
            <a:endParaRPr lang="en-US" dirty="0" smtClean="0"/>
          </a:p>
          <a:p>
            <a:r>
              <a:rPr lang="en-US" dirty="0" smtClean="0"/>
              <a:t>It’s </a:t>
            </a:r>
            <a:r>
              <a:rPr lang="en-US" dirty="0"/>
              <a:t>a severe chronic pain which is unrelated to peripheral tissue damage</a:t>
            </a:r>
            <a:r>
              <a:rPr lang="en-US" dirty="0" smtClean="0"/>
              <a:t>.</a:t>
            </a:r>
          </a:p>
        </p:txBody>
      </p:sp>
    </p:spTree>
    <p:extLst>
      <p:ext uri="{BB962C8B-B14F-4D97-AF65-F5344CB8AC3E}">
        <p14:creationId xmlns:p14="http://schemas.microsoft.com/office/powerpoint/2010/main" val="30348818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5506" name="Title 1"/>
          <p:cNvSpPr>
            <a:spLocks noGrp="1"/>
          </p:cNvSpPr>
          <p:nvPr>
            <p:ph type="title"/>
          </p:nvPr>
        </p:nvSpPr>
        <p:spPr>
          <a:xfrm>
            <a:off x="1286277" y="704852"/>
            <a:ext cx="9619447" cy="590550"/>
          </a:xfrm>
        </p:spPr>
        <p:txBody>
          <a:bodyPr>
            <a:normAutofit fontScale="90000"/>
          </a:bodyPr>
          <a:lstStyle/>
          <a:p>
            <a:r>
              <a:rPr lang="en-US" dirty="0" smtClean="0">
                <a:solidFill>
                  <a:srgbClr val="FF0000"/>
                </a:solidFill>
              </a:rPr>
              <a:t>SALICYLATES</a:t>
            </a:r>
            <a:r>
              <a:rPr lang="en-US" dirty="0" smtClean="0"/>
              <a:t> </a:t>
            </a:r>
          </a:p>
        </p:txBody>
      </p:sp>
      <p:sp>
        <p:nvSpPr>
          <p:cNvPr id="405507" name="Content Placeholder 2"/>
          <p:cNvSpPr>
            <a:spLocks noGrp="1"/>
          </p:cNvSpPr>
          <p:nvPr>
            <p:ph idx="1"/>
          </p:nvPr>
        </p:nvSpPr>
        <p:spPr>
          <a:xfrm>
            <a:off x="1286277" y="1371602"/>
            <a:ext cx="9619447" cy="4953000"/>
          </a:xfrm>
        </p:spPr>
        <p:txBody>
          <a:bodyPr>
            <a:normAutofit fontScale="92500"/>
          </a:bodyPr>
          <a:lstStyle/>
          <a:p>
            <a:pPr eaLnBrk="1" hangingPunct="1"/>
            <a:r>
              <a:rPr lang="en-US" sz="3507" dirty="0"/>
              <a:t>E.g</a:t>
            </a:r>
            <a:r>
              <a:rPr lang="en-US" sz="3507" i="1" dirty="0"/>
              <a:t>. </a:t>
            </a:r>
            <a:r>
              <a:rPr lang="en-US" sz="3507" dirty="0"/>
              <a:t>aspirin</a:t>
            </a:r>
            <a:r>
              <a:rPr lang="en-US" sz="3507" i="1" dirty="0"/>
              <a:t>  </a:t>
            </a:r>
          </a:p>
          <a:p>
            <a:pPr eaLnBrk="1" hangingPunct="1"/>
            <a:r>
              <a:rPr lang="en-US" sz="3507" i="1" dirty="0"/>
              <a:t>Actions:</a:t>
            </a:r>
            <a:r>
              <a:rPr lang="en-US" sz="3507" dirty="0"/>
              <a:t> </a:t>
            </a:r>
            <a:r>
              <a:rPr lang="en-US" sz="3507" b="1" dirty="0"/>
              <a:t>Antipyretic</a:t>
            </a:r>
            <a:r>
              <a:rPr lang="en-US" sz="3507" dirty="0"/>
              <a:t> (inhibits the heat regulation center in the hypothalamus), </a:t>
            </a:r>
            <a:r>
              <a:rPr lang="en-US" sz="3507" b="1" dirty="0"/>
              <a:t>anti-inflammatory</a:t>
            </a:r>
            <a:r>
              <a:rPr lang="en-US" sz="3507" dirty="0"/>
              <a:t> (inhibits prostaglandin),</a:t>
            </a:r>
            <a:r>
              <a:rPr lang="en-US" sz="3507" b="1" dirty="0"/>
              <a:t> analgesic </a:t>
            </a:r>
            <a:r>
              <a:rPr lang="en-US" sz="3507" dirty="0"/>
              <a:t>(inhibits prostaglandin).</a:t>
            </a:r>
          </a:p>
          <a:p>
            <a:pPr eaLnBrk="1" hangingPunct="1"/>
            <a:r>
              <a:rPr lang="en-US" sz="3507" dirty="0"/>
              <a:t> Has an antiplatelet effect by inhibiting the production of thromboxane which binds platelets together to create a patch over damaged walls of blood vessels. </a:t>
            </a:r>
          </a:p>
          <a:p>
            <a:pPr eaLnBrk="1" hangingPunct="1">
              <a:buFont typeface="Wingdings 2" pitchFamily="18" charset="2"/>
              <a:buNone/>
            </a:pPr>
            <a:r>
              <a:rPr lang="en-US" sz="3507" dirty="0"/>
              <a:t/>
            </a:r>
            <a:br>
              <a:rPr lang="en-US" sz="3507" dirty="0"/>
            </a:br>
            <a:endParaRPr lang="en-US" sz="3507" dirty="0"/>
          </a:p>
        </p:txBody>
      </p:sp>
    </p:spTree>
    <p:extLst>
      <p:ext uri="{BB962C8B-B14F-4D97-AF65-F5344CB8AC3E}">
        <p14:creationId xmlns:p14="http://schemas.microsoft.com/office/powerpoint/2010/main" val="25278154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6530" name="Title 1"/>
          <p:cNvSpPr>
            <a:spLocks noGrp="1"/>
          </p:cNvSpPr>
          <p:nvPr>
            <p:ph type="title"/>
          </p:nvPr>
        </p:nvSpPr>
        <p:spPr>
          <a:xfrm>
            <a:off x="1286277" y="0"/>
            <a:ext cx="9619447" cy="685800"/>
          </a:xfrm>
        </p:spPr>
        <p:txBody>
          <a:bodyPr>
            <a:normAutofit fontScale="90000"/>
          </a:bodyPr>
          <a:lstStyle/>
          <a:p>
            <a:r>
              <a:rPr lang="en-US" smtClean="0"/>
              <a:t>Cont’d </a:t>
            </a:r>
          </a:p>
        </p:txBody>
      </p:sp>
      <p:sp>
        <p:nvSpPr>
          <p:cNvPr id="406531" name="Content Placeholder 2"/>
          <p:cNvSpPr>
            <a:spLocks noGrp="1"/>
          </p:cNvSpPr>
          <p:nvPr>
            <p:ph idx="1"/>
          </p:nvPr>
        </p:nvSpPr>
        <p:spPr>
          <a:xfrm>
            <a:off x="609601" y="1025235"/>
            <a:ext cx="10296124" cy="4710547"/>
          </a:xfrm>
        </p:spPr>
        <p:txBody>
          <a:bodyPr/>
          <a:lstStyle/>
          <a:p>
            <a:r>
              <a:rPr lang="en-US" dirty="0" smtClean="0">
                <a:solidFill>
                  <a:srgbClr val="FF0000"/>
                </a:solidFill>
              </a:rPr>
              <a:t>Uses</a:t>
            </a:r>
            <a:r>
              <a:rPr lang="en-US" i="1" dirty="0" smtClean="0"/>
              <a:t>:</a:t>
            </a:r>
            <a:r>
              <a:rPr lang="en-US" dirty="0" smtClean="0"/>
              <a:t> Mild to moderate pain, inflammation (arthritis), fever, used long term at low doses to prevent heart attacks, strokes and blood clot formation in patients at high risk of developing blood clots.</a:t>
            </a:r>
          </a:p>
          <a:p>
            <a:r>
              <a:rPr lang="en-US" dirty="0" smtClean="0">
                <a:solidFill>
                  <a:srgbClr val="FF0000"/>
                </a:solidFill>
              </a:rPr>
              <a:t>SEs</a:t>
            </a:r>
            <a:r>
              <a:rPr lang="en-US" dirty="0" smtClean="0"/>
              <a:t>: GIT ulcers, stomach bleeding, tinnitus $vertigo in high doses </a:t>
            </a:r>
          </a:p>
          <a:p>
            <a:r>
              <a:rPr lang="en-US" dirty="0" smtClean="0">
                <a:solidFill>
                  <a:srgbClr val="FF0000"/>
                </a:solidFill>
              </a:rPr>
              <a:t>CI</a:t>
            </a:r>
            <a:r>
              <a:rPr lang="en-US" dirty="0" smtClean="0"/>
              <a:t>: allergy, hemophilia and other bleeding disorders</a:t>
            </a:r>
          </a:p>
          <a:p>
            <a:r>
              <a:rPr lang="en-US" dirty="0" smtClean="0"/>
              <a:t> Caution in people with peptic ulcers</a:t>
            </a:r>
          </a:p>
          <a:p>
            <a:r>
              <a:rPr lang="en-US" b="1" dirty="0" smtClean="0">
                <a:solidFill>
                  <a:srgbClr val="FF0000"/>
                </a:solidFill>
              </a:rPr>
              <a:t>Toxicity</a:t>
            </a:r>
            <a:r>
              <a:rPr lang="en-US" dirty="0" smtClean="0"/>
              <a:t>-metabolic </a:t>
            </a:r>
            <a:r>
              <a:rPr lang="en-US" dirty="0" err="1" smtClean="0"/>
              <a:t>acidosis,dehydration,hyperthermia,collapse</a:t>
            </a:r>
            <a:r>
              <a:rPr lang="en-US" dirty="0" smtClean="0"/>
              <a:t> coma and death in high doses</a:t>
            </a:r>
          </a:p>
          <a:p>
            <a:r>
              <a:rPr lang="en-US" dirty="0" smtClean="0"/>
              <a:t>NO SPECIFIC ANTIDOTE</a:t>
            </a:r>
          </a:p>
          <a:p>
            <a:endParaRPr lang="en-US" b="1" dirty="0" smtClean="0"/>
          </a:p>
          <a:p>
            <a:pPr>
              <a:buFont typeface="Wingdings 2" pitchFamily="18" charset="2"/>
              <a:buNone/>
            </a:pPr>
            <a:endParaRPr lang="en-US" dirty="0" smtClean="0"/>
          </a:p>
        </p:txBody>
      </p:sp>
    </p:spTree>
    <p:extLst>
      <p:ext uri="{BB962C8B-B14F-4D97-AF65-F5344CB8AC3E}">
        <p14:creationId xmlns:p14="http://schemas.microsoft.com/office/powerpoint/2010/main" val="216312650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8578" name="Title 1"/>
          <p:cNvSpPr>
            <a:spLocks noGrp="1"/>
          </p:cNvSpPr>
          <p:nvPr>
            <p:ph type="title"/>
          </p:nvPr>
        </p:nvSpPr>
        <p:spPr/>
        <p:txBody>
          <a:bodyPr/>
          <a:lstStyle/>
          <a:p>
            <a:r>
              <a:rPr lang="en-US" smtClean="0"/>
              <a:t>Salicylates </a:t>
            </a:r>
          </a:p>
        </p:txBody>
      </p:sp>
      <p:sp>
        <p:nvSpPr>
          <p:cNvPr id="408579" name="Content Placeholder 2"/>
          <p:cNvSpPr>
            <a:spLocks noGrp="1"/>
          </p:cNvSpPr>
          <p:nvPr>
            <p:ph idx="1"/>
          </p:nvPr>
        </p:nvSpPr>
        <p:spPr/>
        <p:txBody>
          <a:bodyPr>
            <a:normAutofit lnSpcReduction="10000"/>
          </a:bodyPr>
          <a:lstStyle/>
          <a:p>
            <a:r>
              <a:rPr lang="en-US" sz="3117" i="1">
                <a:solidFill>
                  <a:srgbClr val="FF0000"/>
                </a:solidFill>
              </a:rPr>
              <a:t>Contraindications</a:t>
            </a:r>
            <a:r>
              <a:rPr lang="en-US" sz="3117" i="1"/>
              <a:t>:</a:t>
            </a:r>
            <a:r>
              <a:rPr lang="en-US" sz="3117"/>
              <a:t> Frequently occurring hypersensitivity. Contraindicated with a vitamin K deficiency, GI bleeding, a bleeding disorder. Caution with hepatic and renal failure, anemia .</a:t>
            </a:r>
          </a:p>
          <a:p>
            <a:r>
              <a:rPr lang="en-US" sz="3117">
                <a:solidFill>
                  <a:srgbClr val="FF0000"/>
                </a:solidFill>
              </a:rPr>
              <a:t>Nursing considerations</a:t>
            </a:r>
            <a:r>
              <a:rPr lang="en-US" sz="3117"/>
              <a:t>: </a:t>
            </a:r>
            <a:br>
              <a:rPr lang="en-US" sz="3117"/>
            </a:br>
            <a:r>
              <a:rPr lang="en-US" sz="3117"/>
              <a:t>Monitor renal and hepatic function, blood. Observe for signs of hepatotoxicity (clay colored stool, dark urine, diarrhea, yellow sclera and skin, itching, fever, abdominal pain) and ototoxicity (ringing or roaring in the ears, tinnitus) </a:t>
            </a:r>
            <a:br>
              <a:rPr lang="en-US" sz="3117"/>
            </a:br>
            <a:endParaRPr lang="en-US" smtClean="0"/>
          </a:p>
        </p:txBody>
      </p:sp>
    </p:spTree>
    <p:extLst>
      <p:ext uri="{BB962C8B-B14F-4D97-AF65-F5344CB8AC3E}">
        <p14:creationId xmlns:p14="http://schemas.microsoft.com/office/powerpoint/2010/main" val="322376087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626" name="Title 1"/>
          <p:cNvSpPr>
            <a:spLocks noGrp="1"/>
          </p:cNvSpPr>
          <p:nvPr>
            <p:ph type="title"/>
          </p:nvPr>
        </p:nvSpPr>
        <p:spPr>
          <a:xfrm>
            <a:off x="1151139" y="503381"/>
            <a:ext cx="9619447" cy="914400"/>
          </a:xfrm>
        </p:spPr>
        <p:txBody>
          <a:bodyPr/>
          <a:lstStyle/>
          <a:p>
            <a:r>
              <a:rPr lang="en-US" b="1" dirty="0" smtClean="0"/>
              <a:t>Paracetamol/acetaminophen </a:t>
            </a:r>
            <a:endParaRPr lang="en-US" dirty="0" smtClean="0"/>
          </a:p>
        </p:txBody>
      </p:sp>
      <p:sp>
        <p:nvSpPr>
          <p:cNvPr id="410627" name="Content Placeholder 2"/>
          <p:cNvSpPr>
            <a:spLocks noGrp="1"/>
          </p:cNvSpPr>
          <p:nvPr>
            <p:ph idx="1"/>
          </p:nvPr>
        </p:nvSpPr>
        <p:spPr>
          <a:xfrm>
            <a:off x="1016001" y="1348509"/>
            <a:ext cx="9889724" cy="4976092"/>
          </a:xfrm>
        </p:spPr>
        <p:txBody>
          <a:bodyPr/>
          <a:lstStyle/>
          <a:p>
            <a:r>
              <a:rPr lang="en-US" dirty="0" smtClean="0">
                <a:solidFill>
                  <a:srgbClr val="FF0000"/>
                </a:solidFill>
              </a:rPr>
              <a:t>Pharmacodynamics</a:t>
            </a:r>
            <a:r>
              <a:rPr lang="en-US" dirty="0" smtClean="0"/>
              <a:t> </a:t>
            </a:r>
          </a:p>
          <a:p>
            <a:r>
              <a:rPr lang="en-US" dirty="0" smtClean="0"/>
              <a:t>It is similar to aspirin in efficacy but has weak inhibitory effect on </a:t>
            </a:r>
            <a:r>
              <a:rPr lang="en-US" dirty="0" err="1" smtClean="0"/>
              <a:t>cyclo</a:t>
            </a:r>
            <a:r>
              <a:rPr lang="en-US" dirty="0" smtClean="0"/>
              <a:t>-oxygenase, hence it has no demonstrable anti-inflammatory effect.</a:t>
            </a:r>
          </a:p>
          <a:p>
            <a:r>
              <a:rPr lang="en-US" dirty="0" smtClean="0"/>
              <a:t> It inhibits </a:t>
            </a:r>
            <a:r>
              <a:rPr lang="en-US" dirty="0" err="1" smtClean="0"/>
              <a:t>prostagladins</a:t>
            </a:r>
            <a:r>
              <a:rPr lang="en-US" dirty="0" smtClean="0"/>
              <a:t> in the brain and not peripherally. </a:t>
            </a:r>
          </a:p>
          <a:p>
            <a:r>
              <a:rPr lang="en-US" dirty="0" smtClean="0"/>
              <a:t>Metabolism takes place in the liver with a half life of 2 hours.</a:t>
            </a:r>
          </a:p>
          <a:p>
            <a:r>
              <a:rPr lang="en-US" dirty="0" smtClean="0"/>
              <a:t> It undergoes extensive liver metabolism through </a:t>
            </a:r>
            <a:r>
              <a:rPr lang="en-US" dirty="0" err="1" smtClean="0"/>
              <a:t>glucuronidation</a:t>
            </a:r>
            <a:r>
              <a:rPr lang="en-US" dirty="0" smtClean="0"/>
              <a:t> to produce a toxic metabolite called N-acetyl-P-benzoquinone imine </a:t>
            </a:r>
          </a:p>
          <a:p>
            <a:r>
              <a:rPr lang="en-US" dirty="0" err="1" smtClean="0"/>
              <a:t>exretion</a:t>
            </a:r>
            <a:r>
              <a:rPr lang="en-US" dirty="0" smtClean="0"/>
              <a:t> takes place through the renal system. </a:t>
            </a:r>
          </a:p>
        </p:txBody>
      </p:sp>
    </p:spTree>
    <p:extLst>
      <p:ext uri="{BB962C8B-B14F-4D97-AF65-F5344CB8AC3E}">
        <p14:creationId xmlns:p14="http://schemas.microsoft.com/office/powerpoint/2010/main" val="183095937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1650" name="Title 1"/>
          <p:cNvSpPr>
            <a:spLocks noGrp="1"/>
          </p:cNvSpPr>
          <p:nvPr>
            <p:ph type="title"/>
          </p:nvPr>
        </p:nvSpPr>
        <p:spPr/>
        <p:txBody>
          <a:bodyPr/>
          <a:lstStyle/>
          <a:p>
            <a:r>
              <a:rPr lang="en-US" b="1" smtClean="0"/>
              <a:t>Indications </a:t>
            </a:r>
            <a:endParaRPr lang="en-US" smtClean="0"/>
          </a:p>
        </p:txBody>
      </p:sp>
      <p:sp>
        <p:nvSpPr>
          <p:cNvPr id="411651" name="Content Placeholder 2"/>
          <p:cNvSpPr>
            <a:spLocks noGrp="1"/>
          </p:cNvSpPr>
          <p:nvPr>
            <p:ph idx="1"/>
          </p:nvPr>
        </p:nvSpPr>
        <p:spPr/>
        <p:txBody>
          <a:bodyPr>
            <a:normAutofit lnSpcReduction="10000"/>
          </a:bodyPr>
          <a:lstStyle/>
          <a:p>
            <a:r>
              <a:rPr lang="en-US" dirty="0" smtClean="0"/>
              <a:t>pain </a:t>
            </a:r>
          </a:p>
          <a:p>
            <a:r>
              <a:rPr lang="en-US" dirty="0" smtClean="0"/>
              <a:t>pyrexia </a:t>
            </a:r>
          </a:p>
          <a:p>
            <a:r>
              <a:rPr lang="en-US" dirty="0" smtClean="0"/>
              <a:t>tension headache</a:t>
            </a:r>
          </a:p>
          <a:p>
            <a:r>
              <a:rPr lang="en-US" dirty="0" smtClean="0"/>
              <a:t> post-operative pain,</a:t>
            </a:r>
          </a:p>
          <a:p>
            <a:r>
              <a:rPr lang="en-US" dirty="0" smtClean="0"/>
              <a:t> post immunization pyrexia</a:t>
            </a:r>
          </a:p>
          <a:p>
            <a:r>
              <a:rPr lang="en-US" dirty="0" smtClean="0"/>
              <a:t> dysmenorrhea</a:t>
            </a:r>
          </a:p>
          <a:p>
            <a:r>
              <a:rPr lang="en-US" dirty="0" err="1" smtClean="0"/>
              <a:t>myalgias</a:t>
            </a:r>
            <a:r>
              <a:rPr lang="en-US" dirty="0" smtClean="0"/>
              <a:t>,</a:t>
            </a:r>
          </a:p>
          <a:p>
            <a:r>
              <a:rPr lang="en-US" dirty="0" smtClean="0"/>
              <a:t>neuralgias </a:t>
            </a:r>
          </a:p>
          <a:p>
            <a:r>
              <a:rPr lang="en-US" dirty="0" err="1" smtClean="0"/>
              <a:t>pos</a:t>
            </a:r>
            <a:r>
              <a:rPr lang="en-US" dirty="0" smtClean="0"/>
              <a:t>-partum pain. </a:t>
            </a:r>
          </a:p>
        </p:txBody>
      </p:sp>
    </p:spTree>
    <p:extLst>
      <p:ext uri="{BB962C8B-B14F-4D97-AF65-F5344CB8AC3E}">
        <p14:creationId xmlns:p14="http://schemas.microsoft.com/office/powerpoint/2010/main" val="79016774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2674" name="Title 1"/>
          <p:cNvSpPr>
            <a:spLocks noGrp="1"/>
          </p:cNvSpPr>
          <p:nvPr>
            <p:ph type="title"/>
          </p:nvPr>
        </p:nvSpPr>
        <p:spPr>
          <a:xfrm>
            <a:off x="1286277" y="193630"/>
            <a:ext cx="9619447" cy="873172"/>
          </a:xfrm>
        </p:spPr>
        <p:txBody>
          <a:bodyPr>
            <a:normAutofit/>
          </a:bodyPr>
          <a:lstStyle/>
          <a:p>
            <a:r>
              <a:rPr lang="en-US" dirty="0" smtClean="0">
                <a:solidFill>
                  <a:srgbClr val="FF0000"/>
                </a:solidFill>
              </a:rPr>
              <a:t>advantages over aspirin</a:t>
            </a:r>
          </a:p>
        </p:txBody>
      </p:sp>
      <p:sp>
        <p:nvSpPr>
          <p:cNvPr id="412675" name="Content Placeholder 2"/>
          <p:cNvSpPr>
            <a:spLocks noGrp="1"/>
          </p:cNvSpPr>
          <p:nvPr>
            <p:ph idx="1"/>
          </p:nvPr>
        </p:nvSpPr>
        <p:spPr>
          <a:xfrm>
            <a:off x="1286277" y="914401"/>
            <a:ext cx="10153860" cy="5410200"/>
          </a:xfrm>
        </p:spPr>
        <p:txBody>
          <a:bodyPr/>
          <a:lstStyle/>
          <a:p>
            <a:r>
              <a:rPr lang="en-US" smtClean="0"/>
              <a:t> It has no blood coagulation and antiplatelet effects</a:t>
            </a:r>
          </a:p>
          <a:p>
            <a:r>
              <a:rPr lang="en-US" smtClean="0"/>
              <a:t>does not irritate the GIT hence it is preferably used by the elderly and lastly, </a:t>
            </a:r>
          </a:p>
          <a:p>
            <a:r>
              <a:rPr lang="en-US" smtClean="0"/>
              <a:t>it is not associated with Reyes syndrome, hence it is appropriate for use by children and elderly. </a:t>
            </a:r>
          </a:p>
          <a:p>
            <a:r>
              <a:rPr lang="en-US" smtClean="0">
                <a:solidFill>
                  <a:srgbClr val="FF0000"/>
                </a:solidFill>
              </a:rPr>
              <a:t>Reyes syndrome- </a:t>
            </a:r>
            <a:r>
              <a:rPr lang="en-US" smtClean="0"/>
              <a:t>condition characterized by rapid liver degeneration and encephalitis in children treated with aspirin</a:t>
            </a:r>
          </a:p>
          <a:p>
            <a:r>
              <a:rPr lang="en-US" smtClean="0"/>
              <a:t>Antidote in overdose- </a:t>
            </a:r>
            <a:r>
              <a:rPr lang="en-US" smtClean="0">
                <a:solidFill>
                  <a:srgbClr val="FF0000"/>
                </a:solidFill>
              </a:rPr>
              <a:t>acetyl cysteine</a:t>
            </a:r>
          </a:p>
          <a:p>
            <a:r>
              <a:rPr lang="en-US" b="1" smtClean="0"/>
              <a:t>Contraindication and cautions </a:t>
            </a:r>
            <a:endParaRPr lang="en-US" smtClean="0"/>
          </a:p>
          <a:p>
            <a:r>
              <a:rPr lang="en-US" smtClean="0"/>
              <a:t>It is contraindicated in hepatic or renal impairment. </a:t>
            </a:r>
            <a:endParaRPr lang="en-US" smtClean="0">
              <a:solidFill>
                <a:srgbClr val="FF0000"/>
              </a:solidFill>
            </a:endParaRPr>
          </a:p>
        </p:txBody>
      </p:sp>
    </p:spTree>
    <p:extLst>
      <p:ext uri="{BB962C8B-B14F-4D97-AF65-F5344CB8AC3E}">
        <p14:creationId xmlns:p14="http://schemas.microsoft.com/office/powerpoint/2010/main" val="231718820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3698" name="Title 1"/>
          <p:cNvSpPr>
            <a:spLocks noGrp="1"/>
          </p:cNvSpPr>
          <p:nvPr>
            <p:ph type="title"/>
          </p:nvPr>
        </p:nvSpPr>
        <p:spPr>
          <a:xfrm>
            <a:off x="805986" y="660402"/>
            <a:ext cx="10573214" cy="1066800"/>
          </a:xfrm>
        </p:spPr>
        <p:txBody>
          <a:bodyPr>
            <a:normAutofit fontScale="90000"/>
          </a:bodyPr>
          <a:lstStyle/>
          <a:p>
            <a:r>
              <a:rPr lang="en-US" sz="4383" b="1" dirty="0"/>
              <a:t>WHO Guidelines on the </a:t>
            </a:r>
            <a:r>
              <a:rPr lang="en-US" sz="4383" b="1" dirty="0" smtClean="0"/>
              <a:t>Hierarchical </a:t>
            </a:r>
            <a:r>
              <a:rPr lang="en-US" sz="4383" b="1" dirty="0"/>
              <a:t>use of Analgesics</a:t>
            </a:r>
            <a:endParaRPr lang="en-US" sz="4383" dirty="0"/>
          </a:p>
        </p:txBody>
      </p:sp>
      <p:sp>
        <p:nvSpPr>
          <p:cNvPr id="413699" name="Content Placeholder 2"/>
          <p:cNvSpPr>
            <a:spLocks noGrp="1"/>
          </p:cNvSpPr>
          <p:nvPr>
            <p:ph idx="1"/>
          </p:nvPr>
        </p:nvSpPr>
        <p:spPr>
          <a:xfrm>
            <a:off x="674255" y="1884218"/>
            <a:ext cx="10231469" cy="4440383"/>
          </a:xfrm>
        </p:spPr>
        <p:txBody>
          <a:bodyPr/>
          <a:lstStyle/>
          <a:p>
            <a:r>
              <a:rPr lang="en-US" b="1" dirty="0" smtClean="0"/>
              <a:t>Mild pain</a:t>
            </a:r>
            <a:r>
              <a:rPr lang="en-US" dirty="0" smtClean="0"/>
              <a:t>: Non-narcotic analgesics such as NSAIDs or paracetamol </a:t>
            </a:r>
          </a:p>
          <a:p>
            <a:r>
              <a:rPr lang="en-US" b="1" dirty="0" smtClean="0"/>
              <a:t>Moderate</a:t>
            </a:r>
            <a:r>
              <a:rPr lang="en-US" dirty="0" smtClean="0"/>
              <a:t>: Narcotics of low efficacy e.g. codeine, </a:t>
            </a:r>
            <a:r>
              <a:rPr lang="en-US" dirty="0" err="1" smtClean="0"/>
              <a:t>dextropropoxyphen</a:t>
            </a:r>
            <a:r>
              <a:rPr lang="en-US" dirty="0" smtClean="0"/>
              <a:t>, </a:t>
            </a:r>
            <a:r>
              <a:rPr lang="en-US" dirty="0" err="1" smtClean="0"/>
              <a:t>pentazocin</a:t>
            </a:r>
            <a:r>
              <a:rPr lang="en-US" dirty="0" smtClean="0"/>
              <a:t> or combined therapy of NSAIDs plus a low efficacy </a:t>
            </a:r>
            <a:r>
              <a:rPr lang="en-US" dirty="0" err="1" smtClean="0"/>
              <a:t>opiod</a:t>
            </a:r>
            <a:r>
              <a:rPr lang="en-US" dirty="0" smtClean="0"/>
              <a:t>. </a:t>
            </a:r>
          </a:p>
          <a:p>
            <a:r>
              <a:rPr lang="en-US" b="1" dirty="0" smtClean="0"/>
              <a:t>Severe pain: </a:t>
            </a:r>
            <a:r>
              <a:rPr lang="en-US" dirty="0" smtClean="0"/>
              <a:t>High efficacy </a:t>
            </a:r>
            <a:r>
              <a:rPr lang="en-US" dirty="0" err="1" smtClean="0"/>
              <a:t>opiods</a:t>
            </a:r>
            <a:r>
              <a:rPr lang="en-US" dirty="0" smtClean="0"/>
              <a:t> e.g. morphine, pethidine, </a:t>
            </a:r>
            <a:r>
              <a:rPr lang="en-US" dirty="0" err="1" smtClean="0"/>
              <a:t>diamorphine</a:t>
            </a:r>
            <a:r>
              <a:rPr lang="en-US" dirty="0" smtClean="0"/>
              <a:t> and if there is tissue injury you need to include NSAIDs in the therapy. </a:t>
            </a:r>
          </a:p>
          <a:p>
            <a:r>
              <a:rPr lang="en-US" b="1" dirty="0" smtClean="0"/>
              <a:t>Overwhelming pain: </a:t>
            </a:r>
            <a:r>
              <a:rPr lang="en-US" dirty="0" smtClean="0"/>
              <a:t>High efficacy </a:t>
            </a:r>
            <a:r>
              <a:rPr lang="en-US" dirty="0" err="1" smtClean="0"/>
              <a:t>opiods</a:t>
            </a:r>
            <a:r>
              <a:rPr lang="en-US" dirty="0" smtClean="0"/>
              <a:t> plus sedatives or anxiolytics e.g. diazepam or </a:t>
            </a:r>
            <a:r>
              <a:rPr lang="en-US" dirty="0" err="1" smtClean="0"/>
              <a:t>phenothiazides</a:t>
            </a:r>
            <a:r>
              <a:rPr lang="en-US" dirty="0" smtClean="0"/>
              <a:t> e.g. chlorpromazine</a:t>
            </a:r>
          </a:p>
        </p:txBody>
      </p:sp>
    </p:spTree>
    <p:extLst>
      <p:ext uri="{BB962C8B-B14F-4D97-AF65-F5344CB8AC3E}">
        <p14:creationId xmlns:p14="http://schemas.microsoft.com/office/powerpoint/2010/main" val="61315276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4722" name="Title 1"/>
          <p:cNvSpPr>
            <a:spLocks noGrp="1"/>
          </p:cNvSpPr>
          <p:nvPr>
            <p:ph type="title"/>
          </p:nvPr>
        </p:nvSpPr>
        <p:spPr/>
        <p:txBody>
          <a:bodyPr/>
          <a:lstStyle/>
          <a:p>
            <a:r>
              <a:rPr lang="en-US" smtClean="0"/>
              <a:t>note</a:t>
            </a:r>
          </a:p>
        </p:txBody>
      </p:sp>
      <p:sp>
        <p:nvSpPr>
          <p:cNvPr id="3" name="Content Placeholder 2"/>
          <p:cNvSpPr>
            <a:spLocks noGrp="1"/>
          </p:cNvSpPr>
          <p:nvPr>
            <p:ph idx="1"/>
          </p:nvPr>
        </p:nvSpPr>
        <p:spPr/>
        <p:txBody>
          <a:bodyPr/>
          <a:lstStyle/>
          <a:p>
            <a:pPr marL="0" indent="0">
              <a:buNone/>
              <a:defRPr/>
            </a:pPr>
            <a:r>
              <a:rPr lang="en-US" dirty="0"/>
              <a:t>NSAIDs are also available for topical use on skin for relief of symptoms caused by soft tissue trauma e.g</a:t>
            </a:r>
            <a:r>
              <a:rPr lang="en-US" dirty="0" smtClean="0"/>
              <a:t>.</a:t>
            </a:r>
          </a:p>
          <a:p>
            <a:pPr marL="299356" indent="-299356">
              <a:defRPr/>
            </a:pPr>
            <a:r>
              <a:rPr lang="en-US" dirty="0" smtClean="0"/>
              <a:t> </a:t>
            </a:r>
            <a:r>
              <a:rPr lang="en-US" dirty="0" err="1" smtClean="0"/>
              <a:t>diclofenac</a:t>
            </a:r>
            <a:endParaRPr lang="en-US" dirty="0" smtClean="0"/>
          </a:p>
          <a:p>
            <a:pPr marL="299356" indent="-299356">
              <a:defRPr/>
            </a:pPr>
            <a:r>
              <a:rPr lang="en-US" dirty="0" smtClean="0"/>
              <a:t>Ibuprofen</a:t>
            </a:r>
            <a:endParaRPr lang="en-US" dirty="0"/>
          </a:p>
          <a:p>
            <a:pPr marL="299356" indent="-299356">
              <a:defRPr/>
            </a:pPr>
            <a:r>
              <a:rPr lang="en-US" dirty="0" smtClean="0"/>
              <a:t> </a:t>
            </a:r>
            <a:r>
              <a:rPr lang="en-US" dirty="0" err="1"/>
              <a:t>piroxicam</a:t>
            </a:r>
            <a:r>
              <a:rPr lang="en-US" dirty="0"/>
              <a:t> </a:t>
            </a:r>
          </a:p>
          <a:p>
            <a:pPr marL="299356" indent="-299356">
              <a:defRPr/>
            </a:pPr>
            <a:r>
              <a:rPr lang="en-US" dirty="0" smtClean="0"/>
              <a:t> </a:t>
            </a:r>
            <a:r>
              <a:rPr lang="en-US" dirty="0" err="1"/>
              <a:t>oxyphenbutazone</a:t>
            </a:r>
            <a:r>
              <a:rPr lang="en-US" dirty="0"/>
              <a:t> </a:t>
            </a:r>
            <a:r>
              <a:rPr lang="en-US" dirty="0" smtClean="0"/>
              <a:t>.</a:t>
            </a:r>
          </a:p>
          <a:p>
            <a:pPr marL="299356" indent="-299356">
              <a:defRPr/>
            </a:pPr>
            <a:r>
              <a:rPr lang="en-US" dirty="0" smtClean="0"/>
              <a:t>They </a:t>
            </a:r>
            <a:r>
              <a:rPr lang="en-US" dirty="0"/>
              <a:t>occur in form of gels, cream, ointments </a:t>
            </a:r>
            <a:r>
              <a:rPr lang="en-US" dirty="0" err="1"/>
              <a:t>etc</a:t>
            </a:r>
            <a:endParaRPr lang="en-US" dirty="0"/>
          </a:p>
        </p:txBody>
      </p:sp>
    </p:spTree>
    <p:extLst>
      <p:ext uri="{BB962C8B-B14F-4D97-AF65-F5344CB8AC3E}">
        <p14:creationId xmlns:p14="http://schemas.microsoft.com/office/powerpoint/2010/main" val="20040244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NSAIDS</a:t>
            </a:r>
            <a:endParaRPr lang="en-US" dirty="0"/>
          </a:p>
        </p:txBody>
      </p:sp>
      <p:sp>
        <p:nvSpPr>
          <p:cNvPr id="3" name="Subtitle 2"/>
          <p:cNvSpPr>
            <a:spLocks noGrp="1"/>
          </p:cNvSpPr>
          <p:nvPr>
            <p:ph type="subTitle" idx="1"/>
          </p:nvPr>
        </p:nvSpPr>
        <p:spPr/>
        <p:txBody>
          <a:bodyPr>
            <a:normAutofit/>
          </a:bodyPr>
          <a:lstStyle/>
          <a:p>
            <a:r>
              <a:rPr lang="en-US" sz="3117" dirty="0"/>
              <a:t>NON STEROIDAL ANTI INFLAMMATORY DRUGS</a:t>
            </a:r>
          </a:p>
        </p:txBody>
      </p:sp>
    </p:spTree>
    <p:extLst>
      <p:ext uri="{BB962C8B-B14F-4D97-AF65-F5344CB8AC3E}">
        <p14:creationId xmlns:p14="http://schemas.microsoft.com/office/powerpoint/2010/main" val="20644817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7315" name="Content Placeholder 2"/>
          <p:cNvSpPr>
            <a:spLocks noGrp="1"/>
          </p:cNvSpPr>
          <p:nvPr>
            <p:ph idx="1"/>
          </p:nvPr>
        </p:nvSpPr>
        <p:spPr>
          <a:xfrm>
            <a:off x="720436" y="831273"/>
            <a:ext cx="10464799" cy="5493328"/>
          </a:xfrm>
        </p:spPr>
        <p:txBody>
          <a:bodyPr>
            <a:normAutofit lnSpcReduction="10000"/>
          </a:bodyPr>
          <a:lstStyle/>
          <a:p>
            <a:r>
              <a:rPr lang="en-US" sz="3117" dirty="0"/>
              <a:t>An inflammatory response involves production of potent chemical mediators that are meant to destroy pathogens and promote healing.</a:t>
            </a:r>
          </a:p>
          <a:p>
            <a:r>
              <a:rPr lang="en-US" sz="3117" dirty="0"/>
              <a:t> As the body reacts to these chemicals it produces some signs and symptoms of disease, such as swelling, pain, fever and redness.</a:t>
            </a:r>
          </a:p>
          <a:p>
            <a:r>
              <a:rPr lang="en-US" sz="3117" dirty="0"/>
              <a:t> Anti-inflammatory agents block or alter the chemical reactions associated with the inflammatory response to stop one or more of the signs and </a:t>
            </a:r>
            <a:r>
              <a:rPr lang="en-US" sz="3117" dirty="0" err="1"/>
              <a:t>symtopms</a:t>
            </a:r>
            <a:r>
              <a:rPr lang="en-US" sz="3117" dirty="0"/>
              <a:t> of inflammation </a:t>
            </a:r>
          </a:p>
          <a:p>
            <a:r>
              <a:rPr lang="en-US" sz="3117" dirty="0"/>
              <a:t>Several drugs are used as anti-inflammatory agents: corticosteroids, antihistamines and non-steroidal anti-inflammatory drugs (NSAIDs). </a:t>
            </a:r>
          </a:p>
        </p:txBody>
      </p:sp>
    </p:spTree>
    <p:extLst>
      <p:ext uri="{BB962C8B-B14F-4D97-AF65-F5344CB8AC3E}">
        <p14:creationId xmlns:p14="http://schemas.microsoft.com/office/powerpoint/2010/main" val="19006710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MECHANISM OF ACTION</a:t>
            </a:r>
            <a:endParaRPr lang="en-US" b="1" dirty="0">
              <a:solidFill>
                <a:srgbClr val="FF0000"/>
              </a:solidFill>
            </a:endParaRPr>
          </a:p>
        </p:txBody>
      </p:sp>
      <p:sp>
        <p:nvSpPr>
          <p:cNvPr id="3" name="Content Placeholder 2"/>
          <p:cNvSpPr>
            <a:spLocks noGrp="1"/>
          </p:cNvSpPr>
          <p:nvPr>
            <p:ph idx="1"/>
          </p:nvPr>
        </p:nvSpPr>
        <p:spPr/>
        <p:txBody>
          <a:bodyPr/>
          <a:lstStyle/>
          <a:p>
            <a:r>
              <a:rPr lang="en-US" dirty="0" smtClean="0"/>
              <a:t>Two enzymes are concerned with formation of prostaglandins</a:t>
            </a:r>
          </a:p>
          <a:p>
            <a:pPr marL="501028" indent="-501028">
              <a:buFont typeface="+mj-lt"/>
              <a:buAutoNum type="arabicPeriod"/>
            </a:pPr>
            <a:r>
              <a:rPr lang="en-US" dirty="0" smtClean="0"/>
              <a:t>Cyclooxygenase-1( COX-1) and</a:t>
            </a:r>
          </a:p>
          <a:p>
            <a:pPr marL="501028" indent="-501028">
              <a:buFont typeface="+mj-lt"/>
              <a:buAutoNum type="arabicPeriod"/>
            </a:pPr>
            <a:r>
              <a:rPr lang="en-US" dirty="0" smtClean="0"/>
              <a:t>Cyclooxygenase-2.(COX-2)</a:t>
            </a:r>
          </a:p>
          <a:p>
            <a:r>
              <a:rPr lang="en-US" dirty="0" smtClean="0"/>
              <a:t>prostaglandin produced by COX 2 are responsible for pain and inflammation AND FROM COX 1 HAVE  A PROCTECTIVE EFFECT ON THE STOMACH LINING.</a:t>
            </a:r>
          </a:p>
          <a:p>
            <a:r>
              <a:rPr lang="en-US" dirty="0" smtClean="0"/>
              <a:t>most </a:t>
            </a:r>
            <a:r>
              <a:rPr lang="en-US" dirty="0" err="1" smtClean="0"/>
              <a:t>nsaids</a:t>
            </a:r>
            <a:r>
              <a:rPr lang="en-US" dirty="0" smtClean="0"/>
              <a:t>  block both COX-1 and COX-2 </a:t>
            </a:r>
          </a:p>
          <a:p>
            <a:r>
              <a:rPr lang="en-US" dirty="0" smtClean="0"/>
              <a:t>though they relieve pain  and inflammation they cause peptic ulcers</a:t>
            </a:r>
            <a:endParaRPr lang="en-US" dirty="0"/>
          </a:p>
        </p:txBody>
      </p:sp>
    </p:spTree>
    <p:extLst>
      <p:ext uri="{BB962C8B-B14F-4D97-AF65-F5344CB8AC3E}">
        <p14:creationId xmlns:p14="http://schemas.microsoft.com/office/powerpoint/2010/main" val="40381251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8338" name="Title 1"/>
          <p:cNvSpPr>
            <a:spLocks noGrp="1"/>
          </p:cNvSpPr>
          <p:nvPr>
            <p:ph type="title"/>
          </p:nvPr>
        </p:nvSpPr>
        <p:spPr>
          <a:xfrm>
            <a:off x="1241741" y="526472"/>
            <a:ext cx="9619447" cy="685800"/>
          </a:xfrm>
        </p:spPr>
        <p:txBody>
          <a:bodyPr>
            <a:normAutofit fontScale="90000"/>
          </a:bodyPr>
          <a:lstStyle/>
          <a:p>
            <a:r>
              <a:rPr lang="en-US" b="1" dirty="0" smtClean="0"/>
              <a:t>classification on NSAIDS </a:t>
            </a:r>
            <a:endParaRPr lang="en-US" dirty="0" smtClean="0"/>
          </a:p>
        </p:txBody>
      </p:sp>
      <p:sp>
        <p:nvSpPr>
          <p:cNvPr id="3" name="Content Placeholder 2"/>
          <p:cNvSpPr>
            <a:spLocks noGrp="1"/>
          </p:cNvSpPr>
          <p:nvPr>
            <p:ph idx="1"/>
          </p:nvPr>
        </p:nvSpPr>
        <p:spPr>
          <a:xfrm>
            <a:off x="751863" y="685800"/>
            <a:ext cx="10599205" cy="6096000"/>
          </a:xfrm>
        </p:spPr>
        <p:txBody>
          <a:bodyPr>
            <a:normAutofit/>
          </a:bodyPr>
          <a:lstStyle/>
          <a:p>
            <a:pPr marL="299356" indent="-299356">
              <a:defRPr/>
            </a:pPr>
            <a:endParaRPr lang="en-US" dirty="0"/>
          </a:p>
          <a:p>
            <a:pPr marL="514350" indent="-514350">
              <a:buFont typeface="+mj-lt"/>
              <a:buAutoNum type="alphaLcParenR"/>
              <a:defRPr/>
            </a:pPr>
            <a:r>
              <a:rPr lang="en-US" dirty="0"/>
              <a:t>a. </a:t>
            </a:r>
            <a:r>
              <a:rPr lang="en-US" dirty="0">
                <a:solidFill>
                  <a:srgbClr val="FF0000"/>
                </a:solidFill>
              </a:rPr>
              <a:t>Propionic Acid derivatives </a:t>
            </a:r>
            <a:r>
              <a:rPr lang="en-US" dirty="0"/>
              <a:t>such as </a:t>
            </a:r>
            <a:r>
              <a:rPr lang="en-US" dirty="0" err="1"/>
              <a:t>fenbufen</a:t>
            </a:r>
            <a:r>
              <a:rPr lang="en-US" dirty="0"/>
              <a:t>, </a:t>
            </a:r>
            <a:r>
              <a:rPr lang="en-US" b="1" dirty="0"/>
              <a:t>ibuprofen</a:t>
            </a:r>
            <a:r>
              <a:rPr lang="en-US" dirty="0"/>
              <a:t>, </a:t>
            </a:r>
            <a:r>
              <a:rPr lang="en-US" dirty="0" err="1"/>
              <a:t>ketoprofen</a:t>
            </a:r>
            <a:r>
              <a:rPr lang="en-US" dirty="0"/>
              <a:t>, naproxen and </a:t>
            </a:r>
            <a:r>
              <a:rPr lang="en-US" dirty="0" err="1"/>
              <a:t>fenoprofen</a:t>
            </a:r>
            <a:r>
              <a:rPr lang="en-US" dirty="0"/>
              <a:t>. </a:t>
            </a:r>
          </a:p>
          <a:p>
            <a:pPr marL="514350" indent="-514350">
              <a:buFont typeface="+mj-lt"/>
              <a:buAutoNum type="alphaLcParenR"/>
              <a:defRPr/>
            </a:pPr>
            <a:r>
              <a:rPr lang="en-US" dirty="0"/>
              <a:t>b. </a:t>
            </a:r>
            <a:r>
              <a:rPr lang="en-US" dirty="0">
                <a:solidFill>
                  <a:srgbClr val="FF0000"/>
                </a:solidFill>
              </a:rPr>
              <a:t>Salicylates</a:t>
            </a:r>
            <a:r>
              <a:rPr lang="en-US" dirty="0"/>
              <a:t> and their related substances such as </a:t>
            </a:r>
            <a:r>
              <a:rPr lang="en-US" b="1" dirty="0"/>
              <a:t>aspirin</a:t>
            </a:r>
            <a:r>
              <a:rPr lang="en-US" dirty="0"/>
              <a:t>, </a:t>
            </a:r>
            <a:r>
              <a:rPr lang="en-US" dirty="0" err="1"/>
              <a:t>diflunisal</a:t>
            </a:r>
            <a:r>
              <a:rPr lang="en-US" dirty="0"/>
              <a:t> </a:t>
            </a:r>
          </a:p>
          <a:p>
            <a:pPr marL="514350" indent="-514350">
              <a:buFont typeface="+mj-lt"/>
              <a:buAutoNum type="alphaLcParenR"/>
              <a:defRPr/>
            </a:pPr>
            <a:r>
              <a:rPr lang="en-US" dirty="0" smtClean="0"/>
              <a:t> c</a:t>
            </a:r>
            <a:r>
              <a:rPr lang="en-US" dirty="0"/>
              <a:t>. </a:t>
            </a:r>
            <a:r>
              <a:rPr lang="en-US" dirty="0" err="1">
                <a:solidFill>
                  <a:srgbClr val="FF0000"/>
                </a:solidFill>
              </a:rPr>
              <a:t>Indoleacetic</a:t>
            </a:r>
            <a:r>
              <a:rPr lang="en-US" dirty="0">
                <a:solidFill>
                  <a:srgbClr val="FF0000"/>
                </a:solidFill>
              </a:rPr>
              <a:t> acid derivatives </a:t>
            </a:r>
            <a:r>
              <a:rPr lang="en-US" dirty="0"/>
              <a:t>such as indomethacin, </a:t>
            </a:r>
            <a:r>
              <a:rPr lang="en-US" dirty="0" err="1"/>
              <a:t>sulindac</a:t>
            </a:r>
            <a:r>
              <a:rPr lang="en-US" dirty="0"/>
              <a:t>, </a:t>
            </a:r>
            <a:r>
              <a:rPr lang="en-US" dirty="0" err="1"/>
              <a:t>etodolac</a:t>
            </a:r>
            <a:r>
              <a:rPr lang="en-US" dirty="0"/>
              <a:t>, </a:t>
            </a:r>
            <a:r>
              <a:rPr lang="en-US" dirty="0" err="1"/>
              <a:t>tolmetin</a:t>
            </a:r>
            <a:r>
              <a:rPr lang="en-US" dirty="0"/>
              <a:t>, </a:t>
            </a:r>
            <a:r>
              <a:rPr lang="en-US" b="1" dirty="0" err="1"/>
              <a:t>diclofenac</a:t>
            </a:r>
            <a:r>
              <a:rPr lang="en-US" dirty="0"/>
              <a:t>, ketorolac </a:t>
            </a:r>
          </a:p>
          <a:p>
            <a:pPr marL="514350" indent="-514350">
              <a:buFont typeface="+mj-lt"/>
              <a:buAutoNum type="alphaLcParenR"/>
              <a:defRPr/>
            </a:pPr>
            <a:r>
              <a:rPr lang="pt-BR" dirty="0" smtClean="0"/>
              <a:t>e</a:t>
            </a:r>
            <a:r>
              <a:rPr lang="pt-BR" dirty="0"/>
              <a:t>. </a:t>
            </a:r>
            <a:r>
              <a:rPr lang="pt-BR" dirty="0">
                <a:solidFill>
                  <a:srgbClr val="FF0000"/>
                </a:solidFill>
              </a:rPr>
              <a:t>Oxicams</a:t>
            </a:r>
            <a:r>
              <a:rPr lang="pt-BR" dirty="0"/>
              <a:t> such as piroxicam,tenoxicam,meloxicam </a:t>
            </a:r>
          </a:p>
          <a:p>
            <a:pPr marL="514350" indent="-514350">
              <a:buFont typeface="+mj-lt"/>
              <a:buAutoNum type="alphaLcParenR"/>
              <a:defRPr/>
            </a:pPr>
            <a:r>
              <a:rPr lang="en-US" dirty="0"/>
              <a:t>f. </a:t>
            </a:r>
            <a:r>
              <a:rPr lang="en-US" dirty="0" err="1">
                <a:solidFill>
                  <a:srgbClr val="FF0000"/>
                </a:solidFill>
              </a:rPr>
              <a:t>Pyrozolones</a:t>
            </a:r>
            <a:r>
              <a:rPr lang="en-US" dirty="0">
                <a:solidFill>
                  <a:srgbClr val="FF0000"/>
                </a:solidFill>
              </a:rPr>
              <a:t> </a:t>
            </a:r>
            <a:r>
              <a:rPr lang="en-US" dirty="0"/>
              <a:t>such as </a:t>
            </a:r>
            <a:r>
              <a:rPr lang="en-US" dirty="0" err="1"/>
              <a:t>azapropazone</a:t>
            </a:r>
            <a:r>
              <a:rPr lang="en-US" dirty="0"/>
              <a:t>, </a:t>
            </a:r>
            <a:r>
              <a:rPr lang="en-US" dirty="0" err="1"/>
              <a:t>phenylbutazone</a:t>
            </a:r>
            <a:r>
              <a:rPr lang="en-US" dirty="0" smtClean="0"/>
              <a:t>, </a:t>
            </a:r>
            <a:r>
              <a:rPr lang="en-US" dirty="0" err="1" smtClean="0"/>
              <a:t>oxyphenbutazone</a:t>
            </a:r>
            <a:r>
              <a:rPr lang="en-US" dirty="0" smtClean="0"/>
              <a:t> </a:t>
            </a:r>
          </a:p>
          <a:p>
            <a:pPr marL="514350" indent="-514350">
              <a:buFont typeface="+mj-lt"/>
              <a:buAutoNum type="alphaLcParenR"/>
              <a:defRPr/>
            </a:pPr>
            <a:r>
              <a:rPr lang="en-US" dirty="0" err="1" smtClean="0"/>
              <a:t>g.para</a:t>
            </a:r>
            <a:r>
              <a:rPr lang="en-US" dirty="0" smtClean="0"/>
              <a:t>-aminophenol derivatives-</a:t>
            </a:r>
            <a:r>
              <a:rPr lang="en-US" dirty="0" err="1" smtClean="0"/>
              <a:t>paracetamol</a:t>
            </a:r>
            <a:endParaRPr lang="en-US" dirty="0"/>
          </a:p>
        </p:txBody>
      </p:sp>
    </p:spTree>
    <p:extLst>
      <p:ext uri="{BB962C8B-B14F-4D97-AF65-F5344CB8AC3E}">
        <p14:creationId xmlns:p14="http://schemas.microsoft.com/office/powerpoint/2010/main" val="2440052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62" name="Title 1"/>
          <p:cNvSpPr>
            <a:spLocks noGrp="1"/>
          </p:cNvSpPr>
          <p:nvPr>
            <p:ph type="title"/>
          </p:nvPr>
        </p:nvSpPr>
        <p:spPr>
          <a:xfrm>
            <a:off x="1286277" y="0"/>
            <a:ext cx="9619447" cy="685800"/>
          </a:xfrm>
        </p:spPr>
        <p:txBody>
          <a:bodyPr>
            <a:normAutofit fontScale="90000"/>
          </a:bodyPr>
          <a:lstStyle/>
          <a:p>
            <a:r>
              <a:rPr lang="en-US" smtClean="0"/>
              <a:t>INDICATIONS</a:t>
            </a:r>
          </a:p>
        </p:txBody>
      </p:sp>
      <p:sp>
        <p:nvSpPr>
          <p:cNvPr id="3" name="Content Placeholder 2"/>
          <p:cNvSpPr>
            <a:spLocks noGrp="1"/>
          </p:cNvSpPr>
          <p:nvPr>
            <p:ph idx="1"/>
          </p:nvPr>
        </p:nvSpPr>
        <p:spPr>
          <a:xfrm>
            <a:off x="877455" y="960581"/>
            <a:ext cx="10028269" cy="5364019"/>
          </a:xfrm>
        </p:spPr>
        <p:txBody>
          <a:bodyPr>
            <a:normAutofit fontScale="70000" lnSpcReduction="20000"/>
          </a:bodyPr>
          <a:lstStyle/>
          <a:p>
            <a:pPr marL="0" indent="0">
              <a:buNone/>
              <a:defRPr/>
            </a:pPr>
            <a:r>
              <a:rPr lang="en-US" sz="3702" dirty="0" smtClean="0">
                <a:solidFill>
                  <a:srgbClr val="FF0000"/>
                </a:solidFill>
              </a:rPr>
              <a:t>Anti-inflammatory </a:t>
            </a:r>
            <a:r>
              <a:rPr lang="en-US" sz="3702" dirty="0">
                <a:solidFill>
                  <a:srgbClr val="FF0000"/>
                </a:solidFill>
              </a:rPr>
              <a:t>effect-</a:t>
            </a:r>
          </a:p>
          <a:p>
            <a:pPr marL="299356" indent="-299356">
              <a:defRPr/>
            </a:pPr>
            <a:r>
              <a:rPr lang="en-US" sz="3702" dirty="0"/>
              <a:t> NSAIDS decrease prostaglandins E2 and prostacyclin decreases Vasodilation and indirectly reduces </a:t>
            </a:r>
            <a:r>
              <a:rPr lang="en-US" sz="3702" dirty="0" err="1"/>
              <a:t>Oedema</a:t>
            </a:r>
            <a:r>
              <a:rPr lang="en-US" sz="3702" dirty="0"/>
              <a:t>. </a:t>
            </a:r>
          </a:p>
          <a:p>
            <a:pPr marL="0" indent="0">
              <a:buNone/>
              <a:defRPr/>
            </a:pPr>
            <a:r>
              <a:rPr lang="en-US" sz="3702" dirty="0"/>
              <a:t> </a:t>
            </a:r>
            <a:r>
              <a:rPr lang="en-US" sz="3702" dirty="0">
                <a:solidFill>
                  <a:srgbClr val="FF0000"/>
                </a:solidFill>
              </a:rPr>
              <a:t>Analgesic effect- </a:t>
            </a:r>
          </a:p>
          <a:p>
            <a:pPr marL="299356" indent="-299356">
              <a:defRPr/>
            </a:pPr>
            <a:r>
              <a:rPr lang="en-US" sz="3702" dirty="0"/>
              <a:t>They inhibit Prostaglandins synthesis which decreases sensitization of nociceptive nerve endings to inflammatory mediators. Prostaglandins sensitize </a:t>
            </a:r>
            <a:r>
              <a:rPr lang="en-US" sz="3702" dirty="0" err="1"/>
              <a:t>nociceptors</a:t>
            </a:r>
            <a:r>
              <a:rPr lang="en-US" sz="3702" dirty="0"/>
              <a:t> to inflammatory mediators e.g. </a:t>
            </a:r>
            <a:r>
              <a:rPr lang="en-US" sz="3702" dirty="0" err="1"/>
              <a:t>bradykinin</a:t>
            </a:r>
            <a:r>
              <a:rPr lang="en-US" sz="3702" dirty="0"/>
              <a:t>, serotonin by lowering their threshold of response to pain.</a:t>
            </a:r>
          </a:p>
          <a:p>
            <a:pPr marL="299356" indent="-299356">
              <a:defRPr/>
            </a:pPr>
            <a:r>
              <a:rPr lang="en-US" sz="3702" dirty="0"/>
              <a:t> Headache relieve is due to decreased prostaglandin- mediated vasodilation. </a:t>
            </a:r>
          </a:p>
          <a:p>
            <a:pPr marL="0" indent="0">
              <a:buNone/>
              <a:defRPr/>
            </a:pPr>
            <a:r>
              <a:rPr lang="en-US" sz="3702" dirty="0">
                <a:solidFill>
                  <a:srgbClr val="FF0000"/>
                </a:solidFill>
              </a:rPr>
              <a:t> Antipyretic effect- </a:t>
            </a:r>
          </a:p>
          <a:p>
            <a:pPr marL="299356" indent="-299356">
              <a:defRPr/>
            </a:pPr>
            <a:r>
              <a:rPr lang="en-US" sz="3702" dirty="0"/>
              <a:t>Bacterial endotoxins cause release of pyrogenic interleukin 1 which stimulate hypothalamus to produce prostaglandin E2 which cause increase in temperature. NSAIDS such as </a:t>
            </a:r>
            <a:r>
              <a:rPr lang="en-US" sz="3702" dirty="0" err="1"/>
              <a:t>piroxicam</a:t>
            </a:r>
            <a:r>
              <a:rPr lang="en-US" sz="3702" dirty="0"/>
              <a:t>, naproxen, and ibuprofen prevent this by inhibiting prostaglandin synthesis </a:t>
            </a:r>
          </a:p>
          <a:p>
            <a:pPr marL="299356" indent="-299356">
              <a:defRPr/>
            </a:pPr>
            <a:endParaRPr lang="en-US" dirty="0"/>
          </a:p>
        </p:txBody>
      </p:sp>
    </p:spTree>
    <p:extLst>
      <p:ext uri="{BB962C8B-B14F-4D97-AF65-F5344CB8AC3E}">
        <p14:creationId xmlns:p14="http://schemas.microsoft.com/office/powerpoint/2010/main" val="5250915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0386" name="Title 1"/>
          <p:cNvSpPr>
            <a:spLocks noGrp="1"/>
          </p:cNvSpPr>
          <p:nvPr>
            <p:ph type="title"/>
          </p:nvPr>
        </p:nvSpPr>
        <p:spPr>
          <a:xfrm>
            <a:off x="1286277" y="-304801"/>
            <a:ext cx="9619447" cy="76200"/>
          </a:xfrm>
        </p:spPr>
        <p:txBody>
          <a:bodyPr>
            <a:normAutofit fontScale="90000"/>
          </a:bodyPr>
          <a:lstStyle/>
          <a:p>
            <a:endParaRPr lang="en-US" smtClean="0"/>
          </a:p>
        </p:txBody>
      </p:sp>
      <p:sp>
        <p:nvSpPr>
          <p:cNvPr id="400387" name="Content Placeholder 2"/>
          <p:cNvSpPr>
            <a:spLocks noGrp="1"/>
          </p:cNvSpPr>
          <p:nvPr>
            <p:ph idx="1"/>
          </p:nvPr>
        </p:nvSpPr>
        <p:spPr>
          <a:xfrm>
            <a:off x="1286277" y="0"/>
            <a:ext cx="9619447" cy="6324601"/>
          </a:xfrm>
        </p:spPr>
        <p:txBody>
          <a:bodyPr/>
          <a:lstStyle/>
          <a:p>
            <a:r>
              <a:rPr lang="en-US" dirty="0" smtClean="0"/>
              <a:t> </a:t>
            </a:r>
            <a:r>
              <a:rPr lang="en-US" dirty="0" smtClean="0">
                <a:solidFill>
                  <a:srgbClr val="FF0000"/>
                </a:solidFill>
              </a:rPr>
              <a:t>Other conditions</a:t>
            </a:r>
            <a:r>
              <a:rPr lang="en-US" dirty="0" smtClean="0"/>
              <a:t>. </a:t>
            </a:r>
            <a:endParaRPr lang="en-US" dirty="0" smtClean="0">
              <a:solidFill>
                <a:srgbClr val="FF0000"/>
              </a:solidFill>
            </a:endParaRPr>
          </a:p>
          <a:p>
            <a:r>
              <a:rPr lang="en-US" dirty="0" smtClean="0">
                <a:solidFill>
                  <a:srgbClr val="FF0000"/>
                </a:solidFill>
              </a:rPr>
              <a:t>Prevention of premature labor</a:t>
            </a:r>
            <a:r>
              <a:rPr lang="en-US" dirty="0" smtClean="0"/>
              <a:t>. They inhibit prostaglandins E2 which are involved in the physiology of labor (uterine contraction). </a:t>
            </a:r>
          </a:p>
          <a:p>
            <a:r>
              <a:rPr lang="en-US" dirty="0" smtClean="0"/>
              <a:t> </a:t>
            </a:r>
            <a:r>
              <a:rPr lang="en-US" dirty="0" smtClean="0">
                <a:solidFill>
                  <a:srgbClr val="FF0000"/>
                </a:solidFill>
              </a:rPr>
              <a:t>Cardiovascular conditions- </a:t>
            </a:r>
            <a:r>
              <a:rPr lang="en-US" dirty="0" smtClean="0"/>
              <a:t>The NSAIDS are used in the treatment of CVS conditions </a:t>
            </a:r>
            <a:r>
              <a:rPr lang="en-US" dirty="0" err="1" smtClean="0"/>
              <a:t>eg</a:t>
            </a:r>
            <a:r>
              <a:rPr lang="en-US" dirty="0" smtClean="0"/>
              <a:t> transient </a:t>
            </a:r>
            <a:r>
              <a:rPr lang="en-US" dirty="0" err="1" smtClean="0"/>
              <a:t>ischaemic</a:t>
            </a:r>
            <a:r>
              <a:rPr lang="en-US" dirty="0" smtClean="0"/>
              <a:t> attacks, angina pectoris and coronary artery bypass graft.</a:t>
            </a:r>
          </a:p>
          <a:p>
            <a:pPr marL="0" indent="0">
              <a:buNone/>
            </a:pPr>
            <a:r>
              <a:rPr lang="en-US" dirty="0" smtClean="0"/>
              <a:t> Due to their antiplatelet aggregation effect as </a:t>
            </a:r>
            <a:r>
              <a:rPr lang="en-US" dirty="0" err="1" smtClean="0"/>
              <a:t>thomboxane</a:t>
            </a:r>
            <a:r>
              <a:rPr lang="en-US" dirty="0" smtClean="0"/>
              <a:t> A2 is inhibited for instance by use of aspirin. </a:t>
            </a:r>
          </a:p>
          <a:p>
            <a:r>
              <a:rPr lang="en-US" dirty="0" smtClean="0"/>
              <a:t> </a:t>
            </a:r>
            <a:r>
              <a:rPr lang="en-US" dirty="0" smtClean="0">
                <a:solidFill>
                  <a:srgbClr val="FF0000"/>
                </a:solidFill>
              </a:rPr>
              <a:t>Dysmenorrhea</a:t>
            </a:r>
            <a:r>
              <a:rPr lang="en-US" dirty="0" smtClean="0"/>
              <a:t>- They </a:t>
            </a:r>
            <a:r>
              <a:rPr lang="en-US" dirty="0" err="1" smtClean="0"/>
              <a:t>inihibit</a:t>
            </a:r>
            <a:r>
              <a:rPr lang="en-US" dirty="0" smtClean="0"/>
              <a:t> prostaglandins involved in uterine contractions hence reduce </a:t>
            </a:r>
            <a:r>
              <a:rPr lang="en-US" dirty="0" err="1" smtClean="0"/>
              <a:t>dysmenorrhoea</a:t>
            </a:r>
            <a:r>
              <a:rPr lang="en-US" dirty="0" smtClean="0"/>
              <a:t>. </a:t>
            </a:r>
          </a:p>
          <a:p>
            <a:r>
              <a:rPr lang="en-US" dirty="0" smtClean="0"/>
              <a:t> </a:t>
            </a:r>
            <a:r>
              <a:rPr lang="en-US" dirty="0" smtClean="0">
                <a:solidFill>
                  <a:srgbClr val="FF0000"/>
                </a:solidFill>
              </a:rPr>
              <a:t>Rheumatoid arthritis and juvenile arthritis- </a:t>
            </a:r>
            <a:r>
              <a:rPr lang="en-US" dirty="0" smtClean="0"/>
              <a:t>NSAIDS reduce pain and inflammation in these conditions </a:t>
            </a:r>
          </a:p>
          <a:p>
            <a:endParaRPr lang="en-US" dirty="0" smtClean="0"/>
          </a:p>
        </p:txBody>
      </p:sp>
    </p:spTree>
    <p:extLst>
      <p:ext uri="{BB962C8B-B14F-4D97-AF65-F5344CB8AC3E}">
        <p14:creationId xmlns:p14="http://schemas.microsoft.com/office/powerpoint/2010/main" val="27639189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General Unwanted effects of NSAIDS </a:t>
            </a:r>
            <a:endParaRPr lang="en-US" dirty="0"/>
          </a:p>
        </p:txBody>
      </p:sp>
      <p:sp>
        <p:nvSpPr>
          <p:cNvPr id="3" name="Content Placeholder 2"/>
          <p:cNvSpPr>
            <a:spLocks noGrp="1"/>
          </p:cNvSpPr>
          <p:nvPr>
            <p:ph idx="1"/>
          </p:nvPr>
        </p:nvSpPr>
        <p:spPr/>
        <p:txBody>
          <a:bodyPr/>
          <a:lstStyle/>
          <a:p>
            <a:r>
              <a:rPr lang="en-US" dirty="0" smtClean="0"/>
              <a:t> </a:t>
            </a:r>
            <a:r>
              <a:rPr lang="en-US" dirty="0"/>
              <a:t>Unwanted effects are usually due to inhibition of COX-1 which is found in many tissues and is involved in many body functions such </a:t>
            </a:r>
            <a:r>
              <a:rPr lang="en-US" dirty="0" smtClean="0"/>
              <a:t>as</a:t>
            </a:r>
          </a:p>
          <a:p>
            <a:r>
              <a:rPr lang="en-US" sz="4507" dirty="0"/>
              <a:t> </a:t>
            </a:r>
            <a:r>
              <a:rPr lang="en-US" sz="4117" dirty="0"/>
              <a:t>blood clotting,</a:t>
            </a:r>
          </a:p>
          <a:p>
            <a:r>
              <a:rPr lang="en-US" sz="4117" dirty="0"/>
              <a:t>GIT protection and maintaining sodium and water in the kidneys (renal vascular auto regulation</a:t>
            </a:r>
            <a:r>
              <a:rPr lang="en-US" dirty="0" smtClean="0"/>
              <a:t>).</a:t>
            </a:r>
          </a:p>
          <a:p>
            <a:pPr marL="0" indent="0">
              <a:buNone/>
            </a:pPr>
            <a:endParaRPr lang="en-US" dirty="0"/>
          </a:p>
        </p:txBody>
      </p:sp>
    </p:spTree>
    <p:extLst>
      <p:ext uri="{BB962C8B-B14F-4D97-AF65-F5344CB8AC3E}">
        <p14:creationId xmlns:p14="http://schemas.microsoft.com/office/powerpoint/2010/main" val="36050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1587</Words>
  <Application>Microsoft Office PowerPoint</Application>
  <PresentationFormat>Widescreen</PresentationFormat>
  <Paragraphs>213</Paragraphs>
  <Slides>27</Slides>
  <Notes>1</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27</vt:i4>
      </vt:variant>
    </vt:vector>
  </HeadingPairs>
  <TitlesOfParts>
    <vt:vector size="35" baseType="lpstr">
      <vt:lpstr>Arial</vt:lpstr>
      <vt:lpstr>Arial Narrow</vt:lpstr>
      <vt:lpstr>Calibri</vt:lpstr>
      <vt:lpstr>Calibri Light</vt:lpstr>
      <vt:lpstr>Times New Roman</vt:lpstr>
      <vt:lpstr>Wingdings 2</vt:lpstr>
      <vt:lpstr>Office Theme</vt:lpstr>
      <vt:lpstr>1_Office Theme</vt:lpstr>
      <vt:lpstr>ANALGESICS</vt:lpstr>
      <vt:lpstr>CONCEPT OF PAIN</vt:lpstr>
      <vt:lpstr>NSAIDS</vt:lpstr>
      <vt:lpstr>PowerPoint Presentation</vt:lpstr>
      <vt:lpstr>MECHANISM OF ACTION</vt:lpstr>
      <vt:lpstr>classification on NSAIDS </vt:lpstr>
      <vt:lpstr>INDICATIONS</vt:lpstr>
      <vt:lpstr>PowerPoint Presentation</vt:lpstr>
      <vt:lpstr>General Unwanted effects of NSAIDS </vt:lpstr>
      <vt:lpstr>The adverse effects </vt:lpstr>
      <vt:lpstr>PowerPoint Presentation</vt:lpstr>
      <vt:lpstr>NSAIDS.</vt:lpstr>
      <vt:lpstr>ANALGESICS. </vt:lpstr>
      <vt:lpstr>MECHANISM OF ACTION OF NARCOTICS/OPIODS</vt:lpstr>
      <vt:lpstr>PowerPoint Presentation</vt:lpstr>
      <vt:lpstr>PowerPoint Presentation</vt:lpstr>
      <vt:lpstr> morphine </vt:lpstr>
      <vt:lpstr> Contraindications and Caution to opiods</vt:lpstr>
      <vt:lpstr>Adverse Effects </vt:lpstr>
      <vt:lpstr>SALICYLATES </vt:lpstr>
      <vt:lpstr>Cont’d </vt:lpstr>
      <vt:lpstr>Salicylates </vt:lpstr>
      <vt:lpstr>Paracetamol/acetaminophen </vt:lpstr>
      <vt:lpstr>Indications </vt:lpstr>
      <vt:lpstr>advantages over aspirin</vt:lpstr>
      <vt:lpstr>WHO Guidelines on the Hierarchical use of Analgesics</vt:lpstr>
      <vt:lpstr>note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ANALGESICS</dc:title>
  <dc:creator>Ogera</dc:creator>
  <cp:lastModifiedBy>Ogera</cp:lastModifiedBy>
  <cp:revision>5</cp:revision>
  <dcterms:created xsi:type="dcterms:W3CDTF">2025-01-22T18:20:39Z</dcterms:created>
  <dcterms:modified xsi:type="dcterms:W3CDTF">2025-07-05T09:46:25Z</dcterms:modified>
</cp:coreProperties>
</file>