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80" r:id="rId5"/>
    <p:sldId id="281" r:id="rId6"/>
    <p:sldId id="260" r:id="rId7"/>
    <p:sldId id="283" r:id="rId8"/>
    <p:sldId id="282" r:id="rId9"/>
    <p:sldId id="261" r:id="rId10"/>
    <p:sldId id="284" r:id="rId11"/>
    <p:sldId id="262" r:id="rId12"/>
    <p:sldId id="263" r:id="rId13"/>
    <p:sldId id="264" r:id="rId14"/>
    <p:sldId id="285" r:id="rId15"/>
    <p:sldId id="265" r:id="rId16"/>
    <p:sldId id="286" r:id="rId17"/>
    <p:sldId id="287" r:id="rId18"/>
    <p:sldId id="266" r:id="rId19"/>
    <p:sldId id="288" r:id="rId20"/>
    <p:sldId id="267" r:id="rId21"/>
    <p:sldId id="289" r:id="rId22"/>
    <p:sldId id="290" r:id="rId23"/>
    <p:sldId id="291" r:id="rId24"/>
    <p:sldId id="292" r:id="rId25"/>
    <p:sldId id="268" r:id="rId26"/>
    <p:sldId id="269" r:id="rId27"/>
    <p:sldId id="270" r:id="rId28"/>
    <p:sldId id="271" r:id="rId29"/>
    <p:sldId id="272" r:id="rId30"/>
    <p:sldId id="273" r:id="rId31"/>
    <p:sldId id="274" r:id="rId32"/>
    <p:sldId id="275" r:id="rId33"/>
    <p:sldId id="276" r:id="rId34"/>
    <p:sldId id="277" r:id="rId35"/>
    <p:sldId id="278" r:id="rId36"/>
    <p:sldId id="279" r:id="rId37"/>
    <p:sldId id="293" r:id="rId38"/>
    <p:sldId id="29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4"/>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9"/>
            <a:ext cx="9144000" cy="1655762"/>
          </a:xfrm>
        </p:spPr>
        <p:txBody>
          <a:bodyPr/>
          <a:lstStyle>
            <a:lvl1pPr marL="0" indent="0" algn="ctr">
              <a:buNone/>
              <a:defRPr sz="2400"/>
            </a:lvl1pPr>
            <a:lvl2pPr marL="457206" indent="0" algn="ctr">
              <a:buNone/>
              <a:defRPr sz="2000"/>
            </a:lvl2pPr>
            <a:lvl3pPr marL="914410" indent="0" algn="ctr">
              <a:buNone/>
              <a:defRPr sz="1800"/>
            </a:lvl3pPr>
            <a:lvl4pPr marL="1371616" indent="0" algn="ctr">
              <a:buNone/>
              <a:defRPr sz="1600"/>
            </a:lvl4pPr>
            <a:lvl5pPr marL="1828820" indent="0" algn="ctr">
              <a:buNone/>
              <a:defRPr sz="1600"/>
            </a:lvl5pPr>
            <a:lvl6pPr marL="2286026" indent="0" algn="ctr">
              <a:buNone/>
              <a:defRPr sz="1600"/>
            </a:lvl6pPr>
            <a:lvl7pPr marL="2743230" indent="0" algn="ctr">
              <a:buNone/>
              <a:defRPr sz="1600"/>
            </a:lvl7pPr>
            <a:lvl8pPr marL="3200436" indent="0" algn="ctr">
              <a:buNone/>
              <a:defRPr sz="1600"/>
            </a:lvl8pPr>
            <a:lvl9pPr marL="365764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221048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2852796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175811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322565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0" indent="0">
              <a:buNone/>
              <a:defRPr sz="1800">
                <a:solidFill>
                  <a:schemeClr val="tx1">
                    <a:tint val="75000"/>
                  </a:schemeClr>
                </a:solidFill>
              </a:defRPr>
            </a:lvl3pPr>
            <a:lvl4pPr marL="1371616" indent="0">
              <a:buNone/>
              <a:defRPr sz="1600">
                <a:solidFill>
                  <a:schemeClr val="tx1">
                    <a:tint val="75000"/>
                  </a:schemeClr>
                </a:solidFill>
              </a:defRPr>
            </a:lvl4pPr>
            <a:lvl5pPr marL="1828820" indent="0">
              <a:buNone/>
              <a:defRPr sz="1600">
                <a:solidFill>
                  <a:schemeClr val="tx1">
                    <a:tint val="75000"/>
                  </a:schemeClr>
                </a:solidFill>
              </a:defRPr>
            </a:lvl5pPr>
            <a:lvl6pPr marL="2286026" indent="0">
              <a:buNone/>
              <a:defRPr sz="1600">
                <a:solidFill>
                  <a:schemeClr val="tx1">
                    <a:tint val="75000"/>
                  </a:schemeClr>
                </a:solidFill>
              </a:defRPr>
            </a:lvl6pPr>
            <a:lvl7pPr marL="2743230" indent="0">
              <a:buNone/>
              <a:defRPr sz="1600">
                <a:solidFill>
                  <a:schemeClr val="tx1">
                    <a:tint val="75000"/>
                  </a:schemeClr>
                </a:solidFill>
              </a:defRPr>
            </a:lvl7pPr>
            <a:lvl8pPr marL="3200436" indent="0">
              <a:buNone/>
              <a:defRPr sz="1600">
                <a:solidFill>
                  <a:schemeClr val="tx1">
                    <a:tint val="75000"/>
                  </a:schemeClr>
                </a:solidFill>
              </a:defRPr>
            </a:lvl8pPr>
            <a:lvl9pPr marL="365764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971859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6"/>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6"/>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2400302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0" indent="0">
              <a:buNone/>
              <a:defRPr sz="1800" b="1"/>
            </a:lvl3pPr>
            <a:lvl4pPr marL="1371616" indent="0">
              <a:buNone/>
              <a:defRPr sz="1600" b="1"/>
            </a:lvl4pPr>
            <a:lvl5pPr marL="1828820" indent="0">
              <a:buNone/>
              <a:defRPr sz="1600" b="1"/>
            </a:lvl5pPr>
            <a:lvl6pPr marL="2286026" indent="0">
              <a:buNone/>
              <a:defRPr sz="1600" b="1"/>
            </a:lvl6pPr>
            <a:lvl7pPr marL="2743230" indent="0">
              <a:buNone/>
              <a:defRPr sz="1600" b="1"/>
            </a:lvl7pPr>
            <a:lvl8pPr marL="3200436" indent="0">
              <a:buNone/>
              <a:defRPr sz="1600" b="1"/>
            </a:lvl8pPr>
            <a:lvl9pPr marL="365764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6" indent="0">
              <a:buNone/>
              <a:defRPr sz="2000" b="1"/>
            </a:lvl2pPr>
            <a:lvl3pPr marL="914410" indent="0">
              <a:buNone/>
              <a:defRPr sz="1800" b="1"/>
            </a:lvl3pPr>
            <a:lvl4pPr marL="1371616" indent="0">
              <a:buNone/>
              <a:defRPr sz="1600" b="1"/>
            </a:lvl4pPr>
            <a:lvl5pPr marL="1828820" indent="0">
              <a:buNone/>
              <a:defRPr sz="1600" b="1"/>
            </a:lvl5pPr>
            <a:lvl6pPr marL="2286026" indent="0">
              <a:buNone/>
              <a:defRPr sz="1600" b="1"/>
            </a:lvl6pPr>
            <a:lvl7pPr marL="2743230" indent="0">
              <a:buNone/>
              <a:defRPr sz="1600" b="1"/>
            </a:lvl7pPr>
            <a:lvl8pPr marL="3200436" indent="0">
              <a:buNone/>
              <a:defRPr sz="1600" b="1"/>
            </a:lvl8pPr>
            <a:lvl9pPr marL="365764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890717"/>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389595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890717"/>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2406169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890717"/>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983533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6" indent="0">
              <a:buNone/>
              <a:defRPr sz="1400"/>
            </a:lvl2pPr>
            <a:lvl3pPr marL="914410" indent="0">
              <a:buNone/>
              <a:defRPr sz="1200"/>
            </a:lvl3pPr>
            <a:lvl4pPr marL="1371616" indent="0">
              <a:buNone/>
              <a:defRPr sz="1000"/>
            </a:lvl4pPr>
            <a:lvl5pPr marL="1828820" indent="0">
              <a:buNone/>
              <a:defRPr sz="1000"/>
            </a:lvl5pPr>
            <a:lvl6pPr marL="2286026" indent="0">
              <a:buNone/>
              <a:defRPr sz="1000"/>
            </a:lvl6pPr>
            <a:lvl7pPr marL="2743230" indent="0">
              <a:buNone/>
              <a:defRPr sz="1000"/>
            </a:lvl7pPr>
            <a:lvl8pPr marL="3200436" indent="0">
              <a:buNone/>
              <a:defRPr sz="1000"/>
            </a:lvl8pPr>
            <a:lvl9pPr marL="365764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65443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206" indent="0">
              <a:buNone/>
              <a:defRPr sz="2800"/>
            </a:lvl2pPr>
            <a:lvl3pPr marL="914410" indent="0">
              <a:buNone/>
              <a:defRPr sz="2400"/>
            </a:lvl3pPr>
            <a:lvl4pPr marL="1371616" indent="0">
              <a:buNone/>
              <a:defRPr sz="2000"/>
            </a:lvl4pPr>
            <a:lvl5pPr marL="1828820" indent="0">
              <a:buNone/>
              <a:defRPr sz="2000"/>
            </a:lvl5pPr>
            <a:lvl6pPr marL="2286026" indent="0">
              <a:buNone/>
              <a:defRPr sz="2000"/>
            </a:lvl6pPr>
            <a:lvl7pPr marL="2743230" indent="0">
              <a:buNone/>
              <a:defRPr sz="2000"/>
            </a:lvl7pPr>
            <a:lvl8pPr marL="3200436" indent="0">
              <a:buNone/>
              <a:defRPr sz="2000"/>
            </a:lvl8pPr>
            <a:lvl9pPr marL="365764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6" indent="0">
              <a:buNone/>
              <a:defRPr sz="1400"/>
            </a:lvl2pPr>
            <a:lvl3pPr marL="914410" indent="0">
              <a:buNone/>
              <a:defRPr sz="1200"/>
            </a:lvl3pPr>
            <a:lvl4pPr marL="1371616" indent="0">
              <a:buNone/>
              <a:defRPr sz="1000"/>
            </a:lvl4pPr>
            <a:lvl5pPr marL="1828820" indent="0">
              <a:buNone/>
              <a:defRPr sz="1000"/>
            </a:lvl5pPr>
            <a:lvl6pPr marL="2286026" indent="0">
              <a:buNone/>
              <a:defRPr sz="1000"/>
            </a:lvl6pPr>
            <a:lvl7pPr marL="2743230" indent="0">
              <a:buNone/>
              <a:defRPr sz="1000"/>
            </a:lvl7pPr>
            <a:lvl8pPr marL="3200436" indent="0">
              <a:buNone/>
              <a:defRPr sz="1000"/>
            </a:lvl8pPr>
            <a:lvl9pPr marL="365764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2071539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3"/>
          </p:nvPr>
        </p:nvSpPr>
        <p:spPr>
          <a:xfrm>
            <a:off x="4038601"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890717"/>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4115765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1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3" indent="-228603" algn="l" defTabSz="91441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7" indent="-228603" algn="l" defTabSz="91441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3" indent="-228603" algn="l" defTabSz="91441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17"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2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27"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38"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10" rtl="0" eaLnBrk="1" latinLnBrk="0" hangingPunct="1">
        <a:defRPr sz="1800" kern="1200">
          <a:solidFill>
            <a:schemeClr val="tx1"/>
          </a:solidFill>
          <a:latin typeface="+mn-lt"/>
          <a:ea typeface="+mn-ea"/>
          <a:cs typeface="+mn-cs"/>
        </a:defRPr>
      </a:lvl1pPr>
      <a:lvl2pPr marL="457206" algn="l" defTabSz="914410" rtl="0" eaLnBrk="1" latinLnBrk="0" hangingPunct="1">
        <a:defRPr sz="1800" kern="1200">
          <a:solidFill>
            <a:schemeClr val="tx1"/>
          </a:solidFill>
          <a:latin typeface="+mn-lt"/>
          <a:ea typeface="+mn-ea"/>
          <a:cs typeface="+mn-cs"/>
        </a:defRPr>
      </a:lvl2pPr>
      <a:lvl3pPr marL="914410" algn="l" defTabSz="914410" rtl="0" eaLnBrk="1" latinLnBrk="0" hangingPunct="1">
        <a:defRPr sz="1800" kern="1200">
          <a:solidFill>
            <a:schemeClr val="tx1"/>
          </a:solidFill>
          <a:latin typeface="+mn-lt"/>
          <a:ea typeface="+mn-ea"/>
          <a:cs typeface="+mn-cs"/>
        </a:defRPr>
      </a:lvl3pPr>
      <a:lvl4pPr marL="1371616" algn="l" defTabSz="914410" rtl="0" eaLnBrk="1" latinLnBrk="0" hangingPunct="1">
        <a:defRPr sz="1800" kern="1200">
          <a:solidFill>
            <a:schemeClr val="tx1"/>
          </a:solidFill>
          <a:latin typeface="+mn-lt"/>
          <a:ea typeface="+mn-ea"/>
          <a:cs typeface="+mn-cs"/>
        </a:defRPr>
      </a:lvl4pPr>
      <a:lvl5pPr marL="1828820" algn="l" defTabSz="914410" rtl="0" eaLnBrk="1" latinLnBrk="0" hangingPunct="1">
        <a:defRPr sz="1800" kern="1200">
          <a:solidFill>
            <a:schemeClr val="tx1"/>
          </a:solidFill>
          <a:latin typeface="+mn-lt"/>
          <a:ea typeface="+mn-ea"/>
          <a:cs typeface="+mn-cs"/>
        </a:defRPr>
      </a:lvl5pPr>
      <a:lvl6pPr marL="2286026" algn="l" defTabSz="914410" rtl="0" eaLnBrk="1" latinLnBrk="0" hangingPunct="1">
        <a:defRPr sz="1800" kern="1200">
          <a:solidFill>
            <a:schemeClr val="tx1"/>
          </a:solidFill>
          <a:latin typeface="+mn-lt"/>
          <a:ea typeface="+mn-ea"/>
          <a:cs typeface="+mn-cs"/>
        </a:defRPr>
      </a:lvl6pPr>
      <a:lvl7pPr marL="2743230" algn="l" defTabSz="914410" rtl="0" eaLnBrk="1" latinLnBrk="0" hangingPunct="1">
        <a:defRPr sz="1800" kern="1200">
          <a:solidFill>
            <a:schemeClr val="tx1"/>
          </a:solidFill>
          <a:latin typeface="+mn-lt"/>
          <a:ea typeface="+mn-ea"/>
          <a:cs typeface="+mn-cs"/>
        </a:defRPr>
      </a:lvl7pPr>
      <a:lvl8pPr marL="3200436" algn="l" defTabSz="914410" rtl="0" eaLnBrk="1" latinLnBrk="0" hangingPunct="1">
        <a:defRPr sz="1800" kern="1200">
          <a:solidFill>
            <a:schemeClr val="tx1"/>
          </a:solidFill>
          <a:latin typeface="+mn-lt"/>
          <a:ea typeface="+mn-ea"/>
          <a:cs typeface="+mn-cs"/>
        </a:defRPr>
      </a:lvl8pPr>
      <a:lvl9pPr marL="3657640" algn="l" defTabSz="9144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extLst/>
        </p:spPr>
        <p:txBody>
          <a:bodyPr>
            <a:noAutofit/>
          </a:bodyPr>
          <a:lstStyle/>
          <a:p>
            <a:pPr>
              <a:defRPr/>
            </a:pPr>
            <a:r>
              <a:rPr lang="en-US" sz="8800" b="1" dirty="0" smtClean="0"/>
              <a:t>CANCER CHEMOTHERAPY</a:t>
            </a:r>
            <a:endParaRPr lang="en-US" sz="8800" b="1" dirty="0"/>
          </a:p>
        </p:txBody>
      </p:sp>
    </p:spTree>
    <p:extLst>
      <p:ext uri="{BB962C8B-B14F-4D97-AF65-F5344CB8AC3E}">
        <p14:creationId xmlns:p14="http://schemas.microsoft.com/office/powerpoint/2010/main" val="4047109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Cyclophosphamide – oral or IV, effects delayed for a week plus, </a:t>
            </a:r>
          </a:p>
          <a:p>
            <a:r>
              <a:rPr lang="en-US" dirty="0" smtClean="0"/>
              <a:t>S/E- BM suppression alopecia. </a:t>
            </a:r>
          </a:p>
          <a:p>
            <a:r>
              <a:rPr lang="en-US" dirty="0" smtClean="0"/>
              <a:t>It causes severe cystitis due to a metabolite known as </a:t>
            </a:r>
            <a:r>
              <a:rPr lang="en-US" dirty="0" err="1" smtClean="0"/>
              <a:t>acrolein</a:t>
            </a:r>
            <a:r>
              <a:rPr lang="en-US" dirty="0" smtClean="0"/>
              <a:t>- increase fluid intake to 4l and administer MESNA to bind and neutralize it.</a:t>
            </a:r>
          </a:p>
          <a:p>
            <a:r>
              <a:rPr lang="en-US" dirty="0" err="1" smtClean="0"/>
              <a:t>Chlorambucil</a:t>
            </a:r>
            <a:r>
              <a:rPr lang="en-US" dirty="0" smtClean="0"/>
              <a:t>- orally for long period of times</a:t>
            </a:r>
          </a:p>
          <a:p>
            <a:r>
              <a:rPr lang="en-US" dirty="0" err="1" smtClean="0"/>
              <a:t>Melphan</a:t>
            </a:r>
            <a:r>
              <a:rPr lang="en-US" dirty="0" smtClean="0"/>
              <a:t>- powerful depressant of white blood cells</a:t>
            </a:r>
          </a:p>
          <a:p>
            <a:r>
              <a:rPr lang="en-US" dirty="0" err="1" smtClean="0"/>
              <a:t>Lomustine</a:t>
            </a:r>
            <a:r>
              <a:rPr lang="en-US" dirty="0" smtClean="0"/>
              <a:t>- orally as a single dose and should not be repeated for 4 to 6 </a:t>
            </a:r>
            <a:r>
              <a:rPr lang="en-US" dirty="0" err="1" smtClean="0"/>
              <a:t>wks</a:t>
            </a:r>
            <a:endParaRPr lang="en-US" dirty="0" smtClean="0"/>
          </a:p>
          <a:p>
            <a:r>
              <a:rPr lang="en-US" dirty="0" err="1" smtClean="0"/>
              <a:t>Estramustine</a:t>
            </a:r>
            <a:r>
              <a:rPr lang="en-US" dirty="0" smtClean="0"/>
              <a:t>- contraindicated in PUD, liver and heart disease</a:t>
            </a:r>
            <a:endParaRPr lang="en-US" dirty="0"/>
          </a:p>
        </p:txBody>
      </p:sp>
    </p:spTree>
    <p:extLst>
      <p:ext uri="{BB962C8B-B14F-4D97-AF65-F5344CB8AC3E}">
        <p14:creationId xmlns:p14="http://schemas.microsoft.com/office/powerpoint/2010/main" val="1039275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Title 1"/>
          <p:cNvSpPr>
            <a:spLocks noGrp="1"/>
          </p:cNvSpPr>
          <p:nvPr>
            <p:ph type="title"/>
          </p:nvPr>
        </p:nvSpPr>
        <p:spPr/>
        <p:txBody>
          <a:bodyPr/>
          <a:lstStyle/>
          <a:p>
            <a:r>
              <a:rPr lang="en-US" b="1" smtClean="0"/>
              <a:t>Toxicity</a:t>
            </a:r>
            <a:endParaRPr lang="en-US" smtClean="0"/>
          </a:p>
        </p:txBody>
      </p:sp>
      <p:sp>
        <p:nvSpPr>
          <p:cNvPr id="448515" name="Content Placeholder 2"/>
          <p:cNvSpPr>
            <a:spLocks noGrp="1"/>
          </p:cNvSpPr>
          <p:nvPr>
            <p:ph idx="1"/>
          </p:nvPr>
        </p:nvSpPr>
        <p:spPr/>
        <p:txBody>
          <a:bodyPr/>
          <a:lstStyle/>
          <a:p>
            <a:r>
              <a:rPr lang="en-US" dirty="0" smtClean="0"/>
              <a:t>bone marrow suppression increases with these drugs</a:t>
            </a:r>
          </a:p>
          <a:p>
            <a:r>
              <a:rPr lang="en-US" dirty="0" smtClean="0"/>
              <a:t>Alopecia</a:t>
            </a:r>
          </a:p>
          <a:p>
            <a:r>
              <a:rPr lang="en-US" dirty="0" smtClean="0"/>
              <a:t>Hemorrhagic cystitis</a:t>
            </a:r>
          </a:p>
          <a:p>
            <a:r>
              <a:rPr lang="en-US" dirty="0"/>
              <a:t>As a class, alkylating agents are carcinogenic </a:t>
            </a:r>
            <a:r>
              <a:rPr lang="en-US" dirty="0" smtClean="0"/>
              <a:t>in nature</a:t>
            </a:r>
            <a:r>
              <a:rPr lang="en-US" dirty="0"/>
              <a:t>, and there is an increased risk of secondary </a:t>
            </a:r>
            <a:r>
              <a:rPr lang="en-US" dirty="0" smtClean="0"/>
              <a:t>malignancies, especially </a:t>
            </a:r>
            <a:r>
              <a:rPr lang="en-US" dirty="0"/>
              <a:t>acute </a:t>
            </a:r>
            <a:r>
              <a:rPr lang="en-US" dirty="0" err="1"/>
              <a:t>myelogenous</a:t>
            </a:r>
            <a:r>
              <a:rPr lang="en-US" dirty="0"/>
              <a:t> leukemia. </a:t>
            </a:r>
            <a:br>
              <a:rPr lang="en-US" dirty="0"/>
            </a:br>
            <a:endParaRPr lang="en-US" dirty="0" smtClean="0"/>
          </a:p>
        </p:txBody>
      </p:sp>
    </p:spTree>
    <p:extLst>
      <p:ext uri="{BB962C8B-B14F-4D97-AF65-F5344CB8AC3E}">
        <p14:creationId xmlns:p14="http://schemas.microsoft.com/office/powerpoint/2010/main" val="2237269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Title 1"/>
          <p:cNvSpPr>
            <a:spLocks noGrp="1"/>
          </p:cNvSpPr>
          <p:nvPr>
            <p:ph type="title"/>
          </p:nvPr>
        </p:nvSpPr>
        <p:spPr/>
        <p:txBody>
          <a:bodyPr/>
          <a:lstStyle/>
          <a:p>
            <a:r>
              <a:rPr lang="en-US" b="1" smtClean="0"/>
              <a:t>Contra indications </a:t>
            </a:r>
            <a:endParaRPr lang="en-US" smtClean="0"/>
          </a:p>
        </p:txBody>
      </p:sp>
      <p:sp>
        <p:nvSpPr>
          <p:cNvPr id="3" name="Content Placeholder 2"/>
          <p:cNvSpPr>
            <a:spLocks noGrp="1"/>
          </p:cNvSpPr>
          <p:nvPr>
            <p:ph idx="1"/>
          </p:nvPr>
        </p:nvSpPr>
        <p:spPr/>
        <p:txBody>
          <a:bodyPr/>
          <a:lstStyle/>
          <a:p>
            <a:pPr>
              <a:defRPr/>
            </a:pPr>
            <a:r>
              <a:rPr lang="en-US" dirty="0" smtClean="0"/>
              <a:t>The </a:t>
            </a:r>
            <a:r>
              <a:rPr lang="en-US" dirty="0"/>
              <a:t>drugs are contraindicated in any known allergy, pregnancy and lactation. </a:t>
            </a:r>
          </a:p>
          <a:p>
            <a:pPr>
              <a:defRPr/>
            </a:pPr>
            <a:r>
              <a:rPr lang="en-US" dirty="0"/>
              <a:t>Caution is taken in bone marrow depression, renal and hepatic dysfunctions and GI ulceration</a:t>
            </a:r>
            <a:r>
              <a:rPr lang="en-US" dirty="0" smtClean="0"/>
              <a:t>.</a:t>
            </a:r>
            <a:endParaRPr lang="en-US" dirty="0"/>
          </a:p>
        </p:txBody>
      </p:sp>
    </p:spTree>
    <p:extLst>
      <p:ext uri="{BB962C8B-B14F-4D97-AF65-F5344CB8AC3E}">
        <p14:creationId xmlns:p14="http://schemas.microsoft.com/office/powerpoint/2010/main" val="3486895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Title 1"/>
          <p:cNvSpPr>
            <a:spLocks noGrp="1"/>
          </p:cNvSpPr>
          <p:nvPr>
            <p:ph type="title"/>
          </p:nvPr>
        </p:nvSpPr>
        <p:spPr/>
        <p:txBody>
          <a:bodyPr/>
          <a:lstStyle/>
          <a:p>
            <a:r>
              <a:rPr lang="en-US" b="1" dirty="0" smtClean="0"/>
              <a:t>Cytotoxic/Antitumor Antibiotics</a:t>
            </a:r>
            <a:endParaRPr lang="en-US" dirty="0" smtClean="0"/>
          </a:p>
        </p:txBody>
      </p:sp>
      <p:sp>
        <p:nvSpPr>
          <p:cNvPr id="3" name="Content Placeholder 2"/>
          <p:cNvSpPr>
            <a:spLocks noGrp="1"/>
          </p:cNvSpPr>
          <p:nvPr>
            <p:ph idx="1"/>
          </p:nvPr>
        </p:nvSpPr>
        <p:spPr/>
        <p:txBody>
          <a:bodyPr/>
          <a:lstStyle/>
          <a:p>
            <a:pPr>
              <a:defRPr/>
            </a:pPr>
            <a:r>
              <a:rPr lang="en-US" b="1" dirty="0"/>
              <a:t>Antitumor Antibiotics/Agents that Block DNA or Protein Synthesis </a:t>
            </a:r>
            <a:endParaRPr lang="en-US" b="1" dirty="0" smtClean="0"/>
          </a:p>
          <a:p>
            <a:pPr marL="0" indent="0">
              <a:buNone/>
              <a:defRPr/>
            </a:pPr>
            <a:r>
              <a:rPr lang="en-US" b="1" dirty="0" smtClean="0"/>
              <a:t>MOA</a:t>
            </a:r>
          </a:p>
          <a:p>
            <a:pPr>
              <a:defRPr/>
            </a:pPr>
            <a:r>
              <a:rPr lang="en-US" b="1" dirty="0" smtClean="0"/>
              <a:t> </a:t>
            </a:r>
            <a:r>
              <a:rPr lang="en-US" dirty="0"/>
              <a:t>They interfere or prevent RNA formation which is used as a template for protein synthesis</a:t>
            </a:r>
            <a:r>
              <a:rPr lang="en-US" dirty="0" smtClean="0"/>
              <a:t>.</a:t>
            </a:r>
          </a:p>
          <a:p>
            <a:pPr>
              <a:defRPr/>
            </a:pPr>
            <a:r>
              <a:rPr lang="en-US" dirty="0" smtClean="0"/>
              <a:t> </a:t>
            </a:r>
            <a:r>
              <a:rPr lang="en-US" dirty="0"/>
              <a:t>It does this by binding highly to DNA and preventing reading of the genes. </a:t>
            </a:r>
          </a:p>
          <a:p>
            <a:pPr>
              <a:defRPr/>
            </a:pPr>
            <a:r>
              <a:rPr lang="en-US" dirty="0"/>
              <a:t>Examples include </a:t>
            </a:r>
            <a:r>
              <a:rPr lang="en-US" dirty="0" smtClean="0"/>
              <a:t> </a:t>
            </a:r>
            <a:r>
              <a:rPr lang="en-US" b="1" dirty="0" err="1"/>
              <a:t>dactinomycin</a:t>
            </a:r>
            <a:r>
              <a:rPr lang="en-US" dirty="0"/>
              <a:t>, </a:t>
            </a:r>
            <a:r>
              <a:rPr lang="en-US" b="1" dirty="0" err="1"/>
              <a:t>bleomycin</a:t>
            </a:r>
            <a:r>
              <a:rPr lang="en-US" dirty="0"/>
              <a:t>, </a:t>
            </a:r>
            <a:r>
              <a:rPr lang="en-US" b="1" dirty="0" err="1"/>
              <a:t>epirubicin</a:t>
            </a:r>
            <a:r>
              <a:rPr lang="en-US" dirty="0"/>
              <a:t>, </a:t>
            </a:r>
            <a:r>
              <a:rPr lang="en-US" b="1" dirty="0" err="1"/>
              <a:t>doxorubucin</a:t>
            </a:r>
            <a:r>
              <a:rPr lang="en-US" dirty="0"/>
              <a:t>, </a:t>
            </a:r>
            <a:r>
              <a:rPr lang="en-US" b="1" dirty="0" err="1"/>
              <a:t>daunorubicin</a:t>
            </a:r>
            <a:r>
              <a:rPr lang="en-US" dirty="0"/>
              <a:t> and </a:t>
            </a:r>
            <a:r>
              <a:rPr lang="en-US" b="1" dirty="0" err="1"/>
              <a:t>idarubicin</a:t>
            </a:r>
            <a:r>
              <a:rPr lang="en-US" dirty="0"/>
              <a:t>. </a:t>
            </a:r>
          </a:p>
        </p:txBody>
      </p:sp>
    </p:spTree>
    <p:extLst>
      <p:ext uri="{BB962C8B-B14F-4D97-AF65-F5344CB8AC3E}">
        <p14:creationId xmlns:p14="http://schemas.microsoft.com/office/powerpoint/2010/main" val="3861700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Doxorubicin- binds to DNA itself preventing both DNA and RNA synthesis by inhibiting the action of enzyme </a:t>
            </a:r>
            <a:r>
              <a:rPr lang="en-US" dirty="0" err="1" smtClean="0"/>
              <a:t>topoimerase</a:t>
            </a:r>
            <a:r>
              <a:rPr lang="en-US" dirty="0" smtClean="0"/>
              <a:t> II that allows DNA to be reproduced</a:t>
            </a:r>
          </a:p>
          <a:p>
            <a:r>
              <a:rPr lang="en-US" dirty="0" smtClean="0"/>
              <a:t>The commonly used chemo</a:t>
            </a:r>
          </a:p>
          <a:p>
            <a:r>
              <a:rPr lang="en-US" dirty="0" smtClean="0"/>
              <a:t>Instilled directly to the bladder or IV for 3 weeks.</a:t>
            </a:r>
          </a:p>
          <a:p>
            <a:r>
              <a:rPr lang="en-US" dirty="0" smtClean="0"/>
              <a:t>Depresses bone marrow after 2 weeks.</a:t>
            </a:r>
          </a:p>
          <a:p>
            <a:r>
              <a:rPr lang="en-US" dirty="0" smtClean="0"/>
              <a:t>Toxic to the heart muscles and requires ECG monitoring</a:t>
            </a:r>
          </a:p>
          <a:p>
            <a:r>
              <a:rPr lang="en-US" dirty="0" err="1" smtClean="0"/>
              <a:t>Bleomycin</a:t>
            </a:r>
            <a:r>
              <a:rPr lang="en-US" dirty="0" smtClean="0"/>
              <a:t>- does not depress bone marrow, </a:t>
            </a:r>
          </a:p>
          <a:p>
            <a:r>
              <a:rPr lang="en-US" dirty="0" smtClean="0"/>
              <a:t>Injected weekly and a spike of fevers may follow after injection</a:t>
            </a:r>
          </a:p>
          <a:p>
            <a:r>
              <a:rPr lang="en-US" dirty="0" err="1" smtClean="0"/>
              <a:t>Epirubicin</a:t>
            </a:r>
            <a:r>
              <a:rPr lang="en-US" dirty="0" smtClean="0"/>
              <a:t> is less </a:t>
            </a:r>
            <a:r>
              <a:rPr lang="en-US" dirty="0" err="1" smtClean="0"/>
              <a:t>cardiotoxic</a:t>
            </a:r>
            <a:endParaRPr lang="en-US" dirty="0"/>
          </a:p>
        </p:txBody>
      </p:sp>
    </p:spTree>
    <p:extLst>
      <p:ext uri="{BB962C8B-B14F-4D97-AF65-F5344CB8AC3E}">
        <p14:creationId xmlns:p14="http://schemas.microsoft.com/office/powerpoint/2010/main" val="40384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Title 1"/>
          <p:cNvSpPr>
            <a:spLocks noGrp="1"/>
          </p:cNvSpPr>
          <p:nvPr>
            <p:ph type="title"/>
          </p:nvPr>
        </p:nvSpPr>
        <p:spPr/>
        <p:txBody>
          <a:bodyPr/>
          <a:lstStyle/>
          <a:p>
            <a:r>
              <a:rPr lang="en-US" b="1" smtClean="0"/>
              <a:t>Indications</a:t>
            </a:r>
            <a:endParaRPr lang="en-US" smtClean="0"/>
          </a:p>
        </p:txBody>
      </p:sp>
      <p:sp>
        <p:nvSpPr>
          <p:cNvPr id="3" name="Content Placeholder 2"/>
          <p:cNvSpPr>
            <a:spLocks noGrp="1"/>
          </p:cNvSpPr>
          <p:nvPr>
            <p:ph idx="1"/>
          </p:nvPr>
        </p:nvSpPr>
        <p:spPr/>
        <p:txBody>
          <a:bodyPr/>
          <a:lstStyle/>
          <a:p>
            <a:pPr marL="0" indent="0">
              <a:buNone/>
              <a:defRPr/>
            </a:pPr>
            <a:r>
              <a:rPr lang="en-US" b="1" dirty="0" smtClean="0"/>
              <a:t> </a:t>
            </a:r>
            <a:endParaRPr lang="en-US" dirty="0"/>
          </a:p>
          <a:p>
            <a:pPr>
              <a:defRPr/>
            </a:pPr>
            <a:r>
              <a:rPr lang="en-US" dirty="0"/>
              <a:t>Lymphocytic leukemia in </a:t>
            </a:r>
            <a:r>
              <a:rPr lang="en-US" dirty="0" smtClean="0"/>
              <a:t>children</a:t>
            </a:r>
          </a:p>
          <a:p>
            <a:pPr>
              <a:defRPr/>
            </a:pPr>
            <a:r>
              <a:rPr lang="en-US" dirty="0" smtClean="0"/>
              <a:t> </a:t>
            </a:r>
            <a:r>
              <a:rPr lang="en-US" dirty="0" err="1" smtClean="0"/>
              <a:t>choriocarcinoma</a:t>
            </a:r>
            <a:endParaRPr lang="en-US" dirty="0"/>
          </a:p>
          <a:p>
            <a:pPr>
              <a:defRPr/>
            </a:pPr>
            <a:r>
              <a:rPr lang="en-US" dirty="0" smtClean="0"/>
              <a:t> </a:t>
            </a:r>
            <a:r>
              <a:rPr lang="en-US" dirty="0" err="1"/>
              <a:t>wilm’s</a:t>
            </a:r>
            <a:r>
              <a:rPr lang="en-US" dirty="0"/>
              <a:t> </a:t>
            </a:r>
            <a:r>
              <a:rPr lang="en-US" dirty="0" smtClean="0"/>
              <a:t>tumor</a:t>
            </a:r>
          </a:p>
          <a:p>
            <a:pPr>
              <a:defRPr/>
            </a:pPr>
            <a:r>
              <a:rPr lang="en-US" dirty="0" smtClean="0"/>
              <a:t>and </a:t>
            </a:r>
            <a:r>
              <a:rPr lang="en-US" dirty="0"/>
              <a:t>sarcomas </a:t>
            </a:r>
          </a:p>
        </p:txBody>
      </p:sp>
    </p:spTree>
    <p:extLst>
      <p:ext uri="{BB962C8B-B14F-4D97-AF65-F5344CB8AC3E}">
        <p14:creationId xmlns:p14="http://schemas.microsoft.com/office/powerpoint/2010/main" val="458304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Antimetabolites</a:t>
            </a:r>
            <a:endParaRPr lang="en-US" dirty="0"/>
          </a:p>
        </p:txBody>
      </p:sp>
      <p:sp>
        <p:nvSpPr>
          <p:cNvPr id="3" name="Content Placeholder 2"/>
          <p:cNvSpPr>
            <a:spLocks noGrp="1"/>
          </p:cNvSpPr>
          <p:nvPr>
            <p:ph idx="1"/>
          </p:nvPr>
        </p:nvSpPr>
        <p:spPr/>
        <p:txBody>
          <a:bodyPr/>
          <a:lstStyle/>
          <a:p>
            <a:r>
              <a:rPr lang="en-US" dirty="0" smtClean="0"/>
              <a:t>Resemble substances used by cells for their metabolic process. They then become incorporated in the cells and because they cannot be metabolized they normally cause cells to die.</a:t>
            </a:r>
          </a:p>
          <a:p>
            <a:r>
              <a:rPr lang="en-US" dirty="0" smtClean="0"/>
              <a:t>Higher doses inhibit normal cell production particularly bone marrow.</a:t>
            </a:r>
          </a:p>
          <a:p>
            <a:r>
              <a:rPr lang="en-US" dirty="0" smtClean="0"/>
              <a:t>Many resemble purines and pyrimidines which are the building blocks for DNA. They become incorporated to the growing strand f the DNA and stop the process.</a:t>
            </a:r>
          </a:p>
          <a:p>
            <a:endParaRPr lang="en-US" dirty="0"/>
          </a:p>
        </p:txBody>
      </p:sp>
    </p:spTree>
    <p:extLst>
      <p:ext uri="{BB962C8B-B14F-4D97-AF65-F5344CB8AC3E}">
        <p14:creationId xmlns:p14="http://schemas.microsoft.com/office/powerpoint/2010/main" val="1843205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endParaRPr lang="en-US" dirty="0"/>
          </a:p>
        </p:txBody>
      </p:sp>
      <p:sp>
        <p:nvSpPr>
          <p:cNvPr id="3" name="Content Placeholder 2"/>
          <p:cNvSpPr>
            <a:spLocks noGrp="1"/>
          </p:cNvSpPr>
          <p:nvPr>
            <p:ph idx="1"/>
          </p:nvPr>
        </p:nvSpPr>
        <p:spPr/>
        <p:txBody>
          <a:bodyPr/>
          <a:lstStyle/>
          <a:p>
            <a:r>
              <a:rPr lang="en-US" dirty="0" smtClean="0"/>
              <a:t>Methotrexate- prescribed with folic acid as a supplement – </a:t>
            </a:r>
            <a:r>
              <a:rPr lang="en-US" dirty="0" err="1" smtClean="0"/>
              <a:t>folinic</a:t>
            </a:r>
            <a:r>
              <a:rPr lang="en-US" dirty="0" smtClean="0"/>
              <a:t> acid residue. Causes liver damage and mouth ulceration. Used in RA and psoriasis as an immune suppressant.</a:t>
            </a:r>
          </a:p>
          <a:p>
            <a:r>
              <a:rPr lang="en-US" dirty="0" err="1" smtClean="0"/>
              <a:t>Mertacaptopurine</a:t>
            </a:r>
            <a:r>
              <a:rPr lang="en-US" dirty="0" smtClean="0"/>
              <a:t>- indicated for leukemia</a:t>
            </a:r>
          </a:p>
          <a:p>
            <a:r>
              <a:rPr lang="en-US" dirty="0" smtClean="0"/>
              <a:t>Fluorouracil- given as and IV infusion or bolus for most GIT tumors</a:t>
            </a:r>
          </a:p>
          <a:p>
            <a:r>
              <a:rPr lang="en-US" dirty="0" err="1" smtClean="0"/>
              <a:t>Cytarabine</a:t>
            </a:r>
            <a:r>
              <a:rPr lang="en-US" dirty="0" smtClean="0"/>
              <a:t>- </a:t>
            </a:r>
          </a:p>
          <a:p>
            <a:r>
              <a:rPr lang="en-US" dirty="0" err="1" smtClean="0"/>
              <a:t>Fludarabine</a:t>
            </a:r>
            <a:endParaRPr lang="en-US" dirty="0" smtClean="0"/>
          </a:p>
          <a:p>
            <a:r>
              <a:rPr lang="en-US" dirty="0" err="1" smtClean="0"/>
              <a:t>Cladribinee</a:t>
            </a:r>
            <a:endParaRPr lang="en-US" dirty="0" smtClean="0"/>
          </a:p>
          <a:p>
            <a:r>
              <a:rPr lang="en-US" dirty="0" smtClean="0"/>
              <a:t>Gemcitabine</a:t>
            </a:r>
          </a:p>
          <a:p>
            <a:endParaRPr lang="en-US" dirty="0"/>
          </a:p>
        </p:txBody>
      </p:sp>
    </p:spTree>
    <p:extLst>
      <p:ext uri="{BB962C8B-B14F-4D97-AF65-F5344CB8AC3E}">
        <p14:creationId xmlns:p14="http://schemas.microsoft.com/office/powerpoint/2010/main" val="4795616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Title 1"/>
          <p:cNvSpPr>
            <a:spLocks noGrp="1"/>
          </p:cNvSpPr>
          <p:nvPr>
            <p:ph type="title"/>
          </p:nvPr>
        </p:nvSpPr>
        <p:spPr/>
        <p:txBody>
          <a:bodyPr/>
          <a:lstStyle/>
          <a:p>
            <a:r>
              <a:rPr lang="en-US" b="1" smtClean="0"/>
              <a:t>Mitotic Inhibitors </a:t>
            </a:r>
            <a:endParaRPr lang="en-US" smtClean="0"/>
          </a:p>
        </p:txBody>
      </p:sp>
      <p:sp>
        <p:nvSpPr>
          <p:cNvPr id="452611" name="Content Placeholder 2"/>
          <p:cNvSpPr>
            <a:spLocks noGrp="1"/>
          </p:cNvSpPr>
          <p:nvPr>
            <p:ph idx="1"/>
          </p:nvPr>
        </p:nvSpPr>
        <p:spPr/>
        <p:txBody>
          <a:bodyPr/>
          <a:lstStyle/>
          <a:p>
            <a:r>
              <a:rPr lang="en-US" dirty="0" smtClean="0"/>
              <a:t>Examples include </a:t>
            </a:r>
            <a:r>
              <a:rPr lang="en-US" b="1" dirty="0" smtClean="0"/>
              <a:t>etoposide and </a:t>
            </a:r>
            <a:r>
              <a:rPr lang="en-US" b="1" dirty="0" err="1" smtClean="0"/>
              <a:t>teniposide</a:t>
            </a:r>
            <a:r>
              <a:rPr lang="en-US" b="1" dirty="0" smtClean="0"/>
              <a:t>, vinblastine, paclitaxel. vincristine, </a:t>
            </a:r>
            <a:r>
              <a:rPr lang="en-US" b="1" dirty="0" err="1" smtClean="0"/>
              <a:t>vindesine</a:t>
            </a:r>
            <a:r>
              <a:rPr lang="en-US" b="1" dirty="0" smtClean="0"/>
              <a:t> and </a:t>
            </a:r>
            <a:r>
              <a:rPr lang="en-US" b="1" dirty="0" err="1" smtClean="0"/>
              <a:t>vinorelbine</a:t>
            </a:r>
            <a:endParaRPr lang="en-US" b="1" dirty="0" smtClean="0"/>
          </a:p>
          <a:p>
            <a:r>
              <a:rPr lang="en-US" dirty="0" smtClean="0"/>
              <a:t> MOA  -</a:t>
            </a:r>
            <a:r>
              <a:rPr lang="en-US" dirty="0" err="1" smtClean="0"/>
              <a:t>impaires</a:t>
            </a:r>
            <a:r>
              <a:rPr lang="en-US" dirty="0" smtClean="0"/>
              <a:t> mitosis making it phase specific drug</a:t>
            </a:r>
          </a:p>
          <a:p>
            <a:r>
              <a:rPr lang="en-US" b="1" dirty="0" smtClean="0"/>
              <a:t>Indications </a:t>
            </a:r>
            <a:endParaRPr lang="en-US" dirty="0" smtClean="0"/>
          </a:p>
          <a:p>
            <a:r>
              <a:rPr lang="en-US" dirty="0" smtClean="0"/>
              <a:t>Small cell lung carcinoma, ovarian carcinoma, testicular tumors, lymphomas, leukemia and </a:t>
            </a:r>
            <a:r>
              <a:rPr lang="en-US" dirty="0" err="1" smtClean="0"/>
              <a:t>neuroblastoma</a:t>
            </a:r>
            <a:endParaRPr lang="en-US" dirty="0" smtClean="0"/>
          </a:p>
          <a:p>
            <a:r>
              <a:rPr lang="en-US" b="1" dirty="0" smtClean="0"/>
              <a:t>Contraindication and cautions </a:t>
            </a:r>
            <a:endParaRPr lang="en-US" dirty="0" smtClean="0"/>
          </a:p>
          <a:p>
            <a:r>
              <a:rPr lang="en-US" dirty="0" smtClean="0"/>
              <a:t> bone marrow depression, allergy, hepatic and renal dysfunction, and GI ulceration  </a:t>
            </a:r>
          </a:p>
        </p:txBody>
      </p:sp>
    </p:spTree>
    <p:extLst>
      <p:ext uri="{BB962C8B-B14F-4D97-AF65-F5344CB8AC3E}">
        <p14:creationId xmlns:p14="http://schemas.microsoft.com/office/powerpoint/2010/main" val="2876064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Vinblastine causes leucopenia</a:t>
            </a:r>
          </a:p>
          <a:p>
            <a:r>
              <a:rPr lang="en-US" dirty="0" smtClean="0"/>
              <a:t>Used in </a:t>
            </a:r>
            <a:r>
              <a:rPr lang="en-US" dirty="0" err="1" smtClean="0"/>
              <a:t>rx</a:t>
            </a:r>
            <a:r>
              <a:rPr lang="en-US" dirty="0" smtClean="0"/>
              <a:t> of lymphomas</a:t>
            </a:r>
          </a:p>
          <a:p>
            <a:r>
              <a:rPr lang="en-US" dirty="0" smtClean="0"/>
              <a:t>Vincristine- damages peripheral nerves </a:t>
            </a:r>
            <a:r>
              <a:rPr lang="en-US" dirty="0" err="1" smtClean="0"/>
              <a:t>causeing</a:t>
            </a:r>
            <a:r>
              <a:rPr lang="en-US" dirty="0" smtClean="0"/>
              <a:t> numbness, tingling, abdominal distension and constipation.</a:t>
            </a:r>
          </a:p>
          <a:p>
            <a:r>
              <a:rPr lang="en-US" dirty="0" err="1" smtClean="0"/>
              <a:t>Vinorelbine</a:t>
            </a:r>
            <a:r>
              <a:rPr lang="en-US" dirty="0" smtClean="0"/>
              <a:t>- breast cancer when others have failed</a:t>
            </a:r>
          </a:p>
          <a:p>
            <a:r>
              <a:rPr lang="en-US" dirty="0" smtClean="0"/>
              <a:t>Paclitaxel- inhibit cell division in the G2 and M phase</a:t>
            </a:r>
          </a:p>
          <a:p>
            <a:r>
              <a:rPr lang="en-US" dirty="0" smtClean="0"/>
              <a:t>Used in ovarian and breast cancer</a:t>
            </a:r>
          </a:p>
          <a:p>
            <a:r>
              <a:rPr lang="en-US" dirty="0" smtClean="0"/>
              <a:t>Paclitaxel causes hypersensitivity reactions- administer with steroids and antihistamine before infusion</a:t>
            </a:r>
          </a:p>
          <a:p>
            <a:endParaRPr lang="en-US" dirty="0"/>
          </a:p>
        </p:txBody>
      </p:sp>
    </p:spTree>
    <p:extLst>
      <p:ext uri="{BB962C8B-B14F-4D97-AF65-F5344CB8AC3E}">
        <p14:creationId xmlns:p14="http://schemas.microsoft.com/office/powerpoint/2010/main" val="2890881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Title 1"/>
          <p:cNvSpPr>
            <a:spLocks noGrp="1"/>
          </p:cNvSpPr>
          <p:nvPr>
            <p:ph type="title"/>
          </p:nvPr>
        </p:nvSpPr>
        <p:spPr/>
        <p:txBody>
          <a:bodyPr/>
          <a:lstStyle/>
          <a:p>
            <a:endParaRPr lang="en-US" smtClean="0"/>
          </a:p>
        </p:txBody>
      </p:sp>
      <p:sp>
        <p:nvSpPr>
          <p:cNvPr id="444419" name="Content Placeholder 2"/>
          <p:cNvSpPr>
            <a:spLocks noGrp="1"/>
          </p:cNvSpPr>
          <p:nvPr>
            <p:ph idx="1"/>
          </p:nvPr>
        </p:nvSpPr>
        <p:spPr/>
        <p:txBody>
          <a:bodyPr/>
          <a:lstStyle/>
          <a:p>
            <a:r>
              <a:rPr lang="en-US" smtClean="0"/>
              <a:t>Cancer occurs when normal cells become transformed by chemicals, viruses, or unknown agents and thereby become resistant to normal regulation of cell division and other cellular processes.</a:t>
            </a:r>
          </a:p>
          <a:p>
            <a:r>
              <a:rPr lang="en-US" smtClean="0"/>
              <a:t> Cancer occurs when normal cells become cancerous and show the following characteristics: </a:t>
            </a:r>
          </a:p>
          <a:p>
            <a:r>
              <a:rPr lang="en-US" smtClean="0"/>
              <a:t>Uncontrolled proliferation; metastasis i.e. tending to spread; de-differentiation and loss of function i.e. loss of distinct characreristics, hence inability to perform their function; invasiveness i.e. they they tend to invade the surrounding cells </a:t>
            </a:r>
          </a:p>
        </p:txBody>
      </p:sp>
    </p:spTree>
    <p:extLst>
      <p:ext uri="{BB962C8B-B14F-4D97-AF65-F5344CB8AC3E}">
        <p14:creationId xmlns:p14="http://schemas.microsoft.com/office/powerpoint/2010/main" val="160277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Title 1"/>
          <p:cNvSpPr>
            <a:spLocks noGrp="1"/>
          </p:cNvSpPr>
          <p:nvPr>
            <p:ph type="title"/>
          </p:nvPr>
        </p:nvSpPr>
        <p:spPr/>
        <p:txBody>
          <a:bodyPr/>
          <a:lstStyle/>
          <a:p>
            <a:r>
              <a:rPr lang="en-US" b="1" smtClean="0"/>
              <a:t>Unwanted effects </a:t>
            </a:r>
            <a:endParaRPr lang="en-US" smtClean="0"/>
          </a:p>
        </p:txBody>
      </p:sp>
      <p:sp>
        <p:nvSpPr>
          <p:cNvPr id="453635" name="Content Placeholder 2"/>
          <p:cNvSpPr>
            <a:spLocks noGrp="1"/>
          </p:cNvSpPr>
          <p:nvPr>
            <p:ph idx="1"/>
          </p:nvPr>
        </p:nvSpPr>
        <p:spPr/>
        <p:txBody>
          <a:bodyPr>
            <a:normAutofit lnSpcReduction="10000"/>
          </a:bodyPr>
          <a:lstStyle/>
          <a:p>
            <a:r>
              <a:rPr lang="en-US" smtClean="0"/>
              <a:t>Bone marrow suppression, </a:t>
            </a:r>
          </a:p>
          <a:p>
            <a:r>
              <a:rPr lang="en-US" smtClean="0"/>
              <a:t>alopecia,</a:t>
            </a:r>
          </a:p>
          <a:p>
            <a:r>
              <a:rPr lang="en-US" smtClean="0"/>
              <a:t> immunosuppression,</a:t>
            </a:r>
          </a:p>
          <a:p>
            <a:r>
              <a:rPr lang="en-US" smtClean="0"/>
              <a:t> nausea/vomiting</a:t>
            </a:r>
          </a:p>
          <a:p>
            <a:r>
              <a:rPr lang="en-US" smtClean="0"/>
              <a:t>, hyperuricemia,</a:t>
            </a:r>
          </a:p>
          <a:p>
            <a:r>
              <a:rPr lang="en-US" smtClean="0"/>
              <a:t> mucositis,</a:t>
            </a:r>
          </a:p>
          <a:p>
            <a:r>
              <a:rPr lang="en-US" smtClean="0"/>
              <a:t> parethesias,</a:t>
            </a:r>
          </a:p>
          <a:p>
            <a:r>
              <a:rPr lang="en-US" smtClean="0"/>
              <a:t> jaw pain, </a:t>
            </a:r>
          </a:p>
          <a:p>
            <a:r>
              <a:rPr lang="en-US" smtClean="0"/>
              <a:t>ataxia and muscle wasting </a:t>
            </a:r>
          </a:p>
        </p:txBody>
      </p:sp>
    </p:spTree>
    <p:extLst>
      <p:ext uri="{BB962C8B-B14F-4D97-AF65-F5344CB8AC3E}">
        <p14:creationId xmlns:p14="http://schemas.microsoft.com/office/powerpoint/2010/main" val="2989286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 hormones and hormone antagonists</a:t>
            </a:r>
            <a:endParaRPr lang="en-US" dirty="0"/>
          </a:p>
        </p:txBody>
      </p:sp>
      <p:sp>
        <p:nvSpPr>
          <p:cNvPr id="3" name="Content Placeholder 2"/>
          <p:cNvSpPr>
            <a:spLocks noGrp="1"/>
          </p:cNvSpPr>
          <p:nvPr>
            <p:ph idx="1"/>
          </p:nvPr>
        </p:nvSpPr>
        <p:spPr/>
        <p:txBody>
          <a:bodyPr/>
          <a:lstStyle/>
          <a:p>
            <a:r>
              <a:rPr lang="en-US" dirty="0" smtClean="0"/>
              <a:t>Estrogens </a:t>
            </a:r>
            <a:r>
              <a:rPr lang="en-US" dirty="0" err="1" smtClean="0"/>
              <a:t>ie</a:t>
            </a:r>
            <a:r>
              <a:rPr lang="en-US" dirty="0" smtClean="0"/>
              <a:t> diethylstilbestrol</a:t>
            </a:r>
          </a:p>
          <a:p>
            <a:r>
              <a:rPr lang="en-US" dirty="0" smtClean="0"/>
              <a:t>Was used to treat prostate cancers</a:t>
            </a:r>
          </a:p>
          <a:p>
            <a:r>
              <a:rPr lang="en-US" dirty="0" err="1" smtClean="0"/>
              <a:t>Ocassionaly</a:t>
            </a:r>
            <a:r>
              <a:rPr lang="en-US" dirty="0" smtClean="0"/>
              <a:t> uses in postmenopausal women to treat breast cancers</a:t>
            </a:r>
          </a:p>
          <a:p>
            <a:r>
              <a:rPr lang="en-US" dirty="0" smtClean="0"/>
              <a:t>S/E causes sodium retention, </a:t>
            </a:r>
            <a:r>
              <a:rPr lang="en-US" dirty="0" err="1" smtClean="0"/>
              <a:t>oedema</a:t>
            </a:r>
            <a:r>
              <a:rPr lang="en-US" dirty="0" smtClean="0"/>
              <a:t>, gynecomastia, impotence in men, bine pain and hypercalcemia</a:t>
            </a:r>
          </a:p>
          <a:p>
            <a:r>
              <a:rPr lang="en-US" dirty="0" err="1" smtClean="0"/>
              <a:t>Ethinylestradiol</a:t>
            </a:r>
            <a:r>
              <a:rPr lang="en-US" dirty="0" smtClean="0"/>
              <a:t> – </a:t>
            </a:r>
            <a:r>
              <a:rPr lang="en-US" dirty="0" err="1" smtClean="0"/>
              <a:t>occassionaly</a:t>
            </a:r>
            <a:r>
              <a:rPr lang="en-US" dirty="0" smtClean="0"/>
              <a:t> used for breast cancer</a:t>
            </a:r>
          </a:p>
          <a:p>
            <a:endParaRPr lang="en-US" dirty="0"/>
          </a:p>
        </p:txBody>
      </p:sp>
    </p:spTree>
    <p:extLst>
      <p:ext uri="{BB962C8B-B14F-4D97-AF65-F5344CB8AC3E}">
        <p14:creationId xmlns:p14="http://schemas.microsoft.com/office/powerpoint/2010/main" val="3396569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Hormone antagonists</a:t>
            </a:r>
            <a:endParaRPr lang="en-US" dirty="0"/>
          </a:p>
        </p:txBody>
      </p:sp>
      <p:sp>
        <p:nvSpPr>
          <p:cNvPr id="3" name="Content Placeholder 2"/>
          <p:cNvSpPr>
            <a:spLocks noGrp="1"/>
          </p:cNvSpPr>
          <p:nvPr>
            <p:ph idx="1"/>
          </p:nvPr>
        </p:nvSpPr>
        <p:spPr/>
        <p:txBody>
          <a:bodyPr/>
          <a:lstStyle/>
          <a:p>
            <a:r>
              <a:rPr lang="en-US" dirty="0" smtClean="0"/>
              <a:t>Tamoxifen- used to treat breast cancer</a:t>
            </a:r>
          </a:p>
          <a:p>
            <a:r>
              <a:rPr lang="en-US" dirty="0" smtClean="0"/>
              <a:t>Mild effects, bone pain, flushing, and increased risk of endometrial cancer.</a:t>
            </a:r>
          </a:p>
          <a:p>
            <a:r>
              <a:rPr lang="en-US" dirty="0" smtClean="0"/>
              <a:t>Contraindicated in breastfeeding and planned pregnancy.</a:t>
            </a:r>
          </a:p>
          <a:p>
            <a:r>
              <a:rPr lang="en-US" dirty="0" err="1" smtClean="0"/>
              <a:t>Toremifene</a:t>
            </a:r>
            <a:r>
              <a:rPr lang="en-US" dirty="0" smtClean="0"/>
              <a:t> – treat hormone dependent metastatic breast cancer I </a:t>
            </a:r>
            <a:r>
              <a:rPr lang="en-US" dirty="0" err="1" smtClean="0"/>
              <a:t>npostmenopausal</a:t>
            </a:r>
            <a:r>
              <a:rPr lang="en-US" dirty="0" smtClean="0"/>
              <a:t> women. </a:t>
            </a:r>
          </a:p>
          <a:p>
            <a:endParaRPr lang="en-US" dirty="0"/>
          </a:p>
        </p:txBody>
      </p:sp>
    </p:spTree>
    <p:extLst>
      <p:ext uri="{BB962C8B-B14F-4D97-AF65-F5344CB8AC3E}">
        <p14:creationId xmlns:p14="http://schemas.microsoft.com/office/powerpoint/2010/main" val="1596189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Immunotherapy </a:t>
            </a:r>
            <a:endParaRPr lang="en-US" dirty="0"/>
          </a:p>
        </p:txBody>
      </p:sp>
      <p:sp>
        <p:nvSpPr>
          <p:cNvPr id="3" name="Content Placeholder 2"/>
          <p:cNvSpPr>
            <a:spLocks noGrp="1"/>
          </p:cNvSpPr>
          <p:nvPr>
            <p:ph idx="1"/>
          </p:nvPr>
        </p:nvSpPr>
        <p:spPr/>
        <p:txBody>
          <a:bodyPr>
            <a:normAutofit lnSpcReduction="10000"/>
          </a:bodyPr>
          <a:lstStyle/>
          <a:p>
            <a:r>
              <a:rPr lang="en-US" dirty="0" smtClean="0"/>
              <a:t>Corticosteroids</a:t>
            </a:r>
          </a:p>
          <a:p>
            <a:r>
              <a:rPr lang="en-US" dirty="0" smtClean="0"/>
              <a:t>Interferons and interleukins</a:t>
            </a:r>
          </a:p>
          <a:p>
            <a:endParaRPr lang="en-US" dirty="0"/>
          </a:p>
          <a:p>
            <a:r>
              <a:rPr lang="en-US" dirty="0" err="1" smtClean="0"/>
              <a:t>Predinisolone</a:t>
            </a:r>
            <a:r>
              <a:rPr lang="en-US" dirty="0" smtClean="0"/>
              <a:t>- causes tumor regression</a:t>
            </a:r>
          </a:p>
          <a:p>
            <a:r>
              <a:rPr lang="en-US" dirty="0" smtClean="0"/>
              <a:t>Useful as part of palliative care in end stage malignancy </a:t>
            </a:r>
            <a:r>
              <a:rPr lang="en-US" dirty="0" err="1" smtClean="0"/>
              <a:t>asn</a:t>
            </a:r>
            <a:r>
              <a:rPr lang="en-US" dirty="0" smtClean="0"/>
              <a:t> it lifts the patient’s mood and appetite</a:t>
            </a:r>
          </a:p>
          <a:p>
            <a:r>
              <a:rPr lang="en-US" dirty="0" smtClean="0"/>
              <a:t>Ciclosporin0 immunosuppressant</a:t>
            </a:r>
          </a:p>
          <a:p>
            <a:r>
              <a:rPr lang="en-US" dirty="0" smtClean="0"/>
              <a:t>Interferons – suppress viral growth and used in leukemia</a:t>
            </a:r>
          </a:p>
          <a:p>
            <a:r>
              <a:rPr lang="en-US" dirty="0" err="1" smtClean="0"/>
              <a:t>Interleukinss</a:t>
            </a:r>
            <a:r>
              <a:rPr lang="en-US" dirty="0" smtClean="0"/>
              <a:t>- </a:t>
            </a:r>
            <a:r>
              <a:rPr lang="en-US" dirty="0" err="1" smtClean="0"/>
              <a:t>aldesleukin</a:t>
            </a:r>
            <a:r>
              <a:rPr lang="en-US" dirty="0" smtClean="0"/>
              <a:t>- extremely toxic to organs</a:t>
            </a:r>
            <a:endParaRPr lang="en-US" dirty="0"/>
          </a:p>
        </p:txBody>
      </p:sp>
    </p:spTree>
    <p:extLst>
      <p:ext uri="{BB962C8B-B14F-4D97-AF65-F5344CB8AC3E}">
        <p14:creationId xmlns:p14="http://schemas.microsoft.com/office/powerpoint/2010/main" val="1871561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673589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Title 1"/>
          <p:cNvSpPr>
            <a:spLocks noGrp="1"/>
          </p:cNvSpPr>
          <p:nvPr>
            <p:ph type="title"/>
          </p:nvPr>
        </p:nvSpPr>
        <p:spPr/>
        <p:txBody>
          <a:bodyPr/>
          <a:lstStyle/>
          <a:p>
            <a:r>
              <a:rPr lang="en-US" sz="4383"/>
              <a:t>Mechanism of anticancer  drug resistance </a:t>
            </a:r>
          </a:p>
        </p:txBody>
      </p:sp>
      <p:sp>
        <p:nvSpPr>
          <p:cNvPr id="454659" name="Content Placeholder 2"/>
          <p:cNvSpPr>
            <a:spLocks noGrp="1"/>
          </p:cNvSpPr>
          <p:nvPr>
            <p:ph idx="1"/>
          </p:nvPr>
        </p:nvSpPr>
        <p:spPr/>
        <p:txBody>
          <a:bodyPr/>
          <a:lstStyle/>
          <a:p>
            <a:r>
              <a:rPr lang="en-US" smtClean="0"/>
              <a:t>Increased capability of the cancer cells to repair DNA. </a:t>
            </a:r>
          </a:p>
          <a:p>
            <a:r>
              <a:rPr lang="en-US" smtClean="0"/>
              <a:t> Decreased permeability of the cell to the drug. </a:t>
            </a:r>
          </a:p>
          <a:p>
            <a:r>
              <a:rPr lang="en-US" smtClean="0"/>
              <a:t> Decreased transportation of the drug to the receptor site. </a:t>
            </a:r>
          </a:p>
          <a:p>
            <a:r>
              <a:rPr lang="en-US" smtClean="0"/>
              <a:t> Increased production of glutathione which inactivates the agent through conjugation. </a:t>
            </a:r>
          </a:p>
          <a:p>
            <a:r>
              <a:rPr lang="en-US" smtClean="0"/>
              <a:t> Increased glutathione S-transferase activity which catalyses conjugation/metabolism of the drug. </a:t>
            </a:r>
          </a:p>
          <a:p>
            <a:r>
              <a:rPr lang="en-US" smtClean="0"/>
              <a:t> Increased synthesis of dihydrofalate reductase </a:t>
            </a:r>
          </a:p>
          <a:p>
            <a:endParaRPr lang="en-US" smtClean="0"/>
          </a:p>
        </p:txBody>
      </p:sp>
    </p:spTree>
    <p:extLst>
      <p:ext uri="{BB962C8B-B14F-4D97-AF65-F5344CB8AC3E}">
        <p14:creationId xmlns:p14="http://schemas.microsoft.com/office/powerpoint/2010/main" val="1157689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2" name="Title 1"/>
          <p:cNvSpPr>
            <a:spLocks noGrp="1"/>
          </p:cNvSpPr>
          <p:nvPr>
            <p:ph type="title"/>
          </p:nvPr>
        </p:nvSpPr>
        <p:spPr>
          <a:xfrm>
            <a:off x="1286277" y="0"/>
            <a:ext cx="9619447" cy="1219200"/>
          </a:xfrm>
        </p:spPr>
        <p:txBody>
          <a:bodyPr>
            <a:normAutofit fontScale="90000"/>
          </a:bodyPr>
          <a:lstStyle/>
          <a:p>
            <a:r>
              <a:rPr lang="en-US" sz="4383" b="1"/>
              <a:t>Hormonal/Tissue-Specific Anticancer Agents </a:t>
            </a:r>
            <a:endParaRPr lang="en-US" sz="4383"/>
          </a:p>
        </p:txBody>
      </p:sp>
      <p:sp>
        <p:nvSpPr>
          <p:cNvPr id="3" name="Content Placeholder 2"/>
          <p:cNvSpPr>
            <a:spLocks noGrp="1"/>
          </p:cNvSpPr>
          <p:nvPr>
            <p:ph idx="1"/>
          </p:nvPr>
        </p:nvSpPr>
        <p:spPr>
          <a:xfrm>
            <a:off x="1019070" y="1219201"/>
            <a:ext cx="10421067" cy="5105400"/>
          </a:xfrm>
        </p:spPr>
        <p:txBody>
          <a:bodyPr>
            <a:normAutofit fontScale="92500" lnSpcReduction="10000"/>
          </a:bodyPr>
          <a:lstStyle/>
          <a:p>
            <a:pPr marL="0" indent="0">
              <a:buNone/>
              <a:defRPr/>
            </a:pPr>
            <a:r>
              <a:rPr lang="en-US" dirty="0" smtClean="0"/>
              <a:t>examples of these drugs include;</a:t>
            </a:r>
          </a:p>
          <a:p>
            <a:pPr>
              <a:defRPr/>
            </a:pPr>
            <a:r>
              <a:rPr lang="en-US" sz="2630" dirty="0"/>
              <a:t> </a:t>
            </a:r>
            <a:r>
              <a:rPr lang="en-US" sz="2630" dirty="0" err="1"/>
              <a:t>anastrazole</a:t>
            </a:r>
            <a:r>
              <a:rPr lang="en-US" sz="2630" dirty="0"/>
              <a:t>,</a:t>
            </a:r>
          </a:p>
          <a:p>
            <a:pPr>
              <a:defRPr/>
            </a:pPr>
            <a:r>
              <a:rPr lang="en-US" sz="2630" dirty="0" err="1"/>
              <a:t>bicalutamide</a:t>
            </a:r>
            <a:r>
              <a:rPr lang="en-US" sz="2630" dirty="0"/>
              <a:t>,</a:t>
            </a:r>
          </a:p>
          <a:p>
            <a:pPr>
              <a:defRPr/>
            </a:pPr>
            <a:r>
              <a:rPr lang="en-US" sz="2630" dirty="0"/>
              <a:t> </a:t>
            </a:r>
            <a:r>
              <a:rPr lang="en-US" sz="2630" dirty="0" err="1"/>
              <a:t>estramustine</a:t>
            </a:r>
            <a:r>
              <a:rPr lang="en-US" sz="2630" dirty="0"/>
              <a:t>,</a:t>
            </a:r>
          </a:p>
          <a:p>
            <a:pPr>
              <a:defRPr/>
            </a:pPr>
            <a:r>
              <a:rPr lang="en-US" sz="2630" dirty="0"/>
              <a:t> </a:t>
            </a:r>
            <a:r>
              <a:rPr lang="en-US" sz="2630" dirty="0" err="1"/>
              <a:t>exemestine</a:t>
            </a:r>
            <a:r>
              <a:rPr lang="en-US" sz="2630" dirty="0"/>
              <a:t>,</a:t>
            </a:r>
          </a:p>
          <a:p>
            <a:pPr>
              <a:defRPr/>
            </a:pPr>
            <a:r>
              <a:rPr lang="en-US" sz="2630" dirty="0"/>
              <a:t> </a:t>
            </a:r>
            <a:r>
              <a:rPr lang="en-US" sz="2630" dirty="0" err="1"/>
              <a:t>flutamide</a:t>
            </a:r>
            <a:r>
              <a:rPr lang="en-US" sz="2630" dirty="0"/>
              <a:t>,</a:t>
            </a:r>
          </a:p>
          <a:p>
            <a:pPr>
              <a:defRPr/>
            </a:pPr>
            <a:r>
              <a:rPr lang="en-US" sz="2630" dirty="0"/>
              <a:t> </a:t>
            </a:r>
            <a:r>
              <a:rPr lang="en-US" sz="2630" dirty="0" err="1"/>
              <a:t>gosereline</a:t>
            </a:r>
            <a:r>
              <a:rPr lang="en-US" sz="2630" dirty="0"/>
              <a:t>,</a:t>
            </a:r>
          </a:p>
          <a:p>
            <a:pPr>
              <a:defRPr/>
            </a:pPr>
            <a:r>
              <a:rPr lang="en-US" sz="2630" dirty="0"/>
              <a:t> </a:t>
            </a:r>
            <a:r>
              <a:rPr lang="en-US" sz="2630" dirty="0" err="1"/>
              <a:t>letrozole</a:t>
            </a:r>
            <a:r>
              <a:rPr lang="en-US" sz="2630" dirty="0"/>
              <a:t>,</a:t>
            </a:r>
          </a:p>
          <a:p>
            <a:pPr>
              <a:defRPr/>
            </a:pPr>
            <a:r>
              <a:rPr lang="en-US" sz="2630" dirty="0"/>
              <a:t> </a:t>
            </a:r>
            <a:r>
              <a:rPr lang="en-US" sz="2630" dirty="0" err="1"/>
              <a:t>tamoxifen</a:t>
            </a:r>
            <a:r>
              <a:rPr lang="en-US" sz="2630" dirty="0"/>
              <a:t>,</a:t>
            </a:r>
          </a:p>
          <a:p>
            <a:pPr>
              <a:defRPr/>
            </a:pPr>
            <a:r>
              <a:rPr lang="en-US" sz="2630" dirty="0"/>
              <a:t> </a:t>
            </a:r>
            <a:r>
              <a:rPr lang="en-US" sz="2630" dirty="0" err="1"/>
              <a:t>nilutamide</a:t>
            </a:r>
            <a:r>
              <a:rPr lang="en-US" sz="2630" dirty="0"/>
              <a:t>,</a:t>
            </a:r>
          </a:p>
          <a:p>
            <a:pPr>
              <a:defRPr/>
            </a:pPr>
            <a:r>
              <a:rPr lang="en-US" sz="2630" dirty="0"/>
              <a:t> </a:t>
            </a:r>
            <a:r>
              <a:rPr lang="en-US" sz="2630" dirty="0" err="1"/>
              <a:t>testolactone</a:t>
            </a:r>
            <a:r>
              <a:rPr lang="en-US" sz="2630" dirty="0"/>
              <a:t>,</a:t>
            </a:r>
          </a:p>
          <a:p>
            <a:pPr>
              <a:defRPr/>
            </a:pPr>
            <a:r>
              <a:rPr lang="en-US" sz="2630" dirty="0"/>
              <a:t> </a:t>
            </a:r>
            <a:r>
              <a:rPr lang="en-US" sz="2630" dirty="0" err="1"/>
              <a:t>toremifene</a:t>
            </a:r>
            <a:r>
              <a:rPr lang="en-US" sz="2630" dirty="0"/>
              <a:t>, </a:t>
            </a:r>
            <a:r>
              <a:rPr lang="en-US" sz="2630" dirty="0" err="1"/>
              <a:t>triptorelin</a:t>
            </a:r>
            <a:r>
              <a:rPr lang="en-US" sz="2630" dirty="0"/>
              <a:t> and </a:t>
            </a:r>
            <a:r>
              <a:rPr lang="en-US" sz="2630" dirty="0" err="1"/>
              <a:t>leuprolide</a:t>
            </a:r>
            <a:r>
              <a:rPr lang="en-US" sz="2630" dirty="0"/>
              <a:t> </a:t>
            </a:r>
          </a:p>
        </p:txBody>
      </p:sp>
    </p:spTree>
    <p:extLst>
      <p:ext uri="{BB962C8B-B14F-4D97-AF65-F5344CB8AC3E}">
        <p14:creationId xmlns:p14="http://schemas.microsoft.com/office/powerpoint/2010/main" val="388407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6" name="Title 1"/>
          <p:cNvSpPr>
            <a:spLocks noGrp="1"/>
          </p:cNvSpPr>
          <p:nvPr>
            <p:ph type="title"/>
          </p:nvPr>
        </p:nvSpPr>
        <p:spPr>
          <a:xfrm>
            <a:off x="1286277" y="-304800"/>
            <a:ext cx="9619447" cy="1295400"/>
          </a:xfrm>
        </p:spPr>
        <p:txBody>
          <a:bodyPr/>
          <a:lstStyle/>
          <a:p>
            <a:r>
              <a:rPr lang="en-US" dirty="0" smtClean="0"/>
              <a:t>MOA</a:t>
            </a:r>
          </a:p>
        </p:txBody>
      </p:sp>
      <p:sp>
        <p:nvSpPr>
          <p:cNvPr id="456707" name="Content Placeholder 2"/>
          <p:cNvSpPr>
            <a:spLocks noGrp="1"/>
          </p:cNvSpPr>
          <p:nvPr>
            <p:ph idx="1"/>
          </p:nvPr>
        </p:nvSpPr>
        <p:spPr>
          <a:xfrm>
            <a:off x="792481" y="853440"/>
            <a:ext cx="10113244" cy="5471161"/>
          </a:xfrm>
        </p:spPr>
        <p:txBody>
          <a:bodyPr/>
          <a:lstStyle/>
          <a:p>
            <a:r>
              <a:rPr lang="en-US" dirty="0" smtClean="0"/>
              <a:t>These drugs are receptor-site specific or hormone-specific to block the stimulation of growing cancer cells that are sensitive to these hormones. </a:t>
            </a:r>
          </a:p>
          <a:p>
            <a:r>
              <a:rPr lang="en-US" b="1" dirty="0" smtClean="0"/>
              <a:t>Indications </a:t>
            </a:r>
            <a:endParaRPr lang="en-US" dirty="0" smtClean="0"/>
          </a:p>
          <a:p>
            <a:r>
              <a:rPr lang="en-US" dirty="0" smtClean="0"/>
              <a:t>Breast cancer in post menopausal women, prostate cancers, endometriosis and precocious puberty</a:t>
            </a:r>
          </a:p>
          <a:p>
            <a:r>
              <a:rPr lang="en-US" dirty="0" smtClean="0"/>
              <a:t> </a:t>
            </a:r>
            <a:r>
              <a:rPr lang="en-US" b="1" dirty="0" smtClean="0"/>
              <a:t>Adverse effects </a:t>
            </a:r>
            <a:endParaRPr lang="en-US" dirty="0" smtClean="0"/>
          </a:p>
          <a:p>
            <a:r>
              <a:rPr lang="en-US" dirty="0" smtClean="0"/>
              <a:t>Menopausal-associated effects like hot flashes, vaginal spotting, vaginal dryness, mood swings and depression.</a:t>
            </a:r>
          </a:p>
          <a:p>
            <a:r>
              <a:rPr lang="en-US" dirty="0" smtClean="0"/>
              <a:t> Other effects include bone marrow depression, GI toxicity and hepatic dysfunction. Without estrogen activity hypercalcemia results </a:t>
            </a:r>
          </a:p>
        </p:txBody>
      </p:sp>
    </p:spTree>
    <p:extLst>
      <p:ext uri="{BB962C8B-B14F-4D97-AF65-F5344CB8AC3E}">
        <p14:creationId xmlns:p14="http://schemas.microsoft.com/office/powerpoint/2010/main" val="3038202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Title 1"/>
          <p:cNvSpPr>
            <a:spLocks noGrp="1"/>
          </p:cNvSpPr>
          <p:nvPr>
            <p:ph type="title"/>
          </p:nvPr>
        </p:nvSpPr>
        <p:spPr/>
        <p:txBody>
          <a:bodyPr/>
          <a:lstStyle/>
          <a:p>
            <a:r>
              <a:rPr lang="en-US" dirty="0" err="1" smtClean="0"/>
              <a:t>Cisplastin</a:t>
            </a:r>
            <a:endParaRPr lang="en-US" dirty="0" smtClean="0"/>
          </a:p>
        </p:txBody>
      </p:sp>
      <p:sp>
        <p:nvSpPr>
          <p:cNvPr id="457731" name="Content Placeholder 2"/>
          <p:cNvSpPr>
            <a:spLocks noGrp="1"/>
          </p:cNvSpPr>
          <p:nvPr>
            <p:ph idx="1"/>
          </p:nvPr>
        </p:nvSpPr>
        <p:spPr/>
        <p:txBody>
          <a:bodyPr/>
          <a:lstStyle/>
          <a:p>
            <a:r>
              <a:rPr lang="en-US" dirty="0" smtClean="0"/>
              <a:t>Is a platinum analogue</a:t>
            </a:r>
          </a:p>
          <a:p>
            <a:r>
              <a:rPr lang="en-US" dirty="0" smtClean="0"/>
              <a:t>Used in testicular cancers</a:t>
            </a:r>
          </a:p>
          <a:p>
            <a:r>
              <a:rPr lang="en-US" dirty="0" smtClean="0"/>
              <a:t>Diuresis is essential when the drug is given to prevent kidney damage</a:t>
            </a:r>
          </a:p>
          <a:p>
            <a:r>
              <a:rPr lang="en-US" dirty="0" smtClean="0"/>
              <a:t>Damages hearing therefore test hearing </a:t>
            </a:r>
            <a:r>
              <a:rPr lang="en-US" dirty="0" err="1" smtClean="0"/>
              <a:t>regulary</a:t>
            </a:r>
            <a:endParaRPr lang="en-US" dirty="0" smtClean="0"/>
          </a:p>
          <a:p>
            <a:r>
              <a:rPr lang="en-US" dirty="0" smtClean="0"/>
              <a:t>Vomiting is troublesome here. Always have </a:t>
            </a:r>
            <a:r>
              <a:rPr lang="en-US" dirty="0" err="1" smtClean="0"/>
              <a:t>antiemetics</a:t>
            </a:r>
            <a:r>
              <a:rPr lang="en-US" dirty="0" smtClean="0"/>
              <a:t> handy</a:t>
            </a:r>
          </a:p>
        </p:txBody>
      </p:sp>
    </p:spTree>
    <p:extLst>
      <p:ext uri="{BB962C8B-B14F-4D97-AF65-F5344CB8AC3E}">
        <p14:creationId xmlns:p14="http://schemas.microsoft.com/office/powerpoint/2010/main" val="21904453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Title 1"/>
          <p:cNvSpPr>
            <a:spLocks noGrp="1"/>
          </p:cNvSpPr>
          <p:nvPr>
            <p:ph type="title"/>
          </p:nvPr>
        </p:nvSpPr>
        <p:spPr>
          <a:xfrm>
            <a:off x="1286277" y="0"/>
            <a:ext cx="9619447" cy="914400"/>
          </a:xfrm>
        </p:spPr>
        <p:txBody>
          <a:bodyPr/>
          <a:lstStyle/>
          <a:p>
            <a:r>
              <a:rPr lang="en-US" sz="4871" b="1"/>
              <a:t>Combination of Anti-cancer Drugs </a:t>
            </a:r>
            <a:endParaRPr lang="en-US" sz="4871"/>
          </a:p>
        </p:txBody>
      </p:sp>
      <p:sp>
        <p:nvSpPr>
          <p:cNvPr id="458755" name="Content Placeholder 2"/>
          <p:cNvSpPr>
            <a:spLocks noGrp="1"/>
          </p:cNvSpPr>
          <p:nvPr>
            <p:ph idx="1"/>
          </p:nvPr>
        </p:nvSpPr>
        <p:spPr>
          <a:xfrm>
            <a:off x="1286277" y="914401"/>
            <a:ext cx="9619447" cy="5410200"/>
          </a:xfrm>
        </p:spPr>
        <p:txBody>
          <a:bodyPr/>
          <a:lstStyle/>
          <a:p>
            <a:pPr marL="0" indent="0">
              <a:buNone/>
            </a:pPr>
            <a:r>
              <a:rPr lang="en-US" smtClean="0"/>
              <a:t> </a:t>
            </a:r>
            <a:r>
              <a:rPr lang="en-US" sz="3507" b="1">
                <a:solidFill>
                  <a:srgbClr val="FF0000"/>
                </a:solidFill>
              </a:rPr>
              <a:t>reasons</a:t>
            </a:r>
            <a:r>
              <a:rPr lang="en-US" smtClean="0"/>
              <a:t>: </a:t>
            </a:r>
          </a:p>
          <a:p>
            <a:pPr marL="0" indent="0">
              <a:buNone/>
            </a:pPr>
            <a:r>
              <a:rPr lang="en-US" smtClean="0"/>
              <a:t>1. Combination of drugs acting by different mechanisms reduces the chances of development of drug resistance. Cancer cells develop resistance just like microbials. Some may develop multiresistant drug pumps which make them resist many drugs. </a:t>
            </a:r>
          </a:p>
          <a:p>
            <a:pPr marL="0" indent="0">
              <a:buNone/>
            </a:pPr>
            <a:r>
              <a:rPr lang="en-US" smtClean="0"/>
              <a:t>2. Selecting agents that produce different patterns of toxicity and thereby reduce the damage directed at any one organ system. </a:t>
            </a:r>
          </a:p>
          <a:p>
            <a:pPr marL="0" indent="0">
              <a:buNone/>
            </a:pPr>
            <a:r>
              <a:rPr lang="en-US" smtClean="0"/>
              <a:t>3. Combining of anticancer agents that act at different stages of the cell cycle allows for more tumor cells to be killed. </a:t>
            </a:r>
          </a:p>
        </p:txBody>
      </p:sp>
    </p:spTree>
    <p:extLst>
      <p:ext uri="{BB962C8B-B14F-4D97-AF65-F5344CB8AC3E}">
        <p14:creationId xmlns:p14="http://schemas.microsoft.com/office/powerpoint/2010/main" val="309104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Title 1"/>
          <p:cNvSpPr>
            <a:spLocks noGrp="1"/>
          </p:cNvSpPr>
          <p:nvPr>
            <p:ph type="title"/>
          </p:nvPr>
        </p:nvSpPr>
        <p:spPr/>
        <p:txBody>
          <a:bodyPr/>
          <a:lstStyle/>
          <a:p>
            <a:endParaRPr lang="en-US" smtClean="0"/>
          </a:p>
        </p:txBody>
      </p:sp>
      <p:sp>
        <p:nvSpPr>
          <p:cNvPr id="445443" name="Content Placeholder 2"/>
          <p:cNvSpPr>
            <a:spLocks noGrp="1"/>
          </p:cNvSpPr>
          <p:nvPr>
            <p:ph idx="1"/>
          </p:nvPr>
        </p:nvSpPr>
        <p:spPr/>
        <p:txBody>
          <a:bodyPr/>
          <a:lstStyle/>
          <a:p>
            <a:r>
              <a:rPr lang="en-US" dirty="0" smtClean="0"/>
              <a:t>Chemotherapy targets dividing cells, hence normal cells of ovary, testes, hair follicles, endometrium and other sites of fast cell division are usually affected. </a:t>
            </a:r>
          </a:p>
          <a:p>
            <a:r>
              <a:rPr lang="en-US" dirty="0" smtClean="0"/>
              <a:t>Drugs may target specific cancer cells by means of receptors e.g. antiestrogens can target estrogen receptors and cause death of cancer cells that depend on estrogen</a:t>
            </a:r>
          </a:p>
          <a:p>
            <a:r>
              <a:rPr lang="en-US" dirty="0" smtClean="0"/>
              <a:t>These drugs are usually used for treating cancers of the reproductive system because these cancers are dependent on these sex hormones. </a:t>
            </a:r>
          </a:p>
        </p:txBody>
      </p:sp>
    </p:spTree>
    <p:extLst>
      <p:ext uri="{BB962C8B-B14F-4D97-AF65-F5344CB8AC3E}">
        <p14:creationId xmlns:p14="http://schemas.microsoft.com/office/powerpoint/2010/main" val="13609134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Rectangle 1"/>
          <p:cNvSpPr>
            <a:spLocks noChangeArrowheads="1"/>
          </p:cNvSpPr>
          <p:nvPr/>
        </p:nvSpPr>
        <p:spPr bwMode="auto">
          <a:xfrm>
            <a:off x="539931" y="679269"/>
            <a:ext cx="10948492" cy="564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0256" tIns="50128" rIns="100256" bIns="50128">
            <a:spAutoFit/>
          </a:bodyPr>
          <a:lstStyle/>
          <a:p>
            <a:pPr marL="433517" indent="-457200" defTabSz="890717">
              <a:buFont typeface="Arial" panose="020B0604020202020204" pitchFamily="34" charset="0"/>
              <a:buChar char="•"/>
            </a:pPr>
            <a:r>
              <a:rPr lang="en-US" sz="2400" b="1" dirty="0">
                <a:solidFill>
                  <a:prstClr val="black"/>
                </a:solidFill>
                <a:latin typeface="Calibri" panose="020F0502020204030204"/>
              </a:rPr>
              <a:t>REGIME DRUGS INCLUDED DISEASE </a:t>
            </a:r>
            <a:endParaRPr lang="en-US" sz="2400" dirty="0">
              <a:solidFill>
                <a:prstClr val="black"/>
              </a:solidFill>
              <a:latin typeface="Calibri" panose="020F0502020204030204"/>
            </a:endParaRPr>
          </a:p>
          <a:p>
            <a:pPr marL="433517" indent="-457200" defTabSz="890717">
              <a:buFont typeface="Arial" panose="020B0604020202020204" pitchFamily="34" charset="0"/>
              <a:buChar char="•"/>
            </a:pPr>
            <a:r>
              <a:rPr lang="en-US" sz="2400" b="1" dirty="0">
                <a:solidFill>
                  <a:prstClr val="black"/>
                </a:solidFill>
                <a:latin typeface="Calibri" panose="020F0502020204030204"/>
              </a:rPr>
              <a:t>ABVD </a:t>
            </a:r>
            <a:r>
              <a:rPr lang="en-US" sz="2400" dirty="0" err="1">
                <a:solidFill>
                  <a:prstClr val="black"/>
                </a:solidFill>
                <a:latin typeface="Calibri" panose="020F0502020204030204"/>
              </a:rPr>
              <a:t>Dorobucin</a:t>
            </a:r>
            <a:r>
              <a:rPr lang="en-US" sz="2400" dirty="0">
                <a:solidFill>
                  <a:prstClr val="black"/>
                </a:solidFill>
                <a:latin typeface="Calibri" panose="020F0502020204030204"/>
              </a:rPr>
              <a:t> (Adriamycin) Hodgkin’s disease </a:t>
            </a:r>
          </a:p>
          <a:p>
            <a:pPr marL="433517" indent="-457200" defTabSz="890717">
              <a:buFont typeface="Arial" panose="020B0604020202020204" pitchFamily="34" charset="0"/>
              <a:buChar char="•"/>
            </a:pPr>
            <a:r>
              <a:rPr lang="en-US" sz="2400" dirty="0" err="1">
                <a:solidFill>
                  <a:prstClr val="black"/>
                </a:solidFill>
                <a:latin typeface="Calibri" panose="020F0502020204030204"/>
              </a:rPr>
              <a:t>Bleomyan</a:t>
            </a:r>
            <a:r>
              <a:rPr lang="en-US" sz="2400" dirty="0">
                <a:solidFill>
                  <a:prstClr val="black"/>
                </a:solidFill>
                <a:latin typeface="Calibri" panose="020F0502020204030204"/>
              </a:rPr>
              <a:t> (</a:t>
            </a:r>
            <a:r>
              <a:rPr lang="en-US" sz="2400" dirty="0" err="1">
                <a:solidFill>
                  <a:prstClr val="black"/>
                </a:solidFill>
                <a:latin typeface="Calibri" panose="020F0502020204030204"/>
              </a:rPr>
              <a:t>Blenoxane</a:t>
            </a:r>
            <a:r>
              <a:rPr lang="en-US" sz="2400" dirty="0">
                <a:solidFill>
                  <a:prstClr val="black"/>
                </a:solidFill>
                <a:latin typeface="Calibri" panose="020F0502020204030204"/>
              </a:rPr>
              <a:t>) </a:t>
            </a:r>
          </a:p>
          <a:p>
            <a:pPr marL="433517" indent="-457200" defTabSz="890717">
              <a:buFont typeface="Arial" panose="020B0604020202020204" pitchFamily="34" charset="0"/>
              <a:buChar char="•"/>
            </a:pPr>
            <a:r>
              <a:rPr lang="en-US" sz="2400" dirty="0">
                <a:solidFill>
                  <a:prstClr val="black"/>
                </a:solidFill>
                <a:latin typeface="Calibri" panose="020F0502020204030204"/>
              </a:rPr>
              <a:t>Vinblastine (</a:t>
            </a:r>
            <a:r>
              <a:rPr lang="en-US" sz="2400" dirty="0" err="1">
                <a:solidFill>
                  <a:prstClr val="black"/>
                </a:solidFill>
                <a:latin typeface="Calibri" panose="020F0502020204030204"/>
              </a:rPr>
              <a:t>Velban</a:t>
            </a:r>
            <a:r>
              <a:rPr lang="en-US" sz="2400" dirty="0">
                <a:solidFill>
                  <a:prstClr val="black"/>
                </a:solidFill>
                <a:latin typeface="Calibri" panose="020F0502020204030204"/>
              </a:rPr>
              <a:t>) </a:t>
            </a:r>
          </a:p>
          <a:p>
            <a:pPr marL="433517" indent="-457200" defTabSz="890717">
              <a:buFont typeface="Arial" panose="020B0604020202020204" pitchFamily="34" charset="0"/>
              <a:buChar char="•"/>
            </a:pPr>
            <a:r>
              <a:rPr lang="en-US" sz="2400" b="1" dirty="0">
                <a:solidFill>
                  <a:prstClr val="black"/>
                </a:solidFill>
                <a:latin typeface="Calibri" panose="020F0502020204030204"/>
              </a:rPr>
              <a:t>CHOP </a:t>
            </a:r>
            <a:r>
              <a:rPr lang="en-US" sz="2400" dirty="0">
                <a:solidFill>
                  <a:prstClr val="black"/>
                </a:solidFill>
                <a:latin typeface="Calibri" panose="020F0502020204030204"/>
              </a:rPr>
              <a:t>Cyclophosphamide </a:t>
            </a:r>
          </a:p>
          <a:p>
            <a:pPr marL="433517" indent="-457200" defTabSz="890717">
              <a:buFont typeface="Arial" panose="020B0604020202020204" pitchFamily="34" charset="0"/>
              <a:buChar char="•"/>
            </a:pPr>
            <a:r>
              <a:rPr lang="en-US" sz="2400" dirty="0" err="1">
                <a:solidFill>
                  <a:prstClr val="black"/>
                </a:solidFill>
                <a:latin typeface="Calibri" panose="020F0502020204030204"/>
              </a:rPr>
              <a:t>Dororubicin</a:t>
            </a:r>
            <a:r>
              <a:rPr lang="en-US" sz="2400" dirty="0">
                <a:solidFill>
                  <a:prstClr val="black"/>
                </a:solidFill>
                <a:latin typeface="Calibri" panose="020F0502020204030204"/>
              </a:rPr>
              <a:t> Non-Hodgkin’s Lymphomas </a:t>
            </a:r>
          </a:p>
          <a:p>
            <a:pPr marL="433517" indent="-457200" defTabSz="890717">
              <a:buFont typeface="Arial" panose="020B0604020202020204" pitchFamily="34" charset="0"/>
              <a:buChar char="•"/>
            </a:pPr>
            <a:r>
              <a:rPr lang="en-US" sz="2400" dirty="0" err="1">
                <a:solidFill>
                  <a:prstClr val="black"/>
                </a:solidFill>
                <a:latin typeface="Calibri" panose="020F0502020204030204"/>
              </a:rPr>
              <a:t>Oncovin</a:t>
            </a:r>
            <a:r>
              <a:rPr lang="en-US" sz="2400" dirty="0">
                <a:solidFill>
                  <a:prstClr val="black"/>
                </a:solidFill>
                <a:latin typeface="Calibri" panose="020F0502020204030204"/>
              </a:rPr>
              <a:t> </a:t>
            </a:r>
          </a:p>
          <a:p>
            <a:pPr marL="433517" indent="-457200" defTabSz="890717">
              <a:buFont typeface="Arial" panose="020B0604020202020204" pitchFamily="34" charset="0"/>
              <a:buChar char="•"/>
            </a:pPr>
            <a:r>
              <a:rPr lang="en-US" sz="2400" dirty="0">
                <a:solidFill>
                  <a:prstClr val="black"/>
                </a:solidFill>
                <a:latin typeface="Calibri" panose="020F0502020204030204"/>
              </a:rPr>
              <a:t>Prednisone </a:t>
            </a:r>
          </a:p>
          <a:p>
            <a:pPr marL="433517" indent="-457200" defTabSz="890717">
              <a:buFont typeface="Arial" panose="020B0604020202020204" pitchFamily="34" charset="0"/>
              <a:buChar char="•"/>
            </a:pPr>
            <a:r>
              <a:rPr lang="en-US" sz="2400" b="1" dirty="0">
                <a:solidFill>
                  <a:prstClr val="black"/>
                </a:solidFill>
                <a:latin typeface="Calibri" panose="020F0502020204030204"/>
              </a:rPr>
              <a:t>CHF </a:t>
            </a:r>
            <a:r>
              <a:rPr lang="en-US" sz="2400" dirty="0" err="1">
                <a:solidFill>
                  <a:prstClr val="black"/>
                </a:solidFill>
                <a:latin typeface="Calibri" panose="020F0502020204030204"/>
              </a:rPr>
              <a:t>Cyclophospanide</a:t>
            </a:r>
            <a:r>
              <a:rPr lang="en-US" sz="2400" dirty="0">
                <a:solidFill>
                  <a:prstClr val="black"/>
                </a:solidFill>
                <a:latin typeface="Calibri" panose="020F0502020204030204"/>
              </a:rPr>
              <a:t> </a:t>
            </a:r>
          </a:p>
          <a:p>
            <a:pPr marL="433517" indent="-457200" defTabSz="890717">
              <a:buFont typeface="Arial" panose="020B0604020202020204" pitchFamily="34" charset="0"/>
              <a:buChar char="•"/>
            </a:pPr>
            <a:r>
              <a:rPr lang="en-US" sz="2400" dirty="0">
                <a:solidFill>
                  <a:prstClr val="black"/>
                </a:solidFill>
                <a:latin typeface="Calibri" panose="020F0502020204030204"/>
              </a:rPr>
              <a:t>Methotrexate Breast </a:t>
            </a:r>
            <a:r>
              <a:rPr lang="en-US" sz="2400" dirty="0" err="1">
                <a:solidFill>
                  <a:prstClr val="black"/>
                </a:solidFill>
                <a:latin typeface="Calibri" panose="020F0502020204030204"/>
              </a:rPr>
              <a:t>caranoma</a:t>
            </a:r>
            <a:r>
              <a:rPr lang="en-US" sz="2400" dirty="0">
                <a:solidFill>
                  <a:prstClr val="black"/>
                </a:solidFill>
                <a:latin typeface="Calibri" panose="020F0502020204030204"/>
              </a:rPr>
              <a:t> </a:t>
            </a:r>
          </a:p>
          <a:p>
            <a:pPr marL="433517" indent="-457200" defTabSz="890717">
              <a:buFont typeface="Arial" panose="020B0604020202020204" pitchFamily="34" charset="0"/>
              <a:buChar char="•"/>
            </a:pPr>
            <a:r>
              <a:rPr lang="en-US" sz="2400" dirty="0">
                <a:solidFill>
                  <a:prstClr val="black"/>
                </a:solidFill>
                <a:latin typeface="Calibri" panose="020F0502020204030204"/>
              </a:rPr>
              <a:t>Fluorouracil </a:t>
            </a:r>
          </a:p>
          <a:p>
            <a:pPr marL="433517" indent="-457200" defTabSz="890717">
              <a:buFont typeface="Arial" panose="020B0604020202020204" pitchFamily="34" charset="0"/>
              <a:buChar char="•"/>
            </a:pPr>
            <a:r>
              <a:rPr lang="en-US" sz="2400" b="1" dirty="0">
                <a:solidFill>
                  <a:prstClr val="black"/>
                </a:solidFill>
                <a:latin typeface="Calibri" panose="020F0502020204030204"/>
              </a:rPr>
              <a:t>POMP </a:t>
            </a:r>
            <a:r>
              <a:rPr lang="en-US" sz="2400" dirty="0">
                <a:solidFill>
                  <a:prstClr val="black"/>
                </a:solidFill>
                <a:latin typeface="Calibri" panose="020F0502020204030204"/>
              </a:rPr>
              <a:t>Prednisone </a:t>
            </a:r>
          </a:p>
          <a:p>
            <a:pPr marL="433517" indent="-457200" defTabSz="890717">
              <a:buFont typeface="Arial" panose="020B0604020202020204" pitchFamily="34" charset="0"/>
              <a:buChar char="•"/>
            </a:pPr>
            <a:r>
              <a:rPr lang="en-US" sz="2400" dirty="0" err="1">
                <a:solidFill>
                  <a:prstClr val="black"/>
                </a:solidFill>
                <a:latin typeface="Calibri" panose="020F0502020204030204"/>
              </a:rPr>
              <a:t>Viuashre</a:t>
            </a:r>
            <a:r>
              <a:rPr lang="en-US" sz="2400" dirty="0">
                <a:solidFill>
                  <a:prstClr val="black"/>
                </a:solidFill>
                <a:latin typeface="Calibri" panose="020F0502020204030204"/>
              </a:rPr>
              <a:t> (</a:t>
            </a:r>
            <a:r>
              <a:rPr lang="en-US" sz="2400" dirty="0" err="1">
                <a:solidFill>
                  <a:prstClr val="black"/>
                </a:solidFill>
                <a:latin typeface="Calibri" panose="020F0502020204030204"/>
              </a:rPr>
              <a:t>oncovin</a:t>
            </a:r>
            <a:r>
              <a:rPr lang="en-US" sz="2400" dirty="0">
                <a:solidFill>
                  <a:prstClr val="black"/>
                </a:solidFill>
                <a:latin typeface="Calibri" panose="020F0502020204030204"/>
              </a:rPr>
              <a:t>) Acute lymphocytic leukemia </a:t>
            </a:r>
          </a:p>
          <a:p>
            <a:pPr marL="433517" indent="-457200" defTabSz="890717">
              <a:buFont typeface="Arial" panose="020B0604020202020204" pitchFamily="34" charset="0"/>
              <a:buChar char="•"/>
            </a:pPr>
            <a:r>
              <a:rPr lang="en-US" sz="2400" dirty="0">
                <a:solidFill>
                  <a:prstClr val="black"/>
                </a:solidFill>
                <a:latin typeface="Calibri" panose="020F0502020204030204"/>
              </a:rPr>
              <a:t>Methotrexate </a:t>
            </a:r>
          </a:p>
          <a:p>
            <a:pPr marL="433517" indent="-457200" defTabSz="890717">
              <a:buFont typeface="Arial" panose="020B0604020202020204" pitchFamily="34" charset="0"/>
              <a:buChar char="•"/>
            </a:pPr>
            <a:r>
              <a:rPr lang="en-US" sz="2400" dirty="0" err="1">
                <a:solidFill>
                  <a:prstClr val="black"/>
                </a:solidFill>
                <a:latin typeface="Calibri" panose="020F0502020204030204"/>
              </a:rPr>
              <a:t>Mercaptoporine</a:t>
            </a:r>
            <a:r>
              <a:rPr lang="en-US" sz="2400" dirty="0">
                <a:solidFill>
                  <a:prstClr val="black"/>
                </a:solidFill>
                <a:latin typeface="Calibri" panose="020F0502020204030204"/>
              </a:rPr>
              <a:t> </a:t>
            </a:r>
          </a:p>
        </p:txBody>
      </p:sp>
    </p:spTree>
    <p:extLst>
      <p:ext uri="{BB962C8B-B14F-4D97-AF65-F5344CB8AC3E}">
        <p14:creationId xmlns:p14="http://schemas.microsoft.com/office/powerpoint/2010/main" val="35530717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2" name="Title 1"/>
          <p:cNvSpPr>
            <a:spLocks noGrp="1"/>
          </p:cNvSpPr>
          <p:nvPr>
            <p:ph type="title"/>
          </p:nvPr>
        </p:nvSpPr>
        <p:spPr>
          <a:xfrm>
            <a:off x="1286277" y="0"/>
            <a:ext cx="9619447" cy="609600"/>
          </a:xfrm>
        </p:spPr>
        <p:txBody>
          <a:bodyPr>
            <a:normAutofit fontScale="90000"/>
          </a:bodyPr>
          <a:lstStyle/>
          <a:p>
            <a:endParaRPr lang="en-US" smtClean="0"/>
          </a:p>
        </p:txBody>
      </p:sp>
      <p:sp>
        <p:nvSpPr>
          <p:cNvPr id="460803" name="Content Placeholder 2"/>
          <p:cNvSpPr>
            <a:spLocks noGrp="1"/>
          </p:cNvSpPr>
          <p:nvPr>
            <p:ph idx="1"/>
          </p:nvPr>
        </p:nvSpPr>
        <p:spPr>
          <a:xfrm>
            <a:off x="1286277" y="609600"/>
            <a:ext cx="9619447" cy="5715001"/>
          </a:xfrm>
        </p:spPr>
        <p:txBody>
          <a:bodyPr/>
          <a:lstStyle/>
          <a:p>
            <a:r>
              <a:rPr lang="en-US" smtClean="0"/>
              <a:t>Cancer of the reproductive system is sensitive to hormones and hormone modulators.</a:t>
            </a:r>
          </a:p>
          <a:p>
            <a:r>
              <a:rPr lang="en-US" smtClean="0"/>
              <a:t> Cancer of the breast, ovaries, prostate, and cervix get their growth stimulated by these sex hormones.</a:t>
            </a:r>
          </a:p>
          <a:p>
            <a:r>
              <a:rPr lang="en-US" smtClean="0"/>
              <a:t> The tumors have specific receptors for these hormones which when stimulated stimulate their growth.</a:t>
            </a:r>
          </a:p>
          <a:p>
            <a:r>
              <a:rPr lang="en-US" smtClean="0"/>
              <a:t> Antineoplastic agents block the receptor sites, block release of gonadotropic hormones, in breast or prosate cancer. </a:t>
            </a:r>
          </a:p>
          <a:p>
            <a:r>
              <a:rPr lang="en-US" smtClean="0"/>
              <a:t>Others may block androgen receptor sites directly and are useful in the treatment of advanced prostate cancer. </a:t>
            </a:r>
          </a:p>
          <a:p>
            <a:endParaRPr lang="en-US" smtClean="0"/>
          </a:p>
        </p:txBody>
      </p:sp>
    </p:spTree>
    <p:extLst>
      <p:ext uri="{BB962C8B-B14F-4D97-AF65-F5344CB8AC3E}">
        <p14:creationId xmlns:p14="http://schemas.microsoft.com/office/powerpoint/2010/main" val="20931628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Title 1"/>
          <p:cNvSpPr>
            <a:spLocks noGrp="1"/>
          </p:cNvSpPr>
          <p:nvPr>
            <p:ph type="title"/>
          </p:nvPr>
        </p:nvSpPr>
        <p:spPr/>
        <p:txBody>
          <a:bodyPr/>
          <a:lstStyle/>
          <a:p>
            <a:r>
              <a:rPr lang="en-US" b="1" smtClean="0"/>
              <a:t>Contraindications and caution </a:t>
            </a:r>
            <a:endParaRPr lang="en-US" smtClean="0"/>
          </a:p>
        </p:txBody>
      </p:sp>
      <p:sp>
        <p:nvSpPr>
          <p:cNvPr id="461827" name="Content Placeholder 2"/>
          <p:cNvSpPr>
            <a:spLocks noGrp="1"/>
          </p:cNvSpPr>
          <p:nvPr>
            <p:ph idx="1"/>
          </p:nvPr>
        </p:nvSpPr>
        <p:spPr/>
        <p:txBody>
          <a:bodyPr/>
          <a:lstStyle/>
          <a:p>
            <a:r>
              <a:rPr lang="en-US" smtClean="0"/>
              <a:t>They are contraindicated in pregnancy and lactation. Caution should be taken in bone marrow suppression, hepatic, renal dysfunctions and GI ulceration</a:t>
            </a:r>
          </a:p>
        </p:txBody>
      </p:sp>
    </p:spTree>
    <p:extLst>
      <p:ext uri="{BB962C8B-B14F-4D97-AF65-F5344CB8AC3E}">
        <p14:creationId xmlns:p14="http://schemas.microsoft.com/office/powerpoint/2010/main" val="4689583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Title 1"/>
          <p:cNvSpPr>
            <a:spLocks noGrp="1"/>
          </p:cNvSpPr>
          <p:nvPr>
            <p:ph type="title"/>
          </p:nvPr>
        </p:nvSpPr>
        <p:spPr/>
        <p:txBody>
          <a:bodyPr/>
          <a:lstStyle/>
          <a:p>
            <a:r>
              <a:rPr lang="en-US" b="1" smtClean="0"/>
              <a:t>Unwanted effects </a:t>
            </a:r>
            <a:endParaRPr lang="en-US" smtClean="0"/>
          </a:p>
        </p:txBody>
      </p:sp>
      <p:sp>
        <p:nvSpPr>
          <p:cNvPr id="462851" name="Content Placeholder 2"/>
          <p:cNvSpPr>
            <a:spLocks noGrp="1"/>
          </p:cNvSpPr>
          <p:nvPr>
            <p:ph idx="1"/>
          </p:nvPr>
        </p:nvSpPr>
        <p:spPr/>
        <p:txBody>
          <a:bodyPr/>
          <a:lstStyle/>
          <a:p>
            <a:r>
              <a:rPr lang="en-US" smtClean="0"/>
              <a:t>The drugs are non -selective and attack the dividing tissues. They cause bone marrow suppression, damage to epithelial cells, nausea, stomatitis and damage to hair follicles leading to alopaecia </a:t>
            </a:r>
          </a:p>
          <a:p>
            <a:r>
              <a:rPr lang="en-US" b="1" smtClean="0"/>
              <a:t>Drug interactions </a:t>
            </a:r>
            <a:endParaRPr lang="en-US" smtClean="0"/>
          </a:p>
          <a:p>
            <a:r>
              <a:rPr lang="en-US" smtClean="0"/>
              <a:t>Bone marrow suppressants and radiation accelerates the effects on bone marrow suppression. Immunosuppression drugs increase the risk of generalized viral infections. </a:t>
            </a:r>
          </a:p>
          <a:p>
            <a:r>
              <a:rPr lang="en-US" smtClean="0"/>
              <a:t>Live virus vaccines put patients at risk of role of getting the disease </a:t>
            </a:r>
          </a:p>
        </p:txBody>
      </p:sp>
    </p:spTree>
    <p:extLst>
      <p:ext uri="{BB962C8B-B14F-4D97-AF65-F5344CB8AC3E}">
        <p14:creationId xmlns:p14="http://schemas.microsoft.com/office/powerpoint/2010/main" val="31850122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Title 1"/>
          <p:cNvSpPr>
            <a:spLocks noGrp="1"/>
          </p:cNvSpPr>
          <p:nvPr>
            <p:ph type="title"/>
          </p:nvPr>
        </p:nvSpPr>
        <p:spPr>
          <a:xfrm>
            <a:off x="1373363" y="481149"/>
            <a:ext cx="9619447" cy="990600"/>
          </a:xfrm>
        </p:spPr>
        <p:txBody>
          <a:bodyPr/>
          <a:lstStyle/>
          <a:p>
            <a:r>
              <a:rPr lang="en-US" dirty="0" smtClean="0"/>
              <a:t>COMMON COMBINATION USED</a:t>
            </a:r>
          </a:p>
        </p:txBody>
      </p:sp>
      <p:sp>
        <p:nvSpPr>
          <p:cNvPr id="3" name="Content Placeholder 2"/>
          <p:cNvSpPr>
            <a:spLocks noGrp="1"/>
          </p:cNvSpPr>
          <p:nvPr>
            <p:ph idx="1"/>
          </p:nvPr>
        </p:nvSpPr>
        <p:spPr>
          <a:xfrm>
            <a:off x="566057" y="1471749"/>
            <a:ext cx="10339667" cy="4852854"/>
          </a:xfrm>
        </p:spPr>
        <p:txBody>
          <a:bodyPr>
            <a:normAutofit fontScale="77500" lnSpcReduction="20000"/>
          </a:bodyPr>
          <a:lstStyle/>
          <a:p>
            <a:pPr>
              <a:defRPr/>
            </a:pPr>
            <a:r>
              <a:rPr lang="en-US" b="1" dirty="0"/>
              <a:t>ABVD </a:t>
            </a:r>
            <a:r>
              <a:rPr lang="en-US" b="1" dirty="0" smtClean="0"/>
              <a:t>-</a:t>
            </a:r>
            <a:r>
              <a:rPr lang="en-US" dirty="0" err="1"/>
              <a:t>Dorobucin</a:t>
            </a:r>
            <a:r>
              <a:rPr lang="en-US" dirty="0"/>
              <a:t> (Adriamycin) Hodgkin’s disease </a:t>
            </a:r>
          </a:p>
          <a:p>
            <a:pPr marL="0" indent="0">
              <a:buNone/>
              <a:defRPr/>
            </a:pPr>
            <a:r>
              <a:rPr lang="en-US" dirty="0" err="1"/>
              <a:t>Bleomyan</a:t>
            </a:r>
            <a:r>
              <a:rPr lang="en-US" dirty="0"/>
              <a:t> (</a:t>
            </a:r>
            <a:r>
              <a:rPr lang="en-US" dirty="0" err="1"/>
              <a:t>Blenoxane</a:t>
            </a:r>
            <a:r>
              <a:rPr lang="en-US" dirty="0"/>
              <a:t>) </a:t>
            </a:r>
            <a:r>
              <a:rPr lang="en-US" dirty="0" smtClean="0"/>
              <a:t>Vinblastine </a:t>
            </a:r>
            <a:r>
              <a:rPr lang="en-US" dirty="0"/>
              <a:t>(</a:t>
            </a:r>
            <a:r>
              <a:rPr lang="en-US" dirty="0" err="1" smtClean="0"/>
              <a:t>Velban</a:t>
            </a:r>
            <a:endParaRPr lang="en-US" dirty="0" smtClean="0"/>
          </a:p>
          <a:p>
            <a:pPr marL="0" indent="0">
              <a:buNone/>
              <a:defRPr/>
            </a:pPr>
            <a:r>
              <a:rPr lang="en-US" dirty="0" smtClean="0">
                <a:solidFill>
                  <a:srgbClr val="FF0000"/>
                </a:solidFill>
              </a:rPr>
              <a:t>INDICATION</a:t>
            </a:r>
            <a:r>
              <a:rPr lang="en-US" dirty="0" smtClean="0"/>
              <a:t>- </a:t>
            </a:r>
            <a:r>
              <a:rPr lang="en-US" dirty="0"/>
              <a:t>Hodgkin’s disease </a:t>
            </a:r>
            <a:endParaRPr lang="en-US" dirty="0" smtClean="0"/>
          </a:p>
          <a:p>
            <a:pPr>
              <a:defRPr/>
            </a:pPr>
            <a:r>
              <a:rPr lang="en-US" b="1" dirty="0"/>
              <a:t>CHOP </a:t>
            </a:r>
            <a:r>
              <a:rPr lang="en-US" dirty="0"/>
              <a:t>Cyclophosphamide </a:t>
            </a:r>
            <a:r>
              <a:rPr lang="en-US" dirty="0" smtClean="0"/>
              <a:t>,</a:t>
            </a:r>
            <a:r>
              <a:rPr lang="en-US" dirty="0" err="1" smtClean="0"/>
              <a:t>Dororubicin</a:t>
            </a:r>
            <a:r>
              <a:rPr lang="en-US" dirty="0" err="1"/>
              <a:t>,</a:t>
            </a:r>
            <a:r>
              <a:rPr lang="en-US" dirty="0" err="1" smtClean="0"/>
              <a:t>Oncovin</a:t>
            </a:r>
            <a:r>
              <a:rPr lang="en-US" dirty="0" smtClean="0"/>
              <a:t> </a:t>
            </a:r>
            <a:endParaRPr lang="en-US" dirty="0"/>
          </a:p>
          <a:p>
            <a:pPr marL="0" indent="0">
              <a:buNone/>
              <a:defRPr/>
            </a:pPr>
            <a:r>
              <a:rPr lang="en-US" dirty="0"/>
              <a:t>Prednisone </a:t>
            </a:r>
            <a:endParaRPr lang="en-US" dirty="0" smtClean="0"/>
          </a:p>
          <a:p>
            <a:pPr marL="0" indent="0">
              <a:buNone/>
              <a:defRPr/>
            </a:pPr>
            <a:r>
              <a:rPr lang="en-US" dirty="0" smtClean="0">
                <a:solidFill>
                  <a:srgbClr val="FF0000"/>
                </a:solidFill>
              </a:rPr>
              <a:t>INDICATION</a:t>
            </a:r>
            <a:r>
              <a:rPr lang="en-US" dirty="0" smtClean="0"/>
              <a:t>- Non-Hodgkin’s Lymphomas </a:t>
            </a:r>
          </a:p>
          <a:p>
            <a:pPr>
              <a:defRPr/>
            </a:pPr>
            <a:r>
              <a:rPr lang="en-US" b="1" dirty="0"/>
              <a:t>CHF </a:t>
            </a:r>
            <a:r>
              <a:rPr lang="en-US" dirty="0" err="1"/>
              <a:t>Cyclophospanide</a:t>
            </a:r>
            <a:r>
              <a:rPr lang="en-US" dirty="0"/>
              <a:t> </a:t>
            </a:r>
            <a:r>
              <a:rPr lang="en-US" dirty="0" smtClean="0"/>
              <a:t>,</a:t>
            </a:r>
            <a:r>
              <a:rPr lang="en-US" dirty="0" err="1" smtClean="0"/>
              <a:t>Methotrexate</a:t>
            </a:r>
            <a:r>
              <a:rPr lang="en-US" dirty="0" err="1"/>
              <a:t>Fluorouracil</a:t>
            </a:r>
            <a:endParaRPr lang="en-US" dirty="0"/>
          </a:p>
          <a:p>
            <a:pPr>
              <a:defRPr/>
            </a:pPr>
            <a:r>
              <a:rPr lang="en-US" b="1" dirty="0" smtClean="0">
                <a:solidFill>
                  <a:srgbClr val="FF0000"/>
                </a:solidFill>
              </a:rPr>
              <a:t>INDICATION</a:t>
            </a:r>
            <a:r>
              <a:rPr lang="en-US" dirty="0" smtClean="0"/>
              <a:t>- </a:t>
            </a:r>
            <a:r>
              <a:rPr lang="en-US" dirty="0"/>
              <a:t>Breast </a:t>
            </a:r>
            <a:r>
              <a:rPr lang="en-US" dirty="0" err="1"/>
              <a:t>caranoma</a:t>
            </a:r>
            <a:r>
              <a:rPr lang="en-US" dirty="0"/>
              <a:t> </a:t>
            </a:r>
            <a:endParaRPr lang="en-US" dirty="0" smtClean="0"/>
          </a:p>
          <a:p>
            <a:pPr>
              <a:defRPr/>
            </a:pPr>
            <a:r>
              <a:rPr lang="en-US" b="1" dirty="0"/>
              <a:t>POMP </a:t>
            </a:r>
            <a:r>
              <a:rPr lang="en-US" dirty="0"/>
              <a:t>Prednisone </a:t>
            </a:r>
            <a:r>
              <a:rPr lang="en-US" dirty="0" smtClean="0"/>
              <a:t>,</a:t>
            </a:r>
            <a:r>
              <a:rPr lang="en-US" dirty="0" err="1" smtClean="0"/>
              <a:t>Viuashre</a:t>
            </a:r>
            <a:r>
              <a:rPr lang="en-US" dirty="0" smtClean="0"/>
              <a:t> </a:t>
            </a:r>
            <a:r>
              <a:rPr lang="en-US" dirty="0"/>
              <a:t>(</a:t>
            </a:r>
            <a:r>
              <a:rPr lang="en-US" dirty="0" err="1"/>
              <a:t>oncovin</a:t>
            </a:r>
            <a:r>
              <a:rPr lang="en-US" dirty="0" smtClean="0"/>
              <a:t>) Methotrexate </a:t>
            </a:r>
          </a:p>
          <a:p>
            <a:pPr>
              <a:defRPr/>
            </a:pPr>
            <a:r>
              <a:rPr lang="en-US" dirty="0" err="1" smtClean="0"/>
              <a:t>Mercaptoporine</a:t>
            </a:r>
            <a:endParaRPr lang="en-US" dirty="0" smtClean="0"/>
          </a:p>
          <a:p>
            <a:pPr>
              <a:defRPr/>
            </a:pPr>
            <a:r>
              <a:rPr lang="en-US" dirty="0" smtClean="0">
                <a:solidFill>
                  <a:srgbClr val="FF0000"/>
                </a:solidFill>
              </a:rPr>
              <a:t>INDICATION</a:t>
            </a:r>
            <a:r>
              <a:rPr lang="en-US" dirty="0" smtClean="0"/>
              <a:t>- Acute lymphocytic </a:t>
            </a:r>
            <a:r>
              <a:rPr lang="en-US" dirty="0"/>
              <a:t>leukemia </a:t>
            </a:r>
          </a:p>
          <a:p>
            <a:pPr marL="0" indent="0">
              <a:buNone/>
              <a:defRPr/>
            </a:pPr>
            <a:r>
              <a:rPr lang="en-US" dirty="0" smtClean="0"/>
              <a:t> </a:t>
            </a:r>
            <a:endParaRPr lang="en-US" dirty="0"/>
          </a:p>
          <a:p>
            <a:pPr marL="0" indent="0">
              <a:buNone/>
              <a:defRPr/>
            </a:pPr>
            <a:r>
              <a:rPr lang="en-US" dirty="0" smtClean="0"/>
              <a:t> </a:t>
            </a:r>
            <a:endParaRPr lang="en-US" dirty="0"/>
          </a:p>
        </p:txBody>
      </p:sp>
    </p:spTree>
    <p:extLst>
      <p:ext uri="{BB962C8B-B14F-4D97-AF65-F5344CB8AC3E}">
        <p14:creationId xmlns:p14="http://schemas.microsoft.com/office/powerpoint/2010/main" val="25873022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Title 1"/>
          <p:cNvSpPr>
            <a:spLocks noGrp="1"/>
          </p:cNvSpPr>
          <p:nvPr>
            <p:ph type="title"/>
          </p:nvPr>
        </p:nvSpPr>
        <p:spPr/>
        <p:txBody>
          <a:bodyPr/>
          <a:lstStyle/>
          <a:p>
            <a:r>
              <a:rPr lang="en-US" sz="4383" b="1"/>
              <a:t>Drugs used as Adjunct Therapy in Cancer Treatment</a:t>
            </a:r>
            <a:endParaRPr lang="en-US" sz="4383"/>
          </a:p>
        </p:txBody>
      </p:sp>
      <p:sp>
        <p:nvSpPr>
          <p:cNvPr id="464899" name="Content Placeholder 2"/>
          <p:cNvSpPr>
            <a:spLocks noGrp="1"/>
          </p:cNvSpPr>
          <p:nvPr>
            <p:ph idx="1"/>
          </p:nvPr>
        </p:nvSpPr>
        <p:spPr>
          <a:xfrm>
            <a:off x="409302" y="1825626"/>
            <a:ext cx="11207931" cy="4351338"/>
          </a:xfrm>
        </p:spPr>
        <p:txBody>
          <a:bodyPr>
            <a:normAutofit/>
          </a:bodyPr>
          <a:lstStyle/>
          <a:p>
            <a:r>
              <a:rPr lang="en-US" dirty="0" smtClean="0"/>
              <a:t>These drugs are used in cancer patients either to relieve symptoms of the disease or to ease the adverse effects of drugs. Some examples </a:t>
            </a:r>
            <a:r>
              <a:rPr lang="en-US" dirty="0" err="1" smtClean="0"/>
              <a:t>incude</a:t>
            </a:r>
            <a:r>
              <a:rPr lang="en-US" dirty="0" smtClean="0"/>
              <a:t>:</a:t>
            </a:r>
          </a:p>
          <a:p>
            <a:r>
              <a:rPr lang="en-US" b="1" dirty="0" err="1" smtClean="0"/>
              <a:t>Allopuriunol</a:t>
            </a:r>
            <a:r>
              <a:rPr lang="en-US" b="1" dirty="0" smtClean="0"/>
              <a:t> </a:t>
            </a:r>
            <a:endParaRPr lang="en-US" dirty="0" smtClean="0"/>
          </a:p>
          <a:p>
            <a:r>
              <a:rPr lang="en-US" dirty="0" smtClean="0"/>
              <a:t>Chemotherapy destroys cells that release breakdown products e.g. uric acid which can damage the kidneys if allowed to accumulate. Allopurinol inhibits formation of uric acid. </a:t>
            </a:r>
          </a:p>
          <a:p>
            <a:r>
              <a:rPr lang="en-US" b="1" dirty="0" smtClean="0"/>
              <a:t>2. Analgesics </a:t>
            </a:r>
            <a:endParaRPr lang="en-US" dirty="0" smtClean="0"/>
          </a:p>
          <a:p>
            <a:r>
              <a:rPr lang="en-US" dirty="0" smtClean="0"/>
              <a:t>Narcotic analgesics are used to relieve severe pain which usually accompanies the disease.</a:t>
            </a:r>
          </a:p>
        </p:txBody>
      </p:sp>
    </p:spTree>
    <p:extLst>
      <p:ext uri="{BB962C8B-B14F-4D97-AF65-F5344CB8AC3E}">
        <p14:creationId xmlns:p14="http://schemas.microsoft.com/office/powerpoint/2010/main" val="2659334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Title 1"/>
          <p:cNvSpPr>
            <a:spLocks noGrp="1"/>
          </p:cNvSpPr>
          <p:nvPr>
            <p:ph type="title"/>
          </p:nvPr>
        </p:nvSpPr>
        <p:spPr>
          <a:xfrm>
            <a:off x="1286277" y="-200024"/>
            <a:ext cx="9619447" cy="504825"/>
          </a:xfrm>
        </p:spPr>
        <p:txBody>
          <a:bodyPr>
            <a:normAutofit fontScale="90000"/>
          </a:bodyPr>
          <a:lstStyle/>
          <a:p>
            <a:r>
              <a:rPr lang="en-US" smtClean="0"/>
              <a:t>CT</a:t>
            </a:r>
          </a:p>
        </p:txBody>
      </p:sp>
      <p:sp>
        <p:nvSpPr>
          <p:cNvPr id="465923" name="Content Placeholder 2"/>
          <p:cNvSpPr>
            <a:spLocks noGrp="1"/>
          </p:cNvSpPr>
          <p:nvPr>
            <p:ph idx="1"/>
          </p:nvPr>
        </p:nvSpPr>
        <p:spPr>
          <a:xfrm>
            <a:off x="583475" y="557349"/>
            <a:ext cx="10322250" cy="5767252"/>
          </a:xfrm>
        </p:spPr>
        <p:txBody>
          <a:bodyPr>
            <a:normAutofit lnSpcReduction="10000"/>
          </a:bodyPr>
          <a:lstStyle/>
          <a:p>
            <a:r>
              <a:rPr lang="en-US" b="1" dirty="0" smtClean="0"/>
              <a:t>Anti – emetics </a:t>
            </a:r>
            <a:endParaRPr lang="en-US" dirty="0" smtClean="0"/>
          </a:p>
          <a:p>
            <a:r>
              <a:rPr lang="en-US" dirty="0" smtClean="0"/>
              <a:t>Nausea and vomiting are very common side effects of cytotoxic drugs. It might be severe to lead to electrolyte imbalance.</a:t>
            </a:r>
          </a:p>
          <a:p>
            <a:r>
              <a:rPr lang="en-US" dirty="0" smtClean="0"/>
              <a:t> Usually </a:t>
            </a:r>
            <a:r>
              <a:rPr lang="en-US" dirty="0" err="1" smtClean="0"/>
              <a:t>Phenothiazides</a:t>
            </a:r>
            <a:r>
              <a:rPr lang="en-US" dirty="0" smtClean="0"/>
              <a:t> are used as they have a strong antiemetic effect. </a:t>
            </a:r>
          </a:p>
          <a:p>
            <a:r>
              <a:rPr lang="en-US" b="1" dirty="0" smtClean="0"/>
              <a:t>4. Drugs for control of direct drug toxicity </a:t>
            </a:r>
            <a:endParaRPr lang="en-US" dirty="0" smtClean="0"/>
          </a:p>
          <a:p>
            <a:r>
              <a:rPr lang="en-US" dirty="0" smtClean="0"/>
              <a:t>Examples include </a:t>
            </a:r>
            <a:r>
              <a:rPr lang="en-US" dirty="0" err="1" smtClean="0"/>
              <a:t>ifosfamide</a:t>
            </a:r>
            <a:r>
              <a:rPr lang="en-US" dirty="0" smtClean="0"/>
              <a:t> and cyclophosphamide produce toxic substances that can cause bladder </a:t>
            </a:r>
            <a:r>
              <a:rPr lang="en-US" dirty="0" err="1" smtClean="0"/>
              <a:t>damage.Mesna</a:t>
            </a:r>
            <a:r>
              <a:rPr lang="en-US" dirty="0" smtClean="0"/>
              <a:t> binds to metabolites of these drugs. </a:t>
            </a:r>
            <a:r>
              <a:rPr lang="en-US" dirty="0" err="1" smtClean="0"/>
              <a:t>Dextrazoxane</a:t>
            </a:r>
            <a:r>
              <a:rPr lang="en-US" dirty="0" smtClean="0"/>
              <a:t> prevents heart damage by doxorubicin. </a:t>
            </a:r>
          </a:p>
          <a:p>
            <a:r>
              <a:rPr lang="en-US" b="1" dirty="0" smtClean="0"/>
              <a:t>5. Drugs for control of </a:t>
            </a:r>
            <a:r>
              <a:rPr lang="en-US" b="1" dirty="0" err="1" smtClean="0"/>
              <a:t>hypercalcemia</a:t>
            </a:r>
            <a:r>
              <a:rPr lang="en-US" b="1" dirty="0" smtClean="0"/>
              <a:t> </a:t>
            </a:r>
            <a:endParaRPr lang="en-US" dirty="0" smtClean="0"/>
          </a:p>
          <a:p>
            <a:r>
              <a:rPr lang="en-US" dirty="0" err="1" smtClean="0"/>
              <a:t>Etidronate</a:t>
            </a:r>
            <a:r>
              <a:rPr lang="en-US" dirty="0" smtClean="0"/>
              <a:t>, </a:t>
            </a:r>
            <a:r>
              <a:rPr lang="en-US" dirty="0" err="1" smtClean="0"/>
              <a:t>pamidronate</a:t>
            </a:r>
            <a:r>
              <a:rPr lang="en-US" dirty="0" smtClean="0"/>
              <a:t> and gallium nitrate block overproduction of calcium</a:t>
            </a:r>
          </a:p>
        </p:txBody>
      </p:sp>
    </p:spTree>
    <p:extLst>
      <p:ext uri="{BB962C8B-B14F-4D97-AF65-F5344CB8AC3E}">
        <p14:creationId xmlns:p14="http://schemas.microsoft.com/office/powerpoint/2010/main" val="9667683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considerations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Oral – no restriction</a:t>
            </a:r>
          </a:p>
          <a:p>
            <a:r>
              <a:rPr lang="en-US" dirty="0" smtClean="0"/>
              <a:t>IM or IV – use a pump with nurses with special training</a:t>
            </a:r>
          </a:p>
          <a:p>
            <a:r>
              <a:rPr lang="en-US" dirty="0" smtClean="0"/>
              <a:t>IV bolus- training</a:t>
            </a:r>
          </a:p>
          <a:p>
            <a:r>
              <a:rPr lang="en-US" dirty="0" smtClean="0"/>
              <a:t>Never use brachial vein for vesicant</a:t>
            </a:r>
          </a:p>
          <a:p>
            <a:r>
              <a:rPr lang="en-US" dirty="0" smtClean="0"/>
              <a:t>Use cannula number 22-24</a:t>
            </a:r>
          </a:p>
          <a:p>
            <a:r>
              <a:rPr lang="en-US" dirty="0" err="1" smtClean="0"/>
              <a:t>Vescicant</a:t>
            </a:r>
            <a:r>
              <a:rPr lang="en-US" dirty="0" smtClean="0"/>
              <a:t> drugs should be given into a fast running infusion over </a:t>
            </a:r>
            <a:r>
              <a:rPr lang="en-US" dirty="0" err="1" smtClean="0"/>
              <a:t>atleast</a:t>
            </a:r>
            <a:r>
              <a:rPr lang="en-US" dirty="0" smtClean="0"/>
              <a:t> 5 minutes.</a:t>
            </a:r>
          </a:p>
          <a:p>
            <a:r>
              <a:rPr lang="en-US" dirty="0" smtClean="0"/>
              <a:t>For </a:t>
            </a:r>
            <a:r>
              <a:rPr lang="en-US" dirty="0" err="1" smtClean="0"/>
              <a:t>vescicant</a:t>
            </a:r>
            <a:r>
              <a:rPr lang="en-US" dirty="0" smtClean="0"/>
              <a:t> drug extravasation</a:t>
            </a:r>
          </a:p>
          <a:p>
            <a:r>
              <a:rPr lang="en-US" dirty="0" smtClean="0"/>
              <a:t>The needle should be left in situ and infusion stopped and as much as possible, the needle then is removed.</a:t>
            </a:r>
          </a:p>
          <a:p>
            <a:r>
              <a:rPr lang="en-US" dirty="0" smtClean="0"/>
              <a:t>Ice packs should be applied to the area</a:t>
            </a:r>
          </a:p>
          <a:p>
            <a:r>
              <a:rPr lang="en-US" dirty="0" smtClean="0"/>
              <a:t>Cool the area for the next 24 hours and hydrocortisone cream applied twice daily</a:t>
            </a:r>
          </a:p>
          <a:p>
            <a:r>
              <a:rPr lang="en-US" dirty="0" smtClean="0"/>
              <a:t>Monitor the area after 24 hours</a:t>
            </a:r>
            <a:endParaRPr lang="en-US" dirty="0"/>
          </a:p>
        </p:txBody>
      </p:sp>
    </p:spTree>
    <p:extLst>
      <p:ext uri="{BB962C8B-B14F-4D97-AF65-F5344CB8AC3E}">
        <p14:creationId xmlns:p14="http://schemas.microsoft.com/office/powerpoint/2010/main" val="13448329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LONGTERM RISKS</a:t>
            </a:r>
            <a:endParaRPr lang="en-US" dirty="0"/>
          </a:p>
        </p:txBody>
      </p:sp>
      <p:sp>
        <p:nvSpPr>
          <p:cNvPr id="3" name="Content Placeholder 2"/>
          <p:cNvSpPr>
            <a:spLocks noGrp="1"/>
          </p:cNvSpPr>
          <p:nvPr>
            <p:ph idx="1"/>
          </p:nvPr>
        </p:nvSpPr>
        <p:spPr/>
        <p:txBody>
          <a:bodyPr/>
          <a:lstStyle/>
          <a:p>
            <a:r>
              <a:rPr lang="en-US" dirty="0" smtClean="0"/>
              <a:t>Second malignancy</a:t>
            </a:r>
          </a:p>
          <a:p>
            <a:r>
              <a:rPr lang="en-US" dirty="0" smtClean="0"/>
              <a:t>Gonadal damage</a:t>
            </a:r>
          </a:p>
          <a:p>
            <a:r>
              <a:rPr lang="en-US" dirty="0" smtClean="0"/>
              <a:t>teratogens</a:t>
            </a:r>
            <a:endParaRPr lang="en-US" dirty="0"/>
          </a:p>
        </p:txBody>
      </p:sp>
    </p:spTree>
    <p:extLst>
      <p:ext uri="{BB962C8B-B14F-4D97-AF65-F5344CB8AC3E}">
        <p14:creationId xmlns:p14="http://schemas.microsoft.com/office/powerpoint/2010/main" val="2004167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cancer</a:t>
            </a:r>
            <a:endParaRPr lang="en-US" dirty="0"/>
          </a:p>
        </p:txBody>
      </p:sp>
      <p:sp>
        <p:nvSpPr>
          <p:cNvPr id="3" name="Content Placeholder 2"/>
          <p:cNvSpPr>
            <a:spLocks noGrp="1"/>
          </p:cNvSpPr>
          <p:nvPr>
            <p:ph idx="1"/>
          </p:nvPr>
        </p:nvSpPr>
        <p:spPr/>
        <p:txBody>
          <a:bodyPr/>
          <a:lstStyle/>
          <a:p>
            <a:r>
              <a:rPr lang="en-US" dirty="0" smtClean="0"/>
              <a:t>Environmental exposure</a:t>
            </a:r>
          </a:p>
          <a:p>
            <a:r>
              <a:rPr lang="en-US" dirty="0" smtClean="0"/>
              <a:t>Ionizations</a:t>
            </a:r>
          </a:p>
          <a:p>
            <a:r>
              <a:rPr lang="en-US" dirty="0" smtClean="0"/>
              <a:t>Viruses</a:t>
            </a:r>
          </a:p>
          <a:p>
            <a:endParaRPr lang="en-US" dirty="0"/>
          </a:p>
        </p:txBody>
      </p:sp>
    </p:spTree>
    <p:extLst>
      <p:ext uri="{BB962C8B-B14F-4D97-AF65-F5344CB8AC3E}">
        <p14:creationId xmlns:p14="http://schemas.microsoft.com/office/powerpoint/2010/main" val="2912644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Chemo</a:t>
            </a:r>
            <a:endParaRPr lang="en-US" dirty="0"/>
          </a:p>
        </p:txBody>
      </p:sp>
      <p:sp>
        <p:nvSpPr>
          <p:cNvPr id="3" name="Content Placeholder 2"/>
          <p:cNvSpPr>
            <a:spLocks noGrp="1"/>
          </p:cNvSpPr>
          <p:nvPr>
            <p:ph idx="1"/>
          </p:nvPr>
        </p:nvSpPr>
        <p:spPr/>
        <p:txBody>
          <a:bodyPr>
            <a:normAutofit fontScale="85000" lnSpcReduction="20000"/>
          </a:bodyPr>
          <a:lstStyle/>
          <a:p>
            <a:r>
              <a:rPr lang="en-US" dirty="0"/>
              <a:t>Chemotherapy is presently used in three main clinical settings</a:t>
            </a:r>
            <a:r>
              <a:rPr lang="en-US" dirty="0" smtClean="0"/>
              <a:t>:</a:t>
            </a:r>
          </a:p>
          <a:p>
            <a:r>
              <a:rPr lang="en-US" dirty="0" smtClean="0"/>
              <a:t>(</a:t>
            </a:r>
            <a:r>
              <a:rPr lang="en-US" dirty="0"/>
              <a:t>1) </a:t>
            </a:r>
            <a:r>
              <a:rPr lang="en-US" b="1" dirty="0" smtClean="0"/>
              <a:t>Primary </a:t>
            </a:r>
            <a:r>
              <a:rPr lang="en-US" b="1" dirty="0"/>
              <a:t>induction chemotherapy </a:t>
            </a:r>
            <a:r>
              <a:rPr lang="en-US" dirty="0"/>
              <a:t>refers to chemotherapy</a:t>
            </a:r>
            <a:br>
              <a:rPr lang="en-US" dirty="0"/>
            </a:br>
            <a:r>
              <a:rPr lang="en-US" dirty="0"/>
              <a:t>administered as the primary treatment in patients who </a:t>
            </a:r>
            <a:r>
              <a:rPr lang="en-US" dirty="0" smtClean="0"/>
              <a:t>present with </a:t>
            </a:r>
            <a:r>
              <a:rPr lang="en-US" dirty="0"/>
              <a:t>advanced cancer for which no alternative treatment </a:t>
            </a:r>
            <a:r>
              <a:rPr lang="en-US" dirty="0" smtClean="0"/>
              <a:t>exists. This </a:t>
            </a:r>
            <a:r>
              <a:rPr lang="en-US" dirty="0"/>
              <a:t>has been the main approach in treating patients </a:t>
            </a:r>
            <a:r>
              <a:rPr lang="en-US" dirty="0" smtClean="0"/>
              <a:t>with advanced </a:t>
            </a:r>
            <a:r>
              <a:rPr lang="en-US" dirty="0"/>
              <a:t>metastatic disease, and in most cases, the goals of therapy are to relieve tumor-related symptoms, improve overall </a:t>
            </a:r>
            <a:r>
              <a:rPr lang="en-US" dirty="0" smtClean="0"/>
              <a:t>quality of </a:t>
            </a:r>
            <a:r>
              <a:rPr lang="en-US" dirty="0"/>
              <a:t>life, and prolong time to tumor progression. </a:t>
            </a:r>
            <a:br>
              <a:rPr lang="en-US" dirty="0"/>
            </a:br>
            <a:endParaRPr lang="en-US" dirty="0" smtClean="0"/>
          </a:p>
          <a:p>
            <a:r>
              <a:rPr lang="en-US" dirty="0" smtClean="0"/>
              <a:t>(</a:t>
            </a:r>
            <a:r>
              <a:rPr lang="en-US" dirty="0"/>
              <a:t>2</a:t>
            </a:r>
            <a:r>
              <a:rPr lang="en-US" b="1" dirty="0"/>
              <a:t>) </a:t>
            </a:r>
            <a:r>
              <a:rPr lang="en-US" b="1" dirty="0" err="1"/>
              <a:t>neoadjuvant</a:t>
            </a:r>
            <a:r>
              <a:rPr lang="en-US" b="1" dirty="0"/>
              <a:t> treatment </a:t>
            </a:r>
            <a:r>
              <a:rPr lang="en-US" dirty="0"/>
              <a:t>for patients who present with </a:t>
            </a:r>
            <a:r>
              <a:rPr lang="en-US" dirty="0" smtClean="0"/>
              <a:t>localized disease</a:t>
            </a:r>
            <a:r>
              <a:rPr lang="en-US" dirty="0"/>
              <a:t>, for whom local forms of therapy such as surgery or radiation, or both, are inadequate by themselves, </a:t>
            </a:r>
            <a:endParaRPr lang="en-US" dirty="0" smtClean="0"/>
          </a:p>
          <a:p>
            <a:r>
              <a:rPr lang="en-US" dirty="0" smtClean="0"/>
              <a:t>(</a:t>
            </a:r>
            <a:r>
              <a:rPr lang="en-US" dirty="0"/>
              <a:t>3) </a:t>
            </a:r>
            <a:r>
              <a:rPr lang="en-US" b="1" dirty="0"/>
              <a:t>adjuvant</a:t>
            </a:r>
            <a:r>
              <a:rPr lang="en-US" dirty="0"/>
              <a:t> treatment to local methods of treatment, including surgery, </a:t>
            </a:r>
            <a:r>
              <a:rPr lang="en-US" dirty="0" smtClean="0"/>
              <a:t>radiation therapy</a:t>
            </a:r>
            <a:r>
              <a:rPr lang="en-US" dirty="0"/>
              <a:t>, or both </a:t>
            </a:r>
            <a:br>
              <a:rPr lang="en-US" dirty="0"/>
            </a:br>
            <a:endParaRPr lang="en-US" dirty="0"/>
          </a:p>
        </p:txBody>
      </p:sp>
    </p:spTree>
    <p:extLst>
      <p:ext uri="{BB962C8B-B14F-4D97-AF65-F5344CB8AC3E}">
        <p14:creationId xmlns:p14="http://schemas.microsoft.com/office/powerpoint/2010/main" val="1602336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Title 1"/>
          <p:cNvSpPr>
            <a:spLocks noGrp="1"/>
          </p:cNvSpPr>
          <p:nvPr>
            <p:ph type="title"/>
          </p:nvPr>
        </p:nvSpPr>
        <p:spPr/>
        <p:txBody>
          <a:bodyPr/>
          <a:lstStyle/>
          <a:p>
            <a:r>
              <a:rPr lang="en-US" sz="5260"/>
              <a:t>classification of cytotoxic agents</a:t>
            </a:r>
          </a:p>
        </p:txBody>
      </p:sp>
      <p:sp>
        <p:nvSpPr>
          <p:cNvPr id="446467" name="Content Placeholder 2"/>
          <p:cNvSpPr>
            <a:spLocks noGrp="1"/>
          </p:cNvSpPr>
          <p:nvPr>
            <p:ph idx="1"/>
          </p:nvPr>
        </p:nvSpPr>
        <p:spPr/>
        <p:txBody>
          <a:bodyPr/>
          <a:lstStyle/>
          <a:p>
            <a:r>
              <a:rPr lang="en-US" dirty="0" smtClean="0"/>
              <a:t>The is based on: </a:t>
            </a:r>
            <a:r>
              <a:rPr lang="en-US" b="1" dirty="0" smtClean="0"/>
              <a:t>chemical properties and origin </a:t>
            </a:r>
            <a:r>
              <a:rPr lang="en-US" dirty="0" smtClean="0"/>
              <a:t>of the drug or on the site in the cell cycle where the drug acts.</a:t>
            </a:r>
          </a:p>
          <a:p>
            <a:r>
              <a:rPr lang="en-US" dirty="0" smtClean="0"/>
              <a:t>This second classification is based on the </a:t>
            </a:r>
            <a:r>
              <a:rPr lang="en-US" b="1" dirty="0" smtClean="0"/>
              <a:t>site in the cell cycle </a:t>
            </a:r>
            <a:r>
              <a:rPr lang="en-US" dirty="0" smtClean="0"/>
              <a:t>where the drugs act is preferred and it is the one we shall use. </a:t>
            </a:r>
          </a:p>
          <a:p>
            <a:r>
              <a:rPr lang="en-US" dirty="0" smtClean="0"/>
              <a:t>These drugs portray dose limiting toxicity i.e. unwanted effects that limit the dose that can be used.</a:t>
            </a:r>
          </a:p>
          <a:p>
            <a:r>
              <a:rPr lang="en-US" dirty="0" smtClean="0"/>
              <a:t>They have a very narrow therapeutic index. </a:t>
            </a:r>
          </a:p>
        </p:txBody>
      </p:sp>
    </p:spTree>
    <p:extLst>
      <p:ext uri="{BB962C8B-B14F-4D97-AF65-F5344CB8AC3E}">
        <p14:creationId xmlns:p14="http://schemas.microsoft.com/office/powerpoint/2010/main" val="4114427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Cytotoxic drugs</a:t>
            </a:r>
            <a:endParaRPr lang="en-US" dirty="0"/>
          </a:p>
        </p:txBody>
      </p:sp>
      <p:sp>
        <p:nvSpPr>
          <p:cNvPr id="3" name="Content Placeholder 2"/>
          <p:cNvSpPr>
            <a:spLocks noGrp="1"/>
          </p:cNvSpPr>
          <p:nvPr>
            <p:ph idx="1"/>
          </p:nvPr>
        </p:nvSpPr>
        <p:spPr/>
        <p:txBody>
          <a:bodyPr/>
          <a:lstStyle/>
          <a:p>
            <a:r>
              <a:rPr lang="en-US" dirty="0" smtClean="0"/>
              <a:t>The drugs kill the dividing cells ad are therefore not only toxic to cancer cells but to healthy dividing cells.</a:t>
            </a:r>
          </a:p>
          <a:p>
            <a:r>
              <a:rPr lang="en-US" dirty="0" smtClean="0"/>
              <a:t>Grouped to:</a:t>
            </a:r>
          </a:p>
          <a:p>
            <a:pPr lvl="1"/>
            <a:r>
              <a:rPr lang="en-US" dirty="0" smtClean="0"/>
              <a:t>Alkylating agents</a:t>
            </a:r>
          </a:p>
          <a:p>
            <a:pPr lvl="1"/>
            <a:r>
              <a:rPr lang="en-US" dirty="0" smtClean="0"/>
              <a:t>Cytotoxic antibiotics</a:t>
            </a:r>
          </a:p>
          <a:p>
            <a:pPr lvl="1"/>
            <a:r>
              <a:rPr lang="en-US" dirty="0" smtClean="0"/>
              <a:t>Antimetabolites</a:t>
            </a:r>
          </a:p>
          <a:p>
            <a:pPr lvl="1"/>
            <a:r>
              <a:rPr lang="en-US" dirty="0" err="1" smtClean="0"/>
              <a:t>Topoimerase</a:t>
            </a:r>
            <a:r>
              <a:rPr lang="en-US" dirty="0" smtClean="0"/>
              <a:t> 1 and 2 inhibitors</a:t>
            </a:r>
            <a:endParaRPr lang="en-US" dirty="0"/>
          </a:p>
        </p:txBody>
      </p:sp>
    </p:spTree>
    <p:extLst>
      <p:ext uri="{BB962C8B-B14F-4D97-AF65-F5344CB8AC3E}">
        <p14:creationId xmlns:p14="http://schemas.microsoft.com/office/powerpoint/2010/main" val="936411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cycle</a:t>
            </a:r>
            <a:endParaRPr lang="en-US" dirty="0"/>
          </a:p>
        </p:txBody>
      </p:sp>
      <p:sp>
        <p:nvSpPr>
          <p:cNvPr id="8" name="Content Placeholder 7"/>
          <p:cNvSpPr>
            <a:spLocks noGrp="1"/>
          </p:cNvSpPr>
          <p:nvPr>
            <p:ph idx="1"/>
          </p:nvPr>
        </p:nvSpPr>
        <p:spPr>
          <a:xfrm>
            <a:off x="3918857" y="1323703"/>
            <a:ext cx="7434944" cy="4644254"/>
          </a:xfrm>
        </p:spPr>
        <p:txBody>
          <a:bodyPr>
            <a:normAutofit fontScale="70000" lnSpcReduction="20000"/>
          </a:bodyPr>
          <a:lstStyle/>
          <a:p>
            <a:r>
              <a:rPr lang="en-US" b="1" dirty="0"/>
              <a:t>G1 phase. </a:t>
            </a:r>
            <a:r>
              <a:rPr lang="en-US" dirty="0" smtClean="0"/>
              <a:t>Period of protein synthesis and intense metabolic changes to </a:t>
            </a:r>
            <a:r>
              <a:rPr lang="en-US" dirty="0"/>
              <a:t>prepare the cell for division. At a certain point - the restriction </a:t>
            </a:r>
            <a:r>
              <a:rPr lang="en-US" dirty="0" smtClean="0"/>
              <a:t>point where cells remain restricted their entire life and if </a:t>
            </a:r>
            <a:r>
              <a:rPr lang="en-US" dirty="0"/>
              <a:t>the cell is committed to division and moves into the S phase.</a:t>
            </a:r>
          </a:p>
          <a:p>
            <a:r>
              <a:rPr lang="en-US" b="1" dirty="0"/>
              <a:t>S phase</a:t>
            </a:r>
            <a:r>
              <a:rPr lang="en-US" dirty="0"/>
              <a:t>. </a:t>
            </a:r>
            <a:r>
              <a:rPr lang="en-US" dirty="0" smtClean="0"/>
              <a:t>Short stage and concerned with DNA and RNA synthesis. Period of great metabolic activity. DNA </a:t>
            </a:r>
            <a:r>
              <a:rPr lang="en-US" dirty="0"/>
              <a:t>synthesis replicates the genetic material. Each chromosome now consists of two sister chromatids.</a:t>
            </a:r>
          </a:p>
          <a:p>
            <a:r>
              <a:rPr lang="en-US" b="1" dirty="0"/>
              <a:t>G2 phase. </a:t>
            </a:r>
            <a:r>
              <a:rPr lang="en-US" dirty="0"/>
              <a:t>Metabolic changes assemble the cytoplasmic materials necessary for mitosis and cytokinesis.</a:t>
            </a:r>
          </a:p>
          <a:p>
            <a:r>
              <a:rPr lang="en-US" b="1" dirty="0" smtClean="0"/>
              <a:t>Mitotic </a:t>
            </a:r>
            <a:r>
              <a:rPr lang="en-US" b="1" dirty="0"/>
              <a:t>phase. </a:t>
            </a:r>
            <a:r>
              <a:rPr lang="en-US" dirty="0"/>
              <a:t>A nuclear division (mitosis) followed by a cell division (cytokinesis</a:t>
            </a:r>
            <a:r>
              <a:rPr lang="en-US" dirty="0" smtClean="0"/>
              <a:t>). Each daughter cell has full complement of DNA exactly the same as the parent cell.</a:t>
            </a:r>
            <a:endParaRPr lang="en-US" dirty="0"/>
          </a:p>
          <a:p>
            <a:r>
              <a:rPr lang="en-US" dirty="0"/>
              <a:t>The period between mitotic divisions - that is, G1, S and G2 - is known as interphase</a:t>
            </a:r>
            <a:r>
              <a:rPr lang="en-US" dirty="0" smtClean="0"/>
              <a:t>.</a:t>
            </a:r>
          </a:p>
          <a:p>
            <a:r>
              <a:rPr lang="en-US" dirty="0" smtClean="0"/>
              <a:t>A proportion of cells in a cancer are in a resting phase called G0 phase and at this stage, they are not dividing making them very resistant to chemo</a:t>
            </a:r>
            <a:endParaRPr lang="en-US" dirty="0"/>
          </a:p>
          <a:p>
            <a:endParaRPr lang="en-US" dirty="0"/>
          </a:p>
        </p:txBody>
      </p:sp>
      <p:pic>
        <p:nvPicPr>
          <p:cNvPr id="10" name="Picture 9"/>
          <p:cNvPicPr>
            <a:picLocks noChangeAspect="1"/>
          </p:cNvPicPr>
          <p:nvPr/>
        </p:nvPicPr>
        <p:blipFill>
          <a:blip r:embed="rId2"/>
          <a:stretch>
            <a:fillRect/>
          </a:stretch>
        </p:blipFill>
        <p:spPr>
          <a:xfrm>
            <a:off x="113212" y="1690688"/>
            <a:ext cx="3910149" cy="4706020"/>
          </a:xfrm>
          <a:prstGeom prst="rect">
            <a:avLst/>
          </a:prstGeom>
        </p:spPr>
      </p:pic>
    </p:spTree>
    <p:extLst>
      <p:ext uri="{BB962C8B-B14F-4D97-AF65-F5344CB8AC3E}">
        <p14:creationId xmlns:p14="http://schemas.microsoft.com/office/powerpoint/2010/main" val="1505736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Title 1"/>
          <p:cNvSpPr>
            <a:spLocks noGrp="1"/>
          </p:cNvSpPr>
          <p:nvPr>
            <p:ph type="title"/>
          </p:nvPr>
        </p:nvSpPr>
        <p:spPr>
          <a:xfrm>
            <a:off x="2479351" y="132806"/>
            <a:ext cx="9619447" cy="990600"/>
          </a:xfrm>
        </p:spPr>
        <p:txBody>
          <a:bodyPr/>
          <a:lstStyle/>
          <a:p>
            <a:r>
              <a:rPr lang="en-US" b="1" dirty="0" err="1" smtClean="0"/>
              <a:t>Alkaylating</a:t>
            </a:r>
            <a:r>
              <a:rPr lang="en-US" b="1" dirty="0" smtClean="0"/>
              <a:t> Agents</a:t>
            </a:r>
            <a:endParaRPr lang="en-US" dirty="0" smtClean="0"/>
          </a:p>
        </p:txBody>
      </p:sp>
      <p:sp>
        <p:nvSpPr>
          <p:cNvPr id="447491" name="Content Placeholder 2"/>
          <p:cNvSpPr>
            <a:spLocks noGrp="1"/>
          </p:cNvSpPr>
          <p:nvPr>
            <p:ph idx="1"/>
          </p:nvPr>
        </p:nvSpPr>
        <p:spPr>
          <a:xfrm>
            <a:off x="478971" y="1123406"/>
            <a:ext cx="11286309" cy="4955177"/>
          </a:xfrm>
        </p:spPr>
        <p:txBody>
          <a:bodyPr>
            <a:normAutofit fontScale="85000" lnSpcReduction="10000"/>
          </a:bodyPr>
          <a:lstStyle/>
          <a:p>
            <a:r>
              <a:rPr lang="en-US" b="1" dirty="0" smtClean="0"/>
              <a:t>Agents that directly attack DNA</a:t>
            </a:r>
          </a:p>
          <a:p>
            <a:r>
              <a:rPr lang="en-US" b="1" dirty="0" smtClean="0"/>
              <a:t>MOA-Inhibit DNA synthesis and function. </a:t>
            </a:r>
            <a:r>
              <a:rPr lang="en-US" dirty="0" smtClean="0"/>
              <a:t>Alkylation of </a:t>
            </a:r>
            <a:r>
              <a:rPr lang="en-US" dirty="0"/>
              <a:t>guanine can result in miscoding through abnormal base </a:t>
            </a:r>
            <a:r>
              <a:rPr lang="en-US" dirty="0" smtClean="0"/>
              <a:t>pairing with </a:t>
            </a:r>
            <a:r>
              <a:rPr lang="en-US" dirty="0"/>
              <a:t>thymine or in </a:t>
            </a:r>
            <a:r>
              <a:rPr lang="en-US" dirty="0" err="1"/>
              <a:t>depurination</a:t>
            </a:r>
            <a:r>
              <a:rPr lang="en-US" dirty="0"/>
              <a:t> by excision of guanine residues </a:t>
            </a:r>
            <a:endParaRPr lang="en-US" dirty="0" smtClean="0"/>
          </a:p>
          <a:p>
            <a:r>
              <a:rPr lang="en-US" dirty="0" smtClean="0"/>
              <a:t>Examples of drugs in this class include: </a:t>
            </a:r>
            <a:r>
              <a:rPr lang="en-US" b="1" dirty="0" err="1" smtClean="0"/>
              <a:t>altretamine</a:t>
            </a:r>
            <a:r>
              <a:rPr lang="en-US" b="1" dirty="0" smtClean="0"/>
              <a:t>, </a:t>
            </a:r>
            <a:r>
              <a:rPr lang="en-US" b="1" dirty="0" err="1" smtClean="0"/>
              <a:t>busulfan</a:t>
            </a:r>
            <a:r>
              <a:rPr lang="en-US" b="1" dirty="0" smtClean="0"/>
              <a:t>, carboplatin and </a:t>
            </a:r>
            <a:r>
              <a:rPr lang="en-US" b="1" dirty="0" smtClean="0">
                <a:solidFill>
                  <a:srgbClr val="FF0000"/>
                </a:solidFill>
              </a:rPr>
              <a:t>cisplatin</a:t>
            </a:r>
            <a:r>
              <a:rPr lang="en-US" b="1" dirty="0" smtClean="0"/>
              <a:t>, </a:t>
            </a:r>
            <a:r>
              <a:rPr lang="en-US" b="1" dirty="0" err="1" smtClean="0"/>
              <a:t>carmustine</a:t>
            </a:r>
            <a:r>
              <a:rPr lang="en-US" b="1" dirty="0" smtClean="0"/>
              <a:t> and </a:t>
            </a:r>
            <a:r>
              <a:rPr lang="en-US" b="1" dirty="0" err="1" smtClean="0"/>
              <a:t>lomustine</a:t>
            </a:r>
            <a:r>
              <a:rPr lang="en-US" b="1" dirty="0" smtClean="0"/>
              <a:t>, </a:t>
            </a:r>
            <a:r>
              <a:rPr lang="en-US" b="1" dirty="0" err="1" smtClean="0">
                <a:solidFill>
                  <a:srgbClr val="FF0000"/>
                </a:solidFill>
              </a:rPr>
              <a:t>chlorambucil</a:t>
            </a:r>
            <a:r>
              <a:rPr lang="en-US" b="1" dirty="0" smtClean="0"/>
              <a:t>, </a:t>
            </a:r>
            <a:r>
              <a:rPr lang="en-US" b="1" dirty="0" err="1" smtClean="0">
                <a:solidFill>
                  <a:srgbClr val="FF0000"/>
                </a:solidFill>
              </a:rPr>
              <a:t>cyclosphosphamide</a:t>
            </a:r>
            <a:r>
              <a:rPr lang="en-US" b="1" dirty="0" smtClean="0"/>
              <a:t>, </a:t>
            </a:r>
            <a:r>
              <a:rPr lang="en-US" b="1" dirty="0" err="1" smtClean="0">
                <a:solidFill>
                  <a:srgbClr val="FF0000"/>
                </a:solidFill>
              </a:rPr>
              <a:t>dacarbazine</a:t>
            </a:r>
            <a:r>
              <a:rPr lang="en-US" b="1" dirty="0" smtClean="0"/>
              <a:t>, </a:t>
            </a:r>
            <a:r>
              <a:rPr lang="en-US" b="1" dirty="0" err="1" smtClean="0"/>
              <a:t>ifosfamide</a:t>
            </a:r>
            <a:r>
              <a:rPr lang="en-US" b="1" dirty="0" smtClean="0"/>
              <a:t>, </a:t>
            </a:r>
            <a:r>
              <a:rPr lang="en-US" b="1" dirty="0" err="1" smtClean="0">
                <a:solidFill>
                  <a:srgbClr val="FF0000"/>
                </a:solidFill>
              </a:rPr>
              <a:t>mechlorethamine</a:t>
            </a:r>
            <a:r>
              <a:rPr lang="en-US" b="1" dirty="0" smtClean="0"/>
              <a:t>, </a:t>
            </a:r>
            <a:r>
              <a:rPr lang="en-US" b="1" dirty="0" err="1" smtClean="0"/>
              <a:t>melphalan</a:t>
            </a:r>
            <a:r>
              <a:rPr lang="en-US" b="1" dirty="0" smtClean="0"/>
              <a:t>, </a:t>
            </a:r>
            <a:r>
              <a:rPr lang="en-US" b="1" dirty="0" err="1" smtClean="0"/>
              <a:t>mitoxantrone</a:t>
            </a:r>
            <a:r>
              <a:rPr lang="en-US" b="1" dirty="0" smtClean="0"/>
              <a:t> and </a:t>
            </a:r>
            <a:r>
              <a:rPr lang="en-US" b="1" dirty="0" err="1" smtClean="0"/>
              <a:t>thiotepa</a:t>
            </a:r>
            <a:endParaRPr lang="en-US" b="1" dirty="0" smtClean="0"/>
          </a:p>
          <a:p>
            <a:r>
              <a:rPr lang="en-US" b="1" dirty="0" smtClean="0"/>
              <a:t>INDICATION</a:t>
            </a:r>
            <a:r>
              <a:rPr lang="en-US" dirty="0" smtClean="0"/>
              <a:t>-Breast ca, ovarian, non Hodgins, lymphoma, leukemia, </a:t>
            </a:r>
            <a:r>
              <a:rPr lang="en-US" dirty="0" err="1" smtClean="0"/>
              <a:t>neuroblastoma</a:t>
            </a:r>
            <a:r>
              <a:rPr lang="en-US" dirty="0" smtClean="0"/>
              <a:t>.</a:t>
            </a:r>
          </a:p>
          <a:p>
            <a:r>
              <a:rPr lang="en-US" b="1" dirty="0" smtClean="0"/>
              <a:t>S/E, </a:t>
            </a:r>
            <a:r>
              <a:rPr lang="en-US" dirty="0" smtClean="0"/>
              <a:t>The </a:t>
            </a:r>
            <a:r>
              <a:rPr lang="en-US" dirty="0"/>
              <a:t>adverse effects usually associated with alkylating agents </a:t>
            </a:r>
            <a:r>
              <a:rPr lang="en-US" dirty="0" smtClean="0"/>
              <a:t>are generally </a:t>
            </a:r>
            <a:r>
              <a:rPr lang="en-US" dirty="0"/>
              <a:t>dose-related and occur primarily in rapidly growing tissues such as bone marrow, gastrointestinal tract, and </a:t>
            </a:r>
            <a:r>
              <a:rPr lang="en-US" dirty="0" smtClean="0"/>
              <a:t>reproductive system</a:t>
            </a:r>
            <a:r>
              <a:rPr lang="en-US" dirty="0"/>
              <a:t>. </a:t>
            </a:r>
            <a:r>
              <a:rPr lang="en-US" b="1" dirty="0"/>
              <a:t>alopecia,</a:t>
            </a:r>
            <a:r>
              <a:rPr lang="en-US" dirty="0"/>
              <a:t> Bone marrow suppression leading to leukopenia, thrombocytopenia , stomatitis </a:t>
            </a:r>
            <a:endParaRPr lang="en-US" dirty="0" smtClean="0"/>
          </a:p>
          <a:p>
            <a:r>
              <a:rPr lang="en-US" dirty="0" smtClean="0"/>
              <a:t>Nausea </a:t>
            </a:r>
            <a:r>
              <a:rPr lang="en-US" dirty="0"/>
              <a:t>and vomiting can be a serious issue with a </a:t>
            </a:r>
            <a:r>
              <a:rPr lang="en-US" dirty="0" smtClean="0"/>
              <a:t>number of </a:t>
            </a:r>
            <a:r>
              <a:rPr lang="en-US" dirty="0"/>
              <a:t>these agents. </a:t>
            </a:r>
            <a:endParaRPr lang="en-US" dirty="0" smtClean="0"/>
          </a:p>
          <a:p>
            <a:r>
              <a:rPr lang="en-US" dirty="0" smtClean="0"/>
              <a:t>alkylating agents are mutagenic and have </a:t>
            </a:r>
            <a:r>
              <a:rPr lang="en-US" dirty="0" err="1" smtClean="0"/>
              <a:t>immunosuppresive</a:t>
            </a:r>
            <a:r>
              <a:rPr lang="en-US" dirty="0" smtClean="0"/>
              <a:t> activity </a:t>
            </a:r>
            <a:endParaRPr lang="en-US" b="1" dirty="0" smtClean="0"/>
          </a:p>
          <a:p>
            <a:endParaRPr lang="en-US" dirty="0" smtClean="0"/>
          </a:p>
        </p:txBody>
      </p:sp>
    </p:spTree>
    <p:extLst>
      <p:ext uri="{BB962C8B-B14F-4D97-AF65-F5344CB8AC3E}">
        <p14:creationId xmlns:p14="http://schemas.microsoft.com/office/powerpoint/2010/main" val="2074533011"/>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2221</Words>
  <Application>Microsoft Office PowerPoint</Application>
  <PresentationFormat>Widescreen</PresentationFormat>
  <Paragraphs>244</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Calibri Light</vt:lpstr>
      <vt:lpstr>1_Office Theme</vt:lpstr>
      <vt:lpstr>CANCER CHEMOTHERAPY</vt:lpstr>
      <vt:lpstr>PowerPoint Presentation</vt:lpstr>
      <vt:lpstr>PowerPoint Presentation</vt:lpstr>
      <vt:lpstr>Causes of cancer</vt:lpstr>
      <vt:lpstr>Chemo</vt:lpstr>
      <vt:lpstr>classification of cytotoxic agents</vt:lpstr>
      <vt:lpstr>Cytotoxic drugs</vt:lpstr>
      <vt:lpstr>Cell cycle</vt:lpstr>
      <vt:lpstr>Alkaylating Agents</vt:lpstr>
      <vt:lpstr>PowerPoint Presentation</vt:lpstr>
      <vt:lpstr>Toxicity</vt:lpstr>
      <vt:lpstr>Contra indications </vt:lpstr>
      <vt:lpstr>Cytotoxic/Antitumor Antibiotics</vt:lpstr>
      <vt:lpstr>Examples</vt:lpstr>
      <vt:lpstr>Indications</vt:lpstr>
      <vt:lpstr>Antimetabolites</vt:lpstr>
      <vt:lpstr>Examples </vt:lpstr>
      <vt:lpstr>Mitotic Inhibitors </vt:lpstr>
      <vt:lpstr>PowerPoint Presentation</vt:lpstr>
      <vt:lpstr>Unwanted effects </vt:lpstr>
      <vt:lpstr>Sex hormones and hormone antagonists</vt:lpstr>
      <vt:lpstr>Hormone antagonists</vt:lpstr>
      <vt:lpstr>Immunotherapy </vt:lpstr>
      <vt:lpstr>PowerPoint Presentation</vt:lpstr>
      <vt:lpstr>Mechanism of anticancer  drug resistance </vt:lpstr>
      <vt:lpstr>Hormonal/Tissue-Specific Anticancer Agents </vt:lpstr>
      <vt:lpstr>MOA</vt:lpstr>
      <vt:lpstr>Cisplastin</vt:lpstr>
      <vt:lpstr>Combination of Anti-cancer Drugs </vt:lpstr>
      <vt:lpstr>PowerPoint Presentation</vt:lpstr>
      <vt:lpstr>PowerPoint Presentation</vt:lpstr>
      <vt:lpstr>Contraindications and caution </vt:lpstr>
      <vt:lpstr>Unwanted effects </vt:lpstr>
      <vt:lpstr>COMMON COMBINATION USED</vt:lpstr>
      <vt:lpstr>Drugs used as Adjunct Therapy in Cancer Treatment</vt:lpstr>
      <vt:lpstr>CT</vt:lpstr>
      <vt:lpstr>Nursing considerations</vt:lpstr>
      <vt:lpstr>LONGTERM RISKS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CANCER CHEMOTHERAPY</dc:title>
  <dc:creator>Ogera</dc:creator>
  <cp:lastModifiedBy>Ogera</cp:lastModifiedBy>
  <cp:revision>21</cp:revision>
  <dcterms:created xsi:type="dcterms:W3CDTF">2025-01-27T20:16:14Z</dcterms:created>
  <dcterms:modified xsi:type="dcterms:W3CDTF">2025-07-05T09:46:34Z</dcterms:modified>
</cp:coreProperties>
</file>