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353" r:id="rId3"/>
    <p:sldId id="354" r:id="rId4"/>
    <p:sldId id="272" r:id="rId5"/>
    <p:sldId id="355" r:id="rId6"/>
    <p:sldId id="347" r:id="rId7"/>
    <p:sldId id="273" r:id="rId8"/>
    <p:sldId id="356" r:id="rId9"/>
    <p:sldId id="349" r:id="rId10"/>
    <p:sldId id="350" r:id="rId11"/>
    <p:sldId id="351" r:id="rId12"/>
    <p:sldId id="352" r:id="rId13"/>
    <p:sldId id="357" r:id="rId14"/>
    <p:sldId id="358" r:id="rId15"/>
    <p:sldId id="359" r:id="rId16"/>
    <p:sldId id="360" r:id="rId17"/>
    <p:sldId id="361" r:id="rId18"/>
    <p:sldId id="362" r:id="rId19"/>
    <p:sldId id="36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2000" autoAdjust="0"/>
  </p:normalViewPr>
  <p:slideViewPr>
    <p:cSldViewPr>
      <p:cViewPr varScale="1">
        <p:scale>
          <a:sx n="81" d="100"/>
          <a:sy n="81" d="100"/>
        </p:scale>
        <p:origin x="1502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785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Gatimu S. Maina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3/11/2010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samagat@gmail.com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E48A89-1768-4FD8-8E6E-4A6BDCDA4E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Gatimu S. Maina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3/11/2010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samagat@gmail.com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C7E36E-151C-437E-AB54-65B66EA662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C7E36E-151C-437E-AB54-65B66EA6620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samagat@gmail.com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Gatimu S. Maina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BFEF5B5-714B-4FC1-BCE2-E60AB6203642}" type="datetimeFigureOut">
              <a:rPr lang="en-US" smtClean="0"/>
              <a:pPr/>
              <a:t>7/5/2025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62E4A4E-8D85-484E-8708-3C8D02515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239000" cy="12954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1828800"/>
            <a:ext cx="7772400" cy="1829761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OPERATION THEATRE LAYOUT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Windows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/>
              <a:t>clear glass view windows to prevent frequent opening and closing.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Lighting : </a:t>
            </a:r>
            <a:r>
              <a:rPr lang="en-US" dirty="0" smtClean="0"/>
              <a:t>white fluorescent – they cast minimum shadow, should be evenly distributed in the room.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C00000"/>
                </a:solidFill>
              </a:rPr>
              <a:t>Overhead operating light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  <a:r>
              <a:rPr lang="en-US" dirty="0" smtClean="0"/>
              <a:t>provides near daylight without shadow and minimum heat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Ventilation : </a:t>
            </a:r>
            <a:r>
              <a:rPr lang="en-US" dirty="0" smtClean="0"/>
              <a:t>mechanical ventilation which ensures clean and filtered air supply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Positive air pressure flows; </a:t>
            </a:r>
            <a:r>
              <a:rPr lang="en-US" dirty="0" smtClean="0"/>
              <a:t>forces air out of the room.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7030A0"/>
                </a:solidFill>
              </a:rPr>
              <a:t>Temperature and humidity; </a:t>
            </a:r>
            <a:r>
              <a:rPr lang="en-US" dirty="0" smtClean="0"/>
              <a:t>maintained at 20 to 25 degrees Celsius.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Layout of theatre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Unrestricted area </a:t>
            </a:r>
            <a:endParaRPr lang="en-US" sz="3600" dirty="0">
              <a:solidFill>
                <a:srgbClr val="FF0000"/>
              </a:solidFill>
            </a:endParaRPr>
          </a:p>
          <a:p>
            <a:r>
              <a:rPr lang="en-US" sz="3600" dirty="0"/>
              <a:t>An area of the building that is not defined as semi-restricted or restricted. </a:t>
            </a:r>
            <a:endParaRPr lang="en-US" sz="3600" dirty="0" smtClean="0"/>
          </a:p>
          <a:p>
            <a:r>
              <a:rPr lang="en-US" sz="3600" dirty="0" smtClean="0"/>
              <a:t>This </a:t>
            </a:r>
            <a:r>
              <a:rPr lang="en-US" sz="3600" dirty="0"/>
              <a:t>area includes a central control point for designated personnel to monitor the entrance of patients, personnel, and materials into the semi-restricted areas. </a:t>
            </a:r>
            <a:endParaRPr lang="en-US" sz="3600" dirty="0" smtClean="0"/>
          </a:p>
          <a:p>
            <a:pPr marL="109728" indent="0">
              <a:buNone/>
            </a:pPr>
            <a:endParaRPr lang="en-US" sz="3600" dirty="0"/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861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Autofit/>
          </a:bodyPr>
          <a:lstStyle/>
          <a:p>
            <a:r>
              <a:rPr lang="en-US" sz="3600" dirty="0"/>
              <a:t>This area may </a:t>
            </a:r>
            <a:r>
              <a:rPr lang="en-US" sz="3600" dirty="0" smtClean="0"/>
              <a:t>include </a:t>
            </a:r>
            <a:r>
              <a:rPr lang="en-US" sz="3600" dirty="0"/>
              <a:t>staff rooms, offices, waiting rooms, the preoperative admission </a:t>
            </a:r>
            <a:r>
              <a:rPr lang="en-US" sz="3600" dirty="0" err="1" smtClean="0"/>
              <a:t>area,and</a:t>
            </a:r>
            <a:r>
              <a:rPr lang="en-US" sz="3600" dirty="0" smtClean="0"/>
              <a:t> PACU </a:t>
            </a:r>
            <a:endParaRPr lang="en-US" sz="3600" dirty="0"/>
          </a:p>
          <a:p>
            <a:r>
              <a:rPr lang="en-US" sz="3600" dirty="0"/>
              <a:t>Public access to the area may be limited based on the facility's policy and procedures.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1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702491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Semi-restricted area: 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600" dirty="0" smtClean="0"/>
              <a:t>The </a:t>
            </a:r>
            <a:r>
              <a:rPr lang="en-US" sz="3600" dirty="0"/>
              <a:t>peripheral support areas of the surgical suite. </a:t>
            </a:r>
            <a:endParaRPr lang="en-US" sz="3600" dirty="0" smtClean="0"/>
          </a:p>
          <a:p>
            <a:r>
              <a:rPr lang="en-US" sz="3600" dirty="0" smtClean="0"/>
              <a:t>The </a:t>
            </a:r>
            <a:r>
              <a:rPr lang="en-US" sz="3600" dirty="0"/>
              <a:t>area may include storage areas for equipment and clean and sterile supplies; </a:t>
            </a:r>
            <a:endParaRPr lang="en-US" sz="3600" dirty="0" smtClean="0"/>
          </a:p>
          <a:p>
            <a:r>
              <a:rPr lang="en-US" sz="3600" dirty="0" smtClean="0"/>
              <a:t>work </a:t>
            </a:r>
            <a:r>
              <a:rPr lang="en-US" sz="3600" dirty="0"/>
              <a:t>areas for processing instruments; sterilization processing room(s); scrub sink areas; corridors leading from the unrestricted area to the restricted areas of the surgical suite; </a:t>
            </a:r>
            <a:endParaRPr lang="en-US" sz="36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002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705600"/>
          </a:xfrm>
        </p:spPr>
        <p:txBody>
          <a:bodyPr>
            <a:normAutofit/>
          </a:bodyPr>
          <a:lstStyle/>
          <a:p>
            <a:r>
              <a:rPr lang="en-US" sz="3200" dirty="0"/>
              <a:t>and the entrances to locker rooms, preoperative admission area, the PACU, and sterile processing.</a:t>
            </a:r>
          </a:p>
          <a:p>
            <a:r>
              <a:rPr lang="en-US" sz="3200" dirty="0"/>
              <a:t>This area is entered directly from the unrestricted area past </a:t>
            </a:r>
            <a:r>
              <a:rPr lang="en-US" sz="3200" b="1" dirty="0"/>
              <a:t>a nurse’s station or from other areas.</a:t>
            </a:r>
          </a:p>
          <a:p>
            <a:r>
              <a:rPr lang="en-US" sz="3200" dirty="0"/>
              <a:t>Personnel in the semi-restricted area </a:t>
            </a:r>
            <a:r>
              <a:rPr lang="en-US" sz="3200" b="1" dirty="0">
                <a:solidFill>
                  <a:srgbClr val="FF0000"/>
                </a:solidFill>
              </a:rPr>
              <a:t>should wear surgical attire and cover all head and facial hair.</a:t>
            </a:r>
            <a:endParaRPr lang="en-US" sz="3200" i="1" dirty="0">
              <a:solidFill>
                <a:srgbClr val="FF0000"/>
              </a:solidFill>
            </a:endParaRPr>
          </a:p>
          <a:p>
            <a:r>
              <a:rPr lang="en-US" sz="3200" dirty="0"/>
              <a:t>Access to the semi-restricted area should be limited to authorized personnel and patients accompanied by authorized personnel. 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390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4770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Restricted area: </a:t>
            </a:r>
            <a:r>
              <a:rPr lang="en-US" sz="3600" dirty="0"/>
              <a:t>A designated space contained within the semi-restricted area and accessible only through a semi-restricted area. </a:t>
            </a:r>
            <a:endParaRPr lang="en-US" sz="3600" dirty="0" smtClean="0"/>
          </a:p>
          <a:p>
            <a:r>
              <a:rPr lang="en-US" sz="3600" dirty="0" smtClean="0"/>
              <a:t>The </a:t>
            </a:r>
            <a:r>
              <a:rPr lang="en-US" sz="3600" dirty="0"/>
              <a:t>restricted area includes </a:t>
            </a:r>
            <a:r>
              <a:rPr lang="en-US" sz="3600" b="1" dirty="0"/>
              <a:t>the operating and other rooms in which surgical or other invasive procedures are performed.</a:t>
            </a:r>
            <a:r>
              <a:rPr lang="en-US" sz="3600" dirty="0"/>
              <a:t> </a:t>
            </a:r>
            <a:endParaRPr lang="en-US" sz="3600" dirty="0" smtClean="0"/>
          </a:p>
          <a:p>
            <a:r>
              <a:rPr lang="en-US" sz="3600" dirty="0" smtClean="0"/>
              <a:t>Personnel </a:t>
            </a:r>
            <a:r>
              <a:rPr lang="en-US" sz="3600" dirty="0"/>
              <a:t>in the restricted areas should </a:t>
            </a:r>
            <a:r>
              <a:rPr lang="en-US" sz="3600" b="1" dirty="0">
                <a:solidFill>
                  <a:srgbClr val="FF0000"/>
                </a:solidFill>
              </a:rPr>
              <a:t>wear surgical attire and cover head and facial </a:t>
            </a:r>
            <a:r>
              <a:rPr lang="en-US" sz="3600" b="1" dirty="0" smtClean="0">
                <a:solidFill>
                  <a:srgbClr val="FF0000"/>
                </a:solidFill>
              </a:rPr>
              <a:t>hair.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878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324600"/>
          </a:xfrm>
        </p:spPr>
        <p:txBody>
          <a:bodyPr>
            <a:noAutofit/>
          </a:bodyPr>
          <a:lstStyle/>
          <a:p>
            <a:r>
              <a:rPr lang="en-US" sz="3600" dirty="0"/>
              <a:t>Masks should be </a:t>
            </a:r>
            <a:r>
              <a:rPr lang="en-US" sz="3600" b="1" dirty="0"/>
              <a:t>worn when the wearer is in the presence of open sterile supplies or persons who are completing or have completed a surgical hand scrub.</a:t>
            </a:r>
            <a:r>
              <a:rPr lang="en-US" sz="3600" dirty="0"/>
              <a:t> </a:t>
            </a:r>
          </a:p>
          <a:p>
            <a:r>
              <a:rPr lang="en-US" sz="3600" b="1" dirty="0">
                <a:solidFill>
                  <a:srgbClr val="002060"/>
                </a:solidFill>
              </a:rPr>
              <a:t>Only authorized personnel and patients accompanied by authorized personnel should be admitted to this area. </a:t>
            </a:r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04800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532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3246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Personal protective equipment (PPE) </a:t>
            </a:r>
            <a:endParaRPr lang="en-US" sz="3600" dirty="0">
              <a:solidFill>
                <a:schemeClr val="accent2"/>
              </a:solidFill>
            </a:endParaRPr>
          </a:p>
          <a:p>
            <a:r>
              <a:rPr lang="en-US" sz="3600" dirty="0"/>
              <a:t>Specialized equipment </a:t>
            </a:r>
            <a:r>
              <a:rPr lang="en-US" sz="3600" b="1" dirty="0"/>
              <a:t>or clothing for eyes, face, head, body, </a:t>
            </a:r>
            <a:endParaRPr lang="en-US" sz="3600" b="1" dirty="0" smtClean="0"/>
          </a:p>
          <a:p>
            <a:r>
              <a:rPr lang="en-US" sz="3600" b="1" dirty="0" smtClean="0"/>
              <a:t>and </a:t>
            </a:r>
            <a:r>
              <a:rPr lang="en-US" sz="3600" b="1" dirty="0"/>
              <a:t>extremities; protective clothing; respiratory devices; and protective shields and barriers </a:t>
            </a:r>
            <a:r>
              <a:rPr lang="en-US" sz="3600" dirty="0"/>
              <a:t>designed to protect the worker from injury </a:t>
            </a:r>
            <a:endParaRPr lang="en-US" sz="3600" dirty="0" smtClean="0"/>
          </a:p>
          <a:p>
            <a:r>
              <a:rPr lang="en-US" sz="3600" dirty="0" smtClean="0"/>
              <a:t>or </a:t>
            </a:r>
            <a:r>
              <a:rPr lang="en-US" sz="3600" dirty="0"/>
              <a:t>exposure to a patient’s blood, tissue, or body fluids. </a:t>
            </a:r>
            <a:endParaRPr lang="en-US" sz="3600" dirty="0" smtClean="0"/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064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Used by health care workers and others whenever necessary to protect themselves from the hazards of processes or environments, </a:t>
            </a:r>
          </a:p>
          <a:p>
            <a:r>
              <a:rPr lang="en-US" sz="3600" dirty="0"/>
              <a:t>chemical hazards, or mechanical irritants encountered in a manner capable of causing injury or impairment in the function of any part of the body,</a:t>
            </a:r>
          </a:p>
          <a:p>
            <a:r>
              <a:rPr lang="en-US" sz="3600" dirty="0"/>
              <a:t>through absorption, inhalation, or physical contact.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94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THANKS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221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1" y="609601"/>
            <a:ext cx="78486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59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1" y="228600"/>
            <a:ext cx="85344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051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610600" cy="54864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sz="3600" dirty="0" smtClean="0"/>
              <a:t>Is a block of building with a series of rooms leading off a corridor.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 With </a:t>
            </a:r>
            <a:r>
              <a:rPr lang="en-US" sz="3600" b="1" dirty="0" smtClean="0"/>
              <a:t>self-closing doors, </a:t>
            </a:r>
            <a:r>
              <a:rPr lang="en-US" sz="3600" dirty="0" smtClean="0"/>
              <a:t>which separate it from the main hospital.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 smtClean="0"/>
              <a:t>The doors reduce unnecessary movement to and from theatre.</a:t>
            </a:r>
          </a:p>
          <a:p>
            <a:endParaRPr lang="en-US" sz="36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LAYOUT OF AN OPERATING THEATRE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sz="3600" dirty="0"/>
              <a:t>A theatre should be built in </a:t>
            </a:r>
            <a:r>
              <a:rPr lang="en-US" sz="3600" b="1" dirty="0"/>
              <a:t>a central place </a:t>
            </a:r>
            <a:r>
              <a:rPr lang="en-US" sz="3600" dirty="0"/>
              <a:t>possibly near an </a:t>
            </a:r>
            <a:r>
              <a:rPr lang="en-US" sz="3600" b="1" dirty="0"/>
              <a:t>intensive care unit, accident/emergency department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 The surgical wards and other special wards, for example, </a:t>
            </a:r>
            <a:r>
              <a:rPr lang="en-US" sz="3600" b="1" dirty="0"/>
              <a:t>renal unit and burns unit.</a:t>
            </a:r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55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All these units should be in relation to each other, but construction should be separate and independent from all traffic and air movement within the hospital.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A theatre unit is self contained with </a:t>
            </a:r>
            <a:r>
              <a:rPr lang="en-US" sz="3200" b="1" dirty="0" smtClean="0"/>
              <a:t>changing rooms, shower rooms, toilets, </a:t>
            </a:r>
            <a:r>
              <a:rPr lang="en-US" sz="3200" b="1" dirty="0" err="1" smtClean="0"/>
              <a:t>anaesthetic</a:t>
            </a:r>
            <a:r>
              <a:rPr lang="en-US" sz="3200" b="1" dirty="0" smtClean="0"/>
              <a:t> room,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 smtClean="0"/>
              <a:t>operating room, recovery room; at least four beds, sluice room, linen room and sterilizing room.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Layout of operating theatre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6388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Inside, the walls, floor and roof are built with labour saving materials for hygiene purposes.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 It has artificial ventilators, efficient artificial lights and emergency systems for use during power failure.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LAYOUT cont’d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78691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The theatre furnishings and fittings are made of stainless materials for quick and thorough cleaning.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All the trolleys are fitted with </a:t>
            </a:r>
            <a:r>
              <a:rPr lang="en-US" sz="3600" b="1" dirty="0"/>
              <a:t>non-electricity conducting rubbers </a:t>
            </a:r>
            <a:r>
              <a:rPr lang="en-US" sz="3600" dirty="0"/>
              <a:t>to minimize the risk of electric conduction.</a:t>
            </a:r>
          </a:p>
          <a:p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24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74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/>
              <a:t>Washable paint, smooth walls, and round corners.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Ceiling</a:t>
            </a:r>
            <a:r>
              <a:rPr lang="en-US" sz="3200" dirty="0" smtClean="0"/>
              <a:t> may be used for mounting operation light and other electrosurgical units.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Walls</a:t>
            </a:r>
            <a:r>
              <a:rPr lang="en-US" sz="3200" dirty="0" smtClean="0"/>
              <a:t> must be fitted with outlet </a:t>
            </a:r>
            <a:r>
              <a:rPr lang="en-US" sz="3200" b="1" dirty="0" smtClean="0"/>
              <a:t>of oxygen and other medical gases, vacuum and electric outlets.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rgbClr val="FF0000"/>
                </a:solidFill>
              </a:rPr>
              <a:t>Floor: </a:t>
            </a:r>
            <a:r>
              <a:rPr lang="en-US" sz="3200" dirty="0" smtClean="0"/>
              <a:t>Terrazzo material, smooth without cracks, curved at the wall for easy cleaning, nonslip surface for to prevent injury to staff.</a:t>
            </a:r>
          </a:p>
          <a:p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Layout of theatre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6247</TotalTime>
  <Words>791</Words>
  <Application>Microsoft Office PowerPoint</Application>
  <PresentationFormat>On-screen Show (4:3)</PresentationFormat>
  <Paragraphs>58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OPERATION THEATRE LAYOUT</vt:lpstr>
      <vt:lpstr>PowerPoint Presentation</vt:lpstr>
      <vt:lpstr>PowerPoint Presentation</vt:lpstr>
      <vt:lpstr>LAYOUT OF AN OPERATING THEATRE</vt:lpstr>
      <vt:lpstr>PowerPoint Presentation</vt:lpstr>
      <vt:lpstr>Layout of operating theatre</vt:lpstr>
      <vt:lpstr>LAYOUT cont’d</vt:lpstr>
      <vt:lpstr>PowerPoint Presentation</vt:lpstr>
      <vt:lpstr>Layout of theatre</vt:lpstr>
      <vt:lpstr>Layout of theatre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OPERATING THEATRE</dc:title>
  <dc:creator>GATIMU SAMAGA</dc:creator>
  <cp:lastModifiedBy>Ogera</cp:lastModifiedBy>
  <cp:revision>280</cp:revision>
  <dcterms:created xsi:type="dcterms:W3CDTF">2010-03-10T20:26:57Z</dcterms:created>
  <dcterms:modified xsi:type="dcterms:W3CDTF">2025-07-05T09:45:45Z</dcterms:modified>
</cp:coreProperties>
</file>