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BC837-1F24-4E13-945D-8F8932140A9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0901D-341A-4556-9A8C-4F78F488E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Gatimu S. Maina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samagat@gmail.com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E36E-151C-437E-AB54-65B66EA6620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04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4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25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1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0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0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1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3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2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13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8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DF3BF-6120-43AB-95FE-434888BD32A1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D3E8F-FF8A-4118-925C-23D1FCD68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5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b="1" dirty="0"/>
              <a:t>Common anaesthetic emergencies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3818548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lvl="0"/>
            <a:r>
              <a:rPr lang="en-US" dirty="0"/>
              <a:t>External fluid losses i.e. during surgery, trauma (excessive bleeding)</a:t>
            </a:r>
          </a:p>
          <a:p>
            <a:pPr lvl="0"/>
            <a:r>
              <a:rPr lang="en-US" dirty="0"/>
              <a:t>Internal fluid shift i.e. severe dehydration (inadequate intravenous therapy)</a:t>
            </a:r>
          </a:p>
          <a:p>
            <a:pPr lvl="0"/>
            <a:r>
              <a:rPr lang="en-US" dirty="0"/>
              <a:t>Severe edema or ascites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7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98525" y="-100072"/>
            <a:ext cx="8229600" cy="1143000"/>
          </a:xfrm>
        </p:spPr>
        <p:txBody>
          <a:bodyPr/>
          <a:lstStyle/>
          <a:p>
            <a:r>
              <a:rPr lang="en-GB" dirty="0" smtClean="0"/>
              <a:t>Sequence of events</a:t>
            </a:r>
            <a:endParaRPr lang="en-US" dirty="0"/>
          </a:p>
        </p:txBody>
      </p:sp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1524000" y="-48399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1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1676401" y="210980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7" name="Rectangle 34"/>
          <p:cNvSpPr>
            <a:spLocks noChangeArrowheads="1"/>
          </p:cNvSpPr>
          <p:nvPr/>
        </p:nvSpPr>
        <p:spPr bwMode="auto">
          <a:xfrm>
            <a:off x="1676401" y="424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2286000" y="895602"/>
            <a:ext cx="7086586" cy="5276599"/>
            <a:chOff x="0" y="-35250"/>
            <a:chExt cx="2030814" cy="2767817"/>
          </a:xfrm>
        </p:grpSpPr>
        <p:sp>
          <p:nvSpPr>
            <p:cNvPr id="29" name="Text Box 1"/>
            <p:cNvSpPr txBox="1"/>
            <p:nvPr/>
          </p:nvSpPr>
          <p:spPr>
            <a:xfrm>
              <a:off x="88896" y="-35250"/>
              <a:ext cx="1941918" cy="404037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5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Decreased blood volume </a:t>
              </a:r>
              <a:endParaRPr lang="en-US" sz="25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5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25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>
              <a:off x="1003300" y="234950"/>
              <a:ext cx="0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 Box 5"/>
            <p:cNvSpPr txBox="1"/>
            <p:nvPr/>
          </p:nvSpPr>
          <p:spPr>
            <a:xfrm>
              <a:off x="88896" y="565150"/>
              <a:ext cx="1924050" cy="317352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Decreased venous return </a:t>
              </a:r>
              <a:endParaRPr lang="en-US" sz="32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6"/>
            <p:cNvSpPr txBox="1"/>
            <p:nvPr/>
          </p:nvSpPr>
          <p:spPr>
            <a:xfrm>
              <a:off x="88897" y="1117599"/>
              <a:ext cx="1899392" cy="370957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Decreased stroke volume  </a:t>
              </a:r>
              <a:endParaRPr lang="en-US" sz="32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 Box 7"/>
            <p:cNvSpPr txBox="1"/>
            <p:nvPr/>
          </p:nvSpPr>
          <p:spPr>
            <a:xfrm>
              <a:off x="31749" y="1695448"/>
              <a:ext cx="1935274" cy="367267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Decreased cardiac out </a:t>
              </a:r>
              <a:endParaRPr lang="en-US" sz="32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 Box 8"/>
            <p:cNvSpPr txBox="1"/>
            <p:nvPr/>
          </p:nvSpPr>
          <p:spPr>
            <a:xfrm>
              <a:off x="0" y="2247899"/>
              <a:ext cx="1945758" cy="484668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3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Decrease tissue perfusion</a:t>
              </a:r>
              <a:endParaRPr lang="en-US" sz="32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1003300" y="800100"/>
              <a:ext cx="0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990600" y="1352550"/>
              <a:ext cx="0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946150" y="1930400"/>
              <a:ext cx="0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151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</a:t>
            </a:r>
            <a:r>
              <a:rPr lang="en-US" dirty="0" smtClean="0"/>
              <a:t>estore </a:t>
            </a:r>
            <a:r>
              <a:rPr lang="en-US" dirty="0"/>
              <a:t>intravascular volume to reverse the sequence of events leading to inadequate tissue perfusion</a:t>
            </a:r>
          </a:p>
          <a:p>
            <a:pPr lvl="0"/>
            <a:r>
              <a:rPr lang="en-US" dirty="0"/>
              <a:t>Redistribute fluid volume </a:t>
            </a:r>
          </a:p>
          <a:p>
            <a:pPr lvl="0"/>
            <a:r>
              <a:rPr lang="en-US" dirty="0"/>
              <a:t>Correct the underlying cause of the fluid loss as quickly as possible.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72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Stop further hemorrhage by applying pressure to bleeding site </a:t>
            </a:r>
            <a:r>
              <a:rPr lang="en-US" dirty="0" smtClean="0"/>
              <a:t>or</a:t>
            </a:r>
          </a:p>
          <a:p>
            <a:pPr lvl="0"/>
            <a:r>
              <a:rPr lang="en-US" dirty="0"/>
              <a:t>P</a:t>
            </a:r>
            <a:r>
              <a:rPr lang="en-US" dirty="0" smtClean="0"/>
              <a:t>roper </a:t>
            </a:r>
            <a:r>
              <a:rPr lang="en-US" dirty="0"/>
              <a:t>ligation of bleeding vessels or internal bleeding. </a:t>
            </a:r>
          </a:p>
          <a:p>
            <a:pPr lvl="0"/>
            <a:r>
              <a:rPr lang="en-US" dirty="0"/>
              <a:t>Give adequate fluids during surgery increase amount of infusion recovered by patient i.e. adequate fluid resuscitation or replacement </a:t>
            </a:r>
          </a:p>
          <a:p>
            <a:pPr lvl="0"/>
            <a:r>
              <a:rPr lang="en-US" dirty="0"/>
              <a:t>Use two iv lines for fluid replacement running simultaneously.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91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Give medication and blood component therapy. </a:t>
            </a:r>
          </a:p>
          <a:p>
            <a:pPr lvl="0"/>
            <a:r>
              <a:rPr lang="en-US" dirty="0"/>
              <a:t>Use lactated ringer’s solution as fluid replacement therapy and 0.9% sodium chloride </a:t>
            </a:r>
          </a:p>
          <a:p>
            <a:pPr lvl="0"/>
            <a:r>
              <a:rPr lang="en-US" dirty="0"/>
              <a:t>Infuse large amount of fluid to restore intravascular volume.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08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NB lactate ringers and sodium chloride are </a:t>
            </a:r>
            <a:r>
              <a:rPr lang="en-US" b="1" dirty="0"/>
              <a:t>isotonic crystalloid </a:t>
            </a:r>
            <a:r>
              <a:rPr lang="en-US" dirty="0"/>
              <a:t>solution which </a:t>
            </a:r>
            <a:r>
              <a:rPr lang="en-US" dirty="0" smtClean="0"/>
              <a:t>freely </a:t>
            </a:r>
            <a:r>
              <a:rPr lang="en-US" dirty="0"/>
              <a:t>move between fluid compartments of the body.  </a:t>
            </a:r>
          </a:p>
          <a:p>
            <a:pPr lvl="0"/>
            <a:r>
              <a:rPr lang="en-US" dirty="0"/>
              <a:t>Avoid dextran if shock is due to hemorrhage.  It interferes with platelet aggregation. </a:t>
            </a:r>
          </a:p>
          <a:p>
            <a:pPr lvl="0"/>
            <a:r>
              <a:rPr lang="en-US" dirty="0"/>
              <a:t>Administer blood products for hemorrhagic hypovolemic shock.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4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Packed RBC cells are administered to replenish the patients’ oxygen carrying capacity in conjunction with other fluids that will expand volume. </a:t>
            </a:r>
            <a:endParaRPr lang="en-US" dirty="0" smtClean="0"/>
          </a:p>
          <a:p>
            <a:pPr lvl="0"/>
            <a:r>
              <a:rPr lang="en-US" dirty="0"/>
              <a:t>Position the patient for redistribution of administered fluids </a:t>
            </a:r>
            <a:endParaRPr lang="en-US" dirty="0" smtClean="0"/>
          </a:p>
          <a:p>
            <a:pPr lvl="0"/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restore intravascular volume by </a:t>
            </a:r>
            <a:r>
              <a:rPr lang="en-US" dirty="0" smtClean="0"/>
              <a:t>positioning </a:t>
            </a:r>
            <a:r>
              <a:rPr lang="en-US" dirty="0"/>
              <a:t>the patient properly e.g. elevation of the legs promotes the blood venous return</a:t>
            </a:r>
          </a:p>
          <a:p>
            <a:pPr lvl="0"/>
            <a:r>
              <a:rPr lang="en-US" dirty="0"/>
              <a:t>Administer oxygen therapy and drugs </a:t>
            </a:r>
          </a:p>
          <a:p>
            <a:pPr lvl="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72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33401"/>
            <a:ext cx="8229600" cy="6095999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Use appropriate drugs if fluid replacement fails to reverse hypovolemic shock e.g.</a:t>
            </a:r>
          </a:p>
          <a:p>
            <a:pPr lvl="0"/>
            <a:r>
              <a:rPr lang="en-US" sz="3200" b="1" dirty="0"/>
              <a:t>Vasoactive medication therapy </a:t>
            </a:r>
            <a:r>
              <a:rPr lang="en-US" sz="3200" dirty="0"/>
              <a:t>to restore and maintain adequate cardiac output.</a:t>
            </a:r>
          </a:p>
          <a:p>
            <a:pPr lvl="0"/>
            <a:r>
              <a:rPr lang="en-US" sz="3200" b="1" dirty="0"/>
              <a:t>Sympathetic agents and vasodilators </a:t>
            </a:r>
            <a:r>
              <a:rPr lang="en-US" sz="3200" dirty="0"/>
              <a:t>of the peripheral blood vessel; and increasing myocardial contractility or increasing the heart rate.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Drugs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620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685800"/>
            <a:ext cx="8229600" cy="5791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b="1" dirty="0"/>
              <a:t>Examples        </a:t>
            </a:r>
            <a:endParaRPr lang="en-US" sz="3600" dirty="0"/>
          </a:p>
          <a:p>
            <a:pPr lvl="0"/>
            <a:r>
              <a:rPr lang="en-US" sz="3600" dirty="0" err="1"/>
              <a:t>Dobutamine</a:t>
            </a:r>
            <a:r>
              <a:rPr lang="en-US" sz="3600" dirty="0"/>
              <a:t> </a:t>
            </a:r>
          </a:p>
          <a:p>
            <a:pPr lvl="0"/>
            <a:r>
              <a:rPr lang="en-US" sz="3600" dirty="0"/>
              <a:t>Dopamine </a:t>
            </a:r>
          </a:p>
          <a:p>
            <a:pPr lvl="0"/>
            <a:r>
              <a:rPr lang="en-US" sz="3600" dirty="0"/>
              <a:t>Nitroglycerin 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Treatment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81000"/>
            <a:ext cx="8229600" cy="6400800"/>
          </a:xfrm>
        </p:spPr>
        <p:txBody>
          <a:bodyPr>
            <a:noAutofit/>
          </a:bodyPr>
          <a:lstStyle/>
          <a:p>
            <a:r>
              <a:rPr lang="en-US" sz="3200" b="1" dirty="0" err="1"/>
              <a:t>Dobutamine</a:t>
            </a:r>
            <a:r>
              <a:rPr lang="en-US" sz="3200" b="1" dirty="0"/>
              <a:t> </a:t>
            </a:r>
            <a:endParaRPr lang="en-US" sz="3200" dirty="0"/>
          </a:p>
          <a:p>
            <a:r>
              <a:rPr lang="en-US" sz="3200" dirty="0"/>
              <a:t>Produce inotropic effect, i.e. increasing myocardial activity and improving cardiac output</a:t>
            </a:r>
          </a:p>
          <a:p>
            <a:r>
              <a:rPr lang="en-US" sz="3200" b="1" dirty="0"/>
              <a:t>Nitroglycerine</a:t>
            </a:r>
            <a:r>
              <a:rPr lang="en-US" sz="3200" dirty="0"/>
              <a:t>: Given in low doses the drug acts as a venous vasodilator,  </a:t>
            </a:r>
            <a:r>
              <a:rPr lang="en-US" sz="3200" b="1" dirty="0"/>
              <a:t>NB-is give sublingually </a:t>
            </a:r>
          </a:p>
          <a:p>
            <a:r>
              <a:rPr lang="en-US" sz="3200" dirty="0"/>
              <a:t>High doses cause arterial vasodilation, reduces blood pressure</a:t>
            </a:r>
          </a:p>
          <a:p>
            <a:pPr lvl="0"/>
            <a:r>
              <a:rPr lang="en-US" sz="3200" dirty="0"/>
              <a:t>It enhances blood flow to the myocardium improving oxygen delivery to the weakened heart muscle.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44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Asphyxia </a:t>
            </a:r>
          </a:p>
          <a:p>
            <a:r>
              <a:rPr lang="en-GB" dirty="0" smtClean="0"/>
              <a:t>Hypovolaemia</a:t>
            </a:r>
          </a:p>
          <a:p>
            <a:r>
              <a:rPr lang="en-GB" dirty="0" smtClean="0"/>
              <a:t>Anaphylactic shock</a:t>
            </a:r>
          </a:p>
          <a:p>
            <a:r>
              <a:rPr lang="en-GB" dirty="0" smtClean="0"/>
              <a:t>Cardiac arrest</a:t>
            </a:r>
          </a:p>
          <a:p>
            <a:r>
              <a:rPr lang="en-GB" dirty="0" smtClean="0"/>
              <a:t>Respiratory failure</a:t>
            </a:r>
          </a:p>
          <a:p>
            <a:r>
              <a:rPr lang="en-GB" dirty="0" smtClean="0"/>
              <a:t>Hypothermia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Common anaesthetic emergencies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6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04800"/>
            <a:ext cx="8229600" cy="6553200"/>
          </a:xfrm>
        </p:spPr>
        <p:txBody>
          <a:bodyPr>
            <a:normAutofit/>
          </a:bodyPr>
          <a:lstStyle/>
          <a:p>
            <a:r>
              <a:rPr lang="en-US" sz="3200" b="1" dirty="0"/>
              <a:t>Dopamine:</a:t>
            </a:r>
            <a:r>
              <a:rPr lang="en-US" sz="3200" dirty="0"/>
              <a:t> </a:t>
            </a:r>
          </a:p>
          <a:p>
            <a:r>
              <a:rPr lang="en-US" sz="3200" dirty="0"/>
              <a:t>a sympathomimetic agent – mimic responses due to stimulation of sympathetic nerves</a:t>
            </a:r>
          </a:p>
          <a:p>
            <a:pPr marL="109728" indent="0">
              <a:buNone/>
            </a:pPr>
            <a:r>
              <a:rPr lang="en-US" sz="3200" b="1" dirty="0"/>
              <a:t>  Has vasoactive effects</a:t>
            </a:r>
            <a:endParaRPr lang="en-US" sz="3200" dirty="0"/>
          </a:p>
          <a:p>
            <a:pPr lvl="0"/>
            <a:r>
              <a:rPr lang="en-US" sz="3200" dirty="0"/>
              <a:t>Improve tissue perfusion when combined with </a:t>
            </a:r>
            <a:r>
              <a:rPr lang="en-US" sz="3200" b="1" dirty="0" err="1"/>
              <a:t>dobutamine</a:t>
            </a:r>
            <a:r>
              <a:rPr lang="en-US" sz="3200" b="1" dirty="0"/>
              <a:t> and nitroglycerin</a:t>
            </a:r>
          </a:p>
          <a:p>
            <a:pPr lvl="0"/>
            <a:r>
              <a:rPr lang="en-US" sz="3200" dirty="0"/>
              <a:t>Low dose (0.5 to 3.0mg/kg/min increases renal and mesenteric blood flow </a:t>
            </a:r>
          </a:p>
          <a:p>
            <a:pPr lvl="0"/>
            <a:r>
              <a:rPr lang="en-US" sz="3200" dirty="0"/>
              <a:t>preventing ischemia of these organs.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-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64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04800"/>
            <a:ext cx="8229600" cy="6248400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(shock causes blood to be shunted away from the kidney and mesentery). </a:t>
            </a:r>
          </a:p>
          <a:p>
            <a:pPr lvl="0"/>
            <a:r>
              <a:rPr lang="en-US" sz="3600" dirty="0"/>
              <a:t>It increases cardiac output</a:t>
            </a:r>
          </a:p>
          <a:p>
            <a:pPr marL="109728" indent="0">
              <a:buNone/>
            </a:pPr>
            <a:r>
              <a:rPr lang="en-US" sz="3600" b="1" dirty="0"/>
              <a:t>NURSING MX</a:t>
            </a:r>
            <a:endParaRPr lang="en-US" sz="3600" dirty="0"/>
          </a:p>
          <a:p>
            <a:pPr lvl="0"/>
            <a:r>
              <a:rPr lang="en-US" sz="3600" dirty="0"/>
              <a:t>Monitor patient during surgery due to risk of fluid deficit. </a:t>
            </a:r>
          </a:p>
          <a:p>
            <a:pPr lvl="0"/>
            <a:r>
              <a:rPr lang="en-US" sz="3600" dirty="0"/>
              <a:t>Give adequate fluid therapy (infusion during surgery)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32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33400"/>
            <a:ext cx="8229600" cy="6172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/>
              <a:t>The fall of patient core body temperature below 36.6</a:t>
            </a:r>
            <a:r>
              <a:rPr lang="en-US" sz="3200" baseline="30000" dirty="0"/>
              <a:t>0</a:t>
            </a:r>
            <a:r>
              <a:rPr lang="en-US" sz="3200" dirty="0"/>
              <a:t>c </a:t>
            </a:r>
          </a:p>
          <a:p>
            <a:pPr marL="109728" indent="0">
              <a:buNone/>
            </a:pPr>
            <a:endParaRPr lang="en-US" sz="3200" dirty="0"/>
          </a:p>
          <a:p>
            <a:pPr marL="109728" indent="0">
              <a:buNone/>
            </a:pPr>
            <a:r>
              <a:rPr lang="en-US" sz="3200" b="1" dirty="0"/>
              <a:t>Causes:</a:t>
            </a:r>
          </a:p>
          <a:p>
            <a:pPr lvl="0"/>
            <a:r>
              <a:rPr lang="en-US" sz="3200" dirty="0"/>
              <a:t>low temperature in OR</a:t>
            </a:r>
          </a:p>
          <a:p>
            <a:pPr lvl="0"/>
            <a:r>
              <a:rPr lang="en-US" sz="3200" dirty="0"/>
              <a:t>General anesthesia – because glucose metabolism is reduced leading to metabolic acidosis.</a:t>
            </a:r>
          </a:p>
          <a:p>
            <a:pPr lvl="0"/>
            <a:r>
              <a:rPr lang="en-US" sz="3200" dirty="0"/>
              <a:t>Administration or infusion of cold fluids </a:t>
            </a:r>
          </a:p>
          <a:p>
            <a:pPr lvl="0"/>
            <a:r>
              <a:rPr lang="en-US" sz="3200" dirty="0"/>
              <a:t>Inhalation of cold gases </a:t>
            </a:r>
          </a:p>
          <a:p>
            <a:pPr lvl="0"/>
            <a:r>
              <a:rPr lang="en-US" sz="3200" dirty="0"/>
              <a:t>Open body wounds or cavities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Hypothermia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0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304800"/>
            <a:ext cx="8229600" cy="6477000"/>
          </a:xfrm>
        </p:spPr>
        <p:txBody>
          <a:bodyPr/>
          <a:lstStyle/>
          <a:p>
            <a:pPr lvl="0"/>
            <a:r>
              <a:rPr lang="en-US" sz="3200" dirty="0"/>
              <a:t>Decreased muscle activity due to anesthesia </a:t>
            </a:r>
          </a:p>
          <a:p>
            <a:pPr lvl="0"/>
            <a:r>
              <a:rPr lang="en-US" sz="3200" dirty="0"/>
              <a:t>Advance in age of the patient </a:t>
            </a:r>
          </a:p>
          <a:p>
            <a:pPr lvl="0"/>
            <a:r>
              <a:rPr lang="en-US" sz="3200" dirty="0"/>
              <a:t>The use of pharmaceutical agents e.g. vasodilators </a:t>
            </a:r>
          </a:p>
          <a:p>
            <a:pPr lvl="0"/>
            <a:r>
              <a:rPr lang="en-US" sz="3200" dirty="0"/>
              <a:t>Intentionally induced in selected surgical procedures e.g. </a:t>
            </a:r>
          </a:p>
          <a:p>
            <a:pPr lvl="0"/>
            <a:r>
              <a:rPr lang="en-US" sz="3200" dirty="0"/>
              <a:t>Cardiac surgeries requiring cardiopulmonary bypass, to reduce the patient’s metabolic rate and energy demand.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715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33400"/>
            <a:ext cx="8229600" cy="6324600"/>
          </a:xfrm>
        </p:spPr>
        <p:txBody>
          <a:bodyPr/>
          <a:lstStyle/>
          <a:p>
            <a:pPr marL="109728" indent="0">
              <a:buNone/>
            </a:pPr>
            <a:r>
              <a:rPr lang="en-US" sz="3200" dirty="0"/>
              <a:t>The aim is to prevent unintentional hypothermia and</a:t>
            </a:r>
          </a:p>
          <a:p>
            <a:r>
              <a:rPr lang="en-US" sz="3200" dirty="0"/>
              <a:t>Minimize or reverse the physiologic process. </a:t>
            </a:r>
          </a:p>
          <a:p>
            <a:pPr lvl="0"/>
            <a:r>
              <a:rPr lang="en-US" sz="3200" dirty="0"/>
              <a:t>Set room temperature at 25</a:t>
            </a:r>
            <a:r>
              <a:rPr lang="en-US" sz="3200" baseline="30000" dirty="0"/>
              <a:t>0 </a:t>
            </a:r>
            <a:r>
              <a:rPr lang="en-US" sz="3200" dirty="0"/>
              <a:t> to 26.6</a:t>
            </a:r>
            <a:r>
              <a:rPr lang="en-US" sz="3200" baseline="30000" dirty="0"/>
              <a:t>0 </a:t>
            </a:r>
            <a:endParaRPr lang="en-US" sz="3200" dirty="0"/>
          </a:p>
          <a:p>
            <a:pPr lvl="0"/>
            <a:r>
              <a:rPr lang="en-US" sz="3200" dirty="0"/>
              <a:t>Warm IV and irrigating fluids to 37</a:t>
            </a:r>
            <a:r>
              <a:rPr lang="en-US" sz="3200" baseline="30000" dirty="0"/>
              <a:t>0</a:t>
            </a:r>
          </a:p>
          <a:p>
            <a:r>
              <a:rPr lang="en-US" sz="3200" dirty="0"/>
              <a:t>Warm and humidify gases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95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61722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Remove wet gowns and drapes promptly and replace with dry materials(warm)- </a:t>
            </a:r>
          </a:p>
          <a:p>
            <a:pPr lvl="0"/>
            <a:r>
              <a:rPr lang="en-US" sz="3200" dirty="0"/>
              <a:t>Wet linen promote heat loss</a:t>
            </a:r>
          </a:p>
          <a:p>
            <a:pPr lvl="0"/>
            <a:r>
              <a:rPr lang="en-US" sz="3200" dirty="0"/>
              <a:t>Warm patient gradually </a:t>
            </a:r>
            <a:r>
              <a:rPr lang="en-US" sz="3200" b="1" dirty="0"/>
              <a:t>NOT</a:t>
            </a:r>
            <a:r>
              <a:rPr lang="en-US" sz="3200" dirty="0"/>
              <a:t> rapidly </a:t>
            </a:r>
          </a:p>
          <a:p>
            <a:pPr lvl="0"/>
            <a:r>
              <a:rPr lang="en-US" sz="3200" dirty="0"/>
              <a:t>Monitor core body temperature, urinary output, ECG, BP, ABGS level and serum electrolyte levels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560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609600"/>
            <a:ext cx="8229600" cy="6096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/>
              <a:t>Definition:</a:t>
            </a:r>
            <a:endParaRPr lang="en-US" sz="3200" dirty="0"/>
          </a:p>
          <a:p>
            <a:pPr marL="109728" indent="0">
              <a:buNone/>
            </a:pPr>
            <a:r>
              <a:rPr lang="en-US" sz="3200" dirty="0"/>
              <a:t>This is a sudden cessation of spontaneous breathing and circulation</a:t>
            </a:r>
          </a:p>
          <a:p>
            <a:pPr marL="109728" indent="0">
              <a:buNone/>
            </a:pPr>
            <a:r>
              <a:rPr lang="en-GB" sz="3200" b="1" dirty="0"/>
              <a:t>S&amp;S</a:t>
            </a:r>
            <a:endParaRPr lang="en-US" sz="3200" b="1" dirty="0"/>
          </a:p>
          <a:p>
            <a:pPr lvl="0"/>
            <a:r>
              <a:rPr lang="en-US" sz="3200" dirty="0"/>
              <a:t>The patient losses consciousness within 15 seconds of cardiac arrest</a:t>
            </a:r>
          </a:p>
          <a:p>
            <a:pPr lvl="0"/>
            <a:r>
              <a:rPr lang="en-US" sz="3200" dirty="0"/>
              <a:t>Electroencephalogram becomes flat after 30 seconds of cardiac arrest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CARDIAC ARREST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0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The pupils dilate fully after 60 seconds </a:t>
            </a:r>
          </a:p>
          <a:p>
            <a:pPr lvl="0"/>
            <a:r>
              <a:rPr lang="en-US" sz="3200" dirty="0"/>
              <a:t>Cerebral damage takes place within 90-300 seconds</a:t>
            </a:r>
          </a:p>
          <a:p>
            <a:pPr lvl="0"/>
            <a:r>
              <a:rPr lang="en-US" sz="3200" dirty="0"/>
              <a:t>It is essential to act immediately as irreversible damage can occur in a short time. 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5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33400"/>
            <a:ext cx="8229600" cy="6172200"/>
          </a:xfrm>
        </p:spPr>
        <p:txBody>
          <a:bodyPr>
            <a:normAutofit/>
          </a:bodyPr>
          <a:lstStyle/>
          <a:p>
            <a:r>
              <a:rPr lang="en-US" sz="3200" b="1" dirty="0"/>
              <a:t>CPR (cardiopulmonary resuscitation);</a:t>
            </a:r>
          </a:p>
          <a:p>
            <a:r>
              <a:rPr lang="en-US" sz="3200" dirty="0"/>
              <a:t>Is done to restore spontaneous circulation i.e. </a:t>
            </a:r>
          </a:p>
          <a:p>
            <a:pPr lvl="0"/>
            <a:r>
              <a:rPr lang="en-US" sz="3200" dirty="0"/>
              <a:t>Early defibrillation </a:t>
            </a:r>
          </a:p>
          <a:p>
            <a:pPr lvl="0"/>
            <a:r>
              <a:rPr lang="en-US" sz="3200" dirty="0"/>
              <a:t>High-quality and uninterrupted chest compressions</a:t>
            </a:r>
          </a:p>
          <a:p>
            <a:pPr lvl="0"/>
            <a:r>
              <a:rPr lang="en-US" sz="3200" dirty="0"/>
              <a:t>Advanced airway interventions</a:t>
            </a:r>
          </a:p>
          <a:p>
            <a:pPr marL="109728" indent="0">
              <a:buNone/>
            </a:pPr>
            <a:r>
              <a:rPr lang="en-US" sz="3200" dirty="0"/>
              <a:t>- Stop anesthetic drugs </a:t>
            </a:r>
          </a:p>
          <a:p>
            <a:pPr marL="109728" indent="0">
              <a:buNone/>
            </a:pPr>
            <a:r>
              <a:rPr lang="en-US" sz="3200" dirty="0"/>
              <a:t>- Increase supply of oxygen 100%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411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533400"/>
            <a:ext cx="8229600" cy="61722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Pharmacological interventions </a:t>
            </a:r>
          </a:p>
          <a:p>
            <a:r>
              <a:rPr lang="en-US" sz="3200" dirty="0"/>
              <a:t>Is started after commencing initial defibrillation (shocks); </a:t>
            </a:r>
          </a:p>
          <a:p>
            <a:r>
              <a:rPr lang="en-US" sz="3200" dirty="0"/>
              <a:t>Deliver chest compressions and ventilation. </a:t>
            </a:r>
          </a:p>
          <a:p>
            <a:r>
              <a:rPr lang="en-US" sz="3200" dirty="0"/>
              <a:t>Drugs commonly used: </a:t>
            </a:r>
            <a:r>
              <a:rPr lang="en-US" sz="3200" b="1" dirty="0"/>
              <a:t>Vasopressors, antiarrhythmic, sodium, calcium, magnesium, atropine, fibrinolytic drugs </a:t>
            </a:r>
            <a:r>
              <a:rPr lang="en-US" sz="3200" b="1" dirty="0" err="1"/>
              <a:t>etc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MX...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/>
              <a:t>Definition</a:t>
            </a:r>
            <a:endParaRPr lang="en-US" dirty="0"/>
          </a:p>
          <a:p>
            <a:r>
              <a:rPr lang="en-US" dirty="0"/>
              <a:t>A dangerous medical condition in which oxygen levels in the body fall and carbon dioxide levels </a:t>
            </a:r>
            <a:r>
              <a:rPr lang="en-US" dirty="0" smtClean="0"/>
              <a:t>quickly rise </a:t>
            </a:r>
            <a:r>
              <a:rPr lang="en-US" dirty="0"/>
              <a:t>due to respiration being inhibited or breathing air that has too little oxygen, which can cause brain damage or death very quickly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      ASPHYXIA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7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5943600"/>
          </a:xfrm>
        </p:spPr>
        <p:txBody>
          <a:bodyPr>
            <a:noAutofit/>
          </a:bodyPr>
          <a:lstStyle/>
          <a:p>
            <a:pPr lvl="0"/>
            <a:r>
              <a:rPr lang="en-US" sz="3200" dirty="0"/>
              <a:t>Cardiac arrest may lead to tissue hypoxia and acidosis</a:t>
            </a:r>
          </a:p>
          <a:p>
            <a:pPr lvl="0"/>
            <a:r>
              <a:rPr lang="en-US" sz="3200" dirty="0"/>
              <a:t>CPR improves oxygen supply –demand ratio in order to reverse the tissue hypoxia.</a:t>
            </a:r>
          </a:p>
          <a:p>
            <a:pPr marL="109728" indent="0">
              <a:buNone/>
            </a:pPr>
            <a:r>
              <a:rPr lang="en-US" sz="3200" b="1" dirty="0"/>
              <a:t> Drugs: </a:t>
            </a:r>
            <a:endParaRPr lang="en-US" sz="3200" dirty="0"/>
          </a:p>
          <a:p>
            <a:r>
              <a:rPr lang="en-US" sz="3200" b="1" dirty="0"/>
              <a:t>Vasopressors</a:t>
            </a:r>
            <a:endParaRPr lang="en-US" sz="3200" dirty="0"/>
          </a:p>
          <a:p>
            <a:r>
              <a:rPr lang="en-US" sz="3200" dirty="0"/>
              <a:t>They have </a:t>
            </a:r>
            <a:r>
              <a:rPr lang="en-US" sz="3200" dirty="0" err="1"/>
              <a:t>vaso</a:t>
            </a:r>
            <a:r>
              <a:rPr lang="en-US" sz="3200" dirty="0"/>
              <a:t>-constrictive action on the peripheral vessels (arteries and veins) </a:t>
            </a:r>
          </a:p>
          <a:p>
            <a:r>
              <a:rPr lang="en-US" sz="3200" dirty="0"/>
              <a:t>Action: in cardiac arrest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Mnx</a:t>
            </a:r>
            <a:r>
              <a:rPr lang="en-GB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6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762001"/>
            <a:ext cx="8229600" cy="5245291"/>
          </a:xfrm>
        </p:spPr>
        <p:txBody>
          <a:bodyPr/>
          <a:lstStyle/>
          <a:p>
            <a:r>
              <a:rPr lang="en-US" sz="3200" dirty="0"/>
              <a:t>Increase coronary and cerebral perfusion pressures </a:t>
            </a:r>
          </a:p>
          <a:p>
            <a:r>
              <a:rPr lang="en-US" sz="3200" dirty="0"/>
              <a:t>Example: epinephrine and vasopressin. (ADH</a:t>
            </a:r>
            <a:r>
              <a:rPr lang="en-US" dirty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978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/>
              <a:t>Epinephrine</a:t>
            </a:r>
            <a:endParaRPr lang="en-US" dirty="0"/>
          </a:p>
          <a:p>
            <a:pPr lvl="0"/>
            <a:r>
              <a:rPr lang="en-US" dirty="0"/>
              <a:t>Induces increased vascular </a:t>
            </a:r>
            <a:r>
              <a:rPr lang="en-US" b="1" dirty="0"/>
              <a:t>smooth muscle contraction</a:t>
            </a:r>
          </a:p>
          <a:p>
            <a:pPr lvl="0"/>
            <a:r>
              <a:rPr lang="en-US" dirty="0"/>
              <a:t>Increases heart rate, myocardial contractility</a:t>
            </a:r>
          </a:p>
          <a:p>
            <a:pPr lvl="0"/>
            <a:r>
              <a:rPr lang="en-US" dirty="0"/>
              <a:t>Relaxes muscles of the respiratory </a:t>
            </a:r>
            <a:r>
              <a:rPr lang="en-US" dirty="0" smtClean="0"/>
              <a:t>system,  </a:t>
            </a:r>
          </a:p>
          <a:p>
            <a:pPr lvl="0"/>
            <a:r>
              <a:rPr lang="en-US" dirty="0"/>
              <a:t>O</a:t>
            </a:r>
            <a:r>
              <a:rPr lang="en-US" dirty="0" smtClean="0"/>
              <a:t>r </a:t>
            </a:r>
            <a:r>
              <a:rPr lang="en-US" dirty="0"/>
              <a:t>airway so that the person is able to </a:t>
            </a:r>
            <a:r>
              <a:rPr lang="en-US" dirty="0" smtClean="0"/>
              <a:t>breath</a:t>
            </a:r>
          </a:p>
          <a:p>
            <a:pPr lvl="0"/>
            <a:r>
              <a:rPr lang="en-GB" dirty="0" smtClean="0"/>
              <a:t>Has positive chronotropic effect-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14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609600"/>
            <a:ext cx="8229600" cy="5943600"/>
          </a:xfrm>
        </p:spPr>
        <p:txBody>
          <a:bodyPr>
            <a:normAutofit/>
          </a:bodyPr>
          <a:lstStyle/>
          <a:p>
            <a:r>
              <a:rPr lang="en-US" sz="3200" b="1" dirty="0"/>
              <a:t>Inotropic drugs: </a:t>
            </a:r>
            <a:r>
              <a:rPr lang="en-US" sz="3200" dirty="0" err="1"/>
              <a:t>e.g</a:t>
            </a:r>
            <a:r>
              <a:rPr lang="en-US" sz="3200" dirty="0"/>
              <a:t> digoxin and calcium</a:t>
            </a:r>
          </a:p>
          <a:p>
            <a:r>
              <a:rPr lang="en-US" sz="3200" dirty="0"/>
              <a:t>Drugs that affect the strength of contraction of heart muscles-myocardial contractility</a:t>
            </a:r>
          </a:p>
          <a:p>
            <a:r>
              <a:rPr lang="en-GB" sz="3200" b="1" dirty="0"/>
              <a:t>Chronotropic drugs:</a:t>
            </a:r>
            <a:r>
              <a:rPr lang="en-US" sz="3200" dirty="0"/>
              <a:t> Augment conduction system of the heart hence improving the heart rate </a:t>
            </a:r>
            <a:endParaRPr lang="en-US" sz="3200" b="1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25987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Antiarrhythmic:</a:t>
            </a:r>
          </a:p>
          <a:p>
            <a:r>
              <a:rPr lang="en-GB" dirty="0" smtClean="0"/>
              <a:t>Suppress the abnormal rhythms of the heart </a:t>
            </a:r>
            <a:r>
              <a:rPr lang="en-GB" dirty="0" err="1" smtClean="0"/>
              <a:t>e.g</a:t>
            </a:r>
            <a:r>
              <a:rPr lang="en-GB" dirty="0" smtClean="0"/>
              <a:t> atrial fibrillation, ventricular tachycardia, ventricular fibrillation</a:t>
            </a:r>
          </a:p>
          <a:p>
            <a:r>
              <a:rPr lang="en-GB" dirty="0" smtClean="0"/>
              <a:t>Example; </a:t>
            </a:r>
            <a:r>
              <a:rPr lang="en-GB" b="1" dirty="0" smtClean="0"/>
              <a:t>1) lidocaine – </a:t>
            </a:r>
            <a:r>
              <a:rPr lang="en-GB" dirty="0" smtClean="0"/>
              <a:t>it treats shock resistant VF and prevents reoccurrence</a:t>
            </a:r>
          </a:p>
          <a:p>
            <a:pPr marL="109728" indent="0">
              <a:buNone/>
            </a:pPr>
            <a:r>
              <a:rPr lang="en-GB" dirty="0" smtClean="0"/>
              <a:t>   </a:t>
            </a:r>
            <a:r>
              <a:rPr lang="en-GB" b="1" dirty="0" smtClean="0"/>
              <a:t>2). Amiodarone –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Blocks sodium, potassium and calcium ion channels present in the heart 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0" y="90101"/>
            <a:ext cx="145296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2557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76400" y="242501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3583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Has antiadrenergic effects </a:t>
            </a:r>
          </a:p>
          <a:p>
            <a:pPr lvl="0"/>
            <a:r>
              <a:rPr lang="en-US" dirty="0"/>
              <a:t>It prolongs the duration of the action potential </a:t>
            </a:r>
          </a:p>
          <a:p>
            <a:pPr lvl="0"/>
            <a:r>
              <a:rPr lang="en-US" dirty="0"/>
              <a:t>Increase the refractories of all cardiac tissue. </a:t>
            </a:r>
          </a:p>
          <a:p>
            <a:pPr lvl="0"/>
            <a:r>
              <a:rPr lang="en-US" dirty="0"/>
              <a:t>Prolongs the QT interval </a:t>
            </a:r>
          </a:p>
          <a:p>
            <a:r>
              <a:rPr lang="en-GB" dirty="0" smtClean="0"/>
              <a:t>Dilates coronary arteries and increases coronary blood supply</a:t>
            </a:r>
          </a:p>
          <a:p>
            <a:pPr lvl="0"/>
            <a:r>
              <a:rPr lang="en-US" dirty="0"/>
              <a:t>Hypotension</a:t>
            </a:r>
          </a:p>
          <a:p>
            <a:pPr lvl="0"/>
            <a:r>
              <a:rPr lang="en-US" dirty="0"/>
              <a:t>Bradycardia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7264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Atropine: </a:t>
            </a:r>
            <a:r>
              <a:rPr lang="en-GB" dirty="0" smtClean="0"/>
              <a:t>anticholinergic drug, </a:t>
            </a:r>
          </a:p>
          <a:p>
            <a:r>
              <a:rPr lang="en-GB" dirty="0" smtClean="0"/>
              <a:t>It blocks muscarinic acetylcholine receptors</a:t>
            </a:r>
          </a:p>
          <a:p>
            <a:r>
              <a:rPr lang="en-GB" dirty="0" smtClean="0"/>
              <a:t>Hence blocks the effect of the </a:t>
            </a:r>
            <a:r>
              <a:rPr lang="en-GB" dirty="0" err="1" smtClean="0"/>
              <a:t>vagus</a:t>
            </a:r>
            <a:r>
              <a:rPr lang="en-GB" dirty="0" smtClean="0"/>
              <a:t> nerve on both the atrioventricular node and SA node</a:t>
            </a:r>
          </a:p>
          <a:p>
            <a:r>
              <a:rPr lang="en-GB" dirty="0" smtClean="0"/>
              <a:t>Increases sinus node automaticity and facilitates ventricular conduction</a:t>
            </a:r>
          </a:p>
          <a:p>
            <a:r>
              <a:rPr lang="en-GB" dirty="0" smtClean="0"/>
              <a:t>Counteracts bradycardia associated with </a:t>
            </a:r>
            <a:r>
              <a:rPr lang="en-GB" dirty="0" err="1" smtClean="0"/>
              <a:t>vagus</a:t>
            </a:r>
            <a:r>
              <a:rPr lang="en-GB" dirty="0" smtClean="0"/>
              <a:t> nerve stimulation (0.6-3mg IV)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35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Choking </a:t>
            </a:r>
          </a:p>
          <a:p>
            <a:pPr lvl="0"/>
            <a:r>
              <a:rPr lang="en-US" dirty="0"/>
              <a:t>Foreign body in the respiratory system </a:t>
            </a:r>
          </a:p>
          <a:p>
            <a:pPr lvl="0"/>
            <a:r>
              <a:rPr lang="en-US" dirty="0"/>
              <a:t>Blockage of the airway by the tongue due to the effect of an anesthesia during surgery</a:t>
            </a:r>
          </a:p>
          <a:p>
            <a:pPr lvl="0"/>
            <a:r>
              <a:rPr lang="en-US" dirty="0"/>
              <a:t>Drowning </a:t>
            </a:r>
          </a:p>
          <a:p>
            <a:pPr lvl="0"/>
            <a:r>
              <a:rPr lang="en-US" dirty="0"/>
              <a:t>Strangulation </a:t>
            </a:r>
          </a:p>
          <a:p>
            <a:pPr lvl="0"/>
            <a:r>
              <a:rPr lang="en-US" dirty="0"/>
              <a:t>Collapsed lung</a:t>
            </a:r>
          </a:p>
          <a:p>
            <a:pPr lvl="0"/>
            <a:r>
              <a:rPr lang="en-US" dirty="0"/>
              <a:t>Paralysis to the respiratory muscle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9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Laryngospasms due to </a:t>
            </a:r>
            <a:r>
              <a:rPr lang="en-US" dirty="0" err="1"/>
              <a:t>anaesthesia</a:t>
            </a:r>
            <a:endParaRPr lang="en-US" dirty="0"/>
          </a:p>
          <a:p>
            <a:pPr lvl="0"/>
            <a:r>
              <a:rPr lang="en-US" dirty="0"/>
              <a:t>Bilateral vocal cord palsy-interference with nerve supply to the larynx, paralysis of vocal cord muscles</a:t>
            </a:r>
          </a:p>
          <a:p>
            <a:pPr lvl="0"/>
            <a:r>
              <a:rPr lang="en-US" dirty="0"/>
              <a:t>Aspiration of abdominal contents during surgery</a:t>
            </a:r>
          </a:p>
          <a:p>
            <a:pPr lvl="0"/>
            <a:r>
              <a:rPr lang="en-US" dirty="0"/>
              <a:t>Accumulation of secretion in the upper/ lower respiratory system.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9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Reduced partial pressure of O</a:t>
            </a:r>
            <a:r>
              <a:rPr lang="en-US" baseline="-25000" dirty="0"/>
              <a:t>2 </a:t>
            </a:r>
            <a:endParaRPr lang="en-US" dirty="0"/>
          </a:p>
          <a:p>
            <a:pPr lvl="0"/>
            <a:r>
              <a:rPr lang="en-US" dirty="0"/>
              <a:t>Increase partial pressure of Co</a:t>
            </a:r>
            <a:r>
              <a:rPr lang="en-US" baseline="-25000" dirty="0"/>
              <a:t>2</a:t>
            </a:r>
            <a:endParaRPr lang="en-US" dirty="0"/>
          </a:p>
          <a:p>
            <a:pPr lvl="0"/>
            <a:r>
              <a:rPr lang="en-US" dirty="0"/>
              <a:t>Reduced oxygen saturation ˂ 90%</a:t>
            </a:r>
          </a:p>
          <a:p>
            <a:pPr lvl="0"/>
            <a:r>
              <a:rPr lang="en-US" dirty="0"/>
              <a:t>Central cyanosis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Signs and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76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/>
              <a:t>Remove the obstruction of the airway caused by:</a:t>
            </a:r>
          </a:p>
          <a:p>
            <a:pPr lvl="0"/>
            <a:r>
              <a:rPr lang="en-US" dirty="0" smtClean="0"/>
              <a:t>Aspiration/vomitus,</a:t>
            </a:r>
            <a:endParaRPr lang="en-US" dirty="0"/>
          </a:p>
          <a:p>
            <a:pPr lvl="0"/>
            <a:r>
              <a:rPr lang="en-US" dirty="0"/>
              <a:t>Accumulation of </a:t>
            </a:r>
            <a:r>
              <a:rPr lang="en-US" dirty="0" smtClean="0"/>
              <a:t>secretion, or </a:t>
            </a:r>
            <a:endParaRPr lang="en-US" dirty="0"/>
          </a:p>
          <a:p>
            <a:pPr lvl="0"/>
            <a:r>
              <a:rPr lang="en-US" dirty="0" smtClean="0"/>
              <a:t>Laryngospasms</a:t>
            </a:r>
            <a:endParaRPr lang="en-US" dirty="0"/>
          </a:p>
          <a:p>
            <a:pPr lvl="0"/>
            <a:r>
              <a:rPr lang="en-US" dirty="0"/>
              <a:t>Suctioning </a:t>
            </a:r>
          </a:p>
          <a:p>
            <a:pPr lvl="0"/>
            <a:r>
              <a:rPr lang="en-US" dirty="0"/>
              <a:t>Positioning the patient to avoid </a:t>
            </a:r>
            <a:r>
              <a:rPr lang="en-US" dirty="0" smtClean="0"/>
              <a:t>falling </a:t>
            </a:r>
            <a:r>
              <a:rPr lang="en-US" dirty="0"/>
              <a:t>of the tongue (semi prone or lateral</a:t>
            </a:r>
            <a:r>
              <a:rPr lang="en-US" dirty="0" smtClean="0"/>
              <a:t>);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prevent aspiration</a:t>
            </a:r>
          </a:p>
          <a:p>
            <a:pPr lvl="0"/>
            <a:r>
              <a:rPr lang="en-US" dirty="0"/>
              <a:t>Intubation in case of laryngospasms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59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Stop anesthesia</a:t>
            </a:r>
          </a:p>
          <a:p>
            <a:pPr lvl="0"/>
            <a:r>
              <a:rPr lang="en-US" dirty="0"/>
              <a:t>Increase oxygen to 100%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3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Definition: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a condition characterized by a decreased intravascular volume.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occurs when there is a reduction in intravascular volume by 15% to 25% </a:t>
            </a:r>
            <a:r>
              <a:rPr lang="en-US" dirty="0" err="1"/>
              <a:t>i.e</a:t>
            </a:r>
            <a:r>
              <a:rPr lang="en-US" dirty="0"/>
              <a:t> 750ml to 1300ml of blood in an adult weighing 70kg.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HYPOVOLAEMIC SHOCK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34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1241</Words>
  <Application>Microsoft Office PowerPoint</Application>
  <PresentationFormat>Widescreen</PresentationFormat>
  <Paragraphs>194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Theme</vt:lpstr>
      <vt:lpstr>Common anaesthetic emergencies</vt:lpstr>
      <vt:lpstr>Common anaesthetic emergencies</vt:lpstr>
      <vt:lpstr>               ASPHYXIA</vt:lpstr>
      <vt:lpstr>Cause </vt:lpstr>
      <vt:lpstr>PowerPoint Presentation</vt:lpstr>
      <vt:lpstr>Signs and symptoms</vt:lpstr>
      <vt:lpstr>Management </vt:lpstr>
      <vt:lpstr>PowerPoint Presentation</vt:lpstr>
      <vt:lpstr>HYPOVOLAEMIC SHOCK</vt:lpstr>
      <vt:lpstr>Causes:</vt:lpstr>
      <vt:lpstr>Sequence of events</vt:lpstr>
      <vt:lpstr>Management </vt:lpstr>
      <vt:lpstr>PowerPoint Presentation</vt:lpstr>
      <vt:lpstr>PowerPoint Presentation</vt:lpstr>
      <vt:lpstr>PowerPoint Presentation</vt:lpstr>
      <vt:lpstr>PowerPoint Presentation</vt:lpstr>
      <vt:lpstr>Drugs </vt:lpstr>
      <vt:lpstr>Treatment  </vt:lpstr>
      <vt:lpstr>Treatment </vt:lpstr>
      <vt:lpstr>Treatment </vt:lpstr>
      <vt:lpstr>PowerPoint Presentation</vt:lpstr>
      <vt:lpstr>Hypothermia </vt:lpstr>
      <vt:lpstr>PowerPoint Presentation</vt:lpstr>
      <vt:lpstr>Management </vt:lpstr>
      <vt:lpstr>PowerPoint Presentation</vt:lpstr>
      <vt:lpstr>CARDIAC ARREST </vt:lpstr>
      <vt:lpstr>PowerPoint Presentation</vt:lpstr>
      <vt:lpstr>Management </vt:lpstr>
      <vt:lpstr>MX...</vt:lpstr>
      <vt:lpstr>Mnx…</vt:lpstr>
      <vt:lpstr>Treatment </vt:lpstr>
      <vt:lpstr>Treatment </vt:lpstr>
      <vt:lpstr>Treatment </vt:lpstr>
      <vt:lpstr>Treatment </vt:lpstr>
      <vt:lpstr>Treatment </vt:lpstr>
      <vt:lpstr>Treatment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Ogera</dc:creator>
  <cp:lastModifiedBy>Ogera</cp:lastModifiedBy>
  <cp:revision>5</cp:revision>
  <dcterms:created xsi:type="dcterms:W3CDTF">2025-01-16T11:17:30Z</dcterms:created>
  <dcterms:modified xsi:type="dcterms:W3CDTF">2025-07-05T09:50:34Z</dcterms:modified>
</cp:coreProperties>
</file>