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7" d="100"/>
          <a:sy n="77" d="100"/>
        </p:scale>
        <p:origin x="-378"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C0759D-44FC-4DDF-A2C1-7EAC7A9F4040}" type="datetimeFigureOut">
              <a:rPr lang="en-US" smtClean="0"/>
              <a:t>06-Nov-20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30501-7528-4F94-BFAB-6B17DFEEF750}" type="slidenum">
              <a:rPr lang="en-US" smtClean="0"/>
              <a:t>‹#›</a:t>
            </a:fld>
            <a:endParaRPr lang="en-US"/>
          </a:p>
        </p:txBody>
      </p:sp>
    </p:spTree>
    <p:extLst>
      <p:ext uri="{BB962C8B-B14F-4D97-AF65-F5344CB8AC3E}">
        <p14:creationId xmlns:p14="http://schemas.microsoft.com/office/powerpoint/2010/main" val="1292185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C0759D-44FC-4DDF-A2C1-7EAC7A9F4040}" type="datetimeFigureOut">
              <a:rPr lang="en-US" smtClean="0"/>
              <a:t>06-Nov-20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30501-7528-4F94-BFAB-6B17DFEEF750}" type="slidenum">
              <a:rPr lang="en-US" smtClean="0"/>
              <a:t>‹#›</a:t>
            </a:fld>
            <a:endParaRPr lang="en-US"/>
          </a:p>
        </p:txBody>
      </p:sp>
    </p:spTree>
    <p:extLst>
      <p:ext uri="{BB962C8B-B14F-4D97-AF65-F5344CB8AC3E}">
        <p14:creationId xmlns:p14="http://schemas.microsoft.com/office/powerpoint/2010/main" val="3038537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C0759D-44FC-4DDF-A2C1-7EAC7A9F4040}" type="datetimeFigureOut">
              <a:rPr lang="en-US" smtClean="0"/>
              <a:t>06-Nov-20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30501-7528-4F94-BFAB-6B17DFEEF750}" type="slidenum">
              <a:rPr lang="en-US" smtClean="0"/>
              <a:t>‹#›</a:t>
            </a:fld>
            <a:endParaRPr lang="en-US"/>
          </a:p>
        </p:txBody>
      </p:sp>
    </p:spTree>
    <p:extLst>
      <p:ext uri="{BB962C8B-B14F-4D97-AF65-F5344CB8AC3E}">
        <p14:creationId xmlns:p14="http://schemas.microsoft.com/office/powerpoint/2010/main" val="599525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C0759D-44FC-4DDF-A2C1-7EAC7A9F4040}" type="datetimeFigureOut">
              <a:rPr lang="en-US" smtClean="0"/>
              <a:t>06-Nov-20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30501-7528-4F94-BFAB-6B17DFEEF750}" type="slidenum">
              <a:rPr lang="en-US" smtClean="0"/>
              <a:t>‹#›</a:t>
            </a:fld>
            <a:endParaRPr lang="en-US"/>
          </a:p>
        </p:txBody>
      </p:sp>
    </p:spTree>
    <p:extLst>
      <p:ext uri="{BB962C8B-B14F-4D97-AF65-F5344CB8AC3E}">
        <p14:creationId xmlns:p14="http://schemas.microsoft.com/office/powerpoint/2010/main" val="952016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C0759D-44FC-4DDF-A2C1-7EAC7A9F4040}" type="datetimeFigureOut">
              <a:rPr lang="en-US" smtClean="0"/>
              <a:t>06-Nov-20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30501-7528-4F94-BFAB-6B17DFEEF750}" type="slidenum">
              <a:rPr lang="en-US" smtClean="0"/>
              <a:t>‹#›</a:t>
            </a:fld>
            <a:endParaRPr lang="en-US"/>
          </a:p>
        </p:txBody>
      </p:sp>
    </p:spTree>
    <p:extLst>
      <p:ext uri="{BB962C8B-B14F-4D97-AF65-F5344CB8AC3E}">
        <p14:creationId xmlns:p14="http://schemas.microsoft.com/office/powerpoint/2010/main" val="1122313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C0759D-44FC-4DDF-A2C1-7EAC7A9F4040}" type="datetimeFigureOut">
              <a:rPr lang="en-US" smtClean="0"/>
              <a:t>06-Nov-20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30501-7528-4F94-BFAB-6B17DFEEF750}" type="slidenum">
              <a:rPr lang="en-US" smtClean="0"/>
              <a:t>‹#›</a:t>
            </a:fld>
            <a:endParaRPr lang="en-US"/>
          </a:p>
        </p:txBody>
      </p:sp>
    </p:spTree>
    <p:extLst>
      <p:ext uri="{BB962C8B-B14F-4D97-AF65-F5344CB8AC3E}">
        <p14:creationId xmlns:p14="http://schemas.microsoft.com/office/powerpoint/2010/main" val="2429983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C0759D-44FC-4DDF-A2C1-7EAC7A9F4040}" type="datetimeFigureOut">
              <a:rPr lang="en-US" smtClean="0"/>
              <a:t>06-Nov-20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F30501-7528-4F94-BFAB-6B17DFEEF750}" type="slidenum">
              <a:rPr lang="en-US" smtClean="0"/>
              <a:t>‹#›</a:t>
            </a:fld>
            <a:endParaRPr lang="en-US"/>
          </a:p>
        </p:txBody>
      </p:sp>
    </p:spTree>
    <p:extLst>
      <p:ext uri="{BB962C8B-B14F-4D97-AF65-F5344CB8AC3E}">
        <p14:creationId xmlns:p14="http://schemas.microsoft.com/office/powerpoint/2010/main" val="3749242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C0759D-44FC-4DDF-A2C1-7EAC7A9F4040}" type="datetimeFigureOut">
              <a:rPr lang="en-US" smtClean="0"/>
              <a:t>06-Nov-20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F30501-7528-4F94-BFAB-6B17DFEEF750}" type="slidenum">
              <a:rPr lang="en-US" smtClean="0"/>
              <a:t>‹#›</a:t>
            </a:fld>
            <a:endParaRPr lang="en-US"/>
          </a:p>
        </p:txBody>
      </p:sp>
    </p:spTree>
    <p:extLst>
      <p:ext uri="{BB962C8B-B14F-4D97-AF65-F5344CB8AC3E}">
        <p14:creationId xmlns:p14="http://schemas.microsoft.com/office/powerpoint/2010/main" val="1896375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C0759D-44FC-4DDF-A2C1-7EAC7A9F4040}" type="datetimeFigureOut">
              <a:rPr lang="en-US" smtClean="0"/>
              <a:t>06-Nov-20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F30501-7528-4F94-BFAB-6B17DFEEF750}" type="slidenum">
              <a:rPr lang="en-US" smtClean="0"/>
              <a:t>‹#›</a:t>
            </a:fld>
            <a:endParaRPr lang="en-US"/>
          </a:p>
        </p:txBody>
      </p:sp>
    </p:spTree>
    <p:extLst>
      <p:ext uri="{BB962C8B-B14F-4D97-AF65-F5344CB8AC3E}">
        <p14:creationId xmlns:p14="http://schemas.microsoft.com/office/powerpoint/2010/main" val="2750049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C0759D-44FC-4DDF-A2C1-7EAC7A9F4040}" type="datetimeFigureOut">
              <a:rPr lang="en-US" smtClean="0"/>
              <a:t>06-Nov-20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30501-7528-4F94-BFAB-6B17DFEEF750}" type="slidenum">
              <a:rPr lang="en-US" smtClean="0"/>
              <a:t>‹#›</a:t>
            </a:fld>
            <a:endParaRPr lang="en-US"/>
          </a:p>
        </p:txBody>
      </p:sp>
    </p:spTree>
    <p:extLst>
      <p:ext uri="{BB962C8B-B14F-4D97-AF65-F5344CB8AC3E}">
        <p14:creationId xmlns:p14="http://schemas.microsoft.com/office/powerpoint/2010/main" val="1626888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C0759D-44FC-4DDF-A2C1-7EAC7A9F4040}" type="datetimeFigureOut">
              <a:rPr lang="en-US" smtClean="0"/>
              <a:t>06-Nov-20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30501-7528-4F94-BFAB-6B17DFEEF750}" type="slidenum">
              <a:rPr lang="en-US" smtClean="0"/>
              <a:t>‹#›</a:t>
            </a:fld>
            <a:endParaRPr lang="en-US"/>
          </a:p>
        </p:txBody>
      </p:sp>
    </p:spTree>
    <p:extLst>
      <p:ext uri="{BB962C8B-B14F-4D97-AF65-F5344CB8AC3E}">
        <p14:creationId xmlns:p14="http://schemas.microsoft.com/office/powerpoint/2010/main" val="864416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0759D-44FC-4DDF-A2C1-7EAC7A9F4040}" type="datetimeFigureOut">
              <a:rPr lang="en-US" smtClean="0"/>
              <a:t>06-Nov-20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30501-7528-4F94-BFAB-6B17DFEEF750}" type="slidenum">
              <a:rPr lang="en-US" smtClean="0"/>
              <a:t>‹#›</a:t>
            </a:fld>
            <a:endParaRPr lang="en-US"/>
          </a:p>
        </p:txBody>
      </p:sp>
    </p:spTree>
    <p:extLst>
      <p:ext uri="{BB962C8B-B14F-4D97-AF65-F5344CB8AC3E}">
        <p14:creationId xmlns:p14="http://schemas.microsoft.com/office/powerpoint/2010/main" val="2456124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Times New Roman" panose="02020603050405020304" pitchFamily="18" charset="0"/>
                <a:cs typeface="Times New Roman" panose="02020603050405020304" pitchFamily="18" charset="0"/>
              </a:rPr>
              <a:t>Head-to-Toe Assessment Nursing</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3215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US" b="1" dirty="0">
                <a:latin typeface="Times New Roman" panose="02020603050405020304" pitchFamily="18" charset="0"/>
                <a:cs typeface="Times New Roman" panose="02020603050405020304" pitchFamily="18" charset="0"/>
              </a:rPr>
              <a:t>Then start with the hair and move down to the toes:</a:t>
            </a:r>
            <a:endParaRPr lang="en-US" dirty="0">
              <a:latin typeface="Times New Roman" panose="02020603050405020304" pitchFamily="18" charset="0"/>
              <a:cs typeface="Times New Roman" panose="02020603050405020304" pitchFamily="18" charset="0"/>
            </a:endParaRPr>
          </a:p>
          <a:p>
            <a:pPr marL="0" indent="0" algn="just">
              <a:buNone/>
            </a:pPr>
            <a:r>
              <a:rPr lang="en-US" b="1" u="sng" dirty="0">
                <a:latin typeface="Times New Roman" panose="02020603050405020304" pitchFamily="18" charset="0"/>
                <a:cs typeface="Times New Roman" panose="02020603050405020304" pitchFamily="18" charset="0"/>
              </a:rPr>
              <a:t>Head:</a:t>
            </a:r>
            <a:endParaRPr lang="en-US"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b="1" i="1" dirty="0">
                <a:latin typeface="Times New Roman" panose="02020603050405020304" pitchFamily="18" charset="0"/>
                <a:cs typeface="Times New Roman" panose="02020603050405020304" pitchFamily="18" charset="0"/>
              </a:rPr>
              <a:t>Inspect the face and hair:</a:t>
            </a: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Inspect the overall appearance of the face (are the eyes and ears at the same level)?</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Is the head an appropriate size for the body?</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Is the face symmetrical…. no drooping of the face on one side (eyes or lips). This can happen in Bell’s palsy or stroke</a:t>
            </a:r>
          </a:p>
        </p:txBody>
      </p:sp>
    </p:spTree>
    <p:extLst>
      <p:ext uri="{BB962C8B-B14F-4D97-AF65-F5344CB8AC3E}">
        <p14:creationId xmlns:p14="http://schemas.microsoft.com/office/powerpoint/2010/main" val="896140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ad to toe, nursing assessment, face, he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1673" y="1275008"/>
            <a:ext cx="10109916" cy="4623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472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Are the facial expressions symmetrical (no involuntary movements)?</a:t>
            </a: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Any lesions?</a:t>
            </a:r>
          </a:p>
          <a:p>
            <a:pPr algn="just">
              <a:buFont typeface="Wingdings" panose="05000000000000000000" pitchFamily="2" charset="2"/>
              <a:buChar char="ü"/>
            </a:pPr>
            <a:r>
              <a:rPr lang="en-US" sz="3200" b="1" i="1" dirty="0">
                <a:latin typeface="Times New Roman" panose="02020603050405020304" pitchFamily="18" charset="0"/>
                <a:cs typeface="Times New Roman" panose="02020603050405020304" pitchFamily="18" charset="0"/>
              </a:rPr>
              <a:t>Test cranial nerve VII…facial nerve:</a:t>
            </a:r>
            <a:r>
              <a:rPr lang="en-US" sz="3200" dirty="0">
                <a:latin typeface="Times New Roman" panose="02020603050405020304" pitchFamily="18" charset="0"/>
                <a:cs typeface="Times New Roman" panose="02020603050405020304" pitchFamily="18" charset="0"/>
              </a:rPr>
              <a:t> have the patient close their eyes tightly, smile, frown, puff out cheek. Can they do this will ease?</a:t>
            </a:r>
          </a:p>
        </p:txBody>
      </p:sp>
    </p:spTree>
    <p:extLst>
      <p:ext uri="{BB962C8B-B14F-4D97-AF65-F5344CB8AC3E}">
        <p14:creationId xmlns:p14="http://schemas.microsoft.com/office/powerpoint/2010/main" val="39732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Font typeface="Wingdings" panose="05000000000000000000" pitchFamily="2" charset="2"/>
              <a:buChar char="ü"/>
            </a:pPr>
            <a:r>
              <a:rPr lang="en-US" b="1" i="1" dirty="0">
                <a:latin typeface="Times New Roman" panose="02020603050405020304" pitchFamily="18" charset="0"/>
                <a:cs typeface="Times New Roman" panose="02020603050405020304" pitchFamily="18" charset="0"/>
              </a:rPr>
              <a:t>Palpate the cranium and inspect the hair for infestations, hair loss, skin breakdown or abnormalities:</a:t>
            </a: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Palpate for any masses or indentations</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Skin breakdown (especially on the back of the head in immobile patients)?</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Inspect the hair for any infestations: lice, alopecia areata (round abrupt balding in patches), nevus on the scalp etc.</a:t>
            </a:r>
          </a:p>
        </p:txBody>
      </p:sp>
    </p:spTree>
    <p:extLst>
      <p:ext uri="{BB962C8B-B14F-4D97-AF65-F5344CB8AC3E}">
        <p14:creationId xmlns:p14="http://schemas.microsoft.com/office/powerpoint/2010/main" val="3174802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ead to toe assessment, nursing, hai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0158" y="1352283"/>
            <a:ext cx="10290219" cy="4258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11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3200" b="1" i="1" dirty="0">
                <a:latin typeface="Times New Roman" panose="02020603050405020304" pitchFamily="18" charset="0"/>
                <a:cs typeface="Times New Roman" panose="02020603050405020304" pitchFamily="18" charset="0"/>
              </a:rPr>
              <a:t>Palpate the temporal artery bilaterally</a:t>
            </a:r>
            <a:endParaRPr lang="en-US" sz="3200" dirty="0">
              <a:latin typeface="Times New Roman" panose="02020603050405020304" pitchFamily="18" charset="0"/>
              <a:cs typeface="Times New Roman" panose="02020603050405020304" pitchFamily="18" charset="0"/>
            </a:endParaRPr>
          </a:p>
          <a:p>
            <a:pPr algn="just"/>
            <a:r>
              <a:rPr lang="en-US" sz="3200" b="1" i="1" dirty="0">
                <a:latin typeface="Times New Roman" panose="02020603050405020304" pitchFamily="18" charset="0"/>
                <a:cs typeface="Times New Roman" panose="02020603050405020304" pitchFamily="18" charset="0"/>
              </a:rPr>
              <a:t>Test Cranial Nerve V…..trigeminal nerve</a:t>
            </a:r>
            <a:r>
              <a:rPr lang="en-US" sz="3200" i="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This nerve is responsible for many functions and mastication is one of them.</a:t>
            </a:r>
          </a:p>
          <a:p>
            <a:pPr algn="just"/>
            <a:r>
              <a:rPr lang="en-US" sz="3200" dirty="0">
                <a:latin typeface="Times New Roman" panose="02020603050405020304" pitchFamily="18" charset="0"/>
                <a:cs typeface="Times New Roman" panose="02020603050405020304" pitchFamily="18" charset="0"/>
              </a:rPr>
              <a:t>Have the patient bite down and feel the masseter muscle and temporal muscle</a:t>
            </a:r>
          </a:p>
          <a:p>
            <a:pPr algn="just"/>
            <a:r>
              <a:rPr lang="en-US" sz="3200" dirty="0">
                <a:latin typeface="Times New Roman" panose="02020603050405020304" pitchFamily="18" charset="0"/>
                <a:cs typeface="Times New Roman" panose="02020603050405020304" pitchFamily="18" charset="0"/>
              </a:rPr>
              <a:t>Then have the patient try to open the mouth against resistance</a:t>
            </a:r>
          </a:p>
        </p:txBody>
      </p:sp>
    </p:spTree>
    <p:extLst>
      <p:ext uri="{BB962C8B-B14F-4D97-AF65-F5344CB8AC3E}">
        <p14:creationId xmlns:p14="http://schemas.microsoft.com/office/powerpoint/2010/main" val="3621361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3200" b="1" i="1" dirty="0">
                <a:latin typeface="Times New Roman" panose="02020603050405020304" pitchFamily="18" charset="0"/>
                <a:cs typeface="Times New Roman" panose="02020603050405020304" pitchFamily="18" charset="0"/>
              </a:rPr>
              <a:t>Palpate the temporomandibular</a:t>
            </a:r>
            <a:r>
              <a:rPr lang="en-US" sz="3200" dirty="0">
                <a:latin typeface="Times New Roman" panose="02020603050405020304" pitchFamily="18" charset="0"/>
                <a:cs typeface="Times New Roman" panose="02020603050405020304" pitchFamily="18" charset="0"/>
              </a:rPr>
              <a:t> </a:t>
            </a:r>
            <a:r>
              <a:rPr lang="en-US" sz="3200" b="1" i="1" dirty="0">
                <a:latin typeface="Times New Roman" panose="02020603050405020304" pitchFamily="18" charset="0"/>
                <a:cs typeface="Times New Roman" panose="02020603050405020304" pitchFamily="18" charset="0"/>
              </a:rPr>
              <a:t>joint</a:t>
            </a:r>
            <a:r>
              <a:rPr lang="en-US" sz="3200" dirty="0">
                <a:latin typeface="Times New Roman" panose="02020603050405020304" pitchFamily="18" charset="0"/>
                <a:cs typeface="Times New Roman" panose="02020603050405020304" pitchFamily="18" charset="0"/>
              </a:rPr>
              <a:t> for grating or clicking: Have the patient open and close the mouth and feel for any grating sensation or clicking.</a:t>
            </a:r>
          </a:p>
          <a:p>
            <a:pPr algn="just">
              <a:buFont typeface="Wingdings" panose="05000000000000000000" pitchFamily="2" charset="2"/>
              <a:buChar char="ü"/>
            </a:pPr>
            <a:r>
              <a:rPr lang="en-US" sz="3200" b="1" i="1" dirty="0">
                <a:latin typeface="Times New Roman" panose="02020603050405020304" pitchFamily="18" charset="0"/>
                <a:cs typeface="Times New Roman" panose="02020603050405020304" pitchFamily="18" charset="0"/>
              </a:rPr>
              <a:t>Palpate the frontal and maxillary sinuses for tenderness: </a:t>
            </a:r>
            <a:r>
              <a:rPr lang="en-US" sz="3200" i="1" dirty="0">
                <a:latin typeface="Times New Roman" panose="02020603050405020304" pitchFamily="18" charset="0"/>
                <a:cs typeface="Times New Roman" panose="02020603050405020304" pitchFamily="18" charset="0"/>
              </a:rPr>
              <a:t>patient will </a:t>
            </a:r>
            <a:r>
              <a:rPr lang="en-US" sz="3200" dirty="0">
                <a:latin typeface="Times New Roman" panose="02020603050405020304" pitchFamily="18" charset="0"/>
                <a:cs typeface="Times New Roman" panose="02020603050405020304" pitchFamily="18" charset="0"/>
              </a:rPr>
              <a:t>pressure but should not feel pain</a:t>
            </a:r>
          </a:p>
        </p:txBody>
      </p:sp>
    </p:spTree>
    <p:extLst>
      <p:ext uri="{BB962C8B-B14F-4D97-AF65-F5344CB8AC3E}">
        <p14:creationId xmlns:p14="http://schemas.microsoft.com/office/powerpoint/2010/main" val="3178420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800" b="1" u="sng" dirty="0" smtClean="0">
                <a:latin typeface="Times New Roman" panose="02020603050405020304" pitchFamily="18" charset="0"/>
                <a:cs typeface="Times New Roman" panose="02020603050405020304" pitchFamily="18" charset="0"/>
              </a:rPr>
              <a:t>Eyes:</a:t>
            </a:r>
            <a:endParaRPr lang="en-US" sz="8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r>
              <a:rPr lang="en-US" b="1" i="1" dirty="0" smtClean="0">
                <a:latin typeface="Times New Roman" panose="02020603050405020304" pitchFamily="18" charset="0"/>
                <a:cs typeface="Times New Roman" panose="02020603050405020304" pitchFamily="18" charset="0"/>
              </a:rPr>
              <a:t>Inspect </a:t>
            </a:r>
            <a:r>
              <a:rPr lang="en-US" b="1" i="1" dirty="0">
                <a:latin typeface="Times New Roman" panose="02020603050405020304" pitchFamily="18" charset="0"/>
                <a:cs typeface="Times New Roman" panose="02020603050405020304" pitchFamily="18" charset="0"/>
              </a:rPr>
              <a:t>the eyes, eye lids, pupils, sclera, and conjunctiva</a:t>
            </a: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Is there swelling of the eye lids?</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Is the sclera white and shiny?…not yellow as in </a:t>
            </a:r>
            <a:r>
              <a:rPr lang="en-US" dirty="0" err="1" smtClean="0">
                <a:latin typeface="Times New Roman" panose="02020603050405020304" pitchFamily="18" charset="0"/>
                <a:cs typeface="Times New Roman" panose="02020603050405020304" pitchFamily="18" charset="0"/>
              </a:rPr>
              <a:t>jaundice</a:t>
            </a:r>
            <a:r>
              <a:rPr lang="en-US" dirty="0" err="1">
                <a:latin typeface="Times New Roman" panose="02020603050405020304" pitchFamily="18" charset="0"/>
                <a:cs typeface="Times New Roman" panose="02020603050405020304" pitchFamily="18" charset="0"/>
              </a:rPr>
              <a:t>Is</a:t>
            </a:r>
            <a:r>
              <a:rPr lang="en-US" dirty="0">
                <a:latin typeface="Times New Roman" panose="02020603050405020304" pitchFamily="18" charset="0"/>
                <a:cs typeface="Times New Roman" panose="02020603050405020304" pitchFamily="18" charset="0"/>
              </a:rPr>
              <a:t> the conjunctiva pink NOT red and swollen?</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Look for Strabismus and </a:t>
            </a:r>
            <a:r>
              <a:rPr lang="en-US" dirty="0" smtClean="0">
                <a:latin typeface="Times New Roman" panose="02020603050405020304" pitchFamily="18" charset="0"/>
                <a:cs typeface="Times New Roman" panose="02020603050405020304" pitchFamily="18" charset="0"/>
              </a:rPr>
              <a:t>Aniscoria:</a:t>
            </a:r>
          </a:p>
          <a:p>
            <a:pPr marL="0" indent="0" algn="just">
              <a:buNone/>
            </a:pPr>
            <a:r>
              <a:rPr lang="en-US" b="1" i="1" dirty="0" smtClean="0">
                <a:latin typeface="Times New Roman" panose="02020603050405020304" pitchFamily="18" charset="0"/>
                <a:cs typeface="Times New Roman" panose="02020603050405020304" pitchFamily="18" charset="0"/>
              </a:rPr>
              <a:t>Strabismus</a:t>
            </a:r>
            <a:r>
              <a:rPr lang="en-US" dirty="0">
                <a:latin typeface="Times New Roman" panose="02020603050405020304" pitchFamily="18" charset="0"/>
                <a:cs typeface="Times New Roman" panose="02020603050405020304" pitchFamily="18" charset="0"/>
              </a:rPr>
              <a:t>: Do the eyes line up with </a:t>
            </a:r>
            <a:r>
              <a:rPr lang="en-US" dirty="0" smtClean="0">
                <a:latin typeface="Times New Roman" panose="02020603050405020304" pitchFamily="18" charset="0"/>
                <a:cs typeface="Times New Roman" panose="02020603050405020304" pitchFamily="18" charset="0"/>
              </a:rPr>
              <a:t>another?</a:t>
            </a:r>
          </a:p>
          <a:p>
            <a:pPr marL="0" indent="0" algn="just">
              <a:buNone/>
            </a:pPr>
            <a:r>
              <a:rPr lang="en-US" b="1" i="1" dirty="0" smtClean="0">
                <a:latin typeface="Times New Roman" panose="02020603050405020304" pitchFamily="18" charset="0"/>
                <a:cs typeface="Times New Roman" panose="02020603050405020304" pitchFamily="18" charset="0"/>
              </a:rPr>
              <a:t>Aniscoria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Are the pupils equal in size…or is one pupil larger than the other</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Are the pupils clear…not </a:t>
            </a:r>
            <a:r>
              <a:rPr lang="en-US" dirty="0" err="1">
                <a:latin typeface="Times New Roman" panose="02020603050405020304" pitchFamily="18" charset="0"/>
                <a:cs typeface="Times New Roman" panose="02020603050405020304" pitchFamily="18" charset="0"/>
              </a:rPr>
              <a:t>cloudy?Normal</a:t>
            </a:r>
            <a:r>
              <a:rPr lang="en-US" dirty="0">
                <a:latin typeface="Times New Roman" panose="02020603050405020304" pitchFamily="18" charset="0"/>
                <a:cs typeface="Times New Roman" panose="02020603050405020304" pitchFamily="18" charset="0"/>
              </a:rPr>
              <a:t> pupil size should be 3 to 5 mm and equal</a:t>
            </a:r>
          </a:p>
          <a:p>
            <a:pPr marL="0" indent="0" algn="just">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4763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ead to toe assessment eyes, nurs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189" y="1287887"/>
            <a:ext cx="9994005" cy="4593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277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nisocoria, strabismus, nursing, assessme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4704" y="1519707"/>
            <a:ext cx="10122795" cy="4091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88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latin typeface="Times New Roman" panose="02020603050405020304" pitchFamily="18" charset="0"/>
                <a:cs typeface="Times New Roman" panose="02020603050405020304" pitchFamily="18" charset="0"/>
              </a:rPr>
              <a:t>Introduction </a:t>
            </a:r>
            <a:endParaRPr lang="en-US" sz="6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This </a:t>
            </a:r>
            <a:r>
              <a:rPr lang="en-US" sz="3200" dirty="0" smtClean="0">
                <a:latin typeface="Times New Roman" panose="02020603050405020304" pitchFamily="18" charset="0"/>
                <a:cs typeface="Times New Roman" panose="02020603050405020304" pitchFamily="18" charset="0"/>
              </a:rPr>
              <a:t>lesson  </a:t>
            </a:r>
            <a:r>
              <a:rPr lang="en-US" sz="3200" dirty="0">
                <a:latin typeface="Times New Roman" panose="02020603050405020304" pitchFamily="18" charset="0"/>
                <a:cs typeface="Times New Roman" panose="02020603050405020304" pitchFamily="18" charset="0"/>
              </a:rPr>
              <a:t>will explain how to conduct a nursing head-to-toe health assessment. </a:t>
            </a:r>
            <a:endParaRPr lang="en-US" sz="32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This </a:t>
            </a:r>
            <a:r>
              <a:rPr lang="en-US" sz="3200" dirty="0">
                <a:latin typeface="Times New Roman" panose="02020603050405020304" pitchFamily="18" charset="0"/>
                <a:cs typeface="Times New Roman" panose="02020603050405020304" pitchFamily="18" charset="0"/>
              </a:rPr>
              <a:t>assessment is similar to what you </a:t>
            </a:r>
            <a:r>
              <a:rPr lang="en-US" sz="3200" dirty="0" smtClean="0">
                <a:latin typeface="Times New Roman" panose="02020603050405020304" pitchFamily="18" charset="0"/>
                <a:cs typeface="Times New Roman" panose="02020603050405020304" pitchFamily="18" charset="0"/>
              </a:rPr>
              <a:t>may  </a:t>
            </a:r>
            <a:r>
              <a:rPr lang="en-US" sz="3200" dirty="0">
                <a:latin typeface="Times New Roman" panose="02020603050405020304" pitchFamily="18" charset="0"/>
                <a:cs typeface="Times New Roman" panose="02020603050405020304" pitchFamily="18" charset="0"/>
              </a:rPr>
              <a:t>be required to perform in nursing </a:t>
            </a:r>
            <a:r>
              <a:rPr lang="en-US" sz="3200" dirty="0" smtClean="0">
                <a:latin typeface="Times New Roman" panose="02020603050405020304" pitchFamily="18" charset="0"/>
                <a:cs typeface="Times New Roman" panose="02020603050405020304" pitchFamily="18" charset="0"/>
              </a:rPr>
              <a:t>care assessment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5019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3200" b="1" i="1" dirty="0">
                <a:latin typeface="Times New Roman" panose="02020603050405020304" pitchFamily="18" charset="0"/>
                <a:cs typeface="Times New Roman" panose="02020603050405020304" pitchFamily="18" charset="0"/>
              </a:rPr>
              <a:t>Test cranial nerves III </a:t>
            </a:r>
            <a:r>
              <a:rPr lang="en-US" sz="3200" b="1" i="1" dirty="0" smtClean="0">
                <a:latin typeface="Times New Roman" panose="02020603050405020304" pitchFamily="18" charset="0"/>
                <a:cs typeface="Times New Roman" panose="02020603050405020304" pitchFamily="18" charset="0"/>
              </a:rPr>
              <a:t>( oculomotor ), </a:t>
            </a:r>
            <a:r>
              <a:rPr lang="en-US" sz="3200" b="1" i="1" dirty="0">
                <a:latin typeface="Times New Roman" panose="02020603050405020304" pitchFamily="18" charset="0"/>
                <a:cs typeface="Times New Roman" panose="02020603050405020304" pitchFamily="18" charset="0"/>
              </a:rPr>
              <a:t>IV (trochlear), </a:t>
            </a:r>
            <a:r>
              <a:rPr lang="en-US" sz="3200" b="1" i="1" dirty="0" smtClean="0">
                <a:latin typeface="Times New Roman" panose="02020603050405020304" pitchFamily="18" charset="0"/>
                <a:cs typeface="Times New Roman" panose="02020603050405020304" pitchFamily="18" charset="0"/>
              </a:rPr>
              <a:t>VI</a:t>
            </a:r>
          </a:p>
          <a:p>
            <a:pPr marL="0" indent="0" algn="just">
              <a:buNone/>
            </a:pPr>
            <a:r>
              <a:rPr lang="en-US" sz="3200" b="1" i="1" dirty="0" smtClean="0">
                <a:latin typeface="Times New Roman" panose="02020603050405020304" pitchFamily="18" charset="0"/>
                <a:cs typeface="Times New Roman" panose="02020603050405020304" pitchFamily="18" charset="0"/>
              </a:rPr>
              <a:t> ( abducens  )</a:t>
            </a:r>
            <a:endParaRPr lang="en-US" sz="3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Have the patient follow your pen light by moving it 12-14 inches from the patient’s face in the six cardinal fields of gaze (start in the </a:t>
            </a:r>
            <a:r>
              <a:rPr lang="en-US" sz="3200" dirty="0" smtClean="0">
                <a:latin typeface="Times New Roman" panose="02020603050405020304" pitchFamily="18" charset="0"/>
                <a:cs typeface="Times New Roman" panose="02020603050405020304" pitchFamily="18" charset="0"/>
              </a:rPr>
              <a:t>midline)</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Watch </a:t>
            </a:r>
            <a:r>
              <a:rPr lang="en-US" sz="3200" dirty="0">
                <a:latin typeface="Times New Roman" panose="02020603050405020304" pitchFamily="18" charset="0"/>
                <a:cs typeface="Times New Roman" panose="02020603050405020304" pitchFamily="18" charset="0"/>
              </a:rPr>
              <a:t>for any </a:t>
            </a:r>
            <a:r>
              <a:rPr lang="en-US" sz="3200" b="1" i="1" dirty="0">
                <a:latin typeface="Times New Roman" panose="02020603050405020304" pitchFamily="18" charset="0"/>
                <a:cs typeface="Times New Roman" panose="02020603050405020304" pitchFamily="18" charset="0"/>
              </a:rPr>
              <a:t>nystagmus</a:t>
            </a:r>
            <a:r>
              <a:rPr lang="en-US" sz="3200" dirty="0">
                <a:latin typeface="Times New Roman" panose="02020603050405020304" pitchFamily="18" charset="0"/>
                <a:cs typeface="Times New Roman" panose="02020603050405020304" pitchFamily="18" charset="0"/>
              </a:rPr>
              <a:t> (involuntary movements of the eye)</a:t>
            </a:r>
          </a:p>
        </p:txBody>
      </p:sp>
    </p:spTree>
    <p:extLst>
      <p:ext uri="{BB962C8B-B14F-4D97-AF65-F5344CB8AC3E}">
        <p14:creationId xmlns:p14="http://schemas.microsoft.com/office/powerpoint/2010/main" val="4023235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Accommodation ?</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Make </a:t>
            </a:r>
            <a:r>
              <a:rPr lang="en-US" sz="3200" dirty="0">
                <a:latin typeface="Times New Roman" panose="02020603050405020304" pitchFamily="18" charset="0"/>
                <a:cs typeface="Times New Roman" panose="02020603050405020304" pitchFamily="18" charset="0"/>
              </a:rPr>
              <a:t>the lights normal and have patient look at a distant object to dilate pupils, and then have patient stare at pen light and slowly move it closer to the patient’s </a:t>
            </a:r>
            <a:r>
              <a:rPr lang="en-US" sz="3200" dirty="0" smtClean="0">
                <a:latin typeface="Times New Roman" panose="02020603050405020304" pitchFamily="18" charset="0"/>
                <a:cs typeface="Times New Roman" panose="02020603050405020304" pitchFamily="18" charset="0"/>
              </a:rPr>
              <a:t>nose.</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Watch </a:t>
            </a:r>
            <a:r>
              <a:rPr lang="en-US" sz="3200" dirty="0">
                <a:latin typeface="Times New Roman" panose="02020603050405020304" pitchFamily="18" charset="0"/>
                <a:cs typeface="Times New Roman" panose="02020603050405020304" pitchFamily="18" charset="0"/>
              </a:rPr>
              <a:t>the pupil response: The pupils should </a:t>
            </a:r>
            <a:r>
              <a:rPr lang="en-US" sz="3200" b="1" i="1" dirty="0">
                <a:latin typeface="Times New Roman" panose="02020603050405020304" pitchFamily="18" charset="0"/>
                <a:cs typeface="Times New Roman" panose="02020603050405020304" pitchFamily="18" charset="0"/>
              </a:rPr>
              <a:t>constrict and equally move to cross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4614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u="sng" dirty="0">
                <a:latin typeface="Times New Roman" panose="02020603050405020304" pitchFamily="18" charset="0"/>
                <a:cs typeface="Times New Roman" panose="02020603050405020304" pitchFamily="18" charset="0"/>
              </a:rPr>
              <a:t>Ears:</a:t>
            </a:r>
            <a:endParaRPr lang="en-US" sz="9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r>
              <a:rPr lang="en-US" sz="3200" b="1" i="1" dirty="0" smtClean="0">
                <a:latin typeface="Times New Roman" panose="02020603050405020304" pitchFamily="18" charset="0"/>
                <a:cs typeface="Times New Roman" panose="02020603050405020304" pitchFamily="18" charset="0"/>
              </a:rPr>
              <a:t>Inspect </a:t>
            </a:r>
            <a:r>
              <a:rPr lang="en-US" sz="3200" b="1" i="1" dirty="0">
                <a:latin typeface="Times New Roman" panose="02020603050405020304" pitchFamily="18" charset="0"/>
                <a:cs typeface="Times New Roman" panose="02020603050405020304" pitchFamily="18" charset="0"/>
              </a:rPr>
              <a:t>the ears</a:t>
            </a: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for</a:t>
            </a:r>
            <a:r>
              <a:rPr lang="en-US" sz="32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Drainage (ear wax) or </a:t>
            </a:r>
            <a:r>
              <a:rPr lang="en-US" sz="3200" dirty="0" smtClean="0">
                <a:latin typeface="Times New Roman" panose="02020603050405020304" pitchFamily="18" charset="0"/>
                <a:cs typeface="Times New Roman" panose="02020603050405020304" pitchFamily="18" charset="0"/>
              </a:rPr>
              <a:t>abnormalities</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Ask </a:t>
            </a:r>
            <a:r>
              <a:rPr lang="en-US" sz="3200" dirty="0">
                <a:latin typeface="Times New Roman" panose="02020603050405020304" pitchFamily="18" charset="0"/>
                <a:cs typeface="Times New Roman" panose="02020603050405020304" pitchFamily="18" charset="0"/>
              </a:rPr>
              <a:t>the patient if they are experiencing any tenderness and palpate the pinna and </a:t>
            </a:r>
            <a:r>
              <a:rPr lang="en-US" sz="3200" dirty="0" smtClean="0">
                <a:latin typeface="Times New Roman" panose="02020603050405020304" pitchFamily="18" charset="0"/>
                <a:cs typeface="Times New Roman" panose="02020603050405020304" pitchFamily="18" charset="0"/>
              </a:rPr>
              <a:t>Targus .</a:t>
            </a:r>
            <a:endParaRPr lang="en-US" sz="3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Palpate the mastoid process for swelling or tenderness</a:t>
            </a:r>
          </a:p>
        </p:txBody>
      </p:sp>
    </p:spTree>
    <p:extLst>
      <p:ext uri="{BB962C8B-B14F-4D97-AF65-F5344CB8AC3E}">
        <p14:creationId xmlns:p14="http://schemas.microsoft.com/office/powerpoint/2010/main" val="595991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latin typeface="Times New Roman" panose="02020603050405020304" pitchFamily="18" charset="0"/>
                <a:cs typeface="Times New Roman" panose="02020603050405020304" pitchFamily="18" charset="0"/>
              </a:rPr>
              <a:t>TOPHI </a:t>
            </a:r>
            <a:endParaRPr lang="en-US" sz="7200" b="1" dirty="0">
              <a:latin typeface="Times New Roman" panose="02020603050405020304" pitchFamily="18" charset="0"/>
              <a:cs typeface="Times New Roman" panose="02020603050405020304" pitchFamily="18" charset="0"/>
            </a:endParaRPr>
          </a:p>
        </p:txBody>
      </p:sp>
      <p:pic>
        <p:nvPicPr>
          <p:cNvPr id="1026" name="Picture 2" descr="tophi, ear, gout, head to toe assessment, nurs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914" y="1906073"/>
            <a:ext cx="10161431" cy="3940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525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i="1" dirty="0">
                <a:latin typeface="Times New Roman" panose="02020603050405020304" pitchFamily="18" charset="0"/>
                <a:cs typeface="Times New Roman" panose="02020603050405020304" pitchFamily="18" charset="0"/>
              </a:rPr>
              <a:t>Tests cranial nerve 8 </a:t>
            </a:r>
            <a:r>
              <a:rPr lang="en-US" sz="3600" b="1" i="1" dirty="0" smtClean="0">
                <a:latin typeface="Times New Roman" panose="02020603050405020304" pitchFamily="18" charset="0"/>
                <a:cs typeface="Times New Roman" panose="02020603050405020304" pitchFamily="18" charset="0"/>
              </a:rPr>
              <a:t>VIII…vestibule cochlear </a:t>
            </a:r>
            <a:r>
              <a:rPr lang="en-US" sz="3600" b="1" i="1" dirty="0">
                <a:latin typeface="Times New Roman" panose="02020603050405020304" pitchFamily="18" charset="0"/>
                <a:cs typeface="Times New Roman" panose="02020603050405020304" pitchFamily="18" charset="0"/>
              </a:rPr>
              <a:t>nerve:</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r>
              <a:rPr lang="en-US" sz="3200" b="1" i="1" dirty="0">
                <a:latin typeface="Times New Roman" panose="02020603050405020304" pitchFamily="18" charset="0"/>
                <a:cs typeface="Times New Roman" panose="02020603050405020304" pitchFamily="18" charset="0"/>
              </a:rPr>
              <a:t>Tests cranial nerve 8 </a:t>
            </a:r>
            <a:r>
              <a:rPr lang="en-US" sz="3200" b="1" i="1" dirty="0" smtClean="0">
                <a:latin typeface="Times New Roman" panose="02020603050405020304" pitchFamily="18" charset="0"/>
                <a:cs typeface="Times New Roman" panose="02020603050405020304" pitchFamily="18" charset="0"/>
              </a:rPr>
              <a:t>VIII…vestibule cochlear </a:t>
            </a:r>
            <a:r>
              <a:rPr lang="en-US" sz="3200" b="1" i="1" dirty="0">
                <a:latin typeface="Times New Roman" panose="02020603050405020304" pitchFamily="18" charset="0"/>
                <a:cs typeface="Times New Roman" panose="02020603050405020304" pitchFamily="18" charset="0"/>
              </a:rPr>
              <a:t>nerve:</a:t>
            </a:r>
            <a:endParaRPr lang="en-US" sz="3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Test the hearing by occluding one ear and whispering two words and have the patient repeat them back. Repeat this for the other ear</a:t>
            </a:r>
          </a:p>
        </p:txBody>
      </p:sp>
    </p:spTree>
    <p:extLst>
      <p:ext uri="{BB962C8B-B14F-4D97-AF65-F5344CB8AC3E}">
        <p14:creationId xmlns:p14="http://schemas.microsoft.com/office/powerpoint/2010/main" val="2484466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latin typeface="Times New Roman" panose="02020603050405020304" pitchFamily="18" charset="0"/>
                <a:cs typeface="Times New Roman" panose="02020603050405020304" pitchFamily="18" charset="0"/>
              </a:rPr>
              <a:t>Inspect the tympanic membrane: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r>
              <a:rPr lang="en-US" sz="3200" b="1" i="1" dirty="0">
                <a:latin typeface="Times New Roman" panose="02020603050405020304" pitchFamily="18" charset="0"/>
                <a:cs typeface="Times New Roman" panose="02020603050405020304" pitchFamily="18" charset="0"/>
              </a:rPr>
              <a:t>Inspect the tympanic membrane:</a:t>
            </a:r>
            <a:endParaRPr lang="en-US" sz="3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Use an otoscope to look at the tympanic membrane. It should appear as a pearly gray, translucent color and be shiny. Remember for an adult: pull up and back </a:t>
            </a:r>
            <a:r>
              <a:rPr lang="en-US" sz="3200" b="1" dirty="0">
                <a:latin typeface="Times New Roman" panose="02020603050405020304" pitchFamily="18" charset="0"/>
                <a:cs typeface="Times New Roman" panose="02020603050405020304" pitchFamily="18" charset="0"/>
              </a:rPr>
              <a:t>and</a:t>
            </a:r>
            <a:r>
              <a:rPr lang="en-US" sz="3200" dirty="0">
                <a:latin typeface="Times New Roman" panose="02020603050405020304" pitchFamily="18" charset="0"/>
                <a:cs typeface="Times New Roman" panose="02020603050405020304" pitchFamily="18" charset="0"/>
              </a:rPr>
              <a:t> for a child down and back on the pinna.</a:t>
            </a: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Also, the cone of light should be at the 5:00 position in the right ear and 7:00 position in the left ear</a:t>
            </a:r>
          </a:p>
        </p:txBody>
      </p:sp>
    </p:spTree>
    <p:extLst>
      <p:ext uri="{BB962C8B-B14F-4D97-AF65-F5344CB8AC3E}">
        <p14:creationId xmlns:p14="http://schemas.microsoft.com/office/powerpoint/2010/main" val="2033325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TYMPAMIC MEMBRANE </a:t>
            </a:r>
            <a:endParaRPr lang="en-US" dirty="0">
              <a:latin typeface="Times New Roman" panose="02020603050405020304" pitchFamily="18" charset="0"/>
              <a:cs typeface="Times New Roman" panose="02020603050405020304" pitchFamily="18" charset="0"/>
            </a:endParaRPr>
          </a:p>
        </p:txBody>
      </p:sp>
      <p:pic>
        <p:nvPicPr>
          <p:cNvPr id="2050" name="Picture 2" descr="tympanic membrane, cone of light, nursing, assessment, head to to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59099" y="1867437"/>
            <a:ext cx="10032642" cy="4018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390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u="sng" dirty="0">
                <a:latin typeface="Times New Roman" panose="02020603050405020304" pitchFamily="18" charset="0"/>
                <a:cs typeface="Times New Roman" panose="02020603050405020304" pitchFamily="18" charset="0"/>
              </a:rPr>
              <a:t>Nose:</a:t>
            </a:r>
            <a:endParaRPr lang="en-US" sz="7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r>
              <a:rPr lang="en-US" sz="3200" b="1" i="1" dirty="0" smtClean="0">
                <a:latin typeface="Times New Roman" panose="02020603050405020304" pitchFamily="18" charset="0"/>
                <a:cs typeface="Times New Roman" panose="02020603050405020304" pitchFamily="18" charset="0"/>
              </a:rPr>
              <a:t>Inspect </a:t>
            </a:r>
            <a:r>
              <a:rPr lang="en-US" sz="3200" b="1" i="1" dirty="0">
                <a:latin typeface="Times New Roman" panose="02020603050405020304" pitchFamily="18" charset="0"/>
                <a:cs typeface="Times New Roman" panose="02020603050405020304" pitchFamily="18" charset="0"/>
              </a:rPr>
              <a:t>nose</a:t>
            </a:r>
            <a:endParaRPr lang="en-US" sz="3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Symmetrical (midline, look at septum for any deviation)</a:t>
            </a: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Drainage (ask patient if they are having any discharge)</a:t>
            </a: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Use a penlight to shine inside the nose and look for any lesions, redness, or polyps</a:t>
            </a: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Then have the patient close one nostril and have the patient breathe out of it and do the same for the other…</a:t>
            </a:r>
            <a:r>
              <a:rPr lang="en-US" sz="3200" b="1" dirty="0">
                <a:latin typeface="Times New Roman" panose="02020603050405020304" pitchFamily="18" charset="0"/>
                <a:cs typeface="Times New Roman" panose="02020603050405020304" pitchFamily="18" charset="0"/>
              </a:rPr>
              <a:t>are they patent?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7944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3200" b="1" i="1" dirty="0">
                <a:latin typeface="Times New Roman" panose="02020603050405020304" pitchFamily="18" charset="0"/>
                <a:cs typeface="Times New Roman" panose="02020603050405020304" pitchFamily="18" charset="0"/>
              </a:rPr>
              <a:t>Test cranial nerve I..</a:t>
            </a:r>
            <a:r>
              <a:rPr lang="en-US" sz="3200" b="1" dirty="0">
                <a:latin typeface="Times New Roman" panose="02020603050405020304" pitchFamily="18" charset="0"/>
                <a:cs typeface="Times New Roman" panose="02020603050405020304" pitchFamily="18" charset="0"/>
              </a:rPr>
              <a:t>….olfactory nerve</a:t>
            </a:r>
            <a:r>
              <a:rPr lang="en-US" sz="3200" dirty="0">
                <a:latin typeface="Times New Roman" panose="02020603050405020304" pitchFamily="18" charset="0"/>
                <a:cs typeface="Times New Roman" panose="02020603050405020304" pitchFamily="18" charset="0"/>
              </a:rPr>
              <a:t>: Have the patient close their eyes and place something with a pleasant smell under the nose and have them identify it</a:t>
            </a:r>
          </a:p>
        </p:txBody>
      </p:sp>
    </p:spTree>
    <p:extLst>
      <p:ext uri="{BB962C8B-B14F-4D97-AF65-F5344CB8AC3E}">
        <p14:creationId xmlns:p14="http://schemas.microsoft.com/office/powerpoint/2010/main" val="1711155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b="1" u="sng" dirty="0">
                <a:latin typeface="Times New Roman" panose="02020603050405020304" pitchFamily="18" charset="0"/>
                <a:cs typeface="Times New Roman" panose="02020603050405020304" pitchFamily="18" charset="0"/>
              </a:rPr>
              <a:t>Mouth:</a:t>
            </a:r>
            <a:endParaRPr lang="en-US" sz="8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algn="just">
              <a:buFont typeface="Wingdings" panose="05000000000000000000" pitchFamily="2" charset="2"/>
              <a:buChar char="ü"/>
            </a:pPr>
            <a:r>
              <a:rPr lang="en-US" b="1" i="1" dirty="0" smtClean="0">
                <a:latin typeface="Times New Roman" panose="02020603050405020304" pitchFamily="18" charset="0"/>
                <a:cs typeface="Times New Roman" panose="02020603050405020304" pitchFamily="18" charset="0"/>
              </a:rPr>
              <a:t>Inspect </a:t>
            </a:r>
            <a:r>
              <a:rPr lang="en-US" b="1" i="1" dirty="0">
                <a:latin typeface="Times New Roman" panose="02020603050405020304" pitchFamily="18" charset="0"/>
                <a:cs typeface="Times New Roman" panose="02020603050405020304" pitchFamily="18" charset="0"/>
              </a:rPr>
              <a:t>lips</a:t>
            </a:r>
            <a:r>
              <a:rPr lang="en-US" dirty="0">
                <a:latin typeface="Times New Roman" panose="02020603050405020304" pitchFamily="18" charset="0"/>
                <a:cs typeface="Times New Roman" panose="02020603050405020304" pitchFamily="18" charset="0"/>
              </a:rPr>
              <a:t> (lip should be pink NOT dusky or blue/cyanotic or cracked, and free from </a:t>
            </a:r>
            <a:r>
              <a:rPr lang="en-US" dirty="0" smtClean="0">
                <a:latin typeface="Times New Roman" panose="02020603050405020304" pitchFamily="18" charset="0"/>
                <a:cs typeface="Times New Roman" panose="02020603050405020304" pitchFamily="18" charset="0"/>
              </a:rPr>
              <a:t>lesions)</a:t>
            </a:r>
          </a:p>
          <a:p>
            <a:pPr marL="0" indent="0" algn="just">
              <a:buNone/>
            </a:pPr>
            <a:r>
              <a:rPr lang="en-US" b="1" i="1" dirty="0" smtClean="0">
                <a:latin typeface="Times New Roman" panose="02020603050405020304" pitchFamily="18" charset="0"/>
                <a:cs typeface="Times New Roman" panose="02020603050405020304" pitchFamily="18" charset="0"/>
              </a:rPr>
              <a:t>Inspect </a:t>
            </a:r>
            <a:r>
              <a:rPr lang="en-US" b="1" i="1" dirty="0">
                <a:latin typeface="Times New Roman" panose="02020603050405020304" pitchFamily="18" charset="0"/>
                <a:cs typeface="Times New Roman" panose="02020603050405020304" pitchFamily="18" charset="0"/>
              </a:rPr>
              <a:t>the inside of the </a:t>
            </a:r>
            <a:r>
              <a:rPr lang="en-US" b="1" i="1" dirty="0" smtClean="0">
                <a:latin typeface="Times New Roman" panose="02020603050405020304" pitchFamily="18" charset="0"/>
                <a:cs typeface="Times New Roman" panose="02020603050405020304" pitchFamily="18" charset="0"/>
              </a:rPr>
              <a:t>mouth:</a:t>
            </a: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Color </a:t>
            </a:r>
            <a:r>
              <a:rPr lang="en-US" dirty="0">
                <a:latin typeface="Times New Roman" panose="02020603050405020304" pitchFamily="18" charset="0"/>
                <a:cs typeface="Times New Roman" panose="02020603050405020304" pitchFamily="18" charset="0"/>
              </a:rPr>
              <a:t>of mucous membranes and gums should be pink and shiny. The teeth should be white and free from cavities. Note: any broken or loose teeth </a:t>
            </a:r>
            <a:r>
              <a:rPr lang="en-US" dirty="0" smtClean="0">
                <a:latin typeface="Times New Roman" panose="02020603050405020304" pitchFamily="18" charset="0"/>
                <a:cs typeface="Times New Roman" panose="02020603050405020304" pitchFamily="18" charset="0"/>
              </a:rPr>
              <a:t>too.</a:t>
            </a:r>
          </a:p>
          <a:p>
            <a:pPr marL="0" indent="0" algn="just">
              <a:buNone/>
            </a:pPr>
            <a:r>
              <a:rPr lang="en-US" b="1" i="1" dirty="0" smtClean="0">
                <a:latin typeface="Times New Roman" panose="02020603050405020304" pitchFamily="18" charset="0"/>
                <a:cs typeface="Times New Roman" panose="02020603050405020304" pitchFamily="18" charset="0"/>
              </a:rPr>
              <a:t>Inspect tongue:</a:t>
            </a: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Should </a:t>
            </a:r>
            <a:r>
              <a:rPr lang="en-US" dirty="0">
                <a:latin typeface="Times New Roman" panose="02020603050405020304" pitchFamily="18" charset="0"/>
                <a:cs typeface="Times New Roman" panose="02020603050405020304" pitchFamily="18" charset="0"/>
              </a:rPr>
              <a:t>be moist and pink (NOT dry or cracked or beefy red (pernicious </a:t>
            </a:r>
            <a:r>
              <a:rPr lang="en-US" dirty="0" smtClean="0">
                <a:latin typeface="Times New Roman" panose="02020603050405020304" pitchFamily="18" charset="0"/>
                <a:cs typeface="Times New Roman" panose="02020603050405020304" pitchFamily="18" charset="0"/>
              </a:rPr>
              <a:t>anemia) Underneath </a:t>
            </a:r>
            <a:r>
              <a:rPr lang="en-US" dirty="0">
                <a:latin typeface="Times New Roman" panose="02020603050405020304" pitchFamily="18" charset="0"/>
                <a:cs typeface="Times New Roman" panose="02020603050405020304" pitchFamily="18" charset="0"/>
              </a:rPr>
              <a:t>the tongue should be no lesions or sores</a:t>
            </a:r>
          </a:p>
        </p:txBody>
      </p:sp>
    </p:spTree>
    <p:extLst>
      <p:ext uri="{BB962C8B-B14F-4D97-AF65-F5344CB8AC3E}">
        <p14:creationId xmlns:p14="http://schemas.microsoft.com/office/powerpoint/2010/main" val="660223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US" sz="3200" b="1" dirty="0">
                <a:latin typeface="Times New Roman" panose="02020603050405020304" pitchFamily="18" charset="0"/>
                <a:cs typeface="Times New Roman" panose="02020603050405020304" pitchFamily="18" charset="0"/>
              </a:rPr>
              <a:t>Head-to-Toe Nursing Assessment</a:t>
            </a:r>
          </a:p>
          <a:p>
            <a:pPr marL="0" indent="0" algn="just">
              <a:buNone/>
            </a:pPr>
            <a:r>
              <a:rPr lang="en-US" sz="3600" dirty="0">
                <a:latin typeface="Times New Roman" panose="02020603050405020304" pitchFamily="18" charset="0"/>
                <a:cs typeface="Times New Roman" panose="02020603050405020304" pitchFamily="18" charset="0"/>
              </a:rPr>
              <a:t>The sequence for performing a head-to-toe assessment is:</a:t>
            </a:r>
          </a:p>
          <a:p>
            <a:pPr algn="just">
              <a:buFont typeface="Wingdings" panose="05000000000000000000" pitchFamily="2" charset="2"/>
              <a:buChar char="ü"/>
            </a:pPr>
            <a:r>
              <a:rPr lang="en-US" sz="3600" dirty="0">
                <a:latin typeface="Times New Roman" panose="02020603050405020304" pitchFamily="18" charset="0"/>
                <a:cs typeface="Times New Roman" panose="02020603050405020304" pitchFamily="18" charset="0"/>
              </a:rPr>
              <a:t>Inspection</a:t>
            </a:r>
          </a:p>
          <a:p>
            <a:pPr algn="just">
              <a:buFont typeface="Wingdings" panose="05000000000000000000" pitchFamily="2" charset="2"/>
              <a:buChar char="ü"/>
            </a:pPr>
            <a:r>
              <a:rPr lang="en-US" sz="3600" dirty="0">
                <a:latin typeface="Times New Roman" panose="02020603050405020304" pitchFamily="18" charset="0"/>
                <a:cs typeface="Times New Roman" panose="02020603050405020304" pitchFamily="18" charset="0"/>
              </a:rPr>
              <a:t>Palpation</a:t>
            </a:r>
          </a:p>
          <a:p>
            <a:pPr algn="just">
              <a:buFont typeface="Wingdings" panose="05000000000000000000" pitchFamily="2" charset="2"/>
              <a:buChar char="ü"/>
            </a:pPr>
            <a:r>
              <a:rPr lang="en-US" sz="3600" dirty="0">
                <a:latin typeface="Times New Roman" panose="02020603050405020304" pitchFamily="18" charset="0"/>
                <a:cs typeface="Times New Roman" panose="02020603050405020304" pitchFamily="18" charset="0"/>
              </a:rPr>
              <a:t>Percussion</a:t>
            </a:r>
          </a:p>
          <a:p>
            <a:pPr algn="just">
              <a:buFont typeface="Wingdings" panose="05000000000000000000" pitchFamily="2" charset="2"/>
              <a:buChar char="ü"/>
            </a:pPr>
            <a:r>
              <a:rPr lang="en-US" sz="3600" dirty="0">
                <a:latin typeface="Times New Roman" panose="02020603050405020304" pitchFamily="18" charset="0"/>
                <a:cs typeface="Times New Roman" panose="02020603050405020304" pitchFamily="18" charset="0"/>
              </a:rPr>
              <a:t>Auscultation</a:t>
            </a:r>
          </a:p>
        </p:txBody>
      </p:sp>
    </p:spTree>
    <p:extLst>
      <p:ext uri="{BB962C8B-B14F-4D97-AF65-F5344CB8AC3E}">
        <p14:creationId xmlns:p14="http://schemas.microsoft.com/office/powerpoint/2010/main" val="2179761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a:latin typeface="Times New Roman" panose="02020603050405020304" pitchFamily="18" charset="0"/>
                <a:cs typeface="Times New Roman" panose="02020603050405020304" pitchFamily="18" charset="0"/>
              </a:rPr>
              <a:t>Inspect hard and soft palate and tonsils</a:t>
            </a:r>
            <a:r>
              <a:rPr lang="en-US" sz="3200" dirty="0">
                <a:latin typeface="Times New Roman" panose="02020603050405020304" pitchFamily="18" charset="0"/>
                <a:cs typeface="Times New Roman" panose="02020603050405020304" pitchFamily="18" charset="0"/>
              </a:rPr>
              <a:t> (no exudate on tonsils) and uvula should be midline</a:t>
            </a:r>
          </a:p>
        </p:txBody>
      </p:sp>
      <p:pic>
        <p:nvPicPr>
          <p:cNvPr id="3074" name="Picture 2" descr="head to toe, assessment, nursing, mout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9251" y="1558344"/>
            <a:ext cx="9852338" cy="4052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247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latin typeface="Times New Roman" panose="02020603050405020304" pitchFamily="18" charset="0"/>
                <a:cs typeface="Times New Roman" panose="02020603050405020304" pitchFamily="18" charset="0"/>
              </a:rPr>
              <a:t>Test cranial nerve XII….hypoglossal:</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3200" b="1" i="1" dirty="0">
                <a:latin typeface="Times New Roman" panose="02020603050405020304" pitchFamily="18" charset="0"/>
                <a:cs typeface="Times New Roman" panose="02020603050405020304" pitchFamily="18" charset="0"/>
              </a:rPr>
              <a:t>Test cranial nerve XII….hypoglossal: </a:t>
            </a:r>
            <a:r>
              <a:rPr lang="en-US" sz="3200" dirty="0">
                <a:latin typeface="Times New Roman" panose="02020603050405020304" pitchFamily="18" charset="0"/>
                <a:cs typeface="Times New Roman" panose="02020603050405020304" pitchFamily="18" charset="0"/>
              </a:rPr>
              <a:t>have patient stick tongue out and move it side to side</a:t>
            </a: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Test cranial nerve IX (glossopharyngeal) and X </a:t>
            </a:r>
            <a:r>
              <a:rPr lang="en-US" sz="3200" dirty="0" smtClean="0">
                <a:latin typeface="Times New Roman" panose="02020603050405020304" pitchFamily="18" charset="0"/>
                <a:cs typeface="Times New Roman" panose="02020603050405020304" pitchFamily="18" charset="0"/>
              </a:rPr>
              <a:t>( vagus ) </a:t>
            </a:r>
            <a:r>
              <a:rPr lang="en-US" sz="3200" dirty="0">
                <a:latin typeface="Times New Roman" panose="02020603050405020304" pitchFamily="18" charset="0"/>
                <a:cs typeface="Times New Roman" panose="02020603050405020304" pitchFamily="18" charset="0"/>
              </a:rPr>
              <a:t>have patient say “ah”…the uvula will move up (</a:t>
            </a:r>
            <a:r>
              <a:rPr lang="en-US" sz="3200" b="1" dirty="0">
                <a:latin typeface="Times New Roman" panose="02020603050405020304" pitchFamily="18" charset="0"/>
                <a:cs typeface="Times New Roman" panose="02020603050405020304" pitchFamily="18" charset="0"/>
              </a:rPr>
              <a:t>cranial nerve IX intact</a:t>
            </a:r>
            <a:r>
              <a:rPr lang="en-US" sz="3200" dirty="0">
                <a:latin typeface="Times New Roman" panose="02020603050405020304" pitchFamily="18" charset="0"/>
                <a:cs typeface="Times New Roman" panose="02020603050405020304" pitchFamily="18" charset="0"/>
              </a:rPr>
              <a:t>) and if the patient can swallow with ease and has no hoarseness when talking, </a:t>
            </a:r>
            <a:r>
              <a:rPr lang="en-US" sz="3200" b="1" dirty="0">
                <a:latin typeface="Times New Roman" panose="02020603050405020304" pitchFamily="18" charset="0"/>
                <a:cs typeface="Times New Roman" panose="02020603050405020304" pitchFamily="18" charset="0"/>
              </a:rPr>
              <a:t>cranial nerve X is intact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7309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u="sng" dirty="0">
                <a:latin typeface="Times New Roman" panose="02020603050405020304" pitchFamily="18" charset="0"/>
                <a:cs typeface="Times New Roman" panose="02020603050405020304" pitchFamily="18" charset="0"/>
              </a:rPr>
              <a:t>Neck:</a:t>
            </a:r>
            <a:endParaRPr lang="en-US" sz="7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r>
              <a:rPr lang="en-US" sz="3200" b="1" u="sng" dirty="0">
                <a:latin typeface="Times New Roman" panose="02020603050405020304" pitchFamily="18" charset="0"/>
                <a:cs typeface="Times New Roman" panose="02020603050405020304" pitchFamily="18" charset="0"/>
              </a:rPr>
              <a:t>Neck:</a:t>
            </a:r>
            <a:endParaRPr lang="en-US" sz="3200" b="1" dirty="0">
              <a:latin typeface="Times New Roman" panose="02020603050405020304" pitchFamily="18" charset="0"/>
              <a:cs typeface="Times New Roman" panose="02020603050405020304" pitchFamily="18" charset="0"/>
            </a:endParaRPr>
          </a:p>
          <a:p>
            <a:pPr marL="0" indent="0" algn="just">
              <a:buNone/>
            </a:pPr>
            <a:r>
              <a:rPr lang="en-US" sz="3200" b="1" i="1" dirty="0">
                <a:latin typeface="Times New Roman" panose="02020603050405020304" pitchFamily="18" charset="0"/>
                <a:cs typeface="Times New Roman" panose="02020603050405020304" pitchFamily="18" charset="0"/>
              </a:rPr>
              <a:t>Inspect the trachea</a:t>
            </a:r>
            <a:endParaRPr lang="en-US" sz="3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Is it midline, are there any lesions, lumps (goiter), or enlarged lymph nodes (have patient extend the neck up so you can access it better)?</a:t>
            </a:r>
          </a:p>
          <a:p>
            <a:endParaRPr lang="en-US" dirty="0"/>
          </a:p>
        </p:txBody>
      </p:sp>
    </p:spTree>
    <p:extLst>
      <p:ext uri="{BB962C8B-B14F-4D97-AF65-F5344CB8AC3E}">
        <p14:creationId xmlns:p14="http://schemas.microsoft.com/office/powerpoint/2010/main" val="101506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latin typeface="Times New Roman" panose="02020603050405020304" pitchFamily="18" charset="0"/>
                <a:cs typeface="Times New Roman" panose="02020603050405020304" pitchFamily="18" charset="0"/>
              </a:rPr>
              <a:t>GOITRE </a:t>
            </a:r>
            <a:endParaRPr lang="en-US" dirty="0">
              <a:latin typeface="Times New Roman" panose="02020603050405020304" pitchFamily="18" charset="0"/>
              <a:cs typeface="Times New Roman" panose="02020603050405020304" pitchFamily="18" charset="0"/>
            </a:endParaRPr>
          </a:p>
        </p:txBody>
      </p:sp>
      <p:pic>
        <p:nvPicPr>
          <p:cNvPr id="4098" name="Picture 2" descr="goiter, head to toe assessme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0310" y="1893193"/>
            <a:ext cx="10187189" cy="4378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458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latin typeface="Times New Roman" panose="02020603050405020304" pitchFamily="18" charset="0"/>
                <a:cs typeface="Times New Roman" panose="02020603050405020304" pitchFamily="18" charset="0"/>
              </a:rPr>
              <a:t>Palpate the lymph nodes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3200" b="1" i="1" dirty="0">
                <a:latin typeface="Times New Roman" panose="02020603050405020304" pitchFamily="18" charset="0"/>
                <a:cs typeface="Times New Roman" panose="02020603050405020304" pitchFamily="18" charset="0"/>
              </a:rPr>
              <a:t>Palpate the lymph nodes</a:t>
            </a:r>
            <a:r>
              <a:rPr lang="en-US" sz="3200" dirty="0">
                <a:latin typeface="Times New Roman" panose="02020603050405020304" pitchFamily="18" charset="0"/>
                <a:cs typeface="Times New Roman" panose="02020603050405020304" pitchFamily="18" charset="0"/>
              </a:rPr>
              <a:t> with the pads of fingers and feel for lumps, hard nodules, or tenderness:</a:t>
            </a:r>
          </a:p>
          <a:p>
            <a:pPr algn="just">
              <a:buFont typeface="Wingdings" panose="05000000000000000000" pitchFamily="2" charset="2"/>
              <a:buChar char="ü"/>
            </a:pPr>
            <a:r>
              <a:rPr lang="en-US" sz="3200" i="1" dirty="0" smtClean="0">
                <a:latin typeface="Times New Roman" panose="02020603050405020304" pitchFamily="18" charset="0"/>
                <a:cs typeface="Times New Roman" panose="02020603050405020304" pitchFamily="18" charset="0"/>
              </a:rPr>
              <a:t>Preauricular , </a:t>
            </a:r>
            <a:r>
              <a:rPr lang="en-US" sz="3200" i="1" dirty="0">
                <a:latin typeface="Times New Roman" panose="02020603050405020304" pitchFamily="18" charset="0"/>
                <a:cs typeface="Times New Roman" panose="02020603050405020304" pitchFamily="18" charset="0"/>
              </a:rPr>
              <a:t>postauricular, occipital, parotid, jugulodiagastric (tonsillar), submandibular, submental, superficial cervical, deep cervical chain, posterior cervical, supravclavicular</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1136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ealth assessment, nclex, question, lymph nod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189" y="1828800"/>
            <a:ext cx="10310611" cy="4182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773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Font typeface="Wingdings" panose="05000000000000000000" pitchFamily="2" charset="2"/>
              <a:buChar char="ü"/>
            </a:pPr>
            <a:r>
              <a:rPr lang="en-US" sz="3200" b="1" i="1" dirty="0">
                <a:latin typeface="Times New Roman" panose="02020603050405020304" pitchFamily="18" charset="0"/>
                <a:cs typeface="Times New Roman" panose="02020603050405020304" pitchFamily="18" charset="0"/>
              </a:rPr>
              <a:t>Palpate the trachea</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and confirm it is midline</a:t>
            </a:r>
          </a:p>
          <a:p>
            <a:pPr algn="just">
              <a:buFont typeface="Wingdings" panose="05000000000000000000" pitchFamily="2" charset="2"/>
              <a:buChar char="ü"/>
            </a:pPr>
            <a:r>
              <a:rPr lang="en-US" sz="3200" b="1" i="1" dirty="0">
                <a:latin typeface="Times New Roman" panose="02020603050405020304" pitchFamily="18" charset="0"/>
                <a:cs typeface="Times New Roman" panose="02020603050405020304" pitchFamily="18" charset="0"/>
              </a:rPr>
              <a:t>Palpate thyroid gland</a:t>
            </a:r>
            <a:r>
              <a:rPr lang="en-US" sz="3200" dirty="0">
                <a:latin typeface="Times New Roman" panose="02020603050405020304" pitchFamily="18" charset="0"/>
                <a:cs typeface="Times New Roman" panose="02020603050405020304" pitchFamily="18" charset="0"/>
              </a:rPr>
              <a:t> from the back: note for nodules, tenderness or enlargement…normally can’t palpate it.</a:t>
            </a:r>
          </a:p>
          <a:p>
            <a:pPr algn="just">
              <a:buFont typeface="Wingdings" panose="05000000000000000000" pitchFamily="2" charset="2"/>
              <a:buChar char="ü"/>
            </a:pPr>
            <a:r>
              <a:rPr lang="en-US" sz="3200" b="1" i="1" dirty="0">
                <a:latin typeface="Times New Roman" panose="02020603050405020304" pitchFamily="18" charset="0"/>
                <a:cs typeface="Times New Roman" panose="02020603050405020304" pitchFamily="18" charset="0"/>
              </a:rPr>
              <a:t>Palpate the carotid artery</a:t>
            </a:r>
            <a:r>
              <a:rPr lang="en-US" sz="3200" dirty="0">
                <a:latin typeface="Times New Roman" panose="02020603050405020304" pitchFamily="18" charset="0"/>
                <a:cs typeface="Times New Roman" panose="02020603050405020304" pitchFamily="18" charset="0"/>
              </a:rPr>
              <a:t> (one side at a time) and grade it (0 to 4+….2+ is </a:t>
            </a:r>
            <a:r>
              <a:rPr lang="en-US" sz="3200" dirty="0" smtClean="0">
                <a:latin typeface="Times New Roman" panose="02020603050405020304" pitchFamily="18" charset="0"/>
                <a:cs typeface="Times New Roman" panose="02020603050405020304" pitchFamily="18" charset="0"/>
              </a:rPr>
              <a:t>normal)</a:t>
            </a:r>
          </a:p>
          <a:p>
            <a:pPr algn="just">
              <a:buFont typeface="Wingdings" panose="05000000000000000000" pitchFamily="2" charset="2"/>
              <a:buChar char="ü"/>
            </a:pPr>
            <a:r>
              <a:rPr lang="en-US" b="1" i="1" dirty="0" smtClean="0">
                <a:latin typeface="Times New Roman" panose="02020603050405020304" pitchFamily="18" charset="0"/>
                <a:cs typeface="Times New Roman" panose="02020603050405020304" pitchFamily="18" charset="0"/>
              </a:rPr>
              <a:t>Auscultate </a:t>
            </a:r>
            <a:r>
              <a:rPr lang="en-US" b="1" i="1" dirty="0">
                <a:latin typeface="Times New Roman" panose="02020603050405020304" pitchFamily="18" charset="0"/>
                <a:cs typeface="Times New Roman" panose="02020603050405020304" pitchFamily="18" charset="0"/>
              </a:rPr>
              <a:t>for bruits at the carotid artery</a:t>
            </a:r>
            <a:r>
              <a:rPr lang="en-US" dirty="0">
                <a:latin typeface="Times New Roman" panose="02020603050405020304" pitchFamily="18" charset="0"/>
                <a:cs typeface="Times New Roman" panose="02020603050405020304" pitchFamily="18" charset="0"/>
              </a:rPr>
              <a:t> with BELL of stethoscope (listen for a swooshing sound which is a bruit)…have patient breathe in and out and hold it while listening</a:t>
            </a:r>
          </a:p>
        </p:txBody>
      </p:sp>
    </p:spTree>
    <p:extLst>
      <p:ext uri="{BB962C8B-B14F-4D97-AF65-F5344CB8AC3E}">
        <p14:creationId xmlns:p14="http://schemas.microsoft.com/office/powerpoint/2010/main" val="706352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Upper extremities: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3200" b="1" i="1" dirty="0" smtClean="0">
                <a:latin typeface="Times New Roman" panose="02020603050405020304" pitchFamily="18" charset="0"/>
                <a:cs typeface="Times New Roman" panose="02020603050405020304" pitchFamily="18" charset="0"/>
              </a:rPr>
              <a:t>Inspect </a:t>
            </a:r>
            <a:r>
              <a:rPr lang="en-US" sz="3200" b="1" i="1" dirty="0">
                <a:latin typeface="Times New Roman" panose="02020603050405020304" pitchFamily="18" charset="0"/>
                <a:cs typeface="Times New Roman" panose="02020603050405020304" pitchFamily="18" charset="0"/>
              </a:rPr>
              <a:t>arms and hands</a:t>
            </a:r>
            <a:endParaRPr lang="en-US" sz="3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Deformities? </a:t>
            </a:r>
            <a:r>
              <a:rPr lang="en-US" sz="3200" dirty="0" smtClean="0">
                <a:latin typeface="Times New Roman" panose="02020603050405020304" pitchFamily="18" charset="0"/>
                <a:cs typeface="Times New Roman" panose="02020603050405020304" pitchFamily="18" charset="0"/>
              </a:rPr>
              <a:t>( Heberden </a:t>
            </a:r>
            <a:r>
              <a:rPr lang="en-US" sz="3200" dirty="0">
                <a:latin typeface="Times New Roman" panose="02020603050405020304" pitchFamily="18" charset="0"/>
                <a:cs typeface="Times New Roman" panose="02020603050405020304" pitchFamily="18" charset="0"/>
              </a:rPr>
              <a:t>or Bouchard nodes as in osteoarthritis on </a:t>
            </a:r>
            <a:r>
              <a:rPr lang="en-US" sz="3200" dirty="0" smtClean="0">
                <a:latin typeface="Times New Roman" panose="02020603050405020304" pitchFamily="18" charset="0"/>
                <a:cs typeface="Times New Roman" panose="02020603050405020304" pitchFamily="18" charset="0"/>
              </a:rPr>
              <a:t>fingers</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Any </a:t>
            </a:r>
            <a:r>
              <a:rPr lang="en-US" sz="3200" dirty="0">
                <a:latin typeface="Times New Roman" panose="02020603050405020304" pitchFamily="18" charset="0"/>
                <a:cs typeface="Times New Roman" panose="02020603050405020304" pitchFamily="18" charset="0"/>
              </a:rPr>
              <a:t>wounds or IVs or central lines? (Assess for redness or drainage, expiration date etc</a:t>
            </a:r>
            <a:r>
              <a:rPr lang="en-US" sz="32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Hand </a:t>
            </a:r>
            <a:r>
              <a:rPr lang="en-US" sz="3200" dirty="0">
                <a:latin typeface="Times New Roman" panose="02020603050405020304" pitchFamily="18" charset="0"/>
                <a:cs typeface="Times New Roman" panose="02020603050405020304" pitchFamily="18" charset="0"/>
              </a:rPr>
              <a:t>and fingernails for color: they should be pink and capillary refill should be less than 2 seconds</a:t>
            </a:r>
          </a:p>
        </p:txBody>
      </p:sp>
    </p:spTree>
    <p:extLst>
      <p:ext uri="{BB962C8B-B14F-4D97-AF65-F5344CB8AC3E}">
        <p14:creationId xmlns:p14="http://schemas.microsoft.com/office/powerpoint/2010/main" val="1919085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Inspect joints for swelling or redness (rheumatoid arthritis or gout)</a:t>
            </a: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Skin turgor (tenting)</a:t>
            </a:r>
          </a:p>
          <a:p>
            <a:pPr algn="just">
              <a:buFont typeface="Wingdings" panose="05000000000000000000" pitchFamily="2" charset="2"/>
              <a:buChar char="ü"/>
            </a:pPr>
            <a:r>
              <a:rPr lang="en-US" sz="3200" b="1" i="1" dirty="0">
                <a:latin typeface="Times New Roman" panose="02020603050405020304" pitchFamily="18" charset="0"/>
                <a:cs typeface="Times New Roman" panose="02020603050405020304" pitchFamily="18" charset="0"/>
              </a:rPr>
              <a:t>Palpate joints</a:t>
            </a:r>
            <a:r>
              <a:rPr lang="en-US" sz="3200" dirty="0">
                <a:latin typeface="Times New Roman" panose="02020603050405020304" pitchFamily="18" charset="0"/>
                <a:cs typeface="Times New Roman" panose="02020603050405020304" pitchFamily="18" charset="0"/>
              </a:rPr>
              <a:t> (elbows, wrist, and hands) for redness and move the joints (note any decreased range of motion or crepitus</a:t>
            </a:r>
          </a:p>
        </p:txBody>
      </p:sp>
    </p:spTree>
    <p:extLst>
      <p:ext uri="{BB962C8B-B14F-4D97-AF65-F5344CB8AC3E}">
        <p14:creationId xmlns:p14="http://schemas.microsoft.com/office/powerpoint/2010/main" val="25303723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latin typeface="Times New Roman" panose="02020603050405020304" pitchFamily="18" charset="0"/>
                <a:cs typeface="Times New Roman" panose="02020603050405020304" pitchFamily="18" charset="0"/>
              </a:rPr>
              <a:t>Palpate skin temperature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buFont typeface="Wingdings" panose="05000000000000000000" pitchFamily="2" charset="2"/>
              <a:buChar char="ü"/>
            </a:pPr>
            <a:r>
              <a:rPr lang="en-US" b="1" i="1" dirty="0">
                <a:latin typeface="Times New Roman" panose="02020603050405020304" pitchFamily="18" charset="0"/>
                <a:cs typeface="Times New Roman" panose="02020603050405020304" pitchFamily="18" charset="0"/>
              </a:rPr>
              <a:t>Palpate skin temperature</a:t>
            </a: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b="1" i="1" dirty="0">
                <a:latin typeface="Times New Roman" panose="02020603050405020304" pitchFamily="18" charset="0"/>
                <a:cs typeface="Times New Roman" panose="02020603050405020304" pitchFamily="18" charset="0"/>
              </a:rPr>
              <a:t>Palpate radial artery</a:t>
            </a:r>
            <a:r>
              <a:rPr lang="en-US" dirty="0">
                <a:latin typeface="Times New Roman" panose="02020603050405020304" pitchFamily="18" charset="0"/>
                <a:cs typeface="Times New Roman" panose="02020603050405020304" pitchFamily="18" charset="0"/>
              </a:rPr>
              <a:t> BILATERALLY and grade it. If the patient receives dialysis and has an AV fistula, confirm it has a thrill present.</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Have the patient extend their arms and move the arms against resistance and flex against resistance (grade strengthen 0-5) along with having the patient squeeze your fingers (note the grip</a:t>
            </a:r>
            <a:r>
              <a:rPr lang="en-US" dirty="0" smtClean="0">
                <a:latin typeface="Times New Roman" panose="02020603050405020304" pitchFamily="18" charset="0"/>
                <a:cs typeface="Times New Roman" panose="02020603050405020304" pitchFamily="18" charset="0"/>
              </a:rPr>
              <a:t>).</a:t>
            </a:r>
            <a:r>
              <a:rPr lang="en-US" b="1" i="1" dirty="0"/>
              <a:t> </a:t>
            </a:r>
            <a:endParaRPr lang="en-US" dirty="0"/>
          </a:p>
          <a:p>
            <a:pPr algn="just">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2063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US" dirty="0">
                <a:latin typeface="Times New Roman" panose="02020603050405020304" pitchFamily="18" charset="0"/>
                <a:cs typeface="Times New Roman" panose="02020603050405020304" pitchFamily="18" charset="0"/>
              </a:rPr>
              <a:t>However, with </a:t>
            </a:r>
            <a:r>
              <a:rPr lang="en-US" b="1" i="1" dirty="0">
                <a:latin typeface="Times New Roman" panose="02020603050405020304" pitchFamily="18" charset="0"/>
                <a:cs typeface="Times New Roman" panose="02020603050405020304" pitchFamily="18" charset="0"/>
              </a:rPr>
              <a:t>the abdomen it is changed</a:t>
            </a:r>
            <a:r>
              <a:rPr lang="en-US" dirty="0">
                <a:latin typeface="Times New Roman" panose="02020603050405020304" pitchFamily="18" charset="0"/>
                <a:cs typeface="Times New Roman" panose="02020603050405020304" pitchFamily="18" charset="0"/>
              </a:rPr>
              <a:t> where auscultation is performed second instead of last. The order for the abdomen would be:</a:t>
            </a:r>
          </a:p>
          <a:p>
            <a:pPr algn="just">
              <a:buFont typeface="Wingdings" panose="05000000000000000000" pitchFamily="2" charset="2"/>
              <a:buChar char="ü"/>
            </a:pPr>
            <a:r>
              <a:rPr lang="en-US" b="1" dirty="0">
                <a:latin typeface="Times New Roman" panose="02020603050405020304" pitchFamily="18" charset="0"/>
                <a:cs typeface="Times New Roman" panose="02020603050405020304" pitchFamily="18" charset="0"/>
              </a:rPr>
              <a:t>Inspection</a:t>
            </a: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b="1" dirty="0">
                <a:latin typeface="Times New Roman" panose="02020603050405020304" pitchFamily="18" charset="0"/>
                <a:cs typeface="Times New Roman" panose="02020603050405020304" pitchFamily="18" charset="0"/>
              </a:rPr>
              <a:t>Auscultation</a:t>
            </a: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b="1" dirty="0">
                <a:latin typeface="Times New Roman" panose="02020603050405020304" pitchFamily="18" charset="0"/>
                <a:cs typeface="Times New Roman" panose="02020603050405020304" pitchFamily="18" charset="0"/>
              </a:rPr>
              <a:t>Percussion</a:t>
            </a: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b="1" dirty="0">
                <a:latin typeface="Times New Roman" panose="02020603050405020304" pitchFamily="18" charset="0"/>
                <a:cs typeface="Times New Roman" panose="02020603050405020304" pitchFamily="18" charset="0"/>
              </a:rPr>
              <a:t>Palpation (palpation and percussion are done last to prevent from altering bowel sounds)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9131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Chest: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r>
              <a:rPr lang="en-US" b="1" u="sng" dirty="0">
                <a:latin typeface="Times New Roman" panose="02020603050405020304" pitchFamily="18" charset="0"/>
                <a:cs typeface="Times New Roman" panose="02020603050405020304" pitchFamily="18" charset="0"/>
              </a:rPr>
              <a:t>Chest:</a:t>
            </a:r>
            <a:endParaRPr lang="en-US"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b="1" i="1" dirty="0">
                <a:latin typeface="Times New Roman" panose="02020603050405020304" pitchFamily="18" charset="0"/>
                <a:cs typeface="Times New Roman" panose="02020603050405020304" pitchFamily="18" charset="0"/>
              </a:rPr>
              <a:t>Inspect the chest</a:t>
            </a: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Is the respiratory effort easy? Is the patient using the abdominal or accessory muscles for breathing?</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Does the patient have a barreled chest (some patients with COPD do)?</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Assess the skin for wounds, pacemaker present, subcutaneous port etc.?</a:t>
            </a:r>
          </a:p>
        </p:txBody>
      </p:sp>
    </p:spTree>
    <p:extLst>
      <p:ext uri="{BB962C8B-B14F-4D97-AF65-F5344CB8AC3E}">
        <p14:creationId xmlns:p14="http://schemas.microsoft.com/office/powerpoint/2010/main" val="2100076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Heart Sounds: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r>
              <a:rPr lang="en-US" sz="3200" b="1" u="sng" dirty="0">
                <a:latin typeface="Times New Roman" panose="02020603050405020304" pitchFamily="18" charset="0"/>
                <a:cs typeface="Times New Roman" panose="02020603050405020304" pitchFamily="18" charset="0"/>
              </a:rPr>
              <a:t>Heart Sounds:</a:t>
            </a:r>
            <a:endParaRPr lang="en-US" sz="3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3200" b="1" dirty="0">
                <a:latin typeface="Times New Roman" panose="02020603050405020304" pitchFamily="18" charset="0"/>
                <a:cs typeface="Times New Roman" panose="02020603050405020304" pitchFamily="18" charset="0"/>
              </a:rPr>
              <a:t>Auscultate heart sounds at 5 locations,</a:t>
            </a:r>
            <a:r>
              <a:rPr lang="en-US" sz="3200" dirty="0">
                <a:latin typeface="Times New Roman" panose="02020603050405020304" pitchFamily="18" charset="0"/>
                <a:cs typeface="Times New Roman" panose="02020603050405020304" pitchFamily="18" charset="0"/>
              </a:rPr>
              <a:t> specifically valve locations:</a:t>
            </a: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Remember the mnemonic: “All Patients Effectively (Erb’s Point…halfway point between the base and apex of the heart) Take Medicine</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6934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lgn="just">
              <a:buFont typeface="Wingdings" panose="05000000000000000000" pitchFamily="2" charset="2"/>
              <a:buChar char="ü"/>
            </a:pPr>
            <a:r>
              <a:rPr lang="en-US" sz="3600" b="1" dirty="0">
                <a:latin typeface="Times New Roman" panose="02020603050405020304" pitchFamily="18" charset="0"/>
                <a:cs typeface="Times New Roman" panose="02020603050405020304" pitchFamily="18" charset="0"/>
              </a:rPr>
              <a:t>A</a:t>
            </a:r>
            <a:r>
              <a:rPr lang="en-US" sz="3600" dirty="0">
                <a:latin typeface="Times New Roman" panose="02020603050405020304" pitchFamily="18" charset="0"/>
                <a:cs typeface="Times New Roman" panose="02020603050405020304" pitchFamily="18" charset="0"/>
              </a:rPr>
              <a:t>ll: </a:t>
            </a:r>
            <a:r>
              <a:rPr lang="en-US" sz="3600" b="1" dirty="0">
                <a:latin typeface="Times New Roman" panose="02020603050405020304" pitchFamily="18" charset="0"/>
                <a:cs typeface="Times New Roman" panose="02020603050405020304" pitchFamily="18" charset="0"/>
              </a:rPr>
              <a:t>A</a:t>
            </a:r>
            <a:r>
              <a:rPr lang="en-US" sz="3600" dirty="0">
                <a:latin typeface="Times New Roman" panose="02020603050405020304" pitchFamily="18" charset="0"/>
                <a:cs typeface="Times New Roman" panose="02020603050405020304" pitchFamily="18" charset="0"/>
              </a:rPr>
              <a:t>ortic</a:t>
            </a:r>
          </a:p>
          <a:p>
            <a:pPr lvl="1" algn="just">
              <a:buFont typeface="Wingdings" panose="05000000000000000000" pitchFamily="2" charset="2"/>
              <a:buChar char="ü"/>
            </a:pPr>
            <a:r>
              <a:rPr lang="en-US" sz="3600" b="1" dirty="0">
                <a:latin typeface="Times New Roman" panose="02020603050405020304" pitchFamily="18" charset="0"/>
                <a:cs typeface="Times New Roman" panose="02020603050405020304" pitchFamily="18" charset="0"/>
              </a:rPr>
              <a:t>P</a:t>
            </a:r>
            <a:r>
              <a:rPr lang="en-US" sz="3600" dirty="0">
                <a:latin typeface="Times New Roman" panose="02020603050405020304" pitchFamily="18" charset="0"/>
                <a:cs typeface="Times New Roman" panose="02020603050405020304" pitchFamily="18" charset="0"/>
              </a:rPr>
              <a:t>atients: </a:t>
            </a:r>
            <a:r>
              <a:rPr lang="en-US" sz="3600" b="1" dirty="0">
                <a:latin typeface="Times New Roman" panose="02020603050405020304" pitchFamily="18" charset="0"/>
                <a:cs typeface="Times New Roman" panose="02020603050405020304" pitchFamily="18" charset="0"/>
              </a:rPr>
              <a:t>P</a:t>
            </a:r>
            <a:r>
              <a:rPr lang="en-US" sz="3600" dirty="0">
                <a:latin typeface="Times New Roman" panose="02020603050405020304" pitchFamily="18" charset="0"/>
                <a:cs typeface="Times New Roman" panose="02020603050405020304" pitchFamily="18" charset="0"/>
              </a:rPr>
              <a:t>ulmonic</a:t>
            </a:r>
          </a:p>
          <a:p>
            <a:pPr lvl="1" algn="just">
              <a:buFont typeface="Wingdings" panose="05000000000000000000" pitchFamily="2" charset="2"/>
              <a:buChar char="ü"/>
            </a:pPr>
            <a:r>
              <a:rPr lang="en-US" sz="3600" b="1" dirty="0">
                <a:latin typeface="Times New Roman" panose="02020603050405020304" pitchFamily="18" charset="0"/>
                <a:cs typeface="Times New Roman" panose="02020603050405020304" pitchFamily="18" charset="0"/>
              </a:rPr>
              <a:t>E</a:t>
            </a:r>
            <a:r>
              <a:rPr lang="en-US" sz="3600" dirty="0">
                <a:latin typeface="Times New Roman" panose="02020603050405020304" pitchFamily="18" charset="0"/>
                <a:cs typeface="Times New Roman" panose="02020603050405020304" pitchFamily="18" charset="0"/>
              </a:rPr>
              <a:t>ffectively: </a:t>
            </a:r>
            <a:r>
              <a:rPr lang="en-US" sz="3600" b="1" dirty="0">
                <a:latin typeface="Times New Roman" panose="02020603050405020304" pitchFamily="18" charset="0"/>
                <a:cs typeface="Times New Roman" panose="02020603050405020304" pitchFamily="18" charset="0"/>
              </a:rPr>
              <a:t>E</a:t>
            </a:r>
            <a:r>
              <a:rPr lang="en-US" sz="3600" dirty="0">
                <a:latin typeface="Times New Roman" panose="02020603050405020304" pitchFamily="18" charset="0"/>
                <a:cs typeface="Times New Roman" panose="02020603050405020304" pitchFamily="18" charset="0"/>
              </a:rPr>
              <a:t>rb’s Point (no valve at this location)</a:t>
            </a:r>
          </a:p>
          <a:p>
            <a:pPr lvl="1" algn="just">
              <a:buFont typeface="Wingdings" panose="05000000000000000000" pitchFamily="2" charset="2"/>
              <a:buChar char="ü"/>
            </a:pPr>
            <a:r>
              <a:rPr lang="en-US" sz="3600" b="1" dirty="0">
                <a:latin typeface="Times New Roman" panose="02020603050405020304" pitchFamily="18" charset="0"/>
                <a:cs typeface="Times New Roman" panose="02020603050405020304" pitchFamily="18" charset="0"/>
              </a:rPr>
              <a:t>T</a:t>
            </a:r>
            <a:r>
              <a:rPr lang="en-US" sz="3600" dirty="0">
                <a:latin typeface="Times New Roman" panose="02020603050405020304" pitchFamily="18" charset="0"/>
                <a:cs typeface="Times New Roman" panose="02020603050405020304" pitchFamily="18" charset="0"/>
              </a:rPr>
              <a:t>ake: </a:t>
            </a:r>
            <a:r>
              <a:rPr lang="en-US" sz="3600" b="1" dirty="0">
                <a:latin typeface="Times New Roman" panose="02020603050405020304" pitchFamily="18" charset="0"/>
                <a:cs typeface="Times New Roman" panose="02020603050405020304" pitchFamily="18" charset="0"/>
              </a:rPr>
              <a:t>T</a:t>
            </a:r>
            <a:r>
              <a:rPr lang="en-US" sz="3600" dirty="0">
                <a:latin typeface="Times New Roman" panose="02020603050405020304" pitchFamily="18" charset="0"/>
                <a:cs typeface="Times New Roman" panose="02020603050405020304" pitchFamily="18" charset="0"/>
              </a:rPr>
              <a:t>ricuspid</a:t>
            </a:r>
          </a:p>
          <a:p>
            <a:pPr lvl="1" algn="just">
              <a:buFont typeface="Wingdings" panose="05000000000000000000" pitchFamily="2" charset="2"/>
              <a:buChar char="ü"/>
            </a:pPr>
            <a:r>
              <a:rPr lang="en-US" sz="3600" b="1" dirty="0">
                <a:latin typeface="Times New Roman" panose="02020603050405020304" pitchFamily="18" charset="0"/>
                <a:cs typeface="Times New Roman" panose="02020603050405020304" pitchFamily="18" charset="0"/>
              </a:rPr>
              <a:t>M</a:t>
            </a:r>
            <a:r>
              <a:rPr lang="en-US" sz="3600" dirty="0">
                <a:latin typeface="Times New Roman" panose="02020603050405020304" pitchFamily="18" charset="0"/>
                <a:cs typeface="Times New Roman" panose="02020603050405020304" pitchFamily="18" charset="0"/>
              </a:rPr>
              <a:t>edicine: </a:t>
            </a:r>
            <a:r>
              <a:rPr lang="en-US" sz="3600" b="1" dirty="0">
                <a:latin typeface="Times New Roman" panose="02020603050405020304" pitchFamily="18" charset="0"/>
                <a:cs typeface="Times New Roman" panose="02020603050405020304" pitchFamily="18" charset="0"/>
              </a:rPr>
              <a:t>M</a:t>
            </a:r>
            <a:r>
              <a:rPr lang="en-US" sz="3600" dirty="0">
                <a:latin typeface="Times New Roman" panose="02020603050405020304" pitchFamily="18" charset="0"/>
                <a:cs typeface="Times New Roman" panose="02020603050405020304" pitchFamily="18" charset="0"/>
              </a:rPr>
              <a:t>itra</a:t>
            </a:r>
          </a:p>
          <a:p>
            <a:endParaRPr lang="en-US" dirty="0"/>
          </a:p>
        </p:txBody>
      </p:sp>
    </p:spTree>
    <p:extLst>
      <p:ext uri="{BB962C8B-B14F-4D97-AF65-F5344CB8AC3E}">
        <p14:creationId xmlns:p14="http://schemas.microsoft.com/office/powerpoint/2010/main" val="2008708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auscultating heart sounds locations, nursing head to toe assessme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0462" y="1825625"/>
            <a:ext cx="976218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0778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Use diaphragm of stethoscope: listening for lub dub (S1 and S2…any splits) and the rhythm: is it regular (if on cardiac monitor…note heart rhythm)</a:t>
            </a:r>
          </a:p>
          <a:p>
            <a:pPr algn="just">
              <a:buFont typeface="Wingdings" panose="05000000000000000000" pitchFamily="2" charset="2"/>
              <a:buChar char="ü"/>
            </a:pPr>
            <a:r>
              <a:rPr lang="en-US" sz="3200" b="1" dirty="0">
                <a:latin typeface="Times New Roman" panose="02020603050405020304" pitchFamily="18" charset="0"/>
                <a:cs typeface="Times New Roman" panose="02020603050405020304" pitchFamily="18" charset="0"/>
              </a:rPr>
              <a:t>A</a:t>
            </a:r>
            <a:r>
              <a:rPr lang="en-US" sz="3200" dirty="0">
                <a:latin typeface="Times New Roman" panose="02020603050405020304" pitchFamily="18" charset="0"/>
                <a:cs typeface="Times New Roman" panose="02020603050405020304" pitchFamily="18" charset="0"/>
              </a:rPr>
              <a:t>ortic: found right of the sternal border in the 2nd intercostal space REPRESENTS S2 “dub” which is the loudest.</a:t>
            </a:r>
          </a:p>
          <a:p>
            <a:pPr algn="just">
              <a:buFont typeface="Wingdings" panose="05000000000000000000" pitchFamily="2" charset="2"/>
              <a:buChar char="ü"/>
            </a:pPr>
            <a:r>
              <a:rPr lang="en-US" sz="3200" b="1" dirty="0">
                <a:latin typeface="Times New Roman" panose="02020603050405020304" pitchFamily="18" charset="0"/>
                <a:cs typeface="Times New Roman" panose="02020603050405020304" pitchFamily="18" charset="0"/>
              </a:rPr>
              <a:t>P</a:t>
            </a:r>
            <a:r>
              <a:rPr lang="en-US" sz="3200" dirty="0">
                <a:latin typeface="Times New Roman" panose="02020603050405020304" pitchFamily="18" charset="0"/>
                <a:cs typeface="Times New Roman" panose="02020603050405020304" pitchFamily="18" charset="0"/>
              </a:rPr>
              <a:t>ulmonic: found left of the sternal border in the 2nd intercostal space REPRESENTS S2 “dub” which is the loudest</a:t>
            </a:r>
          </a:p>
        </p:txBody>
      </p:sp>
    </p:spTree>
    <p:extLst>
      <p:ext uri="{BB962C8B-B14F-4D97-AF65-F5344CB8AC3E}">
        <p14:creationId xmlns:p14="http://schemas.microsoft.com/office/powerpoint/2010/main" val="20675361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3200" b="1" dirty="0">
                <a:latin typeface="Times New Roman" panose="02020603050405020304" pitchFamily="18" charset="0"/>
                <a:cs typeface="Times New Roman" panose="02020603050405020304" pitchFamily="18" charset="0"/>
              </a:rPr>
              <a:t>E</a:t>
            </a:r>
            <a:r>
              <a:rPr lang="en-US" sz="3200" dirty="0">
                <a:latin typeface="Times New Roman" panose="02020603050405020304" pitchFamily="18" charset="0"/>
                <a:cs typeface="Times New Roman" panose="02020603050405020304" pitchFamily="18" charset="0"/>
              </a:rPr>
              <a:t>rb’s Point: found left of the sternal border in the 3rd intercostal space…no valve here just the halfway point.</a:t>
            </a:r>
          </a:p>
          <a:p>
            <a:pPr algn="just">
              <a:buFont typeface="Wingdings" panose="05000000000000000000" pitchFamily="2" charset="2"/>
              <a:buChar char="ü"/>
            </a:pPr>
            <a:r>
              <a:rPr lang="en-US" sz="3200" b="1" dirty="0">
                <a:latin typeface="Times New Roman" panose="02020603050405020304" pitchFamily="18" charset="0"/>
                <a:cs typeface="Times New Roman" panose="02020603050405020304" pitchFamily="18" charset="0"/>
              </a:rPr>
              <a:t>T</a:t>
            </a:r>
            <a:r>
              <a:rPr lang="en-US" sz="3200" dirty="0">
                <a:latin typeface="Times New Roman" panose="02020603050405020304" pitchFamily="18" charset="0"/>
                <a:cs typeface="Times New Roman" panose="02020603050405020304" pitchFamily="18" charset="0"/>
              </a:rPr>
              <a:t>ricuspid: found left of the sternal border in the 4th intercostal space REPRESENTS S1 “lub</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94184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Font typeface="Wingdings" panose="05000000000000000000" pitchFamily="2" charset="2"/>
              <a:buChar char="ü"/>
            </a:pPr>
            <a:r>
              <a:rPr lang="en-US" sz="3200" b="1" dirty="0">
                <a:latin typeface="Times New Roman" panose="02020603050405020304" pitchFamily="18" charset="0"/>
                <a:cs typeface="Times New Roman" panose="02020603050405020304" pitchFamily="18" charset="0"/>
              </a:rPr>
              <a:t>M</a:t>
            </a:r>
            <a:r>
              <a:rPr lang="en-US" sz="3200" dirty="0">
                <a:latin typeface="Times New Roman" panose="02020603050405020304" pitchFamily="18" charset="0"/>
                <a:cs typeface="Times New Roman" panose="02020603050405020304" pitchFamily="18" charset="0"/>
              </a:rPr>
              <a:t>itral: found midclavicular in the 5th intercostal space REPRESENTS S1 “lub” (also the site of point of maximal impulse) APICAL PULSE….count pulse for 1 full minute.</a:t>
            </a: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Then listen with the </a:t>
            </a:r>
            <a:r>
              <a:rPr lang="en-US" sz="3200" b="1" i="1" dirty="0">
                <a:latin typeface="Times New Roman" panose="02020603050405020304" pitchFamily="18" charset="0"/>
                <a:cs typeface="Times New Roman" panose="02020603050405020304" pitchFamily="18" charset="0"/>
              </a:rPr>
              <a:t>BELL of the stethoscope</a:t>
            </a:r>
            <a:r>
              <a:rPr lang="en-US" sz="3200" dirty="0">
                <a:latin typeface="Times New Roman" panose="02020603050405020304" pitchFamily="18" charset="0"/>
                <a:cs typeface="Times New Roman" panose="02020603050405020304" pitchFamily="18" charset="0"/>
              </a:rPr>
              <a:t> at the same locations: for a blowing or swooshing noise…heart murmur</a:t>
            </a:r>
          </a:p>
          <a:p>
            <a:endParaRPr lang="en-US" dirty="0"/>
          </a:p>
        </p:txBody>
      </p:sp>
    </p:spTree>
    <p:extLst>
      <p:ext uri="{BB962C8B-B14F-4D97-AF65-F5344CB8AC3E}">
        <p14:creationId xmlns:p14="http://schemas.microsoft.com/office/powerpoint/2010/main" val="523373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Lung Sounds: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r>
              <a:rPr lang="en-US" sz="3200" u="sng" dirty="0">
                <a:latin typeface="Times New Roman" panose="02020603050405020304" pitchFamily="18" charset="0"/>
                <a:cs typeface="Times New Roman" panose="02020603050405020304" pitchFamily="18" charset="0"/>
              </a:rPr>
              <a:t>Lung Sounds:</a:t>
            </a:r>
            <a:endParaRPr lang="en-US" sz="3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If you would like to hear some abnormal lung sounds, please watch our video called “abnormal lung sounds”.</a:t>
            </a:r>
          </a:p>
          <a:p>
            <a:pPr marL="0" indent="0" algn="just">
              <a:buNone/>
            </a:pPr>
            <a:r>
              <a:rPr lang="en-US" sz="3200" i="1" u="sng" dirty="0">
                <a:latin typeface="Times New Roman" panose="02020603050405020304" pitchFamily="18" charset="0"/>
                <a:cs typeface="Times New Roman" panose="02020603050405020304" pitchFamily="18" charset="0"/>
              </a:rPr>
              <a:t>Auscultate anteriorly:</a:t>
            </a:r>
            <a:endParaRPr lang="en-US" sz="3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Start at: the apex of the lung which is right above the clavicle</a:t>
            </a: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Then move to the 2nd intercostal space to assess </a:t>
            </a:r>
            <a:r>
              <a:rPr lang="en-US" sz="3200" i="1" dirty="0">
                <a:latin typeface="Times New Roman" panose="02020603050405020304" pitchFamily="18" charset="0"/>
                <a:cs typeface="Times New Roman" panose="02020603050405020304" pitchFamily="18" charset="0"/>
              </a:rPr>
              <a:t>the right and left upper lobes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08452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Move to the 4th intercostal space, you will be assessing </a:t>
            </a:r>
            <a:r>
              <a:rPr lang="en-US" sz="3200" b="1" i="1" dirty="0">
                <a:latin typeface="Times New Roman" panose="02020603050405020304" pitchFamily="18" charset="0"/>
                <a:cs typeface="Times New Roman" panose="02020603050405020304" pitchFamily="18" charset="0"/>
              </a:rPr>
              <a:t>the right middle lobe and the left upper lobe.</a:t>
            </a:r>
            <a:endParaRPr lang="en-US" sz="3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Lastly move to the mid-axillary are at the 6th intercostal space and you will be assessing </a:t>
            </a:r>
            <a:r>
              <a:rPr lang="en-US" sz="3200" b="1" i="1" dirty="0">
                <a:latin typeface="Times New Roman" panose="02020603050405020304" pitchFamily="18" charset="0"/>
                <a:cs typeface="Times New Roman" panose="02020603050405020304" pitchFamily="18" charset="0"/>
              </a:rPr>
              <a:t>the right and left lower lobes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38368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4" name="Picture 6" descr="lung auscultation points, lung auscultation, lung sound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3341" y="1906073"/>
            <a:ext cx="10220459" cy="4108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862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Provide privacy, perform hand hygiene, introduce yourself to the patient, and explain to the patient that you need to conduct a head-to-toe assessment</a:t>
            </a: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Ask the patient to confirm their name and date of birth by looking at the patient’s wrist band (this helps assess orientation to person and confirms you have the right patient</a:t>
            </a:r>
            <a:r>
              <a:rPr lang="en-US" sz="32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In addition, ask the patient where they are, the current date, and current events (who is the president and vice president) </a:t>
            </a:r>
            <a:r>
              <a:rPr lang="en-US" sz="3200" dirty="0" err="1">
                <a:latin typeface="Times New Roman" panose="02020603050405020304" pitchFamily="18" charset="0"/>
                <a:cs typeface="Times New Roman" panose="02020603050405020304" pitchFamily="18" charset="0"/>
              </a:rPr>
              <a:t>etc</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35261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latin typeface="Times New Roman" panose="02020603050405020304" pitchFamily="18" charset="0"/>
                <a:cs typeface="Times New Roman" panose="02020603050405020304" pitchFamily="18" charset="0"/>
              </a:rPr>
              <a:t>Auscultate posteriorly: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Start </a:t>
            </a:r>
            <a:r>
              <a:rPr lang="en-US" sz="3200" dirty="0">
                <a:latin typeface="Times New Roman" panose="02020603050405020304" pitchFamily="18" charset="0"/>
                <a:cs typeface="Times New Roman" panose="02020603050405020304" pitchFamily="18" charset="0"/>
              </a:rPr>
              <a:t>right above the scapulae to listen to the apex of the lungs.</a:t>
            </a: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Then find C7 (which is the vertebral prominence) and go to T3…in between the shoulder blades and spine. This will assess the right and left upper lobes.</a:t>
            </a: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Then from T3 to T10 you will be able to assess the right and left lower lobes</a:t>
            </a:r>
          </a:p>
        </p:txBody>
      </p:sp>
    </p:spTree>
    <p:extLst>
      <p:ext uri="{BB962C8B-B14F-4D97-AF65-F5344CB8AC3E}">
        <p14:creationId xmlns:p14="http://schemas.microsoft.com/office/powerpoint/2010/main" val="30811787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ung auscultation landmarks, lung sounds, lung auscult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189" y="1957588"/>
            <a:ext cx="10109916" cy="4095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4347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Abdomen: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Switching </a:t>
            </a:r>
            <a:r>
              <a:rPr lang="en-US" dirty="0">
                <a:latin typeface="Times New Roman" panose="02020603050405020304" pitchFamily="18" charset="0"/>
                <a:cs typeface="Times New Roman" panose="02020603050405020304" pitchFamily="18" charset="0"/>
              </a:rPr>
              <a:t>to Inspection, </a:t>
            </a:r>
            <a:r>
              <a:rPr lang="en-US" i="1" u="sng" dirty="0">
                <a:latin typeface="Times New Roman" panose="02020603050405020304" pitchFamily="18" charset="0"/>
                <a:cs typeface="Times New Roman" panose="02020603050405020304" pitchFamily="18" charset="0"/>
              </a:rPr>
              <a:t>Auscultation</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Percussion, and </a:t>
            </a:r>
            <a:r>
              <a:rPr lang="en-US" dirty="0" smtClean="0">
                <a:latin typeface="Times New Roman" panose="02020603050405020304" pitchFamily="18" charset="0"/>
                <a:cs typeface="Times New Roman" panose="02020603050405020304" pitchFamily="18" charset="0"/>
              </a:rPr>
              <a:t>Palpation</a:t>
            </a: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Have </a:t>
            </a:r>
            <a:r>
              <a:rPr lang="en-US" dirty="0">
                <a:latin typeface="Times New Roman" panose="02020603050405020304" pitchFamily="18" charset="0"/>
                <a:cs typeface="Times New Roman" panose="02020603050405020304" pitchFamily="18" charset="0"/>
              </a:rPr>
              <a:t>patient lay </a:t>
            </a:r>
            <a:r>
              <a:rPr lang="en-US" dirty="0" smtClean="0">
                <a:latin typeface="Times New Roman" panose="02020603050405020304" pitchFamily="18" charset="0"/>
                <a:cs typeface="Times New Roman" panose="02020603050405020304" pitchFamily="18" charset="0"/>
              </a:rPr>
              <a:t>supine</a:t>
            </a: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Ask </a:t>
            </a:r>
            <a:r>
              <a:rPr lang="en-US" dirty="0">
                <a:latin typeface="Times New Roman" panose="02020603050405020304" pitchFamily="18" charset="0"/>
                <a:cs typeface="Times New Roman" panose="02020603050405020304" pitchFamily="18" charset="0"/>
              </a:rPr>
              <a:t>patient about their last about bowel movement and if they have any problems with urination. If a female patient, ask when their last menstrual period </a:t>
            </a:r>
            <a:r>
              <a:rPr lang="en-US" dirty="0" smtClean="0">
                <a:latin typeface="Times New Roman" panose="02020603050405020304" pitchFamily="18" charset="0"/>
                <a:cs typeface="Times New Roman" panose="02020603050405020304" pitchFamily="18" charset="0"/>
              </a:rPr>
              <a:t>was.</a:t>
            </a: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an ostomy is present note the type of </a:t>
            </a:r>
            <a:r>
              <a:rPr lang="en-US" dirty="0" smtClean="0">
                <a:latin typeface="Times New Roman" panose="02020603050405020304" pitchFamily="18" charset="0"/>
                <a:cs typeface="Times New Roman" panose="02020603050405020304" pitchFamily="18" charset="0"/>
              </a:rPr>
              <a:t>ostomy , </a:t>
            </a:r>
            <a:r>
              <a:rPr lang="en-US" dirty="0">
                <a:latin typeface="Times New Roman" panose="02020603050405020304" pitchFamily="18" charset="0"/>
                <a:cs typeface="Times New Roman" panose="02020603050405020304" pitchFamily="18" charset="0"/>
              </a:rPr>
              <a:t>stoma color (should be pink and shiny), consistency and color of stool?</a:t>
            </a:r>
          </a:p>
        </p:txBody>
      </p:sp>
    </p:spTree>
    <p:extLst>
      <p:ext uri="{BB962C8B-B14F-4D97-AF65-F5344CB8AC3E}">
        <p14:creationId xmlns:p14="http://schemas.microsoft.com/office/powerpoint/2010/main" val="42169397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i="1" dirty="0" smtClean="0">
                <a:latin typeface="Times New Roman" panose="02020603050405020304" pitchFamily="18" charset="0"/>
                <a:cs typeface="Times New Roman" panose="02020603050405020304" pitchFamily="18" charset="0"/>
              </a:rPr>
              <a:t>Inspect</a:t>
            </a:r>
            <a:r>
              <a:rPr lang="en-US" sz="7200"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Stomach </a:t>
            </a:r>
            <a:r>
              <a:rPr lang="en-US" sz="3200" dirty="0">
                <a:latin typeface="Times New Roman" panose="02020603050405020304" pitchFamily="18" charset="0"/>
                <a:cs typeface="Times New Roman" panose="02020603050405020304" pitchFamily="18" charset="0"/>
              </a:rPr>
              <a:t>contour scaphoid, flat, rounded, protuberant?</a:t>
            </a: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Noted pulsations at the aorta (noted in thin patients): The aortic pulsation can be noted above the </a:t>
            </a:r>
            <a:r>
              <a:rPr lang="en-US" sz="3200" dirty="0" smtClean="0">
                <a:latin typeface="Times New Roman" panose="02020603050405020304" pitchFamily="18" charset="0"/>
                <a:cs typeface="Times New Roman" panose="02020603050405020304" pitchFamily="18" charset="0"/>
              </a:rPr>
              <a:t>umbilicus.</a:t>
            </a:r>
          </a:p>
          <a:p>
            <a:pPr algn="just">
              <a:buFont typeface="Wingdings" panose="05000000000000000000" pitchFamily="2" charset="2"/>
              <a:buChar char="ü"/>
            </a:pPr>
            <a:r>
              <a:rPr lang="en-US" sz="3200" dirty="0" smtClean="0">
                <a:latin typeface="Times New Roman" panose="02020603050405020304" pitchFamily="18" charset="0"/>
                <a:cs typeface="Times New Roman" panose="02020603050405020304" pitchFamily="18" charset="0"/>
              </a:rPr>
              <a:t>Characteristics </a:t>
            </a:r>
            <a:r>
              <a:rPr lang="en-US" sz="3200" dirty="0">
                <a:latin typeface="Times New Roman" panose="02020603050405020304" pitchFamily="18" charset="0"/>
                <a:cs typeface="Times New Roman" panose="02020603050405020304" pitchFamily="18" charset="0"/>
              </a:rPr>
              <a:t>of the navel (invert or </a:t>
            </a:r>
            <a:r>
              <a:rPr lang="en-US" sz="3200" dirty="0" smtClean="0">
                <a:latin typeface="Times New Roman" panose="02020603050405020304" pitchFamily="18" charset="0"/>
                <a:cs typeface="Times New Roman" panose="02020603050405020304" pitchFamily="18" charset="0"/>
              </a:rPr>
              <a:t>everted )</a:t>
            </a:r>
            <a:endParaRPr lang="en-US" sz="3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Masses (check for hernia after auscultation), </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36524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sz="4000" b="1" i="1" dirty="0">
                <a:latin typeface="Times New Roman" panose="02020603050405020304" pitchFamily="18" charset="0"/>
                <a:cs typeface="Times New Roman" panose="02020603050405020304" pitchFamily="18" charset="0"/>
              </a:rPr>
              <a:t>Auscultate</a:t>
            </a:r>
            <a:r>
              <a:rPr lang="en-US" sz="4000" dirty="0">
                <a:latin typeface="Times New Roman" panose="02020603050405020304" pitchFamily="18" charset="0"/>
                <a:cs typeface="Times New Roman" panose="02020603050405020304" pitchFamily="18" charset="0"/>
              </a:rPr>
              <a:t> </a:t>
            </a:r>
            <a:r>
              <a:rPr lang="en-US" sz="4000" b="1" i="1" dirty="0">
                <a:latin typeface="Times New Roman" panose="02020603050405020304" pitchFamily="18" charset="0"/>
                <a:cs typeface="Times New Roman" panose="02020603050405020304" pitchFamily="18" charset="0"/>
              </a:rPr>
              <a:t>with the diaphragm for bowel sounds: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r>
              <a:rPr lang="en-US" b="1" i="1" dirty="0">
                <a:latin typeface="Times New Roman" panose="02020603050405020304" pitchFamily="18" charset="0"/>
                <a:cs typeface="Times New Roman" panose="02020603050405020304" pitchFamily="18" charset="0"/>
              </a:rPr>
              <a:t>Auscultate</a:t>
            </a:r>
            <a:r>
              <a:rPr lang="en-US"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with the diaphragm for bowel </a:t>
            </a:r>
            <a:r>
              <a:rPr lang="en-US" b="1" i="1" dirty="0" smtClean="0">
                <a:latin typeface="Times New Roman" panose="02020603050405020304" pitchFamily="18" charset="0"/>
                <a:cs typeface="Times New Roman" panose="02020603050405020304" pitchFamily="18" charset="0"/>
              </a:rPr>
              <a:t>sounds:</a:t>
            </a: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tart </a:t>
            </a:r>
            <a:r>
              <a:rPr lang="en-US" dirty="0">
                <a:latin typeface="Times New Roman" panose="02020603050405020304" pitchFamily="18" charset="0"/>
                <a:cs typeface="Times New Roman" panose="02020603050405020304" pitchFamily="18" charset="0"/>
              </a:rPr>
              <a:t>in the </a:t>
            </a:r>
            <a:r>
              <a:rPr lang="en-US" b="1" dirty="0">
                <a:latin typeface="Times New Roman" panose="02020603050405020304" pitchFamily="18" charset="0"/>
                <a:cs typeface="Times New Roman" panose="02020603050405020304" pitchFamily="18" charset="0"/>
              </a:rPr>
              <a:t>RIGHT LOWER QUADRANT</a:t>
            </a:r>
            <a:r>
              <a:rPr lang="en-US" dirty="0">
                <a:latin typeface="Times New Roman" panose="02020603050405020304" pitchFamily="18" charset="0"/>
                <a:cs typeface="Times New Roman" panose="02020603050405020304" pitchFamily="18" charset="0"/>
              </a:rPr>
              <a:t> and go clockwise in all the 4 </a:t>
            </a:r>
            <a:r>
              <a:rPr lang="en-US" dirty="0" smtClean="0">
                <a:latin typeface="Times New Roman" panose="02020603050405020304" pitchFamily="18" charset="0"/>
                <a:cs typeface="Times New Roman" panose="02020603050405020304" pitchFamily="18" charset="0"/>
              </a:rPr>
              <a:t>quadrants</a:t>
            </a: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Should </a:t>
            </a:r>
            <a:r>
              <a:rPr lang="en-US" dirty="0">
                <a:latin typeface="Times New Roman" panose="02020603050405020304" pitchFamily="18" charset="0"/>
                <a:cs typeface="Times New Roman" panose="02020603050405020304" pitchFamily="18" charset="0"/>
              </a:rPr>
              <a:t>hear 5 to 30 sounds per minute…if no, bowel sounds are noted listen for 5 full </a:t>
            </a:r>
            <a:r>
              <a:rPr lang="en-US" dirty="0" smtClean="0">
                <a:latin typeface="Times New Roman" panose="02020603050405020304" pitchFamily="18" charset="0"/>
                <a:cs typeface="Times New Roman" panose="02020603050405020304" pitchFamily="18" charset="0"/>
              </a:rPr>
              <a:t>minutes</a:t>
            </a: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Documents </a:t>
            </a:r>
            <a:r>
              <a:rPr lang="en-US" dirty="0">
                <a:latin typeface="Times New Roman" panose="02020603050405020304" pitchFamily="18" charset="0"/>
                <a:cs typeface="Times New Roman" panose="02020603050405020304" pitchFamily="18" charset="0"/>
              </a:rPr>
              <a:t>as: normal, hyperactive, or hypoactive</a:t>
            </a:r>
          </a:p>
          <a:p>
            <a:endParaRPr lang="en-US" dirty="0"/>
          </a:p>
        </p:txBody>
      </p:sp>
    </p:spTree>
    <p:extLst>
      <p:ext uri="{BB962C8B-B14F-4D97-AF65-F5344CB8AC3E}">
        <p14:creationId xmlns:p14="http://schemas.microsoft.com/office/powerpoint/2010/main" val="3596800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latin typeface="Times New Roman" panose="02020603050405020304" pitchFamily="18" charset="0"/>
                <a:cs typeface="Times New Roman" panose="02020603050405020304" pitchFamily="18" charset="0"/>
              </a:rPr>
              <a:t>Auscultate for bruits (vascular sounds)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t </a:t>
            </a:r>
            <a:r>
              <a:rPr lang="en-US" dirty="0">
                <a:latin typeface="Times New Roman" panose="02020603050405020304" pitchFamily="18" charset="0"/>
                <a:cs typeface="Times New Roman" panose="02020603050405020304" pitchFamily="18" charset="0"/>
              </a:rPr>
              <a:t>the following locations using the BELL of the stethoscope:</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Aorta: slightly below the xiphoid process midline with the umbilicus</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Renal Arteries: go slightly down to the right and left at the aortic site</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Iliac arteries: go few a inches down from the belly button at the right and left sides to listen</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Femoral arteries: found in the right and left groin.</a:t>
            </a:r>
          </a:p>
          <a:p>
            <a:pPr marL="0" indent="0">
              <a:buNone/>
            </a:pPr>
            <a:endParaRPr lang="en-US" dirty="0"/>
          </a:p>
        </p:txBody>
      </p:sp>
    </p:spTree>
    <p:extLst>
      <p:ext uri="{BB962C8B-B14F-4D97-AF65-F5344CB8AC3E}">
        <p14:creationId xmlns:p14="http://schemas.microsoft.com/office/powerpoint/2010/main" val="33142244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latin typeface="Times New Roman" panose="02020603050405020304" pitchFamily="18" charset="0"/>
                <a:cs typeface="Times New Roman" panose="02020603050405020304" pitchFamily="18" charset="0"/>
              </a:rPr>
              <a:t>Check for hernia</a:t>
            </a:r>
            <a:r>
              <a:rPr lang="en-US"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3200" b="1" i="1" dirty="0">
                <a:latin typeface="Times New Roman" panose="02020603050405020304" pitchFamily="18" charset="0"/>
                <a:cs typeface="Times New Roman" panose="02020603050405020304" pitchFamily="18" charset="0"/>
              </a:rPr>
              <a:t>Check for hernia</a:t>
            </a:r>
            <a:r>
              <a:rPr lang="en-US" sz="3200" dirty="0">
                <a:latin typeface="Times New Roman" panose="02020603050405020304" pitchFamily="18" charset="0"/>
                <a:cs typeface="Times New Roman" panose="02020603050405020304" pitchFamily="18" charset="0"/>
              </a:rPr>
              <a:t>: have patient raise up a bit and look for hernia (at stomach area or navel area)</a:t>
            </a:r>
          </a:p>
          <a:p>
            <a:pPr algn="just">
              <a:buFont typeface="Wingdings" panose="05000000000000000000" pitchFamily="2" charset="2"/>
              <a:buChar char="ü"/>
            </a:pPr>
            <a:r>
              <a:rPr lang="en-US" sz="3200" b="1" i="1" dirty="0">
                <a:latin typeface="Times New Roman" panose="02020603050405020304" pitchFamily="18" charset="0"/>
                <a:cs typeface="Times New Roman" panose="02020603050405020304" pitchFamily="18" charset="0"/>
              </a:rPr>
              <a:t>Palpation of the abdomen:</a:t>
            </a:r>
            <a:endParaRPr lang="en-US" sz="3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Light palpation (2 cm): should feel soft with no pain or rigidity</a:t>
            </a: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Deep palpation (4-5 cm): feel for any masses, lumps, tenderness</a:t>
            </a:r>
          </a:p>
        </p:txBody>
      </p:sp>
    </p:spTree>
    <p:extLst>
      <p:ext uri="{BB962C8B-B14F-4D97-AF65-F5344CB8AC3E}">
        <p14:creationId xmlns:p14="http://schemas.microsoft.com/office/powerpoint/2010/main" val="24852897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Lower extremities: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r>
              <a:rPr lang="en-US" sz="3200" b="1" i="1" dirty="0" smtClean="0">
                <a:latin typeface="Times New Roman" panose="02020603050405020304" pitchFamily="18" charset="0"/>
                <a:cs typeface="Times New Roman" panose="02020603050405020304" pitchFamily="18" charset="0"/>
              </a:rPr>
              <a:t>Inspect</a:t>
            </a:r>
            <a:r>
              <a:rPr lang="en-US" sz="3200" b="1"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C</a:t>
            </a:r>
            <a:r>
              <a:rPr lang="en-US" sz="3200" dirty="0" smtClean="0">
                <a:latin typeface="Times New Roman" panose="02020603050405020304" pitchFamily="18" charset="0"/>
                <a:cs typeface="Times New Roman" panose="02020603050405020304" pitchFamily="18" charset="0"/>
              </a:rPr>
              <a:t>olor </a:t>
            </a:r>
            <a:r>
              <a:rPr lang="en-US" sz="3200" dirty="0">
                <a:latin typeface="Times New Roman" panose="02020603050405020304" pitchFamily="18" charset="0"/>
                <a:cs typeface="Times New Roman" panose="02020603050405020304" pitchFamily="18" charset="0"/>
              </a:rPr>
              <a:t>from legs to toes?</a:t>
            </a: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N</a:t>
            </a:r>
            <a:r>
              <a:rPr lang="en-US" sz="3200" dirty="0" smtClean="0">
                <a:latin typeface="Times New Roman" panose="02020603050405020304" pitchFamily="18" charset="0"/>
                <a:cs typeface="Times New Roman" panose="02020603050405020304" pitchFamily="18" charset="0"/>
              </a:rPr>
              <a:t>ormal </a:t>
            </a:r>
            <a:r>
              <a:rPr lang="en-US" sz="3200" dirty="0">
                <a:latin typeface="Times New Roman" panose="02020603050405020304" pitchFamily="18" charset="0"/>
                <a:cs typeface="Times New Roman" panose="02020603050405020304" pitchFamily="18" charset="0"/>
              </a:rPr>
              <a:t>hair growth? (peripheral vascular disease: leg may be hairless, shiny, thin)</a:t>
            </a: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W</a:t>
            </a:r>
            <a:r>
              <a:rPr lang="en-US" sz="3200" dirty="0" smtClean="0">
                <a:latin typeface="Times New Roman" panose="02020603050405020304" pitchFamily="18" charset="0"/>
                <a:cs typeface="Times New Roman" panose="02020603050405020304" pitchFamily="18" charset="0"/>
              </a:rPr>
              <a:t>arm </a:t>
            </a:r>
            <a:r>
              <a:rPr lang="en-US" sz="3200" dirty="0">
                <a:latin typeface="Times New Roman" panose="02020603050405020304" pitchFamily="18" charset="0"/>
                <a:cs typeface="Times New Roman" panose="02020603050405020304" pitchFamily="18" charset="0"/>
              </a:rPr>
              <a:t>(good blood flow)?</a:t>
            </a: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S</a:t>
            </a:r>
            <a:r>
              <a:rPr lang="en-US" sz="3200" dirty="0" smtClean="0">
                <a:latin typeface="Times New Roman" panose="02020603050405020304" pitchFamily="18" charset="0"/>
                <a:cs typeface="Times New Roman" panose="02020603050405020304" pitchFamily="18" charset="0"/>
              </a:rPr>
              <a:t>welling </a:t>
            </a:r>
            <a:r>
              <a:rPr lang="en-US" sz="3200" dirty="0">
                <a:latin typeface="Times New Roman" panose="02020603050405020304" pitchFamily="18" charset="0"/>
                <a:cs typeface="Times New Roman" panose="02020603050405020304" pitchFamily="18" charset="0"/>
              </a:rPr>
              <a:t>(press down firmly over the tibia…does it pit?)</a:t>
            </a:r>
          </a:p>
        </p:txBody>
      </p:sp>
    </p:spTree>
    <p:extLst>
      <p:ext uri="{BB962C8B-B14F-4D97-AF65-F5344CB8AC3E}">
        <p14:creationId xmlns:p14="http://schemas.microsoft.com/office/powerpoint/2010/main" val="4011595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ny </a:t>
            </a:r>
            <a:r>
              <a:rPr lang="en-US" dirty="0">
                <a:latin typeface="Times New Roman" panose="02020603050405020304" pitchFamily="18" charset="0"/>
                <a:cs typeface="Times New Roman" panose="02020603050405020304" pitchFamily="18" charset="0"/>
              </a:rPr>
              <a:t>redness, swelling DVT (deep vein thrombosis)?</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apillary </a:t>
            </a:r>
            <a:r>
              <a:rPr lang="en-US" dirty="0">
                <a:latin typeface="Times New Roman" panose="02020603050405020304" pitchFamily="18" charset="0"/>
                <a:cs typeface="Times New Roman" panose="02020603050405020304" pitchFamily="18" charset="0"/>
              </a:rPr>
              <a:t>refill less than 2 seconds in toes?</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How do the toe nails look (fungal or normal)?</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Sores on the feet (Note: with </a:t>
            </a:r>
            <a:r>
              <a:rPr lang="en-US" dirty="0" smtClean="0">
                <a:latin typeface="Times New Roman" panose="02020603050405020304" pitchFamily="18" charset="0"/>
                <a:cs typeface="Times New Roman" panose="02020603050405020304" pitchFamily="18" charset="0"/>
              </a:rPr>
              <a:t>diabetics, </a:t>
            </a:r>
            <a:r>
              <a:rPr lang="en-US" dirty="0">
                <a:latin typeface="Times New Roman" panose="02020603050405020304" pitchFamily="18" charset="0"/>
                <a:cs typeface="Times New Roman" panose="02020603050405020304" pitchFamily="18" charset="0"/>
              </a:rPr>
              <a:t>foot care is important. They don’t have good sensation on their feet. Therefore, inspect the feet for damage because they may not be aware of it.)</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Is there any breakdown on the </a:t>
            </a:r>
            <a:r>
              <a:rPr lang="en-US" dirty="0" smtClean="0">
                <a:latin typeface="Times New Roman" panose="02020603050405020304" pitchFamily="18" charset="0"/>
                <a:cs typeface="Times New Roman" panose="02020603050405020304" pitchFamily="18" charset="0"/>
              </a:rPr>
              <a:t>heels?</a:t>
            </a: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Assess </a:t>
            </a:r>
            <a:r>
              <a:rPr lang="en-US" dirty="0">
                <a:latin typeface="Times New Roman" panose="02020603050405020304" pitchFamily="18" charset="0"/>
                <a:cs typeface="Times New Roman" panose="02020603050405020304" pitchFamily="18" charset="0"/>
              </a:rPr>
              <a:t>joints of the toes and knees (any crepitus, redness, swelling, pain</a:t>
            </a:r>
          </a:p>
        </p:txBody>
      </p:sp>
    </p:spTree>
    <p:extLst>
      <p:ext uri="{BB962C8B-B14F-4D97-AF65-F5344CB8AC3E}">
        <p14:creationId xmlns:p14="http://schemas.microsoft.com/office/powerpoint/2010/main" val="34427838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ead to toe assessment, nursing, lower extremiti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915" y="1854558"/>
            <a:ext cx="10238705" cy="4185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310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Collect vital signs: heart rate, blood pressure, temperature, oxygen saturation, respiratory rate, pain level</a:t>
            </a:r>
          </a:p>
          <a:p>
            <a:pPr algn="just">
              <a:buFont typeface="Wingdings" panose="05000000000000000000" pitchFamily="2" charset="2"/>
              <a:buChar char="ü"/>
            </a:pPr>
            <a:r>
              <a:rPr lang="en-US" sz="3200" b="1" dirty="0">
                <a:latin typeface="Times New Roman" panose="02020603050405020304" pitchFamily="18" charset="0"/>
                <a:cs typeface="Times New Roman" panose="02020603050405020304" pitchFamily="18" charset="0"/>
              </a:rPr>
              <a:t>NOTE:</a:t>
            </a:r>
            <a:r>
              <a:rPr lang="en-US" sz="3200" dirty="0">
                <a:latin typeface="Times New Roman" panose="02020603050405020304" pitchFamily="18" charset="0"/>
                <a:cs typeface="Times New Roman" panose="02020603050405020304" pitchFamily="18" charset="0"/>
              </a:rPr>
              <a:t> Before even assessing a body system, you are already collecting important information about the patient. For example, you should already be collecting the following information :</a:t>
            </a:r>
          </a:p>
        </p:txBody>
      </p:sp>
    </p:spTree>
    <p:extLst>
      <p:ext uri="{BB962C8B-B14F-4D97-AF65-F5344CB8AC3E}">
        <p14:creationId xmlns:p14="http://schemas.microsoft.com/office/powerpoint/2010/main" val="11832208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Font typeface="Wingdings" panose="05000000000000000000" pitchFamily="2" charset="2"/>
              <a:buChar char="ü"/>
            </a:pPr>
            <a:r>
              <a:rPr lang="en-US" b="1" i="1" dirty="0">
                <a:latin typeface="Times New Roman" panose="02020603050405020304" pitchFamily="18" charset="0"/>
                <a:cs typeface="Times New Roman" panose="02020603050405020304" pitchFamily="18" charset="0"/>
              </a:rPr>
              <a:t>Palpate pulses bilaterally</a:t>
            </a:r>
            <a:r>
              <a:rPr lang="en-US" dirty="0">
                <a:latin typeface="Times New Roman" panose="02020603050405020304" pitchFamily="18" charset="0"/>
                <a:cs typeface="Times New Roman" panose="02020603050405020304" pitchFamily="18" charset="0"/>
              </a:rPr>
              <a:t>: popliteal (behind the knee), </a:t>
            </a:r>
            <a:r>
              <a:rPr lang="en-US" dirty="0" err="1">
                <a:latin typeface="Times New Roman" panose="02020603050405020304" pitchFamily="18" charset="0"/>
                <a:cs typeface="Times New Roman" panose="02020603050405020304" pitchFamily="18" charset="0"/>
              </a:rPr>
              <a:t>dorsalis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pedis</a:t>
            </a:r>
            <a:r>
              <a:rPr lang="en-US" dirty="0">
                <a:latin typeface="Times New Roman" panose="02020603050405020304" pitchFamily="18" charset="0"/>
                <a:cs typeface="Times New Roman" panose="02020603050405020304" pitchFamily="18" charset="0"/>
              </a:rPr>
              <a:t> (top of foot), posterior </a:t>
            </a:r>
            <a:r>
              <a:rPr lang="en-US" dirty="0" err="1">
                <a:latin typeface="Times New Roman" panose="02020603050405020304" pitchFamily="18" charset="0"/>
                <a:cs typeface="Times New Roman" panose="02020603050405020304" pitchFamily="18" charset="0"/>
              </a:rPr>
              <a:t>tibial</a:t>
            </a:r>
            <a:r>
              <a:rPr lang="en-US" dirty="0">
                <a:latin typeface="Times New Roman" panose="02020603050405020304" pitchFamily="18" charset="0"/>
                <a:cs typeface="Times New Roman" panose="02020603050405020304" pitchFamily="18" charset="0"/>
              </a:rPr>
              <a:t> (at the ankle) and grade </a:t>
            </a:r>
            <a:r>
              <a:rPr lang="en-US" dirty="0" smtClean="0">
                <a:latin typeface="Times New Roman" panose="02020603050405020304" pitchFamily="18" charset="0"/>
                <a:cs typeface="Times New Roman" panose="02020603050405020304" pitchFamily="18" charset="0"/>
              </a:rPr>
              <a:t>them</a:t>
            </a:r>
          </a:p>
          <a:p>
            <a:pPr algn="just">
              <a:buFont typeface="Wingdings" panose="05000000000000000000" pitchFamily="2" charset="2"/>
              <a:buChar char="ü"/>
            </a:pPr>
            <a:r>
              <a:rPr lang="en-US" b="1" i="1" dirty="0" smtClean="0">
                <a:latin typeface="Times New Roman" panose="02020603050405020304" pitchFamily="18" charset="0"/>
                <a:cs typeface="Times New Roman" panose="02020603050405020304" pitchFamily="18" charset="0"/>
              </a:rPr>
              <a:t>Palpate </a:t>
            </a:r>
            <a:r>
              <a:rPr lang="en-US" b="1" i="1" dirty="0">
                <a:latin typeface="Times New Roman" panose="02020603050405020304" pitchFamily="18" charset="0"/>
                <a:cs typeface="Times New Roman" panose="02020603050405020304" pitchFamily="18" charset="0"/>
              </a:rPr>
              <a:t>muscle strength</a:t>
            </a:r>
            <a:r>
              <a:rPr lang="en-US" dirty="0">
                <a:latin typeface="Times New Roman" panose="02020603050405020304" pitchFamily="18" charset="0"/>
                <a:cs typeface="Times New Roman" panose="02020603050405020304" pitchFamily="18" charset="0"/>
              </a:rPr>
              <a:t>: have patient push against resistance with feet and lift </a:t>
            </a:r>
            <a:r>
              <a:rPr lang="en-US" dirty="0" smtClean="0">
                <a:latin typeface="Times New Roman" panose="02020603050405020304" pitchFamily="18" charset="0"/>
                <a:cs typeface="Times New Roman" panose="02020603050405020304" pitchFamily="18" charset="0"/>
              </a:rPr>
              <a:t>legs</a:t>
            </a:r>
          </a:p>
          <a:p>
            <a:pPr algn="just">
              <a:buFont typeface="Wingdings" panose="05000000000000000000" pitchFamily="2" charset="2"/>
              <a:buChar char="ü"/>
            </a:pPr>
            <a:r>
              <a:rPr lang="en-US" b="1" i="1" dirty="0" smtClean="0">
                <a:latin typeface="Times New Roman" panose="02020603050405020304" pitchFamily="18" charset="0"/>
                <a:cs typeface="Times New Roman" panose="02020603050405020304" pitchFamily="18" charset="0"/>
              </a:rPr>
              <a:t>Test </a:t>
            </a:r>
            <a:r>
              <a:rPr lang="en-US" b="1" i="1" dirty="0">
                <a:latin typeface="Times New Roman" panose="02020603050405020304" pitchFamily="18" charset="0"/>
                <a:cs typeface="Times New Roman" panose="02020603050405020304" pitchFamily="18" charset="0"/>
              </a:rPr>
              <a:t>Babinski reflex</a:t>
            </a:r>
            <a:r>
              <a:rPr lang="en-US" dirty="0">
                <a:latin typeface="Times New Roman" panose="02020603050405020304" pitchFamily="18" charset="0"/>
                <a:cs typeface="Times New Roman" panose="02020603050405020304" pitchFamily="18" charset="0"/>
              </a:rPr>
              <a:t>: curling toes is a negative normal </a:t>
            </a:r>
            <a:r>
              <a:rPr lang="en-US" dirty="0" smtClean="0">
                <a:latin typeface="Times New Roman" panose="02020603050405020304" pitchFamily="18" charset="0"/>
                <a:cs typeface="Times New Roman" panose="02020603050405020304" pitchFamily="18" charset="0"/>
              </a:rPr>
              <a:t>response</a:t>
            </a: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Turn </a:t>
            </a:r>
            <a:r>
              <a:rPr lang="en-US" dirty="0">
                <a:latin typeface="Times New Roman" panose="02020603050405020304" pitchFamily="18" charset="0"/>
                <a:cs typeface="Times New Roman" panose="02020603050405020304" pitchFamily="18" charset="0"/>
              </a:rPr>
              <a:t>patient over and look at back (could listen to lung sounds if haven’t already) look for skin breakdown on back and bottom and abnormal moles</a:t>
            </a:r>
          </a:p>
        </p:txBody>
      </p:sp>
    </p:spTree>
    <p:extLst>
      <p:ext uri="{BB962C8B-B14F-4D97-AF65-F5344CB8AC3E}">
        <p14:creationId xmlns:p14="http://schemas.microsoft.com/office/powerpoint/2010/main" val="42369985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04553" y="1825625"/>
            <a:ext cx="10251582" cy="4351338"/>
          </a:xfrm>
          <a:prstGeom prst="rect">
            <a:avLst/>
          </a:prstGeom>
        </p:spPr>
      </p:pic>
    </p:spTree>
    <p:extLst>
      <p:ext uri="{BB962C8B-B14F-4D97-AF65-F5344CB8AC3E}">
        <p14:creationId xmlns:p14="http://schemas.microsoft.com/office/powerpoint/2010/main" val="20750563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53037" y="1825625"/>
            <a:ext cx="10212946" cy="4351338"/>
          </a:xfrm>
          <a:prstGeom prst="rect">
            <a:avLst/>
          </a:prstGeom>
        </p:spPr>
      </p:pic>
    </p:spTree>
    <p:extLst>
      <p:ext uri="{BB962C8B-B14F-4D97-AF65-F5344CB8AC3E}">
        <p14:creationId xmlns:p14="http://schemas.microsoft.com/office/powerpoint/2010/main" val="691410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Looking at the overall appearance of your patient: do they look their age, are they alert and able to answer your questions promptly or is there a delay?</a:t>
            </a: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Does their skin color match their ethnicity; does the skin appear dry or sweaty?</a:t>
            </a: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Is their speech clear (not slurred)?</a:t>
            </a: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Do they easily get out of breath while talking to you (coughing etc.)?</a:t>
            </a:r>
          </a:p>
        </p:txBody>
      </p:sp>
    </p:spTree>
    <p:extLst>
      <p:ext uri="{BB962C8B-B14F-4D97-AF65-F5344CB8AC3E}">
        <p14:creationId xmlns:p14="http://schemas.microsoft.com/office/powerpoint/2010/main" val="2258556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Any noted abnormalities?</a:t>
            </a:r>
          </a:p>
          <a:p>
            <a:pPr>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How is their emotion status (calm, agitated, stressed, crying, flat affect, drowsy)?</a:t>
            </a:r>
          </a:p>
          <a:p>
            <a:pPr>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Can they hear you well (or do you have to repeat questions a lot)?</a:t>
            </a:r>
          </a:p>
          <a:p>
            <a:pPr>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Normal posture?</a:t>
            </a:r>
          </a:p>
          <a:p>
            <a:pPr>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Abnormal smells?</a:t>
            </a:r>
          </a:p>
          <a:p>
            <a:pPr>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How is their hygiene?</a:t>
            </a:r>
          </a:p>
        </p:txBody>
      </p:sp>
    </p:spTree>
    <p:extLst>
      <p:ext uri="{BB962C8B-B14F-4D97-AF65-F5344CB8AC3E}">
        <p14:creationId xmlns:p14="http://schemas.microsoft.com/office/powerpoint/2010/main" val="209129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Assess height and weight and calculate the patient’s BMI (body mass index).</a:t>
            </a: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Below 18.5 = Underweight</a:t>
            </a: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18.5-24.9 = Normal weight</a:t>
            </a: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25.0-29.9 = Overweight</a:t>
            </a:r>
          </a:p>
          <a:p>
            <a:pPr algn="just">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30.0 or Higher = Obese</a:t>
            </a:r>
          </a:p>
        </p:txBody>
      </p:sp>
    </p:spTree>
    <p:extLst>
      <p:ext uri="{BB962C8B-B14F-4D97-AF65-F5344CB8AC3E}">
        <p14:creationId xmlns:p14="http://schemas.microsoft.com/office/powerpoint/2010/main" val="39403955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1589</Words>
  <Application>Microsoft Office PowerPoint</Application>
  <PresentationFormat>Custom</PresentationFormat>
  <Paragraphs>199</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Head-to-Toe Assessment Nursing</vt:lpstr>
      <vt:lpstr>Introduction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Eyes:</vt:lpstr>
      <vt:lpstr>PowerPoint Presentation</vt:lpstr>
      <vt:lpstr>PowerPoint Presentation</vt:lpstr>
      <vt:lpstr>PowerPoint Presentation</vt:lpstr>
      <vt:lpstr>PowerPoint Presentation</vt:lpstr>
      <vt:lpstr>Ears:</vt:lpstr>
      <vt:lpstr>TOPHI </vt:lpstr>
      <vt:lpstr>Tests cranial nerve 8 VIII…vestibule cochlear nerve:</vt:lpstr>
      <vt:lpstr>Inspect the tympanic membrane:</vt:lpstr>
      <vt:lpstr>TYMPAMIC MEMBRANE </vt:lpstr>
      <vt:lpstr>Nose:</vt:lpstr>
      <vt:lpstr>PowerPoint Presentation</vt:lpstr>
      <vt:lpstr>Mouth:</vt:lpstr>
      <vt:lpstr>Inspect hard and soft palate and tonsils (no exudate on tonsils) and uvula should be midline</vt:lpstr>
      <vt:lpstr>Test cranial nerve XII….hypoglossal:</vt:lpstr>
      <vt:lpstr>Neck:</vt:lpstr>
      <vt:lpstr>GOITRE </vt:lpstr>
      <vt:lpstr>Palpate the lymph nodes</vt:lpstr>
      <vt:lpstr>PowerPoint Presentation</vt:lpstr>
      <vt:lpstr>PowerPoint Presentation</vt:lpstr>
      <vt:lpstr>Upper extremities:</vt:lpstr>
      <vt:lpstr>PowerPoint Presentation</vt:lpstr>
      <vt:lpstr>Palpate skin temperature</vt:lpstr>
      <vt:lpstr>Chest:</vt:lpstr>
      <vt:lpstr>Heart Sounds:</vt:lpstr>
      <vt:lpstr>PowerPoint Presentation</vt:lpstr>
      <vt:lpstr>PowerPoint Presentation</vt:lpstr>
      <vt:lpstr>PowerPoint Presentation</vt:lpstr>
      <vt:lpstr>PowerPoint Presentation</vt:lpstr>
      <vt:lpstr>PowerPoint Presentation</vt:lpstr>
      <vt:lpstr>Lung Sounds:</vt:lpstr>
      <vt:lpstr>PowerPoint Presentation</vt:lpstr>
      <vt:lpstr>PowerPoint Presentation</vt:lpstr>
      <vt:lpstr>Auscultate posteriorly:</vt:lpstr>
      <vt:lpstr>PowerPoint Presentation</vt:lpstr>
      <vt:lpstr>Abdomen:</vt:lpstr>
      <vt:lpstr>Inspect:</vt:lpstr>
      <vt:lpstr>Auscultate with the diaphragm for bowel sounds:</vt:lpstr>
      <vt:lpstr>Auscultate for bruits (vascular sounds)</vt:lpstr>
      <vt:lpstr>Check for hernia:</vt:lpstr>
      <vt:lpstr>Lower extremities: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Head-to-Toe Assessment Nursing</dc:title>
  <dc:creator>MUHAMED</dc:creator>
  <cp:lastModifiedBy>K'Ombija</cp:lastModifiedBy>
  <cp:revision>18</cp:revision>
  <dcterms:created xsi:type="dcterms:W3CDTF">2020-10-15T14:53:42Z</dcterms:created>
  <dcterms:modified xsi:type="dcterms:W3CDTF">2020-11-06T09:16:48Z</dcterms:modified>
</cp:coreProperties>
</file>