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91" r:id="rId26"/>
    <p:sldId id="292" r:id="rId27"/>
    <p:sldId id="293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3" autoAdjust="0"/>
    <p:restoredTop sz="94660"/>
  </p:normalViewPr>
  <p:slideViewPr>
    <p:cSldViewPr snapToGrid="0">
      <p:cViewPr varScale="1">
        <p:scale>
          <a:sx n="88" d="100"/>
          <a:sy n="88" d="100"/>
        </p:scale>
        <p:origin x="124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EE079-8CB5-41D0-A9D9-1D2F1E258D87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73B77-B0A4-4DFE-AFD9-0260059D8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540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EE079-8CB5-41D0-A9D9-1D2F1E258D87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73B77-B0A4-4DFE-AFD9-0260059D8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6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EE079-8CB5-41D0-A9D9-1D2F1E258D87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73B77-B0A4-4DFE-AFD9-0260059D8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374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EE079-8CB5-41D0-A9D9-1D2F1E258D87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73B77-B0A4-4DFE-AFD9-0260059D8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058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EE079-8CB5-41D0-A9D9-1D2F1E258D87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73B77-B0A4-4DFE-AFD9-0260059D8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401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EE079-8CB5-41D0-A9D9-1D2F1E258D87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73B77-B0A4-4DFE-AFD9-0260059D8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987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EE079-8CB5-41D0-A9D9-1D2F1E258D87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73B77-B0A4-4DFE-AFD9-0260059D8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715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EE079-8CB5-41D0-A9D9-1D2F1E258D87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73B77-B0A4-4DFE-AFD9-0260059D8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112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EE079-8CB5-41D0-A9D9-1D2F1E258D87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73B77-B0A4-4DFE-AFD9-0260059D8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583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EE079-8CB5-41D0-A9D9-1D2F1E258D87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73B77-B0A4-4DFE-AFD9-0260059D8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221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EE079-8CB5-41D0-A9D9-1D2F1E258D87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73B77-B0A4-4DFE-AFD9-0260059D8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700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CEE079-8CB5-41D0-A9D9-1D2F1E258D87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173B77-B0A4-4DFE-AFD9-0260059D89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196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b="1" i="1" dirty="0" smtClean="0"/>
          </a:p>
          <a:p>
            <a:pPr marL="0" indent="0" algn="ctr">
              <a:buNone/>
            </a:pPr>
            <a:r>
              <a:rPr lang="en-US" sz="4400" dirty="0"/>
              <a:t>HEALTH ASSESSMENT </a:t>
            </a:r>
            <a:endParaRPr lang="en-US" sz="4400" b="1" i="1" dirty="0"/>
          </a:p>
          <a:p>
            <a:pPr marL="0" indent="0" algn="ctr">
              <a:buNone/>
            </a:pPr>
            <a:endParaRPr lang="en-US" b="1" i="1" dirty="0" smtClean="0"/>
          </a:p>
          <a:p>
            <a:pPr marL="0" indent="0" algn="ctr">
              <a:buNone/>
            </a:pP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25868034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/>
              <a:t>Pupillary assessment </a:t>
            </a:r>
          </a:p>
          <a:p>
            <a:pPr marL="0" indent="0">
              <a:buNone/>
            </a:pPr>
            <a:r>
              <a:rPr lang="en-US" dirty="0" smtClean="0"/>
              <a:t>Size of pupil </a:t>
            </a:r>
          </a:p>
          <a:p>
            <a:pPr marL="0" indent="0">
              <a:buNone/>
            </a:pPr>
            <a:r>
              <a:rPr lang="en-US" dirty="0" smtClean="0"/>
              <a:t>Shape </a:t>
            </a:r>
          </a:p>
          <a:p>
            <a:pPr marL="0" indent="0">
              <a:buNone/>
            </a:pPr>
            <a:r>
              <a:rPr lang="en-US" dirty="0" smtClean="0"/>
              <a:t>Compare pupils sizes </a:t>
            </a:r>
          </a:p>
          <a:p>
            <a:pPr marL="0" indent="0">
              <a:buNone/>
            </a:pPr>
            <a:r>
              <a:rPr lang="en-US" dirty="0" smtClean="0"/>
              <a:t>– pinpoint in organophosphate poisoning </a:t>
            </a:r>
          </a:p>
          <a:p>
            <a:pPr>
              <a:buFontTx/>
              <a:buChar char="-"/>
            </a:pPr>
            <a:r>
              <a:rPr lang="en-US" dirty="0" smtClean="0"/>
              <a:t>Dilated in a dead person </a:t>
            </a:r>
          </a:p>
          <a:p>
            <a:pPr>
              <a:buFontTx/>
              <a:buChar char="-"/>
            </a:pPr>
            <a:r>
              <a:rPr lang="en-US" dirty="0" smtClean="0"/>
              <a:t>Normal size – 2 – 5 mm dilated </a:t>
            </a:r>
          </a:p>
          <a:p>
            <a:pPr>
              <a:buFontTx/>
              <a:buChar char="-"/>
            </a:pPr>
            <a:r>
              <a:rPr lang="en-US" dirty="0" smtClean="0"/>
              <a:t>Abnormal 7 – 8mm dead person, fixed and not reacting to light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77751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Pupils dilated when there is increased intracranial pressure (  ICP)</a:t>
            </a:r>
          </a:p>
          <a:p>
            <a:pPr marL="0" indent="0">
              <a:buNone/>
            </a:pPr>
            <a:r>
              <a:rPr lang="en-US" dirty="0" smtClean="0"/>
              <a:t>Un equal pupils – issues with brain hemispheres </a:t>
            </a:r>
          </a:p>
          <a:p>
            <a:pPr marL="0" indent="0">
              <a:buNone/>
            </a:pPr>
            <a:r>
              <a:rPr lang="en-US" b="1" dirty="0" smtClean="0"/>
              <a:t>Vital signs </a:t>
            </a:r>
          </a:p>
          <a:p>
            <a:pPr marL="0" indent="0">
              <a:buNone/>
            </a:pPr>
            <a:r>
              <a:rPr lang="en-US" dirty="0" smtClean="0"/>
              <a:t>Breathing patterns </a:t>
            </a:r>
          </a:p>
          <a:p>
            <a:r>
              <a:rPr lang="en-US" dirty="0" smtClean="0"/>
              <a:t>Apnea shows medullary dysfunction </a:t>
            </a:r>
          </a:p>
          <a:p>
            <a:r>
              <a:rPr lang="en-US" dirty="0" smtClean="0"/>
              <a:t>Respiratory – Fast -   ICP, spinal cord injury </a:t>
            </a:r>
          </a:p>
          <a:p>
            <a:pPr marL="0" indent="0">
              <a:buNone/>
            </a:pPr>
            <a:r>
              <a:rPr lang="en-US" dirty="0" smtClean="0"/>
              <a:t>                        - slow – complete arrest of respiration 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2241755" y="2227006"/>
            <a:ext cx="14748" cy="3097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3790336" y="4822722"/>
            <a:ext cx="14748" cy="3097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76630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Cont......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Tachycardia </a:t>
            </a:r>
          </a:p>
          <a:p>
            <a:r>
              <a:rPr lang="en-US" sz="3200" dirty="0" smtClean="0"/>
              <a:t>Bradycardia </a:t>
            </a:r>
          </a:p>
          <a:p>
            <a:r>
              <a:rPr lang="en-US" sz="3200" dirty="0" smtClean="0"/>
              <a:t>Spinal injury – Neurologic shock, parasympathetic takes over – Bradycardia </a:t>
            </a:r>
          </a:p>
          <a:p>
            <a:r>
              <a:rPr lang="en-US" sz="3200" dirty="0" smtClean="0"/>
              <a:t>BP -   BP, Neurologic problem,   ICP </a:t>
            </a:r>
            <a:r>
              <a:rPr lang="en-US" sz="3200" dirty="0" err="1" smtClean="0"/>
              <a:t>cushing</a:t>
            </a:r>
            <a:r>
              <a:rPr lang="en-US" sz="3200" dirty="0" smtClean="0"/>
              <a:t> distress (ICP)</a:t>
            </a:r>
            <a:endParaRPr lang="en-US" sz="3200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681316" y="3819832"/>
            <a:ext cx="14749" cy="3392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5338916" y="3831687"/>
            <a:ext cx="14749" cy="3392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22450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486274"/>
          </a:xfrm>
        </p:spPr>
        <p:txBody>
          <a:bodyPr>
            <a:noAutofit/>
          </a:bodyPr>
          <a:lstStyle/>
          <a:p>
            <a:r>
              <a:rPr lang="en-US" sz="3200" dirty="0" smtClean="0"/>
              <a:t>Hypotension – Rarely seen in </a:t>
            </a:r>
            <a:r>
              <a:rPr lang="en-US" sz="3200" dirty="0" err="1" smtClean="0"/>
              <a:t>patientswith</a:t>
            </a:r>
            <a:r>
              <a:rPr lang="en-US" sz="3200" dirty="0" smtClean="0"/>
              <a:t> neurologic injury, spinal cord injury – bradycardia, hypotension.</a:t>
            </a:r>
          </a:p>
          <a:p>
            <a:r>
              <a:rPr lang="en-US" sz="3200" dirty="0" smtClean="0"/>
              <a:t>Temperature – Hypothalamus – Brain tumors </a:t>
            </a:r>
          </a:p>
          <a:p>
            <a:pPr marL="0" indent="0">
              <a:buNone/>
            </a:pPr>
            <a:r>
              <a:rPr lang="en-US" sz="3200" dirty="0"/>
              <a:t>	</a:t>
            </a:r>
            <a:r>
              <a:rPr lang="en-US" sz="3200" dirty="0" smtClean="0"/>
              <a:t>	- Infection is CNS </a:t>
            </a:r>
            <a:r>
              <a:rPr lang="en-US" sz="3200" dirty="0" err="1" smtClean="0"/>
              <a:t>e.g</a:t>
            </a:r>
            <a:r>
              <a:rPr lang="en-US" sz="3200" dirty="0" smtClean="0"/>
              <a:t> meningitis  </a:t>
            </a:r>
          </a:p>
          <a:p>
            <a:r>
              <a:rPr lang="en-US" sz="3200" dirty="0" smtClean="0"/>
              <a:t>Hypotension – shock (Revise)- </a:t>
            </a:r>
          </a:p>
          <a:p>
            <a:r>
              <a:rPr lang="en-US" sz="3200" dirty="0" smtClean="0"/>
              <a:t>Cranial nerve assessment (read &amp; make notes )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537770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Cont....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Legs and arms movement </a:t>
            </a:r>
          </a:p>
          <a:p>
            <a:r>
              <a:rPr lang="en-US" sz="3200" dirty="0" smtClean="0"/>
              <a:t>Posture </a:t>
            </a:r>
          </a:p>
          <a:p>
            <a:r>
              <a:rPr lang="en-US" sz="3200" dirty="0" smtClean="0"/>
              <a:t>Gait</a:t>
            </a:r>
          </a:p>
          <a:p>
            <a:pPr marL="0" indent="0">
              <a:buNone/>
            </a:pPr>
            <a:r>
              <a:rPr lang="en-US" sz="3200" b="1" dirty="0" smtClean="0"/>
              <a:t>Sensory function </a:t>
            </a:r>
          </a:p>
          <a:p>
            <a:r>
              <a:rPr lang="en-US" sz="3200" dirty="0" smtClean="0"/>
              <a:t>Position </a:t>
            </a:r>
          </a:p>
          <a:p>
            <a:r>
              <a:rPr lang="en-US" sz="3200" dirty="0" smtClean="0"/>
              <a:t>Pain and temperature </a:t>
            </a:r>
          </a:p>
          <a:p>
            <a:r>
              <a:rPr lang="en-US" sz="3200" dirty="0" smtClean="0"/>
              <a:t>Light touch 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628803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Tone</a:t>
            </a:r>
            <a:r>
              <a:rPr lang="en-US" dirty="0" smtClean="0"/>
              <a:t> </a:t>
            </a:r>
          </a:p>
          <a:p>
            <a:pPr>
              <a:buFontTx/>
              <a:buChar char="-"/>
            </a:pPr>
            <a:r>
              <a:rPr lang="en-US" dirty="0" smtClean="0"/>
              <a:t>Motor      tone,     tone </a:t>
            </a:r>
          </a:p>
          <a:p>
            <a:pPr marL="0" indent="0">
              <a:buNone/>
            </a:pPr>
            <a:r>
              <a:rPr lang="en-US" b="1" dirty="0" smtClean="0"/>
              <a:t>Cerebellar function </a:t>
            </a:r>
          </a:p>
          <a:p>
            <a:r>
              <a:rPr lang="en-US" dirty="0" smtClean="0"/>
              <a:t>Balance  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2005781" y="2418735"/>
            <a:ext cx="0" cy="2654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3259394" y="2462979"/>
            <a:ext cx="0" cy="2654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7519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Levels of consciousness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 smtClean="0"/>
              <a:t>Full consciousness </a:t>
            </a:r>
          </a:p>
          <a:p>
            <a:pPr marL="0" indent="0">
              <a:buNone/>
            </a:pPr>
            <a:r>
              <a:rPr lang="en-US" sz="3200" dirty="0" smtClean="0"/>
              <a:t>Awake and alert, oriented to time, place, and person, </a:t>
            </a:r>
            <a:r>
              <a:rPr lang="en-US" sz="3200" dirty="0" err="1" smtClean="0"/>
              <a:t>behaviour</a:t>
            </a:r>
            <a:r>
              <a:rPr lang="en-US" sz="3200" dirty="0" smtClean="0"/>
              <a:t> appropriate for age </a:t>
            </a:r>
          </a:p>
          <a:p>
            <a:pPr marL="0" indent="0">
              <a:buNone/>
            </a:pPr>
            <a:r>
              <a:rPr lang="en-US" sz="3200" b="1" dirty="0" smtClean="0"/>
              <a:t>Confusion</a:t>
            </a:r>
            <a:r>
              <a:rPr lang="en-US" sz="3200" dirty="0" smtClean="0"/>
              <a:t> </a:t>
            </a:r>
          </a:p>
          <a:p>
            <a:pPr marL="0" indent="0">
              <a:buNone/>
            </a:pPr>
            <a:r>
              <a:rPr lang="en-US" sz="3200" dirty="0" smtClean="0"/>
              <a:t>Impaired decision making </a:t>
            </a:r>
          </a:p>
          <a:p>
            <a:pPr marL="0" indent="0">
              <a:buNone/>
            </a:pPr>
            <a:r>
              <a:rPr lang="en-US" sz="3200" b="1" dirty="0" smtClean="0"/>
              <a:t>Disorientation </a:t>
            </a:r>
          </a:p>
          <a:p>
            <a:pPr marL="0" indent="0">
              <a:buNone/>
            </a:pPr>
            <a:r>
              <a:rPr lang="en-US" sz="3200" dirty="0" smtClean="0"/>
              <a:t>Confusion regarding time, place, decreased level of consciousness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758496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 smtClean="0"/>
              <a:t>Lethargy </a:t>
            </a:r>
          </a:p>
          <a:p>
            <a:pPr marL="0" indent="0">
              <a:buNone/>
            </a:pPr>
            <a:r>
              <a:rPr lang="en-US" sz="3200" dirty="0" smtClean="0"/>
              <a:t>Limited spontaneous movement, sluggish speech, drowsy, falling asleep quickly </a:t>
            </a:r>
          </a:p>
          <a:p>
            <a:pPr marL="0" indent="0">
              <a:buNone/>
            </a:pPr>
            <a:r>
              <a:rPr lang="en-US" sz="3200" b="1" dirty="0" err="1" smtClean="0"/>
              <a:t>Obstundation</a:t>
            </a:r>
            <a:r>
              <a:rPr lang="en-US" sz="3200" b="1" dirty="0" smtClean="0"/>
              <a:t> </a:t>
            </a:r>
          </a:p>
          <a:p>
            <a:pPr marL="0" indent="0">
              <a:buNone/>
            </a:pPr>
            <a:r>
              <a:rPr lang="en-US" sz="3200" dirty="0" err="1" smtClean="0"/>
              <a:t>Arousable</a:t>
            </a:r>
            <a:r>
              <a:rPr lang="en-US" sz="3200" dirty="0" smtClean="0"/>
              <a:t> with stimulation </a:t>
            </a:r>
          </a:p>
          <a:p>
            <a:pPr marL="0" indent="0">
              <a:buNone/>
            </a:pP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21279516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Cont....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 smtClean="0"/>
              <a:t>Stupor</a:t>
            </a:r>
            <a:r>
              <a:rPr lang="en-US" sz="3200" dirty="0" smtClean="0"/>
              <a:t> </a:t>
            </a:r>
          </a:p>
          <a:p>
            <a:pPr marL="0" indent="0">
              <a:buNone/>
            </a:pPr>
            <a:r>
              <a:rPr lang="en-US" sz="3200" dirty="0" smtClean="0"/>
              <a:t>Remaining in deep sleep, slow response to vigorous and repeated stimulation or moaning response to stimuli </a:t>
            </a:r>
          </a:p>
          <a:p>
            <a:pPr marL="0" indent="0">
              <a:buNone/>
            </a:pPr>
            <a:r>
              <a:rPr lang="en-US" sz="3200" b="1" dirty="0" smtClean="0"/>
              <a:t>Coma </a:t>
            </a:r>
          </a:p>
          <a:p>
            <a:pPr marL="0" indent="0">
              <a:buNone/>
            </a:pPr>
            <a:r>
              <a:rPr lang="en-US" sz="3200" dirty="0" smtClean="0"/>
              <a:t>No motor or verbal response or extension posturing to </a:t>
            </a:r>
            <a:r>
              <a:rPr lang="en-US" sz="3200" dirty="0" err="1" smtClean="0"/>
              <a:t>naxious</a:t>
            </a:r>
            <a:r>
              <a:rPr lang="en-US" sz="3200" dirty="0" smtClean="0"/>
              <a:t> painful stimuli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348920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Cont.....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Persistent vegetative state (PVS)</a:t>
            </a:r>
            <a:endParaRPr lang="en-US" b="1" dirty="0" smtClean="0"/>
          </a:p>
          <a:p>
            <a:pPr marL="0" indent="0">
              <a:buNone/>
            </a:pPr>
            <a:r>
              <a:rPr lang="en-US" dirty="0" smtClean="0"/>
              <a:t>Permanently lost function of the cerebral cortex.  Eyes follow objects only by reflex or when attracted to the direction of loud sounds; all four limbs are spastic but can withdraw from painful stimuli; hands show reflective grasping and grasping; the face can grimace, some food may be swallowed and he child may groan or cry but </a:t>
            </a:r>
            <a:r>
              <a:rPr lang="en-US" dirty="0" err="1" smtClean="0"/>
              <a:t>ulter</a:t>
            </a:r>
            <a:r>
              <a:rPr lang="en-US" dirty="0" smtClean="0"/>
              <a:t> no words.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946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Health Assessment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Take history </a:t>
            </a:r>
          </a:p>
          <a:p>
            <a:r>
              <a:rPr lang="en-US" sz="3200" dirty="0" smtClean="0"/>
              <a:t>Physical examination </a:t>
            </a:r>
          </a:p>
          <a:p>
            <a:r>
              <a:rPr lang="en-US" sz="3200" dirty="0" smtClean="0"/>
              <a:t>Investigations diagnostic test </a:t>
            </a:r>
          </a:p>
          <a:p>
            <a:r>
              <a:rPr lang="en-US" sz="3200" dirty="0" smtClean="0"/>
              <a:t>P/E exam depends on patients condition </a:t>
            </a:r>
          </a:p>
          <a:p>
            <a:r>
              <a:rPr lang="en-US" sz="3200" dirty="0" smtClean="0"/>
              <a:t>Assessment and P/E done simultaneously </a:t>
            </a:r>
          </a:p>
          <a:p>
            <a:r>
              <a:rPr lang="en-US" sz="3200" dirty="0" smtClean="0"/>
              <a:t>Priority to life threatening conditions first ABC before you continue with other assessments should be rapid assessment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808850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GLASGOW COMA SCALE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Attempts to standardize the description and interpretation of the degree of depressed consciousness </a:t>
            </a:r>
          </a:p>
          <a:p>
            <a:r>
              <a:rPr lang="en-US" sz="3200" dirty="0" smtClean="0"/>
              <a:t>Consists of a three part assessment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Eye opening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Verbal response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Motor response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4760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Cont.....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In </a:t>
            </a:r>
            <a:r>
              <a:rPr lang="en-US" sz="3200" dirty="0" err="1" smtClean="0"/>
              <a:t>paediatrics</a:t>
            </a:r>
            <a:r>
              <a:rPr lang="en-US" sz="3200" dirty="0" smtClean="0"/>
              <a:t>, the version of GCS recognizes that expected verbal and motor response must be related to the child’s age. </a:t>
            </a:r>
          </a:p>
          <a:p>
            <a:r>
              <a:rPr lang="en-US" sz="3200" dirty="0" smtClean="0"/>
              <a:t>Verbal responses not assessed so much records smiling, crying and interaction </a:t>
            </a:r>
          </a:p>
          <a:p>
            <a:r>
              <a:rPr lang="en-US" sz="3200" dirty="0" smtClean="0"/>
              <a:t>Motor response – inappropriate for children below 6 months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122658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Cont....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The lower the score, the deeper the coma </a:t>
            </a:r>
          </a:p>
          <a:p>
            <a:r>
              <a:rPr lang="en-US" sz="3200" dirty="0" smtClean="0"/>
              <a:t>GCS alone not sufficient to determine the responses of all children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32421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GCS </a:t>
            </a:r>
            <a:br>
              <a:rPr lang="en-US" b="1" dirty="0" smtClean="0"/>
            </a:br>
            <a:r>
              <a:rPr lang="en-US" b="1" dirty="0" smtClean="0"/>
              <a:t>NEUROLOGIC ASSESSMENT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1825625"/>
            <a:ext cx="6907777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  </a:t>
            </a:r>
            <a:r>
              <a:rPr lang="en-US" dirty="0"/>
              <a:t>Right  </a:t>
            </a:r>
            <a:r>
              <a:rPr lang="en-US" dirty="0" smtClean="0"/>
              <a:t>  size                   ++ = Brisk             </a:t>
            </a:r>
          </a:p>
          <a:p>
            <a:pPr marL="0" indent="0">
              <a:buNone/>
            </a:pPr>
            <a:r>
              <a:rPr lang="en-US" dirty="0" smtClean="0"/>
              <a:t>Pupils 	     Reaction           + = Sluggish            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Left      Size                   - = no reaction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Reaction           c= eye closed by 				</a:t>
            </a:r>
            <a:r>
              <a:rPr lang="en-US" dirty="0"/>
              <a:t> </a:t>
            </a:r>
            <a:r>
              <a:rPr lang="en-US" dirty="0" smtClean="0"/>
              <a:t>             swelling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68760" y="1825625"/>
            <a:ext cx="442451" cy="3645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468761" y="2497852"/>
            <a:ext cx="442450" cy="35396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468761" y="2929955"/>
            <a:ext cx="442450" cy="35396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461387" y="3394984"/>
            <a:ext cx="449824" cy="3790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13666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Cont.....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		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  Spontaneously       4</a:t>
            </a:r>
          </a:p>
          <a:p>
            <a:pPr marL="0" indent="0">
              <a:buNone/>
            </a:pPr>
            <a:r>
              <a:rPr lang="en-US" dirty="0" smtClean="0"/>
              <a:t>                        To speech                3       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Eyes open      To pain                     2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None                        1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899355" y="2344994"/>
            <a:ext cx="516194" cy="3687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899355" y="2864363"/>
            <a:ext cx="516194" cy="3687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899355" y="3394281"/>
            <a:ext cx="516194" cy="3687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99355" y="3848458"/>
            <a:ext cx="516194" cy="3687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6532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Cont....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1825625"/>
            <a:ext cx="8279377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                          Obeys command   6            </a:t>
            </a:r>
            <a:r>
              <a:rPr lang="en-US" sz="2400" dirty="0" smtClean="0"/>
              <a:t>Usually record  </a:t>
            </a:r>
          </a:p>
          <a:p>
            <a:pPr marL="0" indent="0">
              <a:buNone/>
            </a:pPr>
            <a:r>
              <a:rPr lang="en-US" dirty="0" smtClean="0"/>
              <a:t>		     Localizes pain        5            best arm or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Best motor      Flexion withdrawal 4         </a:t>
            </a:r>
            <a:r>
              <a:rPr lang="en-US" sz="2400" dirty="0" smtClean="0"/>
              <a:t>age – appropriate  </a:t>
            </a:r>
          </a:p>
          <a:p>
            <a:pPr marL="0" indent="0">
              <a:buNone/>
            </a:pPr>
            <a:r>
              <a:rPr lang="en-US" dirty="0" smtClean="0"/>
              <a:t>response           Flexion abnormal  3           response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Extension                2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		    None                       1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884606" y="1932039"/>
            <a:ext cx="501446" cy="39820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884606" y="2436659"/>
            <a:ext cx="501446" cy="39820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884606" y="2921357"/>
            <a:ext cx="501446" cy="39820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55109" y="3454499"/>
            <a:ext cx="501446" cy="39820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855109" y="3959119"/>
            <a:ext cx="501446" cy="39820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855109" y="4476689"/>
            <a:ext cx="501446" cy="39820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1806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Cont.....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7930" y="1847338"/>
            <a:ext cx="2262034" cy="3454298"/>
          </a:xfrm>
        </p:spPr>
        <p:txBody>
          <a:bodyPr/>
          <a:lstStyle/>
          <a:p>
            <a:pPr marL="0" indent="0">
              <a:buNone/>
            </a:pPr>
            <a:endParaRPr lang="en-US" u="sng" dirty="0" smtClean="0"/>
          </a:p>
          <a:p>
            <a:pPr marL="0" indent="0">
              <a:buNone/>
            </a:pPr>
            <a:r>
              <a:rPr lang="en-US" sz="2400" dirty="0" smtClean="0"/>
              <a:t>Best response to auditory and/or visual stimulus </a:t>
            </a:r>
            <a:endParaRPr lang="en-US" sz="24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566220" y="1847338"/>
            <a:ext cx="401155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u="sng" dirty="0" smtClean="0"/>
              <a:t>&gt; </a:t>
            </a:r>
            <a:r>
              <a:rPr lang="en-US" dirty="0" smtClean="0"/>
              <a:t>  2 years </a:t>
            </a:r>
            <a:endParaRPr lang="en-US" u="sng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 smtClean="0"/>
              <a:t>Orientation                  5           5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 smtClean="0"/>
              <a:t>Confused                      4           4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 smtClean="0"/>
              <a:t>Inappropriate words   3          3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 smtClean="0"/>
              <a:t>Incomplete words       2          2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 smtClean="0"/>
              <a:t>None                              1          1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 smtClean="0"/>
              <a:t>ETT OR </a:t>
            </a:r>
            <a:r>
              <a:rPr lang="en-US" sz="2400" dirty="0" err="1" smtClean="0"/>
              <a:t>Ttch</a:t>
            </a:r>
            <a:r>
              <a:rPr lang="en-US" sz="2400" dirty="0" smtClean="0"/>
              <a:t>                  T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 smtClean="0"/>
              <a:t>COMA SCALE TOTAL </a:t>
            </a:r>
            <a:endParaRPr lang="en-US" sz="24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577780" y="1690689"/>
            <a:ext cx="208505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u="sng" dirty="0" smtClean="0"/>
          </a:p>
        </p:txBody>
      </p:sp>
      <p:sp>
        <p:nvSpPr>
          <p:cNvPr id="6" name="Rectangle 5"/>
          <p:cNvSpPr/>
          <p:nvPr/>
        </p:nvSpPr>
        <p:spPr>
          <a:xfrm>
            <a:off x="5648622" y="2439552"/>
            <a:ext cx="398207" cy="2949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648622" y="2832279"/>
            <a:ext cx="398207" cy="2949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48622" y="3263350"/>
            <a:ext cx="398207" cy="2949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663370" y="3730320"/>
            <a:ext cx="398207" cy="2949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648621" y="4164616"/>
            <a:ext cx="398207" cy="2949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685488" y="4632991"/>
            <a:ext cx="398207" cy="2949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6740012" y="1847338"/>
            <a:ext cx="2262034" cy="34542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u="sng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u="sng" dirty="0" smtClean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6740011" y="1847339"/>
            <a:ext cx="2262034" cy="36109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u="sng" dirty="0" smtClean="0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6577779" y="1690690"/>
            <a:ext cx="2424266" cy="37667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smtClean="0"/>
              <a:t> &lt; 2 years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 smtClean="0"/>
              <a:t>Smiles, listens, follows, cries, consolable, inappropriate persistent cry agitated, restless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 smtClean="0"/>
              <a:t>No response  </a:t>
            </a:r>
            <a:endParaRPr lang="en-US" sz="2400" dirty="0"/>
          </a:p>
        </p:txBody>
      </p:sp>
      <p:sp>
        <p:nvSpPr>
          <p:cNvPr id="15" name="Rectangle 14"/>
          <p:cNvSpPr/>
          <p:nvPr/>
        </p:nvSpPr>
        <p:spPr>
          <a:xfrm>
            <a:off x="5670733" y="5101366"/>
            <a:ext cx="398207" cy="2949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5011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Cont......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u="sng" dirty="0" smtClean="0"/>
              <a:t>Note: </a:t>
            </a:r>
          </a:p>
          <a:p>
            <a:pPr marL="0" indent="0">
              <a:buNone/>
            </a:pPr>
            <a:r>
              <a:rPr lang="en-US" dirty="0" smtClean="0"/>
              <a:t>Highest score 15 </a:t>
            </a:r>
          </a:p>
          <a:p>
            <a:pPr marL="0" indent="0">
              <a:buNone/>
            </a:pPr>
            <a:r>
              <a:rPr lang="en-US" dirty="0" smtClean="0"/>
              <a:t>Lowest score 3 </a:t>
            </a:r>
          </a:p>
          <a:p>
            <a:pPr marL="0" indent="0">
              <a:buNone/>
            </a:pPr>
            <a:r>
              <a:rPr lang="en-US" dirty="0" smtClean="0"/>
              <a:t>In combination with other assessments e.g. </a:t>
            </a:r>
            <a:r>
              <a:rPr lang="en-US" dirty="0" err="1" smtClean="0"/>
              <a:t>hypolia</a:t>
            </a:r>
            <a:r>
              <a:rPr lang="en-US" dirty="0" smtClean="0"/>
              <a:t>, on admission &amp; abnormal CT scan results associated with poor outcome if GCS is 8 and below.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31956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AVPU Scale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Primary assessment on level of consciousness in children </a:t>
            </a:r>
          </a:p>
          <a:p>
            <a:pPr marL="0" indent="0">
              <a:buNone/>
            </a:pPr>
            <a:r>
              <a:rPr lang="en-US" sz="3200" dirty="0" smtClean="0"/>
              <a:t>A 	Child alert </a:t>
            </a:r>
          </a:p>
          <a:p>
            <a:pPr marL="0" indent="0">
              <a:buNone/>
            </a:pPr>
            <a:r>
              <a:rPr lang="en-US" sz="3200" dirty="0" smtClean="0"/>
              <a:t>V	Child responds to verbal stimulus </a:t>
            </a:r>
          </a:p>
          <a:p>
            <a:pPr marL="0" indent="0">
              <a:buNone/>
            </a:pPr>
            <a:r>
              <a:rPr lang="en-US" sz="3200" dirty="0" smtClean="0"/>
              <a:t>P	Child responds to painful stimulus </a:t>
            </a:r>
          </a:p>
          <a:p>
            <a:pPr marL="0" indent="0">
              <a:buNone/>
            </a:pPr>
            <a:r>
              <a:rPr lang="en-US" sz="3200" dirty="0" smtClean="0"/>
              <a:t>U 	Child is unresponsive to any stimulus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291524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RESPIRATORY SYSTEM ASSESSMENT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History </a:t>
            </a:r>
          </a:p>
          <a:p>
            <a:r>
              <a:rPr lang="en-US" sz="3200" dirty="0" smtClean="0"/>
              <a:t>Physical examination </a:t>
            </a:r>
          </a:p>
          <a:p>
            <a:r>
              <a:rPr lang="en-US" sz="3200" dirty="0" smtClean="0"/>
              <a:t>Inspection </a:t>
            </a:r>
          </a:p>
          <a:p>
            <a:r>
              <a:rPr lang="en-US" sz="3200" dirty="0" smtClean="0"/>
              <a:t>Palpation </a:t>
            </a:r>
          </a:p>
          <a:p>
            <a:r>
              <a:rPr lang="en-US" sz="3200" dirty="0" smtClean="0"/>
              <a:t>Percussions </a:t>
            </a:r>
          </a:p>
          <a:p>
            <a:r>
              <a:rPr lang="en-US" sz="3200" dirty="0" smtClean="0"/>
              <a:t>Auscultation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80045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Systems that make patients to be admitted to ICU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Central nervous system (CNS) </a:t>
            </a:r>
          </a:p>
          <a:p>
            <a:r>
              <a:rPr lang="en-US" sz="3200" dirty="0" smtClean="0"/>
              <a:t>Cardiovascular system 	(CVS) </a:t>
            </a:r>
          </a:p>
          <a:p>
            <a:r>
              <a:rPr lang="en-US" sz="3200" dirty="0" smtClean="0"/>
              <a:t>Respiratory system 	(RS)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805090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Inspection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Appearance, posture </a:t>
            </a:r>
          </a:p>
          <a:p>
            <a:r>
              <a:rPr lang="en-US" sz="3200" dirty="0" smtClean="0"/>
              <a:t>Breathing pattern </a:t>
            </a:r>
          </a:p>
          <a:p>
            <a:r>
              <a:rPr lang="en-US" sz="3200" dirty="0" smtClean="0"/>
              <a:t>Signs of distress </a:t>
            </a:r>
          </a:p>
          <a:p>
            <a:r>
              <a:rPr lang="en-US" sz="3200" dirty="0" smtClean="0"/>
              <a:t>Intercostal retractions </a:t>
            </a:r>
          </a:p>
          <a:p>
            <a:r>
              <a:rPr lang="en-US" sz="3200" dirty="0" smtClean="0"/>
              <a:t>Use of accessory muscles – ribs slope 45</a:t>
            </a:r>
            <a:r>
              <a:rPr lang="en-US" sz="3200" baseline="30000" dirty="0" smtClean="0"/>
              <a:t>0</a:t>
            </a:r>
            <a:r>
              <a:rPr lang="en-US" sz="3200" dirty="0" smtClean="0"/>
              <a:t> to the spine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60024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Cont....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Observe for RR adults 16 – 20 b/m RR/Pulse rate 1:4 </a:t>
            </a:r>
          </a:p>
          <a:p>
            <a:r>
              <a:rPr lang="en-US" sz="3200" dirty="0" smtClean="0"/>
              <a:t>Nasal flaring </a:t>
            </a:r>
          </a:p>
          <a:p>
            <a:r>
              <a:rPr lang="en-US" sz="3200" dirty="0" smtClean="0"/>
              <a:t>Tripod position </a:t>
            </a:r>
          </a:p>
          <a:p>
            <a:r>
              <a:rPr lang="en-US" sz="3200" dirty="0" smtClean="0"/>
              <a:t>Chest shape/symmetry </a:t>
            </a:r>
          </a:p>
          <a:p>
            <a:r>
              <a:rPr lang="en-US" sz="3200" dirty="0" err="1" smtClean="0"/>
              <a:t>Spinous</a:t>
            </a:r>
            <a:r>
              <a:rPr lang="en-US" sz="3200" dirty="0" smtClean="0"/>
              <a:t> process – straight line </a:t>
            </a:r>
          </a:p>
          <a:p>
            <a:r>
              <a:rPr lang="en-US" sz="3200" dirty="0" smtClean="0"/>
              <a:t>Inspect for scars </a:t>
            </a:r>
          </a:p>
          <a:p>
            <a:r>
              <a:rPr lang="en-US" sz="3200" dirty="0" smtClean="0"/>
              <a:t>Note symmetry of chest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203179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Auscultation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Sitting or lying down </a:t>
            </a:r>
          </a:p>
          <a:p>
            <a:r>
              <a:rPr lang="en-US" sz="3200" dirty="0" smtClean="0"/>
              <a:t>Breathe sounds </a:t>
            </a:r>
          </a:p>
          <a:p>
            <a:r>
              <a:rPr lang="en-US" sz="3200" dirty="0" smtClean="0"/>
              <a:t>Vesicular </a:t>
            </a:r>
          </a:p>
          <a:p>
            <a:r>
              <a:rPr lang="en-US" sz="3200" dirty="0" smtClean="0"/>
              <a:t>Bronchial – head over trachea inspiratory – short expiratory – long </a:t>
            </a:r>
          </a:p>
          <a:p>
            <a:r>
              <a:rPr lang="en-US" sz="3200" dirty="0" err="1" smtClean="0"/>
              <a:t>Bronchio</a:t>
            </a:r>
            <a:r>
              <a:rPr lang="en-US" sz="3200" dirty="0" smtClean="0"/>
              <a:t> – vesicular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6710440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Palpation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Swelling </a:t>
            </a:r>
          </a:p>
          <a:p>
            <a:r>
              <a:rPr lang="en-US" sz="3200" dirty="0" smtClean="0"/>
              <a:t>Tenderness/pain </a:t>
            </a:r>
          </a:p>
          <a:p>
            <a:r>
              <a:rPr lang="en-US" sz="3200" dirty="0" smtClean="0"/>
              <a:t>Trachea – for tumors – causes deviation of the trachea </a:t>
            </a:r>
          </a:p>
          <a:p>
            <a:pPr>
              <a:buFontTx/>
              <a:buChar char="-"/>
            </a:pPr>
            <a:r>
              <a:rPr lang="en-US" sz="3200" dirty="0" smtClean="0"/>
              <a:t>Deviation from midline</a:t>
            </a:r>
          </a:p>
          <a:p>
            <a:r>
              <a:rPr lang="en-US" sz="3200" dirty="0" smtClean="0"/>
              <a:t>Skin smoothness </a:t>
            </a:r>
          </a:p>
          <a:p>
            <a:r>
              <a:rPr lang="en-US" sz="3200" dirty="0" smtClean="0"/>
              <a:t>Bones of chest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05092556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Cont....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Scapula, spine, ribs, expansion in throat – feel the expansion with your fingers </a:t>
            </a:r>
          </a:p>
          <a:p>
            <a:r>
              <a:rPr lang="en-US" sz="3200" dirty="0" smtClean="0"/>
              <a:t>Tactile vocal </a:t>
            </a:r>
            <a:r>
              <a:rPr lang="en-US" sz="3200" dirty="0" err="1" smtClean="0"/>
              <a:t>phremiters</a:t>
            </a:r>
            <a:r>
              <a:rPr lang="en-US" sz="3200" dirty="0" smtClean="0"/>
              <a:t> – increase in thin patients </a:t>
            </a:r>
          </a:p>
          <a:p>
            <a:pPr marL="0" indent="0">
              <a:buNone/>
            </a:pPr>
            <a:r>
              <a:rPr lang="en-US" sz="3200" dirty="0"/>
              <a:t> </a:t>
            </a:r>
            <a:r>
              <a:rPr lang="en-US" sz="3200" dirty="0" smtClean="0"/>
              <a:t>                               - decrease in obese patients </a:t>
            </a:r>
          </a:p>
        </p:txBody>
      </p:sp>
    </p:spTree>
    <p:extLst>
      <p:ext uri="{BB962C8B-B14F-4D97-AF65-F5344CB8AC3E}">
        <p14:creationId xmlns:p14="http://schemas.microsoft.com/office/powerpoint/2010/main" val="12610875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Cont......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/>
              <a:t>Percussions</a:t>
            </a:r>
            <a:r>
              <a:rPr lang="en-US" dirty="0" smtClean="0"/>
              <a:t> </a:t>
            </a:r>
          </a:p>
          <a:p>
            <a:r>
              <a:rPr lang="en-US" dirty="0" smtClean="0"/>
              <a:t>Resonance – loud intensity, low in pitch, low in </a:t>
            </a:r>
            <a:r>
              <a:rPr lang="en-US" dirty="0" err="1" smtClean="0"/>
              <a:t>dieration</a:t>
            </a:r>
            <a:r>
              <a:rPr lang="en-US" dirty="0" smtClean="0"/>
              <a:t> </a:t>
            </a:r>
          </a:p>
          <a:p>
            <a:r>
              <a:rPr lang="en-US" dirty="0" smtClean="0"/>
              <a:t>Hyper resonance – lung inflammation </a:t>
            </a:r>
          </a:p>
          <a:p>
            <a:r>
              <a:rPr lang="en-US" dirty="0" smtClean="0"/>
              <a:t>Percuss the heart </a:t>
            </a:r>
          </a:p>
          <a:p>
            <a:pPr marL="0" indent="0">
              <a:buNone/>
            </a:pPr>
            <a:r>
              <a:rPr lang="en-US" b="1" dirty="0" smtClean="0"/>
              <a:t>Diagnostic tests </a:t>
            </a:r>
          </a:p>
          <a:p>
            <a:r>
              <a:rPr lang="en-US" dirty="0" smtClean="0"/>
              <a:t>CXR </a:t>
            </a:r>
          </a:p>
          <a:p>
            <a:r>
              <a:rPr lang="en-US" dirty="0" smtClean="0"/>
              <a:t>MRI </a:t>
            </a:r>
          </a:p>
          <a:p>
            <a:r>
              <a:rPr lang="en-US" dirty="0" smtClean="0"/>
              <a:t>CT scan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41350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CARDIOVASCULAR SYSTEM ASSESSMENT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History taking </a:t>
            </a:r>
          </a:p>
          <a:p>
            <a:r>
              <a:rPr lang="en-US" dirty="0" smtClean="0"/>
              <a:t>Inspection, palpation, percussion, auscultation </a:t>
            </a:r>
          </a:p>
          <a:p>
            <a:pPr marL="0" indent="0">
              <a:buNone/>
            </a:pPr>
            <a:r>
              <a:rPr lang="en-US" b="1" dirty="0" smtClean="0"/>
              <a:t>Inspection</a:t>
            </a:r>
          </a:p>
          <a:p>
            <a:r>
              <a:rPr lang="en-US" dirty="0" smtClean="0"/>
              <a:t>Skin </a:t>
            </a:r>
            <a:r>
              <a:rPr lang="en-US" dirty="0" err="1" smtClean="0"/>
              <a:t>colour</a:t>
            </a:r>
            <a:r>
              <a:rPr lang="en-US" dirty="0" smtClean="0"/>
              <a:t> </a:t>
            </a:r>
          </a:p>
          <a:p>
            <a:r>
              <a:rPr lang="en-US" dirty="0" smtClean="0"/>
              <a:t>Nail clubbing (chronic hypoxia)</a:t>
            </a:r>
          </a:p>
          <a:p>
            <a:r>
              <a:rPr lang="en-US" dirty="0" smtClean="0"/>
              <a:t>Cyanosis </a:t>
            </a:r>
          </a:p>
          <a:p>
            <a:r>
              <a:rPr lang="en-US" dirty="0" err="1" smtClean="0"/>
              <a:t>Vericose</a:t>
            </a:r>
            <a:r>
              <a:rPr lang="en-US" dirty="0" smtClean="0"/>
              <a:t> veins 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34595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Cont...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Palpation </a:t>
            </a:r>
          </a:p>
          <a:p>
            <a:pPr marL="0" indent="0">
              <a:buNone/>
            </a:pPr>
            <a:r>
              <a:rPr lang="en-US" dirty="0" smtClean="0"/>
              <a:t>Thrill – vibration like sound when there is presence of fluid palpate base of the heart, aortic aneurysm, heart </a:t>
            </a:r>
            <a:r>
              <a:rPr lang="en-US" dirty="0" err="1" smtClean="0"/>
              <a:t>murmers</a:t>
            </a:r>
            <a:r>
              <a:rPr lang="en-US" dirty="0" smtClean="0"/>
              <a:t> </a:t>
            </a:r>
            <a:r>
              <a:rPr lang="en-US" dirty="0" err="1" smtClean="0"/>
              <a:t>epigastric</a:t>
            </a:r>
            <a:r>
              <a:rPr lang="en-US" dirty="0" smtClean="0"/>
              <a:t> or </a:t>
            </a:r>
            <a:r>
              <a:rPr lang="en-US" dirty="0" err="1" smtClean="0"/>
              <a:t>gortic</a:t>
            </a:r>
            <a:r>
              <a:rPr lang="en-US" dirty="0" smtClean="0"/>
              <a:t> pulsation </a:t>
            </a:r>
          </a:p>
          <a:p>
            <a:pPr marL="0" indent="0">
              <a:buNone/>
            </a:pPr>
            <a:r>
              <a:rPr lang="en-US" b="1" dirty="0" smtClean="0"/>
              <a:t>Auscultation </a:t>
            </a:r>
          </a:p>
          <a:p>
            <a:pPr marL="0" indent="0">
              <a:buNone/>
            </a:pPr>
            <a:r>
              <a:rPr lang="en-US" dirty="0" smtClean="0"/>
              <a:t>Heart sounds </a:t>
            </a:r>
          </a:p>
          <a:p>
            <a:pPr marL="0" indent="0">
              <a:buNone/>
            </a:pPr>
            <a:r>
              <a:rPr lang="en-US" dirty="0" smtClean="0"/>
              <a:t>Use diaphragm of stethoscope   pitched sounds </a:t>
            </a:r>
          </a:p>
          <a:p>
            <a:pPr marL="0" indent="0">
              <a:buNone/>
            </a:pPr>
            <a:r>
              <a:rPr lang="en-US" dirty="0" smtClean="0"/>
              <a:t>Ball of stethoscope -    pitched sounds   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5220929" y="4763732"/>
            <a:ext cx="2" cy="2359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790335" y="5235677"/>
            <a:ext cx="0" cy="2654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9592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CNS – CENTRAL NERVOUS SYSTEM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Interview </a:t>
            </a:r>
          </a:p>
          <a:p>
            <a:r>
              <a:rPr lang="en-US" sz="3200" dirty="0" smtClean="0"/>
              <a:t>Level of consciousness </a:t>
            </a:r>
          </a:p>
          <a:p>
            <a:r>
              <a:rPr lang="en-US" sz="3200" dirty="0" smtClean="0"/>
              <a:t>Pupillary nerve testing </a:t>
            </a:r>
          </a:p>
          <a:p>
            <a:r>
              <a:rPr lang="en-US" sz="3200" dirty="0" smtClean="0"/>
              <a:t>Vital signs </a:t>
            </a:r>
          </a:p>
          <a:p>
            <a:r>
              <a:rPr lang="en-US" sz="3200" dirty="0" smtClean="0"/>
              <a:t>Cranial nerve testing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63018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Cont....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Motor function </a:t>
            </a:r>
          </a:p>
          <a:p>
            <a:r>
              <a:rPr lang="en-US" sz="3200" dirty="0" smtClean="0"/>
              <a:t>Sensory function </a:t>
            </a:r>
          </a:p>
          <a:p>
            <a:r>
              <a:rPr lang="en-US" sz="3200" dirty="0" smtClean="0"/>
              <a:t>Tone </a:t>
            </a:r>
          </a:p>
          <a:p>
            <a:r>
              <a:rPr lang="en-US" sz="3200" dirty="0" smtClean="0"/>
              <a:t>Cerebral function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43142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Cont.....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 smtClean="0"/>
              <a:t>Interview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Headache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Speech – difficult in speaking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Inability to read and write/ brain affected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Alteration in memory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Alteration in consciousness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267701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Confused </a:t>
            </a:r>
          </a:p>
          <a:p>
            <a:r>
              <a:rPr lang="en-US" sz="3200" dirty="0" err="1" smtClean="0"/>
              <a:t>Disercentation</a:t>
            </a:r>
            <a:r>
              <a:rPr lang="en-US" sz="3200" dirty="0" smtClean="0"/>
              <a:t> </a:t>
            </a:r>
          </a:p>
          <a:p>
            <a:r>
              <a:rPr lang="en-US" sz="3200" dirty="0" smtClean="0"/>
              <a:t>Weakness of body – Tumors in the brain </a:t>
            </a:r>
          </a:p>
          <a:p>
            <a:r>
              <a:rPr lang="en-US" sz="3200" dirty="0" smtClean="0"/>
              <a:t>Decrease in hearing </a:t>
            </a:r>
          </a:p>
          <a:p>
            <a:r>
              <a:rPr lang="en-US" sz="3200" dirty="0" smtClean="0"/>
              <a:t>Altered hearing </a:t>
            </a:r>
          </a:p>
          <a:p>
            <a:r>
              <a:rPr lang="en-US" sz="3200" dirty="0" err="1" smtClean="0"/>
              <a:t>Diziness</a:t>
            </a:r>
            <a:r>
              <a:rPr lang="en-US" sz="3200" dirty="0" smtClean="0"/>
              <a:t> </a:t>
            </a:r>
          </a:p>
          <a:p>
            <a:r>
              <a:rPr lang="en-US" sz="3200" dirty="0" smtClean="0"/>
              <a:t>Tremors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721907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b="1" dirty="0" smtClean="0"/>
              <a:t>Levels of consciousness </a:t>
            </a:r>
          </a:p>
          <a:p>
            <a:r>
              <a:rPr lang="en-US" sz="3600" dirty="0" smtClean="0"/>
              <a:t>Glasgow coma scale (Age appropriate)</a:t>
            </a:r>
          </a:p>
          <a:p>
            <a:r>
              <a:rPr lang="en-US" sz="3600" dirty="0" smtClean="0"/>
              <a:t>Eye opening </a:t>
            </a:r>
          </a:p>
          <a:p>
            <a:r>
              <a:rPr lang="en-US" sz="3600" dirty="0" smtClean="0"/>
              <a:t>Best motor response </a:t>
            </a:r>
          </a:p>
          <a:p>
            <a:r>
              <a:rPr lang="en-US" sz="3600" dirty="0" smtClean="0"/>
              <a:t>Best response to auditory and or visual stimulus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8117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 smtClean="0"/>
              <a:t>AVPU</a:t>
            </a:r>
            <a:r>
              <a:rPr lang="en-US" sz="3200" dirty="0" smtClean="0"/>
              <a:t> </a:t>
            </a:r>
          </a:p>
          <a:p>
            <a:pPr marL="0" indent="0">
              <a:buNone/>
            </a:pPr>
            <a:r>
              <a:rPr lang="en-US" sz="3200" dirty="0" smtClean="0"/>
              <a:t>A - Alert </a:t>
            </a:r>
          </a:p>
          <a:p>
            <a:pPr marL="0" indent="0">
              <a:buNone/>
            </a:pPr>
            <a:r>
              <a:rPr lang="en-US" sz="3200" dirty="0" smtClean="0"/>
              <a:t>V - Voice/verbal response </a:t>
            </a:r>
          </a:p>
          <a:p>
            <a:pPr marL="0" indent="0">
              <a:buNone/>
            </a:pPr>
            <a:r>
              <a:rPr lang="en-US" sz="3200" dirty="0" smtClean="0"/>
              <a:t>R - Response to painful stimulus </a:t>
            </a:r>
          </a:p>
          <a:p>
            <a:pPr marL="0" indent="0">
              <a:buNone/>
            </a:pPr>
            <a:r>
              <a:rPr lang="en-US" sz="3200" dirty="0" smtClean="0"/>
              <a:t>U - Unresponsive to any stimulus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81769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283</TotalTime>
  <Words>947</Words>
  <Application>Microsoft Office PowerPoint</Application>
  <PresentationFormat>On-screen Show (4:3)</PresentationFormat>
  <Paragraphs>230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2" baseType="lpstr">
      <vt:lpstr>Arial</vt:lpstr>
      <vt:lpstr>Calibri</vt:lpstr>
      <vt:lpstr>Calibri Light</vt:lpstr>
      <vt:lpstr>Wingdings</vt:lpstr>
      <vt:lpstr>Office Theme</vt:lpstr>
      <vt:lpstr>PowerPoint Presentation</vt:lpstr>
      <vt:lpstr>Health Assessment </vt:lpstr>
      <vt:lpstr>Systems that make patients to be admitted to ICU </vt:lpstr>
      <vt:lpstr>CNS – CENTRAL NERVOUS SYSTEM </vt:lpstr>
      <vt:lpstr>Cont....</vt:lpstr>
      <vt:lpstr>Cont.....</vt:lpstr>
      <vt:lpstr>Cont...</vt:lpstr>
      <vt:lpstr>Cont..</vt:lpstr>
      <vt:lpstr>Cont...</vt:lpstr>
      <vt:lpstr>Cont...</vt:lpstr>
      <vt:lpstr>Cont...</vt:lpstr>
      <vt:lpstr>Cont......</vt:lpstr>
      <vt:lpstr>Cont...</vt:lpstr>
      <vt:lpstr>Cont....</vt:lpstr>
      <vt:lpstr>Cont...</vt:lpstr>
      <vt:lpstr>Levels of consciousness </vt:lpstr>
      <vt:lpstr>Cont...</vt:lpstr>
      <vt:lpstr>Cont....</vt:lpstr>
      <vt:lpstr>Cont.....</vt:lpstr>
      <vt:lpstr>GLASGOW COMA SCALE </vt:lpstr>
      <vt:lpstr>Cont.....</vt:lpstr>
      <vt:lpstr>Cont....</vt:lpstr>
      <vt:lpstr>GCS  NEUROLOGIC ASSESSMENT </vt:lpstr>
      <vt:lpstr>Cont.....</vt:lpstr>
      <vt:lpstr>Cont....</vt:lpstr>
      <vt:lpstr>Cont.....</vt:lpstr>
      <vt:lpstr>Cont......</vt:lpstr>
      <vt:lpstr>AVPU Scale </vt:lpstr>
      <vt:lpstr>RESPIRATORY SYSTEM ASSESSMENT </vt:lpstr>
      <vt:lpstr>Inspection </vt:lpstr>
      <vt:lpstr>Cont....</vt:lpstr>
      <vt:lpstr>Auscultation </vt:lpstr>
      <vt:lpstr>Palpation </vt:lpstr>
      <vt:lpstr>Cont....</vt:lpstr>
      <vt:lpstr>Cont......</vt:lpstr>
      <vt:lpstr>CARDIOVASCULAR SYSTEM ASSESSMENT </vt:lpstr>
      <vt:lpstr>Cont...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esta</dc:creator>
  <cp:lastModifiedBy>Ogera</cp:lastModifiedBy>
  <cp:revision>26</cp:revision>
  <dcterms:created xsi:type="dcterms:W3CDTF">2007-05-20T21:05:03Z</dcterms:created>
  <dcterms:modified xsi:type="dcterms:W3CDTF">2025-07-01T07:22:27Z</dcterms:modified>
</cp:coreProperties>
</file>