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2" r:id="rId3"/>
    <p:sldId id="273" r:id="rId4"/>
    <p:sldId id="274" r:id="rId5"/>
    <p:sldId id="275" r:id="rId6"/>
    <p:sldId id="276" r:id="rId7"/>
    <p:sldId id="277" r:id="rId8"/>
    <p:sldId id="278" r:id="rId9"/>
    <p:sldId id="259" r:id="rId10"/>
    <p:sldId id="279" r:id="rId11"/>
    <p:sldId id="280" r:id="rId12"/>
    <p:sldId id="281" r:id="rId13"/>
    <p:sldId id="282" r:id="rId14"/>
    <p:sldId id="283" r:id="rId15"/>
    <p:sldId id="284" r:id="rId16"/>
    <p:sldId id="261" r:id="rId17"/>
    <p:sldId id="285" r:id="rId18"/>
    <p:sldId id="262" r:id="rId19"/>
    <p:sldId id="286" r:id="rId20"/>
    <p:sldId id="287" r:id="rId21"/>
    <p:sldId id="288" r:id="rId22"/>
    <p:sldId id="289" r:id="rId23"/>
    <p:sldId id="290" r:id="rId24"/>
    <p:sldId id="291" r:id="rId25"/>
    <p:sldId id="292" r:id="rId26"/>
    <p:sldId id="263" r:id="rId27"/>
    <p:sldId id="293" r:id="rId28"/>
    <p:sldId id="294" r:id="rId29"/>
    <p:sldId id="295" r:id="rId30"/>
    <p:sldId id="296" r:id="rId31"/>
    <p:sldId id="297" r:id="rId32"/>
    <p:sldId id="298" r:id="rId33"/>
    <p:sldId id="299" r:id="rId34"/>
    <p:sldId id="264" r:id="rId35"/>
    <p:sldId id="300" r:id="rId36"/>
    <p:sldId id="301" r:id="rId37"/>
    <p:sldId id="265" r:id="rId38"/>
    <p:sldId id="266" r:id="rId39"/>
    <p:sldId id="267" r:id="rId40"/>
    <p:sldId id="268" r:id="rId41"/>
    <p:sldId id="269" r:id="rId42"/>
    <p:sldId id="27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8043CA5-791B-4010-A869-9FEDAB589295}" type="datetimeFigureOut">
              <a:rPr lang="en-US" smtClean="0"/>
              <a:pPr/>
              <a:t>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043CA5-791B-4010-A869-9FEDAB589295}" type="datetimeFigureOut">
              <a:rPr lang="en-US" smtClean="0"/>
              <a:pPr/>
              <a:t>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043CA5-791B-4010-A869-9FEDAB589295}" type="datetimeFigureOut">
              <a:rPr lang="en-US" smtClean="0"/>
              <a:pPr/>
              <a:t>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043CA5-791B-4010-A869-9FEDAB589295}" type="datetimeFigureOut">
              <a:rPr lang="en-US" smtClean="0"/>
              <a:pPr/>
              <a:t>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043CA5-791B-4010-A869-9FEDAB589295}" type="datetimeFigureOut">
              <a:rPr lang="en-US" smtClean="0"/>
              <a:pPr/>
              <a:t>1/11/2016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8043CA5-791B-4010-A869-9FEDAB589295}" type="datetimeFigureOut">
              <a:rPr lang="en-US" smtClean="0"/>
              <a:pPr/>
              <a:t>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8043CA5-791B-4010-A869-9FEDAB589295}" type="datetimeFigureOut">
              <a:rPr lang="en-US" smtClean="0"/>
              <a:pPr/>
              <a:t>1/11/2016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8043CA5-791B-4010-A869-9FEDAB589295}" type="datetimeFigureOut">
              <a:rPr lang="en-US" smtClean="0"/>
              <a:pPr/>
              <a:t>1/11/2016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043CA5-791B-4010-A869-9FEDAB589295}" type="datetimeFigureOut">
              <a:rPr lang="en-US" smtClean="0"/>
              <a:pPr/>
              <a:t>1/11/2016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043CA5-791B-4010-A869-9FEDAB589295}" type="datetimeFigureOut">
              <a:rPr lang="en-US" smtClean="0"/>
              <a:pPr/>
              <a:t>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043CA5-791B-4010-A869-9FEDAB589295}" type="datetimeFigureOut">
              <a:rPr lang="en-US" smtClean="0"/>
              <a:pPr/>
              <a:t>1/11/2016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87CE41-BC9E-4995-82F2-51265BD58D47}"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043CA5-791B-4010-A869-9FEDAB589295}" type="datetimeFigureOut">
              <a:rPr lang="en-US" smtClean="0"/>
              <a:pPr/>
              <a:t>1/11/2016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87CE41-BC9E-4995-82F2-51265BD58D4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b="1" dirty="0" smtClean="0"/>
              <a:t>INTERVIEWING AND THE HEALTH HISTORY</a:t>
            </a:r>
            <a:endParaRPr lang="en-GB"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514350" indent="-514350">
              <a:buAutoNum type="arabicPeriod"/>
            </a:pPr>
            <a:r>
              <a:rPr lang="en-US" b="1" dirty="0" smtClean="0">
                <a:solidFill>
                  <a:srgbClr val="0070C0"/>
                </a:solidFill>
              </a:rPr>
              <a:t>Greeting the patient and establishing rapport</a:t>
            </a:r>
          </a:p>
          <a:p>
            <a:pPr marL="514350" indent="-514350">
              <a:buFontTx/>
              <a:buChar char="-"/>
            </a:pPr>
            <a:r>
              <a:rPr lang="en-US" sz="3000" b="1" dirty="0" smtClean="0"/>
              <a:t>Shapes the foundation for relationship</a:t>
            </a:r>
          </a:p>
          <a:p>
            <a:pPr marL="514350" indent="-514350">
              <a:buFontTx/>
              <a:buChar char="-"/>
            </a:pPr>
            <a:r>
              <a:rPr lang="en-US" sz="3000" b="1" dirty="0" smtClean="0"/>
              <a:t>Greet patient, call patient by name and if possible shake hands</a:t>
            </a:r>
          </a:p>
          <a:p>
            <a:pPr marL="514350" indent="-514350">
              <a:buFontTx/>
              <a:buChar char="-"/>
            </a:pPr>
            <a:r>
              <a:rPr lang="en-US" sz="3000" b="1" dirty="0" smtClean="0"/>
              <a:t>Use patients name in communication</a:t>
            </a:r>
          </a:p>
          <a:p>
            <a:pPr marL="514350" indent="-514350">
              <a:buFontTx/>
              <a:buChar char="-"/>
            </a:pPr>
            <a:r>
              <a:rPr lang="en-US" sz="3000" b="1" dirty="0" smtClean="0"/>
              <a:t>Use formal titles and not granny, auntie etc</a:t>
            </a:r>
          </a:p>
          <a:p>
            <a:pPr marL="514350" indent="-514350">
              <a:buFontTx/>
              <a:buChar char="-"/>
            </a:pPr>
            <a:r>
              <a:rPr lang="en-US" sz="3000" b="1" dirty="0" smtClean="0"/>
              <a:t>Good seating arrangement- be near pts with no objects between clinician and patient</a:t>
            </a:r>
            <a:r>
              <a:rPr lang="en-US" dirty="0" smtClean="0"/>
              <a:t>.</a:t>
            </a:r>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2. Invite the patients story</a:t>
            </a:r>
          </a:p>
          <a:p>
            <a:pPr>
              <a:buFontTx/>
              <a:buChar char="-"/>
            </a:pPr>
            <a:r>
              <a:rPr lang="en-US" sz="2800" b="1" dirty="0" smtClean="0"/>
              <a:t>Ask open-ended questions and avoid YES/NO questions.</a:t>
            </a:r>
          </a:p>
          <a:p>
            <a:pPr>
              <a:buFontTx/>
              <a:buChar char="-"/>
            </a:pPr>
            <a:r>
              <a:rPr lang="en-US" sz="2800" b="1" dirty="0" smtClean="0"/>
              <a:t>Ex. What brings you here today? How can I help you?</a:t>
            </a:r>
          </a:p>
          <a:p>
            <a:pPr>
              <a:buFontTx/>
              <a:buChar char="-"/>
            </a:pPr>
            <a:r>
              <a:rPr lang="en-US" sz="2800" b="1" dirty="0" smtClean="0"/>
              <a:t>Follow pts leads – verbal and non-verbal cues</a:t>
            </a:r>
          </a:p>
          <a:p>
            <a:pPr>
              <a:buFontTx/>
              <a:buChar char="-"/>
            </a:pPr>
            <a:r>
              <a:rPr lang="en-US" sz="2800" b="1" dirty="0" smtClean="0"/>
              <a:t>Avoid interrupting unless very necessary</a:t>
            </a:r>
            <a:endParaRPr lang="en-US" sz="2800" b="1"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3. Establish agenda</a:t>
            </a:r>
            <a:endParaRPr lang="en-US" sz="2800" dirty="0" smtClean="0">
              <a:solidFill>
                <a:srgbClr val="0070C0"/>
              </a:solidFill>
            </a:endParaRPr>
          </a:p>
          <a:p>
            <a:pPr>
              <a:buFontTx/>
              <a:buChar char="-"/>
            </a:pPr>
            <a:r>
              <a:rPr lang="en-US" sz="2800" b="1" dirty="0" smtClean="0"/>
              <a:t>Due to time limitations – focus interview on pts most pressing issue.</a:t>
            </a:r>
          </a:p>
          <a:p>
            <a:pPr>
              <a:buNone/>
            </a:pPr>
            <a:endParaRPr lang="en-US"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4. Expanding and clarifying the patients story</a:t>
            </a:r>
          </a:p>
          <a:p>
            <a:pPr>
              <a:buFontTx/>
              <a:buChar char="-"/>
            </a:pPr>
            <a:r>
              <a:rPr lang="en-US" sz="2800" b="1" dirty="0" smtClean="0"/>
              <a:t>Attributes of symptoms</a:t>
            </a:r>
          </a:p>
          <a:p>
            <a:pPr>
              <a:buFontTx/>
              <a:buChar char="-"/>
            </a:pPr>
            <a:r>
              <a:rPr lang="en-US" sz="2800" b="1" dirty="0" smtClean="0"/>
              <a:t>OLD CART  (Onset, location, duration, character, </a:t>
            </a:r>
            <a:r>
              <a:rPr lang="en-US" sz="2800" b="1" dirty="0" err="1" smtClean="0"/>
              <a:t>aggrevating</a:t>
            </a:r>
            <a:r>
              <a:rPr lang="en-US" sz="2800" b="1" dirty="0" smtClean="0"/>
              <a:t>/alleviating factors, radiation and timing)</a:t>
            </a:r>
          </a:p>
          <a:p>
            <a:pPr>
              <a:buFontTx/>
              <a:buChar char="-"/>
            </a:pPr>
            <a:r>
              <a:rPr lang="en-US" sz="2800" b="1" dirty="0" smtClean="0"/>
              <a:t>OPQRST (Onset, palliating/provoking factors, quality, radiation, site and </a:t>
            </a:r>
            <a:r>
              <a:rPr lang="en-US" sz="2800" b="1" dirty="0" err="1" smtClean="0"/>
              <a:t>timeing</a:t>
            </a:r>
            <a:r>
              <a:rPr lang="en-US" dirty="0" smtClean="0"/>
              <a:t>).</a:t>
            </a:r>
            <a:endParaRPr lang="en-US"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5. Creating and testing diagnostic hypothesis</a:t>
            </a:r>
          </a:p>
          <a:p>
            <a:pPr>
              <a:buNone/>
            </a:pPr>
            <a:r>
              <a:rPr lang="en-US" dirty="0" smtClean="0"/>
              <a:t>-</a:t>
            </a:r>
            <a:r>
              <a:rPr lang="en-US" b="1" dirty="0" err="1" smtClean="0"/>
              <a:t>Dx</a:t>
            </a:r>
            <a:r>
              <a:rPr lang="en-US" b="1" dirty="0" smtClean="0"/>
              <a:t> and </a:t>
            </a:r>
            <a:r>
              <a:rPr lang="en-US" b="1" dirty="0" err="1" smtClean="0"/>
              <a:t>DfDx</a:t>
            </a:r>
            <a:endParaRPr lang="en-US" b="1"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r>
              <a:rPr lang="en-US" b="1" dirty="0" smtClean="0">
                <a:solidFill>
                  <a:srgbClr val="0070C0"/>
                </a:solidFill>
              </a:rPr>
              <a:t>6. Create a shared understanding of the problem.</a:t>
            </a:r>
          </a:p>
          <a:p>
            <a:pPr>
              <a:buFontTx/>
              <a:buChar char="-"/>
            </a:pPr>
            <a:r>
              <a:rPr lang="en-US" sz="3000" b="1" dirty="0" smtClean="0"/>
              <a:t>Many factors may shape this experience including prior </a:t>
            </a:r>
            <a:r>
              <a:rPr lang="en-US" sz="3000" b="1" dirty="0" err="1" smtClean="0"/>
              <a:t>personnal</a:t>
            </a:r>
            <a:r>
              <a:rPr lang="en-US" sz="3000" b="1" dirty="0" smtClean="0"/>
              <a:t> experience or family health which may affect outlook/coping.</a:t>
            </a:r>
          </a:p>
          <a:p>
            <a:pPr>
              <a:buFontTx/>
              <a:buChar char="-"/>
            </a:pPr>
            <a:r>
              <a:rPr lang="en-US" sz="3000" b="1" dirty="0" smtClean="0"/>
              <a:t>Ex sore throat</a:t>
            </a:r>
          </a:p>
          <a:p>
            <a:pPr>
              <a:buFontTx/>
              <a:buChar char="-"/>
            </a:pPr>
            <a:r>
              <a:rPr lang="en-US" sz="3000" b="1" dirty="0" smtClean="0"/>
              <a:t>Pt- concerned about the pain and diff in swallowing</a:t>
            </a:r>
          </a:p>
          <a:p>
            <a:pPr>
              <a:buFontTx/>
              <a:buChar char="-"/>
            </a:pPr>
            <a:r>
              <a:rPr lang="en-US" sz="3000" b="1" dirty="0" smtClean="0"/>
              <a:t>Clinician – concerned about if it is a </a:t>
            </a:r>
            <a:r>
              <a:rPr lang="en-US" sz="3000" b="1" dirty="0" err="1" smtClean="0"/>
              <a:t>streptoccocal</a:t>
            </a:r>
            <a:r>
              <a:rPr lang="en-US" sz="3000" b="1" dirty="0" smtClean="0"/>
              <a:t> infection or some other microorganism</a:t>
            </a:r>
          </a:p>
          <a:p>
            <a:pPr>
              <a:buFontTx/>
              <a:buChar char="-"/>
            </a:pPr>
            <a:r>
              <a:rPr lang="en-US" sz="3000" b="1" dirty="0" smtClean="0"/>
              <a:t>Create shared expectations.</a:t>
            </a:r>
            <a:endParaRPr lang="en-US" sz="3000" b="1"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500034" y="1500174"/>
            <a:ext cx="8215370" cy="4714908"/>
          </a:xfrm>
          <a:prstGeom prst="rect">
            <a:avLst/>
          </a:prstGeom>
          <a:noFill/>
          <a:ln w="9525">
            <a:noFill/>
            <a:miter lim="800000"/>
            <a:headEnd/>
            <a:tailEnd/>
          </a:ln>
          <a:effectLst/>
        </p:spPr>
      </p:pic>
      <p:sp>
        <p:nvSpPr>
          <p:cNvPr id="6" name="Title 5"/>
          <p:cNvSpPr>
            <a:spLocks noGrp="1"/>
          </p:cNvSpPr>
          <p:nvPr>
            <p:ph type="title"/>
          </p:nvPr>
        </p:nvSpPr>
        <p:spPr/>
        <p:txBody>
          <a:bodyPr>
            <a:normAutofit/>
          </a:bodyPr>
          <a:lstStyle/>
          <a:p>
            <a:r>
              <a:rPr lang="en-US" sz="3200" b="1" dirty="0" smtClean="0">
                <a:solidFill>
                  <a:srgbClr val="0070C0"/>
                </a:solidFill>
              </a:rPr>
              <a:t>Create a shared understanding of the problem cont’d…</a:t>
            </a:r>
            <a:endParaRPr lang="en-GB"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7. Negotiate plan</a:t>
            </a:r>
          </a:p>
          <a:p>
            <a:pPr>
              <a:buNone/>
            </a:pPr>
            <a:endParaRPr lang="en-US" b="1" dirty="0">
              <a:solidFill>
                <a:srgbClr val="0070C0"/>
              </a:solidFill>
            </a:endParaRPr>
          </a:p>
          <a:p>
            <a:pPr>
              <a:buNone/>
            </a:pPr>
            <a:r>
              <a:rPr lang="en-US" b="1" dirty="0" smtClean="0">
                <a:solidFill>
                  <a:srgbClr val="0070C0"/>
                </a:solidFill>
              </a:rPr>
              <a:t>8. Planning for follow-up and closing</a:t>
            </a:r>
          </a:p>
          <a:p>
            <a:pPr>
              <a:buFontTx/>
              <a:buChar char="-"/>
            </a:pPr>
            <a:r>
              <a:rPr lang="en-US" sz="2800" b="1" dirty="0" smtClean="0"/>
              <a:t>Before gathering paper to leave – tell pts we need to top now.</a:t>
            </a:r>
          </a:p>
          <a:p>
            <a:pPr>
              <a:buFontTx/>
              <a:buChar char="-"/>
            </a:pPr>
            <a:r>
              <a:rPr lang="en-US" sz="2800" b="1" dirty="0" smtClean="0"/>
              <a:t>Inform them of an appropriate return date</a:t>
            </a:r>
            <a:endParaRPr lang="en-US" sz="2800" b="1" dirty="0"/>
          </a:p>
        </p:txBody>
      </p:sp>
      <p:sp>
        <p:nvSpPr>
          <p:cNvPr id="4" name="Title 1"/>
          <p:cNvSpPr>
            <a:spLocks noGrp="1"/>
          </p:cNvSpPr>
          <p:nvPr>
            <p:ph type="title"/>
          </p:nvPr>
        </p:nvSpPr>
        <p:spPr/>
        <p:txBody>
          <a:bodyPr>
            <a:normAutofit/>
          </a:bodyPr>
          <a:lstStyle/>
          <a:p>
            <a:pPr algn="l"/>
            <a:r>
              <a:rPr lang="en-US" sz="2000" b="1" dirty="0" smtClean="0"/>
              <a:t>The sequence of the interview cont’d…</a:t>
            </a:r>
            <a:endParaRPr lang="en-US" sz="20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Facilitating the Patient’s Story: The Techniques of Skilled Interviewing</a:t>
            </a:r>
            <a:endParaRPr lang="en-GB" sz="3200" dirty="0"/>
          </a:p>
        </p:txBody>
      </p:sp>
      <p:pic>
        <p:nvPicPr>
          <p:cNvPr id="5122" name="Picture 2"/>
          <p:cNvPicPr>
            <a:picLocks noChangeAspect="1" noChangeArrowheads="1"/>
          </p:cNvPicPr>
          <p:nvPr/>
        </p:nvPicPr>
        <p:blipFill>
          <a:blip r:embed="rId2"/>
          <a:srcRect/>
          <a:stretch>
            <a:fillRect/>
          </a:stretch>
        </p:blipFill>
        <p:spPr bwMode="auto">
          <a:xfrm>
            <a:off x="571472" y="1714488"/>
            <a:ext cx="8072494" cy="45720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0070C0"/>
                </a:solidFill>
              </a:rPr>
              <a:t>BUILDING A THERAPEUTIC RELATIONSHIP</a:t>
            </a:r>
            <a:endParaRPr lang="en-US" sz="3200" b="1" dirty="0">
              <a:solidFill>
                <a:srgbClr val="0070C0"/>
              </a:solidFill>
            </a:endParaRPr>
          </a:p>
        </p:txBody>
      </p:sp>
      <p:sp>
        <p:nvSpPr>
          <p:cNvPr id="3" name="Content Placeholder 2"/>
          <p:cNvSpPr>
            <a:spLocks noGrp="1"/>
          </p:cNvSpPr>
          <p:nvPr>
            <p:ph idx="1"/>
          </p:nvPr>
        </p:nvSpPr>
        <p:spPr/>
        <p:txBody>
          <a:bodyPr/>
          <a:lstStyle/>
          <a:p>
            <a:pPr marL="514350" indent="-514350">
              <a:buAutoNum type="arabicPeriod"/>
            </a:pPr>
            <a:r>
              <a:rPr lang="en-US" b="1" dirty="0" smtClean="0">
                <a:solidFill>
                  <a:srgbClr val="0070C0"/>
                </a:solidFill>
              </a:rPr>
              <a:t>Active listening</a:t>
            </a:r>
          </a:p>
          <a:p>
            <a:pPr marL="514350" indent="-514350">
              <a:buFontTx/>
              <a:buChar char="-"/>
            </a:pPr>
            <a:r>
              <a:rPr lang="en-US" sz="2800" dirty="0" smtClean="0"/>
              <a:t>Attend to what the pt is communicating</a:t>
            </a:r>
          </a:p>
          <a:p>
            <a:pPr marL="514350" indent="-514350">
              <a:buFontTx/>
              <a:buChar char="-"/>
            </a:pPr>
            <a:r>
              <a:rPr lang="en-US" sz="2800" dirty="0" smtClean="0"/>
              <a:t>be aware of pts emotional state </a:t>
            </a:r>
          </a:p>
          <a:p>
            <a:pPr marL="514350" indent="-514350">
              <a:buFontTx/>
              <a:buChar char="-"/>
            </a:pPr>
            <a:r>
              <a:rPr lang="en-US" sz="2800" dirty="0" smtClean="0"/>
              <a:t>using verbal and non-verbal skills to encourage the speaker to continue</a:t>
            </a:r>
          </a:p>
          <a:p>
            <a:pPr marL="514350" indent="-514350">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a:bodyPr>
          <a:lstStyle/>
          <a:p>
            <a:r>
              <a:rPr lang="en-US" sz="3200" b="1" dirty="0" smtClean="0">
                <a:solidFill>
                  <a:srgbClr val="0070C0"/>
                </a:solidFill>
              </a:rPr>
              <a:t>APPROACH TO THE MEDICAL INTERVIEW</a:t>
            </a:r>
            <a:endParaRPr lang="en-US" sz="3200" b="1" dirty="0">
              <a:solidFill>
                <a:srgbClr val="0070C0"/>
              </a:solidFill>
            </a:endParaRPr>
          </a:p>
        </p:txBody>
      </p:sp>
      <p:sp>
        <p:nvSpPr>
          <p:cNvPr id="3" name="Content Placeholder 2"/>
          <p:cNvSpPr>
            <a:spLocks noGrp="1"/>
          </p:cNvSpPr>
          <p:nvPr>
            <p:ph idx="1"/>
          </p:nvPr>
        </p:nvSpPr>
        <p:spPr>
          <a:xfrm>
            <a:off x="533400" y="2362200"/>
            <a:ext cx="8229600" cy="2895599"/>
          </a:xfrm>
        </p:spPr>
        <p:txBody>
          <a:bodyPr>
            <a:normAutofit/>
          </a:bodyPr>
          <a:lstStyle/>
          <a:p>
            <a:pPr marL="514350" indent="-514350">
              <a:buAutoNum type="arabicPeriod"/>
            </a:pPr>
            <a:r>
              <a:rPr lang="en-US" sz="2800" b="1" dirty="0" smtClean="0"/>
              <a:t>Taking time for self-reflection</a:t>
            </a:r>
          </a:p>
          <a:p>
            <a:pPr marL="514350" indent="-514350">
              <a:buFontTx/>
              <a:buChar char="-"/>
            </a:pPr>
            <a:r>
              <a:rPr lang="en-US" sz="2800" dirty="0" smtClean="0"/>
              <a:t>Be open and respectful to individual differences.</a:t>
            </a:r>
          </a:p>
          <a:p>
            <a:pPr marL="514350" indent="-514350">
              <a:buFontTx/>
              <a:buChar char="-"/>
            </a:pPr>
            <a:r>
              <a:rPr lang="en-US" sz="2800" dirty="0" smtClean="0"/>
              <a:t>It is a continuous processes in professional development.</a:t>
            </a:r>
          </a:p>
          <a:p>
            <a:pPr marL="514350" indent="-514350">
              <a:buFontTx/>
              <a:buChar char="-"/>
            </a:pP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b="1" dirty="0" smtClean="0">
                <a:solidFill>
                  <a:srgbClr val="0070C0"/>
                </a:solidFill>
              </a:rPr>
              <a:t>2. Guided questioning: options for expanding and clarifying the patients story.</a:t>
            </a:r>
          </a:p>
          <a:p>
            <a:pPr marL="514350" indent="-514350">
              <a:buAutoNum type="alphaLcPeriod"/>
            </a:pPr>
            <a:r>
              <a:rPr lang="en-US" sz="3000" b="1" dirty="0" smtClean="0"/>
              <a:t>Moving form open-ended to </a:t>
            </a:r>
            <a:r>
              <a:rPr lang="en-US" sz="3000" b="1" dirty="0" err="1" smtClean="0"/>
              <a:t>forcused</a:t>
            </a:r>
            <a:r>
              <a:rPr lang="en-US" sz="3000" b="1" dirty="0" smtClean="0"/>
              <a:t> question</a:t>
            </a:r>
          </a:p>
          <a:p>
            <a:pPr marL="514350" indent="-514350">
              <a:buAutoNum type="alphaLcPeriod"/>
            </a:pPr>
            <a:r>
              <a:rPr lang="en-US" sz="3000" b="1" dirty="0" smtClean="0"/>
              <a:t>Questioning that </a:t>
            </a:r>
            <a:r>
              <a:rPr lang="en-US" sz="3000" b="1" dirty="0" err="1" smtClean="0"/>
              <a:t>ellicit</a:t>
            </a:r>
            <a:r>
              <a:rPr lang="en-US" sz="3000" b="1" dirty="0" smtClean="0"/>
              <a:t> a graded response Ex. You get breathless after how many flight of stairs</a:t>
            </a:r>
          </a:p>
          <a:p>
            <a:pPr marL="514350" indent="-514350">
              <a:buAutoNum type="alphaLcPeriod"/>
            </a:pPr>
            <a:r>
              <a:rPr lang="en-US" sz="3000" b="1" dirty="0" smtClean="0"/>
              <a:t>Ask one question at a time not do you have </a:t>
            </a:r>
            <a:r>
              <a:rPr lang="en-US" sz="3000" b="1" dirty="0" err="1" smtClean="0"/>
              <a:t>tb</a:t>
            </a:r>
            <a:r>
              <a:rPr lang="en-US" sz="3000" b="1" dirty="0" smtClean="0"/>
              <a:t>, </a:t>
            </a:r>
            <a:r>
              <a:rPr lang="en-US" sz="3000" b="1" dirty="0" err="1" smtClean="0"/>
              <a:t>pn</a:t>
            </a:r>
            <a:r>
              <a:rPr lang="en-US" sz="3000" b="1" dirty="0" smtClean="0"/>
              <a:t>, </a:t>
            </a:r>
            <a:r>
              <a:rPr lang="en-US" sz="3000" b="1" dirty="0" err="1" smtClean="0"/>
              <a:t>uti</a:t>
            </a:r>
            <a:r>
              <a:rPr lang="en-US" sz="3000" b="1" dirty="0" smtClean="0"/>
              <a:t>, ulcers etc.</a:t>
            </a:r>
          </a:p>
          <a:p>
            <a:pPr marL="514350" indent="-514350">
              <a:buAutoNum type="alphaLcPeriod"/>
            </a:pPr>
            <a:r>
              <a:rPr lang="en-US" sz="3000" b="1" dirty="0" smtClean="0"/>
              <a:t>Offering multiple choices without bias where need be Ex. Is the pain burning, sharp, dull, bounding or something else?</a:t>
            </a:r>
          </a:p>
          <a:p>
            <a:pPr marL="514350" indent="-514350">
              <a:buNone/>
            </a:pPr>
            <a:endParaRPr lang="en-US"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sz="2600" b="1" dirty="0" smtClean="0">
                <a:solidFill>
                  <a:srgbClr val="0070C0"/>
                </a:solidFill>
              </a:rPr>
              <a:t>Guided questioning: options for expanding and clarifying the</a:t>
            </a:r>
          </a:p>
          <a:p>
            <a:pPr>
              <a:buNone/>
            </a:pPr>
            <a:r>
              <a:rPr lang="en-US" sz="2600" b="1" dirty="0" smtClean="0">
                <a:solidFill>
                  <a:srgbClr val="0070C0"/>
                </a:solidFill>
              </a:rPr>
              <a:t>patients story cont’d…</a:t>
            </a:r>
            <a:endParaRPr lang="en-US" sz="2600" b="1" dirty="0" smtClean="0"/>
          </a:p>
          <a:p>
            <a:pPr>
              <a:buNone/>
            </a:pPr>
            <a:r>
              <a:rPr lang="en-US" b="1" dirty="0" smtClean="0"/>
              <a:t>e. Clarifying what pt means</a:t>
            </a:r>
            <a:endParaRPr lang="en-US" sz="2800" b="1" dirty="0" smtClean="0"/>
          </a:p>
          <a:p>
            <a:pPr>
              <a:buFontTx/>
              <a:buChar char="-"/>
            </a:pPr>
            <a:r>
              <a:rPr lang="en-US" sz="2800" b="1" dirty="0" smtClean="0"/>
              <a:t>Clarify </a:t>
            </a:r>
            <a:r>
              <a:rPr lang="en-US" sz="2800" b="1" dirty="0" err="1" smtClean="0"/>
              <a:t>ambigous</a:t>
            </a:r>
            <a:r>
              <a:rPr lang="en-US" sz="2800" b="1" dirty="0" smtClean="0"/>
              <a:t> or unclear associations</a:t>
            </a:r>
          </a:p>
          <a:p>
            <a:pPr>
              <a:buFontTx/>
              <a:buChar char="-"/>
            </a:pPr>
            <a:endParaRPr lang="en-US" b="1" dirty="0">
              <a:solidFill>
                <a:srgbClr val="0070C0"/>
              </a:solidFill>
            </a:endParaRPr>
          </a:p>
          <a:p>
            <a:pPr>
              <a:buNone/>
            </a:pPr>
            <a:r>
              <a:rPr lang="en-US" b="1" dirty="0" smtClean="0"/>
              <a:t>f. Continuers </a:t>
            </a:r>
          </a:p>
          <a:p>
            <a:pPr>
              <a:buFontTx/>
              <a:buChar char="-"/>
            </a:pPr>
            <a:r>
              <a:rPr lang="en-US" sz="2800" b="1" dirty="0" smtClean="0"/>
              <a:t>Use positive gestures, or words to encourage pt to go on</a:t>
            </a:r>
          </a:p>
          <a:p>
            <a:pPr>
              <a:buFontTx/>
              <a:buChar char="-"/>
            </a:pPr>
            <a:r>
              <a:rPr lang="en-US" sz="2800" b="1" dirty="0" smtClean="0"/>
              <a:t>Ex. Leaning forward, eye contact, using phrases like </a:t>
            </a:r>
            <a:r>
              <a:rPr lang="en-US" sz="2800" b="1" dirty="0" err="1" smtClean="0"/>
              <a:t>mmmh</a:t>
            </a:r>
            <a:r>
              <a:rPr lang="en-US" sz="2800" b="1" dirty="0" smtClean="0"/>
              <a:t> or go on or </a:t>
            </a:r>
            <a:r>
              <a:rPr lang="en-US" sz="2800" b="1" dirty="0" err="1" smtClean="0"/>
              <a:t>im</a:t>
            </a:r>
            <a:r>
              <a:rPr lang="en-US" sz="2800" b="1" dirty="0" smtClean="0"/>
              <a:t> listening</a:t>
            </a:r>
            <a:endParaRPr lang="en-US" sz="2800" b="1"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en-US" b="1" dirty="0" smtClean="0">
                <a:solidFill>
                  <a:srgbClr val="0070C0"/>
                </a:solidFill>
              </a:rPr>
              <a:t>Guided questioning: options for expanding and</a:t>
            </a:r>
          </a:p>
          <a:p>
            <a:pPr>
              <a:buNone/>
            </a:pPr>
            <a:r>
              <a:rPr lang="en-US" b="1" dirty="0" smtClean="0">
                <a:solidFill>
                  <a:srgbClr val="0070C0"/>
                </a:solidFill>
              </a:rPr>
              <a:t>clarifying the patients story cont’d…</a:t>
            </a:r>
            <a:endParaRPr lang="en-US" b="1" dirty="0" smtClean="0"/>
          </a:p>
          <a:p>
            <a:pPr>
              <a:buNone/>
            </a:pPr>
            <a:endParaRPr lang="en-US" b="1" dirty="0" smtClean="0">
              <a:solidFill>
                <a:srgbClr val="0070C0"/>
              </a:solidFill>
            </a:endParaRPr>
          </a:p>
          <a:p>
            <a:pPr>
              <a:buNone/>
            </a:pPr>
            <a:r>
              <a:rPr lang="en-US" b="1" dirty="0" smtClean="0">
                <a:solidFill>
                  <a:srgbClr val="0070C0"/>
                </a:solidFill>
              </a:rPr>
              <a:t>g. Echoing </a:t>
            </a:r>
          </a:p>
          <a:p>
            <a:pPr>
              <a:buNone/>
            </a:pPr>
            <a:r>
              <a:rPr lang="en-US" dirty="0" smtClean="0"/>
              <a:t>-	Simple repetition of pts words</a:t>
            </a:r>
          </a:p>
          <a:p>
            <a:pPr>
              <a:buNone/>
            </a:pPr>
            <a:r>
              <a:rPr lang="en-US" dirty="0" smtClean="0"/>
              <a:t>Ex.  </a:t>
            </a:r>
          </a:p>
          <a:p>
            <a:pPr>
              <a:buNone/>
            </a:pPr>
            <a:r>
              <a:rPr lang="en-US" b="1" dirty="0" smtClean="0"/>
              <a:t>Pt;</a:t>
            </a:r>
            <a:r>
              <a:rPr lang="en-US" dirty="0" smtClean="0"/>
              <a:t> pain got worse and continued to spread</a:t>
            </a:r>
          </a:p>
          <a:p>
            <a:pPr>
              <a:buNone/>
            </a:pPr>
            <a:r>
              <a:rPr lang="en-US" b="1" dirty="0" smtClean="0"/>
              <a:t>Clinician</a:t>
            </a:r>
            <a:r>
              <a:rPr lang="en-US" dirty="0" smtClean="0"/>
              <a:t>: spread?</a:t>
            </a:r>
          </a:p>
          <a:p>
            <a:pPr>
              <a:buNone/>
            </a:pPr>
            <a:r>
              <a:rPr lang="en-US" b="1" dirty="0" smtClean="0"/>
              <a:t>Pt:</a:t>
            </a:r>
            <a:r>
              <a:rPr lang="en-US" dirty="0" smtClean="0"/>
              <a:t> yes blah </a:t>
            </a:r>
            <a:r>
              <a:rPr lang="en-US" dirty="0" err="1" smtClean="0"/>
              <a:t>blah</a:t>
            </a:r>
            <a:r>
              <a:rPr lang="en-US" dirty="0" smtClean="0"/>
              <a:t> </a:t>
            </a:r>
            <a:r>
              <a:rPr lang="en-US" dirty="0" err="1" smtClean="0"/>
              <a:t>blah</a:t>
            </a:r>
            <a:r>
              <a:rPr lang="en-US" dirty="0" smtClean="0"/>
              <a:t> and it fills like </a:t>
            </a:r>
            <a:r>
              <a:rPr lang="en-US" dirty="0" err="1" smtClean="0"/>
              <a:t>im</a:t>
            </a:r>
            <a:r>
              <a:rPr lang="en-US" dirty="0" smtClean="0"/>
              <a:t> going to die</a:t>
            </a:r>
          </a:p>
          <a:p>
            <a:pPr>
              <a:buNone/>
            </a:pPr>
            <a:r>
              <a:rPr lang="en-US" b="1" dirty="0" smtClean="0"/>
              <a:t>clinician</a:t>
            </a:r>
            <a:r>
              <a:rPr lang="en-US" dirty="0" smtClean="0"/>
              <a:t>: going to die?</a:t>
            </a:r>
          </a:p>
          <a:p>
            <a:pPr>
              <a:buNone/>
            </a:pPr>
            <a:r>
              <a:rPr lang="en-US" b="1" dirty="0" smtClean="0"/>
              <a:t>Pt;</a:t>
            </a:r>
            <a:r>
              <a:rPr lang="en-US" dirty="0" smtClean="0"/>
              <a:t> yes blah </a:t>
            </a:r>
            <a:r>
              <a:rPr lang="en-US" dirty="0" err="1" smtClean="0"/>
              <a:t>blah</a:t>
            </a:r>
            <a:r>
              <a:rPr lang="en-US" dirty="0" smtClean="0"/>
              <a:t> </a:t>
            </a:r>
            <a:r>
              <a:rPr lang="en-US" dirty="0" err="1" smtClean="0"/>
              <a:t>blah</a:t>
            </a:r>
            <a:endParaRPr lang="en-US"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5000660"/>
          </a:xfrm>
        </p:spPr>
        <p:txBody>
          <a:bodyPr>
            <a:normAutofit fontScale="77500" lnSpcReduction="20000"/>
          </a:bodyPr>
          <a:lstStyle/>
          <a:p>
            <a:pPr>
              <a:buNone/>
            </a:pPr>
            <a:r>
              <a:rPr lang="en-US" b="1" dirty="0" smtClean="0">
                <a:solidFill>
                  <a:srgbClr val="0070C0"/>
                </a:solidFill>
              </a:rPr>
              <a:t>3. None verbal communication</a:t>
            </a:r>
          </a:p>
          <a:p>
            <a:pPr>
              <a:buNone/>
            </a:pPr>
            <a:endParaRPr lang="en-US" b="1" dirty="0">
              <a:solidFill>
                <a:srgbClr val="0070C0"/>
              </a:solidFill>
            </a:endParaRPr>
          </a:p>
          <a:p>
            <a:pPr>
              <a:buNone/>
            </a:pPr>
            <a:r>
              <a:rPr lang="en-US" b="1" dirty="0" smtClean="0">
                <a:solidFill>
                  <a:srgbClr val="0070C0"/>
                </a:solidFill>
              </a:rPr>
              <a:t>4.Empathetic responses</a:t>
            </a:r>
          </a:p>
          <a:p>
            <a:pPr>
              <a:buNone/>
            </a:pPr>
            <a:r>
              <a:rPr lang="en-US" dirty="0" err="1" smtClean="0"/>
              <a:t>Nb</a:t>
            </a:r>
            <a:r>
              <a:rPr lang="en-US" dirty="0" smtClean="0"/>
              <a:t>: to empathize with your pts you must first identify pts feeling</a:t>
            </a:r>
          </a:p>
          <a:p>
            <a:pPr>
              <a:buNone/>
            </a:pPr>
            <a:endParaRPr lang="en-US" b="1" dirty="0">
              <a:solidFill>
                <a:srgbClr val="0070C0"/>
              </a:solidFill>
            </a:endParaRPr>
          </a:p>
          <a:p>
            <a:pPr>
              <a:buNone/>
            </a:pPr>
            <a:r>
              <a:rPr lang="en-US" b="1" dirty="0" smtClean="0">
                <a:solidFill>
                  <a:srgbClr val="0070C0"/>
                </a:solidFill>
              </a:rPr>
              <a:t>5. </a:t>
            </a:r>
            <a:r>
              <a:rPr lang="en-US" b="1" dirty="0" err="1" smtClean="0">
                <a:solidFill>
                  <a:srgbClr val="0070C0"/>
                </a:solidFill>
              </a:rPr>
              <a:t>Vallidation</a:t>
            </a:r>
            <a:endParaRPr lang="en-US" b="1" dirty="0" smtClean="0">
              <a:solidFill>
                <a:srgbClr val="0070C0"/>
              </a:solidFill>
            </a:endParaRPr>
          </a:p>
          <a:p>
            <a:pPr>
              <a:buNone/>
            </a:pPr>
            <a:r>
              <a:rPr lang="en-US" dirty="0" smtClean="0"/>
              <a:t>Ex. “Yes being in an accident is scary.” “it normal to feel ….”</a:t>
            </a:r>
          </a:p>
          <a:p>
            <a:pPr>
              <a:buNone/>
            </a:pPr>
            <a:endParaRPr lang="en-US" b="1" dirty="0">
              <a:solidFill>
                <a:srgbClr val="0070C0"/>
              </a:solidFill>
            </a:endParaRPr>
          </a:p>
          <a:p>
            <a:pPr>
              <a:buNone/>
            </a:pPr>
            <a:r>
              <a:rPr lang="en-US" b="1" dirty="0" smtClean="0">
                <a:solidFill>
                  <a:srgbClr val="0070C0"/>
                </a:solidFill>
              </a:rPr>
              <a:t>6. Reassure</a:t>
            </a:r>
          </a:p>
          <a:p>
            <a:pPr>
              <a:buNone/>
            </a:pPr>
            <a:r>
              <a:rPr lang="en-US" dirty="0" smtClean="0"/>
              <a:t>-first step to effective reassurance is to simply identify  and acknowledge feelings</a:t>
            </a:r>
          </a:p>
          <a:p>
            <a:pPr>
              <a:buNone/>
            </a:pPr>
            <a:r>
              <a:rPr lang="en-US" dirty="0" smtClean="0"/>
              <a:t>- Avoid – Don’t worry, you will be okay if you are not sure.</a:t>
            </a:r>
            <a:endParaRPr lang="en-US"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sz="2800" b="1" dirty="0" smtClean="0">
                <a:solidFill>
                  <a:srgbClr val="0070C0"/>
                </a:solidFill>
              </a:rPr>
              <a:t>7. Partnering </a:t>
            </a:r>
          </a:p>
          <a:p>
            <a:pPr>
              <a:buFontTx/>
              <a:buChar char="-"/>
            </a:pPr>
            <a:r>
              <a:rPr lang="en-GB" sz="2800" dirty="0" smtClean="0"/>
              <a:t>Make it explicit, your desire to work with them and you are there for them.</a:t>
            </a:r>
          </a:p>
          <a:p>
            <a:pPr>
              <a:buFontTx/>
              <a:buChar char="-"/>
            </a:pPr>
            <a:endParaRPr lang="en-GB" sz="2800" dirty="0" smtClean="0"/>
          </a:p>
          <a:p>
            <a:pPr>
              <a:buNone/>
            </a:pPr>
            <a:r>
              <a:rPr lang="en-GB" sz="2800" b="1" dirty="0" smtClean="0">
                <a:solidFill>
                  <a:srgbClr val="0070C0"/>
                </a:solidFill>
              </a:rPr>
              <a:t>8. Summarization</a:t>
            </a:r>
          </a:p>
          <a:p>
            <a:pPr>
              <a:buNone/>
            </a:pPr>
            <a:r>
              <a:rPr lang="en-GB" sz="2800" dirty="0" smtClean="0"/>
              <a:t>-Ex. You said you had a cough for the last 3days and that its especially bad at night and its productive. You have not had fever or SOB</a:t>
            </a:r>
            <a:endParaRPr lang="en-GB" sz="2800"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sz="2800" b="1" dirty="0" smtClean="0">
                <a:solidFill>
                  <a:srgbClr val="0070C0"/>
                </a:solidFill>
              </a:rPr>
              <a:t>9. Transitions</a:t>
            </a:r>
          </a:p>
          <a:p>
            <a:pPr>
              <a:buNone/>
            </a:pPr>
            <a:r>
              <a:rPr lang="en-GB" sz="2800" b="1" dirty="0" smtClean="0">
                <a:solidFill>
                  <a:srgbClr val="0070C0"/>
                </a:solidFill>
              </a:rPr>
              <a:t>- </a:t>
            </a:r>
            <a:r>
              <a:rPr lang="en-GB" sz="2800" dirty="0" smtClean="0"/>
              <a:t>Always inform pt you are moving to the next phase of assessment and  procedures/what is required of pt.</a:t>
            </a:r>
          </a:p>
          <a:p>
            <a:pPr>
              <a:buNone/>
            </a:pPr>
            <a:r>
              <a:rPr lang="en-GB" sz="2800" dirty="0" smtClean="0"/>
              <a:t>Ex “ Now I’d like to ask questions about you health.”</a:t>
            </a:r>
          </a:p>
          <a:p>
            <a:pPr>
              <a:buNone/>
            </a:pPr>
            <a:r>
              <a:rPr lang="en-GB" sz="2800" dirty="0" smtClean="0"/>
              <a:t>“ Now I would like to examine you.”</a:t>
            </a:r>
          </a:p>
          <a:p>
            <a:pPr>
              <a:buNone/>
            </a:pPr>
            <a:endParaRPr lang="en-GB" sz="2800" b="1" dirty="0">
              <a:solidFill>
                <a:srgbClr val="0070C0"/>
              </a:solidFill>
            </a:endParaRPr>
          </a:p>
          <a:p>
            <a:pPr>
              <a:buNone/>
            </a:pPr>
            <a:r>
              <a:rPr lang="en-GB" sz="2800" b="1" dirty="0" smtClean="0">
                <a:solidFill>
                  <a:srgbClr val="0070C0"/>
                </a:solidFill>
              </a:rPr>
              <a:t>10. Empowering the pt</a:t>
            </a:r>
          </a:p>
          <a:p>
            <a:pPr>
              <a:buNone/>
            </a:pPr>
            <a:r>
              <a:rPr lang="en-GB" sz="2800" dirty="0" smtClean="0"/>
              <a:t>- Empowering pt to take care of themselves and encourage them.</a:t>
            </a:r>
            <a:endParaRPr lang="en-GB" sz="2800" dirty="0"/>
          </a:p>
        </p:txBody>
      </p:sp>
      <p:sp>
        <p:nvSpPr>
          <p:cNvPr id="4" name="Title 1"/>
          <p:cNvSpPr>
            <a:spLocks noGrp="1"/>
          </p:cNvSpPr>
          <p:nvPr>
            <p:ph type="title"/>
          </p:nvPr>
        </p:nvSpPr>
        <p:spPr/>
        <p:txBody>
          <a:bodyPr>
            <a:normAutofit/>
          </a:bodyPr>
          <a:lstStyle/>
          <a:p>
            <a:pPr algn="l"/>
            <a:r>
              <a:rPr lang="en-US" sz="2000" b="1" dirty="0" smtClean="0">
                <a:solidFill>
                  <a:srgbClr val="0070C0"/>
                </a:solidFill>
              </a:rPr>
              <a:t>Building a therapeutic relationship cont’d…</a:t>
            </a: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rgbClr val="0070C0"/>
                </a:solidFill>
              </a:rPr>
              <a:t>Adapting Interviewing Techniques</a:t>
            </a:r>
            <a:br>
              <a:rPr lang="en-GB" sz="3200" b="1" dirty="0" smtClean="0">
                <a:solidFill>
                  <a:srgbClr val="0070C0"/>
                </a:solidFill>
              </a:rPr>
            </a:br>
            <a:r>
              <a:rPr lang="en-GB" sz="3200" b="1" dirty="0" smtClean="0">
                <a:solidFill>
                  <a:srgbClr val="0070C0"/>
                </a:solidFill>
              </a:rPr>
              <a:t>to Specific Situations</a:t>
            </a:r>
            <a:endParaRPr lang="en-GB" sz="3200" dirty="0">
              <a:solidFill>
                <a:srgbClr val="0070C0"/>
              </a:solidFill>
            </a:endParaRPr>
          </a:p>
        </p:txBody>
      </p:sp>
      <p:sp>
        <p:nvSpPr>
          <p:cNvPr id="3" name="Content Placeholder 2"/>
          <p:cNvSpPr>
            <a:spLocks noGrp="1"/>
          </p:cNvSpPr>
          <p:nvPr>
            <p:ph idx="1"/>
          </p:nvPr>
        </p:nvSpPr>
        <p:spPr>
          <a:xfrm>
            <a:off x="457200" y="1600200"/>
            <a:ext cx="8229600" cy="5043510"/>
          </a:xfrm>
        </p:spPr>
        <p:txBody>
          <a:bodyPr>
            <a:normAutofit fontScale="77500" lnSpcReduction="20000"/>
          </a:bodyPr>
          <a:lstStyle/>
          <a:p>
            <a:pPr marL="514350" indent="-514350">
              <a:buAutoNum type="arabicPeriod"/>
            </a:pPr>
            <a:r>
              <a:rPr lang="en-GB" b="1" dirty="0" smtClean="0"/>
              <a:t>The silent patient.</a:t>
            </a:r>
          </a:p>
          <a:p>
            <a:pPr marL="514350" indent="-514350">
              <a:buAutoNum type="arabicPeriod"/>
            </a:pPr>
            <a:r>
              <a:rPr lang="en-GB" b="1" dirty="0" smtClean="0"/>
              <a:t>The talkative patient</a:t>
            </a:r>
          </a:p>
          <a:p>
            <a:pPr marL="514350" indent="-514350">
              <a:buAutoNum type="arabicPeriod"/>
            </a:pPr>
            <a:r>
              <a:rPr lang="en-GB" b="1" dirty="0" smtClean="0"/>
              <a:t>The anxious patient</a:t>
            </a:r>
          </a:p>
          <a:p>
            <a:pPr marL="514350" indent="-514350">
              <a:buAutoNum type="arabicPeriod"/>
            </a:pPr>
            <a:r>
              <a:rPr lang="en-GB" b="1" dirty="0" smtClean="0"/>
              <a:t>The crying patient</a:t>
            </a:r>
          </a:p>
          <a:p>
            <a:pPr marL="514350" indent="-514350">
              <a:buAutoNum type="arabicPeriod"/>
            </a:pPr>
            <a:r>
              <a:rPr lang="en-GB" b="1" dirty="0" smtClean="0"/>
              <a:t>The confusing patient</a:t>
            </a:r>
          </a:p>
          <a:p>
            <a:pPr marL="514350" indent="-514350">
              <a:buAutoNum type="arabicPeriod"/>
            </a:pPr>
            <a:r>
              <a:rPr lang="en-GB" b="1" dirty="0" smtClean="0"/>
              <a:t>The angry and disruptive patient</a:t>
            </a:r>
          </a:p>
          <a:p>
            <a:pPr marL="514350" indent="-514350">
              <a:buAutoNum type="arabicPeriod"/>
            </a:pPr>
            <a:r>
              <a:rPr lang="en-GB" b="1" dirty="0" smtClean="0"/>
              <a:t>The patient with language barrier</a:t>
            </a:r>
          </a:p>
          <a:p>
            <a:pPr marL="514350" indent="-514350">
              <a:buAutoNum type="arabicPeriod"/>
            </a:pPr>
            <a:r>
              <a:rPr lang="en-GB" b="1" dirty="0" smtClean="0"/>
              <a:t>The patient with hearing problem</a:t>
            </a:r>
          </a:p>
          <a:p>
            <a:pPr marL="514350" indent="-514350">
              <a:buAutoNum type="arabicPeriod"/>
            </a:pPr>
            <a:r>
              <a:rPr lang="en-GB" b="1" dirty="0" smtClean="0"/>
              <a:t>The patient with reading problems</a:t>
            </a:r>
          </a:p>
          <a:p>
            <a:pPr marL="514350" indent="-514350">
              <a:buAutoNum type="arabicPeriod"/>
            </a:pPr>
            <a:r>
              <a:rPr lang="en-GB" b="1" dirty="0" smtClean="0"/>
              <a:t>The patient with impaired vision</a:t>
            </a:r>
          </a:p>
          <a:p>
            <a:pPr marL="514350" indent="-514350">
              <a:buAutoNum type="arabicPeriod"/>
            </a:pPr>
            <a:r>
              <a:rPr lang="en-GB" b="1" dirty="0" smtClean="0"/>
              <a:t>The patient with limited intelligence</a:t>
            </a:r>
          </a:p>
          <a:p>
            <a:pPr marL="514350" indent="-514350">
              <a:buAutoNum type="arabicPeriod"/>
            </a:pPr>
            <a:r>
              <a:rPr lang="en-GB" b="1" dirty="0" smtClean="0"/>
              <a:t>The poor historian</a:t>
            </a:r>
          </a:p>
          <a:p>
            <a:pPr marL="514350" indent="-514350">
              <a:buAutoNum type="arabicPeriod"/>
            </a:pPr>
            <a:r>
              <a:rPr lang="en-GB" b="1" dirty="0" smtClean="0"/>
              <a:t>The patient with personal problems</a:t>
            </a:r>
          </a:p>
          <a:p>
            <a:pPr marL="514350" indent="-514350">
              <a:buAutoNum type="arabicPeriod"/>
            </a:pPr>
            <a:endParaRPr lang="en-GB"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rgbClr val="0070C0"/>
                </a:solidFill>
              </a:rPr>
              <a:t>ADAPTING TO SPECIAL SITUATIONS</a:t>
            </a:r>
            <a:endParaRPr lang="en-GB" sz="3200" b="1" dirty="0">
              <a:solidFill>
                <a:srgbClr val="0070C0"/>
              </a:solidFill>
            </a:endParaRPr>
          </a:p>
        </p:txBody>
      </p:sp>
      <p:sp>
        <p:nvSpPr>
          <p:cNvPr id="3" name="Content Placeholder 2"/>
          <p:cNvSpPr>
            <a:spLocks noGrp="1"/>
          </p:cNvSpPr>
          <p:nvPr>
            <p:ph idx="1"/>
          </p:nvPr>
        </p:nvSpPr>
        <p:spPr/>
        <p:txBody>
          <a:bodyPr/>
          <a:lstStyle/>
          <a:p>
            <a:pPr marL="514350" indent="-514350">
              <a:buAutoNum type="arabicPeriod"/>
            </a:pPr>
            <a:r>
              <a:rPr lang="en-GB" b="1" dirty="0" smtClean="0">
                <a:solidFill>
                  <a:srgbClr val="0070C0"/>
                </a:solidFill>
              </a:rPr>
              <a:t>The silent patient</a:t>
            </a:r>
            <a:endParaRPr lang="en-GB" sz="2800" b="1" dirty="0" smtClean="0">
              <a:solidFill>
                <a:srgbClr val="0070C0"/>
              </a:solidFill>
            </a:endParaRPr>
          </a:p>
          <a:p>
            <a:pPr marL="514350" indent="-514350">
              <a:buFontTx/>
              <a:buChar char="-"/>
            </a:pPr>
            <a:r>
              <a:rPr lang="en-GB" sz="2800" dirty="0" smtClean="0"/>
              <a:t>Depression and dementia in pts?</a:t>
            </a:r>
          </a:p>
          <a:p>
            <a:pPr marL="514350" indent="-514350">
              <a:buFontTx/>
              <a:buChar char="-"/>
            </a:pPr>
            <a:r>
              <a:rPr lang="en-GB" sz="2800" dirty="0" smtClean="0"/>
              <a:t>Response to your questioning if you are too fast, pt disapproval of something you did or failed to recognize ex. Pain</a:t>
            </a:r>
          </a:p>
          <a:p>
            <a:pPr marL="514350" indent="-514350">
              <a:buNone/>
            </a:pPr>
            <a:r>
              <a:rPr lang="en-GB" b="1" dirty="0" smtClean="0"/>
              <a:t>ASK</a:t>
            </a:r>
          </a:p>
          <a:p>
            <a:pPr marL="514350" indent="-514350">
              <a:buFontTx/>
              <a:buChar char="-"/>
            </a:pPr>
            <a:r>
              <a:rPr lang="en-GB" dirty="0" smtClean="0"/>
              <a:t>You seem very quiet. Have I done something to offend you.</a:t>
            </a:r>
          </a:p>
          <a:p>
            <a:pPr marL="514350" indent="-514350">
              <a:buFontTx/>
              <a:buChar char="-"/>
            </a:pP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dirty="0" smtClean="0">
                <a:solidFill>
                  <a:srgbClr val="0070C0"/>
                </a:solidFill>
              </a:rPr>
              <a:t>2. Confusing pt</a:t>
            </a:r>
          </a:p>
          <a:p>
            <a:pPr>
              <a:buNone/>
            </a:pPr>
            <a:r>
              <a:rPr lang="en-GB" b="1" dirty="0"/>
              <a:t> </a:t>
            </a:r>
            <a:r>
              <a:rPr lang="en-GB" b="1" dirty="0" smtClean="0"/>
              <a:t>“ pt says fingernails feel to heavy.”</a:t>
            </a:r>
          </a:p>
          <a:p>
            <a:pPr>
              <a:buNone/>
            </a:pPr>
            <a:r>
              <a:rPr lang="en-GB" b="1" dirty="0"/>
              <a:t> </a:t>
            </a:r>
            <a:r>
              <a:rPr lang="en-GB" b="1" dirty="0" smtClean="0"/>
              <a:t>“my stomach knots up like a </a:t>
            </a:r>
            <a:r>
              <a:rPr lang="en-GB" b="1" dirty="0" err="1" smtClean="0"/>
              <a:t>smak</a:t>
            </a:r>
            <a:r>
              <a:rPr lang="en-GB" b="1" dirty="0" smtClean="0"/>
              <a:t>.”</a:t>
            </a:r>
          </a:p>
          <a:p>
            <a:pPr>
              <a:buNone/>
            </a:pPr>
            <a:endParaRPr lang="en-GB" b="1" dirty="0"/>
          </a:p>
          <a:p>
            <a:pPr>
              <a:buNone/>
            </a:pPr>
            <a:r>
              <a:rPr lang="en-GB" b="1" dirty="0" smtClean="0"/>
              <a:t>????? Mental/Neurological disorder</a:t>
            </a:r>
            <a:endParaRPr lang="en-GB" b="1"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dirty="0" smtClean="0">
                <a:solidFill>
                  <a:srgbClr val="0070C0"/>
                </a:solidFill>
              </a:rPr>
              <a:t>3. Patient with altered capacity</a:t>
            </a:r>
          </a:p>
          <a:p>
            <a:pPr>
              <a:buNone/>
            </a:pPr>
            <a:r>
              <a:rPr lang="en-GB" dirty="0" smtClean="0"/>
              <a:t>- </a:t>
            </a:r>
            <a:r>
              <a:rPr lang="en-GB" b="1" dirty="0" smtClean="0"/>
              <a:t>Got surrogate, informant or decision maker to assist with the history.</a:t>
            </a:r>
            <a:endParaRPr lang="en-GB" b="1"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000" b="1" dirty="0" smtClean="0"/>
              <a:t>Approach to the medical interview cont’d…</a:t>
            </a:r>
            <a:endParaRPr lang="en-US" sz="2000" dirty="0"/>
          </a:p>
        </p:txBody>
      </p:sp>
      <p:sp>
        <p:nvSpPr>
          <p:cNvPr id="3" name="Content Placeholder 2"/>
          <p:cNvSpPr>
            <a:spLocks noGrp="1"/>
          </p:cNvSpPr>
          <p:nvPr>
            <p:ph idx="1"/>
          </p:nvPr>
        </p:nvSpPr>
        <p:spPr>
          <a:xfrm>
            <a:off x="457200" y="1600201"/>
            <a:ext cx="8229600" cy="3733800"/>
          </a:xfrm>
        </p:spPr>
        <p:txBody>
          <a:bodyPr/>
          <a:lstStyle/>
          <a:p>
            <a:pPr>
              <a:buNone/>
            </a:pPr>
            <a:r>
              <a:rPr lang="en-US" b="1" dirty="0" smtClean="0">
                <a:solidFill>
                  <a:srgbClr val="0070C0"/>
                </a:solidFill>
              </a:rPr>
              <a:t>2. Reviewing the chart</a:t>
            </a:r>
          </a:p>
          <a:p>
            <a:pPr>
              <a:buFontTx/>
              <a:buChar char="-"/>
            </a:pPr>
            <a:r>
              <a:rPr lang="en-US" b="1" dirty="0" smtClean="0"/>
              <a:t>Help clinician gathers information and plans what areas to explore.</a:t>
            </a:r>
          </a:p>
          <a:p>
            <a:pPr>
              <a:buFontTx/>
              <a:buChar char="-"/>
            </a:pPr>
            <a:r>
              <a:rPr lang="en-US" dirty="0" smtClean="0"/>
              <a:t>Important aspects – </a:t>
            </a:r>
            <a:r>
              <a:rPr lang="en-US" dirty="0" smtClean="0">
                <a:solidFill>
                  <a:srgbClr val="0070C0"/>
                </a:solidFill>
              </a:rPr>
              <a:t>age, gender, address, health insurance, medications, allergies, vitals </a:t>
            </a:r>
            <a:r>
              <a:rPr lang="en-US" dirty="0" smtClean="0"/>
              <a:t>etc.</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b="1" dirty="0" smtClean="0">
                <a:solidFill>
                  <a:srgbClr val="0070C0"/>
                </a:solidFill>
              </a:rPr>
              <a:t>4. The talkative patient</a:t>
            </a:r>
          </a:p>
          <a:p>
            <a:pPr>
              <a:buFontTx/>
              <a:buChar char="-"/>
            </a:pPr>
            <a:r>
              <a:rPr lang="en-GB" sz="2800" b="1" dirty="0" smtClean="0"/>
              <a:t>Give pt free ran for about 5 to 10 min to talk and listen keenly.</a:t>
            </a:r>
          </a:p>
          <a:p>
            <a:pPr>
              <a:buFontTx/>
              <a:buChar char="-"/>
            </a:pPr>
            <a:r>
              <a:rPr lang="en-GB" sz="2800" b="1" dirty="0" smtClean="0"/>
              <a:t>Focus on what seems to be important/</a:t>
            </a:r>
            <a:r>
              <a:rPr lang="en-GB" sz="2800" b="1" dirty="0" err="1" smtClean="0"/>
              <a:t>pts</a:t>
            </a:r>
            <a:r>
              <a:rPr lang="en-GB" sz="2800" b="1" dirty="0" smtClean="0"/>
              <a:t> problem to pts and show interest by asking questions in those areas</a:t>
            </a:r>
          </a:p>
          <a:p>
            <a:pPr>
              <a:buFontTx/>
              <a:buChar char="-"/>
            </a:pPr>
            <a:r>
              <a:rPr lang="en-GB" sz="2800" b="1" dirty="0" smtClean="0"/>
              <a:t>Interrupt only if necessary </a:t>
            </a:r>
            <a:r>
              <a:rPr lang="en-GB" sz="2800" b="1" dirty="0" err="1" smtClean="0"/>
              <a:t>bt</a:t>
            </a:r>
            <a:r>
              <a:rPr lang="en-GB" sz="2800" b="1" dirty="0" smtClean="0"/>
              <a:t> be courteous</a:t>
            </a:r>
          </a:p>
          <a:p>
            <a:pPr>
              <a:buFontTx/>
              <a:buChar char="-"/>
            </a:pPr>
            <a:r>
              <a:rPr lang="en-GB" sz="2800" b="1" dirty="0" smtClean="0"/>
              <a:t>A brief summary by clinician may help change subject and validate concerns</a:t>
            </a:r>
            <a:endParaRPr lang="en-GB" sz="2800" b="1"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dirty="0" smtClean="0">
                <a:solidFill>
                  <a:srgbClr val="0070C0"/>
                </a:solidFill>
              </a:rPr>
              <a:t>5. The crying patient</a:t>
            </a:r>
          </a:p>
          <a:p>
            <a:pPr>
              <a:buFontTx/>
              <a:buChar char="-"/>
            </a:pPr>
            <a:r>
              <a:rPr lang="en-GB" sz="2800" b="1" dirty="0" smtClean="0"/>
              <a:t>It signals strong emotions – </a:t>
            </a:r>
            <a:r>
              <a:rPr lang="en-GB" sz="2800" b="1" dirty="0" err="1" smtClean="0"/>
              <a:t>saddness/anger/frustation</a:t>
            </a:r>
            <a:r>
              <a:rPr lang="en-GB" sz="2800" b="1" dirty="0" smtClean="0"/>
              <a:t>.</a:t>
            </a:r>
          </a:p>
          <a:p>
            <a:pPr>
              <a:buFontTx/>
              <a:buChar char="-"/>
            </a:pPr>
            <a:r>
              <a:rPr lang="en-GB" sz="2800" b="1" dirty="0" smtClean="0"/>
              <a:t>Crying is therapeutic – offer a tissue and wait for the patient to recover or hold pts hand gently or allow pt to cry on you shoulder.</a:t>
            </a:r>
          </a:p>
          <a:p>
            <a:pPr>
              <a:buFontTx/>
              <a:buChar char="-"/>
            </a:pPr>
            <a:r>
              <a:rPr lang="en-GB" sz="2800" b="1" dirty="0" smtClean="0"/>
              <a:t>“ comments like </a:t>
            </a:r>
            <a:r>
              <a:rPr lang="en-GB" sz="2800" b="1" dirty="0" err="1" smtClean="0"/>
              <a:t>im</a:t>
            </a:r>
            <a:r>
              <a:rPr lang="en-GB" sz="2800" b="1" dirty="0" smtClean="0"/>
              <a:t> glad you let that out my help in some cases.”</a:t>
            </a:r>
            <a:endParaRPr lang="en-GB" sz="2800" b="1"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GB" b="1" dirty="0" smtClean="0">
                <a:solidFill>
                  <a:srgbClr val="0070C0"/>
                </a:solidFill>
              </a:rPr>
              <a:t>6. Angry and disruptive patient</a:t>
            </a:r>
          </a:p>
          <a:p>
            <a:pPr>
              <a:buFontTx/>
              <a:buChar char="-"/>
            </a:pPr>
            <a:r>
              <a:rPr lang="en-GB" sz="3000" b="1" dirty="0" smtClean="0"/>
              <a:t>Accept the angry feelings for the patient.</a:t>
            </a:r>
          </a:p>
          <a:p>
            <a:pPr>
              <a:buFontTx/>
              <a:buChar char="-"/>
            </a:pPr>
            <a:r>
              <a:rPr lang="en-GB" sz="3000" b="1" dirty="0" smtClean="0"/>
              <a:t>Allow them to express such emotion without getting angry in return.</a:t>
            </a:r>
          </a:p>
          <a:p>
            <a:pPr>
              <a:buFontTx/>
              <a:buChar char="-"/>
            </a:pPr>
            <a:r>
              <a:rPr lang="en-GB" sz="3000" b="1" dirty="0" smtClean="0"/>
              <a:t>Validate if need be –</a:t>
            </a:r>
          </a:p>
          <a:p>
            <a:pPr>
              <a:buFontTx/>
              <a:buChar char="-"/>
            </a:pPr>
            <a:r>
              <a:rPr lang="en-GB" sz="3000" b="1" dirty="0" smtClean="0"/>
              <a:t>“ I understand you feel frustrated by the long wait but </a:t>
            </a:r>
            <a:r>
              <a:rPr lang="en-GB" sz="3000" b="1" dirty="0" err="1" smtClean="0"/>
              <a:t>im</a:t>
            </a:r>
            <a:r>
              <a:rPr lang="en-GB" sz="3000" b="1" dirty="0" smtClean="0"/>
              <a:t> following you case and will update on the same shortly.”</a:t>
            </a:r>
          </a:p>
          <a:p>
            <a:pPr>
              <a:buFontTx/>
              <a:buChar char="-"/>
            </a:pPr>
            <a:r>
              <a:rPr lang="en-GB" sz="3000" b="1" dirty="0" smtClean="0"/>
              <a:t>If disruptive – alert security, stay calm, appear accepting and avoid being confrontational.</a:t>
            </a:r>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dirty="0" smtClean="0">
                <a:solidFill>
                  <a:srgbClr val="0070C0"/>
                </a:solidFill>
              </a:rPr>
              <a:t>7. Pts with language barrier</a:t>
            </a:r>
          </a:p>
          <a:p>
            <a:pPr>
              <a:buNone/>
            </a:pPr>
            <a:r>
              <a:rPr lang="en-GB" b="1" dirty="0" smtClean="0">
                <a:solidFill>
                  <a:srgbClr val="0070C0"/>
                </a:solidFill>
              </a:rPr>
              <a:t>8. Pt with low literacy</a:t>
            </a:r>
          </a:p>
          <a:p>
            <a:pPr>
              <a:buFontTx/>
              <a:buChar char="-"/>
            </a:pPr>
            <a:r>
              <a:rPr lang="en-GB" sz="2800" b="1" dirty="0" smtClean="0"/>
              <a:t>Simplify information and avoid orders like 1x3</a:t>
            </a:r>
          </a:p>
          <a:p>
            <a:pPr>
              <a:buFontTx/>
              <a:buChar char="-"/>
            </a:pPr>
            <a:endParaRPr lang="en-GB" dirty="0"/>
          </a:p>
          <a:p>
            <a:pPr>
              <a:buNone/>
            </a:pPr>
            <a:r>
              <a:rPr lang="en-GB" b="1" dirty="0" smtClean="0">
                <a:solidFill>
                  <a:srgbClr val="0070C0"/>
                </a:solidFill>
              </a:rPr>
              <a:t>9. The patient with impaired hearing</a:t>
            </a:r>
          </a:p>
          <a:p>
            <a:pPr>
              <a:buNone/>
            </a:pPr>
            <a:endParaRPr lang="en-GB" dirty="0"/>
          </a:p>
          <a:p>
            <a:pPr>
              <a:buNone/>
            </a:pPr>
            <a:endParaRPr lang="en-GB"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500034" y="428604"/>
            <a:ext cx="8072494" cy="62151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b="1" dirty="0" smtClean="0">
                <a:solidFill>
                  <a:srgbClr val="0070C0"/>
                </a:solidFill>
              </a:rPr>
              <a:t>10. The patient with impaired vision</a:t>
            </a:r>
          </a:p>
          <a:p>
            <a:pPr>
              <a:buFontTx/>
              <a:buChar char="-"/>
            </a:pPr>
            <a:r>
              <a:rPr lang="en-GB" sz="2800" b="1" dirty="0" smtClean="0"/>
              <a:t>Shake hands</a:t>
            </a:r>
            <a:r>
              <a:rPr lang="en-GB" sz="2800" dirty="0" smtClean="0"/>
              <a:t> – establish contact and explain who you are and why you are there.</a:t>
            </a:r>
          </a:p>
          <a:p>
            <a:pPr>
              <a:buFontTx/>
              <a:buChar char="-"/>
            </a:pPr>
            <a:r>
              <a:rPr lang="en-GB" sz="2800" b="1" dirty="0" smtClean="0"/>
              <a:t>Orient patient to the room if unfamiliar</a:t>
            </a:r>
          </a:p>
          <a:p>
            <a:pPr>
              <a:buFontTx/>
              <a:buChar char="-"/>
            </a:pPr>
            <a:r>
              <a:rPr lang="en-GB" sz="2800" dirty="0" smtClean="0"/>
              <a:t>If the pts uses glasses allow them to wear them during the interview.</a:t>
            </a:r>
            <a:endParaRPr lang="en-GB" sz="2800"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GB" b="1" dirty="0" smtClean="0">
                <a:solidFill>
                  <a:srgbClr val="0070C0"/>
                </a:solidFill>
              </a:rPr>
              <a:t>11. Patient with limited intelligence</a:t>
            </a:r>
          </a:p>
          <a:p>
            <a:pPr>
              <a:buFontTx/>
              <a:buChar char="-"/>
            </a:pPr>
            <a:r>
              <a:rPr lang="en-GB" b="1" dirty="0" smtClean="0"/>
              <a:t>Transit to MSE </a:t>
            </a:r>
            <a:r>
              <a:rPr lang="en-GB" b="1" dirty="0" err="1" smtClean="0"/>
              <a:t>ie</a:t>
            </a:r>
            <a:r>
              <a:rPr lang="en-GB" b="1" dirty="0" smtClean="0"/>
              <a:t> pt my have mental retardation</a:t>
            </a:r>
          </a:p>
          <a:p>
            <a:pPr>
              <a:buFontTx/>
              <a:buChar char="-"/>
            </a:pPr>
            <a:r>
              <a:rPr lang="en-GB" b="1" dirty="0" smtClean="0"/>
              <a:t>Family and caregiver assist with history</a:t>
            </a:r>
          </a:p>
          <a:p>
            <a:pPr>
              <a:buFontTx/>
              <a:buChar char="-"/>
            </a:pPr>
            <a:endParaRPr lang="en-GB" b="1" dirty="0">
              <a:solidFill>
                <a:srgbClr val="0070C0"/>
              </a:solidFill>
            </a:endParaRPr>
          </a:p>
          <a:p>
            <a:pPr>
              <a:buNone/>
            </a:pPr>
            <a:r>
              <a:rPr lang="en-GB" b="1" dirty="0" smtClean="0">
                <a:solidFill>
                  <a:srgbClr val="0070C0"/>
                </a:solidFill>
              </a:rPr>
              <a:t>12. The patient with </a:t>
            </a:r>
            <a:r>
              <a:rPr lang="en-GB" b="1" dirty="0" err="1" smtClean="0">
                <a:solidFill>
                  <a:srgbClr val="0070C0"/>
                </a:solidFill>
              </a:rPr>
              <a:t>personnal</a:t>
            </a:r>
            <a:r>
              <a:rPr lang="en-GB" b="1" dirty="0" smtClean="0">
                <a:solidFill>
                  <a:srgbClr val="0070C0"/>
                </a:solidFill>
              </a:rPr>
              <a:t> problems</a:t>
            </a:r>
          </a:p>
          <a:p>
            <a:pPr>
              <a:buNone/>
            </a:pPr>
            <a:r>
              <a:rPr lang="en-GB" dirty="0" smtClean="0"/>
              <a:t>-</a:t>
            </a:r>
            <a:r>
              <a:rPr lang="en-GB" b="1" dirty="0" smtClean="0"/>
              <a:t>Ex. Pts asks you if he/she should quite stressful job.</a:t>
            </a:r>
          </a:p>
          <a:p>
            <a:pPr>
              <a:buNone/>
            </a:pPr>
            <a:r>
              <a:rPr lang="en-GB" b="1" dirty="0" smtClean="0"/>
              <a:t>-Explore approaches pts has considered and relate to pros and cons, who else they have discussed with and what support they have available. Ultimately it should be their choice to make.</a:t>
            </a:r>
            <a:endParaRPr lang="en-GB" b="1" dirty="0"/>
          </a:p>
        </p:txBody>
      </p:sp>
      <p:sp>
        <p:nvSpPr>
          <p:cNvPr id="4" name="Title 1"/>
          <p:cNvSpPr>
            <a:spLocks noGrp="1"/>
          </p:cNvSpPr>
          <p:nvPr>
            <p:ph type="title"/>
          </p:nvPr>
        </p:nvSpPr>
        <p:spPr/>
        <p:txBody>
          <a:bodyPr>
            <a:normAutofit/>
          </a:bodyPr>
          <a:lstStyle/>
          <a:p>
            <a:pPr algn="l"/>
            <a:r>
              <a:rPr lang="en-GB" sz="2000" b="1" dirty="0" smtClean="0">
                <a:solidFill>
                  <a:srgbClr val="0070C0"/>
                </a:solidFill>
              </a:rPr>
              <a:t>Adapting to special situations cont’d…</a:t>
            </a:r>
            <a:endParaRPr lang="en-GB" sz="2000" b="1" dirty="0">
              <a:solidFill>
                <a:srgbClr val="0070C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70C0"/>
                </a:solidFill>
              </a:rPr>
              <a:t>Special Aspects of Interviewing</a:t>
            </a:r>
            <a:endParaRPr lang="en-GB" dirty="0">
              <a:solidFill>
                <a:srgbClr val="0070C0"/>
              </a:solidFill>
            </a:endParaRPr>
          </a:p>
        </p:txBody>
      </p:sp>
      <p:sp>
        <p:nvSpPr>
          <p:cNvPr id="6" name="TextBox 5"/>
          <p:cNvSpPr txBox="1"/>
          <p:nvPr/>
        </p:nvSpPr>
        <p:spPr>
          <a:xfrm>
            <a:off x="857224" y="1619896"/>
            <a:ext cx="7643866" cy="4832092"/>
          </a:xfrm>
          <a:prstGeom prst="rect">
            <a:avLst/>
          </a:prstGeom>
          <a:noFill/>
        </p:spPr>
        <p:txBody>
          <a:bodyPr wrap="square" rtlCol="0">
            <a:spAutoFit/>
          </a:bodyPr>
          <a:lstStyle/>
          <a:p>
            <a:pPr>
              <a:buFont typeface="Wingdings" pitchFamily="2" charset="2"/>
              <a:buChar char="v"/>
            </a:pPr>
            <a:r>
              <a:rPr lang="en-GB" sz="2800" b="1" dirty="0" smtClean="0"/>
              <a:t>Cultural competence</a:t>
            </a:r>
          </a:p>
          <a:p>
            <a:pPr>
              <a:buFont typeface="Wingdings" pitchFamily="2" charset="2"/>
              <a:buChar char="v"/>
            </a:pPr>
            <a:r>
              <a:rPr lang="en-GB" sz="2800" b="1" dirty="0" smtClean="0"/>
              <a:t>The drug and alcohol</a:t>
            </a:r>
          </a:p>
          <a:p>
            <a:pPr>
              <a:buFont typeface="Wingdings" pitchFamily="2" charset="2"/>
              <a:buChar char="v"/>
            </a:pPr>
            <a:r>
              <a:rPr lang="en-GB" sz="2800" b="1" dirty="0" smtClean="0"/>
              <a:t>The sexual history</a:t>
            </a:r>
          </a:p>
          <a:p>
            <a:pPr>
              <a:buFont typeface="Wingdings" pitchFamily="2" charset="2"/>
              <a:buChar char="v"/>
            </a:pPr>
            <a:r>
              <a:rPr lang="en-GB" sz="2800" b="1" dirty="0" smtClean="0"/>
              <a:t>Domestic and physical violence</a:t>
            </a:r>
          </a:p>
          <a:p>
            <a:pPr>
              <a:buFont typeface="Wingdings" pitchFamily="2" charset="2"/>
              <a:buChar char="v"/>
            </a:pPr>
            <a:r>
              <a:rPr lang="en-GB" sz="2800" b="1" dirty="0" smtClean="0"/>
              <a:t>The mental </a:t>
            </a:r>
            <a:r>
              <a:rPr lang="en-GB" sz="2800" b="1" dirty="0" err="1" smtClean="0"/>
              <a:t>heallth</a:t>
            </a:r>
            <a:r>
              <a:rPr lang="en-GB" sz="2800" b="1" dirty="0" smtClean="0"/>
              <a:t> history</a:t>
            </a:r>
          </a:p>
          <a:p>
            <a:pPr>
              <a:buFont typeface="Wingdings" pitchFamily="2" charset="2"/>
              <a:buChar char="v"/>
            </a:pPr>
            <a:r>
              <a:rPr lang="en-GB" sz="2800" b="1" dirty="0" smtClean="0"/>
              <a:t>Death and the dying patient (phases of grieving- </a:t>
            </a:r>
            <a:r>
              <a:rPr lang="en-GB" sz="2800" dirty="0" smtClean="0">
                <a:solidFill>
                  <a:srgbClr val="002060"/>
                </a:solidFill>
              </a:rPr>
              <a:t>Denial and isolation, Anger, Bargaining, Depression or sadness and finally Acceptance).</a:t>
            </a:r>
          </a:p>
          <a:p>
            <a:pPr>
              <a:buFont typeface="Wingdings" pitchFamily="2" charset="2"/>
              <a:buChar char="v"/>
            </a:pPr>
            <a:r>
              <a:rPr lang="en-GB" sz="2800" b="1" dirty="0" smtClean="0"/>
              <a:t>Sexuality in the clinician – patient relationship</a:t>
            </a:r>
          </a:p>
          <a:p>
            <a:pPr>
              <a:buFont typeface="Wingdings" pitchFamily="2" charset="2"/>
              <a:buChar char="v"/>
            </a:pPr>
            <a:r>
              <a:rPr lang="en-GB" sz="2800" b="1" dirty="0" smtClean="0"/>
              <a:t>Ethical considerations</a:t>
            </a:r>
          </a:p>
          <a:p>
            <a:pPr>
              <a:buFont typeface="Wingdings" pitchFamily="2" charset="2"/>
              <a:buChar char="v"/>
            </a:pPr>
            <a:endParaRPr lang="en-GB" sz="2800"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400" b="1" dirty="0" smtClean="0"/>
              <a:t>Special Aspects of Interviewing cont’d…</a:t>
            </a:r>
            <a:endParaRPr lang="en-GB" sz="2400"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v"/>
            </a:pPr>
            <a:r>
              <a:rPr lang="en-GB" b="1" i="1" dirty="0" smtClean="0">
                <a:solidFill>
                  <a:schemeClr val="tx2"/>
                </a:solidFill>
              </a:rPr>
              <a:t>Single most important rule is to be non-judgemental</a:t>
            </a:r>
          </a:p>
          <a:p>
            <a:pPr>
              <a:buFont typeface="Wingdings" pitchFamily="2" charset="2"/>
              <a:buChar char="v"/>
            </a:pPr>
            <a:r>
              <a:rPr lang="en-GB" b="1" i="1" dirty="0" smtClean="0">
                <a:solidFill>
                  <a:schemeClr val="tx2"/>
                </a:solidFill>
              </a:rPr>
              <a:t>Explain why you need to know certain information</a:t>
            </a:r>
            <a:r>
              <a:rPr lang="en-GB" b="1" i="1" dirty="0" smtClean="0"/>
              <a:t>- doing so makes the patient less apprehensive</a:t>
            </a:r>
          </a:p>
          <a:p>
            <a:pPr>
              <a:buFont typeface="Wingdings" pitchFamily="2" charset="2"/>
              <a:buChar char="v"/>
            </a:pPr>
            <a:r>
              <a:rPr lang="en-GB" b="1" i="1" dirty="0" smtClean="0">
                <a:solidFill>
                  <a:schemeClr val="tx2"/>
                </a:solidFill>
              </a:rPr>
              <a:t>Use specific language </a:t>
            </a:r>
            <a:r>
              <a:rPr lang="en-GB" b="1" i="1" dirty="0" smtClean="0"/>
              <a:t>– ex. Penis, vagina and not “ private parts.”</a:t>
            </a:r>
          </a:p>
          <a:p>
            <a:pPr>
              <a:buFont typeface="Wingdings" pitchFamily="2" charset="2"/>
              <a:buChar char="v"/>
            </a:pPr>
            <a:r>
              <a:rPr lang="en-GB" b="1" i="1" dirty="0" smtClean="0">
                <a:solidFill>
                  <a:schemeClr val="tx2"/>
                </a:solidFill>
              </a:rPr>
              <a:t>Choose words that the patient understands</a:t>
            </a:r>
            <a:r>
              <a:rPr lang="en-GB" b="1" i="1" dirty="0" smtClean="0"/>
              <a:t>. “By intercourse, I mean when a man inserts his penis </a:t>
            </a:r>
            <a:r>
              <a:rPr lang="en-GB" b="1" dirty="0" smtClean="0"/>
              <a:t>into a woman’s vagina.”</a:t>
            </a:r>
          </a:p>
          <a:p>
            <a:pPr>
              <a:buFont typeface="Wingdings" pitchFamily="2" charset="2"/>
              <a:buChar char="v"/>
            </a:pPr>
            <a:r>
              <a:rPr lang="en-GB" b="1" i="1" dirty="0" smtClean="0">
                <a:solidFill>
                  <a:schemeClr val="tx2"/>
                </a:solidFill>
              </a:rPr>
              <a:t>Find opening questions for sensitive topics and learn the specific kinds of data needed for your assessments</a:t>
            </a:r>
            <a:endParaRPr lang="en-GB" b="1" dirty="0">
              <a:solidFill>
                <a:schemeClr val="tx2"/>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642910" y="3571876"/>
            <a:ext cx="7929618" cy="3071834"/>
          </a:xfrm>
          <a:prstGeom prst="rect">
            <a:avLst/>
          </a:prstGeom>
          <a:noFill/>
          <a:ln w="9525">
            <a:noFill/>
            <a:miter lim="800000"/>
            <a:headEnd/>
            <a:tailEnd/>
          </a:ln>
          <a:effectLst/>
        </p:spPr>
      </p:pic>
      <p:pic>
        <p:nvPicPr>
          <p:cNvPr id="6" name="Picture 2"/>
          <p:cNvPicPr>
            <a:picLocks noGrp="1" noChangeAspect="1" noChangeArrowheads="1"/>
          </p:cNvPicPr>
          <p:nvPr>
            <p:ph idx="1"/>
          </p:nvPr>
        </p:nvPicPr>
        <p:blipFill>
          <a:blip r:embed="rId3"/>
          <a:srcRect/>
          <a:stretch>
            <a:fillRect/>
          </a:stretch>
        </p:blipFill>
        <p:spPr bwMode="auto">
          <a:xfrm>
            <a:off x="585540" y="142876"/>
            <a:ext cx="7786742" cy="32861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3. Setting goals for the interview</a:t>
            </a:r>
          </a:p>
          <a:p>
            <a:pPr>
              <a:buFontTx/>
              <a:buChar char="-"/>
            </a:pPr>
            <a:r>
              <a:rPr lang="en-US" sz="2800" b="1" dirty="0" smtClean="0"/>
              <a:t>Students</a:t>
            </a:r>
            <a:r>
              <a:rPr lang="en-US" sz="2800" dirty="0" smtClean="0"/>
              <a:t> – goal is to take a history and physical examination for write-up to submit to lecturer.</a:t>
            </a:r>
          </a:p>
          <a:p>
            <a:pPr>
              <a:buFontTx/>
              <a:buChar char="-"/>
            </a:pPr>
            <a:r>
              <a:rPr lang="en-US" sz="2800" b="1" dirty="0" smtClean="0"/>
              <a:t>clinician</a:t>
            </a:r>
            <a:r>
              <a:rPr lang="en-US" sz="2800" dirty="0" smtClean="0"/>
              <a:t> – review waiting patients, fill in org or insurance forms and test hypothesis</a:t>
            </a:r>
          </a:p>
          <a:p>
            <a:pPr>
              <a:buFontTx/>
              <a:buChar char="-"/>
            </a:pPr>
            <a:r>
              <a:rPr lang="en-US" sz="2800" b="1" dirty="0" smtClean="0"/>
              <a:t>Important – balance provider-centered goals and patient centered goals</a:t>
            </a:r>
            <a:endParaRPr lang="en-US" sz="2800" b="1" dirty="0"/>
          </a:p>
        </p:txBody>
      </p:sp>
      <p:sp>
        <p:nvSpPr>
          <p:cNvPr id="4" name="Title 1"/>
          <p:cNvSpPr>
            <a:spLocks noGrp="1"/>
          </p:cNvSpPr>
          <p:nvPr>
            <p:ph type="title"/>
          </p:nvPr>
        </p:nvSpPr>
        <p:spPr/>
        <p:txBody>
          <a:bodyPr>
            <a:normAutofit/>
          </a:bodyPr>
          <a:lstStyle/>
          <a:p>
            <a:pPr algn="l"/>
            <a:r>
              <a:rPr lang="en-US" sz="2000" b="1" dirty="0" smtClean="0"/>
              <a:t>Approach to the medical interview cont’d…</a:t>
            </a:r>
            <a:endParaRPr lang="en-US"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Interviewing Patients of Different Ages</a:t>
            </a:r>
            <a:endParaRPr lang="en-GB" sz="3200" dirty="0"/>
          </a:p>
        </p:txBody>
      </p:sp>
      <p:sp>
        <p:nvSpPr>
          <p:cNvPr id="3" name="Content Placeholder 2"/>
          <p:cNvSpPr>
            <a:spLocks noGrp="1"/>
          </p:cNvSpPr>
          <p:nvPr>
            <p:ph idx="1"/>
          </p:nvPr>
        </p:nvSpPr>
        <p:spPr/>
        <p:txBody>
          <a:bodyPr/>
          <a:lstStyle/>
          <a:p>
            <a:r>
              <a:rPr lang="en-GB" dirty="0" smtClean="0"/>
              <a:t>Assignment</a:t>
            </a:r>
          </a:p>
          <a:p>
            <a:endParaRPr lang="en-GB"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www.bioinfo.mpg.de/euclis/General/images/clockReferences.jpg"/>
          <p:cNvPicPr>
            <a:picLocks noChangeAspect="1" noChangeArrowheads="1"/>
          </p:cNvPicPr>
          <p:nvPr/>
        </p:nvPicPr>
        <p:blipFill>
          <a:blip r:embed="rId2">
            <a:lum bright="40000" contrast="-40000"/>
          </a:blip>
          <a:srcRect/>
          <a:stretch>
            <a:fillRect/>
          </a:stretch>
        </p:blipFill>
        <p:spPr bwMode="auto">
          <a:xfrm>
            <a:off x="0" y="1"/>
            <a:ext cx="9144001" cy="6857999"/>
          </a:xfrm>
          <a:prstGeom prst="rect">
            <a:avLst/>
          </a:prstGeom>
          <a:noFill/>
        </p:spPr>
      </p:pic>
      <p:sp>
        <p:nvSpPr>
          <p:cNvPr id="2" name="Title 1"/>
          <p:cNvSpPr>
            <a:spLocks noGrp="1"/>
          </p:cNvSpPr>
          <p:nvPr>
            <p:ph type="title"/>
          </p:nvPr>
        </p:nvSpPr>
        <p:spPr>
          <a:xfrm>
            <a:off x="457200" y="714364"/>
            <a:ext cx="8229600" cy="1143000"/>
          </a:xfrm>
        </p:spPr>
        <p:txBody>
          <a:bodyPr/>
          <a:lstStyle/>
          <a:p>
            <a:r>
              <a:rPr lang="en-GB" b="1" dirty="0" smtClean="0"/>
              <a:t>REFERENCES </a:t>
            </a:r>
            <a:endParaRPr lang="en-GB" b="1" dirty="0"/>
          </a:p>
        </p:txBody>
      </p:sp>
      <p:sp>
        <p:nvSpPr>
          <p:cNvPr id="3" name="Content Placeholder 2"/>
          <p:cNvSpPr>
            <a:spLocks noGrp="1"/>
          </p:cNvSpPr>
          <p:nvPr>
            <p:ph idx="1"/>
          </p:nvPr>
        </p:nvSpPr>
        <p:spPr>
          <a:xfrm>
            <a:off x="457200" y="2028829"/>
            <a:ext cx="8229600" cy="3114683"/>
          </a:xfrm>
        </p:spPr>
        <p:txBody>
          <a:bodyPr/>
          <a:lstStyle/>
          <a:p>
            <a:pPr marL="514350" indent="-514350">
              <a:buFont typeface="+mj-lt"/>
              <a:buAutoNum type="arabicPeriod"/>
            </a:pPr>
            <a:r>
              <a:rPr lang="en-GB" b="1" dirty="0" smtClean="0"/>
              <a:t>BATES TEXT BOOK OF PHYSICAL EXAMINATION AND HISTORY TAKING.</a:t>
            </a:r>
          </a:p>
          <a:p>
            <a:pPr marL="514350" indent="-514350">
              <a:buFont typeface="+mj-lt"/>
              <a:buAutoNum type="arabicPeriod"/>
            </a:pPr>
            <a:r>
              <a:rPr lang="en-GB" b="1" dirty="0" smtClean="0"/>
              <a:t>FUNDAMENTALS OF NURSING</a:t>
            </a:r>
          </a:p>
          <a:p>
            <a:pPr marL="514350" indent="-514350">
              <a:buFont typeface="+mj-lt"/>
              <a:buAutoNum type="arabicPeriod"/>
            </a:pPr>
            <a:r>
              <a:rPr lang="en-GB" b="1" dirty="0" smtClean="0"/>
              <a:t>FUNDAMENTALS OF NURSING, STANDARDS AND PRACTICE</a:t>
            </a:r>
            <a:endParaRPr lang="en-GB"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84" y="2786058"/>
            <a:ext cx="3900486" cy="1614486"/>
          </a:xfrm>
        </p:spPr>
        <p:txBody>
          <a:bodyPr/>
          <a:lstStyle/>
          <a:p>
            <a:pPr algn="ctr">
              <a:buNone/>
            </a:pPr>
            <a:r>
              <a:rPr lang="en-GB" b="1" dirty="0" smtClean="0"/>
              <a:t>THANK YOU</a:t>
            </a:r>
            <a:endParaRPr lang="en-GB" b="1" dirty="0"/>
          </a:p>
        </p:txBody>
      </p:sp>
      <p:pic>
        <p:nvPicPr>
          <p:cNvPr id="4" name="Picture 2" descr="http://media.merchantcircle.com/1555149/FedoraCat-Welcome_medium.jpeg"/>
          <p:cNvPicPr>
            <a:picLocks noChangeAspect="1" noChangeArrowheads="1"/>
          </p:cNvPicPr>
          <p:nvPr/>
        </p:nvPicPr>
        <p:blipFill>
          <a:blip r:embed="rId2"/>
          <a:srcRect/>
          <a:stretch>
            <a:fillRect/>
          </a:stretch>
        </p:blipFill>
        <p:spPr bwMode="auto">
          <a:xfrm>
            <a:off x="5429256" y="3429000"/>
            <a:ext cx="2609850" cy="228600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dirty="0" smtClean="0"/>
              <a:t>4. </a:t>
            </a:r>
            <a:r>
              <a:rPr lang="en-US" b="1" dirty="0" smtClean="0">
                <a:solidFill>
                  <a:srgbClr val="0070C0"/>
                </a:solidFill>
              </a:rPr>
              <a:t>Reviewing your clinical behavior and appearance</a:t>
            </a:r>
            <a:r>
              <a:rPr lang="en-US" dirty="0" smtClean="0"/>
              <a:t>.</a:t>
            </a:r>
          </a:p>
          <a:p>
            <a:pPr>
              <a:buFontTx/>
              <a:buChar char="-"/>
            </a:pPr>
            <a:r>
              <a:rPr lang="en-US" b="1" dirty="0" smtClean="0"/>
              <a:t>As you watch the pt he/she will watch you too.</a:t>
            </a:r>
          </a:p>
          <a:p>
            <a:pPr>
              <a:buFontTx/>
              <a:buChar char="-"/>
            </a:pPr>
            <a:r>
              <a:rPr lang="en-US" b="1" dirty="0" smtClean="0"/>
              <a:t>Be calm and unhurried</a:t>
            </a:r>
          </a:p>
          <a:p>
            <a:pPr>
              <a:buFontTx/>
              <a:buChar char="-"/>
            </a:pPr>
            <a:r>
              <a:rPr lang="en-US" b="1" dirty="0" smtClean="0"/>
              <a:t>Personal </a:t>
            </a:r>
            <a:r>
              <a:rPr lang="en-US" b="1" dirty="0" err="1" smtClean="0"/>
              <a:t>appearace</a:t>
            </a:r>
            <a:r>
              <a:rPr lang="en-US" b="1" dirty="0" smtClean="0"/>
              <a:t> of clinician should be good.</a:t>
            </a:r>
          </a:p>
          <a:p>
            <a:pPr>
              <a:buFontTx/>
              <a:buChar char="-"/>
            </a:pPr>
            <a:r>
              <a:rPr lang="en-US" b="1" dirty="0" smtClean="0"/>
              <a:t>Postures, gestures, eye contact, tone of voice all convey the extent of your interest, attention, acceptance and understanding.</a:t>
            </a:r>
          </a:p>
          <a:p>
            <a:pPr>
              <a:buFontTx/>
              <a:buChar char="-"/>
            </a:pPr>
            <a:r>
              <a:rPr lang="en-US" b="1" dirty="0" smtClean="0"/>
              <a:t>Avoid actions that </a:t>
            </a:r>
            <a:r>
              <a:rPr lang="en-US" b="1" dirty="0" err="1" smtClean="0"/>
              <a:t>potray</a:t>
            </a:r>
            <a:r>
              <a:rPr lang="en-US" b="1" dirty="0" smtClean="0"/>
              <a:t> disapproval, </a:t>
            </a:r>
            <a:r>
              <a:rPr lang="en-US" b="1" dirty="0" err="1" smtClean="0"/>
              <a:t>embarassment</a:t>
            </a:r>
            <a:r>
              <a:rPr lang="en-US" b="1" dirty="0" smtClean="0"/>
              <a:t>, impatience or boredom, - these block communication as do stereotypes and belittling pts.</a:t>
            </a:r>
          </a:p>
        </p:txBody>
      </p:sp>
      <p:sp>
        <p:nvSpPr>
          <p:cNvPr id="4" name="Title 1"/>
          <p:cNvSpPr>
            <a:spLocks noGrp="1"/>
          </p:cNvSpPr>
          <p:nvPr>
            <p:ph type="title"/>
          </p:nvPr>
        </p:nvSpPr>
        <p:spPr/>
        <p:txBody>
          <a:bodyPr>
            <a:normAutofit/>
          </a:bodyPr>
          <a:lstStyle/>
          <a:p>
            <a:pPr algn="l"/>
            <a:r>
              <a:rPr lang="en-US" sz="2000" b="1" dirty="0" smtClean="0"/>
              <a:t>Approach to the medical interview cont’d…</a:t>
            </a:r>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343400"/>
          </a:xfrm>
        </p:spPr>
        <p:txBody>
          <a:bodyPr/>
          <a:lstStyle/>
          <a:p>
            <a:pPr>
              <a:buNone/>
            </a:pPr>
            <a:r>
              <a:rPr lang="en-US" b="1" dirty="0" smtClean="0">
                <a:solidFill>
                  <a:srgbClr val="0070C0"/>
                </a:solidFill>
              </a:rPr>
              <a:t>5. Adjusting the environment</a:t>
            </a:r>
          </a:p>
          <a:p>
            <a:pPr>
              <a:buFontTx/>
              <a:buChar char="-"/>
            </a:pPr>
            <a:r>
              <a:rPr lang="en-US" b="1" dirty="0" smtClean="0"/>
              <a:t>Privacy and </a:t>
            </a:r>
            <a:r>
              <a:rPr lang="en-US" b="1" dirty="0" smtClean="0"/>
              <a:t>confidentiality </a:t>
            </a:r>
            <a:r>
              <a:rPr lang="en-US" b="1" dirty="0" smtClean="0"/>
              <a:t>is important</a:t>
            </a:r>
          </a:p>
          <a:p>
            <a:pPr>
              <a:buFontTx/>
              <a:buChar char="-"/>
            </a:pPr>
            <a:r>
              <a:rPr lang="en-US" b="1" dirty="0" smtClean="0"/>
              <a:t>Good seating arrangement</a:t>
            </a:r>
          </a:p>
          <a:p>
            <a:pPr>
              <a:buNone/>
            </a:pPr>
            <a:endParaRPr lang="en-US" dirty="0"/>
          </a:p>
        </p:txBody>
      </p:sp>
      <p:sp>
        <p:nvSpPr>
          <p:cNvPr id="4" name="Title 1"/>
          <p:cNvSpPr>
            <a:spLocks noGrp="1"/>
          </p:cNvSpPr>
          <p:nvPr>
            <p:ph type="title"/>
          </p:nvPr>
        </p:nvSpPr>
        <p:spPr/>
        <p:txBody>
          <a:bodyPr>
            <a:normAutofit/>
          </a:bodyPr>
          <a:lstStyle/>
          <a:p>
            <a:pPr algn="l"/>
            <a:r>
              <a:rPr lang="en-US" sz="2000" b="1" dirty="0" smtClean="0"/>
              <a:t>Approach to the medical interview cont’d…</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solidFill>
                  <a:srgbClr val="0070C0"/>
                </a:solidFill>
              </a:rPr>
              <a:t>6. Taking notes</a:t>
            </a:r>
          </a:p>
          <a:p>
            <a:pPr>
              <a:buFontTx/>
              <a:buChar char="-"/>
            </a:pPr>
            <a:r>
              <a:rPr lang="en-US" sz="2800" b="1" dirty="0" smtClean="0"/>
              <a:t>Write notes </a:t>
            </a:r>
            <a:r>
              <a:rPr lang="en-US" sz="2800" b="1" dirty="0" err="1" smtClean="0"/>
              <a:t>bt</a:t>
            </a:r>
            <a:r>
              <a:rPr lang="en-US" sz="2800" b="1" dirty="0" smtClean="0"/>
              <a:t> do not let note-taking or writing forms destruct you from the patient</a:t>
            </a:r>
          </a:p>
          <a:p>
            <a:pPr>
              <a:buFontTx/>
              <a:buChar char="-"/>
            </a:pPr>
            <a:r>
              <a:rPr lang="en-US" sz="2800" b="1" dirty="0" smtClean="0"/>
              <a:t>Maintain good eye contact and whenever the patient is talking about sensitive or disturbing material put your pen down and listen</a:t>
            </a:r>
            <a:endParaRPr lang="en-US" sz="2800" b="1" dirty="0"/>
          </a:p>
        </p:txBody>
      </p:sp>
      <p:sp>
        <p:nvSpPr>
          <p:cNvPr id="4" name="Title 1"/>
          <p:cNvSpPr>
            <a:spLocks noGrp="1"/>
          </p:cNvSpPr>
          <p:nvPr>
            <p:ph type="title"/>
          </p:nvPr>
        </p:nvSpPr>
        <p:spPr/>
        <p:txBody>
          <a:bodyPr>
            <a:normAutofit/>
          </a:bodyPr>
          <a:lstStyle/>
          <a:p>
            <a:pPr algn="l"/>
            <a:r>
              <a:rPr lang="en-US" sz="2000" b="1" dirty="0" smtClean="0"/>
              <a:t>Approach to the medical interview cont’d…</a:t>
            </a: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THE SEQUENCE OF THE INTERVIEW</a:t>
            </a:r>
            <a:endParaRPr lang="en-US" sz="3200" b="1" dirty="0"/>
          </a:p>
        </p:txBody>
      </p:sp>
      <p:sp>
        <p:nvSpPr>
          <p:cNvPr id="3" name="Content Placeholder 2"/>
          <p:cNvSpPr>
            <a:spLocks noGrp="1"/>
          </p:cNvSpPr>
          <p:nvPr>
            <p:ph idx="1"/>
          </p:nvPr>
        </p:nvSpPr>
        <p:spPr>
          <a:xfrm>
            <a:off x="457200" y="1600201"/>
            <a:ext cx="8229600" cy="3200400"/>
          </a:xfrm>
        </p:spPr>
        <p:txBody>
          <a:bodyPr/>
          <a:lstStyle/>
          <a:p>
            <a:pPr>
              <a:buNone/>
            </a:pPr>
            <a:r>
              <a:rPr lang="en-US" b="1" dirty="0" smtClean="0"/>
              <a:t>- Throughout the sequence, clinician must always be attuned to pts feelings, help, pt express themselves, respond to their concerns and validate significances</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85720" y="71414"/>
            <a:ext cx="8358246" cy="657227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1742</Words>
  <Application>Microsoft Office PowerPoint</Application>
  <PresentationFormat>On-screen Show (4:3)</PresentationFormat>
  <Paragraphs>216</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INTERVIEWING AND THE HEALTH HISTORY</vt:lpstr>
      <vt:lpstr>APPROACH TO THE MEDICAL INTERVIEW</vt:lpstr>
      <vt:lpstr>Approach to the medical interview cont’d…</vt:lpstr>
      <vt:lpstr>Approach to the medical interview cont’d…</vt:lpstr>
      <vt:lpstr>Approach to the medical interview cont’d…</vt:lpstr>
      <vt:lpstr>Approach to the medical interview cont’d…</vt:lpstr>
      <vt:lpstr>Approach to the medical interview cont’d…</vt:lpstr>
      <vt:lpstr>THE SEQUENCE OF THE INTERVIEW</vt:lpstr>
      <vt:lpstr>PowerPoint Presentation</vt:lpstr>
      <vt:lpstr>The sequence of the interview cont’d…</vt:lpstr>
      <vt:lpstr>The sequence of the interview cont’d…</vt:lpstr>
      <vt:lpstr>The sequence of the interview cont’d…</vt:lpstr>
      <vt:lpstr>The sequence of the interview cont’d…</vt:lpstr>
      <vt:lpstr>The sequence of the interview cont’d…</vt:lpstr>
      <vt:lpstr>The sequence of the interview cont’d…</vt:lpstr>
      <vt:lpstr>Create a shared understanding of the problem cont’d…</vt:lpstr>
      <vt:lpstr>The sequence of the interview cont’d…</vt:lpstr>
      <vt:lpstr>Facilitating the Patient’s Story: The Techniques of Skilled Interviewing</vt:lpstr>
      <vt:lpstr>BUILDING A THERAPEUTIC RELATIONSHIP</vt:lpstr>
      <vt:lpstr>Building a therapeutic relationship cont’d…</vt:lpstr>
      <vt:lpstr>Building a therapeutic relationship cont’d…</vt:lpstr>
      <vt:lpstr>Building a therapeutic relationship cont’d…</vt:lpstr>
      <vt:lpstr>Building a therapeutic relationship cont’d…</vt:lpstr>
      <vt:lpstr>Building a therapeutic relationship cont’d…</vt:lpstr>
      <vt:lpstr>Building a therapeutic relationship cont’d…</vt:lpstr>
      <vt:lpstr>Adapting Interviewing Techniques to Specific Situations</vt:lpstr>
      <vt:lpstr>ADAPTING TO SPECIAL SITUATIONS</vt:lpstr>
      <vt:lpstr>Adapting to special situations cont’d…</vt:lpstr>
      <vt:lpstr>Adapting to special situations cont’d…</vt:lpstr>
      <vt:lpstr>Adapting to special situations cont’d…</vt:lpstr>
      <vt:lpstr>Adapting to special situations cont’d…</vt:lpstr>
      <vt:lpstr>Adapting to special situations cont’d…</vt:lpstr>
      <vt:lpstr>Adapting to special situations cont’d…</vt:lpstr>
      <vt:lpstr>PowerPoint Presentation</vt:lpstr>
      <vt:lpstr>Adapting to special situations cont’d…</vt:lpstr>
      <vt:lpstr>Adapting to special situations cont’d…</vt:lpstr>
      <vt:lpstr>Special Aspects of Interviewing</vt:lpstr>
      <vt:lpstr>Special Aspects of Interviewing cont’d…</vt:lpstr>
      <vt:lpstr>PowerPoint Presentation</vt:lpstr>
      <vt:lpstr>Interviewing Patients of Different Ages</vt:lpstr>
      <vt:lpstr>REFERENCES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INTERVIEWING AND THE HEALTH HISTORY</dc:title>
  <dc:creator>user</dc:creator>
  <cp:lastModifiedBy>PETER</cp:lastModifiedBy>
  <cp:revision>13</cp:revision>
  <dcterms:created xsi:type="dcterms:W3CDTF">2013-01-08T09:15:16Z</dcterms:created>
  <dcterms:modified xsi:type="dcterms:W3CDTF">2016-01-11T04:49:01Z</dcterms:modified>
</cp:coreProperties>
</file>