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7" r:id="rId3"/>
    <p:sldId id="263" r:id="rId4"/>
    <p:sldId id="275" r:id="rId5"/>
    <p:sldId id="262" r:id="rId6"/>
    <p:sldId id="264" r:id="rId7"/>
    <p:sldId id="265" r:id="rId8"/>
    <p:sldId id="273" r:id="rId9"/>
    <p:sldId id="298" r:id="rId10"/>
    <p:sldId id="277" r:id="rId11"/>
    <p:sldId id="267" r:id="rId12"/>
    <p:sldId id="278" r:id="rId13"/>
    <p:sldId id="299" r:id="rId14"/>
    <p:sldId id="300" r:id="rId15"/>
    <p:sldId id="266" r:id="rId16"/>
    <p:sldId id="297" r:id="rId17"/>
    <p:sldId id="279" r:id="rId18"/>
    <p:sldId id="301" r:id="rId19"/>
    <p:sldId id="302" r:id="rId20"/>
    <p:sldId id="303" r:id="rId21"/>
    <p:sldId id="268" r:id="rId22"/>
    <p:sldId id="304" r:id="rId23"/>
    <p:sldId id="305" r:id="rId24"/>
    <p:sldId id="258" r:id="rId25"/>
    <p:sldId id="274" r:id="rId26"/>
    <p:sldId id="284" r:id="rId27"/>
    <p:sldId id="285" r:id="rId28"/>
    <p:sldId id="270" r:id="rId29"/>
    <p:sldId id="289" r:id="rId30"/>
    <p:sldId id="288" r:id="rId31"/>
    <p:sldId id="269" r:id="rId32"/>
    <p:sldId id="290" r:id="rId33"/>
    <p:sldId id="291" r:id="rId34"/>
    <p:sldId id="260" r:id="rId35"/>
    <p:sldId id="295" r:id="rId36"/>
    <p:sldId id="296" r:id="rId37"/>
    <p:sldId id="282" r:id="rId38"/>
    <p:sldId id="293" r:id="rId39"/>
    <p:sldId id="272" r:id="rId40"/>
    <p:sldId id="281" r:id="rId41"/>
    <p:sldId id="280" r:id="rId4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0" autoAdjust="0"/>
    <p:restoredTop sz="86342" autoAdjust="0"/>
  </p:normalViewPr>
  <p:slideViewPr>
    <p:cSldViewPr>
      <p:cViewPr varScale="1">
        <p:scale>
          <a:sx n="76" d="100"/>
          <a:sy n="76" d="100"/>
        </p:scale>
        <p:origin x="1085"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302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633413" y="798513"/>
            <a:ext cx="7542213" cy="6029325"/>
            <a:chOff x="-384" y="480"/>
            <a:chExt cx="4751" cy="3798"/>
          </a:xfrm>
        </p:grpSpPr>
        <p:grpSp>
          <p:nvGrpSpPr>
            <p:cNvPr id="5" name="Group 3"/>
            <p:cNvGrpSpPr>
              <a:grpSpLocks/>
            </p:cNvGrpSpPr>
            <p:nvPr/>
          </p:nvGrpSpPr>
          <p:grpSpPr bwMode="auto">
            <a:xfrm>
              <a:off x="-384" y="480"/>
              <a:ext cx="4751" cy="3798"/>
              <a:chOff x="0" y="522"/>
              <a:chExt cx="4751" cy="3798"/>
            </a:xfrm>
          </p:grpSpPr>
          <p:grpSp>
            <p:nvGrpSpPr>
              <p:cNvPr id="19" name="Group 4"/>
              <p:cNvGrpSpPr>
                <a:grpSpLocks/>
              </p:cNvGrpSpPr>
              <p:nvPr userDrawn="1"/>
            </p:nvGrpSpPr>
            <p:grpSpPr bwMode="auto">
              <a:xfrm>
                <a:off x="0" y="522"/>
                <a:ext cx="4751" cy="3794"/>
                <a:chOff x="0" y="522"/>
                <a:chExt cx="4751" cy="3794"/>
              </a:xfrm>
            </p:grpSpPr>
            <p:sp>
              <p:nvSpPr>
                <p:cNvPr id="33" name="Freeform 5"/>
                <p:cNvSpPr>
                  <a:spLocks/>
                </p:cNvSpPr>
                <p:nvPr userDrawn="1"/>
              </p:nvSpPr>
              <p:spPr bwMode="hidden">
                <a:xfrm>
                  <a:off x="628" y="1241"/>
                  <a:ext cx="3281" cy="3075"/>
                </a:xfrm>
                <a:custGeom>
                  <a:avLst/>
                  <a:gdLst>
                    <a:gd name="T0" fmla="*/ 504 w 3271"/>
                    <a:gd name="T1" fmla="*/ 1990 h 3075"/>
                    <a:gd name="T2" fmla="*/ 187 w 3271"/>
                    <a:gd name="T3" fmla="*/ 1474 h 3075"/>
                    <a:gd name="T4" fmla="*/ 66 w 3271"/>
                    <a:gd name="T5" fmla="*/ 1169 h 3075"/>
                    <a:gd name="T6" fmla="*/ 12 w 3271"/>
                    <a:gd name="T7" fmla="*/ 875 h 3075"/>
                    <a:gd name="T8" fmla="*/ 18 w 3271"/>
                    <a:gd name="T9" fmla="*/ 611 h 3075"/>
                    <a:gd name="T10" fmla="*/ 84 w 3271"/>
                    <a:gd name="T11" fmla="*/ 389 h 3075"/>
                    <a:gd name="T12" fmla="*/ 210 w 3271"/>
                    <a:gd name="T13" fmla="*/ 216 h 3075"/>
                    <a:gd name="T14" fmla="*/ 510 w 3271"/>
                    <a:gd name="T15" fmla="*/ 42 h 3075"/>
                    <a:gd name="T16" fmla="*/ 894 w 3271"/>
                    <a:gd name="T17" fmla="*/ 6 h 3075"/>
                    <a:gd name="T18" fmla="*/ 1338 w 3271"/>
                    <a:gd name="T19" fmla="*/ 102 h 3075"/>
                    <a:gd name="T20" fmla="*/ 1812 w 3271"/>
                    <a:gd name="T21" fmla="*/ 324 h 3075"/>
                    <a:gd name="T22" fmla="*/ 2279 w 3271"/>
                    <a:gd name="T23" fmla="*/ 659 h 3075"/>
                    <a:gd name="T24" fmla="*/ 2777 w 3271"/>
                    <a:gd name="T25" fmla="*/ 1187 h 3075"/>
                    <a:gd name="T26" fmla="*/ 3094 w 3271"/>
                    <a:gd name="T27" fmla="*/ 1702 h 3075"/>
                    <a:gd name="T28" fmla="*/ 3215 w 3271"/>
                    <a:gd name="T29" fmla="*/ 2008 h 3075"/>
                    <a:gd name="T30" fmla="*/ 3269 w 3271"/>
                    <a:gd name="T31" fmla="*/ 2302 h 3075"/>
                    <a:gd name="T32" fmla="*/ 3263 w 3271"/>
                    <a:gd name="T33" fmla="*/ 2565 h 3075"/>
                    <a:gd name="T34" fmla="*/ 3197 w 3271"/>
                    <a:gd name="T35" fmla="*/ 2781 h 3075"/>
                    <a:gd name="T36" fmla="*/ 3077 w 3271"/>
                    <a:gd name="T37" fmla="*/ 2961 h 3075"/>
                    <a:gd name="T38" fmla="*/ 2927 w 3271"/>
                    <a:gd name="T39" fmla="*/ 3075 h 3075"/>
                    <a:gd name="T40" fmla="*/ 3077 w 3271"/>
                    <a:gd name="T41" fmla="*/ 2967 h 3075"/>
                    <a:gd name="T42" fmla="*/ 3203 w 3271"/>
                    <a:gd name="T43" fmla="*/ 2787 h 3075"/>
                    <a:gd name="T44" fmla="*/ 3269 w 3271"/>
                    <a:gd name="T45" fmla="*/ 2565 h 3075"/>
                    <a:gd name="T46" fmla="*/ 3275 w 3271"/>
                    <a:gd name="T47" fmla="*/ 2302 h 3075"/>
                    <a:gd name="T48" fmla="*/ 3221 w 3271"/>
                    <a:gd name="T49" fmla="*/ 2008 h 3075"/>
                    <a:gd name="T50" fmla="*/ 3100 w 3271"/>
                    <a:gd name="T51" fmla="*/ 1702 h 3075"/>
                    <a:gd name="T52" fmla="*/ 2783 w 3271"/>
                    <a:gd name="T53" fmla="*/ 1181 h 3075"/>
                    <a:gd name="T54" fmla="*/ 2285 w 3271"/>
                    <a:gd name="T55" fmla="*/ 653 h 3075"/>
                    <a:gd name="T56" fmla="*/ 1812 w 3271"/>
                    <a:gd name="T57" fmla="*/ 318 h 3075"/>
                    <a:gd name="T58" fmla="*/ 1338 w 3271"/>
                    <a:gd name="T59" fmla="*/ 96 h 3075"/>
                    <a:gd name="T60" fmla="*/ 894 w 3271"/>
                    <a:gd name="T61" fmla="*/ 0 h 3075"/>
                    <a:gd name="T62" fmla="*/ 504 w 3271"/>
                    <a:gd name="T63" fmla="*/ 36 h 3075"/>
                    <a:gd name="T64" fmla="*/ 205 w 3271"/>
                    <a:gd name="T65" fmla="*/ 210 h 3075"/>
                    <a:gd name="T66" fmla="*/ 78 w 3271"/>
                    <a:gd name="T67" fmla="*/ 389 h 3075"/>
                    <a:gd name="T68" fmla="*/ 12 w 3271"/>
                    <a:gd name="T69" fmla="*/ 611 h 3075"/>
                    <a:gd name="T70" fmla="*/ 6 w 3271"/>
                    <a:gd name="T71" fmla="*/ 875 h 3075"/>
                    <a:gd name="T72" fmla="*/ 60 w 3271"/>
                    <a:gd name="T73" fmla="*/ 1169 h 3075"/>
                    <a:gd name="T74" fmla="*/ 181 w 3271"/>
                    <a:gd name="T75" fmla="*/ 1474 h 3075"/>
                    <a:gd name="T76" fmla="*/ 354 w 3271"/>
                    <a:gd name="T77" fmla="*/ 1786 h 3075"/>
                    <a:gd name="T78" fmla="*/ 852 w 3271"/>
                    <a:gd name="T79" fmla="*/ 2380 h 3075"/>
                    <a:gd name="T80" fmla="*/ 1248 w 3271"/>
                    <a:gd name="T81" fmla="*/ 2709 h 3075"/>
                    <a:gd name="T82" fmla="*/ 1661 w 3271"/>
                    <a:gd name="T83" fmla="*/ 2961 h 3075"/>
                    <a:gd name="T84" fmla="*/ 1943 w 3271"/>
                    <a:gd name="T85" fmla="*/ 3075 h 3075"/>
                    <a:gd name="T86" fmla="*/ 1530 w 3271"/>
                    <a:gd name="T87" fmla="*/ 2889 h 3075"/>
                    <a:gd name="T88" fmla="*/ 1121 w 3271"/>
                    <a:gd name="T89" fmla="*/ 2607 h 3075"/>
                    <a:gd name="T90" fmla="*/ 852 w 3271"/>
                    <a:gd name="T91" fmla="*/ 2380 h 307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271" h="3075">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4" name="Group 6"/>
                <p:cNvGrpSpPr>
                  <a:grpSpLocks/>
                </p:cNvGrpSpPr>
                <p:nvPr userDrawn="1"/>
              </p:nvGrpSpPr>
              <p:grpSpPr bwMode="auto">
                <a:xfrm>
                  <a:off x="0" y="522"/>
                  <a:ext cx="4751" cy="3794"/>
                  <a:chOff x="0" y="522"/>
                  <a:chExt cx="4751" cy="3794"/>
                </a:xfrm>
              </p:grpSpPr>
              <p:sp>
                <p:nvSpPr>
                  <p:cNvPr id="35" name="Freeform 7"/>
                  <p:cNvSpPr>
                    <a:spLocks/>
                  </p:cNvSpPr>
                  <p:nvPr userDrawn="1"/>
                </p:nvSpPr>
                <p:spPr bwMode="hidden">
                  <a:xfrm>
                    <a:off x="400" y="815"/>
                    <a:ext cx="3964" cy="3501"/>
                  </a:xfrm>
                  <a:custGeom>
                    <a:avLst/>
                    <a:gdLst>
                      <a:gd name="T0" fmla="*/ 3958 w 3952"/>
                      <a:gd name="T1" fmla="*/ 2860 h 3501"/>
                      <a:gd name="T2" fmla="*/ 3922 w 3952"/>
                      <a:gd name="T3" fmla="*/ 2614 h 3501"/>
                      <a:gd name="T4" fmla="*/ 3851 w 3952"/>
                      <a:gd name="T5" fmla="*/ 2368 h 3501"/>
                      <a:gd name="T6" fmla="*/ 3742 w 3952"/>
                      <a:gd name="T7" fmla="*/ 2110 h 3501"/>
                      <a:gd name="T8" fmla="*/ 3604 w 3952"/>
                      <a:gd name="T9" fmla="*/ 1853 h 3501"/>
                      <a:gd name="T10" fmla="*/ 3442 w 3952"/>
                      <a:gd name="T11" fmla="*/ 1595 h 3501"/>
                      <a:gd name="T12" fmla="*/ 3251 w 3952"/>
                      <a:gd name="T13" fmla="*/ 1343 h 3501"/>
                      <a:gd name="T14" fmla="*/ 3034 w 3952"/>
                      <a:gd name="T15" fmla="*/ 1103 h 3501"/>
                      <a:gd name="T16" fmla="*/ 2729 w 3952"/>
                      <a:gd name="T17" fmla="*/ 815 h 3501"/>
                      <a:gd name="T18" fmla="*/ 2339 w 3952"/>
                      <a:gd name="T19" fmla="*/ 522 h 3501"/>
                      <a:gd name="T20" fmla="*/ 1949 w 3952"/>
                      <a:gd name="T21" fmla="*/ 288 h 3501"/>
                      <a:gd name="T22" fmla="*/ 1560 w 3952"/>
                      <a:gd name="T23" fmla="*/ 126 h 3501"/>
                      <a:gd name="T24" fmla="*/ 1188 w 3952"/>
                      <a:gd name="T25" fmla="*/ 24 h 3501"/>
                      <a:gd name="T26" fmla="*/ 840 w 3952"/>
                      <a:gd name="T27" fmla="*/ 0 h 3501"/>
                      <a:gd name="T28" fmla="*/ 528 w 3952"/>
                      <a:gd name="T29" fmla="*/ 48 h 3501"/>
                      <a:gd name="T30" fmla="*/ 264 w 3952"/>
                      <a:gd name="T31" fmla="*/ 174 h 3501"/>
                      <a:gd name="T32" fmla="*/ 114 w 3952"/>
                      <a:gd name="T33" fmla="*/ 312 h 3501"/>
                      <a:gd name="T34" fmla="*/ 0 w 3952"/>
                      <a:gd name="T35" fmla="*/ 486 h 3501"/>
                      <a:gd name="T36" fmla="*/ 72 w 3952"/>
                      <a:gd name="T37" fmla="*/ 372 h 3501"/>
                      <a:gd name="T38" fmla="*/ 270 w 3952"/>
                      <a:gd name="T39" fmla="*/ 174 h 3501"/>
                      <a:gd name="T40" fmla="*/ 528 w 3952"/>
                      <a:gd name="T41" fmla="*/ 48 h 3501"/>
                      <a:gd name="T42" fmla="*/ 840 w 3952"/>
                      <a:gd name="T43" fmla="*/ 6 h 3501"/>
                      <a:gd name="T44" fmla="*/ 1188 w 3952"/>
                      <a:gd name="T45" fmla="*/ 30 h 3501"/>
                      <a:gd name="T46" fmla="*/ 1560 w 3952"/>
                      <a:gd name="T47" fmla="*/ 132 h 3501"/>
                      <a:gd name="T48" fmla="*/ 1949 w 3952"/>
                      <a:gd name="T49" fmla="*/ 294 h 3501"/>
                      <a:gd name="T50" fmla="*/ 2339 w 3952"/>
                      <a:gd name="T51" fmla="*/ 528 h 3501"/>
                      <a:gd name="T52" fmla="*/ 2723 w 3952"/>
                      <a:gd name="T53" fmla="*/ 821 h 3501"/>
                      <a:gd name="T54" fmla="*/ 3136 w 3952"/>
                      <a:gd name="T55" fmla="*/ 1223 h 3501"/>
                      <a:gd name="T56" fmla="*/ 3346 w 3952"/>
                      <a:gd name="T57" fmla="*/ 1469 h 3501"/>
                      <a:gd name="T58" fmla="*/ 3521 w 3952"/>
                      <a:gd name="T59" fmla="*/ 1727 h 3501"/>
                      <a:gd name="T60" fmla="*/ 3676 w 3952"/>
                      <a:gd name="T61" fmla="*/ 1984 h 3501"/>
                      <a:gd name="T62" fmla="*/ 3796 w 3952"/>
                      <a:gd name="T63" fmla="*/ 2236 h 3501"/>
                      <a:gd name="T64" fmla="*/ 3887 w 3952"/>
                      <a:gd name="T65" fmla="*/ 2494 h 3501"/>
                      <a:gd name="T66" fmla="*/ 3946 w 3952"/>
                      <a:gd name="T67" fmla="*/ 2740 h 3501"/>
                      <a:gd name="T68" fmla="*/ 3964 w 3952"/>
                      <a:gd name="T69" fmla="*/ 2973 h 3501"/>
                      <a:gd name="T70" fmla="*/ 3934 w 3952"/>
                      <a:gd name="T71" fmla="*/ 3255 h 3501"/>
                      <a:gd name="T72" fmla="*/ 3845 w 3952"/>
                      <a:gd name="T73" fmla="*/ 3501 h 3501"/>
                      <a:gd name="T74" fmla="*/ 3898 w 3952"/>
                      <a:gd name="T75" fmla="*/ 3387 h 3501"/>
                      <a:gd name="T76" fmla="*/ 3958 w 3952"/>
                      <a:gd name="T77" fmla="*/ 3123 h 3501"/>
                      <a:gd name="T78" fmla="*/ 3964 w 3952"/>
                      <a:gd name="T79" fmla="*/ 2973 h 35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952" h="3501">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86" y="3387"/>
                        </a:lnTo>
                        <a:lnTo>
                          <a:pt x="3928" y="3255"/>
                        </a:lnTo>
                        <a:lnTo>
                          <a:pt x="3946" y="3123"/>
                        </a:lnTo>
                        <a:lnTo>
                          <a:pt x="3952" y="297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8"/>
                  <p:cNvSpPr>
                    <a:spLocks/>
                  </p:cNvSpPr>
                  <p:nvPr userDrawn="1"/>
                </p:nvSpPr>
                <p:spPr bwMode="hidden">
                  <a:xfrm>
                    <a:off x="406" y="953"/>
                    <a:ext cx="3803" cy="3363"/>
                  </a:xfrm>
                  <a:custGeom>
                    <a:avLst/>
                    <a:gdLst>
                      <a:gd name="T0" fmla="*/ 678 w 3791"/>
                      <a:gd name="T1" fmla="*/ 2416 h 3363"/>
                      <a:gd name="T2" fmla="*/ 420 w 3791"/>
                      <a:gd name="T3" fmla="*/ 2062 h 3363"/>
                      <a:gd name="T4" fmla="*/ 216 w 3791"/>
                      <a:gd name="T5" fmla="*/ 1703 h 3363"/>
                      <a:gd name="T6" fmla="*/ 78 w 3791"/>
                      <a:gd name="T7" fmla="*/ 1343 h 3363"/>
                      <a:gd name="T8" fmla="*/ 12 w 3791"/>
                      <a:gd name="T9" fmla="*/ 1001 h 3363"/>
                      <a:gd name="T10" fmla="*/ 18 w 3791"/>
                      <a:gd name="T11" fmla="*/ 701 h 3363"/>
                      <a:gd name="T12" fmla="*/ 96 w 3791"/>
                      <a:gd name="T13" fmla="*/ 450 h 3363"/>
                      <a:gd name="T14" fmla="*/ 240 w 3791"/>
                      <a:gd name="T15" fmla="*/ 246 h 3363"/>
                      <a:gd name="T16" fmla="*/ 582 w 3791"/>
                      <a:gd name="T17" fmla="*/ 48 h 3363"/>
                      <a:gd name="T18" fmla="*/ 1031 w 3791"/>
                      <a:gd name="T19" fmla="*/ 6 h 3363"/>
                      <a:gd name="T20" fmla="*/ 1548 w 3791"/>
                      <a:gd name="T21" fmla="*/ 120 h 3363"/>
                      <a:gd name="T22" fmla="*/ 2094 w 3791"/>
                      <a:gd name="T23" fmla="*/ 378 h 3363"/>
                      <a:gd name="T24" fmla="*/ 2639 w 3791"/>
                      <a:gd name="T25" fmla="*/ 773 h 3363"/>
                      <a:gd name="T26" fmla="*/ 3125 w 3791"/>
                      <a:gd name="T27" fmla="*/ 1265 h 3363"/>
                      <a:gd name="T28" fmla="*/ 3389 w 3791"/>
                      <a:gd name="T29" fmla="*/ 1625 h 3363"/>
                      <a:gd name="T30" fmla="*/ 3593 w 3791"/>
                      <a:gd name="T31" fmla="*/ 1984 h 3363"/>
                      <a:gd name="T32" fmla="*/ 3731 w 3791"/>
                      <a:gd name="T33" fmla="*/ 2344 h 3363"/>
                      <a:gd name="T34" fmla="*/ 3797 w 3791"/>
                      <a:gd name="T35" fmla="*/ 2686 h 3363"/>
                      <a:gd name="T36" fmla="*/ 3761 w 3791"/>
                      <a:gd name="T37" fmla="*/ 3105 h 3363"/>
                      <a:gd name="T38" fmla="*/ 3640 w 3791"/>
                      <a:gd name="T39" fmla="*/ 3363 h 3363"/>
                      <a:gd name="T40" fmla="*/ 3791 w 3791"/>
                      <a:gd name="T41" fmla="*/ 2967 h 3363"/>
                      <a:gd name="T42" fmla="*/ 3803 w 3791"/>
                      <a:gd name="T43" fmla="*/ 2794 h 3363"/>
                      <a:gd name="T44" fmla="*/ 3761 w 3791"/>
                      <a:gd name="T45" fmla="*/ 2458 h 3363"/>
                      <a:gd name="T46" fmla="*/ 3647 w 3791"/>
                      <a:gd name="T47" fmla="*/ 2104 h 3363"/>
                      <a:gd name="T48" fmla="*/ 3467 w 3791"/>
                      <a:gd name="T49" fmla="*/ 1739 h 3363"/>
                      <a:gd name="T50" fmla="*/ 3221 w 3791"/>
                      <a:gd name="T51" fmla="*/ 1385 h 3363"/>
                      <a:gd name="T52" fmla="*/ 2813 w 3791"/>
                      <a:gd name="T53" fmla="*/ 929 h 3363"/>
                      <a:gd name="T54" fmla="*/ 2279 w 3791"/>
                      <a:gd name="T55" fmla="*/ 492 h 3363"/>
                      <a:gd name="T56" fmla="*/ 1727 w 3791"/>
                      <a:gd name="T57" fmla="*/ 192 h 3363"/>
                      <a:gd name="T58" fmla="*/ 1194 w 3791"/>
                      <a:gd name="T59" fmla="*/ 24 h 3363"/>
                      <a:gd name="T60" fmla="*/ 719 w 3791"/>
                      <a:gd name="T61" fmla="*/ 12 h 3363"/>
                      <a:gd name="T62" fmla="*/ 336 w 3791"/>
                      <a:gd name="T63" fmla="*/ 162 h 3363"/>
                      <a:gd name="T64" fmla="*/ 132 w 3791"/>
                      <a:gd name="T65" fmla="*/ 378 h 3363"/>
                      <a:gd name="T66" fmla="*/ 36 w 3791"/>
                      <a:gd name="T67" fmla="*/ 612 h 3363"/>
                      <a:gd name="T68" fmla="*/ 0 w 3791"/>
                      <a:gd name="T69" fmla="*/ 893 h 3363"/>
                      <a:gd name="T70" fmla="*/ 42 w 3791"/>
                      <a:gd name="T71" fmla="*/ 1229 h 3363"/>
                      <a:gd name="T72" fmla="*/ 162 w 3791"/>
                      <a:gd name="T73" fmla="*/ 1583 h 3363"/>
                      <a:gd name="T74" fmla="*/ 342 w 3791"/>
                      <a:gd name="T75" fmla="*/ 1942 h 3363"/>
                      <a:gd name="T76" fmla="*/ 582 w 3791"/>
                      <a:gd name="T77" fmla="*/ 2302 h 3363"/>
                      <a:gd name="T78" fmla="*/ 990 w 3791"/>
                      <a:gd name="T79" fmla="*/ 2758 h 3363"/>
                      <a:gd name="T80" fmla="*/ 1601 w 3791"/>
                      <a:gd name="T81" fmla="*/ 3237 h 3363"/>
                      <a:gd name="T82" fmla="*/ 1601 w 3791"/>
                      <a:gd name="T83" fmla="*/ 3237 h 3363"/>
                      <a:gd name="T84" fmla="*/ 996 w 3791"/>
                      <a:gd name="T85" fmla="*/ 2758 h 336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791" h="3363">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9"/>
                  <p:cNvSpPr>
                    <a:spLocks/>
                  </p:cNvSpPr>
                  <p:nvPr userDrawn="1"/>
                </p:nvSpPr>
                <p:spPr bwMode="hidden">
                  <a:xfrm>
                    <a:off x="514" y="1091"/>
                    <a:ext cx="3538" cy="3225"/>
                  </a:xfrm>
                  <a:custGeom>
                    <a:avLst/>
                    <a:gdLst>
                      <a:gd name="T0" fmla="*/ 540 w 3527"/>
                      <a:gd name="T1" fmla="*/ 2146 h 3225"/>
                      <a:gd name="T2" fmla="*/ 318 w 3527"/>
                      <a:gd name="T3" fmla="*/ 1816 h 3225"/>
                      <a:gd name="T4" fmla="*/ 149 w 3527"/>
                      <a:gd name="T5" fmla="*/ 1481 h 3225"/>
                      <a:gd name="T6" fmla="*/ 41 w 3527"/>
                      <a:gd name="T7" fmla="*/ 1151 h 3225"/>
                      <a:gd name="T8" fmla="*/ 0 w 3527"/>
                      <a:gd name="T9" fmla="*/ 839 h 3225"/>
                      <a:gd name="T10" fmla="*/ 30 w 3527"/>
                      <a:gd name="T11" fmla="*/ 575 h 3225"/>
                      <a:gd name="T12" fmla="*/ 125 w 3527"/>
                      <a:gd name="T13" fmla="*/ 354 h 3225"/>
                      <a:gd name="T14" fmla="*/ 318 w 3527"/>
                      <a:gd name="T15" fmla="*/ 150 h 3225"/>
                      <a:gd name="T16" fmla="*/ 671 w 3527"/>
                      <a:gd name="T17" fmla="*/ 12 h 3225"/>
                      <a:gd name="T18" fmla="*/ 1115 w 3527"/>
                      <a:gd name="T19" fmla="*/ 24 h 3225"/>
                      <a:gd name="T20" fmla="*/ 1613 w 3527"/>
                      <a:gd name="T21" fmla="*/ 174 h 3225"/>
                      <a:gd name="T22" fmla="*/ 2123 w 3527"/>
                      <a:gd name="T23" fmla="*/ 456 h 3225"/>
                      <a:gd name="T24" fmla="*/ 2621 w 3527"/>
                      <a:gd name="T25" fmla="*/ 857 h 3225"/>
                      <a:gd name="T26" fmla="*/ 3083 w 3527"/>
                      <a:gd name="T27" fmla="*/ 1391 h 3225"/>
                      <a:gd name="T28" fmla="*/ 3286 w 3527"/>
                      <a:gd name="T29" fmla="*/ 1726 h 3225"/>
                      <a:gd name="T30" fmla="*/ 3437 w 3527"/>
                      <a:gd name="T31" fmla="*/ 2062 h 3225"/>
                      <a:gd name="T32" fmla="*/ 3520 w 3527"/>
                      <a:gd name="T33" fmla="*/ 2386 h 3225"/>
                      <a:gd name="T34" fmla="*/ 3532 w 3527"/>
                      <a:gd name="T35" fmla="*/ 2680 h 3225"/>
                      <a:gd name="T36" fmla="*/ 3485 w 3527"/>
                      <a:gd name="T37" fmla="*/ 2931 h 3225"/>
                      <a:gd name="T38" fmla="*/ 3370 w 3527"/>
                      <a:gd name="T39" fmla="*/ 3141 h 3225"/>
                      <a:gd name="T40" fmla="*/ 3292 w 3527"/>
                      <a:gd name="T41" fmla="*/ 3225 h 3225"/>
                      <a:gd name="T42" fmla="*/ 3322 w 3527"/>
                      <a:gd name="T43" fmla="*/ 3201 h 3225"/>
                      <a:gd name="T44" fmla="*/ 3455 w 3527"/>
                      <a:gd name="T45" fmla="*/ 3009 h 3225"/>
                      <a:gd name="T46" fmla="*/ 3526 w 3527"/>
                      <a:gd name="T47" fmla="*/ 2769 h 3225"/>
                      <a:gd name="T48" fmla="*/ 3532 w 3527"/>
                      <a:gd name="T49" fmla="*/ 2488 h 3225"/>
                      <a:gd name="T50" fmla="*/ 3473 w 3527"/>
                      <a:gd name="T51" fmla="*/ 2170 h 3225"/>
                      <a:gd name="T52" fmla="*/ 3346 w 3527"/>
                      <a:gd name="T53" fmla="*/ 1834 h 3225"/>
                      <a:gd name="T54" fmla="*/ 3155 w 3527"/>
                      <a:gd name="T55" fmla="*/ 1499 h 3225"/>
                      <a:gd name="T56" fmla="*/ 2825 w 3527"/>
                      <a:gd name="T57" fmla="*/ 1061 h 3225"/>
                      <a:gd name="T58" fmla="*/ 2291 w 3527"/>
                      <a:gd name="T59" fmla="*/ 575 h 3225"/>
                      <a:gd name="T60" fmla="*/ 1781 w 3527"/>
                      <a:gd name="T61" fmla="*/ 252 h 3225"/>
                      <a:gd name="T62" fmla="*/ 1277 w 3527"/>
                      <a:gd name="T63" fmla="*/ 60 h 3225"/>
                      <a:gd name="T64" fmla="*/ 810 w 3527"/>
                      <a:gd name="T65" fmla="*/ 0 h 3225"/>
                      <a:gd name="T66" fmla="*/ 419 w 3527"/>
                      <a:gd name="T67" fmla="*/ 84 h 3225"/>
                      <a:gd name="T68" fmla="*/ 168 w 3527"/>
                      <a:gd name="T69" fmla="*/ 288 h 3225"/>
                      <a:gd name="T70" fmla="*/ 53 w 3527"/>
                      <a:gd name="T71" fmla="*/ 498 h 3225"/>
                      <a:gd name="T72" fmla="*/ 0 w 3527"/>
                      <a:gd name="T73" fmla="*/ 749 h 3225"/>
                      <a:gd name="T74" fmla="*/ 18 w 3527"/>
                      <a:gd name="T75" fmla="*/ 1043 h 3225"/>
                      <a:gd name="T76" fmla="*/ 101 w 3527"/>
                      <a:gd name="T77" fmla="*/ 1373 h 3225"/>
                      <a:gd name="T78" fmla="*/ 252 w 3527"/>
                      <a:gd name="T79" fmla="*/ 1708 h 3225"/>
                      <a:gd name="T80" fmla="*/ 455 w 3527"/>
                      <a:gd name="T81" fmla="*/ 2038 h 3225"/>
                      <a:gd name="T82" fmla="*/ 917 w 3527"/>
                      <a:gd name="T83" fmla="*/ 2572 h 3225"/>
                      <a:gd name="T84" fmla="*/ 1259 w 3527"/>
                      <a:gd name="T85" fmla="*/ 2865 h 3225"/>
                      <a:gd name="T86" fmla="*/ 1613 w 3527"/>
                      <a:gd name="T87" fmla="*/ 3099 h 3225"/>
                      <a:gd name="T88" fmla="*/ 1859 w 3527"/>
                      <a:gd name="T89" fmla="*/ 3225 h 3225"/>
                      <a:gd name="T90" fmla="*/ 1499 w 3527"/>
                      <a:gd name="T91" fmla="*/ 3027 h 3225"/>
                      <a:gd name="T92" fmla="*/ 1146 w 3527"/>
                      <a:gd name="T93" fmla="*/ 2769 h 322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527" h="3225">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8" name="Group 10"/>
                  <p:cNvGrpSpPr>
                    <a:grpSpLocks/>
                  </p:cNvGrpSpPr>
                  <p:nvPr userDrawn="1"/>
                </p:nvGrpSpPr>
                <p:grpSpPr bwMode="auto">
                  <a:xfrm>
                    <a:off x="0" y="522"/>
                    <a:ext cx="4751" cy="3794"/>
                    <a:chOff x="0" y="522"/>
                    <a:chExt cx="4751" cy="3794"/>
                  </a:xfrm>
                </p:grpSpPr>
                <p:sp>
                  <p:nvSpPr>
                    <p:cNvPr id="39" name="Freeform 11"/>
                    <p:cNvSpPr>
                      <a:spLocks/>
                    </p:cNvSpPr>
                    <p:nvPr userDrawn="1"/>
                  </p:nvSpPr>
                  <p:spPr bwMode="hidden">
                    <a:xfrm>
                      <a:off x="400" y="522"/>
                      <a:ext cx="4264" cy="3794"/>
                    </a:xfrm>
                    <a:custGeom>
                      <a:avLst/>
                      <a:gdLst>
                        <a:gd name="T0" fmla="*/ 4258 w 4251"/>
                        <a:gd name="T1" fmla="*/ 3237 h 3794"/>
                        <a:gd name="T2" fmla="*/ 4216 w 4251"/>
                        <a:gd name="T3" fmla="*/ 2961 h 3794"/>
                        <a:gd name="T4" fmla="*/ 4133 w 4251"/>
                        <a:gd name="T5" fmla="*/ 2679 h 3794"/>
                        <a:gd name="T6" fmla="*/ 4012 w 4251"/>
                        <a:gd name="T7" fmla="*/ 2391 h 3794"/>
                        <a:gd name="T8" fmla="*/ 3857 w 4251"/>
                        <a:gd name="T9" fmla="*/ 2098 h 3794"/>
                        <a:gd name="T10" fmla="*/ 3670 w 4251"/>
                        <a:gd name="T11" fmla="*/ 1810 h 3794"/>
                        <a:gd name="T12" fmla="*/ 3449 w 4251"/>
                        <a:gd name="T13" fmla="*/ 1528 h 3794"/>
                        <a:gd name="T14" fmla="*/ 3203 w 4251"/>
                        <a:gd name="T15" fmla="*/ 1252 h 3794"/>
                        <a:gd name="T16" fmla="*/ 2867 w 4251"/>
                        <a:gd name="T17" fmla="*/ 935 h 3794"/>
                        <a:gd name="T18" fmla="*/ 2441 w 4251"/>
                        <a:gd name="T19" fmla="*/ 605 h 3794"/>
                        <a:gd name="T20" fmla="*/ 1997 w 4251"/>
                        <a:gd name="T21" fmla="*/ 341 h 3794"/>
                        <a:gd name="T22" fmla="*/ 1554 w 4251"/>
                        <a:gd name="T23" fmla="*/ 143 h 3794"/>
                        <a:gd name="T24" fmla="*/ 1127 w 4251"/>
                        <a:gd name="T25" fmla="*/ 35 h 3794"/>
                        <a:gd name="T26" fmla="*/ 743 w 4251"/>
                        <a:gd name="T27" fmla="*/ 0 h 3794"/>
                        <a:gd name="T28" fmla="*/ 402 w 4251"/>
                        <a:gd name="T29" fmla="*/ 47 h 3794"/>
                        <a:gd name="T30" fmla="*/ 120 w 4251"/>
                        <a:gd name="T31" fmla="*/ 173 h 3794"/>
                        <a:gd name="T32" fmla="*/ 0 w 4251"/>
                        <a:gd name="T33" fmla="*/ 269 h 3794"/>
                        <a:gd name="T34" fmla="*/ 264 w 4251"/>
                        <a:gd name="T35" fmla="*/ 101 h 3794"/>
                        <a:gd name="T36" fmla="*/ 588 w 4251"/>
                        <a:gd name="T37" fmla="*/ 18 h 3794"/>
                        <a:gd name="T38" fmla="*/ 960 w 4251"/>
                        <a:gd name="T39" fmla="*/ 18 h 3794"/>
                        <a:gd name="T40" fmla="*/ 1361 w 4251"/>
                        <a:gd name="T41" fmla="*/ 95 h 3794"/>
                        <a:gd name="T42" fmla="*/ 1787 w 4251"/>
                        <a:gd name="T43" fmla="*/ 245 h 3794"/>
                        <a:gd name="T44" fmla="*/ 2219 w 4251"/>
                        <a:gd name="T45" fmla="*/ 467 h 3794"/>
                        <a:gd name="T46" fmla="*/ 2651 w 4251"/>
                        <a:gd name="T47" fmla="*/ 761 h 3794"/>
                        <a:gd name="T48" fmla="*/ 3070 w 4251"/>
                        <a:gd name="T49" fmla="*/ 1120 h 3794"/>
                        <a:gd name="T50" fmla="*/ 3328 w 4251"/>
                        <a:gd name="T51" fmla="*/ 1390 h 3794"/>
                        <a:gd name="T52" fmla="*/ 3563 w 4251"/>
                        <a:gd name="T53" fmla="*/ 1666 h 3794"/>
                        <a:gd name="T54" fmla="*/ 3766 w 4251"/>
                        <a:gd name="T55" fmla="*/ 1954 h 3794"/>
                        <a:gd name="T56" fmla="*/ 3934 w 4251"/>
                        <a:gd name="T57" fmla="*/ 2247 h 3794"/>
                        <a:gd name="T58" fmla="*/ 4072 w 4251"/>
                        <a:gd name="T59" fmla="*/ 2535 h 3794"/>
                        <a:gd name="T60" fmla="*/ 4175 w 4251"/>
                        <a:gd name="T61" fmla="*/ 2823 h 3794"/>
                        <a:gd name="T62" fmla="*/ 4234 w 4251"/>
                        <a:gd name="T63" fmla="*/ 3105 h 3794"/>
                        <a:gd name="T64" fmla="*/ 4258 w 4251"/>
                        <a:gd name="T65" fmla="*/ 3368 h 3794"/>
                        <a:gd name="T66" fmla="*/ 4246 w 4251"/>
                        <a:gd name="T67" fmla="*/ 3590 h 3794"/>
                        <a:gd name="T68" fmla="*/ 4198 w 4251"/>
                        <a:gd name="T69" fmla="*/ 3794 h 3794"/>
                        <a:gd name="T70" fmla="*/ 4228 w 4251"/>
                        <a:gd name="T71" fmla="*/ 3692 h 3794"/>
                        <a:gd name="T72" fmla="*/ 4258 w 4251"/>
                        <a:gd name="T73" fmla="*/ 3482 h 3794"/>
                        <a:gd name="T74" fmla="*/ 4264 w 4251"/>
                        <a:gd name="T75" fmla="*/ 3368 h 37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251" h="3794">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215" y="3692"/>
                          </a:lnTo>
                          <a:lnTo>
                            <a:pt x="4239" y="3590"/>
                          </a:lnTo>
                          <a:lnTo>
                            <a:pt x="4245" y="3482"/>
                          </a:lnTo>
                          <a:lnTo>
                            <a:pt x="4251" y="336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0" name="Group 12"/>
                    <p:cNvGrpSpPr>
                      <a:grpSpLocks/>
                    </p:cNvGrpSpPr>
                    <p:nvPr userDrawn="1"/>
                  </p:nvGrpSpPr>
                  <p:grpSpPr bwMode="auto">
                    <a:xfrm>
                      <a:off x="0" y="659"/>
                      <a:ext cx="4751" cy="3657"/>
                      <a:chOff x="0" y="659"/>
                      <a:chExt cx="4751" cy="3657"/>
                    </a:xfrm>
                  </p:grpSpPr>
                  <p:sp>
                    <p:nvSpPr>
                      <p:cNvPr id="41" name="Freeform 13"/>
                      <p:cNvSpPr>
                        <a:spLocks/>
                      </p:cNvSpPr>
                      <p:nvPr userDrawn="1"/>
                    </p:nvSpPr>
                    <p:spPr bwMode="hidden">
                      <a:xfrm>
                        <a:off x="400" y="659"/>
                        <a:ext cx="4121" cy="3657"/>
                      </a:xfrm>
                      <a:custGeom>
                        <a:avLst/>
                        <a:gdLst>
                          <a:gd name="T0" fmla="*/ 162 w 4108"/>
                          <a:gd name="T1" fmla="*/ 186 h 3657"/>
                          <a:gd name="T2" fmla="*/ 443 w 4108"/>
                          <a:gd name="T3" fmla="*/ 54 h 3657"/>
                          <a:gd name="T4" fmla="*/ 773 w 4108"/>
                          <a:gd name="T5" fmla="*/ 6 h 3657"/>
                          <a:gd name="T6" fmla="*/ 1140 w 4108"/>
                          <a:gd name="T7" fmla="*/ 36 h 3657"/>
                          <a:gd name="T8" fmla="*/ 1542 w 4108"/>
                          <a:gd name="T9" fmla="*/ 144 h 3657"/>
                          <a:gd name="T10" fmla="*/ 1955 w 4108"/>
                          <a:gd name="T11" fmla="*/ 324 h 3657"/>
                          <a:gd name="T12" fmla="*/ 2375 w 4108"/>
                          <a:gd name="T13" fmla="*/ 570 h 3657"/>
                          <a:gd name="T14" fmla="*/ 2789 w 4108"/>
                          <a:gd name="T15" fmla="*/ 888 h 3657"/>
                          <a:gd name="T16" fmla="*/ 3113 w 4108"/>
                          <a:gd name="T17" fmla="*/ 1193 h 3657"/>
                          <a:gd name="T18" fmla="*/ 3347 w 4108"/>
                          <a:gd name="T19" fmla="*/ 1451 h 3657"/>
                          <a:gd name="T20" fmla="*/ 3551 w 4108"/>
                          <a:gd name="T21" fmla="*/ 1721 h 3657"/>
                          <a:gd name="T22" fmla="*/ 3731 w 4108"/>
                          <a:gd name="T23" fmla="*/ 1997 h 3657"/>
                          <a:gd name="T24" fmla="*/ 3875 w 4108"/>
                          <a:gd name="T25" fmla="*/ 2272 h 3657"/>
                          <a:gd name="T26" fmla="*/ 3989 w 4108"/>
                          <a:gd name="T27" fmla="*/ 2548 h 3657"/>
                          <a:gd name="T28" fmla="*/ 4073 w 4108"/>
                          <a:gd name="T29" fmla="*/ 2818 h 3657"/>
                          <a:gd name="T30" fmla="*/ 4115 w 4108"/>
                          <a:gd name="T31" fmla="*/ 3070 h 3657"/>
                          <a:gd name="T32" fmla="*/ 4115 w 4108"/>
                          <a:gd name="T33" fmla="*/ 3321 h 3657"/>
                          <a:gd name="T34" fmla="*/ 4073 w 4108"/>
                          <a:gd name="T35" fmla="*/ 3549 h 3657"/>
                          <a:gd name="T36" fmla="*/ 4043 w 4108"/>
                          <a:gd name="T37" fmla="*/ 3657 h 3657"/>
                          <a:gd name="T38" fmla="*/ 4103 w 4108"/>
                          <a:gd name="T39" fmla="*/ 3447 h 3657"/>
                          <a:gd name="T40" fmla="*/ 4121 w 4108"/>
                          <a:gd name="T41" fmla="*/ 3213 h 3657"/>
                          <a:gd name="T42" fmla="*/ 4115 w 4108"/>
                          <a:gd name="T43" fmla="*/ 3070 h 3657"/>
                          <a:gd name="T44" fmla="*/ 4073 w 4108"/>
                          <a:gd name="T45" fmla="*/ 2812 h 3657"/>
                          <a:gd name="T46" fmla="*/ 3995 w 4108"/>
                          <a:gd name="T47" fmla="*/ 2548 h 3657"/>
                          <a:gd name="T48" fmla="*/ 3881 w 4108"/>
                          <a:gd name="T49" fmla="*/ 2272 h 3657"/>
                          <a:gd name="T50" fmla="*/ 3737 w 4108"/>
                          <a:gd name="T51" fmla="*/ 1997 h 3657"/>
                          <a:gd name="T52" fmla="*/ 3557 w 4108"/>
                          <a:gd name="T53" fmla="*/ 1721 h 3657"/>
                          <a:gd name="T54" fmla="*/ 3353 w 4108"/>
                          <a:gd name="T55" fmla="*/ 1451 h 3657"/>
                          <a:gd name="T56" fmla="*/ 3119 w 4108"/>
                          <a:gd name="T57" fmla="*/ 1187 h 3657"/>
                          <a:gd name="T58" fmla="*/ 2801 w 4108"/>
                          <a:gd name="T59" fmla="*/ 888 h 3657"/>
                          <a:gd name="T60" fmla="*/ 2394 w 4108"/>
                          <a:gd name="T61" fmla="*/ 576 h 3657"/>
                          <a:gd name="T62" fmla="*/ 1973 w 4108"/>
                          <a:gd name="T63" fmla="*/ 330 h 3657"/>
                          <a:gd name="T64" fmla="*/ 1548 w 4108"/>
                          <a:gd name="T65" fmla="*/ 144 h 3657"/>
                          <a:gd name="T66" fmla="*/ 1134 w 4108"/>
                          <a:gd name="T67" fmla="*/ 30 h 3657"/>
                          <a:gd name="T68" fmla="*/ 755 w 4108"/>
                          <a:gd name="T69" fmla="*/ 0 h 3657"/>
                          <a:gd name="T70" fmla="*/ 432 w 4108"/>
                          <a:gd name="T71" fmla="*/ 54 h 3657"/>
                          <a:gd name="T72" fmla="*/ 162 w 4108"/>
                          <a:gd name="T73" fmla="*/ 186 h 3657"/>
                          <a:gd name="T74" fmla="*/ 24 w 4108"/>
                          <a:gd name="T75" fmla="*/ 306 h 3657"/>
                          <a:gd name="T76" fmla="*/ 0 w 4108"/>
                          <a:gd name="T77" fmla="*/ 336 h 3657"/>
                          <a:gd name="T78" fmla="*/ 48 w 4108"/>
                          <a:gd name="T79" fmla="*/ 282 h 365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108" h="3657">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2" name="Group 14"/>
                      <p:cNvGrpSpPr>
                        <a:grpSpLocks/>
                      </p:cNvGrpSpPr>
                      <p:nvPr userDrawn="1"/>
                    </p:nvGrpSpPr>
                    <p:grpSpPr bwMode="auto">
                      <a:xfrm>
                        <a:off x="0" y="808"/>
                        <a:ext cx="4751" cy="3508"/>
                        <a:chOff x="-400" y="808"/>
                        <a:chExt cx="4751" cy="3508"/>
                      </a:xfrm>
                    </p:grpSpPr>
                    <p:sp>
                      <p:nvSpPr>
                        <p:cNvPr id="43" name="Line 15"/>
                        <p:cNvSpPr>
                          <a:spLocks noChangeShapeType="1"/>
                        </p:cNvSpPr>
                        <p:nvPr userDrawn="1"/>
                      </p:nvSpPr>
                      <p:spPr bwMode="hidden">
                        <a:xfrm rot="1678521" flipH="1" flipV="1">
                          <a:off x="876" y="809"/>
                          <a:ext cx="1242" cy="191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 name="Line 16"/>
                        <p:cNvSpPr>
                          <a:spLocks noChangeShapeType="1"/>
                        </p:cNvSpPr>
                        <p:nvPr userDrawn="1"/>
                      </p:nvSpPr>
                      <p:spPr bwMode="hidden">
                        <a:xfrm rot="1678521" flipH="1" flipV="1">
                          <a:off x="-210" y="2117"/>
                          <a:ext cx="1921" cy="37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 name="Line 17"/>
                        <p:cNvSpPr>
                          <a:spLocks noChangeShapeType="1"/>
                        </p:cNvSpPr>
                        <p:nvPr userDrawn="1"/>
                      </p:nvSpPr>
                      <p:spPr bwMode="hidden">
                        <a:xfrm rot="1678521" flipH="1" flipV="1">
                          <a:off x="-257" y="1886"/>
                          <a:ext cx="2029" cy="59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Line 18"/>
                        <p:cNvSpPr>
                          <a:spLocks noChangeShapeType="1"/>
                        </p:cNvSpPr>
                        <p:nvPr userDrawn="1"/>
                      </p:nvSpPr>
                      <p:spPr bwMode="hidden">
                        <a:xfrm rot="1678521" flipH="1" flipV="1">
                          <a:off x="-327" y="1599"/>
                          <a:ext cx="2175" cy="85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 name="Line 19"/>
                        <p:cNvSpPr>
                          <a:spLocks noChangeShapeType="1"/>
                        </p:cNvSpPr>
                        <p:nvPr userDrawn="1"/>
                      </p:nvSpPr>
                      <p:spPr bwMode="hidden">
                        <a:xfrm rot="1678521" flipH="1" flipV="1">
                          <a:off x="-400" y="1259"/>
                          <a:ext cx="2334" cy="116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 name="Line 20"/>
                        <p:cNvSpPr>
                          <a:spLocks noChangeShapeType="1"/>
                        </p:cNvSpPr>
                        <p:nvPr userDrawn="1"/>
                      </p:nvSpPr>
                      <p:spPr bwMode="hidden">
                        <a:xfrm rot="1678521" flipH="1" flipV="1">
                          <a:off x="179" y="872"/>
                          <a:ext cx="1891" cy="16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 name="Line 21"/>
                        <p:cNvSpPr>
                          <a:spLocks noChangeShapeType="1"/>
                        </p:cNvSpPr>
                        <p:nvPr userDrawn="1"/>
                      </p:nvSpPr>
                      <p:spPr bwMode="hidden">
                        <a:xfrm rot="1678521" flipH="1" flipV="1">
                          <a:off x="-150" y="2329"/>
                          <a:ext cx="1806" cy="19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Line 22"/>
                        <p:cNvSpPr>
                          <a:spLocks noChangeShapeType="1"/>
                        </p:cNvSpPr>
                        <p:nvPr userDrawn="1"/>
                      </p:nvSpPr>
                      <p:spPr bwMode="hidden">
                        <a:xfrm rot="1678521" flipH="1" flipV="1">
                          <a:off x="-109" y="2514"/>
                          <a:ext cx="1720" cy="3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 name="Line 23"/>
                        <p:cNvSpPr>
                          <a:spLocks noChangeShapeType="1"/>
                        </p:cNvSpPr>
                        <p:nvPr userDrawn="1"/>
                      </p:nvSpPr>
                      <p:spPr bwMode="hidden">
                        <a:xfrm rot="1678521" flipH="1">
                          <a:off x="545" y="2785"/>
                          <a:ext cx="849" cy="80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 name="Line 24"/>
                        <p:cNvSpPr>
                          <a:spLocks noChangeShapeType="1"/>
                        </p:cNvSpPr>
                        <p:nvPr userDrawn="1"/>
                      </p:nvSpPr>
                      <p:spPr bwMode="hidden">
                        <a:xfrm rot="1678521" flipH="1">
                          <a:off x="168" y="2669"/>
                          <a:ext cx="1295" cy="56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 name="Line 25"/>
                        <p:cNvSpPr>
                          <a:spLocks noChangeShapeType="1"/>
                        </p:cNvSpPr>
                        <p:nvPr userDrawn="1"/>
                      </p:nvSpPr>
                      <p:spPr bwMode="hidden">
                        <a:xfrm rot="1678521" flipH="1">
                          <a:off x="-34" y="2588"/>
                          <a:ext cx="1576" cy="24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 name="Line 26"/>
                        <p:cNvSpPr>
                          <a:spLocks noChangeShapeType="1"/>
                        </p:cNvSpPr>
                        <p:nvPr userDrawn="1"/>
                      </p:nvSpPr>
                      <p:spPr bwMode="hidden">
                        <a:xfrm rot="1678521" flipH="1">
                          <a:off x="1201" y="2985"/>
                          <a:ext cx="141" cy="104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 name="Line 27"/>
                        <p:cNvSpPr>
                          <a:spLocks noChangeShapeType="1"/>
                        </p:cNvSpPr>
                        <p:nvPr userDrawn="1"/>
                      </p:nvSpPr>
                      <p:spPr bwMode="hidden">
                        <a:xfrm rot="1678521" flipH="1">
                          <a:off x="1292" y="3013"/>
                          <a:ext cx="47" cy="105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 name="Line 28"/>
                        <p:cNvSpPr>
                          <a:spLocks noChangeShapeType="1"/>
                        </p:cNvSpPr>
                        <p:nvPr userDrawn="1"/>
                      </p:nvSpPr>
                      <p:spPr bwMode="hidden">
                        <a:xfrm rot="1678521">
                          <a:off x="1331" y="3034"/>
                          <a:ext cx="47" cy="10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 name="Line 29"/>
                        <p:cNvSpPr>
                          <a:spLocks noChangeShapeType="1"/>
                        </p:cNvSpPr>
                        <p:nvPr userDrawn="1"/>
                      </p:nvSpPr>
                      <p:spPr bwMode="hidden">
                        <a:xfrm rot="1678521">
                          <a:off x="1325" y="3059"/>
                          <a:ext cx="145" cy="110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 name="Line 30"/>
                        <p:cNvSpPr>
                          <a:spLocks noChangeShapeType="1"/>
                        </p:cNvSpPr>
                        <p:nvPr userDrawn="1"/>
                      </p:nvSpPr>
                      <p:spPr bwMode="hidden">
                        <a:xfrm rot="1678521">
                          <a:off x="1320" y="3090"/>
                          <a:ext cx="255" cy="112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Line 31"/>
                        <p:cNvSpPr>
                          <a:spLocks noChangeShapeType="1"/>
                        </p:cNvSpPr>
                        <p:nvPr userDrawn="1"/>
                      </p:nvSpPr>
                      <p:spPr bwMode="hidden">
                        <a:xfrm rot="1678521">
                          <a:off x="1314" y="3117"/>
                          <a:ext cx="365" cy="11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 name="Line 32"/>
                        <p:cNvSpPr>
                          <a:spLocks noChangeShapeType="1"/>
                        </p:cNvSpPr>
                        <p:nvPr userDrawn="1"/>
                      </p:nvSpPr>
                      <p:spPr bwMode="hidden">
                        <a:xfrm rot="1678521">
                          <a:off x="1337" y="3181"/>
                          <a:ext cx="567" cy="107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 name="Line 33"/>
                        <p:cNvSpPr>
                          <a:spLocks noChangeShapeType="1"/>
                        </p:cNvSpPr>
                        <p:nvPr userDrawn="1"/>
                      </p:nvSpPr>
                      <p:spPr bwMode="hidden">
                        <a:xfrm rot="1678521">
                          <a:off x="1354" y="3209"/>
                          <a:ext cx="663" cy="101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 name="Line 34"/>
                        <p:cNvSpPr>
                          <a:spLocks noChangeShapeType="1"/>
                        </p:cNvSpPr>
                        <p:nvPr userDrawn="1"/>
                      </p:nvSpPr>
                      <p:spPr bwMode="hidden">
                        <a:xfrm rot="1678521">
                          <a:off x="1375" y="3238"/>
                          <a:ext cx="745" cy="95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3" name="Line 35"/>
                        <p:cNvSpPr>
                          <a:spLocks noChangeShapeType="1"/>
                        </p:cNvSpPr>
                        <p:nvPr userDrawn="1"/>
                      </p:nvSpPr>
                      <p:spPr bwMode="hidden">
                        <a:xfrm rot="1678521">
                          <a:off x="1393" y="3266"/>
                          <a:ext cx="849" cy="90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 name="Line 36"/>
                        <p:cNvSpPr>
                          <a:spLocks noChangeShapeType="1"/>
                        </p:cNvSpPr>
                        <p:nvPr userDrawn="1"/>
                      </p:nvSpPr>
                      <p:spPr bwMode="hidden">
                        <a:xfrm rot="1678521">
                          <a:off x="1412" y="3293"/>
                          <a:ext cx="950" cy="8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5" name="Line 37"/>
                        <p:cNvSpPr>
                          <a:spLocks noChangeShapeType="1"/>
                        </p:cNvSpPr>
                        <p:nvPr userDrawn="1"/>
                      </p:nvSpPr>
                      <p:spPr bwMode="hidden">
                        <a:xfrm rot="1678521">
                          <a:off x="1429" y="3321"/>
                          <a:ext cx="1056" cy="78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 name="Line 38"/>
                        <p:cNvSpPr>
                          <a:spLocks noChangeShapeType="1"/>
                        </p:cNvSpPr>
                        <p:nvPr userDrawn="1"/>
                      </p:nvSpPr>
                      <p:spPr bwMode="hidden">
                        <a:xfrm rot="1678521">
                          <a:off x="1452" y="3356"/>
                          <a:ext cx="1173" cy="72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7" name="Line 39"/>
                        <p:cNvSpPr>
                          <a:spLocks noChangeShapeType="1"/>
                        </p:cNvSpPr>
                        <p:nvPr userDrawn="1"/>
                      </p:nvSpPr>
                      <p:spPr bwMode="hidden">
                        <a:xfrm rot="1678521">
                          <a:off x="1469" y="3388"/>
                          <a:ext cx="1315" cy="66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 name="Line 40"/>
                        <p:cNvSpPr>
                          <a:spLocks noChangeShapeType="1"/>
                        </p:cNvSpPr>
                        <p:nvPr userDrawn="1"/>
                      </p:nvSpPr>
                      <p:spPr bwMode="hidden">
                        <a:xfrm rot="1678521">
                          <a:off x="1493" y="3426"/>
                          <a:ext cx="1469" cy="58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9" name="Line 41"/>
                        <p:cNvSpPr>
                          <a:spLocks noChangeShapeType="1"/>
                        </p:cNvSpPr>
                        <p:nvPr userDrawn="1"/>
                      </p:nvSpPr>
                      <p:spPr bwMode="hidden">
                        <a:xfrm rot="1678521">
                          <a:off x="1511" y="3464"/>
                          <a:ext cx="1649" cy="49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 name="Line 42"/>
                        <p:cNvSpPr>
                          <a:spLocks noChangeShapeType="1"/>
                        </p:cNvSpPr>
                        <p:nvPr userDrawn="1"/>
                      </p:nvSpPr>
                      <p:spPr bwMode="hidden">
                        <a:xfrm rot="1678521">
                          <a:off x="1528" y="3518"/>
                          <a:ext cx="1885" cy="38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 name="Line 43"/>
                        <p:cNvSpPr>
                          <a:spLocks noChangeShapeType="1"/>
                        </p:cNvSpPr>
                        <p:nvPr userDrawn="1"/>
                      </p:nvSpPr>
                      <p:spPr bwMode="hidden">
                        <a:xfrm rot="1678521">
                          <a:off x="1552" y="3586"/>
                          <a:ext cx="2168" cy="24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 name="Line 44"/>
                        <p:cNvSpPr>
                          <a:spLocks noChangeShapeType="1"/>
                        </p:cNvSpPr>
                        <p:nvPr userDrawn="1"/>
                      </p:nvSpPr>
                      <p:spPr bwMode="hidden">
                        <a:xfrm rot="1678521">
                          <a:off x="1577" y="3670"/>
                          <a:ext cx="2528" cy="6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 name="Line 45"/>
                        <p:cNvSpPr>
                          <a:spLocks noChangeShapeType="1"/>
                        </p:cNvSpPr>
                        <p:nvPr userDrawn="1"/>
                      </p:nvSpPr>
                      <p:spPr bwMode="hidden">
                        <a:xfrm rot="1678521" flipV="1">
                          <a:off x="1621" y="3545"/>
                          <a:ext cx="2730" cy="17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 name="Line 46"/>
                        <p:cNvSpPr>
                          <a:spLocks noChangeShapeType="1"/>
                        </p:cNvSpPr>
                        <p:nvPr userDrawn="1"/>
                      </p:nvSpPr>
                      <p:spPr bwMode="hidden">
                        <a:xfrm rot="1678521" flipV="1">
                          <a:off x="1682" y="3297"/>
                          <a:ext cx="2635" cy="40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 name="Line 47"/>
                        <p:cNvSpPr>
                          <a:spLocks noChangeShapeType="1"/>
                        </p:cNvSpPr>
                        <p:nvPr userDrawn="1"/>
                      </p:nvSpPr>
                      <p:spPr bwMode="hidden">
                        <a:xfrm rot="1678521" flipV="1">
                          <a:off x="1782" y="2845"/>
                          <a:ext cx="2370" cy="78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 name="Line 48"/>
                        <p:cNvSpPr>
                          <a:spLocks noChangeShapeType="1"/>
                        </p:cNvSpPr>
                        <p:nvPr userDrawn="1"/>
                      </p:nvSpPr>
                      <p:spPr bwMode="hidden">
                        <a:xfrm rot="1678521" flipV="1">
                          <a:off x="1960" y="1992"/>
                          <a:ext cx="1530" cy="14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 name="Line 49"/>
                        <p:cNvSpPr>
                          <a:spLocks noChangeShapeType="1"/>
                        </p:cNvSpPr>
                        <p:nvPr userDrawn="1"/>
                      </p:nvSpPr>
                      <p:spPr bwMode="hidden">
                        <a:xfrm rot="1678521" flipV="1">
                          <a:off x="2014" y="1727"/>
                          <a:ext cx="1219" cy="162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 name="Freeform 50"/>
                        <p:cNvSpPr>
                          <a:spLocks/>
                        </p:cNvSpPr>
                        <p:nvPr userDrawn="1"/>
                      </p:nvSpPr>
                      <p:spPr bwMode="hidden">
                        <a:xfrm>
                          <a:off x="0" y="2548"/>
                          <a:ext cx="1542" cy="1768"/>
                        </a:xfrm>
                        <a:custGeom>
                          <a:avLst/>
                          <a:gdLst>
                            <a:gd name="T0" fmla="*/ 912 w 1537"/>
                            <a:gd name="T1" fmla="*/ 1264 h 1768"/>
                            <a:gd name="T2" fmla="*/ 1061 w 1537"/>
                            <a:gd name="T3" fmla="*/ 1402 h 1768"/>
                            <a:gd name="T4" fmla="*/ 1218 w 1537"/>
                            <a:gd name="T5" fmla="*/ 1528 h 1768"/>
                            <a:gd name="T6" fmla="*/ 1373 w 1537"/>
                            <a:gd name="T7" fmla="*/ 1654 h 1768"/>
                            <a:gd name="T8" fmla="*/ 1536 w 1537"/>
                            <a:gd name="T9" fmla="*/ 1768 h 1768"/>
                            <a:gd name="T10" fmla="*/ 1542 w 1537"/>
                            <a:gd name="T11" fmla="*/ 1768 h 1768"/>
                            <a:gd name="T12" fmla="*/ 1379 w 1537"/>
                            <a:gd name="T13" fmla="*/ 1654 h 1768"/>
                            <a:gd name="T14" fmla="*/ 1224 w 1537"/>
                            <a:gd name="T15" fmla="*/ 1534 h 1768"/>
                            <a:gd name="T16" fmla="*/ 1067 w 1537"/>
                            <a:gd name="T17" fmla="*/ 1402 h 1768"/>
                            <a:gd name="T18" fmla="*/ 918 w 1537"/>
                            <a:gd name="T19" fmla="*/ 1258 h 1768"/>
                            <a:gd name="T20" fmla="*/ 767 w 1537"/>
                            <a:gd name="T21" fmla="*/ 1115 h 1768"/>
                            <a:gd name="T22" fmla="*/ 630 w 1537"/>
                            <a:gd name="T23" fmla="*/ 959 h 1768"/>
                            <a:gd name="T24" fmla="*/ 498 w 1537"/>
                            <a:gd name="T25" fmla="*/ 803 h 1768"/>
                            <a:gd name="T26" fmla="*/ 378 w 1537"/>
                            <a:gd name="T27" fmla="*/ 647 h 1768"/>
                            <a:gd name="T28" fmla="*/ 270 w 1537"/>
                            <a:gd name="T29" fmla="*/ 485 h 1768"/>
                            <a:gd name="T30" fmla="*/ 168 w 1537"/>
                            <a:gd name="T31" fmla="*/ 323 h 1768"/>
                            <a:gd name="T32" fmla="*/ 78 w 1537"/>
                            <a:gd name="T33" fmla="*/ 161 h 1768"/>
                            <a:gd name="T34" fmla="*/ 0 w 1537"/>
                            <a:gd name="T35" fmla="*/ 0 h 1768"/>
                            <a:gd name="T36" fmla="*/ 0 w 1537"/>
                            <a:gd name="T37" fmla="*/ 12 h 1768"/>
                            <a:gd name="T38" fmla="*/ 78 w 1537"/>
                            <a:gd name="T39" fmla="*/ 173 h 1768"/>
                            <a:gd name="T40" fmla="*/ 168 w 1537"/>
                            <a:gd name="T41" fmla="*/ 335 h 1768"/>
                            <a:gd name="T42" fmla="*/ 270 w 1537"/>
                            <a:gd name="T43" fmla="*/ 491 h 1768"/>
                            <a:gd name="T44" fmla="*/ 378 w 1537"/>
                            <a:gd name="T45" fmla="*/ 653 h 1768"/>
                            <a:gd name="T46" fmla="*/ 498 w 1537"/>
                            <a:gd name="T47" fmla="*/ 809 h 1768"/>
                            <a:gd name="T48" fmla="*/ 630 w 1537"/>
                            <a:gd name="T49" fmla="*/ 965 h 1768"/>
                            <a:gd name="T50" fmla="*/ 767 w 1537"/>
                            <a:gd name="T51" fmla="*/ 1121 h 1768"/>
                            <a:gd name="T52" fmla="*/ 912 w 1537"/>
                            <a:gd name="T53" fmla="*/ 1264 h 1768"/>
                            <a:gd name="T54" fmla="*/ 912 w 1537"/>
                            <a:gd name="T55" fmla="*/ 1264 h 176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537" h="1768">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close/>
                            </a:path>
                          </a:pathLst>
                        </a:custGeom>
                        <a:solidFill>
                          <a:schemeClr val="accent2"/>
                        </a:solidFill>
                        <a:ln w="9525">
                          <a:solidFill>
                            <a:schemeClr val="accent2"/>
                          </a:solidFill>
                          <a:round/>
                          <a:headEnd/>
                          <a:tailEnd/>
                        </a:ln>
                      </p:spPr>
                      <p:txBody>
                        <a:bodyPr/>
                        <a:lstStyle/>
                        <a:p>
                          <a:endParaRPr lang="en-US"/>
                        </a:p>
                      </p:txBody>
                    </p:sp>
                    <p:grpSp>
                      <p:nvGrpSpPr>
                        <p:cNvPr id="79" name="Group 51"/>
                        <p:cNvGrpSpPr>
                          <a:grpSpLocks/>
                        </p:cNvGrpSpPr>
                        <p:nvPr userDrawn="1"/>
                      </p:nvGrpSpPr>
                      <p:grpSpPr bwMode="auto">
                        <a:xfrm>
                          <a:off x="0" y="1812"/>
                          <a:ext cx="3672" cy="2049"/>
                          <a:chOff x="5" y="1816"/>
                          <a:chExt cx="3672" cy="2049"/>
                        </a:xfrm>
                      </p:grpSpPr>
                      <p:sp>
                        <p:nvSpPr>
                          <p:cNvPr id="116" name="Oval 52"/>
                          <p:cNvSpPr>
                            <a:spLocks noChangeArrowheads="1"/>
                          </p:cNvSpPr>
                          <p:nvPr userDrawn="1"/>
                        </p:nvSpPr>
                        <p:spPr bwMode="hidden">
                          <a:xfrm rot="-2819839">
                            <a:off x="1544" y="2872"/>
                            <a:ext cx="161" cy="280"/>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7" name="Oval 53"/>
                          <p:cNvSpPr>
                            <a:spLocks noChangeArrowheads="1"/>
                          </p:cNvSpPr>
                          <p:nvPr userDrawn="1"/>
                        </p:nvSpPr>
                        <p:spPr bwMode="hidden">
                          <a:xfrm rot="-2819839">
                            <a:off x="1490" y="2750"/>
                            <a:ext cx="281" cy="503"/>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8" name="Oval 54"/>
                          <p:cNvSpPr>
                            <a:spLocks noChangeArrowheads="1"/>
                          </p:cNvSpPr>
                          <p:nvPr userDrawn="1"/>
                        </p:nvSpPr>
                        <p:spPr bwMode="hidden">
                          <a:xfrm rot="-2819839">
                            <a:off x="1415" y="2563"/>
                            <a:ext cx="471" cy="813"/>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9" name="Oval 55"/>
                          <p:cNvSpPr>
                            <a:spLocks noChangeArrowheads="1"/>
                          </p:cNvSpPr>
                          <p:nvPr userDrawn="1"/>
                        </p:nvSpPr>
                        <p:spPr bwMode="hidden">
                          <a:xfrm rot="-2819839">
                            <a:off x="1357" y="2400"/>
                            <a:ext cx="623" cy="1129"/>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20" name="Oval 56"/>
                          <p:cNvSpPr>
                            <a:spLocks noChangeArrowheads="1"/>
                          </p:cNvSpPr>
                          <p:nvPr userDrawn="1"/>
                        </p:nvSpPr>
                        <p:spPr bwMode="hidden">
                          <a:xfrm rot="-2819839">
                            <a:off x="1295" y="2200"/>
                            <a:ext cx="786" cy="1467"/>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21" name="Oval 57"/>
                          <p:cNvSpPr>
                            <a:spLocks noChangeArrowheads="1"/>
                          </p:cNvSpPr>
                          <p:nvPr userDrawn="1"/>
                        </p:nvSpPr>
                        <p:spPr bwMode="hidden">
                          <a:xfrm rot="-2819839">
                            <a:off x="1238" y="2040"/>
                            <a:ext cx="972" cy="1779"/>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22" name="Oval 58"/>
                          <p:cNvSpPr>
                            <a:spLocks noChangeArrowheads="1"/>
                          </p:cNvSpPr>
                          <p:nvPr userDrawn="1"/>
                        </p:nvSpPr>
                        <p:spPr bwMode="hidden">
                          <a:xfrm rot="-2819839">
                            <a:off x="1155" y="1868"/>
                            <a:ext cx="1167" cy="2094"/>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23" name="Oval 59"/>
                          <p:cNvSpPr>
                            <a:spLocks noChangeArrowheads="1"/>
                          </p:cNvSpPr>
                          <p:nvPr userDrawn="1"/>
                        </p:nvSpPr>
                        <p:spPr bwMode="hidden">
                          <a:xfrm rot="-2819839">
                            <a:off x="1085" y="1698"/>
                            <a:ext cx="1346" cy="2398"/>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24" name="Oval 60"/>
                          <p:cNvSpPr>
                            <a:spLocks noChangeArrowheads="1"/>
                          </p:cNvSpPr>
                          <p:nvPr userDrawn="1"/>
                        </p:nvSpPr>
                        <p:spPr bwMode="hidden">
                          <a:xfrm rot="-2819839">
                            <a:off x="998" y="1539"/>
                            <a:ext cx="1563" cy="2696"/>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25" name="Oval 61"/>
                          <p:cNvSpPr>
                            <a:spLocks noChangeArrowheads="1"/>
                          </p:cNvSpPr>
                          <p:nvPr userDrawn="1"/>
                        </p:nvSpPr>
                        <p:spPr bwMode="hidden">
                          <a:xfrm rot="-2819839">
                            <a:off x="933" y="1360"/>
                            <a:ext cx="1711" cy="3016"/>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26" name="Oval 62"/>
                          <p:cNvSpPr>
                            <a:spLocks noChangeArrowheads="1"/>
                          </p:cNvSpPr>
                          <p:nvPr userDrawn="1"/>
                        </p:nvSpPr>
                        <p:spPr bwMode="hidden">
                          <a:xfrm rot="-2865139">
                            <a:off x="877" y="1187"/>
                            <a:ext cx="1880" cy="3345"/>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27" name="Oval 63"/>
                          <p:cNvSpPr>
                            <a:spLocks noChangeArrowheads="1"/>
                          </p:cNvSpPr>
                          <p:nvPr userDrawn="1"/>
                        </p:nvSpPr>
                        <p:spPr bwMode="hidden">
                          <a:xfrm rot="-2780025">
                            <a:off x="816" y="1005"/>
                            <a:ext cx="2049" cy="3672"/>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grpSp>
                    <p:sp>
                      <p:nvSpPr>
                        <p:cNvPr id="80" name="Line 64"/>
                        <p:cNvSpPr>
                          <a:spLocks noChangeShapeType="1"/>
                        </p:cNvSpPr>
                        <p:nvPr userDrawn="1"/>
                      </p:nvSpPr>
                      <p:spPr bwMode="hidden">
                        <a:xfrm flipV="1">
                          <a:off x="1656" y="1164"/>
                          <a:ext cx="831" cy="177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 name="Line 65"/>
                        <p:cNvSpPr>
                          <a:spLocks noChangeShapeType="1"/>
                        </p:cNvSpPr>
                        <p:nvPr userDrawn="1"/>
                      </p:nvSpPr>
                      <p:spPr bwMode="hidden">
                        <a:xfrm rot="615780" flipV="1">
                          <a:off x="1811" y="1299"/>
                          <a:ext cx="819" cy="172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 name="Line 66"/>
                        <p:cNvSpPr>
                          <a:spLocks noChangeShapeType="1"/>
                        </p:cNvSpPr>
                        <p:nvPr userDrawn="1"/>
                      </p:nvSpPr>
                      <p:spPr bwMode="hidden">
                        <a:xfrm rot="1139441" flipV="1">
                          <a:off x="1963" y="1148"/>
                          <a:ext cx="383" cy="189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 name="Line 67"/>
                        <p:cNvSpPr>
                          <a:spLocks noChangeShapeType="1"/>
                        </p:cNvSpPr>
                        <p:nvPr userDrawn="1"/>
                      </p:nvSpPr>
                      <p:spPr bwMode="hidden">
                        <a:xfrm rot="1061104" flipV="1">
                          <a:off x="1921" y="1332"/>
                          <a:ext cx="744" cy="176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 name="Line 68"/>
                        <p:cNvSpPr>
                          <a:spLocks noChangeShapeType="1"/>
                        </p:cNvSpPr>
                        <p:nvPr userDrawn="1"/>
                      </p:nvSpPr>
                      <p:spPr bwMode="hidden">
                        <a:xfrm rot="2202167" flipV="1">
                          <a:off x="2217" y="1314"/>
                          <a:ext cx="311" cy="191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5" name="Line 69"/>
                        <p:cNvSpPr>
                          <a:spLocks noChangeShapeType="1"/>
                        </p:cNvSpPr>
                        <p:nvPr userDrawn="1"/>
                      </p:nvSpPr>
                      <p:spPr bwMode="hidden">
                        <a:xfrm rot="1678521" flipV="1">
                          <a:off x="2039" y="1549"/>
                          <a:ext cx="895" cy="172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 name="Line 70"/>
                        <p:cNvSpPr>
                          <a:spLocks noChangeShapeType="1"/>
                        </p:cNvSpPr>
                        <p:nvPr userDrawn="1"/>
                      </p:nvSpPr>
                      <p:spPr bwMode="hidden">
                        <a:xfrm rot="1678521" flipV="1">
                          <a:off x="2024" y="1649"/>
                          <a:ext cx="1049" cy="166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7" name="Line 71"/>
                        <p:cNvSpPr>
                          <a:spLocks noChangeShapeType="1"/>
                        </p:cNvSpPr>
                        <p:nvPr userDrawn="1"/>
                      </p:nvSpPr>
                      <p:spPr bwMode="hidden">
                        <a:xfrm rot="1678521" flipV="1">
                          <a:off x="1985" y="1876"/>
                          <a:ext cx="1357" cy="151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 name="Line 72"/>
                        <p:cNvSpPr>
                          <a:spLocks noChangeShapeType="1"/>
                        </p:cNvSpPr>
                        <p:nvPr userDrawn="1"/>
                      </p:nvSpPr>
                      <p:spPr bwMode="hidden">
                        <a:xfrm rot="1678521" flipV="1">
                          <a:off x="1936" y="2115"/>
                          <a:ext cx="1686" cy="13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 name="Line 73"/>
                        <p:cNvSpPr>
                          <a:spLocks noChangeShapeType="1"/>
                        </p:cNvSpPr>
                        <p:nvPr userDrawn="1"/>
                      </p:nvSpPr>
                      <p:spPr bwMode="hidden">
                        <a:xfrm rot="1678521" flipV="1">
                          <a:off x="1897" y="2287"/>
                          <a:ext cx="1880" cy="122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 name="Line 74"/>
                        <p:cNvSpPr>
                          <a:spLocks noChangeShapeType="1"/>
                        </p:cNvSpPr>
                        <p:nvPr userDrawn="1"/>
                      </p:nvSpPr>
                      <p:spPr bwMode="hidden">
                        <a:xfrm rot="1678521" flipV="1">
                          <a:off x="1855" y="2458"/>
                          <a:ext cx="2060" cy="109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1" name="Line 75"/>
                        <p:cNvSpPr>
                          <a:spLocks noChangeShapeType="1"/>
                        </p:cNvSpPr>
                        <p:nvPr userDrawn="1"/>
                      </p:nvSpPr>
                      <p:spPr bwMode="hidden">
                        <a:xfrm rot="1678521" flipV="1">
                          <a:off x="1823" y="2640"/>
                          <a:ext cx="2224" cy="9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 name="Line 76"/>
                        <p:cNvSpPr>
                          <a:spLocks noChangeShapeType="1"/>
                        </p:cNvSpPr>
                        <p:nvPr userDrawn="1"/>
                      </p:nvSpPr>
                      <p:spPr bwMode="hidden">
                        <a:xfrm rot="1678521" flipV="1">
                          <a:off x="1737" y="3059"/>
                          <a:ext cx="2520" cy="61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 name="Line 77"/>
                        <p:cNvSpPr>
                          <a:spLocks noChangeShapeType="1"/>
                        </p:cNvSpPr>
                        <p:nvPr userDrawn="1"/>
                      </p:nvSpPr>
                      <p:spPr bwMode="hidden">
                        <a:xfrm rot="1678521">
                          <a:off x="1324" y="3150"/>
                          <a:ext cx="472" cy="112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 name="Line 78"/>
                        <p:cNvSpPr>
                          <a:spLocks noChangeShapeType="1"/>
                        </p:cNvSpPr>
                        <p:nvPr userDrawn="1"/>
                      </p:nvSpPr>
                      <p:spPr bwMode="hidden">
                        <a:xfrm rot="1678521" flipH="1">
                          <a:off x="1121" y="2961"/>
                          <a:ext cx="220" cy="101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 name="Line 79"/>
                        <p:cNvSpPr>
                          <a:spLocks noChangeShapeType="1"/>
                        </p:cNvSpPr>
                        <p:nvPr userDrawn="1"/>
                      </p:nvSpPr>
                      <p:spPr bwMode="hidden">
                        <a:xfrm rot="1678521" flipH="1">
                          <a:off x="1041" y="2935"/>
                          <a:ext cx="304" cy="99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 name="Line 80"/>
                        <p:cNvSpPr>
                          <a:spLocks noChangeShapeType="1"/>
                        </p:cNvSpPr>
                        <p:nvPr userDrawn="1"/>
                      </p:nvSpPr>
                      <p:spPr bwMode="hidden">
                        <a:xfrm rot="1678521" flipH="1">
                          <a:off x="957" y="2910"/>
                          <a:ext cx="394" cy="97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7" name="Line 81"/>
                        <p:cNvSpPr>
                          <a:spLocks noChangeShapeType="1"/>
                        </p:cNvSpPr>
                        <p:nvPr userDrawn="1"/>
                      </p:nvSpPr>
                      <p:spPr bwMode="hidden">
                        <a:xfrm rot="1678521" flipH="1">
                          <a:off x="880" y="2885"/>
                          <a:ext cx="478" cy="9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8" name="Line 82"/>
                        <p:cNvSpPr>
                          <a:spLocks noChangeShapeType="1"/>
                        </p:cNvSpPr>
                        <p:nvPr userDrawn="1"/>
                      </p:nvSpPr>
                      <p:spPr bwMode="hidden">
                        <a:xfrm rot="1678521" flipH="1">
                          <a:off x="801" y="2863"/>
                          <a:ext cx="561" cy="91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9" name="Line 83"/>
                        <p:cNvSpPr>
                          <a:spLocks noChangeShapeType="1"/>
                        </p:cNvSpPr>
                        <p:nvPr userDrawn="1"/>
                      </p:nvSpPr>
                      <p:spPr bwMode="hidden">
                        <a:xfrm rot="1678521" flipH="1">
                          <a:off x="717" y="2836"/>
                          <a:ext cx="656" cy="8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 name="Line 84"/>
                        <p:cNvSpPr>
                          <a:spLocks noChangeShapeType="1"/>
                        </p:cNvSpPr>
                        <p:nvPr userDrawn="1"/>
                      </p:nvSpPr>
                      <p:spPr bwMode="hidden">
                        <a:xfrm rot="1678521" flipH="1">
                          <a:off x="631" y="2810"/>
                          <a:ext cx="752" cy="84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 name="Line 85"/>
                        <p:cNvSpPr>
                          <a:spLocks noChangeShapeType="1"/>
                        </p:cNvSpPr>
                        <p:nvPr userDrawn="1"/>
                      </p:nvSpPr>
                      <p:spPr bwMode="hidden">
                        <a:xfrm rot="1678521" flipH="1">
                          <a:off x="462" y="2758"/>
                          <a:ext cx="946" cy="75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 name="Line 86"/>
                        <p:cNvSpPr>
                          <a:spLocks noChangeShapeType="1"/>
                        </p:cNvSpPr>
                        <p:nvPr userDrawn="1"/>
                      </p:nvSpPr>
                      <p:spPr bwMode="hidden">
                        <a:xfrm rot="1678521" flipH="1">
                          <a:off x="365" y="2729"/>
                          <a:ext cx="1058" cy="69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 name="Line 87"/>
                        <p:cNvSpPr>
                          <a:spLocks noChangeShapeType="1"/>
                        </p:cNvSpPr>
                        <p:nvPr userDrawn="1"/>
                      </p:nvSpPr>
                      <p:spPr bwMode="hidden">
                        <a:xfrm rot="1678521" flipH="1">
                          <a:off x="265" y="2697"/>
                          <a:ext cx="1174" cy="63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 name="Line 88"/>
                        <p:cNvSpPr>
                          <a:spLocks noChangeShapeType="1"/>
                        </p:cNvSpPr>
                        <p:nvPr userDrawn="1"/>
                      </p:nvSpPr>
                      <p:spPr bwMode="hidden">
                        <a:xfrm rot="1678521" flipH="1">
                          <a:off x="55" y="2632"/>
                          <a:ext cx="1431" cy="4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 name="Line 89"/>
                        <p:cNvSpPr>
                          <a:spLocks noChangeShapeType="1"/>
                        </p:cNvSpPr>
                        <p:nvPr userDrawn="1"/>
                      </p:nvSpPr>
                      <p:spPr bwMode="hidden">
                        <a:xfrm rot="1678521" flipH="1">
                          <a:off x="-1" y="2607"/>
                          <a:ext cx="1513" cy="37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6" name="Line 90"/>
                        <p:cNvSpPr>
                          <a:spLocks noChangeShapeType="1"/>
                        </p:cNvSpPr>
                        <p:nvPr userDrawn="1"/>
                      </p:nvSpPr>
                      <p:spPr bwMode="hidden">
                        <a:xfrm rot="1678521" flipH="1">
                          <a:off x="-72" y="2570"/>
                          <a:ext cx="1648" cy="10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 name="Line 91"/>
                        <p:cNvSpPr>
                          <a:spLocks noChangeShapeType="1"/>
                        </p:cNvSpPr>
                        <p:nvPr userDrawn="1"/>
                      </p:nvSpPr>
                      <p:spPr bwMode="hidden">
                        <a:xfrm rot="1678521" flipH="1" flipV="1">
                          <a:off x="-237" y="1095"/>
                          <a:ext cx="2219" cy="136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 name="Line 92"/>
                        <p:cNvSpPr>
                          <a:spLocks noChangeShapeType="1"/>
                        </p:cNvSpPr>
                        <p:nvPr userDrawn="1"/>
                      </p:nvSpPr>
                      <p:spPr bwMode="hidden">
                        <a:xfrm rot="1678521" flipH="1" flipV="1">
                          <a:off x="-43" y="962"/>
                          <a:ext cx="2071" cy="154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 name="Line 93"/>
                        <p:cNvSpPr>
                          <a:spLocks noChangeShapeType="1"/>
                        </p:cNvSpPr>
                        <p:nvPr userDrawn="1"/>
                      </p:nvSpPr>
                      <p:spPr bwMode="hidden">
                        <a:xfrm rot="1678521" flipH="1" flipV="1">
                          <a:off x="418" y="826"/>
                          <a:ext cx="1672" cy="178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 name="Line 94"/>
                        <p:cNvSpPr>
                          <a:spLocks noChangeShapeType="1"/>
                        </p:cNvSpPr>
                        <p:nvPr userDrawn="1"/>
                      </p:nvSpPr>
                      <p:spPr bwMode="hidden">
                        <a:xfrm rot="1678521" flipH="1" flipV="1">
                          <a:off x="634" y="808"/>
                          <a:ext cx="1473" cy="185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 name="Line 95"/>
                        <p:cNvSpPr>
                          <a:spLocks noChangeShapeType="1"/>
                        </p:cNvSpPr>
                        <p:nvPr userDrawn="1"/>
                      </p:nvSpPr>
                      <p:spPr bwMode="hidden">
                        <a:xfrm rot="1678521" flipH="1" flipV="1">
                          <a:off x="1094" y="827"/>
                          <a:ext cx="1030" cy="194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 name="Line 96"/>
                        <p:cNvSpPr>
                          <a:spLocks noChangeShapeType="1"/>
                        </p:cNvSpPr>
                        <p:nvPr userDrawn="1"/>
                      </p:nvSpPr>
                      <p:spPr bwMode="hidden">
                        <a:xfrm rot="1678521" flipH="1" flipV="1">
                          <a:off x="1302" y="857"/>
                          <a:ext cx="829" cy="197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 name="Line 97"/>
                        <p:cNvSpPr>
                          <a:spLocks noChangeShapeType="1"/>
                        </p:cNvSpPr>
                        <p:nvPr userDrawn="1"/>
                      </p:nvSpPr>
                      <p:spPr bwMode="hidden">
                        <a:xfrm rot="1678521" flipH="1" flipV="1">
                          <a:off x="1496" y="901"/>
                          <a:ext cx="633" cy="19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4" name="Line 98"/>
                        <p:cNvSpPr>
                          <a:spLocks noChangeShapeType="1"/>
                        </p:cNvSpPr>
                        <p:nvPr userDrawn="1"/>
                      </p:nvSpPr>
                      <p:spPr bwMode="hidden">
                        <a:xfrm rot="1678521" flipH="1" flipV="1">
                          <a:off x="1679" y="952"/>
                          <a:ext cx="447" cy="19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5" name="Line 99"/>
                        <p:cNvSpPr>
                          <a:spLocks noChangeShapeType="1"/>
                        </p:cNvSpPr>
                        <p:nvPr userDrawn="1"/>
                      </p:nvSpPr>
                      <p:spPr bwMode="hidden">
                        <a:xfrm rot="1678521" flipH="1" flipV="1">
                          <a:off x="1859" y="1013"/>
                          <a:ext cx="261" cy="196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grpSp>
          </p:grpSp>
          <p:grpSp>
            <p:nvGrpSpPr>
              <p:cNvPr id="20" name="Group 100"/>
              <p:cNvGrpSpPr>
                <a:grpSpLocks/>
              </p:cNvGrpSpPr>
              <p:nvPr userDrawn="1"/>
            </p:nvGrpSpPr>
            <p:grpSpPr bwMode="auto">
              <a:xfrm>
                <a:off x="402" y="1454"/>
                <a:ext cx="2787" cy="2866"/>
                <a:chOff x="2" y="1454"/>
                <a:chExt cx="2787" cy="2866"/>
              </a:xfrm>
            </p:grpSpPr>
            <p:sp>
              <p:nvSpPr>
                <p:cNvPr id="21" name="Line 101"/>
                <p:cNvSpPr>
                  <a:spLocks noChangeShapeType="1"/>
                </p:cNvSpPr>
                <p:nvPr userDrawn="1"/>
              </p:nvSpPr>
              <p:spPr bwMode="hidden">
                <a:xfrm rot="1678521" flipV="1">
                  <a:off x="2057" y="1454"/>
                  <a:ext cx="732" cy="17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102"/>
                <p:cNvSpPr>
                  <a:spLocks noChangeShapeType="1"/>
                </p:cNvSpPr>
                <p:nvPr userDrawn="1"/>
              </p:nvSpPr>
              <p:spPr bwMode="hidden">
                <a:xfrm flipH="1" flipV="1">
                  <a:off x="870" y="3854"/>
                  <a:ext cx="223" cy="463"/>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3" name="Group 103"/>
                <p:cNvGrpSpPr>
                  <a:grpSpLocks/>
                </p:cNvGrpSpPr>
                <p:nvPr userDrawn="1"/>
              </p:nvGrpSpPr>
              <p:grpSpPr bwMode="auto">
                <a:xfrm>
                  <a:off x="2" y="2738"/>
                  <a:ext cx="1317" cy="1582"/>
                  <a:chOff x="2" y="2738"/>
                  <a:chExt cx="1317" cy="1582"/>
                </a:xfrm>
              </p:grpSpPr>
              <p:sp>
                <p:nvSpPr>
                  <p:cNvPr id="24" name="Line 104"/>
                  <p:cNvSpPr>
                    <a:spLocks noChangeShapeType="1"/>
                  </p:cNvSpPr>
                  <p:nvPr userDrawn="1"/>
                </p:nvSpPr>
                <p:spPr bwMode="hidden">
                  <a:xfrm flipH="1">
                    <a:off x="697" y="3855"/>
                    <a:ext cx="173" cy="187"/>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Freeform 105"/>
                  <p:cNvSpPr>
                    <a:spLocks/>
                  </p:cNvSpPr>
                  <p:nvPr userDrawn="1"/>
                </p:nvSpPr>
                <p:spPr bwMode="hidden">
                  <a:xfrm>
                    <a:off x="2" y="3218"/>
                    <a:ext cx="1006" cy="1102"/>
                  </a:xfrm>
                  <a:custGeom>
                    <a:avLst/>
                    <a:gdLst>
                      <a:gd name="T0" fmla="*/ 1006 w 1006"/>
                      <a:gd name="T1" fmla="*/ 1102 h 1102"/>
                      <a:gd name="T2" fmla="*/ 696 w 1006"/>
                      <a:gd name="T3" fmla="*/ 823 h 1102"/>
                      <a:gd name="T4" fmla="*/ 333 w 1006"/>
                      <a:gd name="T5" fmla="*/ 447 h 1102"/>
                      <a:gd name="T6" fmla="*/ 51 w 1006"/>
                      <a:gd name="T7" fmla="*/ 76 h 1102"/>
                      <a:gd name="T8" fmla="*/ 0 w 1006"/>
                      <a:gd name="T9" fmla="*/ 0 h 11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6" h="1102">
                        <a:moveTo>
                          <a:pt x="1006" y="1102"/>
                        </a:moveTo>
                        <a:lnTo>
                          <a:pt x="696" y="823"/>
                        </a:lnTo>
                        <a:lnTo>
                          <a:pt x="333" y="447"/>
                        </a:lnTo>
                        <a:lnTo>
                          <a:pt x="51" y="76"/>
                        </a:lnTo>
                        <a:lnTo>
                          <a:pt x="0" y="0"/>
                        </a:lnTo>
                      </a:path>
                    </a:pathLst>
                  </a:custGeom>
                  <a:noFill/>
                  <a:ln w="19050" cmpd="sng">
                    <a:solidFill>
                      <a:schemeClr val="accent2"/>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106"/>
                  <p:cNvSpPr>
                    <a:spLocks noChangeShapeType="1"/>
                  </p:cNvSpPr>
                  <p:nvPr userDrawn="1"/>
                </p:nvSpPr>
                <p:spPr bwMode="hidden">
                  <a:xfrm flipH="1">
                    <a:off x="1242" y="4231"/>
                    <a:ext cx="77" cy="88"/>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Line 107"/>
                  <p:cNvSpPr>
                    <a:spLocks noChangeShapeType="1"/>
                  </p:cNvSpPr>
                  <p:nvPr userDrawn="1"/>
                </p:nvSpPr>
                <p:spPr bwMode="hidden">
                  <a:xfrm flipH="1" flipV="1">
                    <a:off x="340" y="3668"/>
                    <a:ext cx="532" cy="185"/>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Line 108"/>
                  <p:cNvSpPr>
                    <a:spLocks noChangeShapeType="1"/>
                  </p:cNvSpPr>
                  <p:nvPr userDrawn="1"/>
                </p:nvSpPr>
                <p:spPr bwMode="hidden">
                  <a:xfrm flipH="1" flipV="1">
                    <a:off x="237" y="3101"/>
                    <a:ext cx="101" cy="567"/>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 name="Line 109"/>
                  <p:cNvSpPr>
                    <a:spLocks noChangeShapeType="1"/>
                  </p:cNvSpPr>
                  <p:nvPr userDrawn="1"/>
                </p:nvSpPr>
                <p:spPr bwMode="hidden">
                  <a:xfrm flipH="1" flipV="1">
                    <a:off x="2" y="3009"/>
                    <a:ext cx="235" cy="9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110"/>
                  <p:cNvSpPr>
                    <a:spLocks noChangeShapeType="1"/>
                  </p:cNvSpPr>
                  <p:nvPr userDrawn="1"/>
                </p:nvSpPr>
                <p:spPr bwMode="hidden">
                  <a:xfrm flipV="1">
                    <a:off x="54" y="3101"/>
                    <a:ext cx="182" cy="194"/>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 name="Line 111"/>
                  <p:cNvSpPr>
                    <a:spLocks noChangeShapeType="1"/>
                  </p:cNvSpPr>
                  <p:nvPr userDrawn="1"/>
                </p:nvSpPr>
                <p:spPr bwMode="hidden">
                  <a:xfrm flipH="1">
                    <a:off x="336" y="3476"/>
                    <a:ext cx="176" cy="19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 name="Line 112"/>
                  <p:cNvSpPr>
                    <a:spLocks noChangeShapeType="1"/>
                  </p:cNvSpPr>
                  <p:nvPr userDrawn="1"/>
                </p:nvSpPr>
                <p:spPr bwMode="hidden">
                  <a:xfrm flipV="1">
                    <a:off x="3" y="2738"/>
                    <a:ext cx="14" cy="23"/>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grpSp>
          <p:nvGrpSpPr>
            <p:cNvPr id="6" name="Group 113"/>
            <p:cNvGrpSpPr>
              <a:grpSpLocks/>
            </p:cNvGrpSpPr>
            <p:nvPr userDrawn="1"/>
          </p:nvGrpSpPr>
          <p:grpSpPr bwMode="auto">
            <a:xfrm>
              <a:off x="16" y="1326"/>
              <a:ext cx="3325" cy="2948"/>
              <a:chOff x="16" y="1326"/>
              <a:chExt cx="3325" cy="2948"/>
            </a:xfrm>
          </p:grpSpPr>
          <p:sp>
            <p:nvSpPr>
              <p:cNvPr id="7" name="Freeform 114"/>
              <p:cNvSpPr>
                <a:spLocks/>
              </p:cNvSpPr>
              <p:nvPr/>
            </p:nvSpPr>
            <p:spPr bwMode="hidden">
              <a:xfrm>
                <a:off x="16" y="2656"/>
                <a:ext cx="1440" cy="1618"/>
              </a:xfrm>
              <a:custGeom>
                <a:avLst/>
                <a:gdLst>
                  <a:gd name="T0" fmla="*/ 876 w 1435"/>
                  <a:gd name="T1" fmla="*/ 1150 h 1618"/>
                  <a:gd name="T2" fmla="*/ 744 w 1435"/>
                  <a:gd name="T3" fmla="*/ 1019 h 1618"/>
                  <a:gd name="T4" fmla="*/ 612 w 1435"/>
                  <a:gd name="T5" fmla="*/ 875 h 1618"/>
                  <a:gd name="T6" fmla="*/ 492 w 1435"/>
                  <a:gd name="T7" fmla="*/ 737 h 1618"/>
                  <a:gd name="T8" fmla="*/ 378 w 1435"/>
                  <a:gd name="T9" fmla="*/ 593 h 1618"/>
                  <a:gd name="T10" fmla="*/ 276 w 1435"/>
                  <a:gd name="T11" fmla="*/ 443 h 1618"/>
                  <a:gd name="T12" fmla="*/ 174 w 1435"/>
                  <a:gd name="T13" fmla="*/ 299 h 1618"/>
                  <a:gd name="T14" fmla="*/ 84 w 1435"/>
                  <a:gd name="T15" fmla="*/ 149 h 1618"/>
                  <a:gd name="T16" fmla="*/ 0 w 1435"/>
                  <a:gd name="T17" fmla="*/ 0 h 1618"/>
                  <a:gd name="T18" fmla="*/ 0 w 1435"/>
                  <a:gd name="T19" fmla="*/ 11 h 1618"/>
                  <a:gd name="T20" fmla="*/ 84 w 1435"/>
                  <a:gd name="T21" fmla="*/ 155 h 1618"/>
                  <a:gd name="T22" fmla="*/ 174 w 1435"/>
                  <a:gd name="T23" fmla="*/ 305 h 1618"/>
                  <a:gd name="T24" fmla="*/ 270 w 1435"/>
                  <a:gd name="T25" fmla="*/ 449 h 1618"/>
                  <a:gd name="T26" fmla="*/ 378 w 1435"/>
                  <a:gd name="T27" fmla="*/ 593 h 1618"/>
                  <a:gd name="T28" fmla="*/ 492 w 1435"/>
                  <a:gd name="T29" fmla="*/ 737 h 1618"/>
                  <a:gd name="T30" fmla="*/ 612 w 1435"/>
                  <a:gd name="T31" fmla="*/ 881 h 1618"/>
                  <a:gd name="T32" fmla="*/ 738 w 1435"/>
                  <a:gd name="T33" fmla="*/ 1019 h 1618"/>
                  <a:gd name="T34" fmla="*/ 876 w 1435"/>
                  <a:gd name="T35" fmla="*/ 1150 h 1618"/>
                  <a:gd name="T36" fmla="*/ 1014 w 1435"/>
                  <a:gd name="T37" fmla="*/ 1276 h 1618"/>
                  <a:gd name="T38" fmla="*/ 1152 w 1435"/>
                  <a:gd name="T39" fmla="*/ 1396 h 1618"/>
                  <a:gd name="T40" fmla="*/ 1290 w 1435"/>
                  <a:gd name="T41" fmla="*/ 1510 h 1618"/>
                  <a:gd name="T42" fmla="*/ 1434 w 1435"/>
                  <a:gd name="T43" fmla="*/ 1618 h 1618"/>
                  <a:gd name="T44" fmla="*/ 1440 w 1435"/>
                  <a:gd name="T45" fmla="*/ 1618 h 1618"/>
                  <a:gd name="T46" fmla="*/ 1297 w 1435"/>
                  <a:gd name="T47" fmla="*/ 1510 h 1618"/>
                  <a:gd name="T48" fmla="*/ 1158 w 1435"/>
                  <a:gd name="T49" fmla="*/ 1396 h 1618"/>
                  <a:gd name="T50" fmla="*/ 1014 w 1435"/>
                  <a:gd name="T51" fmla="*/ 1276 h 1618"/>
                  <a:gd name="T52" fmla="*/ 876 w 1435"/>
                  <a:gd name="T53" fmla="*/ 1150 h 1618"/>
                  <a:gd name="T54" fmla="*/ 876 w 1435"/>
                  <a:gd name="T55" fmla="*/ 1150 h 161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35" h="1618">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15"/>
              <p:cNvSpPr>
                <a:spLocks/>
              </p:cNvSpPr>
              <p:nvPr/>
            </p:nvSpPr>
            <p:spPr bwMode="hidden">
              <a:xfrm>
                <a:off x="16" y="2260"/>
                <a:ext cx="1673" cy="2014"/>
              </a:xfrm>
              <a:custGeom>
                <a:avLst/>
                <a:gdLst>
                  <a:gd name="T0" fmla="*/ 960 w 1668"/>
                  <a:gd name="T1" fmla="*/ 1463 h 2014"/>
                  <a:gd name="T2" fmla="*/ 791 w 1668"/>
                  <a:gd name="T3" fmla="*/ 1289 h 2014"/>
                  <a:gd name="T4" fmla="*/ 636 w 1668"/>
                  <a:gd name="T5" fmla="*/ 1115 h 2014"/>
                  <a:gd name="T6" fmla="*/ 491 w 1668"/>
                  <a:gd name="T7" fmla="*/ 929 h 2014"/>
                  <a:gd name="T8" fmla="*/ 366 w 1668"/>
                  <a:gd name="T9" fmla="*/ 743 h 2014"/>
                  <a:gd name="T10" fmla="*/ 252 w 1668"/>
                  <a:gd name="T11" fmla="*/ 557 h 2014"/>
                  <a:gd name="T12" fmla="*/ 149 w 1668"/>
                  <a:gd name="T13" fmla="*/ 372 h 2014"/>
                  <a:gd name="T14" fmla="*/ 66 w 1668"/>
                  <a:gd name="T15" fmla="*/ 186 h 2014"/>
                  <a:gd name="T16" fmla="*/ 0 w 1668"/>
                  <a:gd name="T17" fmla="*/ 0 h 2014"/>
                  <a:gd name="T18" fmla="*/ 0 w 1668"/>
                  <a:gd name="T19" fmla="*/ 12 h 2014"/>
                  <a:gd name="T20" fmla="*/ 66 w 1668"/>
                  <a:gd name="T21" fmla="*/ 198 h 2014"/>
                  <a:gd name="T22" fmla="*/ 149 w 1668"/>
                  <a:gd name="T23" fmla="*/ 384 h 2014"/>
                  <a:gd name="T24" fmla="*/ 252 w 1668"/>
                  <a:gd name="T25" fmla="*/ 569 h 2014"/>
                  <a:gd name="T26" fmla="*/ 366 w 1668"/>
                  <a:gd name="T27" fmla="*/ 755 h 2014"/>
                  <a:gd name="T28" fmla="*/ 491 w 1668"/>
                  <a:gd name="T29" fmla="*/ 935 h 2014"/>
                  <a:gd name="T30" fmla="*/ 636 w 1668"/>
                  <a:gd name="T31" fmla="*/ 1115 h 2014"/>
                  <a:gd name="T32" fmla="*/ 791 w 1668"/>
                  <a:gd name="T33" fmla="*/ 1295 h 2014"/>
                  <a:gd name="T34" fmla="*/ 960 w 1668"/>
                  <a:gd name="T35" fmla="*/ 1463 h 2014"/>
                  <a:gd name="T36" fmla="*/ 1133 w 1668"/>
                  <a:gd name="T37" fmla="*/ 1618 h 2014"/>
                  <a:gd name="T38" fmla="*/ 1307 w 1668"/>
                  <a:gd name="T39" fmla="*/ 1762 h 2014"/>
                  <a:gd name="T40" fmla="*/ 1487 w 1668"/>
                  <a:gd name="T41" fmla="*/ 1894 h 2014"/>
                  <a:gd name="T42" fmla="*/ 1667 w 1668"/>
                  <a:gd name="T43" fmla="*/ 2014 h 2014"/>
                  <a:gd name="T44" fmla="*/ 1673 w 1668"/>
                  <a:gd name="T45" fmla="*/ 2014 h 2014"/>
                  <a:gd name="T46" fmla="*/ 1487 w 1668"/>
                  <a:gd name="T47" fmla="*/ 1894 h 2014"/>
                  <a:gd name="T48" fmla="*/ 1307 w 1668"/>
                  <a:gd name="T49" fmla="*/ 1762 h 2014"/>
                  <a:gd name="T50" fmla="*/ 1133 w 1668"/>
                  <a:gd name="T51" fmla="*/ 1618 h 2014"/>
                  <a:gd name="T52" fmla="*/ 960 w 1668"/>
                  <a:gd name="T53" fmla="*/ 1463 h 2014"/>
                  <a:gd name="T54" fmla="*/ 960 w 1668"/>
                  <a:gd name="T55" fmla="*/ 1463 h 201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668" h="2014">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Rectangle 116"/>
              <p:cNvSpPr>
                <a:spLocks noChangeArrowheads="1"/>
              </p:cNvSpPr>
              <p:nvPr/>
            </p:nvSpPr>
            <p:spPr bwMode="hidden">
              <a:xfrm rot="-2488720">
                <a:off x="1988" y="1919"/>
                <a:ext cx="1353"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0" name="Rectangle 117"/>
              <p:cNvSpPr>
                <a:spLocks noChangeArrowheads="1"/>
              </p:cNvSpPr>
              <p:nvPr/>
            </p:nvSpPr>
            <p:spPr bwMode="hidden">
              <a:xfrm rot="-5087790">
                <a:off x="1964" y="2613"/>
                <a:ext cx="2217"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 name="Rectangle 118"/>
              <p:cNvSpPr>
                <a:spLocks noChangeArrowheads="1"/>
              </p:cNvSpPr>
              <p:nvPr/>
            </p:nvSpPr>
            <p:spPr bwMode="hidden">
              <a:xfrm rot="-3417299">
                <a:off x="1019" y="2694"/>
                <a:ext cx="2678"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2" name="Rectangle 119"/>
              <p:cNvSpPr>
                <a:spLocks noChangeArrowheads="1"/>
              </p:cNvSpPr>
              <p:nvPr/>
            </p:nvSpPr>
            <p:spPr bwMode="hidden">
              <a:xfrm rot="-835848">
                <a:off x="688" y="1748"/>
                <a:ext cx="2390"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grpSp>
            <p:nvGrpSpPr>
              <p:cNvPr id="13" name="Group 120"/>
              <p:cNvGrpSpPr>
                <a:grpSpLocks noChangeAspect="1"/>
              </p:cNvGrpSpPr>
              <p:nvPr/>
            </p:nvGrpSpPr>
            <p:grpSpPr bwMode="auto">
              <a:xfrm>
                <a:off x="3046" y="1326"/>
                <a:ext cx="259" cy="299"/>
                <a:chOff x="3042" y="1265"/>
                <a:chExt cx="367" cy="424"/>
              </a:xfrm>
            </p:grpSpPr>
            <p:sp>
              <p:nvSpPr>
                <p:cNvPr id="14" name="Oval 121"/>
                <p:cNvSpPr>
                  <a:spLocks noChangeAspect="1" noChangeArrowheads="1"/>
                </p:cNvSpPr>
                <p:nvPr userDrawn="1"/>
              </p:nvSpPr>
              <p:spPr bwMode="hidden">
                <a:xfrm rot="2828979">
                  <a:off x="2982" y="1467"/>
                  <a:ext cx="282" cy="162"/>
                </a:xfrm>
                <a:prstGeom prst="ellipse">
                  <a:avLst/>
                </a:prstGeom>
                <a:gradFill rotWithShape="0">
                  <a:gsLst>
                    <a:gs pos="0">
                      <a:schemeClr val="accent2"/>
                    </a:gs>
                    <a:gs pos="100000">
                      <a:schemeClr val="accent2">
                        <a:gamma/>
                        <a:tint val="84706"/>
                        <a:invGamma/>
                      </a:scheme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p>
              </p:txBody>
            </p:sp>
            <p:sp>
              <p:nvSpPr>
                <p:cNvPr id="15" name="Freeform 122"/>
                <p:cNvSpPr>
                  <a:spLocks noChangeAspect="1"/>
                </p:cNvSpPr>
                <p:nvPr userDrawn="1"/>
              </p:nvSpPr>
              <p:spPr bwMode="hidden">
                <a:xfrm>
                  <a:off x="3070" y="1374"/>
                  <a:ext cx="227" cy="221"/>
                </a:xfrm>
                <a:custGeom>
                  <a:avLst/>
                  <a:gdLst>
                    <a:gd name="T0" fmla="*/ 227 w 227"/>
                    <a:gd name="T1" fmla="*/ 134 h 222"/>
                    <a:gd name="T2" fmla="*/ 203 w 227"/>
                    <a:gd name="T3" fmla="*/ 144 h 222"/>
                    <a:gd name="T4" fmla="*/ 179 w 227"/>
                    <a:gd name="T5" fmla="*/ 138 h 222"/>
                    <a:gd name="T6" fmla="*/ 149 w 227"/>
                    <a:gd name="T7" fmla="*/ 126 h 222"/>
                    <a:gd name="T8" fmla="*/ 126 w 227"/>
                    <a:gd name="T9" fmla="*/ 102 h 222"/>
                    <a:gd name="T10" fmla="*/ 102 w 227"/>
                    <a:gd name="T11" fmla="*/ 72 h 222"/>
                    <a:gd name="T12" fmla="*/ 84 w 227"/>
                    <a:gd name="T13" fmla="*/ 48 h 222"/>
                    <a:gd name="T14" fmla="*/ 78 w 227"/>
                    <a:gd name="T15" fmla="*/ 24 h 222"/>
                    <a:gd name="T16" fmla="*/ 84 w 227"/>
                    <a:gd name="T17" fmla="*/ 0 h 222"/>
                    <a:gd name="T18" fmla="*/ 84 w 227"/>
                    <a:gd name="T19" fmla="*/ 0 h 222"/>
                    <a:gd name="T20" fmla="*/ 78 w 227"/>
                    <a:gd name="T21" fmla="*/ 0 h 222"/>
                    <a:gd name="T22" fmla="*/ 18 w 227"/>
                    <a:gd name="T23" fmla="*/ 60 h 222"/>
                    <a:gd name="T24" fmla="*/ 0 w 227"/>
                    <a:gd name="T25" fmla="*/ 90 h 222"/>
                    <a:gd name="T26" fmla="*/ 0 w 227"/>
                    <a:gd name="T27" fmla="*/ 120 h 222"/>
                    <a:gd name="T28" fmla="*/ 12 w 227"/>
                    <a:gd name="T29" fmla="*/ 156 h 222"/>
                    <a:gd name="T30" fmla="*/ 36 w 227"/>
                    <a:gd name="T31" fmla="*/ 192 h 222"/>
                    <a:gd name="T32" fmla="*/ 66 w 227"/>
                    <a:gd name="T33" fmla="*/ 216 h 222"/>
                    <a:gd name="T34" fmla="*/ 96 w 227"/>
                    <a:gd name="T35" fmla="*/ 222 h 222"/>
                    <a:gd name="T36" fmla="*/ 126 w 227"/>
                    <a:gd name="T37" fmla="*/ 222 h 222"/>
                    <a:gd name="T38" fmla="*/ 155 w 227"/>
                    <a:gd name="T39" fmla="*/ 210 h 222"/>
                    <a:gd name="T40" fmla="*/ 227 w 227"/>
                    <a:gd name="T41" fmla="*/ 138 h 222"/>
                    <a:gd name="T42" fmla="*/ 227 w 227"/>
                    <a:gd name="T43" fmla="*/ 134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7" h="222">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US"/>
                </a:p>
              </p:txBody>
            </p:sp>
            <p:sp>
              <p:nvSpPr>
                <p:cNvPr id="16" name="Freeform 123"/>
                <p:cNvSpPr>
                  <a:spLocks noChangeAspect="1"/>
                </p:cNvSpPr>
                <p:nvPr userDrawn="1"/>
              </p:nvSpPr>
              <p:spPr bwMode="hidden">
                <a:xfrm>
                  <a:off x="3144" y="1366"/>
                  <a:ext cx="163" cy="155"/>
                </a:xfrm>
                <a:custGeom>
                  <a:avLst/>
                  <a:gdLst>
                    <a:gd name="T0" fmla="*/ 221 w 233"/>
                    <a:gd name="T1" fmla="*/ 216 h 234"/>
                    <a:gd name="T2" fmla="*/ 192 w 233"/>
                    <a:gd name="T3" fmla="*/ 234 h 234"/>
                    <a:gd name="T4" fmla="*/ 150 w 233"/>
                    <a:gd name="T5" fmla="*/ 234 h 234"/>
                    <a:gd name="T6" fmla="*/ 102 w 233"/>
                    <a:gd name="T7" fmla="*/ 210 h 234"/>
                    <a:gd name="T8" fmla="*/ 54 w 233"/>
                    <a:gd name="T9" fmla="*/ 174 h 234"/>
                    <a:gd name="T10" fmla="*/ 24 w 233"/>
                    <a:gd name="T11" fmla="*/ 132 h 234"/>
                    <a:gd name="T12" fmla="*/ 6 w 233"/>
                    <a:gd name="T13" fmla="*/ 84 h 234"/>
                    <a:gd name="T14" fmla="*/ 0 w 233"/>
                    <a:gd name="T15" fmla="*/ 42 h 234"/>
                    <a:gd name="T16" fmla="*/ 12 w 233"/>
                    <a:gd name="T17" fmla="*/ 12 h 234"/>
                    <a:gd name="T18" fmla="*/ 48 w 233"/>
                    <a:gd name="T19" fmla="*/ 0 h 234"/>
                    <a:gd name="T20" fmla="*/ 84 w 233"/>
                    <a:gd name="T21" fmla="*/ 0 h 234"/>
                    <a:gd name="T22" fmla="*/ 132 w 233"/>
                    <a:gd name="T23" fmla="*/ 18 h 234"/>
                    <a:gd name="T24" fmla="*/ 174 w 233"/>
                    <a:gd name="T25" fmla="*/ 54 h 234"/>
                    <a:gd name="T26" fmla="*/ 210 w 233"/>
                    <a:gd name="T27" fmla="*/ 102 h 234"/>
                    <a:gd name="T28" fmla="*/ 233 w 233"/>
                    <a:gd name="T29" fmla="*/ 144 h 234"/>
                    <a:gd name="T30" fmla="*/ 233 w 233"/>
                    <a:gd name="T31" fmla="*/ 186 h 234"/>
                    <a:gd name="T32" fmla="*/ 221 w 233"/>
                    <a:gd name="T33" fmla="*/ 216 h 234"/>
                    <a:gd name="T34" fmla="*/ 221 w 233"/>
                    <a:gd name="T35" fmla="*/ 216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1" hangingPunct="1">
                    <a:defRPr/>
                  </a:pPr>
                  <a:endParaRPr lang="en-US"/>
                </a:p>
              </p:txBody>
            </p:sp>
            <p:sp>
              <p:nvSpPr>
                <p:cNvPr id="17" name="Freeform 124"/>
                <p:cNvSpPr>
                  <a:spLocks noChangeAspect="1"/>
                </p:cNvSpPr>
                <p:nvPr userDrawn="1"/>
              </p:nvSpPr>
              <p:spPr bwMode="hidden">
                <a:xfrm>
                  <a:off x="3202" y="1272"/>
                  <a:ext cx="203" cy="199"/>
                </a:xfrm>
                <a:custGeom>
                  <a:avLst/>
                  <a:gdLst>
                    <a:gd name="T0" fmla="*/ 179 w 203"/>
                    <a:gd name="T1" fmla="*/ 18 h 198"/>
                    <a:gd name="T2" fmla="*/ 197 w 203"/>
                    <a:gd name="T3" fmla="*/ 48 h 198"/>
                    <a:gd name="T4" fmla="*/ 203 w 203"/>
                    <a:gd name="T5" fmla="*/ 60 h 198"/>
                    <a:gd name="T6" fmla="*/ 197 w 203"/>
                    <a:gd name="T7" fmla="*/ 66 h 198"/>
                    <a:gd name="T8" fmla="*/ 65 w 203"/>
                    <a:gd name="T9" fmla="*/ 192 h 198"/>
                    <a:gd name="T10" fmla="*/ 59 w 203"/>
                    <a:gd name="T11" fmla="*/ 198 h 198"/>
                    <a:gd name="T12" fmla="*/ 47 w 203"/>
                    <a:gd name="T13" fmla="*/ 192 h 198"/>
                    <a:gd name="T14" fmla="*/ 17 w 203"/>
                    <a:gd name="T15" fmla="*/ 174 h 198"/>
                    <a:gd name="T16" fmla="*/ 0 w 203"/>
                    <a:gd name="T17" fmla="*/ 150 h 198"/>
                    <a:gd name="T18" fmla="*/ 0 w 203"/>
                    <a:gd name="T19" fmla="*/ 126 h 198"/>
                    <a:gd name="T20" fmla="*/ 131 w 203"/>
                    <a:gd name="T21" fmla="*/ 0 h 198"/>
                    <a:gd name="T22" fmla="*/ 155 w 203"/>
                    <a:gd name="T23" fmla="*/ 0 h 198"/>
                    <a:gd name="T24" fmla="*/ 179 w 203"/>
                    <a:gd name="T25" fmla="*/ 18 h 198"/>
                    <a:gd name="T26" fmla="*/ 179 w 203"/>
                    <a:gd name="T27" fmla="*/ 18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3" h="198">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US"/>
                </a:p>
              </p:txBody>
            </p:sp>
            <p:sp>
              <p:nvSpPr>
                <p:cNvPr id="18" name="Freeform 125"/>
                <p:cNvSpPr>
                  <a:spLocks noChangeAspect="1"/>
                </p:cNvSpPr>
                <p:nvPr userDrawn="1"/>
              </p:nvSpPr>
              <p:spPr bwMode="hidden">
                <a:xfrm>
                  <a:off x="3330" y="1265"/>
                  <a:ext cx="79" cy="74"/>
                </a:xfrm>
                <a:custGeom>
                  <a:avLst/>
                  <a:gdLst>
                    <a:gd name="T0" fmla="*/ 221 w 233"/>
                    <a:gd name="T1" fmla="*/ 216 h 234"/>
                    <a:gd name="T2" fmla="*/ 192 w 233"/>
                    <a:gd name="T3" fmla="*/ 234 h 234"/>
                    <a:gd name="T4" fmla="*/ 150 w 233"/>
                    <a:gd name="T5" fmla="*/ 234 h 234"/>
                    <a:gd name="T6" fmla="*/ 102 w 233"/>
                    <a:gd name="T7" fmla="*/ 210 h 234"/>
                    <a:gd name="T8" fmla="*/ 54 w 233"/>
                    <a:gd name="T9" fmla="*/ 174 h 234"/>
                    <a:gd name="T10" fmla="*/ 24 w 233"/>
                    <a:gd name="T11" fmla="*/ 132 h 234"/>
                    <a:gd name="T12" fmla="*/ 6 w 233"/>
                    <a:gd name="T13" fmla="*/ 84 h 234"/>
                    <a:gd name="T14" fmla="*/ 0 w 233"/>
                    <a:gd name="T15" fmla="*/ 42 h 234"/>
                    <a:gd name="T16" fmla="*/ 12 w 233"/>
                    <a:gd name="T17" fmla="*/ 12 h 234"/>
                    <a:gd name="T18" fmla="*/ 48 w 233"/>
                    <a:gd name="T19" fmla="*/ 0 h 234"/>
                    <a:gd name="T20" fmla="*/ 84 w 233"/>
                    <a:gd name="T21" fmla="*/ 0 h 234"/>
                    <a:gd name="T22" fmla="*/ 132 w 233"/>
                    <a:gd name="T23" fmla="*/ 18 h 234"/>
                    <a:gd name="T24" fmla="*/ 174 w 233"/>
                    <a:gd name="T25" fmla="*/ 54 h 234"/>
                    <a:gd name="T26" fmla="*/ 210 w 233"/>
                    <a:gd name="T27" fmla="*/ 102 h 234"/>
                    <a:gd name="T28" fmla="*/ 233 w 233"/>
                    <a:gd name="T29" fmla="*/ 144 h 234"/>
                    <a:gd name="T30" fmla="*/ 233 w 233"/>
                    <a:gd name="T31" fmla="*/ 186 h 234"/>
                    <a:gd name="T32" fmla="*/ 221 w 233"/>
                    <a:gd name="T33" fmla="*/ 216 h 234"/>
                    <a:gd name="T34" fmla="*/ 221 w 233"/>
                    <a:gd name="T35" fmla="*/ 216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1" hangingPunct="1">
                    <a:defRPr/>
                  </a:pPr>
                  <a:endParaRPr lang="en-US"/>
                </a:p>
              </p:txBody>
            </p:sp>
          </p:grpSp>
        </p:grpSp>
      </p:grpSp>
      <p:sp>
        <p:nvSpPr>
          <p:cNvPr id="24702" name="Rectangle 126"/>
          <p:cNvSpPr>
            <a:spLocks noGrp="1" noChangeArrowheads="1"/>
          </p:cNvSpPr>
          <p:nvPr>
            <p:ph type="ctrTitle" sz="quarter"/>
          </p:nvPr>
        </p:nvSpPr>
        <p:spPr>
          <a:xfrm>
            <a:off x="685800" y="1600200"/>
            <a:ext cx="7772400" cy="1973263"/>
          </a:xfrm>
        </p:spPr>
        <p:txBody>
          <a:bodyPr/>
          <a:lstStyle>
            <a:lvl1pPr>
              <a:defRPr sz="5100"/>
            </a:lvl1pPr>
          </a:lstStyle>
          <a:p>
            <a:pPr lvl="0"/>
            <a:r>
              <a:rPr lang="en-GB" altLang="en-US" noProof="0" smtClean="0"/>
              <a:t>Click to edit Master title style</a:t>
            </a:r>
          </a:p>
        </p:txBody>
      </p:sp>
      <p:sp>
        <p:nvSpPr>
          <p:cNvPr id="24703" name="Rectangle 127"/>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smtClean="0"/>
              <a:t>Click to edit Master subtitle style</a:t>
            </a:r>
          </a:p>
        </p:txBody>
      </p:sp>
      <p:sp>
        <p:nvSpPr>
          <p:cNvPr id="128" name="Rectangle 128"/>
          <p:cNvSpPr>
            <a:spLocks noGrp="1" noChangeArrowheads="1"/>
          </p:cNvSpPr>
          <p:nvPr>
            <p:ph type="dt" sz="quarter" idx="10"/>
          </p:nvPr>
        </p:nvSpPr>
        <p:spPr/>
        <p:txBody>
          <a:bodyPr/>
          <a:lstStyle>
            <a:lvl1pPr>
              <a:defRPr smtClean="0">
                <a:effectLst/>
              </a:defRPr>
            </a:lvl1pPr>
          </a:lstStyle>
          <a:p>
            <a:pPr>
              <a:defRPr/>
            </a:pPr>
            <a:endParaRPr lang="en-GB" altLang="en-US"/>
          </a:p>
        </p:txBody>
      </p:sp>
      <p:sp>
        <p:nvSpPr>
          <p:cNvPr id="129" name="Rectangle 129"/>
          <p:cNvSpPr>
            <a:spLocks noGrp="1" noChangeArrowheads="1"/>
          </p:cNvSpPr>
          <p:nvPr>
            <p:ph type="ftr" sz="quarter" idx="11"/>
          </p:nvPr>
        </p:nvSpPr>
        <p:spPr/>
        <p:txBody>
          <a:bodyPr/>
          <a:lstStyle>
            <a:lvl1pPr>
              <a:defRPr smtClean="0">
                <a:effectLst/>
              </a:defRPr>
            </a:lvl1pPr>
          </a:lstStyle>
          <a:p>
            <a:pPr>
              <a:defRPr/>
            </a:pPr>
            <a:endParaRPr lang="en-GB" altLang="en-US"/>
          </a:p>
        </p:txBody>
      </p:sp>
      <p:sp>
        <p:nvSpPr>
          <p:cNvPr id="130" name="Rectangle 130"/>
          <p:cNvSpPr>
            <a:spLocks noGrp="1" noChangeArrowheads="1"/>
          </p:cNvSpPr>
          <p:nvPr>
            <p:ph type="sldNum" sz="quarter" idx="12"/>
          </p:nvPr>
        </p:nvSpPr>
        <p:spPr/>
        <p:txBody>
          <a:bodyPr/>
          <a:lstStyle>
            <a:lvl1pPr>
              <a:defRPr smtClean="0">
                <a:effectLst/>
              </a:defRPr>
            </a:lvl1pPr>
          </a:lstStyle>
          <a:p>
            <a:pPr>
              <a:defRPr/>
            </a:pPr>
            <a:fld id="{DE88886E-213E-42BA-AE90-9131FEA20FBE}" type="slidenum">
              <a:rPr lang="en-GB" altLang="en-US"/>
              <a:pPr>
                <a:defRPr/>
              </a:pPr>
              <a:t>‹#›</a:t>
            </a:fld>
            <a:endParaRPr lang="en-GB" altLang="en-US"/>
          </a:p>
        </p:txBody>
      </p:sp>
    </p:spTree>
    <p:extLst>
      <p:ext uri="{BB962C8B-B14F-4D97-AF65-F5344CB8AC3E}">
        <p14:creationId xmlns:p14="http://schemas.microsoft.com/office/powerpoint/2010/main" val="485178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128"/>
          <p:cNvSpPr>
            <a:spLocks noGrp="1" noChangeArrowheads="1"/>
          </p:cNvSpPr>
          <p:nvPr>
            <p:ph type="sldNum" sz="quarter" idx="12"/>
          </p:nvPr>
        </p:nvSpPr>
        <p:spPr>
          <a:ln/>
        </p:spPr>
        <p:txBody>
          <a:bodyPr/>
          <a:lstStyle>
            <a:lvl1pPr>
              <a:defRPr/>
            </a:lvl1pPr>
          </a:lstStyle>
          <a:p>
            <a:pPr>
              <a:defRPr/>
            </a:pPr>
            <a:fld id="{E07EE6C9-E935-49F8-B521-68D79AE27A29}" type="slidenum">
              <a:rPr lang="en-GB" altLang="en-US"/>
              <a:pPr>
                <a:defRPr/>
              </a:pPr>
              <a:t>‹#›</a:t>
            </a:fld>
            <a:endParaRPr lang="en-GB" altLang="en-US"/>
          </a:p>
        </p:txBody>
      </p:sp>
    </p:spTree>
    <p:extLst>
      <p:ext uri="{BB962C8B-B14F-4D97-AF65-F5344CB8AC3E}">
        <p14:creationId xmlns:p14="http://schemas.microsoft.com/office/powerpoint/2010/main" val="362810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128"/>
          <p:cNvSpPr>
            <a:spLocks noGrp="1" noChangeArrowheads="1"/>
          </p:cNvSpPr>
          <p:nvPr>
            <p:ph type="sldNum" sz="quarter" idx="12"/>
          </p:nvPr>
        </p:nvSpPr>
        <p:spPr>
          <a:ln/>
        </p:spPr>
        <p:txBody>
          <a:bodyPr/>
          <a:lstStyle>
            <a:lvl1pPr>
              <a:defRPr/>
            </a:lvl1pPr>
          </a:lstStyle>
          <a:p>
            <a:pPr>
              <a:defRPr/>
            </a:pPr>
            <a:fld id="{11B9178C-17CE-4ADD-9302-8BBFE2AFBE20}" type="slidenum">
              <a:rPr lang="en-GB" altLang="en-US"/>
              <a:pPr>
                <a:defRPr/>
              </a:pPr>
              <a:t>‹#›</a:t>
            </a:fld>
            <a:endParaRPr lang="en-GB" altLang="en-US"/>
          </a:p>
        </p:txBody>
      </p:sp>
    </p:spTree>
    <p:extLst>
      <p:ext uri="{BB962C8B-B14F-4D97-AF65-F5344CB8AC3E}">
        <p14:creationId xmlns:p14="http://schemas.microsoft.com/office/powerpoint/2010/main" val="3841515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128"/>
          <p:cNvSpPr>
            <a:spLocks noGrp="1" noChangeArrowheads="1"/>
          </p:cNvSpPr>
          <p:nvPr>
            <p:ph type="sldNum" sz="quarter" idx="12"/>
          </p:nvPr>
        </p:nvSpPr>
        <p:spPr>
          <a:ln/>
        </p:spPr>
        <p:txBody>
          <a:bodyPr/>
          <a:lstStyle>
            <a:lvl1pPr>
              <a:defRPr/>
            </a:lvl1pPr>
          </a:lstStyle>
          <a:p>
            <a:pPr>
              <a:defRPr/>
            </a:pPr>
            <a:fld id="{E11F785C-CB97-4F26-9B58-DB57090A5AF2}" type="slidenum">
              <a:rPr lang="en-GB" altLang="en-US"/>
              <a:pPr>
                <a:defRPr/>
              </a:pPr>
              <a:t>‹#›</a:t>
            </a:fld>
            <a:endParaRPr lang="en-GB" altLang="en-US"/>
          </a:p>
        </p:txBody>
      </p:sp>
    </p:spTree>
    <p:extLst>
      <p:ext uri="{BB962C8B-B14F-4D97-AF65-F5344CB8AC3E}">
        <p14:creationId xmlns:p14="http://schemas.microsoft.com/office/powerpoint/2010/main" val="2785268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128"/>
          <p:cNvSpPr>
            <a:spLocks noGrp="1" noChangeArrowheads="1"/>
          </p:cNvSpPr>
          <p:nvPr>
            <p:ph type="sldNum" sz="quarter" idx="12"/>
          </p:nvPr>
        </p:nvSpPr>
        <p:spPr>
          <a:ln/>
        </p:spPr>
        <p:txBody>
          <a:bodyPr/>
          <a:lstStyle>
            <a:lvl1pPr>
              <a:defRPr/>
            </a:lvl1pPr>
          </a:lstStyle>
          <a:p>
            <a:pPr>
              <a:defRPr/>
            </a:pPr>
            <a:fld id="{CEADC435-B994-43FF-B510-E18B44396A16}" type="slidenum">
              <a:rPr lang="en-GB" altLang="en-US"/>
              <a:pPr>
                <a:defRPr/>
              </a:pPr>
              <a:t>‹#›</a:t>
            </a:fld>
            <a:endParaRPr lang="en-GB" altLang="en-US"/>
          </a:p>
        </p:txBody>
      </p:sp>
    </p:spTree>
    <p:extLst>
      <p:ext uri="{BB962C8B-B14F-4D97-AF65-F5344CB8AC3E}">
        <p14:creationId xmlns:p14="http://schemas.microsoft.com/office/powerpoint/2010/main" val="680503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128"/>
          <p:cNvSpPr>
            <a:spLocks noGrp="1" noChangeArrowheads="1"/>
          </p:cNvSpPr>
          <p:nvPr>
            <p:ph type="sldNum" sz="quarter" idx="12"/>
          </p:nvPr>
        </p:nvSpPr>
        <p:spPr>
          <a:ln/>
        </p:spPr>
        <p:txBody>
          <a:bodyPr/>
          <a:lstStyle>
            <a:lvl1pPr>
              <a:defRPr/>
            </a:lvl1pPr>
          </a:lstStyle>
          <a:p>
            <a:pPr>
              <a:defRPr/>
            </a:pPr>
            <a:fld id="{6A283C4A-E9D9-45FF-9DB3-094EC2594A3E}" type="slidenum">
              <a:rPr lang="en-GB" altLang="en-US"/>
              <a:pPr>
                <a:defRPr/>
              </a:pPr>
              <a:t>‹#›</a:t>
            </a:fld>
            <a:endParaRPr lang="en-GB" altLang="en-US"/>
          </a:p>
        </p:txBody>
      </p:sp>
    </p:spTree>
    <p:extLst>
      <p:ext uri="{BB962C8B-B14F-4D97-AF65-F5344CB8AC3E}">
        <p14:creationId xmlns:p14="http://schemas.microsoft.com/office/powerpoint/2010/main" val="83772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128"/>
          <p:cNvSpPr>
            <a:spLocks noGrp="1" noChangeArrowheads="1"/>
          </p:cNvSpPr>
          <p:nvPr>
            <p:ph type="sldNum" sz="quarter" idx="12"/>
          </p:nvPr>
        </p:nvSpPr>
        <p:spPr>
          <a:ln/>
        </p:spPr>
        <p:txBody>
          <a:bodyPr/>
          <a:lstStyle>
            <a:lvl1pPr>
              <a:defRPr/>
            </a:lvl1pPr>
          </a:lstStyle>
          <a:p>
            <a:pPr>
              <a:defRPr/>
            </a:pPr>
            <a:fld id="{FAEDEE49-288A-4C20-9F67-88EFE5B3C16A}" type="slidenum">
              <a:rPr lang="en-GB" altLang="en-US"/>
              <a:pPr>
                <a:defRPr/>
              </a:pPr>
              <a:t>‹#›</a:t>
            </a:fld>
            <a:endParaRPr lang="en-GB" altLang="en-US"/>
          </a:p>
        </p:txBody>
      </p:sp>
    </p:spTree>
    <p:extLst>
      <p:ext uri="{BB962C8B-B14F-4D97-AF65-F5344CB8AC3E}">
        <p14:creationId xmlns:p14="http://schemas.microsoft.com/office/powerpoint/2010/main" val="2922397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128"/>
          <p:cNvSpPr>
            <a:spLocks noGrp="1" noChangeArrowheads="1"/>
          </p:cNvSpPr>
          <p:nvPr>
            <p:ph type="sldNum" sz="quarter" idx="12"/>
          </p:nvPr>
        </p:nvSpPr>
        <p:spPr>
          <a:ln/>
        </p:spPr>
        <p:txBody>
          <a:bodyPr/>
          <a:lstStyle>
            <a:lvl1pPr>
              <a:defRPr/>
            </a:lvl1pPr>
          </a:lstStyle>
          <a:p>
            <a:pPr>
              <a:defRPr/>
            </a:pPr>
            <a:fld id="{3C3F9D3E-BD05-4EC6-9C78-193A6B0D1C25}" type="slidenum">
              <a:rPr lang="en-GB" altLang="en-US"/>
              <a:pPr>
                <a:defRPr/>
              </a:pPr>
              <a:t>‹#›</a:t>
            </a:fld>
            <a:endParaRPr lang="en-GB" altLang="en-US"/>
          </a:p>
        </p:txBody>
      </p:sp>
    </p:spTree>
    <p:extLst>
      <p:ext uri="{BB962C8B-B14F-4D97-AF65-F5344CB8AC3E}">
        <p14:creationId xmlns:p14="http://schemas.microsoft.com/office/powerpoint/2010/main" val="197913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128"/>
          <p:cNvSpPr>
            <a:spLocks noGrp="1" noChangeArrowheads="1"/>
          </p:cNvSpPr>
          <p:nvPr>
            <p:ph type="sldNum" sz="quarter" idx="12"/>
          </p:nvPr>
        </p:nvSpPr>
        <p:spPr>
          <a:ln/>
        </p:spPr>
        <p:txBody>
          <a:bodyPr/>
          <a:lstStyle>
            <a:lvl1pPr>
              <a:defRPr/>
            </a:lvl1pPr>
          </a:lstStyle>
          <a:p>
            <a:pPr>
              <a:defRPr/>
            </a:pPr>
            <a:fld id="{DE94850E-4B07-466D-95E4-595913E3E0C9}" type="slidenum">
              <a:rPr lang="en-GB" altLang="en-US"/>
              <a:pPr>
                <a:defRPr/>
              </a:pPr>
              <a:t>‹#›</a:t>
            </a:fld>
            <a:endParaRPr lang="en-GB" altLang="en-US"/>
          </a:p>
        </p:txBody>
      </p:sp>
    </p:spTree>
    <p:extLst>
      <p:ext uri="{BB962C8B-B14F-4D97-AF65-F5344CB8AC3E}">
        <p14:creationId xmlns:p14="http://schemas.microsoft.com/office/powerpoint/2010/main" val="488544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128"/>
          <p:cNvSpPr>
            <a:spLocks noGrp="1" noChangeArrowheads="1"/>
          </p:cNvSpPr>
          <p:nvPr>
            <p:ph type="sldNum" sz="quarter" idx="12"/>
          </p:nvPr>
        </p:nvSpPr>
        <p:spPr>
          <a:ln/>
        </p:spPr>
        <p:txBody>
          <a:bodyPr/>
          <a:lstStyle>
            <a:lvl1pPr>
              <a:defRPr/>
            </a:lvl1pPr>
          </a:lstStyle>
          <a:p>
            <a:pPr>
              <a:defRPr/>
            </a:pPr>
            <a:fld id="{1032C18E-3E85-4465-A2DC-EE5E735DBABF}" type="slidenum">
              <a:rPr lang="en-GB" altLang="en-US"/>
              <a:pPr>
                <a:defRPr/>
              </a:pPr>
              <a:t>‹#›</a:t>
            </a:fld>
            <a:endParaRPr lang="en-GB" altLang="en-US"/>
          </a:p>
        </p:txBody>
      </p:sp>
    </p:spTree>
    <p:extLst>
      <p:ext uri="{BB962C8B-B14F-4D97-AF65-F5344CB8AC3E}">
        <p14:creationId xmlns:p14="http://schemas.microsoft.com/office/powerpoint/2010/main" val="2302185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126"/>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127"/>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128"/>
          <p:cNvSpPr>
            <a:spLocks noGrp="1" noChangeArrowheads="1"/>
          </p:cNvSpPr>
          <p:nvPr>
            <p:ph type="sldNum" sz="quarter" idx="12"/>
          </p:nvPr>
        </p:nvSpPr>
        <p:spPr>
          <a:ln/>
        </p:spPr>
        <p:txBody>
          <a:bodyPr/>
          <a:lstStyle>
            <a:lvl1pPr>
              <a:defRPr/>
            </a:lvl1pPr>
          </a:lstStyle>
          <a:p>
            <a:pPr>
              <a:defRPr/>
            </a:pPr>
            <a:fld id="{1A618C88-A2C3-4261-B7B2-05982B940CB3}" type="slidenum">
              <a:rPr lang="en-GB" altLang="en-US"/>
              <a:pPr>
                <a:defRPr/>
              </a:pPr>
              <a:t>‹#›</a:t>
            </a:fld>
            <a:endParaRPr lang="en-GB" altLang="en-US"/>
          </a:p>
        </p:txBody>
      </p:sp>
    </p:spTree>
    <p:extLst>
      <p:ext uri="{BB962C8B-B14F-4D97-AF65-F5344CB8AC3E}">
        <p14:creationId xmlns:p14="http://schemas.microsoft.com/office/powerpoint/2010/main" val="3176303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bg1"/>
            </a:gs>
          </a:gsLst>
          <a:lin ang="189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609600" y="762000"/>
            <a:ext cx="7542213" cy="6029325"/>
            <a:chOff x="-384" y="480"/>
            <a:chExt cx="4751" cy="3798"/>
          </a:xfrm>
        </p:grpSpPr>
        <p:grpSp>
          <p:nvGrpSpPr>
            <p:cNvPr id="1032" name="Group 3"/>
            <p:cNvGrpSpPr>
              <a:grpSpLocks/>
            </p:cNvGrpSpPr>
            <p:nvPr/>
          </p:nvGrpSpPr>
          <p:grpSpPr bwMode="auto">
            <a:xfrm>
              <a:off x="-384" y="480"/>
              <a:ext cx="4751" cy="3798"/>
              <a:chOff x="0" y="522"/>
              <a:chExt cx="4751" cy="3798"/>
            </a:xfrm>
          </p:grpSpPr>
          <p:grpSp>
            <p:nvGrpSpPr>
              <p:cNvPr id="1046" name="Group 4"/>
              <p:cNvGrpSpPr>
                <a:grpSpLocks/>
              </p:cNvGrpSpPr>
              <p:nvPr userDrawn="1"/>
            </p:nvGrpSpPr>
            <p:grpSpPr bwMode="auto">
              <a:xfrm>
                <a:off x="0" y="522"/>
                <a:ext cx="4751" cy="3794"/>
                <a:chOff x="0" y="522"/>
                <a:chExt cx="4751" cy="3794"/>
              </a:xfrm>
            </p:grpSpPr>
            <p:sp>
              <p:nvSpPr>
                <p:cNvPr id="1060" name="Freeform 5"/>
                <p:cNvSpPr>
                  <a:spLocks/>
                </p:cNvSpPr>
                <p:nvPr userDrawn="1"/>
              </p:nvSpPr>
              <p:spPr bwMode="hidden">
                <a:xfrm>
                  <a:off x="628" y="1241"/>
                  <a:ext cx="3281" cy="3075"/>
                </a:xfrm>
                <a:custGeom>
                  <a:avLst/>
                  <a:gdLst>
                    <a:gd name="T0" fmla="*/ 504 w 3271"/>
                    <a:gd name="T1" fmla="*/ 1990 h 3075"/>
                    <a:gd name="T2" fmla="*/ 187 w 3271"/>
                    <a:gd name="T3" fmla="*/ 1474 h 3075"/>
                    <a:gd name="T4" fmla="*/ 66 w 3271"/>
                    <a:gd name="T5" fmla="*/ 1169 h 3075"/>
                    <a:gd name="T6" fmla="*/ 12 w 3271"/>
                    <a:gd name="T7" fmla="*/ 875 h 3075"/>
                    <a:gd name="T8" fmla="*/ 18 w 3271"/>
                    <a:gd name="T9" fmla="*/ 611 h 3075"/>
                    <a:gd name="T10" fmla="*/ 84 w 3271"/>
                    <a:gd name="T11" fmla="*/ 389 h 3075"/>
                    <a:gd name="T12" fmla="*/ 210 w 3271"/>
                    <a:gd name="T13" fmla="*/ 216 h 3075"/>
                    <a:gd name="T14" fmla="*/ 510 w 3271"/>
                    <a:gd name="T15" fmla="*/ 42 h 3075"/>
                    <a:gd name="T16" fmla="*/ 894 w 3271"/>
                    <a:gd name="T17" fmla="*/ 6 h 3075"/>
                    <a:gd name="T18" fmla="*/ 1338 w 3271"/>
                    <a:gd name="T19" fmla="*/ 102 h 3075"/>
                    <a:gd name="T20" fmla="*/ 1812 w 3271"/>
                    <a:gd name="T21" fmla="*/ 324 h 3075"/>
                    <a:gd name="T22" fmla="*/ 2279 w 3271"/>
                    <a:gd name="T23" fmla="*/ 659 h 3075"/>
                    <a:gd name="T24" fmla="*/ 2777 w 3271"/>
                    <a:gd name="T25" fmla="*/ 1187 h 3075"/>
                    <a:gd name="T26" fmla="*/ 3094 w 3271"/>
                    <a:gd name="T27" fmla="*/ 1702 h 3075"/>
                    <a:gd name="T28" fmla="*/ 3215 w 3271"/>
                    <a:gd name="T29" fmla="*/ 2008 h 3075"/>
                    <a:gd name="T30" fmla="*/ 3269 w 3271"/>
                    <a:gd name="T31" fmla="*/ 2302 h 3075"/>
                    <a:gd name="T32" fmla="*/ 3263 w 3271"/>
                    <a:gd name="T33" fmla="*/ 2565 h 3075"/>
                    <a:gd name="T34" fmla="*/ 3197 w 3271"/>
                    <a:gd name="T35" fmla="*/ 2781 h 3075"/>
                    <a:gd name="T36" fmla="*/ 3077 w 3271"/>
                    <a:gd name="T37" fmla="*/ 2961 h 3075"/>
                    <a:gd name="T38" fmla="*/ 2927 w 3271"/>
                    <a:gd name="T39" fmla="*/ 3075 h 3075"/>
                    <a:gd name="T40" fmla="*/ 3077 w 3271"/>
                    <a:gd name="T41" fmla="*/ 2967 h 3075"/>
                    <a:gd name="T42" fmla="*/ 3203 w 3271"/>
                    <a:gd name="T43" fmla="*/ 2787 h 3075"/>
                    <a:gd name="T44" fmla="*/ 3269 w 3271"/>
                    <a:gd name="T45" fmla="*/ 2565 h 3075"/>
                    <a:gd name="T46" fmla="*/ 3275 w 3271"/>
                    <a:gd name="T47" fmla="*/ 2302 h 3075"/>
                    <a:gd name="T48" fmla="*/ 3221 w 3271"/>
                    <a:gd name="T49" fmla="*/ 2008 h 3075"/>
                    <a:gd name="T50" fmla="*/ 3100 w 3271"/>
                    <a:gd name="T51" fmla="*/ 1702 h 3075"/>
                    <a:gd name="T52" fmla="*/ 2783 w 3271"/>
                    <a:gd name="T53" fmla="*/ 1181 h 3075"/>
                    <a:gd name="T54" fmla="*/ 2285 w 3271"/>
                    <a:gd name="T55" fmla="*/ 653 h 3075"/>
                    <a:gd name="T56" fmla="*/ 1812 w 3271"/>
                    <a:gd name="T57" fmla="*/ 318 h 3075"/>
                    <a:gd name="T58" fmla="*/ 1338 w 3271"/>
                    <a:gd name="T59" fmla="*/ 96 h 3075"/>
                    <a:gd name="T60" fmla="*/ 894 w 3271"/>
                    <a:gd name="T61" fmla="*/ 0 h 3075"/>
                    <a:gd name="T62" fmla="*/ 504 w 3271"/>
                    <a:gd name="T63" fmla="*/ 36 h 3075"/>
                    <a:gd name="T64" fmla="*/ 205 w 3271"/>
                    <a:gd name="T65" fmla="*/ 210 h 3075"/>
                    <a:gd name="T66" fmla="*/ 78 w 3271"/>
                    <a:gd name="T67" fmla="*/ 389 h 3075"/>
                    <a:gd name="T68" fmla="*/ 12 w 3271"/>
                    <a:gd name="T69" fmla="*/ 611 h 3075"/>
                    <a:gd name="T70" fmla="*/ 6 w 3271"/>
                    <a:gd name="T71" fmla="*/ 875 h 3075"/>
                    <a:gd name="T72" fmla="*/ 60 w 3271"/>
                    <a:gd name="T73" fmla="*/ 1169 h 3075"/>
                    <a:gd name="T74" fmla="*/ 181 w 3271"/>
                    <a:gd name="T75" fmla="*/ 1474 h 3075"/>
                    <a:gd name="T76" fmla="*/ 354 w 3271"/>
                    <a:gd name="T77" fmla="*/ 1786 h 3075"/>
                    <a:gd name="T78" fmla="*/ 852 w 3271"/>
                    <a:gd name="T79" fmla="*/ 2380 h 3075"/>
                    <a:gd name="T80" fmla="*/ 1248 w 3271"/>
                    <a:gd name="T81" fmla="*/ 2709 h 3075"/>
                    <a:gd name="T82" fmla="*/ 1661 w 3271"/>
                    <a:gd name="T83" fmla="*/ 2961 h 3075"/>
                    <a:gd name="T84" fmla="*/ 1943 w 3271"/>
                    <a:gd name="T85" fmla="*/ 3075 h 3075"/>
                    <a:gd name="T86" fmla="*/ 1530 w 3271"/>
                    <a:gd name="T87" fmla="*/ 2889 h 3075"/>
                    <a:gd name="T88" fmla="*/ 1121 w 3271"/>
                    <a:gd name="T89" fmla="*/ 2607 h 3075"/>
                    <a:gd name="T90" fmla="*/ 852 w 3271"/>
                    <a:gd name="T91" fmla="*/ 2380 h 307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271" h="3075">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1" name="Group 6"/>
                <p:cNvGrpSpPr>
                  <a:grpSpLocks/>
                </p:cNvGrpSpPr>
                <p:nvPr userDrawn="1"/>
              </p:nvGrpSpPr>
              <p:grpSpPr bwMode="auto">
                <a:xfrm>
                  <a:off x="0" y="522"/>
                  <a:ext cx="4751" cy="3794"/>
                  <a:chOff x="0" y="522"/>
                  <a:chExt cx="4751" cy="3794"/>
                </a:xfrm>
              </p:grpSpPr>
              <p:sp>
                <p:nvSpPr>
                  <p:cNvPr id="1062" name="Freeform 7"/>
                  <p:cNvSpPr>
                    <a:spLocks/>
                  </p:cNvSpPr>
                  <p:nvPr userDrawn="1"/>
                </p:nvSpPr>
                <p:spPr bwMode="hidden">
                  <a:xfrm>
                    <a:off x="400" y="815"/>
                    <a:ext cx="3964" cy="3501"/>
                  </a:xfrm>
                  <a:custGeom>
                    <a:avLst/>
                    <a:gdLst>
                      <a:gd name="T0" fmla="*/ 3958 w 3952"/>
                      <a:gd name="T1" fmla="*/ 2860 h 3501"/>
                      <a:gd name="T2" fmla="*/ 3922 w 3952"/>
                      <a:gd name="T3" fmla="*/ 2614 h 3501"/>
                      <a:gd name="T4" fmla="*/ 3851 w 3952"/>
                      <a:gd name="T5" fmla="*/ 2368 h 3501"/>
                      <a:gd name="T6" fmla="*/ 3742 w 3952"/>
                      <a:gd name="T7" fmla="*/ 2110 h 3501"/>
                      <a:gd name="T8" fmla="*/ 3604 w 3952"/>
                      <a:gd name="T9" fmla="*/ 1853 h 3501"/>
                      <a:gd name="T10" fmla="*/ 3442 w 3952"/>
                      <a:gd name="T11" fmla="*/ 1595 h 3501"/>
                      <a:gd name="T12" fmla="*/ 3251 w 3952"/>
                      <a:gd name="T13" fmla="*/ 1343 h 3501"/>
                      <a:gd name="T14" fmla="*/ 3034 w 3952"/>
                      <a:gd name="T15" fmla="*/ 1103 h 3501"/>
                      <a:gd name="T16" fmla="*/ 2729 w 3952"/>
                      <a:gd name="T17" fmla="*/ 815 h 3501"/>
                      <a:gd name="T18" fmla="*/ 2339 w 3952"/>
                      <a:gd name="T19" fmla="*/ 522 h 3501"/>
                      <a:gd name="T20" fmla="*/ 1949 w 3952"/>
                      <a:gd name="T21" fmla="*/ 288 h 3501"/>
                      <a:gd name="T22" fmla="*/ 1560 w 3952"/>
                      <a:gd name="T23" fmla="*/ 126 h 3501"/>
                      <a:gd name="T24" fmla="*/ 1188 w 3952"/>
                      <a:gd name="T25" fmla="*/ 24 h 3501"/>
                      <a:gd name="T26" fmla="*/ 840 w 3952"/>
                      <a:gd name="T27" fmla="*/ 0 h 3501"/>
                      <a:gd name="T28" fmla="*/ 528 w 3952"/>
                      <a:gd name="T29" fmla="*/ 48 h 3501"/>
                      <a:gd name="T30" fmla="*/ 264 w 3952"/>
                      <a:gd name="T31" fmla="*/ 174 h 3501"/>
                      <a:gd name="T32" fmla="*/ 114 w 3952"/>
                      <a:gd name="T33" fmla="*/ 312 h 3501"/>
                      <a:gd name="T34" fmla="*/ 0 w 3952"/>
                      <a:gd name="T35" fmla="*/ 486 h 3501"/>
                      <a:gd name="T36" fmla="*/ 72 w 3952"/>
                      <a:gd name="T37" fmla="*/ 372 h 3501"/>
                      <a:gd name="T38" fmla="*/ 270 w 3952"/>
                      <a:gd name="T39" fmla="*/ 174 h 3501"/>
                      <a:gd name="T40" fmla="*/ 528 w 3952"/>
                      <a:gd name="T41" fmla="*/ 48 h 3501"/>
                      <a:gd name="T42" fmla="*/ 840 w 3952"/>
                      <a:gd name="T43" fmla="*/ 6 h 3501"/>
                      <a:gd name="T44" fmla="*/ 1188 w 3952"/>
                      <a:gd name="T45" fmla="*/ 30 h 3501"/>
                      <a:gd name="T46" fmla="*/ 1560 w 3952"/>
                      <a:gd name="T47" fmla="*/ 132 h 3501"/>
                      <a:gd name="T48" fmla="*/ 1949 w 3952"/>
                      <a:gd name="T49" fmla="*/ 294 h 3501"/>
                      <a:gd name="T50" fmla="*/ 2339 w 3952"/>
                      <a:gd name="T51" fmla="*/ 528 h 3501"/>
                      <a:gd name="T52" fmla="*/ 2723 w 3952"/>
                      <a:gd name="T53" fmla="*/ 821 h 3501"/>
                      <a:gd name="T54" fmla="*/ 3136 w 3952"/>
                      <a:gd name="T55" fmla="*/ 1223 h 3501"/>
                      <a:gd name="T56" fmla="*/ 3346 w 3952"/>
                      <a:gd name="T57" fmla="*/ 1469 h 3501"/>
                      <a:gd name="T58" fmla="*/ 3521 w 3952"/>
                      <a:gd name="T59" fmla="*/ 1727 h 3501"/>
                      <a:gd name="T60" fmla="*/ 3676 w 3952"/>
                      <a:gd name="T61" fmla="*/ 1984 h 3501"/>
                      <a:gd name="T62" fmla="*/ 3796 w 3952"/>
                      <a:gd name="T63" fmla="*/ 2236 h 3501"/>
                      <a:gd name="T64" fmla="*/ 3887 w 3952"/>
                      <a:gd name="T65" fmla="*/ 2494 h 3501"/>
                      <a:gd name="T66" fmla="*/ 3946 w 3952"/>
                      <a:gd name="T67" fmla="*/ 2740 h 3501"/>
                      <a:gd name="T68" fmla="*/ 3964 w 3952"/>
                      <a:gd name="T69" fmla="*/ 2973 h 3501"/>
                      <a:gd name="T70" fmla="*/ 3934 w 3952"/>
                      <a:gd name="T71" fmla="*/ 3255 h 3501"/>
                      <a:gd name="T72" fmla="*/ 3845 w 3952"/>
                      <a:gd name="T73" fmla="*/ 3501 h 3501"/>
                      <a:gd name="T74" fmla="*/ 3898 w 3952"/>
                      <a:gd name="T75" fmla="*/ 3387 h 3501"/>
                      <a:gd name="T76" fmla="*/ 3958 w 3952"/>
                      <a:gd name="T77" fmla="*/ 3123 h 3501"/>
                      <a:gd name="T78" fmla="*/ 3964 w 3952"/>
                      <a:gd name="T79" fmla="*/ 2973 h 35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952" h="3501">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86" y="3387"/>
                        </a:lnTo>
                        <a:lnTo>
                          <a:pt x="3928" y="3255"/>
                        </a:lnTo>
                        <a:lnTo>
                          <a:pt x="3946" y="3123"/>
                        </a:lnTo>
                        <a:lnTo>
                          <a:pt x="3952" y="297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3" name="Freeform 8"/>
                  <p:cNvSpPr>
                    <a:spLocks/>
                  </p:cNvSpPr>
                  <p:nvPr userDrawn="1"/>
                </p:nvSpPr>
                <p:spPr bwMode="hidden">
                  <a:xfrm>
                    <a:off x="406" y="953"/>
                    <a:ext cx="3803" cy="3363"/>
                  </a:xfrm>
                  <a:custGeom>
                    <a:avLst/>
                    <a:gdLst>
                      <a:gd name="T0" fmla="*/ 678 w 3791"/>
                      <a:gd name="T1" fmla="*/ 2416 h 3363"/>
                      <a:gd name="T2" fmla="*/ 420 w 3791"/>
                      <a:gd name="T3" fmla="*/ 2062 h 3363"/>
                      <a:gd name="T4" fmla="*/ 216 w 3791"/>
                      <a:gd name="T5" fmla="*/ 1703 h 3363"/>
                      <a:gd name="T6" fmla="*/ 78 w 3791"/>
                      <a:gd name="T7" fmla="*/ 1343 h 3363"/>
                      <a:gd name="T8" fmla="*/ 12 w 3791"/>
                      <a:gd name="T9" fmla="*/ 1001 h 3363"/>
                      <a:gd name="T10" fmla="*/ 18 w 3791"/>
                      <a:gd name="T11" fmla="*/ 701 h 3363"/>
                      <a:gd name="T12" fmla="*/ 96 w 3791"/>
                      <a:gd name="T13" fmla="*/ 450 h 3363"/>
                      <a:gd name="T14" fmla="*/ 240 w 3791"/>
                      <a:gd name="T15" fmla="*/ 246 h 3363"/>
                      <a:gd name="T16" fmla="*/ 582 w 3791"/>
                      <a:gd name="T17" fmla="*/ 48 h 3363"/>
                      <a:gd name="T18" fmla="*/ 1031 w 3791"/>
                      <a:gd name="T19" fmla="*/ 6 h 3363"/>
                      <a:gd name="T20" fmla="*/ 1548 w 3791"/>
                      <a:gd name="T21" fmla="*/ 120 h 3363"/>
                      <a:gd name="T22" fmla="*/ 2094 w 3791"/>
                      <a:gd name="T23" fmla="*/ 378 h 3363"/>
                      <a:gd name="T24" fmla="*/ 2639 w 3791"/>
                      <a:gd name="T25" fmla="*/ 773 h 3363"/>
                      <a:gd name="T26" fmla="*/ 3125 w 3791"/>
                      <a:gd name="T27" fmla="*/ 1265 h 3363"/>
                      <a:gd name="T28" fmla="*/ 3389 w 3791"/>
                      <a:gd name="T29" fmla="*/ 1625 h 3363"/>
                      <a:gd name="T30" fmla="*/ 3593 w 3791"/>
                      <a:gd name="T31" fmla="*/ 1984 h 3363"/>
                      <a:gd name="T32" fmla="*/ 3731 w 3791"/>
                      <a:gd name="T33" fmla="*/ 2344 h 3363"/>
                      <a:gd name="T34" fmla="*/ 3797 w 3791"/>
                      <a:gd name="T35" fmla="*/ 2686 h 3363"/>
                      <a:gd name="T36" fmla="*/ 3761 w 3791"/>
                      <a:gd name="T37" fmla="*/ 3105 h 3363"/>
                      <a:gd name="T38" fmla="*/ 3640 w 3791"/>
                      <a:gd name="T39" fmla="*/ 3363 h 3363"/>
                      <a:gd name="T40" fmla="*/ 3791 w 3791"/>
                      <a:gd name="T41" fmla="*/ 2967 h 3363"/>
                      <a:gd name="T42" fmla="*/ 3803 w 3791"/>
                      <a:gd name="T43" fmla="*/ 2794 h 3363"/>
                      <a:gd name="T44" fmla="*/ 3761 w 3791"/>
                      <a:gd name="T45" fmla="*/ 2458 h 3363"/>
                      <a:gd name="T46" fmla="*/ 3647 w 3791"/>
                      <a:gd name="T47" fmla="*/ 2104 h 3363"/>
                      <a:gd name="T48" fmla="*/ 3467 w 3791"/>
                      <a:gd name="T49" fmla="*/ 1739 h 3363"/>
                      <a:gd name="T50" fmla="*/ 3221 w 3791"/>
                      <a:gd name="T51" fmla="*/ 1385 h 3363"/>
                      <a:gd name="T52" fmla="*/ 2813 w 3791"/>
                      <a:gd name="T53" fmla="*/ 929 h 3363"/>
                      <a:gd name="T54" fmla="*/ 2279 w 3791"/>
                      <a:gd name="T55" fmla="*/ 492 h 3363"/>
                      <a:gd name="T56" fmla="*/ 1727 w 3791"/>
                      <a:gd name="T57" fmla="*/ 192 h 3363"/>
                      <a:gd name="T58" fmla="*/ 1194 w 3791"/>
                      <a:gd name="T59" fmla="*/ 24 h 3363"/>
                      <a:gd name="T60" fmla="*/ 719 w 3791"/>
                      <a:gd name="T61" fmla="*/ 12 h 3363"/>
                      <a:gd name="T62" fmla="*/ 336 w 3791"/>
                      <a:gd name="T63" fmla="*/ 162 h 3363"/>
                      <a:gd name="T64" fmla="*/ 132 w 3791"/>
                      <a:gd name="T65" fmla="*/ 378 h 3363"/>
                      <a:gd name="T66" fmla="*/ 36 w 3791"/>
                      <a:gd name="T67" fmla="*/ 612 h 3363"/>
                      <a:gd name="T68" fmla="*/ 0 w 3791"/>
                      <a:gd name="T69" fmla="*/ 893 h 3363"/>
                      <a:gd name="T70" fmla="*/ 42 w 3791"/>
                      <a:gd name="T71" fmla="*/ 1229 h 3363"/>
                      <a:gd name="T72" fmla="*/ 162 w 3791"/>
                      <a:gd name="T73" fmla="*/ 1583 h 3363"/>
                      <a:gd name="T74" fmla="*/ 342 w 3791"/>
                      <a:gd name="T75" fmla="*/ 1942 h 3363"/>
                      <a:gd name="T76" fmla="*/ 582 w 3791"/>
                      <a:gd name="T77" fmla="*/ 2302 h 3363"/>
                      <a:gd name="T78" fmla="*/ 990 w 3791"/>
                      <a:gd name="T79" fmla="*/ 2758 h 3363"/>
                      <a:gd name="T80" fmla="*/ 1601 w 3791"/>
                      <a:gd name="T81" fmla="*/ 3237 h 3363"/>
                      <a:gd name="T82" fmla="*/ 1601 w 3791"/>
                      <a:gd name="T83" fmla="*/ 3237 h 3363"/>
                      <a:gd name="T84" fmla="*/ 996 w 3791"/>
                      <a:gd name="T85" fmla="*/ 2758 h 336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791" h="3363">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4" name="Freeform 9"/>
                  <p:cNvSpPr>
                    <a:spLocks/>
                  </p:cNvSpPr>
                  <p:nvPr userDrawn="1"/>
                </p:nvSpPr>
                <p:spPr bwMode="hidden">
                  <a:xfrm>
                    <a:off x="514" y="1091"/>
                    <a:ext cx="3538" cy="3225"/>
                  </a:xfrm>
                  <a:custGeom>
                    <a:avLst/>
                    <a:gdLst>
                      <a:gd name="T0" fmla="*/ 540 w 3527"/>
                      <a:gd name="T1" fmla="*/ 2146 h 3225"/>
                      <a:gd name="T2" fmla="*/ 318 w 3527"/>
                      <a:gd name="T3" fmla="*/ 1816 h 3225"/>
                      <a:gd name="T4" fmla="*/ 149 w 3527"/>
                      <a:gd name="T5" fmla="*/ 1481 h 3225"/>
                      <a:gd name="T6" fmla="*/ 41 w 3527"/>
                      <a:gd name="T7" fmla="*/ 1151 h 3225"/>
                      <a:gd name="T8" fmla="*/ 0 w 3527"/>
                      <a:gd name="T9" fmla="*/ 839 h 3225"/>
                      <a:gd name="T10" fmla="*/ 30 w 3527"/>
                      <a:gd name="T11" fmla="*/ 575 h 3225"/>
                      <a:gd name="T12" fmla="*/ 125 w 3527"/>
                      <a:gd name="T13" fmla="*/ 354 h 3225"/>
                      <a:gd name="T14" fmla="*/ 318 w 3527"/>
                      <a:gd name="T15" fmla="*/ 150 h 3225"/>
                      <a:gd name="T16" fmla="*/ 671 w 3527"/>
                      <a:gd name="T17" fmla="*/ 12 h 3225"/>
                      <a:gd name="T18" fmla="*/ 1115 w 3527"/>
                      <a:gd name="T19" fmla="*/ 24 h 3225"/>
                      <a:gd name="T20" fmla="*/ 1613 w 3527"/>
                      <a:gd name="T21" fmla="*/ 174 h 3225"/>
                      <a:gd name="T22" fmla="*/ 2123 w 3527"/>
                      <a:gd name="T23" fmla="*/ 456 h 3225"/>
                      <a:gd name="T24" fmla="*/ 2621 w 3527"/>
                      <a:gd name="T25" fmla="*/ 857 h 3225"/>
                      <a:gd name="T26" fmla="*/ 3083 w 3527"/>
                      <a:gd name="T27" fmla="*/ 1391 h 3225"/>
                      <a:gd name="T28" fmla="*/ 3286 w 3527"/>
                      <a:gd name="T29" fmla="*/ 1726 h 3225"/>
                      <a:gd name="T30" fmla="*/ 3437 w 3527"/>
                      <a:gd name="T31" fmla="*/ 2062 h 3225"/>
                      <a:gd name="T32" fmla="*/ 3520 w 3527"/>
                      <a:gd name="T33" fmla="*/ 2386 h 3225"/>
                      <a:gd name="T34" fmla="*/ 3532 w 3527"/>
                      <a:gd name="T35" fmla="*/ 2680 h 3225"/>
                      <a:gd name="T36" fmla="*/ 3485 w 3527"/>
                      <a:gd name="T37" fmla="*/ 2931 h 3225"/>
                      <a:gd name="T38" fmla="*/ 3370 w 3527"/>
                      <a:gd name="T39" fmla="*/ 3141 h 3225"/>
                      <a:gd name="T40" fmla="*/ 3292 w 3527"/>
                      <a:gd name="T41" fmla="*/ 3225 h 3225"/>
                      <a:gd name="T42" fmla="*/ 3322 w 3527"/>
                      <a:gd name="T43" fmla="*/ 3201 h 3225"/>
                      <a:gd name="T44" fmla="*/ 3455 w 3527"/>
                      <a:gd name="T45" fmla="*/ 3009 h 3225"/>
                      <a:gd name="T46" fmla="*/ 3526 w 3527"/>
                      <a:gd name="T47" fmla="*/ 2769 h 3225"/>
                      <a:gd name="T48" fmla="*/ 3532 w 3527"/>
                      <a:gd name="T49" fmla="*/ 2488 h 3225"/>
                      <a:gd name="T50" fmla="*/ 3473 w 3527"/>
                      <a:gd name="T51" fmla="*/ 2170 h 3225"/>
                      <a:gd name="T52" fmla="*/ 3346 w 3527"/>
                      <a:gd name="T53" fmla="*/ 1834 h 3225"/>
                      <a:gd name="T54" fmla="*/ 3155 w 3527"/>
                      <a:gd name="T55" fmla="*/ 1499 h 3225"/>
                      <a:gd name="T56" fmla="*/ 2825 w 3527"/>
                      <a:gd name="T57" fmla="*/ 1061 h 3225"/>
                      <a:gd name="T58" fmla="*/ 2291 w 3527"/>
                      <a:gd name="T59" fmla="*/ 575 h 3225"/>
                      <a:gd name="T60" fmla="*/ 1781 w 3527"/>
                      <a:gd name="T61" fmla="*/ 252 h 3225"/>
                      <a:gd name="T62" fmla="*/ 1277 w 3527"/>
                      <a:gd name="T63" fmla="*/ 60 h 3225"/>
                      <a:gd name="T64" fmla="*/ 810 w 3527"/>
                      <a:gd name="T65" fmla="*/ 0 h 3225"/>
                      <a:gd name="T66" fmla="*/ 419 w 3527"/>
                      <a:gd name="T67" fmla="*/ 84 h 3225"/>
                      <a:gd name="T68" fmla="*/ 168 w 3527"/>
                      <a:gd name="T69" fmla="*/ 288 h 3225"/>
                      <a:gd name="T70" fmla="*/ 53 w 3527"/>
                      <a:gd name="T71" fmla="*/ 498 h 3225"/>
                      <a:gd name="T72" fmla="*/ 0 w 3527"/>
                      <a:gd name="T73" fmla="*/ 749 h 3225"/>
                      <a:gd name="T74" fmla="*/ 18 w 3527"/>
                      <a:gd name="T75" fmla="*/ 1043 h 3225"/>
                      <a:gd name="T76" fmla="*/ 101 w 3527"/>
                      <a:gd name="T77" fmla="*/ 1373 h 3225"/>
                      <a:gd name="T78" fmla="*/ 252 w 3527"/>
                      <a:gd name="T79" fmla="*/ 1708 h 3225"/>
                      <a:gd name="T80" fmla="*/ 455 w 3527"/>
                      <a:gd name="T81" fmla="*/ 2038 h 3225"/>
                      <a:gd name="T82" fmla="*/ 917 w 3527"/>
                      <a:gd name="T83" fmla="*/ 2572 h 3225"/>
                      <a:gd name="T84" fmla="*/ 1259 w 3527"/>
                      <a:gd name="T85" fmla="*/ 2865 h 3225"/>
                      <a:gd name="T86" fmla="*/ 1613 w 3527"/>
                      <a:gd name="T87" fmla="*/ 3099 h 3225"/>
                      <a:gd name="T88" fmla="*/ 1859 w 3527"/>
                      <a:gd name="T89" fmla="*/ 3225 h 3225"/>
                      <a:gd name="T90" fmla="*/ 1499 w 3527"/>
                      <a:gd name="T91" fmla="*/ 3027 h 3225"/>
                      <a:gd name="T92" fmla="*/ 1146 w 3527"/>
                      <a:gd name="T93" fmla="*/ 2769 h 322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527" h="3225">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5" name="Group 10"/>
                  <p:cNvGrpSpPr>
                    <a:grpSpLocks/>
                  </p:cNvGrpSpPr>
                  <p:nvPr userDrawn="1"/>
                </p:nvGrpSpPr>
                <p:grpSpPr bwMode="auto">
                  <a:xfrm>
                    <a:off x="0" y="522"/>
                    <a:ext cx="4751" cy="3794"/>
                    <a:chOff x="0" y="522"/>
                    <a:chExt cx="4751" cy="3794"/>
                  </a:xfrm>
                </p:grpSpPr>
                <p:sp>
                  <p:nvSpPr>
                    <p:cNvPr id="1066" name="Freeform 11"/>
                    <p:cNvSpPr>
                      <a:spLocks/>
                    </p:cNvSpPr>
                    <p:nvPr userDrawn="1"/>
                  </p:nvSpPr>
                  <p:spPr bwMode="hidden">
                    <a:xfrm>
                      <a:off x="400" y="522"/>
                      <a:ext cx="4264" cy="3794"/>
                    </a:xfrm>
                    <a:custGeom>
                      <a:avLst/>
                      <a:gdLst>
                        <a:gd name="T0" fmla="*/ 4258 w 4251"/>
                        <a:gd name="T1" fmla="*/ 3237 h 3794"/>
                        <a:gd name="T2" fmla="*/ 4216 w 4251"/>
                        <a:gd name="T3" fmla="*/ 2961 h 3794"/>
                        <a:gd name="T4" fmla="*/ 4133 w 4251"/>
                        <a:gd name="T5" fmla="*/ 2679 h 3794"/>
                        <a:gd name="T6" fmla="*/ 4012 w 4251"/>
                        <a:gd name="T7" fmla="*/ 2391 h 3794"/>
                        <a:gd name="T8" fmla="*/ 3857 w 4251"/>
                        <a:gd name="T9" fmla="*/ 2098 h 3794"/>
                        <a:gd name="T10" fmla="*/ 3670 w 4251"/>
                        <a:gd name="T11" fmla="*/ 1810 h 3794"/>
                        <a:gd name="T12" fmla="*/ 3449 w 4251"/>
                        <a:gd name="T13" fmla="*/ 1528 h 3794"/>
                        <a:gd name="T14" fmla="*/ 3203 w 4251"/>
                        <a:gd name="T15" fmla="*/ 1252 h 3794"/>
                        <a:gd name="T16" fmla="*/ 2867 w 4251"/>
                        <a:gd name="T17" fmla="*/ 935 h 3794"/>
                        <a:gd name="T18" fmla="*/ 2441 w 4251"/>
                        <a:gd name="T19" fmla="*/ 605 h 3794"/>
                        <a:gd name="T20" fmla="*/ 1997 w 4251"/>
                        <a:gd name="T21" fmla="*/ 341 h 3794"/>
                        <a:gd name="T22" fmla="*/ 1554 w 4251"/>
                        <a:gd name="T23" fmla="*/ 143 h 3794"/>
                        <a:gd name="T24" fmla="*/ 1127 w 4251"/>
                        <a:gd name="T25" fmla="*/ 35 h 3794"/>
                        <a:gd name="T26" fmla="*/ 743 w 4251"/>
                        <a:gd name="T27" fmla="*/ 0 h 3794"/>
                        <a:gd name="T28" fmla="*/ 402 w 4251"/>
                        <a:gd name="T29" fmla="*/ 47 h 3794"/>
                        <a:gd name="T30" fmla="*/ 120 w 4251"/>
                        <a:gd name="T31" fmla="*/ 173 h 3794"/>
                        <a:gd name="T32" fmla="*/ 0 w 4251"/>
                        <a:gd name="T33" fmla="*/ 269 h 3794"/>
                        <a:gd name="T34" fmla="*/ 264 w 4251"/>
                        <a:gd name="T35" fmla="*/ 101 h 3794"/>
                        <a:gd name="T36" fmla="*/ 588 w 4251"/>
                        <a:gd name="T37" fmla="*/ 18 h 3794"/>
                        <a:gd name="T38" fmla="*/ 960 w 4251"/>
                        <a:gd name="T39" fmla="*/ 18 h 3794"/>
                        <a:gd name="T40" fmla="*/ 1361 w 4251"/>
                        <a:gd name="T41" fmla="*/ 95 h 3794"/>
                        <a:gd name="T42" fmla="*/ 1787 w 4251"/>
                        <a:gd name="T43" fmla="*/ 245 h 3794"/>
                        <a:gd name="T44" fmla="*/ 2219 w 4251"/>
                        <a:gd name="T45" fmla="*/ 467 h 3794"/>
                        <a:gd name="T46" fmla="*/ 2651 w 4251"/>
                        <a:gd name="T47" fmla="*/ 761 h 3794"/>
                        <a:gd name="T48" fmla="*/ 3070 w 4251"/>
                        <a:gd name="T49" fmla="*/ 1120 h 3794"/>
                        <a:gd name="T50" fmla="*/ 3328 w 4251"/>
                        <a:gd name="T51" fmla="*/ 1390 h 3794"/>
                        <a:gd name="T52" fmla="*/ 3563 w 4251"/>
                        <a:gd name="T53" fmla="*/ 1666 h 3794"/>
                        <a:gd name="T54" fmla="*/ 3766 w 4251"/>
                        <a:gd name="T55" fmla="*/ 1954 h 3794"/>
                        <a:gd name="T56" fmla="*/ 3934 w 4251"/>
                        <a:gd name="T57" fmla="*/ 2247 h 3794"/>
                        <a:gd name="T58" fmla="*/ 4072 w 4251"/>
                        <a:gd name="T59" fmla="*/ 2535 h 3794"/>
                        <a:gd name="T60" fmla="*/ 4175 w 4251"/>
                        <a:gd name="T61" fmla="*/ 2823 h 3794"/>
                        <a:gd name="T62" fmla="*/ 4234 w 4251"/>
                        <a:gd name="T63" fmla="*/ 3105 h 3794"/>
                        <a:gd name="T64" fmla="*/ 4258 w 4251"/>
                        <a:gd name="T65" fmla="*/ 3368 h 3794"/>
                        <a:gd name="T66" fmla="*/ 4246 w 4251"/>
                        <a:gd name="T67" fmla="*/ 3590 h 3794"/>
                        <a:gd name="T68" fmla="*/ 4198 w 4251"/>
                        <a:gd name="T69" fmla="*/ 3794 h 3794"/>
                        <a:gd name="T70" fmla="*/ 4228 w 4251"/>
                        <a:gd name="T71" fmla="*/ 3692 h 3794"/>
                        <a:gd name="T72" fmla="*/ 4258 w 4251"/>
                        <a:gd name="T73" fmla="*/ 3482 h 3794"/>
                        <a:gd name="T74" fmla="*/ 4264 w 4251"/>
                        <a:gd name="T75" fmla="*/ 3368 h 37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251" h="3794">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215" y="3692"/>
                          </a:lnTo>
                          <a:lnTo>
                            <a:pt x="4239" y="3590"/>
                          </a:lnTo>
                          <a:lnTo>
                            <a:pt x="4245" y="3482"/>
                          </a:lnTo>
                          <a:lnTo>
                            <a:pt x="4251" y="336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7" name="Group 12"/>
                    <p:cNvGrpSpPr>
                      <a:grpSpLocks/>
                    </p:cNvGrpSpPr>
                    <p:nvPr userDrawn="1"/>
                  </p:nvGrpSpPr>
                  <p:grpSpPr bwMode="auto">
                    <a:xfrm>
                      <a:off x="0" y="659"/>
                      <a:ext cx="4751" cy="3657"/>
                      <a:chOff x="0" y="659"/>
                      <a:chExt cx="4751" cy="3657"/>
                    </a:xfrm>
                  </p:grpSpPr>
                  <p:sp>
                    <p:nvSpPr>
                      <p:cNvPr id="1068" name="Freeform 13"/>
                      <p:cNvSpPr>
                        <a:spLocks/>
                      </p:cNvSpPr>
                      <p:nvPr userDrawn="1"/>
                    </p:nvSpPr>
                    <p:spPr bwMode="hidden">
                      <a:xfrm>
                        <a:off x="400" y="659"/>
                        <a:ext cx="4121" cy="3657"/>
                      </a:xfrm>
                      <a:custGeom>
                        <a:avLst/>
                        <a:gdLst>
                          <a:gd name="T0" fmla="*/ 162 w 4108"/>
                          <a:gd name="T1" fmla="*/ 186 h 3657"/>
                          <a:gd name="T2" fmla="*/ 443 w 4108"/>
                          <a:gd name="T3" fmla="*/ 54 h 3657"/>
                          <a:gd name="T4" fmla="*/ 773 w 4108"/>
                          <a:gd name="T5" fmla="*/ 6 h 3657"/>
                          <a:gd name="T6" fmla="*/ 1140 w 4108"/>
                          <a:gd name="T7" fmla="*/ 36 h 3657"/>
                          <a:gd name="T8" fmla="*/ 1542 w 4108"/>
                          <a:gd name="T9" fmla="*/ 144 h 3657"/>
                          <a:gd name="T10" fmla="*/ 1955 w 4108"/>
                          <a:gd name="T11" fmla="*/ 324 h 3657"/>
                          <a:gd name="T12" fmla="*/ 2375 w 4108"/>
                          <a:gd name="T13" fmla="*/ 570 h 3657"/>
                          <a:gd name="T14" fmla="*/ 2789 w 4108"/>
                          <a:gd name="T15" fmla="*/ 888 h 3657"/>
                          <a:gd name="T16" fmla="*/ 3113 w 4108"/>
                          <a:gd name="T17" fmla="*/ 1193 h 3657"/>
                          <a:gd name="T18" fmla="*/ 3347 w 4108"/>
                          <a:gd name="T19" fmla="*/ 1451 h 3657"/>
                          <a:gd name="T20" fmla="*/ 3551 w 4108"/>
                          <a:gd name="T21" fmla="*/ 1721 h 3657"/>
                          <a:gd name="T22" fmla="*/ 3731 w 4108"/>
                          <a:gd name="T23" fmla="*/ 1997 h 3657"/>
                          <a:gd name="T24" fmla="*/ 3875 w 4108"/>
                          <a:gd name="T25" fmla="*/ 2272 h 3657"/>
                          <a:gd name="T26" fmla="*/ 3989 w 4108"/>
                          <a:gd name="T27" fmla="*/ 2548 h 3657"/>
                          <a:gd name="T28" fmla="*/ 4073 w 4108"/>
                          <a:gd name="T29" fmla="*/ 2818 h 3657"/>
                          <a:gd name="T30" fmla="*/ 4115 w 4108"/>
                          <a:gd name="T31" fmla="*/ 3070 h 3657"/>
                          <a:gd name="T32" fmla="*/ 4115 w 4108"/>
                          <a:gd name="T33" fmla="*/ 3321 h 3657"/>
                          <a:gd name="T34" fmla="*/ 4073 w 4108"/>
                          <a:gd name="T35" fmla="*/ 3549 h 3657"/>
                          <a:gd name="T36" fmla="*/ 4043 w 4108"/>
                          <a:gd name="T37" fmla="*/ 3657 h 3657"/>
                          <a:gd name="T38" fmla="*/ 4103 w 4108"/>
                          <a:gd name="T39" fmla="*/ 3447 h 3657"/>
                          <a:gd name="T40" fmla="*/ 4121 w 4108"/>
                          <a:gd name="T41" fmla="*/ 3213 h 3657"/>
                          <a:gd name="T42" fmla="*/ 4115 w 4108"/>
                          <a:gd name="T43" fmla="*/ 3070 h 3657"/>
                          <a:gd name="T44" fmla="*/ 4073 w 4108"/>
                          <a:gd name="T45" fmla="*/ 2812 h 3657"/>
                          <a:gd name="T46" fmla="*/ 3995 w 4108"/>
                          <a:gd name="T47" fmla="*/ 2548 h 3657"/>
                          <a:gd name="T48" fmla="*/ 3881 w 4108"/>
                          <a:gd name="T49" fmla="*/ 2272 h 3657"/>
                          <a:gd name="T50" fmla="*/ 3737 w 4108"/>
                          <a:gd name="T51" fmla="*/ 1997 h 3657"/>
                          <a:gd name="T52" fmla="*/ 3557 w 4108"/>
                          <a:gd name="T53" fmla="*/ 1721 h 3657"/>
                          <a:gd name="T54" fmla="*/ 3353 w 4108"/>
                          <a:gd name="T55" fmla="*/ 1451 h 3657"/>
                          <a:gd name="T56" fmla="*/ 3119 w 4108"/>
                          <a:gd name="T57" fmla="*/ 1187 h 3657"/>
                          <a:gd name="T58" fmla="*/ 2801 w 4108"/>
                          <a:gd name="T59" fmla="*/ 888 h 3657"/>
                          <a:gd name="T60" fmla="*/ 2394 w 4108"/>
                          <a:gd name="T61" fmla="*/ 576 h 3657"/>
                          <a:gd name="T62" fmla="*/ 1973 w 4108"/>
                          <a:gd name="T63" fmla="*/ 330 h 3657"/>
                          <a:gd name="T64" fmla="*/ 1548 w 4108"/>
                          <a:gd name="T65" fmla="*/ 144 h 3657"/>
                          <a:gd name="T66" fmla="*/ 1134 w 4108"/>
                          <a:gd name="T67" fmla="*/ 30 h 3657"/>
                          <a:gd name="T68" fmla="*/ 755 w 4108"/>
                          <a:gd name="T69" fmla="*/ 0 h 3657"/>
                          <a:gd name="T70" fmla="*/ 432 w 4108"/>
                          <a:gd name="T71" fmla="*/ 54 h 3657"/>
                          <a:gd name="T72" fmla="*/ 162 w 4108"/>
                          <a:gd name="T73" fmla="*/ 186 h 3657"/>
                          <a:gd name="T74" fmla="*/ 24 w 4108"/>
                          <a:gd name="T75" fmla="*/ 306 h 3657"/>
                          <a:gd name="T76" fmla="*/ 0 w 4108"/>
                          <a:gd name="T77" fmla="*/ 336 h 3657"/>
                          <a:gd name="T78" fmla="*/ 48 w 4108"/>
                          <a:gd name="T79" fmla="*/ 282 h 365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108" h="3657">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9" name="Group 14"/>
                      <p:cNvGrpSpPr>
                        <a:grpSpLocks/>
                      </p:cNvGrpSpPr>
                      <p:nvPr userDrawn="1"/>
                    </p:nvGrpSpPr>
                    <p:grpSpPr bwMode="auto">
                      <a:xfrm>
                        <a:off x="0" y="808"/>
                        <a:ext cx="4751" cy="3508"/>
                        <a:chOff x="-400" y="808"/>
                        <a:chExt cx="4751" cy="3508"/>
                      </a:xfrm>
                    </p:grpSpPr>
                    <p:sp>
                      <p:nvSpPr>
                        <p:cNvPr id="1070" name="Line 15"/>
                        <p:cNvSpPr>
                          <a:spLocks noChangeShapeType="1"/>
                        </p:cNvSpPr>
                        <p:nvPr userDrawn="1"/>
                      </p:nvSpPr>
                      <p:spPr bwMode="hidden">
                        <a:xfrm rot="1678521" flipH="1" flipV="1">
                          <a:off x="876" y="809"/>
                          <a:ext cx="1242" cy="191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1" name="Line 16"/>
                        <p:cNvSpPr>
                          <a:spLocks noChangeShapeType="1"/>
                        </p:cNvSpPr>
                        <p:nvPr userDrawn="1"/>
                      </p:nvSpPr>
                      <p:spPr bwMode="hidden">
                        <a:xfrm rot="1678521" flipH="1" flipV="1">
                          <a:off x="-210" y="2117"/>
                          <a:ext cx="1921" cy="37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2" name="Line 17"/>
                        <p:cNvSpPr>
                          <a:spLocks noChangeShapeType="1"/>
                        </p:cNvSpPr>
                        <p:nvPr userDrawn="1"/>
                      </p:nvSpPr>
                      <p:spPr bwMode="hidden">
                        <a:xfrm rot="1678521" flipH="1" flipV="1">
                          <a:off x="-257" y="1886"/>
                          <a:ext cx="2029" cy="59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3" name="Line 18"/>
                        <p:cNvSpPr>
                          <a:spLocks noChangeShapeType="1"/>
                        </p:cNvSpPr>
                        <p:nvPr userDrawn="1"/>
                      </p:nvSpPr>
                      <p:spPr bwMode="hidden">
                        <a:xfrm rot="1678521" flipH="1" flipV="1">
                          <a:off x="-327" y="1599"/>
                          <a:ext cx="2175" cy="85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4" name="Line 19"/>
                        <p:cNvSpPr>
                          <a:spLocks noChangeShapeType="1"/>
                        </p:cNvSpPr>
                        <p:nvPr userDrawn="1"/>
                      </p:nvSpPr>
                      <p:spPr bwMode="hidden">
                        <a:xfrm rot="1678521" flipH="1" flipV="1">
                          <a:off x="-400" y="1259"/>
                          <a:ext cx="2334" cy="116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5" name="Line 20"/>
                        <p:cNvSpPr>
                          <a:spLocks noChangeShapeType="1"/>
                        </p:cNvSpPr>
                        <p:nvPr userDrawn="1"/>
                      </p:nvSpPr>
                      <p:spPr bwMode="hidden">
                        <a:xfrm rot="1678521" flipH="1" flipV="1">
                          <a:off x="179" y="872"/>
                          <a:ext cx="1891" cy="16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6" name="Line 21"/>
                        <p:cNvSpPr>
                          <a:spLocks noChangeShapeType="1"/>
                        </p:cNvSpPr>
                        <p:nvPr userDrawn="1"/>
                      </p:nvSpPr>
                      <p:spPr bwMode="hidden">
                        <a:xfrm rot="1678521" flipH="1" flipV="1">
                          <a:off x="-150" y="2329"/>
                          <a:ext cx="1806" cy="19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7" name="Line 22"/>
                        <p:cNvSpPr>
                          <a:spLocks noChangeShapeType="1"/>
                        </p:cNvSpPr>
                        <p:nvPr userDrawn="1"/>
                      </p:nvSpPr>
                      <p:spPr bwMode="hidden">
                        <a:xfrm rot="1678521" flipH="1" flipV="1">
                          <a:off x="-109" y="2514"/>
                          <a:ext cx="1720" cy="3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8" name="Line 23"/>
                        <p:cNvSpPr>
                          <a:spLocks noChangeShapeType="1"/>
                        </p:cNvSpPr>
                        <p:nvPr userDrawn="1"/>
                      </p:nvSpPr>
                      <p:spPr bwMode="hidden">
                        <a:xfrm rot="1678521" flipH="1">
                          <a:off x="545" y="2785"/>
                          <a:ext cx="849" cy="80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9" name="Line 24"/>
                        <p:cNvSpPr>
                          <a:spLocks noChangeShapeType="1"/>
                        </p:cNvSpPr>
                        <p:nvPr userDrawn="1"/>
                      </p:nvSpPr>
                      <p:spPr bwMode="hidden">
                        <a:xfrm rot="1678521" flipH="1">
                          <a:off x="168" y="2669"/>
                          <a:ext cx="1295" cy="56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0" name="Line 25"/>
                        <p:cNvSpPr>
                          <a:spLocks noChangeShapeType="1"/>
                        </p:cNvSpPr>
                        <p:nvPr userDrawn="1"/>
                      </p:nvSpPr>
                      <p:spPr bwMode="hidden">
                        <a:xfrm rot="1678521" flipH="1">
                          <a:off x="-34" y="2588"/>
                          <a:ext cx="1576" cy="24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1" name="Line 26"/>
                        <p:cNvSpPr>
                          <a:spLocks noChangeShapeType="1"/>
                        </p:cNvSpPr>
                        <p:nvPr userDrawn="1"/>
                      </p:nvSpPr>
                      <p:spPr bwMode="hidden">
                        <a:xfrm rot="1678521" flipH="1">
                          <a:off x="1201" y="2985"/>
                          <a:ext cx="141" cy="104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2" name="Line 27"/>
                        <p:cNvSpPr>
                          <a:spLocks noChangeShapeType="1"/>
                        </p:cNvSpPr>
                        <p:nvPr userDrawn="1"/>
                      </p:nvSpPr>
                      <p:spPr bwMode="hidden">
                        <a:xfrm rot="1678521" flipH="1">
                          <a:off x="1292" y="3013"/>
                          <a:ext cx="47" cy="105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3" name="Line 28"/>
                        <p:cNvSpPr>
                          <a:spLocks noChangeShapeType="1"/>
                        </p:cNvSpPr>
                        <p:nvPr userDrawn="1"/>
                      </p:nvSpPr>
                      <p:spPr bwMode="hidden">
                        <a:xfrm rot="1678521">
                          <a:off x="1331" y="3034"/>
                          <a:ext cx="47" cy="10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4" name="Line 29"/>
                        <p:cNvSpPr>
                          <a:spLocks noChangeShapeType="1"/>
                        </p:cNvSpPr>
                        <p:nvPr userDrawn="1"/>
                      </p:nvSpPr>
                      <p:spPr bwMode="hidden">
                        <a:xfrm rot="1678521">
                          <a:off x="1325" y="3059"/>
                          <a:ext cx="145" cy="110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 name="Line 30"/>
                        <p:cNvSpPr>
                          <a:spLocks noChangeShapeType="1"/>
                        </p:cNvSpPr>
                        <p:nvPr userDrawn="1"/>
                      </p:nvSpPr>
                      <p:spPr bwMode="hidden">
                        <a:xfrm rot="1678521">
                          <a:off x="1320" y="3090"/>
                          <a:ext cx="255" cy="112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6" name="Line 31"/>
                        <p:cNvSpPr>
                          <a:spLocks noChangeShapeType="1"/>
                        </p:cNvSpPr>
                        <p:nvPr userDrawn="1"/>
                      </p:nvSpPr>
                      <p:spPr bwMode="hidden">
                        <a:xfrm rot="1678521">
                          <a:off x="1314" y="3117"/>
                          <a:ext cx="365" cy="11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7" name="Line 32"/>
                        <p:cNvSpPr>
                          <a:spLocks noChangeShapeType="1"/>
                        </p:cNvSpPr>
                        <p:nvPr userDrawn="1"/>
                      </p:nvSpPr>
                      <p:spPr bwMode="hidden">
                        <a:xfrm rot="1678521">
                          <a:off x="1337" y="3181"/>
                          <a:ext cx="567" cy="107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8" name="Line 33"/>
                        <p:cNvSpPr>
                          <a:spLocks noChangeShapeType="1"/>
                        </p:cNvSpPr>
                        <p:nvPr userDrawn="1"/>
                      </p:nvSpPr>
                      <p:spPr bwMode="hidden">
                        <a:xfrm rot="1678521">
                          <a:off x="1354" y="3209"/>
                          <a:ext cx="663" cy="101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9" name="Line 34"/>
                        <p:cNvSpPr>
                          <a:spLocks noChangeShapeType="1"/>
                        </p:cNvSpPr>
                        <p:nvPr userDrawn="1"/>
                      </p:nvSpPr>
                      <p:spPr bwMode="hidden">
                        <a:xfrm rot="1678521">
                          <a:off x="1375" y="3238"/>
                          <a:ext cx="745" cy="95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0" name="Line 35"/>
                        <p:cNvSpPr>
                          <a:spLocks noChangeShapeType="1"/>
                        </p:cNvSpPr>
                        <p:nvPr userDrawn="1"/>
                      </p:nvSpPr>
                      <p:spPr bwMode="hidden">
                        <a:xfrm rot="1678521">
                          <a:off x="1393" y="3266"/>
                          <a:ext cx="849" cy="90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1" name="Line 36"/>
                        <p:cNvSpPr>
                          <a:spLocks noChangeShapeType="1"/>
                        </p:cNvSpPr>
                        <p:nvPr userDrawn="1"/>
                      </p:nvSpPr>
                      <p:spPr bwMode="hidden">
                        <a:xfrm rot="1678521">
                          <a:off x="1412" y="3293"/>
                          <a:ext cx="950" cy="8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2" name="Line 37"/>
                        <p:cNvSpPr>
                          <a:spLocks noChangeShapeType="1"/>
                        </p:cNvSpPr>
                        <p:nvPr userDrawn="1"/>
                      </p:nvSpPr>
                      <p:spPr bwMode="hidden">
                        <a:xfrm rot="1678521">
                          <a:off x="1429" y="3321"/>
                          <a:ext cx="1056" cy="78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3" name="Line 38"/>
                        <p:cNvSpPr>
                          <a:spLocks noChangeShapeType="1"/>
                        </p:cNvSpPr>
                        <p:nvPr userDrawn="1"/>
                      </p:nvSpPr>
                      <p:spPr bwMode="hidden">
                        <a:xfrm rot="1678521">
                          <a:off x="1452" y="3356"/>
                          <a:ext cx="1173" cy="72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4" name="Line 39"/>
                        <p:cNvSpPr>
                          <a:spLocks noChangeShapeType="1"/>
                        </p:cNvSpPr>
                        <p:nvPr userDrawn="1"/>
                      </p:nvSpPr>
                      <p:spPr bwMode="hidden">
                        <a:xfrm rot="1678521">
                          <a:off x="1469" y="3388"/>
                          <a:ext cx="1315" cy="66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5" name="Line 40"/>
                        <p:cNvSpPr>
                          <a:spLocks noChangeShapeType="1"/>
                        </p:cNvSpPr>
                        <p:nvPr userDrawn="1"/>
                      </p:nvSpPr>
                      <p:spPr bwMode="hidden">
                        <a:xfrm rot="1678521">
                          <a:off x="1493" y="3426"/>
                          <a:ext cx="1469" cy="58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6" name="Line 41"/>
                        <p:cNvSpPr>
                          <a:spLocks noChangeShapeType="1"/>
                        </p:cNvSpPr>
                        <p:nvPr userDrawn="1"/>
                      </p:nvSpPr>
                      <p:spPr bwMode="hidden">
                        <a:xfrm rot="1678521">
                          <a:off x="1511" y="3464"/>
                          <a:ext cx="1649" cy="49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7" name="Line 42"/>
                        <p:cNvSpPr>
                          <a:spLocks noChangeShapeType="1"/>
                        </p:cNvSpPr>
                        <p:nvPr userDrawn="1"/>
                      </p:nvSpPr>
                      <p:spPr bwMode="hidden">
                        <a:xfrm rot="1678521">
                          <a:off x="1528" y="3518"/>
                          <a:ext cx="1885" cy="38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8" name="Line 43"/>
                        <p:cNvSpPr>
                          <a:spLocks noChangeShapeType="1"/>
                        </p:cNvSpPr>
                        <p:nvPr userDrawn="1"/>
                      </p:nvSpPr>
                      <p:spPr bwMode="hidden">
                        <a:xfrm rot="1678521">
                          <a:off x="1552" y="3586"/>
                          <a:ext cx="2168" cy="24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99" name="Line 44"/>
                        <p:cNvSpPr>
                          <a:spLocks noChangeShapeType="1"/>
                        </p:cNvSpPr>
                        <p:nvPr userDrawn="1"/>
                      </p:nvSpPr>
                      <p:spPr bwMode="hidden">
                        <a:xfrm rot="1678521">
                          <a:off x="1577" y="3670"/>
                          <a:ext cx="2528" cy="6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0" name="Line 45"/>
                        <p:cNvSpPr>
                          <a:spLocks noChangeShapeType="1"/>
                        </p:cNvSpPr>
                        <p:nvPr userDrawn="1"/>
                      </p:nvSpPr>
                      <p:spPr bwMode="hidden">
                        <a:xfrm rot="1678521" flipV="1">
                          <a:off x="1621" y="3545"/>
                          <a:ext cx="2730" cy="17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1" name="Line 46"/>
                        <p:cNvSpPr>
                          <a:spLocks noChangeShapeType="1"/>
                        </p:cNvSpPr>
                        <p:nvPr userDrawn="1"/>
                      </p:nvSpPr>
                      <p:spPr bwMode="hidden">
                        <a:xfrm rot="1678521" flipV="1">
                          <a:off x="1682" y="3297"/>
                          <a:ext cx="2635" cy="40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2" name="Line 47"/>
                        <p:cNvSpPr>
                          <a:spLocks noChangeShapeType="1"/>
                        </p:cNvSpPr>
                        <p:nvPr userDrawn="1"/>
                      </p:nvSpPr>
                      <p:spPr bwMode="hidden">
                        <a:xfrm rot="1678521" flipV="1">
                          <a:off x="1782" y="2845"/>
                          <a:ext cx="2370" cy="78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3" name="Line 48"/>
                        <p:cNvSpPr>
                          <a:spLocks noChangeShapeType="1"/>
                        </p:cNvSpPr>
                        <p:nvPr userDrawn="1"/>
                      </p:nvSpPr>
                      <p:spPr bwMode="hidden">
                        <a:xfrm rot="1678521" flipV="1">
                          <a:off x="1960" y="1992"/>
                          <a:ext cx="1530" cy="14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4" name="Line 49"/>
                        <p:cNvSpPr>
                          <a:spLocks noChangeShapeType="1"/>
                        </p:cNvSpPr>
                        <p:nvPr userDrawn="1"/>
                      </p:nvSpPr>
                      <p:spPr bwMode="hidden">
                        <a:xfrm rot="1678521" flipV="1">
                          <a:off x="2014" y="1727"/>
                          <a:ext cx="1219" cy="162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5" name="Freeform 50"/>
                        <p:cNvSpPr>
                          <a:spLocks/>
                        </p:cNvSpPr>
                        <p:nvPr userDrawn="1"/>
                      </p:nvSpPr>
                      <p:spPr bwMode="hidden">
                        <a:xfrm>
                          <a:off x="0" y="2548"/>
                          <a:ext cx="1542" cy="1768"/>
                        </a:xfrm>
                        <a:custGeom>
                          <a:avLst/>
                          <a:gdLst>
                            <a:gd name="T0" fmla="*/ 912 w 1537"/>
                            <a:gd name="T1" fmla="*/ 1264 h 1768"/>
                            <a:gd name="T2" fmla="*/ 1061 w 1537"/>
                            <a:gd name="T3" fmla="*/ 1402 h 1768"/>
                            <a:gd name="T4" fmla="*/ 1218 w 1537"/>
                            <a:gd name="T5" fmla="*/ 1528 h 1768"/>
                            <a:gd name="T6" fmla="*/ 1373 w 1537"/>
                            <a:gd name="T7" fmla="*/ 1654 h 1768"/>
                            <a:gd name="T8" fmla="*/ 1536 w 1537"/>
                            <a:gd name="T9" fmla="*/ 1768 h 1768"/>
                            <a:gd name="T10" fmla="*/ 1542 w 1537"/>
                            <a:gd name="T11" fmla="*/ 1768 h 1768"/>
                            <a:gd name="T12" fmla="*/ 1379 w 1537"/>
                            <a:gd name="T13" fmla="*/ 1654 h 1768"/>
                            <a:gd name="T14" fmla="*/ 1224 w 1537"/>
                            <a:gd name="T15" fmla="*/ 1534 h 1768"/>
                            <a:gd name="T16" fmla="*/ 1067 w 1537"/>
                            <a:gd name="T17" fmla="*/ 1402 h 1768"/>
                            <a:gd name="T18" fmla="*/ 918 w 1537"/>
                            <a:gd name="T19" fmla="*/ 1258 h 1768"/>
                            <a:gd name="T20" fmla="*/ 767 w 1537"/>
                            <a:gd name="T21" fmla="*/ 1115 h 1768"/>
                            <a:gd name="T22" fmla="*/ 630 w 1537"/>
                            <a:gd name="T23" fmla="*/ 959 h 1768"/>
                            <a:gd name="T24" fmla="*/ 498 w 1537"/>
                            <a:gd name="T25" fmla="*/ 803 h 1768"/>
                            <a:gd name="T26" fmla="*/ 378 w 1537"/>
                            <a:gd name="T27" fmla="*/ 647 h 1768"/>
                            <a:gd name="T28" fmla="*/ 270 w 1537"/>
                            <a:gd name="T29" fmla="*/ 485 h 1768"/>
                            <a:gd name="T30" fmla="*/ 168 w 1537"/>
                            <a:gd name="T31" fmla="*/ 323 h 1768"/>
                            <a:gd name="T32" fmla="*/ 78 w 1537"/>
                            <a:gd name="T33" fmla="*/ 161 h 1768"/>
                            <a:gd name="T34" fmla="*/ 0 w 1537"/>
                            <a:gd name="T35" fmla="*/ 0 h 1768"/>
                            <a:gd name="T36" fmla="*/ 0 w 1537"/>
                            <a:gd name="T37" fmla="*/ 12 h 1768"/>
                            <a:gd name="T38" fmla="*/ 78 w 1537"/>
                            <a:gd name="T39" fmla="*/ 173 h 1768"/>
                            <a:gd name="T40" fmla="*/ 168 w 1537"/>
                            <a:gd name="T41" fmla="*/ 335 h 1768"/>
                            <a:gd name="T42" fmla="*/ 270 w 1537"/>
                            <a:gd name="T43" fmla="*/ 491 h 1768"/>
                            <a:gd name="T44" fmla="*/ 378 w 1537"/>
                            <a:gd name="T45" fmla="*/ 653 h 1768"/>
                            <a:gd name="T46" fmla="*/ 498 w 1537"/>
                            <a:gd name="T47" fmla="*/ 809 h 1768"/>
                            <a:gd name="T48" fmla="*/ 630 w 1537"/>
                            <a:gd name="T49" fmla="*/ 965 h 1768"/>
                            <a:gd name="T50" fmla="*/ 767 w 1537"/>
                            <a:gd name="T51" fmla="*/ 1121 h 1768"/>
                            <a:gd name="T52" fmla="*/ 912 w 1537"/>
                            <a:gd name="T53" fmla="*/ 1264 h 1768"/>
                            <a:gd name="T54" fmla="*/ 912 w 1537"/>
                            <a:gd name="T55" fmla="*/ 1264 h 176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537" h="1768">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close/>
                            </a:path>
                          </a:pathLst>
                        </a:custGeom>
                        <a:solidFill>
                          <a:schemeClr val="accent2"/>
                        </a:solidFill>
                        <a:ln w="9525">
                          <a:solidFill>
                            <a:schemeClr val="accent2"/>
                          </a:solidFill>
                          <a:round/>
                          <a:headEnd/>
                          <a:tailEnd/>
                        </a:ln>
                      </p:spPr>
                      <p:txBody>
                        <a:bodyPr/>
                        <a:lstStyle/>
                        <a:p>
                          <a:endParaRPr lang="en-US"/>
                        </a:p>
                      </p:txBody>
                    </p:sp>
                    <p:grpSp>
                      <p:nvGrpSpPr>
                        <p:cNvPr id="1106" name="Group 51"/>
                        <p:cNvGrpSpPr>
                          <a:grpSpLocks/>
                        </p:cNvGrpSpPr>
                        <p:nvPr userDrawn="1"/>
                      </p:nvGrpSpPr>
                      <p:grpSpPr bwMode="auto">
                        <a:xfrm>
                          <a:off x="0" y="1812"/>
                          <a:ext cx="3672" cy="2049"/>
                          <a:chOff x="5" y="1816"/>
                          <a:chExt cx="3672" cy="2049"/>
                        </a:xfrm>
                      </p:grpSpPr>
                      <p:sp>
                        <p:nvSpPr>
                          <p:cNvPr id="1143" name="Oval 52"/>
                          <p:cNvSpPr>
                            <a:spLocks noChangeArrowheads="1"/>
                          </p:cNvSpPr>
                          <p:nvPr userDrawn="1"/>
                        </p:nvSpPr>
                        <p:spPr bwMode="hidden">
                          <a:xfrm rot="-2819839">
                            <a:off x="1544" y="2872"/>
                            <a:ext cx="161" cy="280"/>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44" name="Oval 53"/>
                          <p:cNvSpPr>
                            <a:spLocks noChangeArrowheads="1"/>
                          </p:cNvSpPr>
                          <p:nvPr userDrawn="1"/>
                        </p:nvSpPr>
                        <p:spPr bwMode="hidden">
                          <a:xfrm rot="-2819839">
                            <a:off x="1490" y="2750"/>
                            <a:ext cx="281" cy="503"/>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45" name="Oval 54"/>
                          <p:cNvSpPr>
                            <a:spLocks noChangeArrowheads="1"/>
                          </p:cNvSpPr>
                          <p:nvPr userDrawn="1"/>
                        </p:nvSpPr>
                        <p:spPr bwMode="hidden">
                          <a:xfrm rot="-2819839">
                            <a:off x="1415" y="2563"/>
                            <a:ext cx="471" cy="813"/>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46" name="Oval 55"/>
                          <p:cNvSpPr>
                            <a:spLocks noChangeArrowheads="1"/>
                          </p:cNvSpPr>
                          <p:nvPr userDrawn="1"/>
                        </p:nvSpPr>
                        <p:spPr bwMode="hidden">
                          <a:xfrm rot="-2819839">
                            <a:off x="1357" y="2400"/>
                            <a:ext cx="623" cy="1129"/>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47" name="Oval 56"/>
                          <p:cNvSpPr>
                            <a:spLocks noChangeArrowheads="1"/>
                          </p:cNvSpPr>
                          <p:nvPr userDrawn="1"/>
                        </p:nvSpPr>
                        <p:spPr bwMode="hidden">
                          <a:xfrm rot="-2819839">
                            <a:off x="1295" y="2200"/>
                            <a:ext cx="786" cy="1467"/>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48" name="Oval 57"/>
                          <p:cNvSpPr>
                            <a:spLocks noChangeArrowheads="1"/>
                          </p:cNvSpPr>
                          <p:nvPr userDrawn="1"/>
                        </p:nvSpPr>
                        <p:spPr bwMode="hidden">
                          <a:xfrm rot="-2819839">
                            <a:off x="1238" y="2040"/>
                            <a:ext cx="972" cy="1779"/>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49" name="Oval 58"/>
                          <p:cNvSpPr>
                            <a:spLocks noChangeArrowheads="1"/>
                          </p:cNvSpPr>
                          <p:nvPr userDrawn="1"/>
                        </p:nvSpPr>
                        <p:spPr bwMode="hidden">
                          <a:xfrm rot="-2819839">
                            <a:off x="1155" y="1868"/>
                            <a:ext cx="1167" cy="2094"/>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50" name="Oval 59"/>
                          <p:cNvSpPr>
                            <a:spLocks noChangeArrowheads="1"/>
                          </p:cNvSpPr>
                          <p:nvPr userDrawn="1"/>
                        </p:nvSpPr>
                        <p:spPr bwMode="hidden">
                          <a:xfrm rot="-2819839">
                            <a:off x="1085" y="1698"/>
                            <a:ext cx="1346" cy="2398"/>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51" name="Oval 60"/>
                          <p:cNvSpPr>
                            <a:spLocks noChangeArrowheads="1"/>
                          </p:cNvSpPr>
                          <p:nvPr userDrawn="1"/>
                        </p:nvSpPr>
                        <p:spPr bwMode="hidden">
                          <a:xfrm rot="-2819839">
                            <a:off x="998" y="1539"/>
                            <a:ext cx="1563" cy="2696"/>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52" name="Oval 61"/>
                          <p:cNvSpPr>
                            <a:spLocks noChangeArrowheads="1"/>
                          </p:cNvSpPr>
                          <p:nvPr userDrawn="1"/>
                        </p:nvSpPr>
                        <p:spPr bwMode="hidden">
                          <a:xfrm rot="-2819839">
                            <a:off x="933" y="1360"/>
                            <a:ext cx="1711" cy="3016"/>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53" name="Oval 62"/>
                          <p:cNvSpPr>
                            <a:spLocks noChangeArrowheads="1"/>
                          </p:cNvSpPr>
                          <p:nvPr userDrawn="1"/>
                        </p:nvSpPr>
                        <p:spPr bwMode="hidden">
                          <a:xfrm rot="-2865139">
                            <a:off x="877" y="1187"/>
                            <a:ext cx="1880" cy="3345"/>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154" name="Oval 63"/>
                          <p:cNvSpPr>
                            <a:spLocks noChangeArrowheads="1"/>
                          </p:cNvSpPr>
                          <p:nvPr userDrawn="1"/>
                        </p:nvSpPr>
                        <p:spPr bwMode="hidden">
                          <a:xfrm rot="-2780025">
                            <a:off x="816" y="1005"/>
                            <a:ext cx="2049" cy="3672"/>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grpSp>
                    <p:sp>
                      <p:nvSpPr>
                        <p:cNvPr id="1107" name="Line 64"/>
                        <p:cNvSpPr>
                          <a:spLocks noChangeShapeType="1"/>
                        </p:cNvSpPr>
                        <p:nvPr userDrawn="1"/>
                      </p:nvSpPr>
                      <p:spPr bwMode="hidden">
                        <a:xfrm flipV="1">
                          <a:off x="1656" y="1164"/>
                          <a:ext cx="831" cy="177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8" name="Line 65"/>
                        <p:cNvSpPr>
                          <a:spLocks noChangeShapeType="1"/>
                        </p:cNvSpPr>
                        <p:nvPr userDrawn="1"/>
                      </p:nvSpPr>
                      <p:spPr bwMode="hidden">
                        <a:xfrm rot="615780" flipV="1">
                          <a:off x="1811" y="1299"/>
                          <a:ext cx="819" cy="172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9" name="Line 66"/>
                        <p:cNvSpPr>
                          <a:spLocks noChangeShapeType="1"/>
                        </p:cNvSpPr>
                        <p:nvPr userDrawn="1"/>
                      </p:nvSpPr>
                      <p:spPr bwMode="hidden">
                        <a:xfrm rot="1139441" flipV="1">
                          <a:off x="1963" y="1148"/>
                          <a:ext cx="383" cy="189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0" name="Line 67"/>
                        <p:cNvSpPr>
                          <a:spLocks noChangeShapeType="1"/>
                        </p:cNvSpPr>
                        <p:nvPr userDrawn="1"/>
                      </p:nvSpPr>
                      <p:spPr bwMode="hidden">
                        <a:xfrm rot="1061104" flipV="1">
                          <a:off x="1921" y="1332"/>
                          <a:ext cx="744" cy="176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1" name="Line 68"/>
                        <p:cNvSpPr>
                          <a:spLocks noChangeShapeType="1"/>
                        </p:cNvSpPr>
                        <p:nvPr userDrawn="1"/>
                      </p:nvSpPr>
                      <p:spPr bwMode="hidden">
                        <a:xfrm rot="2202167" flipV="1">
                          <a:off x="2217" y="1314"/>
                          <a:ext cx="311" cy="191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2" name="Line 69"/>
                        <p:cNvSpPr>
                          <a:spLocks noChangeShapeType="1"/>
                        </p:cNvSpPr>
                        <p:nvPr userDrawn="1"/>
                      </p:nvSpPr>
                      <p:spPr bwMode="hidden">
                        <a:xfrm rot="1678521" flipV="1">
                          <a:off x="2039" y="1549"/>
                          <a:ext cx="895" cy="172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3" name="Line 70"/>
                        <p:cNvSpPr>
                          <a:spLocks noChangeShapeType="1"/>
                        </p:cNvSpPr>
                        <p:nvPr userDrawn="1"/>
                      </p:nvSpPr>
                      <p:spPr bwMode="hidden">
                        <a:xfrm rot="1678521" flipV="1">
                          <a:off x="2024" y="1649"/>
                          <a:ext cx="1049" cy="166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4" name="Line 71"/>
                        <p:cNvSpPr>
                          <a:spLocks noChangeShapeType="1"/>
                        </p:cNvSpPr>
                        <p:nvPr userDrawn="1"/>
                      </p:nvSpPr>
                      <p:spPr bwMode="hidden">
                        <a:xfrm rot="1678521" flipV="1">
                          <a:off x="1985" y="1876"/>
                          <a:ext cx="1357" cy="151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5" name="Line 72"/>
                        <p:cNvSpPr>
                          <a:spLocks noChangeShapeType="1"/>
                        </p:cNvSpPr>
                        <p:nvPr userDrawn="1"/>
                      </p:nvSpPr>
                      <p:spPr bwMode="hidden">
                        <a:xfrm rot="1678521" flipV="1">
                          <a:off x="1936" y="2115"/>
                          <a:ext cx="1686" cy="13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6" name="Line 73"/>
                        <p:cNvSpPr>
                          <a:spLocks noChangeShapeType="1"/>
                        </p:cNvSpPr>
                        <p:nvPr userDrawn="1"/>
                      </p:nvSpPr>
                      <p:spPr bwMode="hidden">
                        <a:xfrm rot="1678521" flipV="1">
                          <a:off x="1897" y="2287"/>
                          <a:ext cx="1880" cy="122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7" name="Line 74"/>
                        <p:cNvSpPr>
                          <a:spLocks noChangeShapeType="1"/>
                        </p:cNvSpPr>
                        <p:nvPr userDrawn="1"/>
                      </p:nvSpPr>
                      <p:spPr bwMode="hidden">
                        <a:xfrm rot="1678521" flipV="1">
                          <a:off x="1855" y="2458"/>
                          <a:ext cx="2060" cy="109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8" name="Line 75"/>
                        <p:cNvSpPr>
                          <a:spLocks noChangeShapeType="1"/>
                        </p:cNvSpPr>
                        <p:nvPr userDrawn="1"/>
                      </p:nvSpPr>
                      <p:spPr bwMode="hidden">
                        <a:xfrm rot="1678521" flipV="1">
                          <a:off x="1823" y="2640"/>
                          <a:ext cx="2224" cy="9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19" name="Line 76"/>
                        <p:cNvSpPr>
                          <a:spLocks noChangeShapeType="1"/>
                        </p:cNvSpPr>
                        <p:nvPr userDrawn="1"/>
                      </p:nvSpPr>
                      <p:spPr bwMode="hidden">
                        <a:xfrm rot="1678521" flipV="1">
                          <a:off x="1737" y="3059"/>
                          <a:ext cx="2520" cy="61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0" name="Line 77"/>
                        <p:cNvSpPr>
                          <a:spLocks noChangeShapeType="1"/>
                        </p:cNvSpPr>
                        <p:nvPr userDrawn="1"/>
                      </p:nvSpPr>
                      <p:spPr bwMode="hidden">
                        <a:xfrm rot="1678521">
                          <a:off x="1324" y="3150"/>
                          <a:ext cx="472" cy="112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1" name="Line 78"/>
                        <p:cNvSpPr>
                          <a:spLocks noChangeShapeType="1"/>
                        </p:cNvSpPr>
                        <p:nvPr userDrawn="1"/>
                      </p:nvSpPr>
                      <p:spPr bwMode="hidden">
                        <a:xfrm rot="1678521" flipH="1">
                          <a:off x="1121" y="2961"/>
                          <a:ext cx="220" cy="101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2" name="Line 79"/>
                        <p:cNvSpPr>
                          <a:spLocks noChangeShapeType="1"/>
                        </p:cNvSpPr>
                        <p:nvPr userDrawn="1"/>
                      </p:nvSpPr>
                      <p:spPr bwMode="hidden">
                        <a:xfrm rot="1678521" flipH="1">
                          <a:off x="1041" y="2935"/>
                          <a:ext cx="304" cy="99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3" name="Line 80"/>
                        <p:cNvSpPr>
                          <a:spLocks noChangeShapeType="1"/>
                        </p:cNvSpPr>
                        <p:nvPr userDrawn="1"/>
                      </p:nvSpPr>
                      <p:spPr bwMode="hidden">
                        <a:xfrm rot="1678521" flipH="1">
                          <a:off x="957" y="2910"/>
                          <a:ext cx="394" cy="97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4" name="Line 81"/>
                        <p:cNvSpPr>
                          <a:spLocks noChangeShapeType="1"/>
                        </p:cNvSpPr>
                        <p:nvPr userDrawn="1"/>
                      </p:nvSpPr>
                      <p:spPr bwMode="hidden">
                        <a:xfrm rot="1678521" flipH="1">
                          <a:off x="880" y="2885"/>
                          <a:ext cx="478" cy="9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5" name="Line 82"/>
                        <p:cNvSpPr>
                          <a:spLocks noChangeShapeType="1"/>
                        </p:cNvSpPr>
                        <p:nvPr userDrawn="1"/>
                      </p:nvSpPr>
                      <p:spPr bwMode="hidden">
                        <a:xfrm rot="1678521" flipH="1">
                          <a:off x="801" y="2863"/>
                          <a:ext cx="561" cy="91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 name="Line 83"/>
                        <p:cNvSpPr>
                          <a:spLocks noChangeShapeType="1"/>
                        </p:cNvSpPr>
                        <p:nvPr userDrawn="1"/>
                      </p:nvSpPr>
                      <p:spPr bwMode="hidden">
                        <a:xfrm rot="1678521" flipH="1">
                          <a:off x="717" y="2836"/>
                          <a:ext cx="656" cy="8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 name="Line 84"/>
                        <p:cNvSpPr>
                          <a:spLocks noChangeShapeType="1"/>
                        </p:cNvSpPr>
                        <p:nvPr userDrawn="1"/>
                      </p:nvSpPr>
                      <p:spPr bwMode="hidden">
                        <a:xfrm rot="1678521" flipH="1">
                          <a:off x="631" y="2810"/>
                          <a:ext cx="752" cy="84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 name="Line 85"/>
                        <p:cNvSpPr>
                          <a:spLocks noChangeShapeType="1"/>
                        </p:cNvSpPr>
                        <p:nvPr userDrawn="1"/>
                      </p:nvSpPr>
                      <p:spPr bwMode="hidden">
                        <a:xfrm rot="1678521" flipH="1">
                          <a:off x="462" y="2758"/>
                          <a:ext cx="946" cy="75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 name="Line 86"/>
                        <p:cNvSpPr>
                          <a:spLocks noChangeShapeType="1"/>
                        </p:cNvSpPr>
                        <p:nvPr userDrawn="1"/>
                      </p:nvSpPr>
                      <p:spPr bwMode="hidden">
                        <a:xfrm rot="1678521" flipH="1">
                          <a:off x="365" y="2729"/>
                          <a:ext cx="1058" cy="69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0" name="Line 87"/>
                        <p:cNvSpPr>
                          <a:spLocks noChangeShapeType="1"/>
                        </p:cNvSpPr>
                        <p:nvPr userDrawn="1"/>
                      </p:nvSpPr>
                      <p:spPr bwMode="hidden">
                        <a:xfrm rot="1678521" flipH="1">
                          <a:off x="265" y="2697"/>
                          <a:ext cx="1174" cy="63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1" name="Line 88"/>
                        <p:cNvSpPr>
                          <a:spLocks noChangeShapeType="1"/>
                        </p:cNvSpPr>
                        <p:nvPr userDrawn="1"/>
                      </p:nvSpPr>
                      <p:spPr bwMode="hidden">
                        <a:xfrm rot="1678521" flipH="1">
                          <a:off x="55" y="2632"/>
                          <a:ext cx="1431" cy="4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2" name="Line 89"/>
                        <p:cNvSpPr>
                          <a:spLocks noChangeShapeType="1"/>
                        </p:cNvSpPr>
                        <p:nvPr userDrawn="1"/>
                      </p:nvSpPr>
                      <p:spPr bwMode="hidden">
                        <a:xfrm rot="1678521" flipH="1">
                          <a:off x="-1" y="2607"/>
                          <a:ext cx="1513" cy="37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3" name="Line 90"/>
                        <p:cNvSpPr>
                          <a:spLocks noChangeShapeType="1"/>
                        </p:cNvSpPr>
                        <p:nvPr userDrawn="1"/>
                      </p:nvSpPr>
                      <p:spPr bwMode="hidden">
                        <a:xfrm rot="1678521" flipH="1">
                          <a:off x="-72" y="2570"/>
                          <a:ext cx="1648" cy="10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4" name="Line 91"/>
                        <p:cNvSpPr>
                          <a:spLocks noChangeShapeType="1"/>
                        </p:cNvSpPr>
                        <p:nvPr userDrawn="1"/>
                      </p:nvSpPr>
                      <p:spPr bwMode="hidden">
                        <a:xfrm rot="1678521" flipH="1" flipV="1">
                          <a:off x="-237" y="1095"/>
                          <a:ext cx="2219" cy="136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5" name="Line 92"/>
                        <p:cNvSpPr>
                          <a:spLocks noChangeShapeType="1"/>
                        </p:cNvSpPr>
                        <p:nvPr userDrawn="1"/>
                      </p:nvSpPr>
                      <p:spPr bwMode="hidden">
                        <a:xfrm rot="1678521" flipH="1" flipV="1">
                          <a:off x="-43" y="962"/>
                          <a:ext cx="2071" cy="154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 name="Line 93"/>
                        <p:cNvSpPr>
                          <a:spLocks noChangeShapeType="1"/>
                        </p:cNvSpPr>
                        <p:nvPr userDrawn="1"/>
                      </p:nvSpPr>
                      <p:spPr bwMode="hidden">
                        <a:xfrm rot="1678521" flipH="1" flipV="1">
                          <a:off x="418" y="826"/>
                          <a:ext cx="1672" cy="178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7" name="Line 94"/>
                        <p:cNvSpPr>
                          <a:spLocks noChangeShapeType="1"/>
                        </p:cNvSpPr>
                        <p:nvPr userDrawn="1"/>
                      </p:nvSpPr>
                      <p:spPr bwMode="hidden">
                        <a:xfrm rot="1678521" flipH="1" flipV="1">
                          <a:off x="634" y="808"/>
                          <a:ext cx="1473" cy="185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8" name="Line 95"/>
                        <p:cNvSpPr>
                          <a:spLocks noChangeShapeType="1"/>
                        </p:cNvSpPr>
                        <p:nvPr userDrawn="1"/>
                      </p:nvSpPr>
                      <p:spPr bwMode="hidden">
                        <a:xfrm rot="1678521" flipH="1" flipV="1">
                          <a:off x="1094" y="827"/>
                          <a:ext cx="1030" cy="194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9" name="Line 96"/>
                        <p:cNvSpPr>
                          <a:spLocks noChangeShapeType="1"/>
                        </p:cNvSpPr>
                        <p:nvPr userDrawn="1"/>
                      </p:nvSpPr>
                      <p:spPr bwMode="hidden">
                        <a:xfrm rot="1678521" flipH="1" flipV="1">
                          <a:off x="1302" y="857"/>
                          <a:ext cx="829" cy="197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40" name="Line 97"/>
                        <p:cNvSpPr>
                          <a:spLocks noChangeShapeType="1"/>
                        </p:cNvSpPr>
                        <p:nvPr userDrawn="1"/>
                      </p:nvSpPr>
                      <p:spPr bwMode="hidden">
                        <a:xfrm rot="1678521" flipH="1" flipV="1">
                          <a:off x="1496" y="901"/>
                          <a:ext cx="633" cy="19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41" name="Line 98"/>
                        <p:cNvSpPr>
                          <a:spLocks noChangeShapeType="1"/>
                        </p:cNvSpPr>
                        <p:nvPr userDrawn="1"/>
                      </p:nvSpPr>
                      <p:spPr bwMode="hidden">
                        <a:xfrm rot="1678521" flipH="1" flipV="1">
                          <a:off x="1679" y="952"/>
                          <a:ext cx="447" cy="19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42" name="Line 99"/>
                        <p:cNvSpPr>
                          <a:spLocks noChangeShapeType="1"/>
                        </p:cNvSpPr>
                        <p:nvPr userDrawn="1"/>
                      </p:nvSpPr>
                      <p:spPr bwMode="hidden">
                        <a:xfrm rot="1678521" flipH="1" flipV="1">
                          <a:off x="1859" y="1013"/>
                          <a:ext cx="261" cy="196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grpSp>
          </p:grpSp>
          <p:grpSp>
            <p:nvGrpSpPr>
              <p:cNvPr id="1047" name="Group 100"/>
              <p:cNvGrpSpPr>
                <a:grpSpLocks/>
              </p:cNvGrpSpPr>
              <p:nvPr userDrawn="1"/>
            </p:nvGrpSpPr>
            <p:grpSpPr bwMode="auto">
              <a:xfrm>
                <a:off x="402" y="1454"/>
                <a:ext cx="2787" cy="2866"/>
                <a:chOff x="2" y="1454"/>
                <a:chExt cx="2787" cy="2866"/>
              </a:xfrm>
            </p:grpSpPr>
            <p:sp>
              <p:nvSpPr>
                <p:cNvPr id="1048" name="Line 101"/>
                <p:cNvSpPr>
                  <a:spLocks noChangeShapeType="1"/>
                </p:cNvSpPr>
                <p:nvPr userDrawn="1"/>
              </p:nvSpPr>
              <p:spPr bwMode="hidden">
                <a:xfrm rot="1678521" flipV="1">
                  <a:off x="2057" y="1454"/>
                  <a:ext cx="732" cy="17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9" name="Line 102"/>
                <p:cNvSpPr>
                  <a:spLocks noChangeShapeType="1"/>
                </p:cNvSpPr>
                <p:nvPr userDrawn="1"/>
              </p:nvSpPr>
              <p:spPr bwMode="hidden">
                <a:xfrm flipH="1" flipV="1">
                  <a:off x="870" y="3854"/>
                  <a:ext cx="223" cy="463"/>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050" name="Group 103"/>
                <p:cNvGrpSpPr>
                  <a:grpSpLocks/>
                </p:cNvGrpSpPr>
                <p:nvPr userDrawn="1"/>
              </p:nvGrpSpPr>
              <p:grpSpPr bwMode="auto">
                <a:xfrm>
                  <a:off x="2" y="2738"/>
                  <a:ext cx="1317" cy="1582"/>
                  <a:chOff x="2" y="2738"/>
                  <a:chExt cx="1317" cy="1582"/>
                </a:xfrm>
              </p:grpSpPr>
              <p:sp>
                <p:nvSpPr>
                  <p:cNvPr id="1051" name="Line 104"/>
                  <p:cNvSpPr>
                    <a:spLocks noChangeShapeType="1"/>
                  </p:cNvSpPr>
                  <p:nvPr userDrawn="1"/>
                </p:nvSpPr>
                <p:spPr bwMode="hidden">
                  <a:xfrm flipH="1">
                    <a:off x="697" y="3855"/>
                    <a:ext cx="173" cy="187"/>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2" name="Freeform 105"/>
                  <p:cNvSpPr>
                    <a:spLocks/>
                  </p:cNvSpPr>
                  <p:nvPr userDrawn="1"/>
                </p:nvSpPr>
                <p:spPr bwMode="hidden">
                  <a:xfrm>
                    <a:off x="2" y="3218"/>
                    <a:ext cx="1006" cy="1102"/>
                  </a:xfrm>
                  <a:custGeom>
                    <a:avLst/>
                    <a:gdLst>
                      <a:gd name="T0" fmla="*/ 1006 w 1006"/>
                      <a:gd name="T1" fmla="*/ 1102 h 1102"/>
                      <a:gd name="T2" fmla="*/ 696 w 1006"/>
                      <a:gd name="T3" fmla="*/ 823 h 1102"/>
                      <a:gd name="T4" fmla="*/ 333 w 1006"/>
                      <a:gd name="T5" fmla="*/ 447 h 1102"/>
                      <a:gd name="T6" fmla="*/ 51 w 1006"/>
                      <a:gd name="T7" fmla="*/ 76 h 1102"/>
                      <a:gd name="T8" fmla="*/ 0 w 1006"/>
                      <a:gd name="T9" fmla="*/ 0 h 11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6" h="1102">
                        <a:moveTo>
                          <a:pt x="1006" y="1102"/>
                        </a:moveTo>
                        <a:lnTo>
                          <a:pt x="696" y="823"/>
                        </a:lnTo>
                        <a:lnTo>
                          <a:pt x="333" y="447"/>
                        </a:lnTo>
                        <a:lnTo>
                          <a:pt x="51" y="76"/>
                        </a:lnTo>
                        <a:lnTo>
                          <a:pt x="0" y="0"/>
                        </a:lnTo>
                      </a:path>
                    </a:pathLst>
                  </a:custGeom>
                  <a:noFill/>
                  <a:ln w="19050" cmpd="sng">
                    <a:solidFill>
                      <a:schemeClr val="accent2"/>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3" name="Line 106"/>
                  <p:cNvSpPr>
                    <a:spLocks noChangeShapeType="1"/>
                  </p:cNvSpPr>
                  <p:nvPr userDrawn="1"/>
                </p:nvSpPr>
                <p:spPr bwMode="hidden">
                  <a:xfrm flipH="1">
                    <a:off x="1242" y="4231"/>
                    <a:ext cx="77" cy="88"/>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4" name="Line 107"/>
                  <p:cNvSpPr>
                    <a:spLocks noChangeShapeType="1"/>
                  </p:cNvSpPr>
                  <p:nvPr userDrawn="1"/>
                </p:nvSpPr>
                <p:spPr bwMode="hidden">
                  <a:xfrm flipH="1" flipV="1">
                    <a:off x="340" y="3668"/>
                    <a:ext cx="532" cy="185"/>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5" name="Line 108"/>
                  <p:cNvSpPr>
                    <a:spLocks noChangeShapeType="1"/>
                  </p:cNvSpPr>
                  <p:nvPr userDrawn="1"/>
                </p:nvSpPr>
                <p:spPr bwMode="hidden">
                  <a:xfrm flipH="1" flipV="1">
                    <a:off x="237" y="3101"/>
                    <a:ext cx="101" cy="567"/>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6" name="Line 109"/>
                  <p:cNvSpPr>
                    <a:spLocks noChangeShapeType="1"/>
                  </p:cNvSpPr>
                  <p:nvPr userDrawn="1"/>
                </p:nvSpPr>
                <p:spPr bwMode="hidden">
                  <a:xfrm flipH="1" flipV="1">
                    <a:off x="2" y="3009"/>
                    <a:ext cx="235" cy="9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7" name="Line 110"/>
                  <p:cNvSpPr>
                    <a:spLocks noChangeShapeType="1"/>
                  </p:cNvSpPr>
                  <p:nvPr userDrawn="1"/>
                </p:nvSpPr>
                <p:spPr bwMode="hidden">
                  <a:xfrm flipV="1">
                    <a:off x="54" y="3101"/>
                    <a:ext cx="182" cy="194"/>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8" name="Line 111"/>
                  <p:cNvSpPr>
                    <a:spLocks noChangeShapeType="1"/>
                  </p:cNvSpPr>
                  <p:nvPr userDrawn="1"/>
                </p:nvSpPr>
                <p:spPr bwMode="hidden">
                  <a:xfrm flipH="1">
                    <a:off x="336" y="3476"/>
                    <a:ext cx="176" cy="19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9" name="Line 112"/>
                  <p:cNvSpPr>
                    <a:spLocks noChangeShapeType="1"/>
                  </p:cNvSpPr>
                  <p:nvPr userDrawn="1"/>
                </p:nvSpPr>
                <p:spPr bwMode="hidden">
                  <a:xfrm flipV="1">
                    <a:off x="3" y="2738"/>
                    <a:ext cx="14" cy="23"/>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grpSp>
          <p:nvGrpSpPr>
            <p:cNvPr id="1033" name="Group 113"/>
            <p:cNvGrpSpPr>
              <a:grpSpLocks/>
            </p:cNvGrpSpPr>
            <p:nvPr userDrawn="1"/>
          </p:nvGrpSpPr>
          <p:grpSpPr bwMode="auto">
            <a:xfrm>
              <a:off x="16" y="1326"/>
              <a:ext cx="3325" cy="2948"/>
              <a:chOff x="16" y="1326"/>
              <a:chExt cx="3325" cy="2948"/>
            </a:xfrm>
          </p:grpSpPr>
          <p:sp>
            <p:nvSpPr>
              <p:cNvPr id="1034" name="Freeform 114"/>
              <p:cNvSpPr>
                <a:spLocks/>
              </p:cNvSpPr>
              <p:nvPr/>
            </p:nvSpPr>
            <p:spPr bwMode="hidden">
              <a:xfrm>
                <a:off x="16" y="2656"/>
                <a:ext cx="1440" cy="1618"/>
              </a:xfrm>
              <a:custGeom>
                <a:avLst/>
                <a:gdLst>
                  <a:gd name="T0" fmla="*/ 876 w 1435"/>
                  <a:gd name="T1" fmla="*/ 1150 h 1618"/>
                  <a:gd name="T2" fmla="*/ 744 w 1435"/>
                  <a:gd name="T3" fmla="*/ 1019 h 1618"/>
                  <a:gd name="T4" fmla="*/ 612 w 1435"/>
                  <a:gd name="T5" fmla="*/ 875 h 1618"/>
                  <a:gd name="T6" fmla="*/ 492 w 1435"/>
                  <a:gd name="T7" fmla="*/ 737 h 1618"/>
                  <a:gd name="T8" fmla="*/ 378 w 1435"/>
                  <a:gd name="T9" fmla="*/ 593 h 1618"/>
                  <a:gd name="T10" fmla="*/ 276 w 1435"/>
                  <a:gd name="T11" fmla="*/ 443 h 1618"/>
                  <a:gd name="T12" fmla="*/ 174 w 1435"/>
                  <a:gd name="T13" fmla="*/ 299 h 1618"/>
                  <a:gd name="T14" fmla="*/ 84 w 1435"/>
                  <a:gd name="T15" fmla="*/ 149 h 1618"/>
                  <a:gd name="T16" fmla="*/ 0 w 1435"/>
                  <a:gd name="T17" fmla="*/ 0 h 1618"/>
                  <a:gd name="T18" fmla="*/ 0 w 1435"/>
                  <a:gd name="T19" fmla="*/ 11 h 1618"/>
                  <a:gd name="T20" fmla="*/ 84 w 1435"/>
                  <a:gd name="T21" fmla="*/ 155 h 1618"/>
                  <a:gd name="T22" fmla="*/ 174 w 1435"/>
                  <a:gd name="T23" fmla="*/ 305 h 1618"/>
                  <a:gd name="T24" fmla="*/ 270 w 1435"/>
                  <a:gd name="T25" fmla="*/ 449 h 1618"/>
                  <a:gd name="T26" fmla="*/ 378 w 1435"/>
                  <a:gd name="T27" fmla="*/ 593 h 1618"/>
                  <a:gd name="T28" fmla="*/ 492 w 1435"/>
                  <a:gd name="T29" fmla="*/ 737 h 1618"/>
                  <a:gd name="T30" fmla="*/ 612 w 1435"/>
                  <a:gd name="T31" fmla="*/ 881 h 1618"/>
                  <a:gd name="T32" fmla="*/ 738 w 1435"/>
                  <a:gd name="T33" fmla="*/ 1019 h 1618"/>
                  <a:gd name="T34" fmla="*/ 876 w 1435"/>
                  <a:gd name="T35" fmla="*/ 1150 h 1618"/>
                  <a:gd name="T36" fmla="*/ 1014 w 1435"/>
                  <a:gd name="T37" fmla="*/ 1276 h 1618"/>
                  <a:gd name="T38" fmla="*/ 1152 w 1435"/>
                  <a:gd name="T39" fmla="*/ 1396 h 1618"/>
                  <a:gd name="T40" fmla="*/ 1290 w 1435"/>
                  <a:gd name="T41" fmla="*/ 1510 h 1618"/>
                  <a:gd name="T42" fmla="*/ 1434 w 1435"/>
                  <a:gd name="T43" fmla="*/ 1618 h 1618"/>
                  <a:gd name="T44" fmla="*/ 1440 w 1435"/>
                  <a:gd name="T45" fmla="*/ 1618 h 1618"/>
                  <a:gd name="T46" fmla="*/ 1297 w 1435"/>
                  <a:gd name="T47" fmla="*/ 1510 h 1618"/>
                  <a:gd name="T48" fmla="*/ 1158 w 1435"/>
                  <a:gd name="T49" fmla="*/ 1396 h 1618"/>
                  <a:gd name="T50" fmla="*/ 1014 w 1435"/>
                  <a:gd name="T51" fmla="*/ 1276 h 1618"/>
                  <a:gd name="T52" fmla="*/ 876 w 1435"/>
                  <a:gd name="T53" fmla="*/ 1150 h 1618"/>
                  <a:gd name="T54" fmla="*/ 876 w 1435"/>
                  <a:gd name="T55" fmla="*/ 1150 h 161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35" h="1618">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115"/>
              <p:cNvSpPr>
                <a:spLocks/>
              </p:cNvSpPr>
              <p:nvPr/>
            </p:nvSpPr>
            <p:spPr bwMode="hidden">
              <a:xfrm>
                <a:off x="16" y="2260"/>
                <a:ext cx="1673" cy="2014"/>
              </a:xfrm>
              <a:custGeom>
                <a:avLst/>
                <a:gdLst>
                  <a:gd name="T0" fmla="*/ 960 w 1668"/>
                  <a:gd name="T1" fmla="*/ 1463 h 2014"/>
                  <a:gd name="T2" fmla="*/ 791 w 1668"/>
                  <a:gd name="T3" fmla="*/ 1289 h 2014"/>
                  <a:gd name="T4" fmla="*/ 636 w 1668"/>
                  <a:gd name="T5" fmla="*/ 1115 h 2014"/>
                  <a:gd name="T6" fmla="*/ 491 w 1668"/>
                  <a:gd name="T7" fmla="*/ 929 h 2014"/>
                  <a:gd name="T8" fmla="*/ 366 w 1668"/>
                  <a:gd name="T9" fmla="*/ 743 h 2014"/>
                  <a:gd name="T10" fmla="*/ 252 w 1668"/>
                  <a:gd name="T11" fmla="*/ 557 h 2014"/>
                  <a:gd name="T12" fmla="*/ 149 w 1668"/>
                  <a:gd name="T13" fmla="*/ 372 h 2014"/>
                  <a:gd name="T14" fmla="*/ 66 w 1668"/>
                  <a:gd name="T15" fmla="*/ 186 h 2014"/>
                  <a:gd name="T16" fmla="*/ 0 w 1668"/>
                  <a:gd name="T17" fmla="*/ 0 h 2014"/>
                  <a:gd name="T18" fmla="*/ 0 w 1668"/>
                  <a:gd name="T19" fmla="*/ 12 h 2014"/>
                  <a:gd name="T20" fmla="*/ 66 w 1668"/>
                  <a:gd name="T21" fmla="*/ 198 h 2014"/>
                  <a:gd name="T22" fmla="*/ 149 w 1668"/>
                  <a:gd name="T23" fmla="*/ 384 h 2014"/>
                  <a:gd name="T24" fmla="*/ 252 w 1668"/>
                  <a:gd name="T25" fmla="*/ 569 h 2014"/>
                  <a:gd name="T26" fmla="*/ 366 w 1668"/>
                  <a:gd name="T27" fmla="*/ 755 h 2014"/>
                  <a:gd name="T28" fmla="*/ 491 w 1668"/>
                  <a:gd name="T29" fmla="*/ 935 h 2014"/>
                  <a:gd name="T30" fmla="*/ 636 w 1668"/>
                  <a:gd name="T31" fmla="*/ 1115 h 2014"/>
                  <a:gd name="T32" fmla="*/ 791 w 1668"/>
                  <a:gd name="T33" fmla="*/ 1295 h 2014"/>
                  <a:gd name="T34" fmla="*/ 960 w 1668"/>
                  <a:gd name="T35" fmla="*/ 1463 h 2014"/>
                  <a:gd name="T36" fmla="*/ 1133 w 1668"/>
                  <a:gd name="T37" fmla="*/ 1618 h 2014"/>
                  <a:gd name="T38" fmla="*/ 1307 w 1668"/>
                  <a:gd name="T39" fmla="*/ 1762 h 2014"/>
                  <a:gd name="T40" fmla="*/ 1487 w 1668"/>
                  <a:gd name="T41" fmla="*/ 1894 h 2014"/>
                  <a:gd name="T42" fmla="*/ 1667 w 1668"/>
                  <a:gd name="T43" fmla="*/ 2014 h 2014"/>
                  <a:gd name="T44" fmla="*/ 1673 w 1668"/>
                  <a:gd name="T45" fmla="*/ 2014 h 2014"/>
                  <a:gd name="T46" fmla="*/ 1487 w 1668"/>
                  <a:gd name="T47" fmla="*/ 1894 h 2014"/>
                  <a:gd name="T48" fmla="*/ 1307 w 1668"/>
                  <a:gd name="T49" fmla="*/ 1762 h 2014"/>
                  <a:gd name="T50" fmla="*/ 1133 w 1668"/>
                  <a:gd name="T51" fmla="*/ 1618 h 2014"/>
                  <a:gd name="T52" fmla="*/ 960 w 1668"/>
                  <a:gd name="T53" fmla="*/ 1463 h 2014"/>
                  <a:gd name="T54" fmla="*/ 960 w 1668"/>
                  <a:gd name="T55" fmla="*/ 1463 h 201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668" h="2014">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6" name="Rectangle 116"/>
              <p:cNvSpPr>
                <a:spLocks noChangeArrowheads="1"/>
              </p:cNvSpPr>
              <p:nvPr/>
            </p:nvSpPr>
            <p:spPr bwMode="hidden">
              <a:xfrm rot="-2488720">
                <a:off x="1988" y="1919"/>
                <a:ext cx="1353"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037" name="Rectangle 117"/>
              <p:cNvSpPr>
                <a:spLocks noChangeArrowheads="1"/>
              </p:cNvSpPr>
              <p:nvPr/>
            </p:nvSpPr>
            <p:spPr bwMode="hidden">
              <a:xfrm rot="-5087790">
                <a:off x="1964" y="2613"/>
                <a:ext cx="2217"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038" name="Rectangle 118"/>
              <p:cNvSpPr>
                <a:spLocks noChangeArrowheads="1"/>
              </p:cNvSpPr>
              <p:nvPr/>
            </p:nvSpPr>
            <p:spPr bwMode="hidden">
              <a:xfrm rot="-3417299">
                <a:off x="1019" y="2694"/>
                <a:ext cx="2678"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sp>
            <p:nvSpPr>
              <p:cNvPr id="1039" name="Rectangle 119"/>
              <p:cNvSpPr>
                <a:spLocks noChangeArrowheads="1"/>
              </p:cNvSpPr>
              <p:nvPr/>
            </p:nvSpPr>
            <p:spPr bwMode="hidden">
              <a:xfrm rot="-835848">
                <a:off x="688" y="1748"/>
                <a:ext cx="2390"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en-US" altLang="en-US"/>
              </a:p>
            </p:txBody>
          </p:sp>
          <p:grpSp>
            <p:nvGrpSpPr>
              <p:cNvPr id="1040" name="Group 120"/>
              <p:cNvGrpSpPr>
                <a:grpSpLocks noChangeAspect="1"/>
              </p:cNvGrpSpPr>
              <p:nvPr/>
            </p:nvGrpSpPr>
            <p:grpSpPr bwMode="auto">
              <a:xfrm>
                <a:off x="3046" y="1326"/>
                <a:ext cx="259" cy="299"/>
                <a:chOff x="3042" y="1265"/>
                <a:chExt cx="367" cy="424"/>
              </a:xfrm>
            </p:grpSpPr>
            <p:sp>
              <p:nvSpPr>
                <p:cNvPr id="23673" name="Oval 121"/>
                <p:cNvSpPr>
                  <a:spLocks noChangeAspect="1" noChangeArrowheads="1"/>
                </p:cNvSpPr>
                <p:nvPr userDrawn="1"/>
              </p:nvSpPr>
              <p:spPr bwMode="hidden">
                <a:xfrm rot="2828979">
                  <a:off x="2982" y="1467"/>
                  <a:ext cx="282" cy="162"/>
                </a:xfrm>
                <a:prstGeom prst="ellipse">
                  <a:avLst/>
                </a:prstGeom>
                <a:gradFill rotWithShape="0">
                  <a:gsLst>
                    <a:gs pos="0">
                      <a:schemeClr val="accent2"/>
                    </a:gs>
                    <a:gs pos="100000">
                      <a:schemeClr val="accent2">
                        <a:gamma/>
                        <a:tint val="84706"/>
                        <a:invGamma/>
                      </a:scheme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p>
              </p:txBody>
            </p:sp>
            <p:sp>
              <p:nvSpPr>
                <p:cNvPr id="23674" name="Freeform 122"/>
                <p:cNvSpPr>
                  <a:spLocks noChangeAspect="1"/>
                </p:cNvSpPr>
                <p:nvPr userDrawn="1"/>
              </p:nvSpPr>
              <p:spPr bwMode="hidden">
                <a:xfrm>
                  <a:off x="3070" y="1374"/>
                  <a:ext cx="227" cy="221"/>
                </a:xfrm>
                <a:custGeom>
                  <a:avLst/>
                  <a:gdLst>
                    <a:gd name="T0" fmla="*/ 227 w 227"/>
                    <a:gd name="T1" fmla="*/ 134 h 222"/>
                    <a:gd name="T2" fmla="*/ 203 w 227"/>
                    <a:gd name="T3" fmla="*/ 144 h 222"/>
                    <a:gd name="T4" fmla="*/ 179 w 227"/>
                    <a:gd name="T5" fmla="*/ 138 h 222"/>
                    <a:gd name="T6" fmla="*/ 149 w 227"/>
                    <a:gd name="T7" fmla="*/ 126 h 222"/>
                    <a:gd name="T8" fmla="*/ 126 w 227"/>
                    <a:gd name="T9" fmla="*/ 102 h 222"/>
                    <a:gd name="T10" fmla="*/ 102 w 227"/>
                    <a:gd name="T11" fmla="*/ 72 h 222"/>
                    <a:gd name="T12" fmla="*/ 84 w 227"/>
                    <a:gd name="T13" fmla="*/ 48 h 222"/>
                    <a:gd name="T14" fmla="*/ 78 w 227"/>
                    <a:gd name="T15" fmla="*/ 24 h 222"/>
                    <a:gd name="T16" fmla="*/ 84 w 227"/>
                    <a:gd name="T17" fmla="*/ 0 h 222"/>
                    <a:gd name="T18" fmla="*/ 84 w 227"/>
                    <a:gd name="T19" fmla="*/ 0 h 222"/>
                    <a:gd name="T20" fmla="*/ 78 w 227"/>
                    <a:gd name="T21" fmla="*/ 0 h 222"/>
                    <a:gd name="T22" fmla="*/ 18 w 227"/>
                    <a:gd name="T23" fmla="*/ 60 h 222"/>
                    <a:gd name="T24" fmla="*/ 0 w 227"/>
                    <a:gd name="T25" fmla="*/ 90 h 222"/>
                    <a:gd name="T26" fmla="*/ 0 w 227"/>
                    <a:gd name="T27" fmla="*/ 120 h 222"/>
                    <a:gd name="T28" fmla="*/ 12 w 227"/>
                    <a:gd name="T29" fmla="*/ 156 h 222"/>
                    <a:gd name="T30" fmla="*/ 36 w 227"/>
                    <a:gd name="T31" fmla="*/ 192 h 222"/>
                    <a:gd name="T32" fmla="*/ 66 w 227"/>
                    <a:gd name="T33" fmla="*/ 216 h 222"/>
                    <a:gd name="T34" fmla="*/ 96 w 227"/>
                    <a:gd name="T35" fmla="*/ 222 h 222"/>
                    <a:gd name="T36" fmla="*/ 126 w 227"/>
                    <a:gd name="T37" fmla="*/ 222 h 222"/>
                    <a:gd name="T38" fmla="*/ 155 w 227"/>
                    <a:gd name="T39" fmla="*/ 210 h 222"/>
                    <a:gd name="T40" fmla="*/ 227 w 227"/>
                    <a:gd name="T41" fmla="*/ 138 h 222"/>
                    <a:gd name="T42" fmla="*/ 227 w 227"/>
                    <a:gd name="T43" fmla="*/ 134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7" h="222">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US"/>
                </a:p>
              </p:txBody>
            </p:sp>
            <p:sp>
              <p:nvSpPr>
                <p:cNvPr id="23675" name="Freeform 123"/>
                <p:cNvSpPr>
                  <a:spLocks noChangeAspect="1"/>
                </p:cNvSpPr>
                <p:nvPr userDrawn="1"/>
              </p:nvSpPr>
              <p:spPr bwMode="hidden">
                <a:xfrm>
                  <a:off x="3144" y="1366"/>
                  <a:ext cx="163" cy="155"/>
                </a:xfrm>
                <a:custGeom>
                  <a:avLst/>
                  <a:gdLst>
                    <a:gd name="T0" fmla="*/ 221 w 233"/>
                    <a:gd name="T1" fmla="*/ 216 h 234"/>
                    <a:gd name="T2" fmla="*/ 192 w 233"/>
                    <a:gd name="T3" fmla="*/ 234 h 234"/>
                    <a:gd name="T4" fmla="*/ 150 w 233"/>
                    <a:gd name="T5" fmla="*/ 234 h 234"/>
                    <a:gd name="T6" fmla="*/ 102 w 233"/>
                    <a:gd name="T7" fmla="*/ 210 h 234"/>
                    <a:gd name="T8" fmla="*/ 54 w 233"/>
                    <a:gd name="T9" fmla="*/ 174 h 234"/>
                    <a:gd name="T10" fmla="*/ 24 w 233"/>
                    <a:gd name="T11" fmla="*/ 132 h 234"/>
                    <a:gd name="T12" fmla="*/ 6 w 233"/>
                    <a:gd name="T13" fmla="*/ 84 h 234"/>
                    <a:gd name="T14" fmla="*/ 0 w 233"/>
                    <a:gd name="T15" fmla="*/ 42 h 234"/>
                    <a:gd name="T16" fmla="*/ 12 w 233"/>
                    <a:gd name="T17" fmla="*/ 12 h 234"/>
                    <a:gd name="T18" fmla="*/ 48 w 233"/>
                    <a:gd name="T19" fmla="*/ 0 h 234"/>
                    <a:gd name="T20" fmla="*/ 84 w 233"/>
                    <a:gd name="T21" fmla="*/ 0 h 234"/>
                    <a:gd name="T22" fmla="*/ 132 w 233"/>
                    <a:gd name="T23" fmla="*/ 18 h 234"/>
                    <a:gd name="T24" fmla="*/ 174 w 233"/>
                    <a:gd name="T25" fmla="*/ 54 h 234"/>
                    <a:gd name="T26" fmla="*/ 210 w 233"/>
                    <a:gd name="T27" fmla="*/ 102 h 234"/>
                    <a:gd name="T28" fmla="*/ 233 w 233"/>
                    <a:gd name="T29" fmla="*/ 144 h 234"/>
                    <a:gd name="T30" fmla="*/ 233 w 233"/>
                    <a:gd name="T31" fmla="*/ 186 h 234"/>
                    <a:gd name="T32" fmla="*/ 221 w 233"/>
                    <a:gd name="T33" fmla="*/ 216 h 234"/>
                    <a:gd name="T34" fmla="*/ 221 w 233"/>
                    <a:gd name="T35" fmla="*/ 216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1" hangingPunct="1">
                    <a:defRPr/>
                  </a:pPr>
                  <a:endParaRPr lang="en-US"/>
                </a:p>
              </p:txBody>
            </p:sp>
            <p:sp>
              <p:nvSpPr>
                <p:cNvPr id="23676" name="Freeform 124"/>
                <p:cNvSpPr>
                  <a:spLocks noChangeAspect="1"/>
                </p:cNvSpPr>
                <p:nvPr userDrawn="1"/>
              </p:nvSpPr>
              <p:spPr bwMode="hidden">
                <a:xfrm>
                  <a:off x="3202" y="1272"/>
                  <a:ext cx="203" cy="199"/>
                </a:xfrm>
                <a:custGeom>
                  <a:avLst/>
                  <a:gdLst>
                    <a:gd name="T0" fmla="*/ 179 w 203"/>
                    <a:gd name="T1" fmla="*/ 18 h 198"/>
                    <a:gd name="T2" fmla="*/ 197 w 203"/>
                    <a:gd name="T3" fmla="*/ 48 h 198"/>
                    <a:gd name="T4" fmla="*/ 203 w 203"/>
                    <a:gd name="T5" fmla="*/ 60 h 198"/>
                    <a:gd name="T6" fmla="*/ 197 w 203"/>
                    <a:gd name="T7" fmla="*/ 66 h 198"/>
                    <a:gd name="T8" fmla="*/ 65 w 203"/>
                    <a:gd name="T9" fmla="*/ 192 h 198"/>
                    <a:gd name="T10" fmla="*/ 59 w 203"/>
                    <a:gd name="T11" fmla="*/ 198 h 198"/>
                    <a:gd name="T12" fmla="*/ 47 w 203"/>
                    <a:gd name="T13" fmla="*/ 192 h 198"/>
                    <a:gd name="T14" fmla="*/ 17 w 203"/>
                    <a:gd name="T15" fmla="*/ 174 h 198"/>
                    <a:gd name="T16" fmla="*/ 0 w 203"/>
                    <a:gd name="T17" fmla="*/ 150 h 198"/>
                    <a:gd name="T18" fmla="*/ 0 w 203"/>
                    <a:gd name="T19" fmla="*/ 126 h 198"/>
                    <a:gd name="T20" fmla="*/ 131 w 203"/>
                    <a:gd name="T21" fmla="*/ 0 h 198"/>
                    <a:gd name="T22" fmla="*/ 155 w 203"/>
                    <a:gd name="T23" fmla="*/ 0 h 198"/>
                    <a:gd name="T24" fmla="*/ 179 w 203"/>
                    <a:gd name="T25" fmla="*/ 18 h 198"/>
                    <a:gd name="T26" fmla="*/ 179 w 203"/>
                    <a:gd name="T27" fmla="*/ 18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3" h="198">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US"/>
                </a:p>
              </p:txBody>
            </p:sp>
            <p:sp>
              <p:nvSpPr>
                <p:cNvPr id="23677" name="Freeform 125"/>
                <p:cNvSpPr>
                  <a:spLocks noChangeAspect="1"/>
                </p:cNvSpPr>
                <p:nvPr userDrawn="1"/>
              </p:nvSpPr>
              <p:spPr bwMode="hidden">
                <a:xfrm>
                  <a:off x="3330" y="1265"/>
                  <a:ext cx="79" cy="74"/>
                </a:xfrm>
                <a:custGeom>
                  <a:avLst/>
                  <a:gdLst>
                    <a:gd name="T0" fmla="*/ 221 w 233"/>
                    <a:gd name="T1" fmla="*/ 216 h 234"/>
                    <a:gd name="T2" fmla="*/ 192 w 233"/>
                    <a:gd name="T3" fmla="*/ 234 h 234"/>
                    <a:gd name="T4" fmla="*/ 150 w 233"/>
                    <a:gd name="T5" fmla="*/ 234 h 234"/>
                    <a:gd name="T6" fmla="*/ 102 w 233"/>
                    <a:gd name="T7" fmla="*/ 210 h 234"/>
                    <a:gd name="T8" fmla="*/ 54 w 233"/>
                    <a:gd name="T9" fmla="*/ 174 h 234"/>
                    <a:gd name="T10" fmla="*/ 24 w 233"/>
                    <a:gd name="T11" fmla="*/ 132 h 234"/>
                    <a:gd name="T12" fmla="*/ 6 w 233"/>
                    <a:gd name="T13" fmla="*/ 84 h 234"/>
                    <a:gd name="T14" fmla="*/ 0 w 233"/>
                    <a:gd name="T15" fmla="*/ 42 h 234"/>
                    <a:gd name="T16" fmla="*/ 12 w 233"/>
                    <a:gd name="T17" fmla="*/ 12 h 234"/>
                    <a:gd name="T18" fmla="*/ 48 w 233"/>
                    <a:gd name="T19" fmla="*/ 0 h 234"/>
                    <a:gd name="T20" fmla="*/ 84 w 233"/>
                    <a:gd name="T21" fmla="*/ 0 h 234"/>
                    <a:gd name="T22" fmla="*/ 132 w 233"/>
                    <a:gd name="T23" fmla="*/ 18 h 234"/>
                    <a:gd name="T24" fmla="*/ 174 w 233"/>
                    <a:gd name="T25" fmla="*/ 54 h 234"/>
                    <a:gd name="T26" fmla="*/ 210 w 233"/>
                    <a:gd name="T27" fmla="*/ 102 h 234"/>
                    <a:gd name="T28" fmla="*/ 233 w 233"/>
                    <a:gd name="T29" fmla="*/ 144 h 234"/>
                    <a:gd name="T30" fmla="*/ 233 w 233"/>
                    <a:gd name="T31" fmla="*/ 186 h 234"/>
                    <a:gd name="T32" fmla="*/ 221 w 233"/>
                    <a:gd name="T33" fmla="*/ 216 h 234"/>
                    <a:gd name="T34" fmla="*/ 221 w 233"/>
                    <a:gd name="T35" fmla="*/ 216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1" hangingPunct="1">
                    <a:defRPr/>
                  </a:pPr>
                  <a:endParaRPr lang="en-US"/>
                </a:p>
              </p:txBody>
            </p:sp>
          </p:grpSp>
        </p:grpSp>
      </p:grpSp>
      <p:sp>
        <p:nvSpPr>
          <p:cNvPr id="23678" name="Rectangle 126"/>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defRPr>
            </a:lvl1pPr>
          </a:lstStyle>
          <a:p>
            <a:pPr>
              <a:defRPr/>
            </a:pPr>
            <a:endParaRPr lang="en-GB" altLang="en-US"/>
          </a:p>
        </p:txBody>
      </p:sp>
      <p:sp>
        <p:nvSpPr>
          <p:cNvPr id="23679" name="Rectangle 127"/>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defRPr>
            </a:lvl1pPr>
          </a:lstStyle>
          <a:p>
            <a:pPr>
              <a:defRPr/>
            </a:pPr>
            <a:endParaRPr lang="en-GB" altLang="en-US"/>
          </a:p>
        </p:txBody>
      </p:sp>
      <p:sp>
        <p:nvSpPr>
          <p:cNvPr id="23680" name="Rectangle 128"/>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defRPr>
            </a:lvl1pPr>
          </a:lstStyle>
          <a:p>
            <a:pPr>
              <a:defRPr/>
            </a:pPr>
            <a:fld id="{CDDF7801-9C74-42B3-B1D7-5AE436DA88CA}" type="slidenum">
              <a:rPr lang="en-GB" altLang="en-US"/>
              <a:pPr>
                <a:defRPr/>
              </a:pPr>
              <a:t>‹#›</a:t>
            </a:fld>
            <a:endParaRPr lang="en-GB" altLang="en-US"/>
          </a:p>
        </p:txBody>
      </p:sp>
      <p:sp>
        <p:nvSpPr>
          <p:cNvPr id="23681" name="Rectangle 129"/>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3682" name="Rectangle 130"/>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674"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tx2"/>
        </a:buClr>
        <a:buSzPct val="60000"/>
        <a:buFont typeface="Wingdings" panose="05000000000000000000" pitchFamily="2" charset="2"/>
        <a:buChar char="u"/>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SzPct val="60000"/>
        <a:buFont typeface="Wingdings" panose="05000000000000000000" pitchFamily="2" charset="2"/>
        <a:buChar char="u"/>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folHlink"/>
        </a:buClr>
        <a:buSzPct val="60000"/>
        <a:buFont typeface="Wingdings" panose="05000000000000000000" pitchFamily="2" charset="2"/>
        <a:buChar char="u"/>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152400" y="2514600"/>
            <a:ext cx="8610600" cy="2209800"/>
          </a:xfrm>
        </p:spPr>
        <p:txBody>
          <a:bodyPr/>
          <a:lstStyle/>
          <a:p>
            <a:pPr eaLnBrk="1" hangingPunct="1">
              <a:defRPr/>
            </a:pPr>
            <a:r>
              <a:rPr lang="en-GB" altLang="en-US" sz="6000" b="1" dirty="0" smtClean="0">
                <a:solidFill>
                  <a:schemeClr val="tx1"/>
                </a:solidFill>
              </a:rPr>
              <a:t>Management of Anxiety Disorders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GB" altLang="en-US" b="1" smtClean="0"/>
              <a:t>Agoraphobia</a:t>
            </a:r>
          </a:p>
        </p:txBody>
      </p:sp>
      <p:sp>
        <p:nvSpPr>
          <p:cNvPr id="30723" name="Rectangle 3"/>
          <p:cNvSpPr>
            <a:spLocks noGrp="1" noChangeArrowheads="1"/>
          </p:cNvSpPr>
          <p:nvPr>
            <p:ph type="body" idx="1"/>
          </p:nvPr>
        </p:nvSpPr>
        <p:spPr/>
        <p:txBody>
          <a:bodyPr/>
          <a:lstStyle/>
          <a:p>
            <a:pPr eaLnBrk="1" hangingPunct="1">
              <a:buFont typeface="Wingdings" panose="05000000000000000000" pitchFamily="2" charset="2"/>
              <a:buNone/>
              <a:defRPr/>
            </a:pPr>
            <a:r>
              <a:rPr lang="en-GB" altLang="en-US" smtClean="0"/>
              <a:t>  Refers to anxiety about and consequent avoidance of places, or situations from which escape might be difficult or embarrassing, or in which help might not be available, in the event of having a panic attack or panic-like symptoms. </a:t>
            </a:r>
            <a:endParaRPr lang="en-GB" altLang="en-US" b="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GB" altLang="en-US" b="1" smtClean="0"/>
              <a:t>Social phobia (Social Anxiety disorder - SAD)</a:t>
            </a:r>
          </a:p>
        </p:txBody>
      </p:sp>
      <p:sp>
        <p:nvSpPr>
          <p:cNvPr id="14339" name="Rectangle 3"/>
          <p:cNvSpPr>
            <a:spLocks noGrp="1" noChangeArrowheads="1"/>
          </p:cNvSpPr>
          <p:nvPr>
            <p:ph type="body" idx="1"/>
          </p:nvPr>
        </p:nvSpPr>
        <p:spPr/>
        <p:txBody>
          <a:bodyPr/>
          <a:lstStyle/>
          <a:p>
            <a:pPr eaLnBrk="1" hangingPunct="1">
              <a:lnSpc>
                <a:spcPct val="90000"/>
              </a:lnSpc>
              <a:defRPr/>
            </a:pPr>
            <a:r>
              <a:rPr lang="en-GB" altLang="en-US" sz="2800" smtClean="0"/>
              <a:t>Characterised by a fear of performing in situations in which the person is exposed to possible close scrutiny by others, or in which they fear they will act in a way that will be embarrassing or humiliating. </a:t>
            </a:r>
          </a:p>
          <a:p>
            <a:pPr eaLnBrk="1" hangingPunct="1">
              <a:lnSpc>
                <a:spcPct val="90000"/>
              </a:lnSpc>
              <a:defRPr/>
            </a:pPr>
            <a:r>
              <a:rPr lang="en-GB" altLang="en-US" sz="2800" smtClean="0"/>
              <a:t>Note that these are the patient’s beliefs and may not necessarily reflect the true picture of the situation. </a:t>
            </a:r>
          </a:p>
          <a:p>
            <a:pPr eaLnBrk="1" hangingPunct="1">
              <a:lnSpc>
                <a:spcPct val="90000"/>
              </a:lnSpc>
              <a:defRPr/>
            </a:pPr>
            <a:r>
              <a:rPr lang="en-GB" altLang="en-US" sz="2800" smtClean="0"/>
              <a:t>Social phobia can be specific and affect only one situation or may be generalised affecting nearly all social interactions. </a:t>
            </a:r>
            <a:endParaRPr lang="en-GB" altLang="en-US" sz="2800" b="1"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GB" altLang="en-US" b="1" smtClean="0"/>
              <a:t>Specific phobia</a:t>
            </a:r>
          </a:p>
        </p:txBody>
      </p:sp>
      <p:sp>
        <p:nvSpPr>
          <p:cNvPr id="31747" name="Rectangle 3"/>
          <p:cNvSpPr>
            <a:spLocks noGrp="1" noChangeArrowheads="1"/>
          </p:cNvSpPr>
          <p:nvPr>
            <p:ph type="body" idx="1"/>
          </p:nvPr>
        </p:nvSpPr>
        <p:spPr/>
        <p:txBody>
          <a:bodyPr/>
          <a:lstStyle/>
          <a:p>
            <a:pPr eaLnBrk="1" hangingPunct="1">
              <a:defRPr/>
            </a:pPr>
            <a:r>
              <a:rPr lang="en-GB" altLang="en-US" smtClean="0"/>
              <a:t>An excessive fear (out of proportion to the risk) in response to a specific object or situation such as lifts or heights. Exposure to the feared situation or object elicits anxiety, which may present as a panic attack.</a:t>
            </a:r>
            <a:endParaRPr lang="en-GB" altLang="en-US" b="1"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defRPr/>
            </a:pPr>
            <a:r>
              <a:rPr lang="en-GB" altLang="en-US" sz="4000" smtClean="0"/>
              <a:t>Management of phobic anxiety disorder</a:t>
            </a:r>
          </a:p>
        </p:txBody>
      </p:sp>
      <p:sp>
        <p:nvSpPr>
          <p:cNvPr id="53251" name="Rectangle 3"/>
          <p:cNvSpPr>
            <a:spLocks noGrp="1" noChangeArrowheads="1"/>
          </p:cNvSpPr>
          <p:nvPr>
            <p:ph type="body" idx="1"/>
          </p:nvPr>
        </p:nvSpPr>
        <p:spPr/>
        <p:txBody>
          <a:bodyPr/>
          <a:lstStyle/>
          <a:p>
            <a:pPr eaLnBrk="1" hangingPunct="1">
              <a:lnSpc>
                <a:spcPct val="80000"/>
              </a:lnSpc>
              <a:defRPr/>
            </a:pPr>
            <a:r>
              <a:rPr lang="en-GB" altLang="en-US" sz="2800" smtClean="0"/>
              <a:t>Physical </a:t>
            </a:r>
          </a:p>
          <a:p>
            <a:pPr lvl="1" eaLnBrk="1" hangingPunct="1">
              <a:lnSpc>
                <a:spcPct val="80000"/>
              </a:lnSpc>
              <a:defRPr/>
            </a:pPr>
            <a:r>
              <a:rPr lang="en-GB" altLang="en-US" sz="2400" smtClean="0"/>
              <a:t>Benzodiazepines: provide immediate relief</a:t>
            </a:r>
          </a:p>
          <a:p>
            <a:pPr lvl="1" eaLnBrk="1" hangingPunct="1">
              <a:lnSpc>
                <a:spcPct val="80000"/>
              </a:lnSpc>
              <a:defRPr/>
            </a:pPr>
            <a:r>
              <a:rPr lang="en-GB" altLang="en-US" sz="2400" smtClean="0"/>
              <a:t>TCAs: effective due to their anxiolytic properties; imipramine considered to be the treatment of choice in agoraphobia</a:t>
            </a:r>
          </a:p>
          <a:p>
            <a:pPr lvl="1" eaLnBrk="1" hangingPunct="1">
              <a:lnSpc>
                <a:spcPct val="80000"/>
              </a:lnSpc>
              <a:defRPr/>
            </a:pPr>
            <a:r>
              <a:rPr lang="en-GB" altLang="en-US" sz="2400" smtClean="0"/>
              <a:t>MAOIs: reduce agoraphobic symptoms but there is a high relapse rate when stopped; moclobemide is particularly indicated in SAD</a:t>
            </a:r>
          </a:p>
          <a:p>
            <a:pPr lvl="1" eaLnBrk="1" hangingPunct="1">
              <a:lnSpc>
                <a:spcPct val="80000"/>
              </a:lnSpc>
              <a:defRPr/>
            </a:pPr>
            <a:r>
              <a:rPr lang="en-GB" altLang="en-US" sz="2400" smtClean="0"/>
              <a:t>SSRIs</a:t>
            </a:r>
          </a:p>
          <a:p>
            <a:pPr lvl="2" eaLnBrk="1" hangingPunct="1">
              <a:lnSpc>
                <a:spcPct val="80000"/>
              </a:lnSpc>
              <a:defRPr/>
            </a:pPr>
            <a:r>
              <a:rPr lang="en-GB" altLang="en-US" sz="2000" smtClean="0"/>
              <a:t>Paroxetine</a:t>
            </a:r>
          </a:p>
          <a:p>
            <a:pPr lvl="2" eaLnBrk="1" hangingPunct="1">
              <a:lnSpc>
                <a:spcPct val="80000"/>
              </a:lnSpc>
              <a:defRPr/>
            </a:pPr>
            <a:r>
              <a:rPr lang="en-GB" altLang="en-US" sz="2000" smtClean="0"/>
              <a:t>Citalopram: indicated in agoraphobia associated with PD</a:t>
            </a:r>
          </a:p>
          <a:p>
            <a:pPr lvl="2" eaLnBrk="1" hangingPunct="1">
              <a:lnSpc>
                <a:spcPct val="80000"/>
              </a:lnSpc>
              <a:defRPr/>
            </a:pPr>
            <a:r>
              <a:rPr lang="en-GB" altLang="en-US" sz="2000" smtClean="0"/>
              <a:t>Escitalopram: licenced for treatment of SAD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defRPr/>
            </a:pPr>
            <a:r>
              <a:rPr lang="en-GB" altLang="en-US" sz="4000" smtClean="0"/>
              <a:t>Management of phobic anxiety disorder cont.</a:t>
            </a:r>
          </a:p>
        </p:txBody>
      </p:sp>
      <p:sp>
        <p:nvSpPr>
          <p:cNvPr id="54275" name="Rectangle 3"/>
          <p:cNvSpPr>
            <a:spLocks noGrp="1" noChangeArrowheads="1"/>
          </p:cNvSpPr>
          <p:nvPr>
            <p:ph type="body" idx="1"/>
          </p:nvPr>
        </p:nvSpPr>
        <p:spPr/>
        <p:txBody>
          <a:bodyPr/>
          <a:lstStyle/>
          <a:p>
            <a:pPr eaLnBrk="1" hangingPunct="1">
              <a:defRPr/>
            </a:pPr>
            <a:r>
              <a:rPr lang="en-GB" altLang="en-US" smtClean="0"/>
              <a:t>Social: avoidance behaviour should be treated</a:t>
            </a:r>
          </a:p>
          <a:p>
            <a:pPr eaLnBrk="1" hangingPunct="1">
              <a:defRPr/>
            </a:pPr>
            <a:r>
              <a:rPr lang="en-GB" altLang="en-US" smtClean="0"/>
              <a:t>Psychological </a:t>
            </a:r>
          </a:p>
          <a:p>
            <a:pPr lvl="1" eaLnBrk="1" hangingPunct="1">
              <a:defRPr/>
            </a:pPr>
            <a:r>
              <a:rPr lang="en-GB" altLang="en-US" smtClean="0"/>
              <a:t>Systematic desensitisation (SD in imagination)</a:t>
            </a:r>
          </a:p>
          <a:p>
            <a:pPr lvl="1" eaLnBrk="1" hangingPunct="1">
              <a:defRPr/>
            </a:pPr>
            <a:r>
              <a:rPr lang="en-GB" altLang="en-US" smtClean="0"/>
              <a:t>Exposure in vivo</a:t>
            </a:r>
          </a:p>
          <a:p>
            <a:pPr lvl="1" eaLnBrk="1" hangingPunct="1">
              <a:defRPr/>
            </a:pPr>
            <a:r>
              <a:rPr lang="en-GB" altLang="en-US" smtClean="0"/>
              <a:t>Group psychotherapy</a:t>
            </a:r>
          </a:p>
          <a:p>
            <a:pPr lvl="1" eaLnBrk="1" hangingPunct="1">
              <a:defRPr/>
            </a:pPr>
            <a:endParaRPr lang="en-GB" alt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GB" altLang="en-US" b="1" smtClean="0"/>
              <a:t>Generalised anxiety disorder</a:t>
            </a:r>
            <a:r>
              <a:rPr lang="en-GB" altLang="en-US" smtClean="0"/>
              <a:t> </a:t>
            </a:r>
            <a:r>
              <a:rPr lang="en-GB" altLang="en-US" b="1" smtClean="0"/>
              <a:t>(GAD)</a:t>
            </a:r>
          </a:p>
        </p:txBody>
      </p:sp>
      <p:sp>
        <p:nvSpPr>
          <p:cNvPr id="13315" name="Rectangle 3"/>
          <p:cNvSpPr>
            <a:spLocks noGrp="1" noChangeArrowheads="1"/>
          </p:cNvSpPr>
          <p:nvPr>
            <p:ph type="body" idx="1"/>
          </p:nvPr>
        </p:nvSpPr>
        <p:spPr/>
        <p:txBody>
          <a:bodyPr/>
          <a:lstStyle/>
          <a:p>
            <a:pPr eaLnBrk="1" hangingPunct="1">
              <a:lnSpc>
                <a:spcPct val="90000"/>
              </a:lnSpc>
              <a:defRPr/>
            </a:pPr>
            <a:r>
              <a:rPr lang="en-GB" altLang="en-US" smtClean="0"/>
              <a:t>Characterised by at least 6 months of persistent and excessive worry. Although the patient recognises that the worry is excessive, they feel unable to control it. </a:t>
            </a:r>
          </a:p>
          <a:p>
            <a:pPr eaLnBrk="1" hangingPunct="1">
              <a:lnSpc>
                <a:spcPct val="90000"/>
              </a:lnSpc>
              <a:defRPr/>
            </a:pPr>
            <a:r>
              <a:rPr lang="en-GB" altLang="en-US" smtClean="0"/>
              <a:t>Associated symptoms include restlessness, fatigue, difficulty concentrating, irritability, muscle tension, and sleep disturbances.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GB" altLang="en-US" smtClean="0"/>
              <a:t>Management of GAD</a:t>
            </a:r>
          </a:p>
        </p:txBody>
      </p:sp>
      <p:sp>
        <p:nvSpPr>
          <p:cNvPr id="51203" name="Rectangle 3"/>
          <p:cNvSpPr>
            <a:spLocks noGrp="1" noChangeArrowheads="1"/>
          </p:cNvSpPr>
          <p:nvPr>
            <p:ph type="body" idx="1"/>
          </p:nvPr>
        </p:nvSpPr>
        <p:spPr/>
        <p:txBody>
          <a:bodyPr/>
          <a:lstStyle/>
          <a:p>
            <a:pPr eaLnBrk="1" hangingPunct="1">
              <a:lnSpc>
                <a:spcPct val="80000"/>
              </a:lnSpc>
              <a:defRPr/>
            </a:pPr>
            <a:r>
              <a:rPr lang="en-GB" altLang="en-US" sz="2800" smtClean="0"/>
              <a:t>Physical </a:t>
            </a:r>
          </a:p>
          <a:p>
            <a:pPr lvl="1" eaLnBrk="1" hangingPunct="1">
              <a:lnSpc>
                <a:spcPct val="80000"/>
              </a:lnSpc>
              <a:defRPr/>
            </a:pPr>
            <a:r>
              <a:rPr lang="en-GB" altLang="en-US" sz="2400" smtClean="0"/>
              <a:t>Benzodiazepines</a:t>
            </a:r>
          </a:p>
          <a:p>
            <a:pPr lvl="1" eaLnBrk="1" hangingPunct="1">
              <a:lnSpc>
                <a:spcPct val="80000"/>
              </a:lnSpc>
              <a:defRPr/>
            </a:pPr>
            <a:r>
              <a:rPr lang="en-GB" altLang="en-US" sz="2400" smtClean="0"/>
              <a:t>Buspirone</a:t>
            </a:r>
          </a:p>
          <a:p>
            <a:pPr lvl="1" eaLnBrk="1" hangingPunct="1">
              <a:lnSpc>
                <a:spcPct val="80000"/>
              </a:lnSpc>
              <a:defRPr/>
            </a:pPr>
            <a:r>
              <a:rPr lang="en-GB" altLang="en-US" sz="2400" smtClean="0"/>
              <a:t>Antidepressants</a:t>
            </a:r>
          </a:p>
          <a:p>
            <a:pPr lvl="1" eaLnBrk="1" hangingPunct="1">
              <a:lnSpc>
                <a:spcPct val="80000"/>
              </a:lnSpc>
              <a:defRPr/>
            </a:pPr>
            <a:r>
              <a:rPr lang="en-GB" altLang="en-US" sz="2400" smtClean="0"/>
              <a:t>Antipsychotics</a:t>
            </a:r>
          </a:p>
          <a:p>
            <a:pPr lvl="1" eaLnBrk="1" hangingPunct="1">
              <a:lnSpc>
                <a:spcPct val="80000"/>
              </a:lnSpc>
              <a:defRPr/>
            </a:pPr>
            <a:r>
              <a:rPr lang="en-GB" altLang="en-US" sz="2400" smtClean="0"/>
              <a:t>Psychosurgery</a:t>
            </a:r>
          </a:p>
          <a:p>
            <a:pPr eaLnBrk="1" hangingPunct="1">
              <a:lnSpc>
                <a:spcPct val="80000"/>
              </a:lnSpc>
              <a:defRPr/>
            </a:pPr>
            <a:r>
              <a:rPr lang="en-GB" altLang="en-US" sz="2800" smtClean="0"/>
              <a:t>Social</a:t>
            </a:r>
          </a:p>
          <a:p>
            <a:pPr eaLnBrk="1" hangingPunct="1">
              <a:lnSpc>
                <a:spcPct val="80000"/>
              </a:lnSpc>
              <a:defRPr/>
            </a:pPr>
            <a:r>
              <a:rPr lang="en-GB" altLang="en-US" sz="2800" smtClean="0"/>
              <a:t>Psychological</a:t>
            </a:r>
          </a:p>
          <a:p>
            <a:pPr lvl="1" eaLnBrk="1" hangingPunct="1">
              <a:lnSpc>
                <a:spcPct val="80000"/>
              </a:lnSpc>
              <a:defRPr/>
            </a:pPr>
            <a:r>
              <a:rPr lang="en-GB" altLang="en-US" sz="2400" smtClean="0"/>
              <a:t>Behaviour therapy</a:t>
            </a:r>
          </a:p>
          <a:p>
            <a:pPr lvl="1" eaLnBrk="1" hangingPunct="1">
              <a:lnSpc>
                <a:spcPct val="80000"/>
              </a:lnSpc>
              <a:defRPr/>
            </a:pPr>
            <a:r>
              <a:rPr lang="en-GB" altLang="en-US" sz="2400" smtClean="0"/>
              <a:t>CBT</a:t>
            </a:r>
          </a:p>
          <a:p>
            <a:pPr lvl="1" eaLnBrk="1" hangingPunct="1">
              <a:lnSpc>
                <a:spcPct val="80000"/>
              </a:lnSpc>
              <a:defRPr/>
            </a:pPr>
            <a:r>
              <a:rPr lang="en-GB" altLang="en-US" sz="2400" smtClean="0"/>
              <a:t>Relaxation training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GB" altLang="en-US" b="1" smtClean="0"/>
              <a:t>Obsessive-compulsive disorders</a:t>
            </a:r>
          </a:p>
        </p:txBody>
      </p:sp>
      <p:sp>
        <p:nvSpPr>
          <p:cNvPr id="32771" name="Rectangle 3"/>
          <p:cNvSpPr>
            <a:spLocks noGrp="1" noChangeArrowheads="1"/>
          </p:cNvSpPr>
          <p:nvPr>
            <p:ph type="body" idx="1"/>
          </p:nvPr>
        </p:nvSpPr>
        <p:spPr/>
        <p:txBody>
          <a:bodyPr/>
          <a:lstStyle/>
          <a:p>
            <a:pPr eaLnBrk="1" hangingPunct="1">
              <a:defRPr/>
            </a:pPr>
            <a:r>
              <a:rPr lang="en-GB" altLang="en-US" sz="2800" b="1" i="1" smtClean="0"/>
              <a:t>Obsessions</a:t>
            </a:r>
            <a:r>
              <a:rPr lang="en-GB" altLang="en-US" sz="2800" smtClean="0"/>
              <a:t> (recurrent and persistent thoughts) give rise to anxiety. The patient attempts to neutralise or end the resulting distress by performing certain rituals </a:t>
            </a:r>
            <a:r>
              <a:rPr lang="en-GB" altLang="en-US" sz="2800" b="1" i="1" smtClean="0"/>
              <a:t>compulsions</a:t>
            </a:r>
            <a:r>
              <a:rPr lang="en-GB" altLang="en-US" sz="2800" smtClean="0"/>
              <a:t>. </a:t>
            </a:r>
          </a:p>
          <a:p>
            <a:pPr eaLnBrk="1" hangingPunct="1">
              <a:defRPr/>
            </a:pPr>
            <a:r>
              <a:rPr lang="en-GB" altLang="en-US" sz="2800" b="1" smtClean="0"/>
              <a:t>Compulsions</a:t>
            </a:r>
            <a:r>
              <a:rPr lang="en-GB" altLang="en-US" sz="2800" smtClean="0"/>
              <a:t> could be overt behavioural or mental acts. Often they are not rational or connected to the obsession in a logical way. </a:t>
            </a:r>
            <a:endParaRPr lang="en-GB" altLang="en-US" sz="2800" b="1"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defRPr/>
            </a:pPr>
            <a:r>
              <a:rPr lang="en-GB" altLang="en-US" smtClean="0"/>
              <a:t>Management of OC-D</a:t>
            </a:r>
          </a:p>
        </p:txBody>
      </p:sp>
      <p:sp>
        <p:nvSpPr>
          <p:cNvPr id="55299" name="Rectangle 3"/>
          <p:cNvSpPr>
            <a:spLocks noGrp="1" noChangeArrowheads="1"/>
          </p:cNvSpPr>
          <p:nvPr>
            <p:ph type="body" idx="1"/>
          </p:nvPr>
        </p:nvSpPr>
        <p:spPr/>
        <p:txBody>
          <a:bodyPr/>
          <a:lstStyle/>
          <a:p>
            <a:pPr eaLnBrk="1" hangingPunct="1">
              <a:defRPr/>
            </a:pPr>
            <a:r>
              <a:rPr lang="en-GB" altLang="en-US" smtClean="0"/>
              <a:t>Physical </a:t>
            </a:r>
          </a:p>
          <a:p>
            <a:pPr lvl="1" eaLnBrk="1" hangingPunct="1">
              <a:defRPr/>
            </a:pPr>
            <a:r>
              <a:rPr lang="en-GB" altLang="en-US" smtClean="0"/>
              <a:t>Benzodiazepines</a:t>
            </a:r>
          </a:p>
          <a:p>
            <a:pPr lvl="1" eaLnBrk="1" hangingPunct="1">
              <a:defRPr/>
            </a:pPr>
            <a:r>
              <a:rPr lang="en-GB" altLang="en-US" smtClean="0"/>
              <a:t>TCA</a:t>
            </a:r>
          </a:p>
          <a:p>
            <a:pPr lvl="1" eaLnBrk="1" hangingPunct="1">
              <a:defRPr/>
            </a:pPr>
            <a:r>
              <a:rPr lang="en-GB" altLang="en-US" smtClean="0"/>
              <a:t>SSRIs</a:t>
            </a:r>
          </a:p>
          <a:p>
            <a:pPr lvl="1" eaLnBrk="1" hangingPunct="1">
              <a:defRPr/>
            </a:pPr>
            <a:r>
              <a:rPr lang="en-GB" altLang="en-US" smtClean="0"/>
              <a:t>Buspirone may be augmented to the SSRIs</a:t>
            </a:r>
          </a:p>
          <a:p>
            <a:pPr lvl="1" eaLnBrk="1" hangingPunct="1">
              <a:defRPr/>
            </a:pPr>
            <a:r>
              <a:rPr lang="en-GB" altLang="en-US" smtClean="0"/>
              <a:t>Antipsychotics</a:t>
            </a:r>
          </a:p>
          <a:p>
            <a:pPr eaLnBrk="1" hangingPunct="1">
              <a:defRPr/>
            </a:pPr>
            <a:r>
              <a:rPr lang="en-GB" altLang="en-US" smtClean="0"/>
              <a:t>Psychosurgery</a:t>
            </a:r>
          </a:p>
          <a:p>
            <a:pPr eaLnBrk="1" hangingPunct="1">
              <a:defRPr/>
            </a:pPr>
            <a:endParaRPr lang="en-GB" alt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defRPr/>
            </a:pPr>
            <a:r>
              <a:rPr lang="en-GB" altLang="en-US" smtClean="0"/>
              <a:t>Adjustment disorder</a:t>
            </a:r>
          </a:p>
        </p:txBody>
      </p:sp>
      <p:sp>
        <p:nvSpPr>
          <p:cNvPr id="56323" name="Rectangle 3"/>
          <p:cNvSpPr>
            <a:spLocks noGrp="1" noChangeArrowheads="1"/>
          </p:cNvSpPr>
          <p:nvPr>
            <p:ph type="body" idx="1"/>
          </p:nvPr>
        </p:nvSpPr>
        <p:spPr/>
        <p:txBody>
          <a:bodyPr/>
          <a:lstStyle/>
          <a:p>
            <a:pPr eaLnBrk="1" hangingPunct="1">
              <a:lnSpc>
                <a:spcPct val="80000"/>
              </a:lnSpc>
              <a:defRPr/>
            </a:pPr>
            <a:r>
              <a:rPr lang="en-GB" altLang="en-US" sz="2800" smtClean="0"/>
              <a:t>The psychological reactions involved in adapting to new circumstances, e.g. divorce</a:t>
            </a:r>
          </a:p>
          <a:p>
            <a:pPr eaLnBrk="1" hangingPunct="1">
              <a:lnSpc>
                <a:spcPct val="80000"/>
              </a:lnSpc>
              <a:defRPr/>
            </a:pPr>
            <a:r>
              <a:rPr lang="en-GB" altLang="en-US" sz="2800" smtClean="0"/>
              <a:t>Symptoms of anxiety, irritability, depression, worry, poor concentration; tremor palpitation; excessive use of alcohol or drugs, episodes of deliberate self harm and  outbursts of dramatic or aggressive behaviour </a:t>
            </a:r>
          </a:p>
          <a:p>
            <a:pPr eaLnBrk="1" hangingPunct="1">
              <a:lnSpc>
                <a:spcPct val="80000"/>
              </a:lnSpc>
              <a:defRPr/>
            </a:pPr>
            <a:r>
              <a:rPr lang="en-GB" altLang="en-US" sz="2800" smtClean="0"/>
              <a:t>Onset is more gradual (1-3 months after change of circumstances) and prolonged compared to acute stress reaction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GB" altLang="en-US" b="1" smtClean="0"/>
              <a:t>Establish diagnosis</a:t>
            </a:r>
          </a:p>
        </p:txBody>
      </p:sp>
      <p:sp>
        <p:nvSpPr>
          <p:cNvPr id="3075" name="Rectangle 3"/>
          <p:cNvSpPr>
            <a:spLocks noGrp="1" noChangeArrowheads="1"/>
          </p:cNvSpPr>
          <p:nvPr>
            <p:ph type="body" idx="1"/>
          </p:nvPr>
        </p:nvSpPr>
        <p:spPr/>
        <p:txBody>
          <a:bodyPr/>
          <a:lstStyle/>
          <a:p>
            <a:pPr eaLnBrk="1" hangingPunct="1">
              <a:defRPr/>
            </a:pPr>
            <a:endParaRPr lang="en-GB" altLang="en-US" smtClean="0"/>
          </a:p>
          <a:p>
            <a:pPr eaLnBrk="1" hangingPunct="1">
              <a:defRPr/>
            </a:pPr>
            <a:r>
              <a:rPr lang="en-GB" altLang="en-US" smtClean="0"/>
              <a:t>It is essential that whenever a patient is suspected to have an anxiety disorder, adequate assessment should be done. </a:t>
            </a:r>
          </a:p>
          <a:p>
            <a:pPr eaLnBrk="1" hangingPunct="1">
              <a:defRPr/>
            </a:pPr>
            <a:r>
              <a:rPr lang="en-GB" altLang="en-US" smtClean="0"/>
              <a:t>It is not enough just to establish a diagnosis of anxiety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defRPr/>
            </a:pPr>
            <a:r>
              <a:rPr lang="en-GB" altLang="en-US" sz="4000" smtClean="0"/>
              <a:t>Management of adjustment disorder</a:t>
            </a:r>
          </a:p>
        </p:txBody>
      </p:sp>
      <p:sp>
        <p:nvSpPr>
          <p:cNvPr id="57347" name="Rectangle 3"/>
          <p:cNvSpPr>
            <a:spLocks noGrp="1" noChangeArrowheads="1"/>
          </p:cNvSpPr>
          <p:nvPr>
            <p:ph type="body" idx="1"/>
          </p:nvPr>
        </p:nvSpPr>
        <p:spPr/>
        <p:txBody>
          <a:bodyPr/>
          <a:lstStyle/>
          <a:p>
            <a:pPr eaLnBrk="1" hangingPunct="1">
              <a:defRPr/>
            </a:pPr>
            <a:r>
              <a:rPr lang="en-GB" altLang="en-US" sz="2800" smtClean="0"/>
              <a:t>Help resolve change of circumstances </a:t>
            </a:r>
          </a:p>
          <a:p>
            <a:pPr eaLnBrk="1" hangingPunct="1">
              <a:defRPr/>
            </a:pPr>
            <a:r>
              <a:rPr lang="en-GB" altLang="en-US" sz="2800" smtClean="0"/>
              <a:t>Help the natural process of readjustment</a:t>
            </a:r>
          </a:p>
          <a:p>
            <a:pPr lvl="1" eaLnBrk="1" hangingPunct="1">
              <a:defRPr/>
            </a:pPr>
            <a:r>
              <a:rPr lang="en-GB" altLang="en-US" sz="2400" smtClean="0"/>
              <a:t>Prevent maladaptive coping strategies such as denial, substance use</a:t>
            </a:r>
          </a:p>
          <a:p>
            <a:pPr lvl="1" eaLnBrk="1" hangingPunct="1">
              <a:defRPr/>
            </a:pPr>
            <a:r>
              <a:rPr lang="en-GB" altLang="en-US" sz="2400" smtClean="0"/>
              <a:t>Encourage problem solving counselling</a:t>
            </a:r>
          </a:p>
          <a:p>
            <a:pPr lvl="1" eaLnBrk="1" hangingPunct="1">
              <a:defRPr/>
            </a:pPr>
            <a:r>
              <a:rPr lang="en-GB" altLang="en-US" sz="2400" smtClean="0"/>
              <a:t>Help relieve anxiety: encourage to talk about change in circumstances</a:t>
            </a:r>
          </a:p>
          <a:p>
            <a:pPr eaLnBrk="1" hangingPunct="1">
              <a:defRPr/>
            </a:pPr>
            <a:r>
              <a:rPr lang="en-GB" altLang="en-US" sz="2800" smtClean="0"/>
              <a:t>Anxiolytic drug or hypnotic drug may be prescribed for a few days when anxiety is severe or sleep is severely disrupted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GB" altLang="en-US" b="1" smtClean="0"/>
              <a:t>Posttraumatic stress disorder (PTSD)</a:t>
            </a:r>
          </a:p>
        </p:txBody>
      </p:sp>
      <p:sp>
        <p:nvSpPr>
          <p:cNvPr id="15363" name="Rectangle 3"/>
          <p:cNvSpPr>
            <a:spLocks noGrp="1" noChangeArrowheads="1"/>
          </p:cNvSpPr>
          <p:nvPr>
            <p:ph type="body" idx="1"/>
          </p:nvPr>
        </p:nvSpPr>
        <p:spPr/>
        <p:txBody>
          <a:bodyPr/>
          <a:lstStyle/>
          <a:p>
            <a:pPr eaLnBrk="1" hangingPunct="1">
              <a:lnSpc>
                <a:spcPct val="80000"/>
              </a:lnSpc>
              <a:defRPr/>
            </a:pPr>
            <a:r>
              <a:rPr lang="en-GB" altLang="en-US" sz="2400" smtClean="0"/>
              <a:t>Occurs when a person is exposed to traumatic event that is perceived as life threatening or exposes the individual to possible great physical harm.  </a:t>
            </a:r>
          </a:p>
          <a:p>
            <a:pPr eaLnBrk="1" hangingPunct="1">
              <a:lnSpc>
                <a:spcPct val="80000"/>
              </a:lnSpc>
              <a:defRPr/>
            </a:pPr>
            <a:r>
              <a:rPr lang="en-GB" altLang="en-US" sz="2400" smtClean="0"/>
              <a:t>The initial response must have been characterised with intense fear, hopelessness or horror. </a:t>
            </a:r>
          </a:p>
          <a:p>
            <a:pPr eaLnBrk="1" hangingPunct="1">
              <a:lnSpc>
                <a:spcPct val="80000"/>
              </a:lnSpc>
              <a:defRPr/>
            </a:pPr>
            <a:r>
              <a:rPr lang="en-GB" altLang="en-US" sz="2400" smtClean="0"/>
              <a:t>Subsequently, re-experiencing of the traumatic event occur as flashbacks and nightmares or intense distress associated with physiological reactivity at reminders. </a:t>
            </a:r>
          </a:p>
          <a:p>
            <a:pPr eaLnBrk="1" hangingPunct="1">
              <a:lnSpc>
                <a:spcPct val="80000"/>
              </a:lnSpc>
              <a:defRPr/>
            </a:pPr>
            <a:r>
              <a:rPr lang="en-GB" altLang="en-US" sz="2400" smtClean="0"/>
              <a:t>If such symptoms occur during the first month after a traumatic event a diagnosis of </a:t>
            </a:r>
            <a:r>
              <a:rPr lang="en-GB" altLang="en-US" sz="2400" b="1" smtClean="0"/>
              <a:t>acute stress disorder</a:t>
            </a:r>
            <a:r>
              <a:rPr lang="en-GB" altLang="en-US" sz="2400" smtClean="0"/>
              <a:t> should be made.</a:t>
            </a:r>
            <a:endParaRPr lang="en-GB" altLang="en-US" sz="2400" b="1" smtClean="0"/>
          </a:p>
          <a:p>
            <a:pPr eaLnBrk="1" hangingPunct="1">
              <a:lnSpc>
                <a:spcPct val="80000"/>
              </a:lnSpc>
              <a:defRPr/>
            </a:pPr>
            <a:endParaRPr lang="en-GB" altLang="en-US" sz="2400" b="1"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defRPr/>
            </a:pPr>
            <a:r>
              <a:rPr lang="en-GB" altLang="en-US" smtClean="0"/>
              <a:t>Management of PTSD </a:t>
            </a:r>
          </a:p>
        </p:txBody>
      </p:sp>
      <p:sp>
        <p:nvSpPr>
          <p:cNvPr id="58371" name="Rectangle 3"/>
          <p:cNvSpPr>
            <a:spLocks noGrp="1" noChangeArrowheads="1"/>
          </p:cNvSpPr>
          <p:nvPr>
            <p:ph type="body" idx="1"/>
          </p:nvPr>
        </p:nvSpPr>
        <p:spPr/>
        <p:txBody>
          <a:bodyPr/>
          <a:lstStyle/>
          <a:p>
            <a:pPr eaLnBrk="1" hangingPunct="1">
              <a:lnSpc>
                <a:spcPct val="90000"/>
              </a:lnSpc>
              <a:defRPr/>
            </a:pPr>
            <a:r>
              <a:rPr lang="en-GB" altLang="en-US" sz="2400" smtClean="0"/>
              <a:t>Physical </a:t>
            </a:r>
          </a:p>
          <a:p>
            <a:pPr lvl="1" eaLnBrk="1" hangingPunct="1">
              <a:lnSpc>
                <a:spcPct val="90000"/>
              </a:lnSpc>
              <a:defRPr/>
            </a:pPr>
            <a:r>
              <a:rPr lang="en-GB" altLang="en-US" sz="2000" smtClean="0"/>
              <a:t>SSRIs (paroxetine/sertraline)</a:t>
            </a:r>
          </a:p>
          <a:p>
            <a:pPr lvl="1" eaLnBrk="1" hangingPunct="1">
              <a:lnSpc>
                <a:spcPct val="90000"/>
              </a:lnSpc>
              <a:defRPr/>
            </a:pPr>
            <a:r>
              <a:rPr lang="en-GB" altLang="en-US" sz="2000" smtClean="0"/>
              <a:t>TCAs (amitriptyline/imipramine)</a:t>
            </a:r>
          </a:p>
          <a:p>
            <a:pPr lvl="1" eaLnBrk="1" hangingPunct="1">
              <a:lnSpc>
                <a:spcPct val="90000"/>
              </a:lnSpc>
              <a:defRPr/>
            </a:pPr>
            <a:r>
              <a:rPr lang="en-GB" altLang="en-US" sz="2000" smtClean="0"/>
              <a:t>MAOIs (phenelzine)</a:t>
            </a:r>
          </a:p>
          <a:p>
            <a:pPr lvl="1" eaLnBrk="1" hangingPunct="1">
              <a:lnSpc>
                <a:spcPct val="90000"/>
              </a:lnSpc>
              <a:defRPr/>
            </a:pPr>
            <a:r>
              <a:rPr lang="en-GB" altLang="en-US" sz="2000" smtClean="0"/>
              <a:t>Benzodiazepines (not generally used because of their abuse potential and chronic nature of PTSD)</a:t>
            </a:r>
          </a:p>
          <a:p>
            <a:pPr eaLnBrk="1" hangingPunct="1">
              <a:lnSpc>
                <a:spcPct val="90000"/>
              </a:lnSpc>
              <a:defRPr/>
            </a:pPr>
            <a:r>
              <a:rPr lang="en-GB" altLang="en-US" sz="2400" smtClean="0"/>
              <a:t>Psychological</a:t>
            </a:r>
          </a:p>
          <a:p>
            <a:pPr lvl="1" eaLnBrk="1" hangingPunct="1">
              <a:lnSpc>
                <a:spcPct val="90000"/>
              </a:lnSpc>
              <a:defRPr/>
            </a:pPr>
            <a:r>
              <a:rPr lang="en-GB" altLang="en-US" sz="2000" smtClean="0"/>
              <a:t>Psychoeducation</a:t>
            </a:r>
          </a:p>
          <a:p>
            <a:pPr lvl="1" eaLnBrk="1" hangingPunct="1">
              <a:lnSpc>
                <a:spcPct val="90000"/>
              </a:lnSpc>
              <a:defRPr/>
            </a:pPr>
            <a:r>
              <a:rPr lang="en-GB" altLang="en-US" sz="2000" smtClean="0"/>
              <a:t>Supportive psychotherapy</a:t>
            </a:r>
          </a:p>
          <a:p>
            <a:pPr lvl="1" eaLnBrk="1" hangingPunct="1">
              <a:lnSpc>
                <a:spcPct val="90000"/>
              </a:lnSpc>
              <a:defRPr/>
            </a:pPr>
            <a:r>
              <a:rPr lang="en-GB" altLang="en-US" sz="2000" smtClean="0"/>
              <a:t>Group psychotherapy</a:t>
            </a:r>
          </a:p>
          <a:p>
            <a:pPr lvl="1" eaLnBrk="1" hangingPunct="1">
              <a:lnSpc>
                <a:spcPct val="90000"/>
              </a:lnSpc>
              <a:defRPr/>
            </a:pPr>
            <a:r>
              <a:rPr lang="en-GB" altLang="en-US" sz="2000" smtClean="0"/>
              <a:t>Early intervention and debriefing</a:t>
            </a:r>
          </a:p>
          <a:p>
            <a:pPr lvl="1" eaLnBrk="1" hangingPunct="1">
              <a:lnSpc>
                <a:spcPct val="90000"/>
              </a:lnSpc>
              <a:defRPr/>
            </a:pPr>
            <a:r>
              <a:rPr lang="en-GB" altLang="en-US" sz="2000" smtClean="0"/>
              <a:t>Behavioural treatments and cognitive therapy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noChangeArrowheads="1"/>
          </p:cNvSpPr>
          <p:nvPr>
            <p:ph type="ctrTitle"/>
          </p:nvPr>
        </p:nvSpPr>
        <p:spPr/>
        <p:txBody>
          <a:bodyPr/>
          <a:lstStyle/>
          <a:p>
            <a:pPr eaLnBrk="1" hangingPunct="1">
              <a:defRPr/>
            </a:pPr>
            <a:r>
              <a:rPr lang="en-GB" altLang="en-US" sz="4700" smtClean="0"/>
              <a:t>Classification and properties of Drugs used in treating anxiety disorders</a:t>
            </a:r>
          </a:p>
        </p:txBody>
      </p:sp>
      <p:sp>
        <p:nvSpPr>
          <p:cNvPr id="59398" name="Rectangle 6"/>
          <p:cNvSpPr>
            <a:spLocks noGrp="1" noChangeArrowheads="1"/>
          </p:cNvSpPr>
          <p:nvPr>
            <p:ph type="subTitle" idx="1"/>
          </p:nvPr>
        </p:nvSpPr>
        <p:spPr/>
        <p:txBody>
          <a:bodyPr/>
          <a:lstStyle/>
          <a:p>
            <a:pPr eaLnBrk="1" hangingPunct="1">
              <a:defRPr/>
            </a:pPr>
            <a:endParaRPr lang="en-US" alt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l" eaLnBrk="1" hangingPunct="1">
              <a:defRPr/>
            </a:pPr>
            <a:r>
              <a:rPr lang="en-GB" altLang="en-US" sz="3200" b="1" smtClean="0"/>
              <a:t>Anxiolytic drugs: Drugs acting via monoaminergic neurotransmission</a:t>
            </a:r>
          </a:p>
        </p:txBody>
      </p:sp>
      <p:sp>
        <p:nvSpPr>
          <p:cNvPr id="4099" name="Rectangle 3"/>
          <p:cNvSpPr>
            <a:spLocks noGrp="1" noChangeArrowheads="1"/>
          </p:cNvSpPr>
          <p:nvPr>
            <p:ph type="body" idx="1"/>
          </p:nvPr>
        </p:nvSpPr>
        <p:spPr/>
        <p:txBody>
          <a:bodyPr/>
          <a:lstStyle/>
          <a:p>
            <a:pPr eaLnBrk="1" hangingPunct="1">
              <a:defRPr/>
            </a:pPr>
            <a:r>
              <a:rPr lang="en-GB" altLang="en-US" b="1" smtClean="0"/>
              <a:t>Antidepressants:</a:t>
            </a:r>
            <a:r>
              <a:rPr lang="en-GB" altLang="en-US" smtClean="0"/>
              <a:t> </a:t>
            </a:r>
          </a:p>
          <a:p>
            <a:pPr lvl="1" eaLnBrk="1" hangingPunct="1">
              <a:defRPr/>
            </a:pPr>
            <a:r>
              <a:rPr lang="en-GB" altLang="en-US" sz="2400" smtClean="0"/>
              <a:t>Selective serotonin reuptake inhibitors (</a:t>
            </a:r>
            <a:r>
              <a:rPr lang="en-GB" altLang="en-US" sz="2400" b="1" smtClean="0"/>
              <a:t>SSRIs</a:t>
            </a:r>
            <a:r>
              <a:rPr lang="en-GB" altLang="en-US" sz="2400" smtClean="0"/>
              <a:t>) The SSRIs are now recommended as the first-line treatment for anxiety disorders because of their less bothersome side effects and relative low toxicity in overdose. </a:t>
            </a:r>
            <a:endParaRPr lang="en-GB" altLang="en-US" sz="2400" b="1" smtClean="0"/>
          </a:p>
          <a:p>
            <a:pPr lvl="1" eaLnBrk="1" hangingPunct="1">
              <a:defRPr/>
            </a:pPr>
            <a:r>
              <a:rPr lang="en-GB" altLang="en-US" smtClean="0"/>
              <a:t>Tricyclic antidepressants (</a:t>
            </a:r>
            <a:r>
              <a:rPr lang="en-GB" altLang="en-US" b="1" smtClean="0"/>
              <a:t>TCAs</a:t>
            </a:r>
            <a:r>
              <a:rPr lang="en-GB" altLang="en-US" smtClean="0"/>
              <a:t>), </a:t>
            </a:r>
          </a:p>
          <a:p>
            <a:pPr lvl="1" eaLnBrk="1" hangingPunct="1">
              <a:defRPr/>
            </a:pPr>
            <a:r>
              <a:rPr lang="en-GB" altLang="en-US" smtClean="0"/>
              <a:t>Monoamine oxidase inhibitors (</a:t>
            </a:r>
            <a:r>
              <a:rPr lang="en-GB" altLang="en-US" b="1" smtClean="0"/>
              <a:t>MAOIs</a:t>
            </a:r>
            <a:r>
              <a:rPr lang="en-GB" altLang="en-US" smtClean="0"/>
              <a:t>)</a:t>
            </a:r>
          </a:p>
          <a:p>
            <a:pPr lvl="1" eaLnBrk="1" hangingPunct="1">
              <a:defRPr/>
            </a:pPr>
            <a:r>
              <a:rPr lang="en-GB" altLang="en-US" smtClean="0"/>
              <a:t>Noradrenaline reuptake inhibitors (</a:t>
            </a:r>
            <a:r>
              <a:rPr lang="en-GB" altLang="en-US" b="1" smtClean="0"/>
              <a:t>NARIs</a:t>
            </a:r>
            <a:r>
              <a:rPr lang="en-GB" altLang="en-US" smtClean="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GB" altLang="en-US" b="1" smtClean="0"/>
              <a:t>SSRIs</a:t>
            </a:r>
          </a:p>
        </p:txBody>
      </p:sp>
      <p:sp>
        <p:nvSpPr>
          <p:cNvPr id="26627" name="Rectangle 3"/>
          <p:cNvSpPr>
            <a:spLocks noGrp="1" noChangeArrowheads="1"/>
          </p:cNvSpPr>
          <p:nvPr>
            <p:ph type="body" idx="1"/>
          </p:nvPr>
        </p:nvSpPr>
        <p:spPr/>
        <p:txBody>
          <a:bodyPr/>
          <a:lstStyle/>
          <a:p>
            <a:pPr eaLnBrk="1" hangingPunct="1">
              <a:lnSpc>
                <a:spcPct val="80000"/>
              </a:lnSpc>
              <a:defRPr/>
            </a:pPr>
            <a:r>
              <a:rPr lang="en-GB" altLang="en-US" sz="2400" smtClean="0"/>
              <a:t>Paroxetine : </a:t>
            </a:r>
          </a:p>
          <a:p>
            <a:pPr lvl="1" eaLnBrk="1" hangingPunct="1">
              <a:lnSpc>
                <a:spcPct val="80000"/>
              </a:lnSpc>
              <a:defRPr/>
            </a:pPr>
            <a:r>
              <a:rPr lang="en-GB" altLang="en-US" sz="2000" smtClean="0"/>
              <a:t>A potent SSRI</a:t>
            </a:r>
          </a:p>
          <a:p>
            <a:pPr lvl="1" eaLnBrk="1" hangingPunct="1">
              <a:lnSpc>
                <a:spcPct val="80000"/>
              </a:lnSpc>
              <a:defRPr/>
            </a:pPr>
            <a:r>
              <a:rPr lang="en-GB" altLang="en-US" sz="2000" smtClean="0"/>
              <a:t>Recommended for use in each of the anxiety disorders</a:t>
            </a:r>
          </a:p>
          <a:p>
            <a:pPr lvl="1" eaLnBrk="1" hangingPunct="1">
              <a:lnSpc>
                <a:spcPct val="80000"/>
              </a:lnSpc>
              <a:defRPr/>
            </a:pPr>
            <a:r>
              <a:rPr lang="en-GB" altLang="en-US" sz="2000" smtClean="0"/>
              <a:t>Increases the synaptic availability of serotonin by blocking its transport into neurons :   </a:t>
            </a:r>
          </a:p>
          <a:p>
            <a:pPr eaLnBrk="1" hangingPunct="1">
              <a:lnSpc>
                <a:spcPct val="80000"/>
              </a:lnSpc>
              <a:defRPr/>
            </a:pPr>
            <a:r>
              <a:rPr lang="en-GB" altLang="en-US" sz="2400" smtClean="0"/>
              <a:t>Fluoxetine</a:t>
            </a:r>
          </a:p>
          <a:p>
            <a:pPr eaLnBrk="1" hangingPunct="1">
              <a:lnSpc>
                <a:spcPct val="80000"/>
              </a:lnSpc>
              <a:defRPr/>
            </a:pPr>
            <a:r>
              <a:rPr lang="en-GB" altLang="en-US" sz="2400" smtClean="0"/>
              <a:t>Fluvoxamine </a:t>
            </a:r>
          </a:p>
          <a:p>
            <a:pPr eaLnBrk="1" hangingPunct="1">
              <a:lnSpc>
                <a:spcPct val="80000"/>
              </a:lnSpc>
              <a:defRPr/>
            </a:pPr>
            <a:r>
              <a:rPr lang="en-GB" altLang="en-US" sz="2400" smtClean="0"/>
              <a:t>Sertraline</a:t>
            </a:r>
          </a:p>
          <a:p>
            <a:pPr eaLnBrk="1" hangingPunct="1">
              <a:lnSpc>
                <a:spcPct val="80000"/>
              </a:lnSpc>
              <a:defRPr/>
            </a:pPr>
            <a:r>
              <a:rPr lang="en-GB" altLang="en-US" sz="2400" smtClean="0"/>
              <a:t>Citalopram and Escitalopram (the S-enantiomer of citalopram). </a:t>
            </a:r>
          </a:p>
          <a:p>
            <a:pPr lvl="1" eaLnBrk="1" hangingPunct="1">
              <a:lnSpc>
                <a:spcPct val="80000"/>
              </a:lnSpc>
              <a:defRPr/>
            </a:pPr>
            <a:r>
              <a:rPr lang="en-GB" altLang="en-US" sz="2000" smtClean="0"/>
              <a:t>have the lowest potential for drug interactions via the hepatic cytochrome P450 enzymes.</a:t>
            </a:r>
          </a:p>
          <a:p>
            <a:pPr lvl="1" eaLnBrk="1" hangingPunct="1">
              <a:lnSpc>
                <a:spcPct val="80000"/>
              </a:lnSpc>
              <a:defRPr/>
            </a:pPr>
            <a:r>
              <a:rPr lang="en-GB" altLang="en-US" sz="2000" smtClean="0"/>
              <a:t>Recommended for use in patients on multiple drugs</a:t>
            </a:r>
            <a:endParaRPr lang="en-GB" altLang="en-US" sz="2000" b="1" smtClean="0"/>
          </a:p>
          <a:p>
            <a:pPr eaLnBrk="1" hangingPunct="1">
              <a:lnSpc>
                <a:spcPct val="80000"/>
              </a:lnSpc>
              <a:defRPr/>
            </a:pPr>
            <a:endParaRPr lang="en-GB" altLang="en-US" sz="2400" smtClean="0"/>
          </a:p>
          <a:p>
            <a:pPr eaLnBrk="1" hangingPunct="1">
              <a:lnSpc>
                <a:spcPct val="80000"/>
              </a:lnSpc>
              <a:defRPr/>
            </a:pPr>
            <a:endParaRPr lang="en-GB" altLang="en-US" sz="24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GB" altLang="en-US" smtClean="0"/>
              <a:t>SSRI side effects</a:t>
            </a:r>
          </a:p>
        </p:txBody>
      </p:sp>
      <p:sp>
        <p:nvSpPr>
          <p:cNvPr id="37891" name="Rectangle 3"/>
          <p:cNvSpPr>
            <a:spLocks noGrp="1" noChangeArrowheads="1"/>
          </p:cNvSpPr>
          <p:nvPr>
            <p:ph type="body" idx="1"/>
          </p:nvPr>
        </p:nvSpPr>
        <p:spPr/>
        <p:txBody>
          <a:bodyPr/>
          <a:lstStyle/>
          <a:p>
            <a:pPr eaLnBrk="1" hangingPunct="1">
              <a:lnSpc>
                <a:spcPct val="80000"/>
              </a:lnSpc>
              <a:defRPr/>
            </a:pPr>
            <a:r>
              <a:rPr lang="en-GB" altLang="en-US" sz="2400" smtClean="0"/>
              <a:t>Nausea </a:t>
            </a:r>
          </a:p>
          <a:p>
            <a:pPr eaLnBrk="1" hangingPunct="1">
              <a:lnSpc>
                <a:spcPct val="80000"/>
              </a:lnSpc>
              <a:defRPr/>
            </a:pPr>
            <a:r>
              <a:rPr lang="en-GB" altLang="en-US" sz="2400" smtClean="0"/>
              <a:t>Anxiety   </a:t>
            </a:r>
          </a:p>
          <a:p>
            <a:pPr eaLnBrk="1" hangingPunct="1">
              <a:lnSpc>
                <a:spcPct val="80000"/>
              </a:lnSpc>
              <a:defRPr/>
            </a:pPr>
            <a:r>
              <a:rPr lang="en-GB" altLang="en-US" sz="2400" smtClean="0"/>
              <a:t>Jitteriness </a:t>
            </a:r>
          </a:p>
          <a:p>
            <a:pPr eaLnBrk="1" hangingPunct="1">
              <a:lnSpc>
                <a:spcPct val="80000"/>
              </a:lnSpc>
              <a:defRPr/>
            </a:pPr>
            <a:r>
              <a:rPr lang="en-GB" altLang="en-US" sz="2400" smtClean="0"/>
              <a:t>Insomnia</a:t>
            </a:r>
          </a:p>
          <a:p>
            <a:pPr eaLnBrk="1" hangingPunct="1">
              <a:lnSpc>
                <a:spcPct val="80000"/>
              </a:lnSpc>
              <a:buFont typeface="Wingdings" panose="05000000000000000000" pitchFamily="2" charset="2"/>
              <a:buNone/>
              <a:defRPr/>
            </a:pPr>
            <a:r>
              <a:rPr lang="en-GB" altLang="en-US" sz="2400" smtClean="0"/>
              <a:t> </a:t>
            </a:r>
          </a:p>
          <a:p>
            <a:pPr eaLnBrk="1" hangingPunct="1">
              <a:lnSpc>
                <a:spcPct val="80000"/>
              </a:lnSpc>
              <a:buFont typeface="Wingdings" panose="05000000000000000000" pitchFamily="2" charset="2"/>
              <a:buNone/>
              <a:defRPr/>
            </a:pPr>
            <a:r>
              <a:rPr lang="en-GB" altLang="en-US" sz="2400" smtClean="0"/>
              <a:t>Long-term use causes</a:t>
            </a:r>
          </a:p>
          <a:p>
            <a:pPr eaLnBrk="1" hangingPunct="1">
              <a:lnSpc>
                <a:spcPct val="80000"/>
              </a:lnSpc>
              <a:defRPr/>
            </a:pPr>
            <a:r>
              <a:rPr lang="en-GB" altLang="en-US" sz="2400" smtClean="0"/>
              <a:t>Sedation</a:t>
            </a:r>
          </a:p>
          <a:p>
            <a:pPr eaLnBrk="1" hangingPunct="1">
              <a:lnSpc>
                <a:spcPct val="80000"/>
              </a:lnSpc>
              <a:defRPr/>
            </a:pPr>
            <a:r>
              <a:rPr lang="en-GB" altLang="en-US" sz="2400" smtClean="0"/>
              <a:t>Asthenia </a:t>
            </a:r>
          </a:p>
          <a:p>
            <a:pPr eaLnBrk="1" hangingPunct="1">
              <a:lnSpc>
                <a:spcPct val="80000"/>
              </a:lnSpc>
              <a:defRPr/>
            </a:pPr>
            <a:r>
              <a:rPr lang="en-GB" altLang="en-US" sz="2400" smtClean="0"/>
              <a:t>Headache </a:t>
            </a:r>
          </a:p>
          <a:p>
            <a:pPr eaLnBrk="1" hangingPunct="1">
              <a:lnSpc>
                <a:spcPct val="80000"/>
              </a:lnSpc>
              <a:defRPr/>
            </a:pPr>
            <a:r>
              <a:rPr lang="en-GB" altLang="en-US" sz="2400" smtClean="0"/>
              <a:t>Sweating </a:t>
            </a:r>
          </a:p>
          <a:p>
            <a:pPr eaLnBrk="1" hangingPunct="1">
              <a:lnSpc>
                <a:spcPct val="80000"/>
              </a:lnSpc>
              <a:defRPr/>
            </a:pPr>
            <a:r>
              <a:rPr lang="en-GB" altLang="en-US" sz="2400" smtClean="0"/>
              <a:t>Sexual dysfunction</a:t>
            </a:r>
          </a:p>
          <a:p>
            <a:pPr eaLnBrk="1" hangingPunct="1">
              <a:lnSpc>
                <a:spcPct val="80000"/>
              </a:lnSpc>
              <a:defRPr/>
            </a:pPr>
            <a:r>
              <a:rPr lang="en-GB" altLang="en-US" sz="2400" smtClean="0"/>
              <a:t>Hyponatraemia in elderly patients.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GB" altLang="en-US" smtClean="0"/>
              <a:t>SSRIs adverse side effects cont.</a:t>
            </a:r>
          </a:p>
        </p:txBody>
      </p:sp>
      <p:sp>
        <p:nvSpPr>
          <p:cNvPr id="38915" name="Rectangle 3"/>
          <p:cNvSpPr>
            <a:spLocks noGrp="1" noChangeArrowheads="1"/>
          </p:cNvSpPr>
          <p:nvPr>
            <p:ph type="body" idx="1"/>
          </p:nvPr>
        </p:nvSpPr>
        <p:spPr/>
        <p:txBody>
          <a:bodyPr/>
          <a:lstStyle/>
          <a:p>
            <a:pPr eaLnBrk="1" hangingPunct="1">
              <a:defRPr/>
            </a:pPr>
            <a:r>
              <a:rPr lang="en-GB" altLang="en-US" smtClean="0"/>
              <a:t>Suicidal behaviour</a:t>
            </a:r>
          </a:p>
          <a:p>
            <a:pPr eaLnBrk="1" hangingPunct="1">
              <a:defRPr/>
            </a:pPr>
            <a:r>
              <a:rPr lang="en-GB" altLang="en-US" smtClean="0"/>
              <a:t>Aggressive behaviour</a:t>
            </a:r>
          </a:p>
          <a:p>
            <a:pPr eaLnBrk="1" hangingPunct="1">
              <a:defRPr/>
            </a:pPr>
            <a:r>
              <a:rPr lang="en-GB" altLang="en-US" smtClean="0"/>
              <a:t>Addiction with a rebound of symptoms on discontinuation. </a:t>
            </a:r>
          </a:p>
          <a:p>
            <a:pPr eaLnBrk="1" hangingPunct="1">
              <a:defRPr/>
            </a:pPr>
            <a:r>
              <a:rPr lang="en-GB" altLang="en-US" smtClean="0"/>
              <a:t>SSRI withdrawal </a:t>
            </a:r>
          </a:p>
          <a:p>
            <a:pPr lvl="1" eaLnBrk="1" hangingPunct="1">
              <a:defRPr/>
            </a:pPr>
            <a:r>
              <a:rPr lang="en-GB" altLang="en-US" smtClean="0"/>
              <a:t>Dizziness </a:t>
            </a:r>
          </a:p>
          <a:p>
            <a:pPr lvl="1" eaLnBrk="1" hangingPunct="1">
              <a:defRPr/>
            </a:pPr>
            <a:r>
              <a:rPr lang="en-GB" altLang="en-US" smtClean="0"/>
              <a:t>Nausea</a:t>
            </a:r>
          </a:p>
          <a:p>
            <a:pPr lvl="1" eaLnBrk="1" hangingPunct="1">
              <a:defRPr/>
            </a:pPr>
            <a:r>
              <a:rPr lang="en-GB" altLang="en-US" smtClean="0"/>
              <a:t>Headache</a:t>
            </a:r>
          </a:p>
          <a:p>
            <a:pPr eaLnBrk="1" hangingPunct="1">
              <a:defRPr/>
            </a:pPr>
            <a:endParaRPr lang="en-GB" alt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GB" altLang="en-US" b="1" smtClean="0"/>
              <a:t>Tricyclic antidepressants</a:t>
            </a:r>
          </a:p>
        </p:txBody>
      </p:sp>
      <p:sp>
        <p:nvSpPr>
          <p:cNvPr id="17411" name="Rectangle 3"/>
          <p:cNvSpPr>
            <a:spLocks noGrp="1" noChangeArrowheads="1"/>
          </p:cNvSpPr>
          <p:nvPr>
            <p:ph type="body" idx="1"/>
          </p:nvPr>
        </p:nvSpPr>
        <p:spPr/>
        <p:txBody>
          <a:bodyPr/>
          <a:lstStyle/>
          <a:p>
            <a:pPr eaLnBrk="1" hangingPunct="1">
              <a:defRPr/>
            </a:pPr>
            <a:r>
              <a:rPr lang="en-GB" altLang="en-US" smtClean="0"/>
              <a:t>Imipramine (less sedating)</a:t>
            </a:r>
          </a:p>
          <a:p>
            <a:pPr eaLnBrk="1" hangingPunct="1">
              <a:defRPr/>
            </a:pPr>
            <a:r>
              <a:rPr lang="en-GB" altLang="en-US" smtClean="0"/>
              <a:t>Amitriptyline (more sedating)</a:t>
            </a:r>
          </a:p>
          <a:p>
            <a:pPr eaLnBrk="1" hangingPunct="1">
              <a:defRPr/>
            </a:pPr>
            <a:r>
              <a:rPr lang="en-GB" altLang="en-US" smtClean="0"/>
              <a:t>Clomipramine (more serotonin reuptake inhibition hence used in OCD)</a:t>
            </a:r>
          </a:p>
          <a:p>
            <a:pPr eaLnBrk="1" hangingPunct="1">
              <a:buFont typeface="Wingdings" panose="05000000000000000000" pitchFamily="2" charset="2"/>
              <a:buNone/>
              <a:defRPr/>
            </a:pPr>
            <a:endParaRPr lang="en-GB" alt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GB" altLang="en-US" sz="4000" b="1" smtClean="0"/>
              <a:t>Tricyclic antidepressants: side effects</a:t>
            </a:r>
          </a:p>
        </p:txBody>
      </p:sp>
      <p:sp>
        <p:nvSpPr>
          <p:cNvPr id="43011" name="Rectangle 3"/>
          <p:cNvSpPr>
            <a:spLocks noGrp="1" noChangeArrowheads="1"/>
          </p:cNvSpPr>
          <p:nvPr>
            <p:ph type="body" idx="1"/>
          </p:nvPr>
        </p:nvSpPr>
        <p:spPr/>
        <p:txBody>
          <a:bodyPr/>
          <a:lstStyle/>
          <a:p>
            <a:pPr eaLnBrk="1" hangingPunct="1">
              <a:lnSpc>
                <a:spcPct val="90000"/>
              </a:lnSpc>
              <a:defRPr/>
            </a:pPr>
            <a:r>
              <a:rPr lang="en-GB" altLang="en-US" sz="2800" smtClean="0"/>
              <a:t>Antagonistic actions at other receptors (H1-histaminic, cholinergic and α1-adrenergic) cause troublesome side effects such as drowsiness, constipation, weight gain and postural hypotension. </a:t>
            </a:r>
          </a:p>
          <a:p>
            <a:pPr eaLnBrk="1" hangingPunct="1">
              <a:lnSpc>
                <a:spcPct val="90000"/>
              </a:lnSpc>
              <a:defRPr/>
            </a:pPr>
            <a:r>
              <a:rPr lang="en-GB" altLang="en-US" sz="2800" smtClean="0"/>
              <a:t>The TCAs are lethal in overdose due to cardiac arrhythmias, metabolic acidosis and seizures. </a:t>
            </a:r>
          </a:p>
          <a:p>
            <a:pPr eaLnBrk="1" hangingPunct="1">
              <a:lnSpc>
                <a:spcPct val="90000"/>
              </a:lnSpc>
              <a:defRPr/>
            </a:pPr>
            <a:r>
              <a:rPr lang="en-GB" altLang="en-US" sz="2800" smtClean="0"/>
              <a:t>A discontinuation syndrome similar to that seen with SSRIs occurs.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GB" altLang="en-US" b="1" smtClean="0"/>
              <a:t>Determine severity</a:t>
            </a:r>
          </a:p>
        </p:txBody>
      </p:sp>
      <p:sp>
        <p:nvSpPr>
          <p:cNvPr id="10243" name="Rectangle 3"/>
          <p:cNvSpPr>
            <a:spLocks noGrp="1" noChangeArrowheads="1"/>
          </p:cNvSpPr>
          <p:nvPr>
            <p:ph type="body" idx="1"/>
          </p:nvPr>
        </p:nvSpPr>
        <p:spPr/>
        <p:txBody>
          <a:bodyPr/>
          <a:lstStyle/>
          <a:p>
            <a:pPr eaLnBrk="1" hangingPunct="1">
              <a:defRPr/>
            </a:pPr>
            <a:r>
              <a:rPr lang="en-GB" altLang="en-US" sz="2800" smtClean="0"/>
              <a:t>The nature and severity of the condition have to be determined using</a:t>
            </a:r>
          </a:p>
          <a:p>
            <a:pPr lvl="1" eaLnBrk="1" hangingPunct="1">
              <a:defRPr/>
            </a:pPr>
            <a:r>
              <a:rPr lang="en-GB" altLang="en-US" sz="2400" smtClean="0"/>
              <a:t> interviews  </a:t>
            </a:r>
          </a:p>
          <a:p>
            <a:pPr lvl="1" eaLnBrk="1" hangingPunct="1">
              <a:defRPr/>
            </a:pPr>
            <a:r>
              <a:rPr lang="en-GB" altLang="en-US" sz="2400" smtClean="0"/>
              <a:t>questionnaires </a:t>
            </a:r>
          </a:p>
          <a:p>
            <a:pPr lvl="1" eaLnBrk="1" hangingPunct="1">
              <a:defRPr/>
            </a:pPr>
            <a:r>
              <a:rPr lang="en-GB" altLang="en-US" sz="2400" smtClean="0"/>
              <a:t>self-monitoring and </a:t>
            </a:r>
          </a:p>
          <a:p>
            <a:pPr lvl="1" eaLnBrk="1" hangingPunct="1">
              <a:defRPr/>
            </a:pPr>
            <a:r>
              <a:rPr lang="en-GB" altLang="en-US" sz="2400" smtClean="0"/>
              <a:t>observational techniques </a:t>
            </a:r>
          </a:p>
          <a:p>
            <a:pPr eaLnBrk="1" hangingPunct="1">
              <a:defRPr/>
            </a:pPr>
            <a:r>
              <a:rPr lang="en-GB" altLang="en-US" sz="2800" smtClean="0"/>
              <a:t>Rating scales could be used to aid in establishing baselines against which change can be measured.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GB" altLang="en-US" sz="4000" b="1" smtClean="0"/>
              <a:t>Tricyclic antidepressants: mode of action</a:t>
            </a:r>
          </a:p>
        </p:txBody>
      </p:sp>
      <p:sp>
        <p:nvSpPr>
          <p:cNvPr id="41987" name="Rectangle 3"/>
          <p:cNvSpPr>
            <a:spLocks noGrp="1" noChangeArrowheads="1"/>
          </p:cNvSpPr>
          <p:nvPr>
            <p:ph type="body" idx="1"/>
          </p:nvPr>
        </p:nvSpPr>
        <p:spPr/>
        <p:txBody>
          <a:bodyPr/>
          <a:lstStyle/>
          <a:p>
            <a:pPr eaLnBrk="1" hangingPunct="1">
              <a:defRPr/>
            </a:pPr>
            <a:r>
              <a:rPr lang="en-US" altLang="en-US" smtClean="0"/>
              <a:t>The anxiolytic effect of these drugs is mediated by reuptake inhibition of serotonin and noradrenaline. </a:t>
            </a:r>
            <a:endParaRPr lang="en-GB" alt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GB" altLang="en-US" smtClean="0"/>
              <a:t>Tricyclic antidepressants: uses</a:t>
            </a:r>
          </a:p>
        </p:txBody>
      </p:sp>
      <p:sp>
        <p:nvSpPr>
          <p:cNvPr id="16387" name="Rectangle 3"/>
          <p:cNvSpPr>
            <a:spLocks noGrp="1" noChangeArrowheads="1"/>
          </p:cNvSpPr>
          <p:nvPr>
            <p:ph type="body" idx="1"/>
          </p:nvPr>
        </p:nvSpPr>
        <p:spPr/>
        <p:txBody>
          <a:bodyPr/>
          <a:lstStyle/>
          <a:p>
            <a:pPr eaLnBrk="1" hangingPunct="1">
              <a:defRPr/>
            </a:pPr>
            <a:r>
              <a:rPr lang="en-GB" altLang="en-US" sz="2800" smtClean="0"/>
              <a:t>Controlled studies support the following applications:</a:t>
            </a:r>
          </a:p>
          <a:p>
            <a:pPr lvl="1" eaLnBrk="1" hangingPunct="1">
              <a:defRPr/>
            </a:pPr>
            <a:r>
              <a:rPr lang="en-GB" altLang="en-US" sz="2400" smtClean="0"/>
              <a:t>Clomipramine and imipramine in panic disorder</a:t>
            </a:r>
          </a:p>
          <a:p>
            <a:pPr lvl="1" eaLnBrk="1" hangingPunct="1">
              <a:defRPr/>
            </a:pPr>
            <a:r>
              <a:rPr lang="en-GB" altLang="en-US" sz="2400" smtClean="0"/>
              <a:t>Imipramine in generalised anxiety disorder</a:t>
            </a:r>
          </a:p>
          <a:p>
            <a:pPr lvl="1" eaLnBrk="1" hangingPunct="1">
              <a:defRPr/>
            </a:pPr>
            <a:r>
              <a:rPr lang="en-GB" altLang="en-US" sz="2400" smtClean="0"/>
              <a:t>Clomipramine in obsessive-compulsive disorder (OCD)</a:t>
            </a:r>
          </a:p>
          <a:p>
            <a:pPr lvl="1" eaLnBrk="1" hangingPunct="1">
              <a:defRPr/>
            </a:pPr>
            <a:r>
              <a:rPr lang="en-GB" altLang="en-US" sz="2400" smtClean="0"/>
              <a:t>Amitriptyline in posttraumatic stress disorder</a:t>
            </a:r>
          </a:p>
          <a:p>
            <a:pPr eaLnBrk="1" hangingPunct="1">
              <a:defRPr/>
            </a:pPr>
            <a:r>
              <a:rPr lang="en-GB" altLang="en-US" sz="2800" smtClean="0"/>
              <a:t>No evidence supports the use of TCAs in social phobia</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GB" altLang="en-US" smtClean="0"/>
              <a:t>Monoamine oxidase inhibitors</a:t>
            </a:r>
          </a:p>
        </p:txBody>
      </p:sp>
      <p:sp>
        <p:nvSpPr>
          <p:cNvPr id="44035" name="Rectangle 3"/>
          <p:cNvSpPr>
            <a:spLocks noGrp="1" noChangeArrowheads="1"/>
          </p:cNvSpPr>
          <p:nvPr>
            <p:ph type="body" idx="1"/>
          </p:nvPr>
        </p:nvSpPr>
        <p:spPr/>
        <p:txBody>
          <a:bodyPr/>
          <a:lstStyle/>
          <a:p>
            <a:pPr eaLnBrk="1" hangingPunct="1">
              <a:lnSpc>
                <a:spcPct val="80000"/>
              </a:lnSpc>
              <a:defRPr/>
            </a:pPr>
            <a:r>
              <a:rPr lang="en-GB" altLang="en-US" sz="2400" smtClean="0"/>
              <a:t>The </a:t>
            </a:r>
            <a:r>
              <a:rPr lang="en-GB" altLang="en-US" sz="2400" b="1" smtClean="0"/>
              <a:t>MAOIs</a:t>
            </a:r>
            <a:r>
              <a:rPr lang="en-GB" altLang="en-US" sz="2400" smtClean="0"/>
              <a:t> include the irreversible inhibitors phenelzine and tranylcypromine </a:t>
            </a:r>
          </a:p>
          <a:p>
            <a:pPr eaLnBrk="1" hangingPunct="1">
              <a:lnSpc>
                <a:spcPct val="80000"/>
              </a:lnSpc>
              <a:defRPr/>
            </a:pPr>
            <a:r>
              <a:rPr lang="en-GB" altLang="en-US" sz="2400" smtClean="0"/>
              <a:t>The main indications are for panic disorder </a:t>
            </a:r>
          </a:p>
          <a:p>
            <a:pPr lvl="1" eaLnBrk="1" hangingPunct="1">
              <a:lnSpc>
                <a:spcPct val="80000"/>
              </a:lnSpc>
              <a:defRPr/>
            </a:pPr>
            <a:r>
              <a:rPr lang="en-GB" altLang="en-US" sz="2000" smtClean="0"/>
              <a:t>PTSD</a:t>
            </a:r>
          </a:p>
          <a:p>
            <a:pPr lvl="1" eaLnBrk="1" hangingPunct="1">
              <a:lnSpc>
                <a:spcPct val="80000"/>
              </a:lnSpc>
              <a:defRPr/>
            </a:pPr>
            <a:r>
              <a:rPr lang="en-GB" altLang="en-US" sz="2000" smtClean="0"/>
              <a:t>Social phobia. </a:t>
            </a:r>
          </a:p>
          <a:p>
            <a:pPr eaLnBrk="1" hangingPunct="1">
              <a:lnSpc>
                <a:spcPct val="80000"/>
              </a:lnSpc>
              <a:defRPr/>
            </a:pPr>
            <a:r>
              <a:rPr lang="en-GB" altLang="en-US" sz="2400" smtClean="0"/>
              <a:t>They are toxic in overdose </a:t>
            </a:r>
          </a:p>
          <a:p>
            <a:pPr eaLnBrk="1" hangingPunct="1">
              <a:lnSpc>
                <a:spcPct val="80000"/>
              </a:lnSpc>
              <a:defRPr/>
            </a:pPr>
            <a:r>
              <a:rPr lang="en-GB" altLang="en-US" sz="2400" smtClean="0"/>
              <a:t>At conventional doses the side effects include drowsiness, insomnia, headache, weight gain and sexual dysfunction. The reversible inhibitor of monoamine oxidase A (RIMA) moclobemide is better tolerated but evidence for its efficacy in panic disorder and social anxiety disorder is not supported by all studies. </a:t>
            </a:r>
            <a:endParaRPr lang="en-GB" altLang="en-US" sz="2400" b="1"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GB" altLang="en-US" b="1" smtClean="0"/>
              <a:t>Venlafaxine</a:t>
            </a:r>
            <a:r>
              <a:rPr lang="en-GB" altLang="en-US" smtClean="0"/>
              <a:t> </a:t>
            </a:r>
          </a:p>
        </p:txBody>
      </p:sp>
      <p:sp>
        <p:nvSpPr>
          <p:cNvPr id="45059" name="Rectangle 3"/>
          <p:cNvSpPr>
            <a:spLocks noGrp="1" noChangeArrowheads="1"/>
          </p:cNvSpPr>
          <p:nvPr>
            <p:ph type="body" idx="1"/>
          </p:nvPr>
        </p:nvSpPr>
        <p:spPr/>
        <p:txBody>
          <a:bodyPr/>
          <a:lstStyle/>
          <a:p>
            <a:pPr eaLnBrk="1" hangingPunct="1">
              <a:defRPr/>
            </a:pPr>
            <a:r>
              <a:rPr lang="en-GB" altLang="en-US" sz="2800" b="1" smtClean="0"/>
              <a:t>Venlafaxine</a:t>
            </a:r>
            <a:r>
              <a:rPr lang="en-GB" altLang="en-US" sz="2800" smtClean="0"/>
              <a:t> at low doses below 150mg per day acts like a SSRI. At higher doses it is inhibits noradrenaline reuptake as well thus becoming a selective serotonin and noradrenaline reuptake inhibitor (SNRI). In addition to being an effective antidepressant drug it has been shown to be effective in GAD and depressive states with prominent anxiety symptoms</a:t>
            </a:r>
          </a:p>
          <a:p>
            <a:pPr eaLnBrk="1" hangingPunct="1">
              <a:defRPr/>
            </a:pPr>
            <a:endParaRPr lang="en-GB" altLang="en-US" sz="2800" smtClean="0"/>
          </a:p>
          <a:p>
            <a:pPr eaLnBrk="1" hangingPunct="1">
              <a:defRPr/>
            </a:pPr>
            <a:endParaRPr lang="en-GB" altLang="en-US" sz="280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GB" altLang="en-US" b="1" smtClean="0"/>
              <a:t>Other drugs acting via monoaminergic neurotransmission</a:t>
            </a:r>
            <a:br>
              <a:rPr lang="en-GB" altLang="en-US" b="1" smtClean="0"/>
            </a:br>
            <a:endParaRPr lang="en-GB" altLang="en-US" b="1" smtClean="0"/>
          </a:p>
        </p:txBody>
      </p:sp>
      <p:sp>
        <p:nvSpPr>
          <p:cNvPr id="7171" name="Rectangle 3"/>
          <p:cNvSpPr>
            <a:spLocks noGrp="1" noChangeArrowheads="1"/>
          </p:cNvSpPr>
          <p:nvPr>
            <p:ph type="body" idx="1"/>
          </p:nvPr>
        </p:nvSpPr>
        <p:spPr/>
        <p:txBody>
          <a:bodyPr/>
          <a:lstStyle/>
          <a:p>
            <a:pPr eaLnBrk="1" hangingPunct="1">
              <a:lnSpc>
                <a:spcPct val="90000"/>
              </a:lnSpc>
              <a:defRPr/>
            </a:pPr>
            <a:r>
              <a:rPr lang="en-GB" altLang="en-US" sz="2800" b="1" smtClean="0"/>
              <a:t>Buspirone,</a:t>
            </a:r>
            <a:r>
              <a:rPr lang="en-GB" altLang="en-US" sz="2800" smtClean="0"/>
              <a:t> </a:t>
            </a:r>
          </a:p>
          <a:p>
            <a:pPr lvl="1" eaLnBrk="1" hangingPunct="1">
              <a:lnSpc>
                <a:spcPct val="90000"/>
              </a:lnSpc>
              <a:defRPr/>
            </a:pPr>
            <a:r>
              <a:rPr lang="en-GB" altLang="en-US" sz="2400" smtClean="0"/>
              <a:t>a partial agonist at post-synaptic 5-HT1A receptors</a:t>
            </a:r>
          </a:p>
          <a:p>
            <a:pPr lvl="1" eaLnBrk="1" hangingPunct="1">
              <a:lnSpc>
                <a:spcPct val="90000"/>
              </a:lnSpc>
              <a:defRPr/>
            </a:pPr>
            <a:r>
              <a:rPr lang="en-GB" altLang="en-US" sz="2400" smtClean="0"/>
              <a:t>effective in the treatment of GAD and for anxiety symptoms in depression. </a:t>
            </a:r>
          </a:p>
          <a:p>
            <a:pPr lvl="1" eaLnBrk="1" hangingPunct="1">
              <a:lnSpc>
                <a:spcPct val="90000"/>
              </a:lnSpc>
              <a:defRPr/>
            </a:pPr>
            <a:r>
              <a:rPr lang="en-GB" altLang="en-US" sz="2400" smtClean="0"/>
              <a:t>Well tolerated, safe in overdose and is not associated with a discontinuation syndrome </a:t>
            </a:r>
          </a:p>
          <a:p>
            <a:pPr lvl="1" eaLnBrk="1" hangingPunct="1">
              <a:lnSpc>
                <a:spcPct val="90000"/>
              </a:lnSpc>
              <a:defRPr/>
            </a:pPr>
            <a:r>
              <a:rPr lang="en-GB" altLang="en-US" sz="2400" smtClean="0"/>
              <a:t>Disadvantage: anxiolytic effects take several weeks to emerge. </a:t>
            </a:r>
          </a:p>
          <a:p>
            <a:pPr lvl="1" eaLnBrk="1" hangingPunct="1">
              <a:lnSpc>
                <a:spcPct val="90000"/>
              </a:lnSpc>
              <a:defRPr/>
            </a:pPr>
            <a:r>
              <a:rPr lang="en-GB" altLang="en-US" sz="2400" smtClean="0"/>
              <a:t>Note that in patients who have recently taken benzodiazepines the response is less favourable.</a:t>
            </a:r>
            <a:endParaRPr lang="en-GB" altLang="en-US" sz="2400" b="1"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GB" altLang="en-US" smtClean="0"/>
              <a:t>Buspirone </a:t>
            </a:r>
          </a:p>
        </p:txBody>
      </p:sp>
      <p:sp>
        <p:nvSpPr>
          <p:cNvPr id="49155" name="Rectangle 3"/>
          <p:cNvSpPr>
            <a:spLocks noGrp="1" noChangeArrowheads="1"/>
          </p:cNvSpPr>
          <p:nvPr>
            <p:ph type="body" idx="1"/>
          </p:nvPr>
        </p:nvSpPr>
        <p:spPr/>
        <p:txBody>
          <a:bodyPr/>
          <a:lstStyle/>
          <a:p>
            <a:pPr eaLnBrk="1" hangingPunct="1">
              <a:lnSpc>
                <a:spcPct val="80000"/>
              </a:lnSpc>
              <a:defRPr/>
            </a:pPr>
            <a:r>
              <a:rPr lang="en-GB" altLang="en-US" sz="2400" smtClean="0"/>
              <a:t>Popular alternative to benzodiazepines</a:t>
            </a:r>
          </a:p>
          <a:p>
            <a:pPr eaLnBrk="1" hangingPunct="1">
              <a:lnSpc>
                <a:spcPct val="80000"/>
              </a:lnSpc>
              <a:defRPr/>
            </a:pPr>
            <a:r>
              <a:rPr lang="en-GB" altLang="en-US" sz="2400" smtClean="0"/>
              <a:t>Does not potentiate the effects of alcohol</a:t>
            </a:r>
          </a:p>
          <a:p>
            <a:pPr eaLnBrk="1" hangingPunct="1">
              <a:lnSpc>
                <a:spcPct val="80000"/>
              </a:lnSpc>
              <a:defRPr/>
            </a:pPr>
            <a:r>
              <a:rPr lang="en-GB" altLang="en-US" sz="2400" smtClean="0"/>
              <a:t>Lacks sedative and myorelaxant properties</a:t>
            </a:r>
          </a:p>
          <a:p>
            <a:pPr eaLnBrk="1" hangingPunct="1">
              <a:lnSpc>
                <a:spcPct val="80000"/>
              </a:lnSpc>
              <a:defRPr/>
            </a:pPr>
            <a:r>
              <a:rPr lang="en-GB" altLang="en-US" sz="2400" smtClean="0"/>
              <a:t>Improvement is slower (over 2 – 4 weeks)</a:t>
            </a:r>
          </a:p>
          <a:p>
            <a:pPr eaLnBrk="1" hangingPunct="1">
              <a:lnSpc>
                <a:spcPct val="80000"/>
              </a:lnSpc>
              <a:defRPr/>
            </a:pPr>
            <a:r>
              <a:rPr lang="en-GB" altLang="en-US" sz="2400" smtClean="0"/>
              <a:t>As effective as benzodiazepines in GAD</a:t>
            </a:r>
          </a:p>
          <a:p>
            <a:pPr eaLnBrk="1" hangingPunct="1">
              <a:lnSpc>
                <a:spcPct val="80000"/>
              </a:lnSpc>
              <a:defRPr/>
            </a:pPr>
            <a:r>
              <a:rPr lang="en-GB" altLang="en-US" sz="2400" smtClean="0"/>
              <a:t>May reduce depression and agitation associated with GAD so better for patients with mainly psychic complaints</a:t>
            </a:r>
          </a:p>
          <a:p>
            <a:pPr eaLnBrk="1" hangingPunct="1">
              <a:lnSpc>
                <a:spcPct val="80000"/>
              </a:lnSpc>
              <a:defRPr/>
            </a:pPr>
            <a:r>
              <a:rPr lang="en-GB" altLang="en-US" sz="2400" smtClean="0"/>
              <a:t>Dose 5 mg t.i.d. to 10 mg tid; maximum dose 15mg tid</a:t>
            </a:r>
          </a:p>
          <a:p>
            <a:pPr eaLnBrk="1" hangingPunct="1">
              <a:lnSpc>
                <a:spcPct val="80000"/>
              </a:lnSpc>
              <a:defRPr/>
            </a:pPr>
            <a:r>
              <a:rPr lang="en-GB" altLang="en-US" sz="2400" smtClean="0"/>
              <a:t>Indicated for short term treatment of GAD</a:t>
            </a:r>
          </a:p>
          <a:p>
            <a:pPr eaLnBrk="1" hangingPunct="1">
              <a:lnSpc>
                <a:spcPct val="80000"/>
              </a:lnSpc>
              <a:defRPr/>
            </a:pPr>
            <a:r>
              <a:rPr lang="en-GB" altLang="en-US" sz="2400" smtClean="0"/>
              <a:t>Physical dependence and abuse liability is low</a:t>
            </a:r>
          </a:p>
          <a:p>
            <a:pPr eaLnBrk="1" hangingPunct="1">
              <a:lnSpc>
                <a:spcPct val="80000"/>
              </a:lnSpc>
              <a:defRPr/>
            </a:pPr>
            <a:endParaRPr lang="en-GB" altLang="en-US" sz="2400" smtClean="0"/>
          </a:p>
          <a:p>
            <a:pPr eaLnBrk="1" hangingPunct="1">
              <a:lnSpc>
                <a:spcPct val="80000"/>
              </a:lnSpc>
              <a:defRPr/>
            </a:pPr>
            <a:endParaRPr lang="en-GB" altLang="en-US" sz="24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lnSpc>
                <a:spcPct val="80000"/>
              </a:lnSpc>
              <a:defRPr/>
            </a:pPr>
            <a:r>
              <a:rPr lang="en-GB" altLang="en-US" b="1" smtClean="0">
                <a:solidFill>
                  <a:schemeClr val="tx1"/>
                </a:solidFill>
                <a:latin typeface="Verdana" panose="020B0604030504040204" pitchFamily="34" charset="0"/>
              </a:rPr>
              <a:t>β -adrenergic</a:t>
            </a:r>
            <a:r>
              <a:rPr lang="en-GB" altLang="en-US" smtClean="0">
                <a:solidFill>
                  <a:schemeClr val="tx1"/>
                </a:solidFill>
                <a:latin typeface="Verdana" panose="020B0604030504040204" pitchFamily="34" charset="0"/>
              </a:rPr>
              <a:t> </a:t>
            </a:r>
            <a:r>
              <a:rPr lang="en-GB" altLang="en-US" b="1" smtClean="0">
                <a:solidFill>
                  <a:schemeClr val="tx1"/>
                </a:solidFill>
                <a:latin typeface="Verdana" panose="020B0604030504040204" pitchFamily="34" charset="0"/>
              </a:rPr>
              <a:t>blockers</a:t>
            </a:r>
          </a:p>
        </p:txBody>
      </p:sp>
      <p:sp>
        <p:nvSpPr>
          <p:cNvPr id="50179" name="Rectangle 3"/>
          <p:cNvSpPr>
            <a:spLocks noGrp="1" noChangeArrowheads="1"/>
          </p:cNvSpPr>
          <p:nvPr>
            <p:ph type="body" idx="1"/>
          </p:nvPr>
        </p:nvSpPr>
        <p:spPr/>
        <p:txBody>
          <a:bodyPr/>
          <a:lstStyle/>
          <a:p>
            <a:pPr eaLnBrk="1" hangingPunct="1">
              <a:defRPr/>
            </a:pPr>
            <a:r>
              <a:rPr lang="en-GB" altLang="en-US" sz="2400" smtClean="0"/>
              <a:t>Recommended for use in performance anxiety especially if symptoms such as tremors and tachycardia are prominent. </a:t>
            </a:r>
          </a:p>
          <a:p>
            <a:pPr eaLnBrk="1" hangingPunct="1">
              <a:defRPr/>
            </a:pPr>
            <a:r>
              <a:rPr lang="en-GB" altLang="en-US" sz="2400" smtClean="0"/>
              <a:t>Propranolol and atenolol have demonstrated little efficacy in controlled studies. </a:t>
            </a:r>
          </a:p>
          <a:p>
            <a:pPr eaLnBrk="1" hangingPunct="1">
              <a:defRPr/>
            </a:pPr>
            <a:r>
              <a:rPr lang="en-GB" altLang="en-US" sz="2400" smtClean="0"/>
              <a:t>Pindolol is currently receiving renewed interest. </a:t>
            </a:r>
          </a:p>
          <a:p>
            <a:pPr eaLnBrk="1" hangingPunct="1">
              <a:defRPr/>
            </a:pPr>
            <a:r>
              <a:rPr lang="en-GB" altLang="en-US" sz="2400" smtClean="0"/>
              <a:t>The β-blockers have unfavourable side effects and are toxic in overdose therefore they should be used cautiously.</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GB" altLang="en-US" sz="3600" b="1" smtClean="0"/>
              <a:t>Other drugs acting via </a:t>
            </a:r>
            <a:r>
              <a:rPr lang="en-GB" altLang="en-US" sz="4000" b="1" smtClean="0"/>
              <a:t>monoaminergic</a:t>
            </a:r>
            <a:r>
              <a:rPr lang="en-GB" altLang="en-US" sz="3600" b="1" smtClean="0"/>
              <a:t> neurotransmission</a:t>
            </a:r>
            <a:r>
              <a:rPr lang="en-GB" altLang="en-US" b="1" smtClean="0"/>
              <a:t/>
            </a:r>
            <a:br>
              <a:rPr lang="en-GB" altLang="en-US" b="1" smtClean="0"/>
            </a:br>
            <a:endParaRPr lang="en-GB" altLang="en-US" b="1" smtClean="0"/>
          </a:p>
        </p:txBody>
      </p:sp>
      <p:sp>
        <p:nvSpPr>
          <p:cNvPr id="35843" name="Rectangle 3"/>
          <p:cNvSpPr>
            <a:spLocks noGrp="1" noChangeArrowheads="1"/>
          </p:cNvSpPr>
          <p:nvPr>
            <p:ph type="body" idx="1"/>
          </p:nvPr>
        </p:nvSpPr>
        <p:spPr/>
        <p:txBody>
          <a:bodyPr/>
          <a:lstStyle/>
          <a:p>
            <a:pPr eaLnBrk="1" hangingPunct="1">
              <a:lnSpc>
                <a:spcPct val="80000"/>
              </a:lnSpc>
              <a:defRPr/>
            </a:pPr>
            <a:r>
              <a:rPr lang="en-GB" altLang="en-US" sz="2000" b="1" smtClean="0"/>
              <a:t>Antipsychotic</a:t>
            </a:r>
            <a:r>
              <a:rPr lang="en-GB" altLang="en-US" sz="2000" smtClean="0"/>
              <a:t> drugs such as chlorpromazine and haloperidol have been used in low doses to treat anxiety disorders. </a:t>
            </a:r>
          </a:p>
          <a:p>
            <a:pPr eaLnBrk="1" hangingPunct="1">
              <a:lnSpc>
                <a:spcPct val="80000"/>
              </a:lnSpc>
              <a:defRPr/>
            </a:pPr>
            <a:r>
              <a:rPr lang="en-GB" altLang="en-US" sz="2000" smtClean="0"/>
              <a:t>Incommodious side effects some of which may be permanent such as tardive dyskinesia have largely discouraged their widespread use.</a:t>
            </a:r>
          </a:p>
          <a:p>
            <a:pPr eaLnBrk="1" hangingPunct="1">
              <a:lnSpc>
                <a:spcPct val="80000"/>
              </a:lnSpc>
              <a:defRPr/>
            </a:pPr>
            <a:r>
              <a:rPr lang="en-GB" altLang="en-US" sz="2000" smtClean="0"/>
              <a:t> Controlled have not confirmed their efficacy in anxiety disorders.</a:t>
            </a:r>
          </a:p>
          <a:p>
            <a:pPr eaLnBrk="1" hangingPunct="1">
              <a:lnSpc>
                <a:spcPct val="80000"/>
              </a:lnSpc>
              <a:defRPr/>
            </a:pPr>
            <a:r>
              <a:rPr lang="en-GB" altLang="en-US" sz="2000" smtClean="0"/>
              <a:t> The newer, atypical antipsychotics have a lower affinity for D2 receptors and block 5-HT2 receptors. </a:t>
            </a:r>
          </a:p>
          <a:p>
            <a:pPr eaLnBrk="1" hangingPunct="1">
              <a:lnSpc>
                <a:spcPct val="80000"/>
              </a:lnSpc>
              <a:defRPr/>
            </a:pPr>
            <a:r>
              <a:rPr lang="en-GB" altLang="en-US" sz="2000" smtClean="0"/>
              <a:t>Olanzapine has been used for treating social anxiety disorder. Both classical and atypical antipsychotics have been used to augment SSRI treatment in OCD and PTSD.</a:t>
            </a:r>
            <a:endParaRPr lang="en-GB" altLang="en-US" sz="2000" b="1"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GB" altLang="en-US" sz="3200" b="1" smtClean="0"/>
              <a:t>`Drugs acting via amino acid neurotransmission</a:t>
            </a:r>
            <a:r>
              <a:rPr lang="en-GB" altLang="en-US" sz="4000" smtClean="0"/>
              <a:t> </a:t>
            </a:r>
            <a:br>
              <a:rPr lang="en-GB" altLang="en-US" sz="4000" smtClean="0"/>
            </a:br>
            <a:r>
              <a:rPr lang="en-GB" altLang="en-US" sz="4000" smtClean="0"/>
              <a:t>Benzodiazepines </a:t>
            </a:r>
          </a:p>
        </p:txBody>
      </p:sp>
      <p:sp>
        <p:nvSpPr>
          <p:cNvPr id="47107" name="Rectangle 3"/>
          <p:cNvSpPr>
            <a:spLocks noGrp="1" noChangeArrowheads="1"/>
          </p:cNvSpPr>
          <p:nvPr>
            <p:ph type="body" idx="1"/>
          </p:nvPr>
        </p:nvSpPr>
        <p:spPr/>
        <p:txBody>
          <a:bodyPr/>
          <a:lstStyle/>
          <a:p>
            <a:pPr eaLnBrk="1" hangingPunct="1">
              <a:lnSpc>
                <a:spcPct val="80000"/>
              </a:lnSpc>
              <a:defRPr/>
            </a:pPr>
            <a:r>
              <a:rPr lang="en-GB" altLang="en-US" sz="2400" smtClean="0"/>
              <a:t>Most frequently prescribed for GAD</a:t>
            </a:r>
          </a:p>
          <a:p>
            <a:pPr eaLnBrk="1" hangingPunct="1">
              <a:lnSpc>
                <a:spcPct val="80000"/>
              </a:lnSpc>
              <a:defRPr/>
            </a:pPr>
            <a:r>
              <a:rPr lang="en-GB" altLang="en-US" sz="2400" smtClean="0"/>
              <a:t>Relatively few side effects, safe and fast acting</a:t>
            </a:r>
          </a:p>
          <a:p>
            <a:pPr eaLnBrk="1" hangingPunct="1">
              <a:lnSpc>
                <a:spcPct val="80000"/>
              </a:lnSpc>
              <a:defRPr/>
            </a:pPr>
            <a:r>
              <a:rPr lang="en-GB" altLang="en-US" sz="2400" smtClean="0"/>
              <a:t>Two-thirds of patients show moderate or marked improvement within one or two weeks of treatment</a:t>
            </a:r>
          </a:p>
          <a:p>
            <a:pPr eaLnBrk="1" hangingPunct="1">
              <a:lnSpc>
                <a:spcPct val="80000"/>
              </a:lnSpc>
              <a:defRPr/>
            </a:pPr>
            <a:r>
              <a:rPr lang="en-GB" altLang="en-US" sz="2400" smtClean="0"/>
              <a:t>More effective for somatic symptoms of anxiety due to their sedative and myorelaxant properties</a:t>
            </a:r>
          </a:p>
          <a:p>
            <a:pPr eaLnBrk="1" hangingPunct="1">
              <a:lnSpc>
                <a:spcPct val="80000"/>
              </a:lnSpc>
              <a:defRPr/>
            </a:pPr>
            <a:r>
              <a:rPr lang="en-GB" altLang="en-US" sz="2400" smtClean="0"/>
              <a:t>May increase irritability so they are better for patients with mainly somatic symptoms</a:t>
            </a:r>
          </a:p>
          <a:p>
            <a:pPr eaLnBrk="1" hangingPunct="1">
              <a:lnSpc>
                <a:spcPct val="80000"/>
              </a:lnSpc>
              <a:defRPr/>
            </a:pPr>
            <a:r>
              <a:rPr lang="en-GB" altLang="en-US" sz="2400" smtClean="0"/>
              <a:t>Dose range 2mg t.i.d. to 15-30 mg daily in divided doses</a:t>
            </a:r>
          </a:p>
          <a:p>
            <a:pPr eaLnBrk="1" hangingPunct="1">
              <a:lnSpc>
                <a:spcPct val="80000"/>
              </a:lnSpc>
              <a:defRPr/>
            </a:pPr>
            <a:r>
              <a:rPr lang="en-GB" altLang="en-US" sz="2400" smtClean="0"/>
              <a:t>Indicated for short-term treatment of GAD</a:t>
            </a:r>
          </a:p>
          <a:p>
            <a:pPr eaLnBrk="1" hangingPunct="1">
              <a:lnSpc>
                <a:spcPct val="80000"/>
              </a:lnSpc>
              <a:defRPr/>
            </a:pPr>
            <a:r>
              <a:rPr lang="en-GB" altLang="en-US" sz="2400" smtClean="0"/>
              <a:t>Abuse potential is high. Use for more than 4 weeks not recommended</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GB" altLang="en-US" sz="3600" b="1" smtClean="0"/>
              <a:t>Benzodiazepines</a:t>
            </a:r>
          </a:p>
        </p:txBody>
      </p:sp>
      <p:sp>
        <p:nvSpPr>
          <p:cNvPr id="19459" name="Rectangle 3"/>
          <p:cNvSpPr>
            <a:spLocks noGrp="1" noChangeArrowheads="1"/>
          </p:cNvSpPr>
          <p:nvPr>
            <p:ph type="body" idx="1"/>
          </p:nvPr>
        </p:nvSpPr>
        <p:spPr/>
        <p:txBody>
          <a:bodyPr/>
          <a:lstStyle/>
          <a:p>
            <a:pPr eaLnBrk="1" hangingPunct="1">
              <a:lnSpc>
                <a:spcPct val="80000"/>
              </a:lnSpc>
              <a:defRPr/>
            </a:pPr>
            <a:r>
              <a:rPr lang="en-GB" altLang="en-US" sz="2800" smtClean="0"/>
              <a:t>Do not cause initial worsening of symptoms. </a:t>
            </a:r>
          </a:p>
          <a:p>
            <a:pPr eaLnBrk="1" hangingPunct="1">
              <a:lnSpc>
                <a:spcPct val="80000"/>
              </a:lnSpc>
              <a:defRPr/>
            </a:pPr>
            <a:r>
              <a:rPr lang="en-GB" altLang="en-US" sz="2800" smtClean="0"/>
              <a:t>All patients with anxiety disorders respond well except for those with PTSD and depression. </a:t>
            </a:r>
          </a:p>
          <a:p>
            <a:pPr eaLnBrk="1" hangingPunct="1">
              <a:lnSpc>
                <a:spcPct val="80000"/>
              </a:lnSpc>
              <a:defRPr/>
            </a:pPr>
            <a:r>
              <a:rPr lang="en-GB" altLang="en-US" sz="2800" smtClean="0"/>
              <a:t>They are relatively less toxic in overdose compared to the other drugs. </a:t>
            </a:r>
          </a:p>
          <a:p>
            <a:pPr eaLnBrk="1" hangingPunct="1">
              <a:lnSpc>
                <a:spcPct val="80000"/>
              </a:lnSpc>
              <a:defRPr/>
            </a:pPr>
            <a:r>
              <a:rPr lang="en-GB" altLang="en-US" sz="2800" smtClean="0"/>
              <a:t>Perhaps there have been unjustified concerns about their potential for abuse and dependence. There is however little evidence of tolerance to their anxiolytic effects.</a:t>
            </a:r>
            <a:endParaRPr lang="en-GB" altLang="en-US" sz="2800" b="1" smtClean="0"/>
          </a:p>
          <a:p>
            <a:pPr eaLnBrk="1" hangingPunct="1">
              <a:lnSpc>
                <a:spcPct val="80000"/>
              </a:lnSpc>
              <a:defRPr/>
            </a:pPr>
            <a:endParaRPr lang="en-GB" altLang="en-US" sz="2800" b="1"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GB" altLang="en-US" b="1" smtClean="0"/>
              <a:t>Consider all options</a:t>
            </a:r>
          </a:p>
        </p:txBody>
      </p:sp>
      <p:sp>
        <p:nvSpPr>
          <p:cNvPr id="28675" name="Rectangle 3"/>
          <p:cNvSpPr>
            <a:spLocks noGrp="1" noChangeArrowheads="1"/>
          </p:cNvSpPr>
          <p:nvPr>
            <p:ph type="body" idx="1"/>
          </p:nvPr>
        </p:nvSpPr>
        <p:spPr/>
        <p:txBody>
          <a:bodyPr/>
          <a:lstStyle/>
          <a:p>
            <a:pPr eaLnBrk="1" hangingPunct="1">
              <a:defRPr/>
            </a:pPr>
            <a:r>
              <a:rPr lang="en-GB" altLang="en-US" smtClean="0"/>
              <a:t>The initial reviews should also be used to discuss with the patient possible causes of his or her fear and to choose a suitable treatment plan. </a:t>
            </a:r>
          </a:p>
          <a:p>
            <a:pPr eaLnBrk="1" hangingPunct="1">
              <a:defRPr/>
            </a:pPr>
            <a:r>
              <a:rPr lang="en-GB" altLang="en-US" smtClean="0"/>
              <a:t>A combination of psychological and biologic treatments has been shown to be more effective than either method alone.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GB" altLang="en-US" b="1" smtClean="0"/>
              <a:t>Anticonvulsants</a:t>
            </a:r>
          </a:p>
        </p:txBody>
      </p:sp>
      <p:sp>
        <p:nvSpPr>
          <p:cNvPr id="34819" name="Rectangle 3"/>
          <p:cNvSpPr>
            <a:spLocks noGrp="1" noChangeArrowheads="1"/>
          </p:cNvSpPr>
          <p:nvPr>
            <p:ph type="body" idx="1"/>
          </p:nvPr>
        </p:nvSpPr>
        <p:spPr/>
        <p:txBody>
          <a:bodyPr/>
          <a:lstStyle/>
          <a:p>
            <a:pPr eaLnBrk="1" hangingPunct="1">
              <a:lnSpc>
                <a:spcPct val="80000"/>
              </a:lnSpc>
              <a:defRPr/>
            </a:pPr>
            <a:r>
              <a:rPr lang="en-GB" altLang="en-US" sz="2000" smtClean="0"/>
              <a:t>Modulate the neurotransmission of gamma amino butyric acid (GABA) and glutamate. </a:t>
            </a:r>
          </a:p>
          <a:p>
            <a:pPr eaLnBrk="1" hangingPunct="1">
              <a:lnSpc>
                <a:spcPct val="80000"/>
              </a:lnSpc>
              <a:defRPr/>
            </a:pPr>
            <a:r>
              <a:rPr lang="en-GB" altLang="en-US" sz="2000" smtClean="0"/>
              <a:t>They have been used with varying success in anxiety disorders. </a:t>
            </a:r>
          </a:p>
          <a:p>
            <a:pPr eaLnBrk="1" hangingPunct="1">
              <a:lnSpc>
                <a:spcPct val="80000"/>
              </a:lnSpc>
              <a:defRPr/>
            </a:pPr>
            <a:r>
              <a:rPr lang="en-GB" altLang="en-US" sz="2000" smtClean="0"/>
              <a:t>Carbamazepine and sodium valproate have been used in panic disorder and PTSD. </a:t>
            </a:r>
          </a:p>
          <a:p>
            <a:pPr eaLnBrk="1" hangingPunct="1">
              <a:lnSpc>
                <a:spcPct val="80000"/>
              </a:lnSpc>
              <a:defRPr/>
            </a:pPr>
            <a:r>
              <a:rPr lang="en-GB" altLang="en-US" sz="2000" smtClean="0"/>
              <a:t>Gabapentine increases GABA activity.  It has used in PD and SAD. Its precursor pregabatin has shown efficacy in GAD. </a:t>
            </a:r>
          </a:p>
          <a:p>
            <a:pPr eaLnBrk="1" hangingPunct="1">
              <a:lnSpc>
                <a:spcPct val="80000"/>
              </a:lnSpc>
              <a:defRPr/>
            </a:pPr>
            <a:r>
              <a:rPr lang="en-GB" altLang="en-US" sz="2000" smtClean="0"/>
              <a:t>Lamotrigine acts by blocking voltage-gated sodium channels and inhibits release of glutamate. It has been used in PTSD. </a:t>
            </a:r>
          </a:p>
          <a:p>
            <a:pPr eaLnBrk="1" hangingPunct="1">
              <a:lnSpc>
                <a:spcPct val="80000"/>
              </a:lnSpc>
              <a:defRPr/>
            </a:pPr>
            <a:r>
              <a:rPr lang="en-GB" altLang="en-US" sz="2000" smtClean="0"/>
              <a:t>Tiagapine, topiramate and vigabatin are reported to have some anxiolytic effects. </a:t>
            </a:r>
            <a:endParaRPr lang="en-GB" altLang="en-US" sz="2000" b="1" smtClean="0"/>
          </a:p>
          <a:p>
            <a:pPr eaLnBrk="1" hangingPunct="1">
              <a:lnSpc>
                <a:spcPct val="80000"/>
              </a:lnSpc>
              <a:defRPr/>
            </a:pPr>
            <a:endParaRPr lang="en-GB" altLang="en-US" sz="200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GB" altLang="en-US" sz="4000" b="1" smtClean="0"/>
              <a:t>Drugs with other mechanisms of action</a:t>
            </a:r>
          </a:p>
        </p:txBody>
      </p:sp>
      <p:sp>
        <p:nvSpPr>
          <p:cNvPr id="33795" name="Rectangle 3"/>
          <p:cNvSpPr>
            <a:spLocks noGrp="1" noChangeArrowheads="1"/>
          </p:cNvSpPr>
          <p:nvPr>
            <p:ph type="body" idx="1"/>
          </p:nvPr>
        </p:nvSpPr>
        <p:spPr/>
        <p:txBody>
          <a:bodyPr/>
          <a:lstStyle/>
          <a:p>
            <a:pPr eaLnBrk="1" hangingPunct="1">
              <a:defRPr/>
            </a:pPr>
            <a:r>
              <a:rPr lang="en-GB" altLang="en-US" sz="2800" b="1" smtClean="0"/>
              <a:t>Hydroxyzine </a:t>
            </a:r>
            <a:r>
              <a:rPr lang="en-GB" altLang="en-US" sz="2800" smtClean="0"/>
              <a:t>is a centrally acting H1-histamine receptor antagonist that has been shown to be active in GAD.</a:t>
            </a:r>
            <a:endParaRPr lang="en-GB" altLang="en-US" sz="2800" b="1" smtClean="0"/>
          </a:p>
          <a:p>
            <a:pPr eaLnBrk="1" hangingPunct="1">
              <a:defRPr/>
            </a:pPr>
            <a:r>
              <a:rPr lang="en-GB" altLang="en-US" sz="2800" b="1" smtClean="0"/>
              <a:t>Lithium </a:t>
            </a:r>
            <a:r>
              <a:rPr lang="en-GB" altLang="en-US" sz="2800" smtClean="0"/>
              <a:t>is has been proved to be effective in mood disorders. it probably acts by modulating the intracellular second messenger systems. It has been used to augment other drugs in the treatment of OCD and panic disorder. </a:t>
            </a:r>
            <a:endParaRPr lang="en-GB" altLang="en-US" sz="2800" b="1" smtClean="0"/>
          </a:p>
          <a:p>
            <a:pPr eaLnBrk="1" hangingPunct="1">
              <a:defRPr/>
            </a:pPr>
            <a:endParaRPr lang="en-GB" altLang="en-US" sz="2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GB" altLang="en-US" sz="4000" b="1" smtClean="0"/>
              <a:t>Specify type of disorder and co-morbity</a:t>
            </a:r>
          </a:p>
        </p:txBody>
      </p:sp>
      <p:sp>
        <p:nvSpPr>
          <p:cNvPr id="9219" name="Rectangle 3"/>
          <p:cNvSpPr>
            <a:spLocks noGrp="1" noChangeArrowheads="1"/>
          </p:cNvSpPr>
          <p:nvPr>
            <p:ph type="body" idx="1"/>
          </p:nvPr>
        </p:nvSpPr>
        <p:spPr/>
        <p:txBody>
          <a:bodyPr/>
          <a:lstStyle/>
          <a:p>
            <a:pPr eaLnBrk="1" hangingPunct="1">
              <a:lnSpc>
                <a:spcPct val="80000"/>
              </a:lnSpc>
              <a:defRPr/>
            </a:pPr>
            <a:r>
              <a:rPr lang="en-GB" altLang="en-US" sz="2000" smtClean="0"/>
              <a:t>The type of anxiety and co-morbid disorders determine which drug treatments are suitable. </a:t>
            </a:r>
          </a:p>
          <a:p>
            <a:pPr eaLnBrk="1" hangingPunct="1">
              <a:lnSpc>
                <a:spcPct val="80000"/>
              </a:lnSpc>
              <a:defRPr/>
            </a:pPr>
            <a:r>
              <a:rPr lang="en-GB" altLang="en-US" sz="2000" smtClean="0"/>
              <a:t>Studies on prevalence rates of anxiety disorders demonstrate a great deal of co-morbidity among the different subtypes. </a:t>
            </a:r>
          </a:p>
          <a:p>
            <a:pPr eaLnBrk="1" hangingPunct="1">
              <a:lnSpc>
                <a:spcPct val="80000"/>
              </a:lnSpc>
              <a:defRPr/>
            </a:pPr>
            <a:r>
              <a:rPr lang="en-GB" altLang="en-US" sz="2000" smtClean="0"/>
              <a:t>Particularly strong associations are reported between</a:t>
            </a:r>
          </a:p>
          <a:p>
            <a:pPr lvl="1" eaLnBrk="1" hangingPunct="1">
              <a:lnSpc>
                <a:spcPct val="80000"/>
              </a:lnSpc>
              <a:defRPr/>
            </a:pPr>
            <a:r>
              <a:rPr lang="en-GB" altLang="en-US" sz="1800" smtClean="0"/>
              <a:t> Panic disorder</a:t>
            </a:r>
            <a:r>
              <a:rPr lang="en-GB" altLang="en-US" sz="1200" smtClean="0"/>
              <a:t> </a:t>
            </a:r>
            <a:r>
              <a:rPr lang="en-GB" altLang="en-US" sz="1800" smtClean="0"/>
              <a:t>and</a:t>
            </a:r>
            <a:r>
              <a:rPr lang="en-GB" altLang="en-US" sz="1200" smtClean="0"/>
              <a:t> </a:t>
            </a:r>
            <a:r>
              <a:rPr lang="en-GB" altLang="en-US" sz="1800" smtClean="0"/>
              <a:t>GAD</a:t>
            </a:r>
          </a:p>
          <a:p>
            <a:pPr lvl="1" eaLnBrk="1" hangingPunct="1">
              <a:lnSpc>
                <a:spcPct val="80000"/>
              </a:lnSpc>
              <a:defRPr/>
            </a:pPr>
            <a:r>
              <a:rPr lang="en-GB" altLang="en-US" sz="1800" smtClean="0"/>
              <a:t>Panic disorder and agoraphobia </a:t>
            </a:r>
          </a:p>
          <a:p>
            <a:pPr eaLnBrk="1" hangingPunct="1">
              <a:lnSpc>
                <a:spcPct val="80000"/>
              </a:lnSpc>
              <a:defRPr/>
            </a:pPr>
            <a:r>
              <a:rPr lang="en-GB" altLang="en-US" sz="2000" smtClean="0"/>
              <a:t>Weak associations are reported between </a:t>
            </a:r>
          </a:p>
          <a:p>
            <a:pPr lvl="1" eaLnBrk="1" hangingPunct="1">
              <a:lnSpc>
                <a:spcPct val="80000"/>
              </a:lnSpc>
              <a:defRPr/>
            </a:pPr>
            <a:r>
              <a:rPr lang="en-GB" altLang="en-US" sz="1800" smtClean="0"/>
              <a:t>PTSD and other anxiety disorders </a:t>
            </a:r>
          </a:p>
          <a:p>
            <a:pPr lvl="1" eaLnBrk="1" hangingPunct="1">
              <a:lnSpc>
                <a:spcPct val="80000"/>
              </a:lnSpc>
              <a:defRPr/>
            </a:pPr>
            <a:r>
              <a:rPr lang="en-GB" altLang="en-US" sz="1800" smtClean="0"/>
              <a:t>Social phobia and other anxiety disorders. </a:t>
            </a:r>
          </a:p>
          <a:p>
            <a:pPr eaLnBrk="1" hangingPunct="1">
              <a:lnSpc>
                <a:spcPct val="80000"/>
              </a:lnSpc>
              <a:defRPr/>
            </a:pPr>
            <a:r>
              <a:rPr lang="en-GB" altLang="en-US" sz="2000" smtClean="0"/>
              <a:t>Anxiety disorders in general are strongly related to affective disorders and substance use especially alcohol.</a:t>
            </a:r>
          </a:p>
          <a:p>
            <a:pPr eaLnBrk="1" hangingPunct="1">
              <a:lnSpc>
                <a:spcPct val="80000"/>
              </a:lnSpc>
              <a:defRPr/>
            </a:pPr>
            <a:endParaRPr lang="en-GB" altLang="en-US" sz="20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GB" altLang="en-US" b="1" smtClean="0"/>
              <a:t>Anxiety disorder: types</a:t>
            </a:r>
          </a:p>
        </p:txBody>
      </p:sp>
      <p:sp>
        <p:nvSpPr>
          <p:cNvPr id="11267" name="Rectangle 3"/>
          <p:cNvSpPr>
            <a:spLocks noGrp="1" noChangeArrowheads="1"/>
          </p:cNvSpPr>
          <p:nvPr>
            <p:ph type="body" idx="1"/>
          </p:nvPr>
        </p:nvSpPr>
        <p:spPr/>
        <p:txBody>
          <a:bodyPr/>
          <a:lstStyle/>
          <a:p>
            <a:pPr eaLnBrk="1" hangingPunct="1">
              <a:defRPr/>
            </a:pPr>
            <a:r>
              <a:rPr lang="en-GB" altLang="en-US" b="1" smtClean="0"/>
              <a:t>Generalised anxiety disorder (GAD)</a:t>
            </a:r>
          </a:p>
          <a:p>
            <a:pPr eaLnBrk="1" hangingPunct="1">
              <a:defRPr/>
            </a:pPr>
            <a:r>
              <a:rPr lang="en-GB" altLang="en-US" b="1" smtClean="0"/>
              <a:t>Social phobia/ Social Anxiety disorder (SAD)</a:t>
            </a:r>
            <a:endParaRPr lang="en-GB" altLang="en-US" smtClean="0"/>
          </a:p>
          <a:p>
            <a:pPr eaLnBrk="1" hangingPunct="1">
              <a:defRPr/>
            </a:pPr>
            <a:r>
              <a:rPr lang="en-GB" altLang="en-US" b="1" smtClean="0"/>
              <a:t>Specific phobias</a:t>
            </a:r>
            <a:endParaRPr lang="en-GB" altLang="en-US" smtClean="0"/>
          </a:p>
          <a:p>
            <a:pPr eaLnBrk="1" hangingPunct="1">
              <a:defRPr/>
            </a:pPr>
            <a:r>
              <a:rPr lang="en-GB" altLang="en-US" b="1" smtClean="0"/>
              <a:t>Panic disorder (with or without agoraphobia)</a:t>
            </a:r>
            <a:endParaRPr lang="en-GB"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GB" altLang="en-US" b="1" smtClean="0"/>
              <a:t>Anxiety disorder: types cont.</a:t>
            </a:r>
          </a:p>
        </p:txBody>
      </p:sp>
      <p:sp>
        <p:nvSpPr>
          <p:cNvPr id="12291" name="Rectangle 3"/>
          <p:cNvSpPr>
            <a:spLocks noGrp="1" noChangeArrowheads="1"/>
          </p:cNvSpPr>
          <p:nvPr>
            <p:ph type="body" idx="1"/>
          </p:nvPr>
        </p:nvSpPr>
        <p:spPr/>
        <p:txBody>
          <a:bodyPr/>
          <a:lstStyle/>
          <a:p>
            <a:pPr eaLnBrk="1" hangingPunct="1">
              <a:defRPr/>
            </a:pPr>
            <a:r>
              <a:rPr lang="en-GB" altLang="en-US" b="1" smtClean="0"/>
              <a:t>Obsessive-compulsive disorder (OCD)</a:t>
            </a:r>
            <a:endParaRPr lang="en-GB" altLang="en-US" smtClean="0"/>
          </a:p>
          <a:p>
            <a:pPr eaLnBrk="1" hangingPunct="1">
              <a:defRPr/>
            </a:pPr>
            <a:r>
              <a:rPr lang="en-GB" altLang="en-US" b="1" smtClean="0"/>
              <a:t>Acute stress disorder</a:t>
            </a:r>
          </a:p>
          <a:p>
            <a:pPr eaLnBrk="1" hangingPunct="1">
              <a:defRPr/>
            </a:pPr>
            <a:r>
              <a:rPr lang="en-GB" altLang="en-US" b="1" smtClean="0"/>
              <a:t>Adjustment disorder</a:t>
            </a:r>
          </a:p>
          <a:p>
            <a:pPr eaLnBrk="1" hangingPunct="1">
              <a:defRPr/>
            </a:pPr>
            <a:r>
              <a:rPr lang="en-GB" altLang="en-US" b="1" smtClean="0"/>
              <a:t>Posttraumatic Stress Disorder</a:t>
            </a:r>
          </a:p>
          <a:p>
            <a:pPr eaLnBrk="1" hangingPunct="1">
              <a:defRPr/>
            </a:pPr>
            <a:r>
              <a:rPr lang="en-GB" altLang="en-US" b="1" smtClean="0"/>
              <a:t>Hypochondriasis (health anxiety disorder)</a:t>
            </a:r>
          </a:p>
          <a:p>
            <a:pPr eaLnBrk="1" hangingPunct="1">
              <a:defRPr/>
            </a:pPr>
            <a:endParaRPr lang="en-GB" altLang="en-US" b="1"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GB" altLang="en-US" b="1" smtClean="0"/>
              <a:t>Panic disorder</a:t>
            </a:r>
            <a:r>
              <a:rPr lang="en-GB" altLang="en-US" smtClean="0"/>
              <a:t> </a:t>
            </a:r>
            <a:endParaRPr lang="en-GB" altLang="en-US" b="1" smtClean="0"/>
          </a:p>
        </p:txBody>
      </p:sp>
      <p:sp>
        <p:nvSpPr>
          <p:cNvPr id="25603" name="Rectangle 3"/>
          <p:cNvSpPr>
            <a:spLocks noGrp="1" noChangeArrowheads="1"/>
          </p:cNvSpPr>
          <p:nvPr>
            <p:ph type="body" idx="1"/>
          </p:nvPr>
        </p:nvSpPr>
        <p:spPr/>
        <p:txBody>
          <a:bodyPr/>
          <a:lstStyle/>
          <a:p>
            <a:pPr eaLnBrk="1" hangingPunct="1">
              <a:lnSpc>
                <a:spcPct val="80000"/>
              </a:lnSpc>
              <a:defRPr/>
            </a:pPr>
            <a:r>
              <a:rPr lang="en-GB" altLang="en-US" sz="2800" smtClean="0"/>
              <a:t>Characterised by recurrent, unexpected panic attacks. </a:t>
            </a:r>
          </a:p>
          <a:p>
            <a:pPr eaLnBrk="1" hangingPunct="1">
              <a:lnSpc>
                <a:spcPct val="80000"/>
              </a:lnSpc>
              <a:defRPr/>
            </a:pPr>
            <a:r>
              <a:rPr lang="en-GB" altLang="en-US" sz="2800" smtClean="0"/>
              <a:t>Sudden onset of intense fear, apprehension or terror. </a:t>
            </a:r>
          </a:p>
          <a:p>
            <a:pPr eaLnBrk="1" hangingPunct="1">
              <a:lnSpc>
                <a:spcPct val="80000"/>
              </a:lnSpc>
              <a:defRPr/>
            </a:pPr>
            <a:r>
              <a:rPr lang="en-GB" altLang="en-US" sz="2800" smtClean="0"/>
              <a:t>Experiences intense physical symptoms such as breathlessness, choking, palpitations and chest pains. </a:t>
            </a:r>
          </a:p>
          <a:p>
            <a:pPr eaLnBrk="1" hangingPunct="1">
              <a:lnSpc>
                <a:spcPct val="80000"/>
              </a:lnSpc>
              <a:defRPr/>
            </a:pPr>
            <a:r>
              <a:rPr lang="en-GB" altLang="en-US" sz="2800" smtClean="0"/>
              <a:t>The attacks set in suddenly and intensify rapidly reaching a peak in seconds or minutes. Fears of losing control, going “mad” or dying commonly occur.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en-GB" altLang="en-US" smtClean="0"/>
              <a:t>Management of PD</a:t>
            </a:r>
          </a:p>
        </p:txBody>
      </p:sp>
      <p:sp>
        <p:nvSpPr>
          <p:cNvPr id="52227" name="Rectangle 3"/>
          <p:cNvSpPr>
            <a:spLocks noGrp="1" noChangeArrowheads="1"/>
          </p:cNvSpPr>
          <p:nvPr>
            <p:ph type="body" idx="1"/>
          </p:nvPr>
        </p:nvSpPr>
        <p:spPr/>
        <p:txBody>
          <a:bodyPr/>
          <a:lstStyle/>
          <a:p>
            <a:pPr eaLnBrk="1" hangingPunct="1">
              <a:lnSpc>
                <a:spcPct val="80000"/>
              </a:lnSpc>
              <a:defRPr/>
            </a:pPr>
            <a:r>
              <a:rPr lang="en-GB" altLang="en-US" sz="2000" smtClean="0"/>
              <a:t>Physical </a:t>
            </a:r>
          </a:p>
          <a:p>
            <a:pPr lvl="1" eaLnBrk="1" hangingPunct="1">
              <a:lnSpc>
                <a:spcPct val="80000"/>
              </a:lnSpc>
              <a:defRPr/>
            </a:pPr>
            <a:r>
              <a:rPr lang="en-GB" altLang="en-US" sz="1800" smtClean="0"/>
              <a:t>SSRI</a:t>
            </a:r>
          </a:p>
          <a:p>
            <a:pPr lvl="2" eaLnBrk="1" hangingPunct="1">
              <a:lnSpc>
                <a:spcPct val="80000"/>
              </a:lnSpc>
              <a:defRPr/>
            </a:pPr>
            <a:r>
              <a:rPr lang="en-GB" altLang="en-US" sz="1600" smtClean="0"/>
              <a:t>Paroxetine start from 10 mg mane, increase to 50 mg </a:t>
            </a:r>
          </a:p>
          <a:p>
            <a:pPr lvl="2" eaLnBrk="1" hangingPunct="1">
              <a:lnSpc>
                <a:spcPct val="80000"/>
              </a:lnSpc>
              <a:defRPr/>
            </a:pPr>
            <a:r>
              <a:rPr lang="en-GB" altLang="en-US" sz="1600" smtClean="0"/>
              <a:t>Citalopram 10 mg – 60 mg</a:t>
            </a:r>
          </a:p>
          <a:p>
            <a:pPr lvl="2" eaLnBrk="1" hangingPunct="1">
              <a:lnSpc>
                <a:spcPct val="80000"/>
              </a:lnSpc>
              <a:defRPr/>
            </a:pPr>
            <a:r>
              <a:rPr lang="en-GB" altLang="en-US" sz="1600" smtClean="0"/>
              <a:t>Ecitalopram start from 5 mg build up to 20 – 30 mg</a:t>
            </a:r>
          </a:p>
          <a:p>
            <a:pPr eaLnBrk="1" hangingPunct="1">
              <a:lnSpc>
                <a:spcPct val="80000"/>
              </a:lnSpc>
              <a:defRPr/>
            </a:pPr>
            <a:r>
              <a:rPr lang="en-GB" altLang="en-US" sz="2000" smtClean="0"/>
              <a:t>Benzodiazepines </a:t>
            </a:r>
          </a:p>
          <a:p>
            <a:pPr lvl="1" eaLnBrk="1" hangingPunct="1">
              <a:lnSpc>
                <a:spcPct val="80000"/>
              </a:lnSpc>
              <a:defRPr/>
            </a:pPr>
            <a:r>
              <a:rPr lang="en-GB" altLang="en-US" sz="1800" smtClean="0"/>
              <a:t>Alprazolam: rapid response within days</a:t>
            </a:r>
          </a:p>
          <a:p>
            <a:pPr eaLnBrk="1" hangingPunct="1">
              <a:lnSpc>
                <a:spcPct val="80000"/>
              </a:lnSpc>
              <a:defRPr/>
            </a:pPr>
            <a:r>
              <a:rPr lang="en-GB" altLang="en-US" sz="2000" smtClean="0"/>
              <a:t>TCA</a:t>
            </a:r>
          </a:p>
          <a:p>
            <a:pPr lvl="1" eaLnBrk="1" hangingPunct="1">
              <a:lnSpc>
                <a:spcPct val="80000"/>
              </a:lnSpc>
              <a:defRPr/>
            </a:pPr>
            <a:r>
              <a:rPr lang="en-GB" altLang="en-US" sz="1800" smtClean="0"/>
              <a:t>Imipramine</a:t>
            </a:r>
          </a:p>
          <a:p>
            <a:pPr lvl="1" eaLnBrk="1" hangingPunct="1">
              <a:lnSpc>
                <a:spcPct val="80000"/>
              </a:lnSpc>
              <a:defRPr/>
            </a:pPr>
            <a:r>
              <a:rPr lang="en-GB" altLang="en-US" sz="1800" smtClean="0"/>
              <a:t>Clomipramine</a:t>
            </a:r>
          </a:p>
          <a:p>
            <a:pPr eaLnBrk="1" hangingPunct="1">
              <a:lnSpc>
                <a:spcPct val="80000"/>
              </a:lnSpc>
              <a:defRPr/>
            </a:pPr>
            <a:r>
              <a:rPr lang="en-GB" altLang="en-US" sz="2000" smtClean="0"/>
              <a:t>MAOI</a:t>
            </a:r>
          </a:p>
          <a:p>
            <a:pPr lvl="1" eaLnBrk="1" hangingPunct="1">
              <a:lnSpc>
                <a:spcPct val="80000"/>
              </a:lnSpc>
              <a:defRPr/>
            </a:pPr>
            <a:r>
              <a:rPr lang="en-GB" altLang="en-US" sz="1800" smtClean="0"/>
              <a:t>Phenelzine</a:t>
            </a:r>
          </a:p>
          <a:p>
            <a:pPr lvl="1" eaLnBrk="1" hangingPunct="1">
              <a:lnSpc>
                <a:spcPct val="80000"/>
              </a:lnSpc>
              <a:defRPr/>
            </a:pPr>
            <a:r>
              <a:rPr lang="en-GB" altLang="en-US" sz="1800" smtClean="0"/>
              <a:t>Tranylcypromine</a:t>
            </a:r>
          </a:p>
          <a:p>
            <a:pPr eaLnBrk="1" hangingPunct="1">
              <a:lnSpc>
                <a:spcPct val="80000"/>
              </a:lnSpc>
              <a:defRPr/>
            </a:pPr>
            <a:r>
              <a:rPr lang="en-GB" altLang="en-US" sz="2000" smtClean="0"/>
              <a:t>Reversible inhibitors of monoamine oxidase type A (RIMAs)</a:t>
            </a:r>
          </a:p>
          <a:p>
            <a:pPr lvl="1" eaLnBrk="1" hangingPunct="1">
              <a:lnSpc>
                <a:spcPct val="80000"/>
              </a:lnSpc>
              <a:defRPr/>
            </a:pPr>
            <a:r>
              <a:rPr lang="en-GB" altLang="en-US" sz="1800" smtClean="0"/>
              <a:t>Moclobemide  </a:t>
            </a:r>
          </a:p>
        </p:txBody>
      </p:sp>
    </p:spTree>
  </p:cSld>
  <p:clrMapOvr>
    <a:masterClrMapping/>
  </p:clrMapOvr>
</p:sld>
</file>

<file path=ppt/theme/theme1.xml><?xml version="1.0" encoding="utf-8"?>
<a:theme xmlns:a="http://schemas.openxmlformats.org/drawingml/2006/main" name="Satellite Dish">
  <a:themeElements>
    <a:clrScheme name="Satellite Dish 4">
      <a:dk1>
        <a:srgbClr val="666A5C"/>
      </a:dk1>
      <a:lt1>
        <a:srgbClr val="FFFFFF"/>
      </a:lt1>
      <a:dk2>
        <a:srgbClr val="757868"/>
      </a:dk2>
      <a:lt2>
        <a:srgbClr val="C4C3AA"/>
      </a:lt2>
      <a:accent1>
        <a:srgbClr val="9AC2C0"/>
      </a:accent1>
      <a:accent2>
        <a:srgbClr val="4D4F45"/>
      </a:accent2>
      <a:accent3>
        <a:srgbClr val="BDBEB9"/>
      </a:accent3>
      <a:accent4>
        <a:srgbClr val="DADADA"/>
      </a:accent4>
      <a:accent5>
        <a:srgbClr val="CADDDC"/>
      </a:accent5>
      <a:accent6>
        <a:srgbClr val="45473E"/>
      </a:accent6>
      <a:hlink>
        <a:srgbClr val="009999"/>
      </a:hlink>
      <a:folHlink>
        <a:srgbClr val="BFCB4F"/>
      </a:folHlink>
    </a:clrScheme>
    <a:fontScheme name="Satellite Dish">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atellite Dish 1">
        <a:dk1>
          <a:srgbClr val="660000"/>
        </a:dk1>
        <a:lt1>
          <a:srgbClr val="FFFFFF"/>
        </a:lt1>
        <a:dk2>
          <a:srgbClr val="A80000"/>
        </a:dk2>
        <a:lt2>
          <a:srgbClr val="FFFF99"/>
        </a:lt2>
        <a:accent1>
          <a:srgbClr val="FF6600"/>
        </a:accent1>
        <a:accent2>
          <a:srgbClr val="6A0000"/>
        </a:accent2>
        <a:accent3>
          <a:srgbClr val="D1AAAA"/>
        </a:accent3>
        <a:accent4>
          <a:srgbClr val="DADADA"/>
        </a:accent4>
        <a:accent5>
          <a:srgbClr val="FFB8AA"/>
        </a:accent5>
        <a:accent6>
          <a:srgbClr val="5F00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
      <a:clrScheme name="Satellite Dish 2">
        <a:dk1>
          <a:srgbClr val="6A4700"/>
        </a:dk1>
        <a:lt1>
          <a:srgbClr val="FFFFFF"/>
        </a:lt1>
        <a:dk2>
          <a:srgbClr val="522900"/>
        </a:dk2>
        <a:lt2>
          <a:srgbClr val="FFFF99"/>
        </a:lt2>
        <a:accent1>
          <a:srgbClr val="CC9900"/>
        </a:accent1>
        <a:accent2>
          <a:srgbClr val="9C7300"/>
        </a:accent2>
        <a:accent3>
          <a:srgbClr val="B3ACAA"/>
        </a:accent3>
        <a:accent4>
          <a:srgbClr val="DADADA"/>
        </a:accent4>
        <a:accent5>
          <a:srgbClr val="E2CAAA"/>
        </a:accent5>
        <a:accent6>
          <a:srgbClr val="8D6800"/>
        </a:accent6>
        <a:hlink>
          <a:srgbClr val="FF9900"/>
        </a:hlink>
        <a:folHlink>
          <a:srgbClr val="FFFF66"/>
        </a:folHlink>
      </a:clrScheme>
      <a:clrMap bg1="dk2" tx1="lt1" bg2="dk1" tx2="lt2" accent1="accent1" accent2="accent2" accent3="accent3" accent4="accent4" accent5="accent5" accent6="accent6" hlink="hlink" folHlink="folHlink"/>
    </a:extraClrScheme>
    <a:extraClrScheme>
      <a:clrScheme name="Satellite Dish 3">
        <a:dk1>
          <a:srgbClr val="495630"/>
        </a:dk1>
        <a:lt1>
          <a:srgbClr val="FFFFCC"/>
        </a:lt1>
        <a:dk2>
          <a:srgbClr val="2D361C"/>
        </a:dk2>
        <a:lt2>
          <a:srgbClr val="BAD38D"/>
        </a:lt2>
        <a:accent1>
          <a:srgbClr val="68803E"/>
        </a:accent1>
        <a:accent2>
          <a:srgbClr val="556636"/>
        </a:accent2>
        <a:accent3>
          <a:srgbClr val="ADAEAB"/>
        </a:accent3>
        <a:accent4>
          <a:srgbClr val="DADAAE"/>
        </a:accent4>
        <a:accent5>
          <a:srgbClr val="B9C0AF"/>
        </a:accent5>
        <a:accent6>
          <a:srgbClr val="4C5C30"/>
        </a:accent6>
        <a:hlink>
          <a:srgbClr val="339933"/>
        </a:hlink>
        <a:folHlink>
          <a:srgbClr val="D9D400"/>
        </a:folHlink>
      </a:clrScheme>
      <a:clrMap bg1="dk2" tx1="lt1" bg2="dk1" tx2="lt2" accent1="accent1" accent2="accent2" accent3="accent3" accent4="accent4" accent5="accent5" accent6="accent6" hlink="hlink" folHlink="folHlink"/>
    </a:extraClrScheme>
    <a:extraClrScheme>
      <a:clrScheme name="Satellite Dish 4">
        <a:dk1>
          <a:srgbClr val="666A5C"/>
        </a:dk1>
        <a:lt1>
          <a:srgbClr val="FFFFFF"/>
        </a:lt1>
        <a:dk2>
          <a:srgbClr val="757868"/>
        </a:dk2>
        <a:lt2>
          <a:srgbClr val="C4C3AA"/>
        </a:lt2>
        <a:accent1>
          <a:srgbClr val="9AC2C0"/>
        </a:accent1>
        <a:accent2>
          <a:srgbClr val="4D4F45"/>
        </a:accent2>
        <a:accent3>
          <a:srgbClr val="BDBEB9"/>
        </a:accent3>
        <a:accent4>
          <a:srgbClr val="DADADA"/>
        </a:accent4>
        <a:accent5>
          <a:srgbClr val="CADDDC"/>
        </a:accent5>
        <a:accent6>
          <a:srgbClr val="45473E"/>
        </a:accent6>
        <a:hlink>
          <a:srgbClr val="009999"/>
        </a:hlink>
        <a:folHlink>
          <a:srgbClr val="BFCB4F"/>
        </a:folHlink>
      </a:clrScheme>
      <a:clrMap bg1="dk2" tx1="lt1" bg2="dk1" tx2="lt2" accent1="accent1" accent2="accent2" accent3="accent3" accent4="accent4" accent5="accent5" accent6="accent6" hlink="hlink" folHlink="folHlink"/>
    </a:extraClrScheme>
    <a:extraClrScheme>
      <a:clrScheme name="Satellite Dish 5">
        <a:dk1>
          <a:srgbClr val="006664"/>
        </a:dk1>
        <a:lt1>
          <a:srgbClr val="FFFFFF"/>
        </a:lt1>
        <a:dk2>
          <a:srgbClr val="00908D"/>
        </a:dk2>
        <a:lt2>
          <a:srgbClr val="ADE5CD"/>
        </a:lt2>
        <a:accent1>
          <a:srgbClr val="00CCFF"/>
        </a:accent1>
        <a:accent2>
          <a:srgbClr val="006666"/>
        </a:accent2>
        <a:accent3>
          <a:srgbClr val="AAC6C5"/>
        </a:accent3>
        <a:accent4>
          <a:srgbClr val="DADADA"/>
        </a:accent4>
        <a:accent5>
          <a:srgbClr val="AAE2FF"/>
        </a:accent5>
        <a:accent6>
          <a:srgbClr val="005C5C"/>
        </a:accent6>
        <a:hlink>
          <a:srgbClr val="6DD8DB"/>
        </a:hlink>
        <a:folHlink>
          <a:srgbClr val="C5E2FF"/>
        </a:folHlink>
      </a:clrScheme>
      <a:clrMap bg1="dk2" tx1="lt1" bg2="dk1" tx2="lt2" accent1="accent1" accent2="accent2" accent3="accent3" accent4="accent4" accent5="accent5" accent6="accent6" hlink="hlink" folHlink="folHlink"/>
    </a:extraClrScheme>
    <a:extraClrScheme>
      <a:clrScheme name="Satellite Dish 6">
        <a:dk1>
          <a:srgbClr val="000000"/>
        </a:dk1>
        <a:lt1>
          <a:srgbClr val="DDDCC5"/>
        </a:lt1>
        <a:dk2>
          <a:srgbClr val="000000"/>
        </a:dk2>
        <a:lt2>
          <a:srgbClr val="B9B695"/>
        </a:lt2>
        <a:accent1>
          <a:srgbClr val="EAEBE9"/>
        </a:accent1>
        <a:accent2>
          <a:srgbClr val="BFBFAB"/>
        </a:accent2>
        <a:accent3>
          <a:srgbClr val="EBEBDF"/>
        </a:accent3>
        <a:accent4>
          <a:srgbClr val="000000"/>
        </a:accent4>
        <a:accent5>
          <a:srgbClr val="F3F3F2"/>
        </a:accent5>
        <a:accent6>
          <a:srgbClr val="ADAD9B"/>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atellite Dish 7">
        <a:dk1>
          <a:srgbClr val="000000"/>
        </a:dk1>
        <a:lt1>
          <a:srgbClr val="FFFFFF"/>
        </a:lt1>
        <a:dk2>
          <a:srgbClr val="000000"/>
        </a:dk2>
        <a:lt2>
          <a:srgbClr val="B2B2B2"/>
        </a:lt2>
        <a:accent1>
          <a:srgbClr val="336699"/>
        </a:accent1>
        <a:accent2>
          <a:srgbClr val="5F5F5F"/>
        </a:accent2>
        <a:accent3>
          <a:srgbClr val="AAAAAA"/>
        </a:accent3>
        <a:accent4>
          <a:srgbClr val="DADADA"/>
        </a:accent4>
        <a:accent5>
          <a:srgbClr val="ADB8CA"/>
        </a:accent5>
        <a:accent6>
          <a:srgbClr val="555555"/>
        </a:accent6>
        <a:hlink>
          <a:srgbClr val="BBE5FF"/>
        </a:hlink>
        <a:folHlink>
          <a:srgbClr val="B6B3E1"/>
        </a:folHlink>
      </a:clrScheme>
      <a:clrMap bg1="dk2" tx1="lt1" bg2="dk1" tx2="lt2" accent1="accent1" accent2="accent2" accent3="accent3" accent4="accent4" accent5="accent5" accent6="accent6" hlink="hlink" folHlink="folHlink"/>
    </a:extraClrScheme>
    <a:extraClrScheme>
      <a:clrScheme name="Satellite Dish 8">
        <a:dk1>
          <a:srgbClr val="000090"/>
        </a:dk1>
        <a:lt1>
          <a:srgbClr val="EAEAEA"/>
        </a:lt1>
        <a:dk2>
          <a:srgbClr val="3A3AB2"/>
        </a:dk2>
        <a:lt2>
          <a:srgbClr val="CAD4DC"/>
        </a:lt2>
        <a:accent1>
          <a:srgbClr val="3974AF"/>
        </a:accent1>
        <a:accent2>
          <a:srgbClr val="232369"/>
        </a:accent2>
        <a:accent3>
          <a:srgbClr val="AEAED5"/>
        </a:accent3>
        <a:accent4>
          <a:srgbClr val="C8C8C8"/>
        </a:accent4>
        <a:accent5>
          <a:srgbClr val="AEBCD4"/>
        </a:accent5>
        <a:accent6>
          <a:srgbClr val="1F1F5E"/>
        </a:accent6>
        <a:hlink>
          <a:srgbClr val="00CCFF"/>
        </a:hlink>
        <a:folHlink>
          <a:srgbClr val="6699FF"/>
        </a:folHlink>
      </a:clrScheme>
      <a:clrMap bg1="dk2" tx1="lt1" bg2="dk1" tx2="lt2" accent1="accent1" accent2="accent2" accent3="accent3" accent4="accent4" accent5="accent5" accent6="accent6" hlink="hlink" folHlink="folHlink"/>
    </a:extraClrScheme>
    <a:extraClrScheme>
      <a:clrScheme name="Satellite Dish 9">
        <a:dk1>
          <a:srgbClr val="9C9C9C"/>
        </a:dk1>
        <a:lt1>
          <a:srgbClr val="FFFFFF"/>
        </a:lt1>
        <a:dk2>
          <a:srgbClr val="8696CA"/>
        </a:dk2>
        <a:lt2>
          <a:srgbClr val="FFFFFF"/>
        </a:lt2>
        <a:accent1>
          <a:srgbClr val="97D1D5"/>
        </a:accent1>
        <a:accent2>
          <a:srgbClr val="666699"/>
        </a:accent2>
        <a:accent3>
          <a:srgbClr val="C3C9E1"/>
        </a:accent3>
        <a:accent4>
          <a:srgbClr val="DADADA"/>
        </a:accent4>
        <a:accent5>
          <a:srgbClr val="C9E5E7"/>
        </a:accent5>
        <a:accent6>
          <a:srgbClr val="5C5C8A"/>
        </a:accent6>
        <a:hlink>
          <a:srgbClr val="0000FF"/>
        </a:hlink>
        <a:folHlink>
          <a:srgbClr val="0099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Satellite Dish</Template>
  <TotalTime>277</TotalTime>
  <Words>2149</Words>
  <Application>Microsoft Office PowerPoint</Application>
  <PresentationFormat>On-screen Show (4:3)</PresentationFormat>
  <Paragraphs>251</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Verdana</vt:lpstr>
      <vt:lpstr>Arial</vt:lpstr>
      <vt:lpstr>Wingdings</vt:lpstr>
      <vt:lpstr>Calibri</vt:lpstr>
      <vt:lpstr>Satellite Dish</vt:lpstr>
      <vt:lpstr>Management of Anxiety Disorders</vt:lpstr>
      <vt:lpstr>Establish diagnosis</vt:lpstr>
      <vt:lpstr>Determine severity</vt:lpstr>
      <vt:lpstr>Consider all options</vt:lpstr>
      <vt:lpstr>Specify type of disorder and co-morbity</vt:lpstr>
      <vt:lpstr>Anxiety disorder: types</vt:lpstr>
      <vt:lpstr>Anxiety disorder: types cont.</vt:lpstr>
      <vt:lpstr>Panic disorder </vt:lpstr>
      <vt:lpstr>Management of PD</vt:lpstr>
      <vt:lpstr>Agoraphobia</vt:lpstr>
      <vt:lpstr>Social phobia (Social Anxiety disorder - SAD)</vt:lpstr>
      <vt:lpstr>Specific phobia</vt:lpstr>
      <vt:lpstr>Management of phobic anxiety disorder</vt:lpstr>
      <vt:lpstr>Management of phobic anxiety disorder cont.</vt:lpstr>
      <vt:lpstr>Generalised anxiety disorder (GAD)</vt:lpstr>
      <vt:lpstr>Management of GAD</vt:lpstr>
      <vt:lpstr>Obsessive-compulsive disorders</vt:lpstr>
      <vt:lpstr>Management of OC-D</vt:lpstr>
      <vt:lpstr>Adjustment disorder</vt:lpstr>
      <vt:lpstr>Management of adjustment disorder</vt:lpstr>
      <vt:lpstr>Posttraumatic stress disorder (PTSD)</vt:lpstr>
      <vt:lpstr>Management of PTSD </vt:lpstr>
      <vt:lpstr>Classification and properties of Drugs used in treating anxiety disorders</vt:lpstr>
      <vt:lpstr>Anxiolytic drugs: Drugs acting via monoaminergic neurotransmission</vt:lpstr>
      <vt:lpstr>SSRIs</vt:lpstr>
      <vt:lpstr>SSRI side effects</vt:lpstr>
      <vt:lpstr>SSRIs adverse side effects cont.</vt:lpstr>
      <vt:lpstr>Tricyclic antidepressants</vt:lpstr>
      <vt:lpstr>Tricyclic antidepressants: side effects</vt:lpstr>
      <vt:lpstr>Tricyclic antidepressants: mode of action</vt:lpstr>
      <vt:lpstr>Tricyclic antidepressants: uses</vt:lpstr>
      <vt:lpstr>Monoamine oxidase inhibitors</vt:lpstr>
      <vt:lpstr>Venlafaxine </vt:lpstr>
      <vt:lpstr>Other drugs acting via monoaminergic neurotransmission </vt:lpstr>
      <vt:lpstr>Buspirone </vt:lpstr>
      <vt:lpstr>β -adrenergic blockers</vt:lpstr>
      <vt:lpstr>Other drugs acting via monoaminergic neurotransmission </vt:lpstr>
      <vt:lpstr>`Drugs acting via amino acid neurotransmission  Benzodiazepines </vt:lpstr>
      <vt:lpstr>Benzodiazepines</vt:lpstr>
      <vt:lpstr>Anticonvulsants</vt:lpstr>
      <vt:lpstr>Drugs with other mechanisms of action</vt:lpstr>
    </vt:vector>
  </TitlesOfParts>
  <Company>CHS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Anxiety Disorders</dc:title>
  <dc:creator>Psychiatry Grants</dc:creator>
  <cp:lastModifiedBy>Ogera</cp:lastModifiedBy>
  <cp:revision>20</cp:revision>
  <dcterms:created xsi:type="dcterms:W3CDTF">2007-04-27T15:46:34Z</dcterms:created>
  <dcterms:modified xsi:type="dcterms:W3CDTF">2025-07-05T10:34:57Z</dcterms:modified>
</cp:coreProperties>
</file>