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0A3B9-D769-4633-B6F2-D182F3C26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84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6DDA2-3637-45FA-B1C3-00B882908D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07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EB8AC-1F46-4BC2-B7B9-4B0E272C1F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73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A2611-2A3E-4A89-BF16-5A88E489B1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48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71DF2-DBB3-4538-896B-A6A825CB79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81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FBFC0-DD73-4AE9-8874-0FFC11138D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76C3-6A96-45F5-A25D-708CF9DD99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12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0F3C7-7267-495F-953F-5F50DB6DFD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69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DE2D5-95D9-4917-B1B4-6A801984D7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66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AA00A-8BDB-4965-9667-B9BEA28A42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01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40B3E-80E7-4E86-9432-310E059018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93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C39BF3A-F201-496E-B978-DECD3D652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8153400" cy="1470025"/>
          </a:xfrm>
        </p:spPr>
        <p:txBody>
          <a:bodyPr anchor="ctr"/>
          <a:lstStyle/>
          <a:p>
            <a:pPr eaLnBrk="1" hangingPunct="1"/>
            <a:r>
              <a:rPr lang="en-US" altLang="en-US" sz="8000" b="1" smtClean="0"/>
              <a:t>Bipolar disorder</a:t>
            </a: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Clinical features of hypomania contd’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arenR" startAt="2"/>
            </a:pPr>
            <a:r>
              <a:rPr lang="en-US" altLang="en-US" sz="2000" smtClean="0"/>
              <a:t>During the period of mood disturbance, 3 or more of the following symptoms are persistent, (4 if the mood is only irritable) and present to a significant degree:</a:t>
            </a:r>
          </a:p>
          <a:p>
            <a:pPr marL="533400" indent="-533400" eaLnBrk="1" hangingPunct="1">
              <a:buFontTx/>
              <a:buAutoNum type="alphaLcPeriod"/>
            </a:pPr>
            <a:r>
              <a:rPr lang="en-US" altLang="en-US" sz="2000" smtClean="0"/>
              <a:t>Inflated self esteem or grandiosity</a:t>
            </a:r>
          </a:p>
          <a:p>
            <a:pPr marL="533400" indent="-533400" eaLnBrk="1" hangingPunct="1">
              <a:buFontTx/>
              <a:buAutoNum type="alphaLcPeriod" startAt="2"/>
            </a:pPr>
            <a:r>
              <a:rPr lang="en-US" altLang="en-US" sz="2000" smtClean="0"/>
              <a:t>Decreased need for sleep</a:t>
            </a:r>
          </a:p>
          <a:p>
            <a:pPr marL="533400" indent="-533400" eaLnBrk="1" hangingPunct="1">
              <a:buFontTx/>
              <a:buAutoNum type="alphaLcPeriod" startAt="3"/>
            </a:pPr>
            <a:r>
              <a:rPr lang="en-US" altLang="en-US" sz="2000" smtClean="0"/>
              <a:t>More talkative than usual</a:t>
            </a:r>
          </a:p>
          <a:p>
            <a:pPr marL="533400" indent="-533400" eaLnBrk="1" hangingPunct="1">
              <a:buFontTx/>
              <a:buAutoNum type="alphaLcPeriod" startAt="4"/>
            </a:pPr>
            <a:r>
              <a:rPr lang="en-US" altLang="en-US" sz="2000" smtClean="0"/>
              <a:t>Flight of ideas or subjective experience that thoughts are racing</a:t>
            </a:r>
          </a:p>
          <a:p>
            <a:pPr marL="533400" indent="-533400" eaLnBrk="1" hangingPunct="1">
              <a:buFontTx/>
              <a:buAutoNum type="alphaLcPeriod" startAt="5"/>
            </a:pPr>
            <a:r>
              <a:rPr lang="en-US" altLang="en-US" sz="2000" smtClean="0"/>
              <a:t>Distractibility (attention too easily drawn to unimportant or irrelevant external stimuli)</a:t>
            </a:r>
          </a:p>
          <a:p>
            <a:pPr marL="533400" indent="-533400" eaLnBrk="1" hangingPunct="1">
              <a:buFontTx/>
              <a:buAutoNum type="alphaLcPeriod" startAt="6"/>
            </a:pPr>
            <a:r>
              <a:rPr lang="en-US" altLang="en-US" sz="2000" smtClean="0"/>
              <a:t>Increase in goal directed activity</a:t>
            </a:r>
          </a:p>
          <a:p>
            <a:pPr marL="533400" indent="-533400" eaLnBrk="1" hangingPunct="1">
              <a:buFontTx/>
              <a:buAutoNum type="alphaLcPeriod" startAt="7"/>
            </a:pPr>
            <a:r>
              <a:rPr lang="en-US" altLang="en-US" sz="2000" smtClean="0"/>
              <a:t>Excessive involvement in pleasurable activities that have a high potential for painful consequences (unrestrained buying sprees, foolish business investments or sexual indiscretions)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Clinical features of hypomania contd’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 startAt="3"/>
            </a:pPr>
            <a:r>
              <a:rPr lang="en-US" altLang="en-US" sz="2400" smtClean="0"/>
              <a:t>The disturbance in mood and the change in functioning are observable by others.</a:t>
            </a:r>
          </a:p>
          <a:p>
            <a:pPr marL="609600" indent="-609600" eaLnBrk="1" hangingPunct="1">
              <a:buFontTx/>
              <a:buAutoNum type="arabicParenR" startAt="4"/>
            </a:pPr>
            <a:r>
              <a:rPr lang="en-US" altLang="en-US" sz="2400" smtClean="0"/>
              <a:t>The episode is not severe enough to cause marked impairment in social or occupational functioning, or to necessitate hospitalization and there are no psychotic features.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Treatment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b="1" smtClean="0"/>
              <a:t>Pharmacotherapy </a:t>
            </a:r>
          </a:p>
          <a:p>
            <a:pPr eaLnBrk="1" hangingPunct="1"/>
            <a:r>
              <a:rPr lang="en-US" altLang="en-US" sz="2000" smtClean="0"/>
              <a:t>Lithium: 900-2100 mg/day</a:t>
            </a:r>
          </a:p>
          <a:p>
            <a:pPr eaLnBrk="1" hangingPunct="1"/>
            <a:r>
              <a:rPr lang="en-US" altLang="en-US" sz="2000" smtClean="0"/>
              <a:t>Carbamazepine: 600-1800mg/day</a:t>
            </a:r>
          </a:p>
          <a:p>
            <a:pPr eaLnBrk="1" hangingPunct="1"/>
            <a:r>
              <a:rPr lang="en-US" altLang="en-US" sz="2000" smtClean="0"/>
              <a:t>Sodium valproate: 600-2600mg/day</a:t>
            </a:r>
          </a:p>
          <a:p>
            <a:pPr eaLnBrk="1" hangingPunct="1"/>
            <a:r>
              <a:rPr lang="en-US" altLang="en-US" sz="2000" smtClean="0"/>
              <a:t>Other drugs: clonazepam/calcium channel blockers</a:t>
            </a:r>
          </a:p>
          <a:p>
            <a:pPr eaLnBrk="1" hangingPunct="1"/>
            <a:r>
              <a:rPr lang="en-US" altLang="en-US" sz="2000" b="1" smtClean="0"/>
              <a:t>Electroconvulsive Therapy (ECT)</a:t>
            </a:r>
          </a:p>
          <a:p>
            <a:pPr eaLnBrk="1" hangingPunct="1"/>
            <a:r>
              <a:rPr lang="en-US" altLang="en-US" sz="2000" smtClean="0"/>
              <a:t>Can be used for acute manic episodes if not adequately responding to antipsychotics and lithium.</a:t>
            </a:r>
          </a:p>
          <a:p>
            <a:pPr eaLnBrk="1" hangingPunct="1"/>
            <a:r>
              <a:rPr lang="en-US" altLang="en-US" sz="2000" b="1" smtClean="0"/>
              <a:t>Psychosocial treatment</a:t>
            </a:r>
          </a:p>
          <a:p>
            <a:pPr eaLnBrk="1" hangingPunct="1"/>
            <a:r>
              <a:rPr lang="en-US" altLang="en-US" sz="2000" smtClean="0"/>
              <a:t>Family and marital therapy to decrease interfamilial and interpersonal difficulties and to reduce or modify stressors with a aim of ensuring continuity of treatment and adequate drug compliance.</a:t>
            </a:r>
          </a:p>
          <a:p>
            <a:pPr eaLnBrk="1" hangingPunct="1"/>
            <a:endParaRPr lang="en-US" altLang="en-US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Diagnosis :</a:t>
            </a:r>
            <a:r>
              <a:rPr lang="en-US" altLang="en-US" sz="2400" smtClean="0"/>
              <a:t>risk for injury related to extreme hyperactivity and impulsive behaviuor,evidenced by lack of control over purposeless and potentially injurious movements.</a:t>
            </a:r>
          </a:p>
          <a:p>
            <a:pPr eaLnBrk="1" hangingPunct="1"/>
            <a:r>
              <a:rPr lang="en-US" altLang="en-US" sz="2400" b="1" smtClean="0"/>
              <a:t>Objective:</a:t>
            </a:r>
            <a:r>
              <a:rPr lang="en-US" altLang="en-US" sz="2400" smtClean="0"/>
              <a:t> patient will not injure self.</a:t>
            </a:r>
          </a:p>
          <a:p>
            <a:pPr eaLnBrk="1" hangingPunct="1"/>
            <a:r>
              <a:rPr lang="en-US" altLang="en-US" sz="2400" b="1" smtClean="0"/>
              <a:t>Intervention:</a:t>
            </a:r>
            <a:r>
              <a:rPr lang="en-US" altLang="en-US" sz="2400" smtClean="0"/>
              <a:t> keep environmental stimuli to a minimum; keep lighting and noise level low, limit interactions with others</a:t>
            </a:r>
          </a:p>
          <a:p>
            <a:pPr eaLnBrk="1" hangingPunct="1"/>
            <a:r>
              <a:rPr lang="en-US" altLang="en-US" sz="2400" b="1" smtClean="0"/>
              <a:t>Rationale :</a:t>
            </a:r>
            <a:r>
              <a:rPr lang="en-US" altLang="en-US" sz="2400" smtClean="0"/>
              <a:t>patient is extremely distractible and responds to even the slightest stimuli.</a:t>
            </a:r>
          </a:p>
          <a:p>
            <a:pPr eaLnBrk="1" hangingPunct="1"/>
            <a:r>
              <a:rPr lang="en-US" altLang="en-US" sz="2400" b="1" smtClean="0"/>
              <a:t>Intervention:</a:t>
            </a:r>
            <a:r>
              <a:rPr lang="en-US" altLang="en-US" sz="2400" smtClean="0"/>
              <a:t> remove hazardous objects and substances.</a:t>
            </a:r>
          </a:p>
          <a:p>
            <a:pPr eaLnBrk="1" hangingPunct="1"/>
            <a:r>
              <a:rPr lang="en-US" altLang="en-US" sz="2400" b="1" smtClean="0"/>
              <a:t>Rationale</a:t>
            </a:r>
            <a:r>
              <a:rPr lang="en-US" altLang="en-US" sz="2400" smtClean="0"/>
              <a:t>: rationality is impaired and patient may harm self inadvertently.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Intervention:</a:t>
            </a:r>
            <a:r>
              <a:rPr lang="en-US" altLang="en-US" sz="2400" smtClean="0"/>
              <a:t> assist patient to engage in activities such as writing, drawing and other physical exercise.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Rationale:</a:t>
            </a:r>
            <a:r>
              <a:rPr lang="en-US" altLang="en-US" sz="2400" smtClean="0"/>
              <a:t> to bring relief from pent-up tension and dissipate energy.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Intervention:</a:t>
            </a:r>
            <a:r>
              <a:rPr lang="en-US" altLang="en-US" sz="2400" smtClean="0"/>
              <a:t> stay with the patient as hyperactivity increases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Rationale:</a:t>
            </a:r>
            <a:r>
              <a:rPr lang="en-US" altLang="en-US" sz="2400" smtClean="0"/>
              <a:t> to offer support and provide feeling of security.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Intervention:</a:t>
            </a:r>
            <a:r>
              <a:rPr lang="en-US" altLang="en-US" sz="2400" smtClean="0"/>
              <a:t> administer medication as prescribed by physician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Rationale:</a:t>
            </a:r>
            <a:r>
              <a:rPr lang="en-US" altLang="en-US" sz="2400" smtClean="0"/>
              <a:t> for providing rapid relief from symptoms of hyperactivity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Diagnosis:</a:t>
            </a:r>
            <a:r>
              <a:rPr lang="en-US" altLang="en-US" sz="2400" smtClean="0"/>
              <a:t> risk for violence; self directed or directed at others related to manic excitement, delusional thinking and hallucinations.</a:t>
            </a:r>
          </a:p>
          <a:p>
            <a:pPr eaLnBrk="1" hangingPunct="1"/>
            <a:r>
              <a:rPr lang="en-US" altLang="en-US" sz="2400" b="1" smtClean="0"/>
              <a:t>Objective:</a:t>
            </a:r>
            <a:r>
              <a:rPr lang="en-US" altLang="en-US" sz="2400" smtClean="0"/>
              <a:t> patient will not harm self or others</a:t>
            </a:r>
          </a:p>
          <a:p>
            <a:pPr eaLnBrk="1" hangingPunct="1"/>
            <a:r>
              <a:rPr lang="en-US" altLang="en-US" sz="2400" smtClean="0"/>
              <a:t>Intewrvention:maintain low level of stimuli in patient’s environment</a:t>
            </a:r>
          </a:p>
          <a:p>
            <a:pPr eaLnBrk="1" hangingPunct="1"/>
            <a:r>
              <a:rPr lang="en-US" altLang="en-US" sz="2400" b="1" smtClean="0"/>
              <a:t>Rationale:</a:t>
            </a:r>
            <a:r>
              <a:rPr lang="en-US" altLang="en-US" sz="2400" smtClean="0"/>
              <a:t> to minimize anxiety and suspiciousness</a:t>
            </a:r>
          </a:p>
          <a:p>
            <a:pPr eaLnBrk="1" hangingPunct="1"/>
            <a:r>
              <a:rPr lang="en-US" altLang="en-US" sz="2400" b="1" smtClean="0"/>
              <a:t>Intervention:</a:t>
            </a:r>
            <a:r>
              <a:rPr lang="en-US" altLang="en-US" sz="2400" smtClean="0"/>
              <a:t> ensure that all sharp objects, glass or mirror items, belts ties have been removed from patient’s environment.</a:t>
            </a:r>
          </a:p>
          <a:p>
            <a:pPr eaLnBrk="1" hangingPunct="1"/>
            <a:r>
              <a:rPr lang="en-US" altLang="en-US" sz="2400" b="1" smtClean="0"/>
              <a:t>Rationale:</a:t>
            </a:r>
            <a:r>
              <a:rPr lang="en-US" altLang="en-US" sz="2400" smtClean="0"/>
              <a:t> these may be used to harm self or others.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Intervention: </a:t>
            </a:r>
            <a:r>
              <a:rPr lang="en-US" altLang="en-US" sz="2400" smtClean="0"/>
              <a:t>have sufficient staff to indicate a show of strength to the patient if necessary. State limitations and expectations.</a:t>
            </a:r>
          </a:p>
          <a:p>
            <a:pPr eaLnBrk="1" hangingPunct="1"/>
            <a:r>
              <a:rPr lang="en-US" altLang="en-US" sz="2400" b="1" smtClean="0"/>
              <a:t>Rationale: </a:t>
            </a:r>
            <a:r>
              <a:rPr lang="en-US" altLang="en-US" sz="2400" smtClean="0"/>
              <a:t>this conveys control over the situation and provides physical security for the staff.</a:t>
            </a:r>
          </a:p>
          <a:p>
            <a:pPr eaLnBrk="1" hangingPunct="1"/>
            <a:r>
              <a:rPr lang="en-US" altLang="en-US" sz="2400" b="1" smtClean="0"/>
              <a:t>Intervention: </a:t>
            </a:r>
            <a:r>
              <a:rPr lang="en-US" altLang="en-US" sz="2400" smtClean="0"/>
              <a:t>administer tranquillizing medication</a:t>
            </a:r>
          </a:p>
          <a:p>
            <a:pPr eaLnBrk="1" hangingPunct="1"/>
            <a:r>
              <a:rPr lang="en-US" altLang="en-US" sz="2400" b="1" smtClean="0"/>
              <a:t>Rationale: </a:t>
            </a:r>
            <a:r>
              <a:rPr lang="en-US" altLang="en-US" sz="2400" smtClean="0"/>
              <a:t>for rapid relief from symptoms of violent behavior.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Altered nutrition, less than the body requirements related to refusal or inability to sit still long enough to eat, evidenced by weight loss, amenorrhea.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Objective:</a:t>
            </a:r>
            <a:r>
              <a:rPr lang="en-US" altLang="en-US" sz="2400" smtClean="0"/>
              <a:t> patient will not exhibit signs and symptoms of malnutrition.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Intervention:</a:t>
            </a:r>
            <a:r>
              <a:rPr lang="en-US" altLang="en-US" sz="2400" smtClean="0"/>
              <a:t> provide high protein, high caloric, nutritious finger foods and drinks that can be consumed on the run.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Rationale:</a:t>
            </a:r>
            <a:r>
              <a:rPr lang="en-US" altLang="en-US" sz="2400" smtClean="0"/>
              <a:t> patient has difficulty sitting long enough to eat a meal.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Intervention:</a:t>
            </a:r>
            <a:r>
              <a:rPr lang="en-US" altLang="en-US" sz="2400" smtClean="0"/>
              <a:t> Find out patient’s likes and dislikes and provide favorite foods.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Intervention: </a:t>
            </a:r>
            <a:r>
              <a:rPr lang="en-US" altLang="en-US" sz="2400" smtClean="0"/>
              <a:t>walk or sit with the patient while he eats</a:t>
            </a:r>
          </a:p>
          <a:p>
            <a:pPr eaLnBrk="1" hangingPunct="1"/>
            <a:r>
              <a:rPr lang="en-US" altLang="en-US" sz="2400" b="1" smtClean="0"/>
              <a:t>Rationale: </a:t>
            </a:r>
            <a:r>
              <a:rPr lang="en-US" altLang="en-US" sz="2400" smtClean="0"/>
              <a:t>to offer support and to encourage patient to eat.</a:t>
            </a:r>
          </a:p>
          <a:p>
            <a:pPr eaLnBrk="1" hangingPunct="1"/>
            <a:r>
              <a:rPr lang="en-US" altLang="en-US" sz="2400" b="1" smtClean="0"/>
              <a:t>Intervention: </a:t>
            </a:r>
            <a:r>
              <a:rPr lang="en-US" altLang="en-US" sz="2400" smtClean="0"/>
              <a:t>Supplement diet with vitamins and minerals</a:t>
            </a:r>
          </a:p>
          <a:p>
            <a:pPr eaLnBrk="1" hangingPunct="1"/>
            <a:r>
              <a:rPr lang="en-US" altLang="en-US" sz="2400" b="1" smtClean="0"/>
              <a:t>Rationale: </a:t>
            </a:r>
            <a:r>
              <a:rPr lang="en-US" altLang="en-US" sz="2400" smtClean="0"/>
              <a:t>to improve nutritional status.</a:t>
            </a:r>
          </a:p>
          <a:p>
            <a:pPr eaLnBrk="1" hangingPunct="1"/>
            <a:r>
              <a:rPr lang="en-US" altLang="en-US" sz="2400" b="1" smtClean="0"/>
              <a:t>Intervention:</a:t>
            </a:r>
            <a:r>
              <a:rPr lang="en-US" altLang="en-US" sz="2400" smtClean="0"/>
              <a:t> maintain accurate record of intake, output and calorie count. Weigh the patient regularly.</a:t>
            </a:r>
          </a:p>
          <a:p>
            <a:pPr eaLnBrk="1" hangingPunct="1"/>
            <a:r>
              <a:rPr lang="en-US" altLang="en-US" sz="2400" b="1" smtClean="0"/>
              <a:t>Rationale: </a:t>
            </a:r>
            <a:r>
              <a:rPr lang="en-US" altLang="en-US" sz="2400" smtClean="0"/>
              <a:t>these are useful data to assess patient’s nutritional status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Nursing Management for Mania contd’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Altered family process related to euphoric mood and grandiose ideas, manipulative behavior, refusal to accept responsibility for own actions</a:t>
            </a:r>
          </a:p>
          <a:p>
            <a:pPr eaLnBrk="1" hangingPunct="1"/>
            <a:r>
              <a:rPr lang="en-US" altLang="en-US" sz="2000" b="1" smtClean="0"/>
              <a:t>Objective: </a:t>
            </a:r>
            <a:r>
              <a:rPr lang="en-US" altLang="en-US" sz="2000" smtClean="0"/>
              <a:t>the family members will demonstrate coping ability in dealing with the patient</a:t>
            </a:r>
          </a:p>
          <a:p>
            <a:pPr eaLnBrk="1" hangingPunct="1"/>
            <a:r>
              <a:rPr lang="en-US" altLang="en-US" sz="2000" b="1" smtClean="0"/>
              <a:t>Intervention: </a:t>
            </a:r>
            <a:r>
              <a:rPr lang="en-US" altLang="en-US" sz="2000" smtClean="0"/>
              <a:t>provide information about behavior patterns and expected course of illness</a:t>
            </a:r>
          </a:p>
          <a:p>
            <a:pPr eaLnBrk="1" hangingPunct="1"/>
            <a:r>
              <a:rPr lang="en-US" altLang="en-US" sz="2000" b="1" smtClean="0"/>
              <a:t>Rationale: </a:t>
            </a:r>
            <a:r>
              <a:rPr lang="en-US" altLang="en-US" sz="2000" smtClean="0"/>
              <a:t>assists family to understand the various aspects of bipolar illness</a:t>
            </a:r>
          </a:p>
          <a:p>
            <a:pPr eaLnBrk="1" hangingPunct="1"/>
            <a:r>
              <a:rPr lang="en-US" altLang="en-US" sz="2000" b="1" smtClean="0"/>
              <a:t>Intervention:</a:t>
            </a:r>
            <a:r>
              <a:rPr lang="en-US" altLang="en-US" sz="2000" smtClean="0"/>
              <a:t> assess the role of the patient in the family and how the illness affects the roles of other members.</a:t>
            </a:r>
          </a:p>
          <a:p>
            <a:pPr eaLnBrk="1" hangingPunct="1"/>
            <a:r>
              <a:rPr lang="en-US" altLang="en-US" sz="2000" b="1" smtClean="0"/>
              <a:t>Rationale:</a:t>
            </a:r>
            <a:r>
              <a:rPr lang="en-US" altLang="en-US" sz="2000" smtClean="0"/>
              <a:t> when the role of the ill person is not filled, family disintegration may occur.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Bipolar Mood Disorders.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This is characterized by recurrent episodes of </a:t>
            </a:r>
            <a:r>
              <a:rPr lang="en-US" altLang="en-US" sz="2400" b="1" smtClean="0"/>
              <a:t>mania</a:t>
            </a:r>
            <a:r>
              <a:rPr lang="en-US" altLang="en-US" sz="2400" smtClean="0"/>
              <a:t> and </a:t>
            </a:r>
            <a:r>
              <a:rPr lang="en-US" altLang="en-US" sz="2400" b="1" smtClean="0"/>
              <a:t>depression</a:t>
            </a:r>
            <a:r>
              <a:rPr lang="en-US" altLang="en-US" sz="2400" smtClean="0"/>
              <a:t> in the same patient.</a:t>
            </a:r>
          </a:p>
          <a:p>
            <a:pPr eaLnBrk="1" hangingPunct="1"/>
            <a:r>
              <a:rPr lang="en-US" altLang="en-US" sz="2400" smtClean="0"/>
              <a:t>Bipolar mood disorder is further classified into two according to DSM IV.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Bipolar I disorder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Bipolar II disorder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b="1" smtClean="0"/>
              <a:t>Bipolar I</a:t>
            </a:r>
            <a:r>
              <a:rPr lang="en-US" altLang="en-US" sz="2400" smtClean="0"/>
              <a:t>: episodes of severe mania and severe depression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b="1" smtClean="0"/>
              <a:t>Bipolar II</a:t>
            </a:r>
            <a:r>
              <a:rPr lang="en-US" altLang="en-US" sz="2400" smtClean="0"/>
              <a:t> : episodes of hypomania and severe depression.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2400" smtClean="0"/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Manic Episode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Mania refers to a syndrome in which the central features are: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Over activity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Mood change (elation or irritability)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Self important ideas.</a:t>
            </a:r>
          </a:p>
          <a:p>
            <a:pPr eaLnBrk="1" hangingPunct="1"/>
            <a:r>
              <a:rPr lang="en-US" altLang="en-US" sz="2400" smtClean="0"/>
              <a:t>This disorder occurs in episodes lasting usually 3 to 4 months, followed by complete recovery.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Classification of Mania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Hypomania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Mania without psychotic episodes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Mania with psychotic episodes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Manic episode unspecified.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Clinical features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smtClean="0"/>
              <a:t>An acute manic episode is characterized by the following features which should last for at least one week: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 b="1" smtClean="0"/>
              <a:t>Elevated, expansive or irritable mood</a:t>
            </a:r>
            <a:r>
              <a:rPr lang="en-US" altLang="en-US" sz="2000" smtClean="0"/>
              <a:t>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smtClean="0"/>
              <a:t>Elevated mood in mania has </a:t>
            </a:r>
            <a:r>
              <a:rPr lang="en-US" altLang="en-US" sz="2000" b="1" smtClean="0"/>
              <a:t>four </a:t>
            </a:r>
            <a:r>
              <a:rPr lang="en-US" altLang="en-US" sz="2000" smtClean="0"/>
              <a:t>stages depending on the severity of manic episodes: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b="1" smtClean="0"/>
              <a:t>Euphoria (stage I): </a:t>
            </a:r>
            <a:r>
              <a:rPr lang="en-US" altLang="en-US" sz="2000" smtClean="0"/>
              <a:t>increased sense of psychological well being and happiness not in keeping with ongoing events.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b="1" smtClean="0"/>
              <a:t>Elation (stage II)</a:t>
            </a:r>
            <a:r>
              <a:rPr lang="en-US" altLang="en-US" sz="2000" smtClean="0"/>
              <a:t> :moderate elevation of mood with increased psychomotor activity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b="1" smtClean="0"/>
              <a:t>Exaltation (stage III)</a:t>
            </a:r>
            <a:r>
              <a:rPr lang="en-US" altLang="en-US" sz="2000" smtClean="0"/>
              <a:t>: intense elevation of mood with delusions of grandeur.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b="1" smtClean="0"/>
              <a:t>Ectstasy (stage IV):</a:t>
            </a:r>
            <a:r>
              <a:rPr lang="en-US" altLang="en-US" sz="2000" smtClean="0"/>
              <a:t> severe elevation of mood, intense sense of a rapture or blissfulness seen in delirious or stuporous mania.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altLang="en-US" sz="20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sz="2000" smtClean="0"/>
              <a:t>                                            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altLang="en-US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Clinical features contd’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 sz="2000" b="1" smtClean="0"/>
              <a:t>Expansive mood</a:t>
            </a:r>
            <a:r>
              <a:rPr lang="en-US" altLang="en-US" sz="2000" smtClean="0"/>
              <a:t> is unceasing and unselective  enthusiasm for interacting with people and surrounding environment.</a:t>
            </a:r>
          </a:p>
          <a:p>
            <a:pPr marL="609600" indent="-609600" eaLnBrk="1" hangingPunct="1"/>
            <a:r>
              <a:rPr lang="en-US" altLang="en-US" sz="2000" smtClean="0"/>
              <a:t>Sometimes irritable mood may be predominant, especially when the person is stopped from doing what he wants.</a:t>
            </a:r>
          </a:p>
          <a:p>
            <a:pPr marL="609600" indent="-609600" eaLnBrk="1" hangingPunct="1">
              <a:buFontTx/>
              <a:buAutoNum type="arabicPeriod" startAt="2"/>
            </a:pPr>
            <a:r>
              <a:rPr lang="en-US" altLang="en-US" sz="2000" b="1" smtClean="0"/>
              <a:t>Psychomotor activity</a:t>
            </a:r>
          </a:p>
          <a:p>
            <a:pPr marL="609600" indent="-609600" eaLnBrk="1" hangingPunct="1"/>
            <a:r>
              <a:rPr lang="en-US" altLang="en-US" sz="2000" smtClean="0"/>
              <a:t>There is an increased psychomotor activity ranging from over activeness and restleness to manic excitement.</a:t>
            </a:r>
          </a:p>
          <a:p>
            <a:pPr marL="609600" indent="-609600" eaLnBrk="1" hangingPunct="1"/>
            <a:r>
              <a:rPr lang="en-US" altLang="en-US" sz="2000" smtClean="0"/>
              <a:t>The person involves in ceaseless activity.</a:t>
            </a:r>
          </a:p>
          <a:p>
            <a:pPr marL="609600" indent="-609600" eaLnBrk="1" hangingPunct="1"/>
            <a:r>
              <a:rPr lang="en-US" altLang="en-US" sz="2000" smtClean="0"/>
              <a:t>The activities are goal oriented and based on external environment cues.</a:t>
            </a:r>
          </a:p>
          <a:p>
            <a:pPr marL="609600" indent="-609600" eaLnBrk="1" hangingPunct="1"/>
            <a:endParaRPr lang="en-US" altLang="en-US" sz="2000" smtClean="0"/>
          </a:p>
          <a:p>
            <a:pPr marL="609600" indent="-609600" eaLnBrk="1" hangingPunct="1"/>
            <a:endParaRPr lang="en-US" altLang="en-US" sz="2000" smtClean="0"/>
          </a:p>
          <a:p>
            <a:pPr marL="609600" indent="-609600" eaLnBrk="1" hangingPunct="1"/>
            <a:endParaRPr lang="en-US" altLang="en-US" sz="2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Clinical features contd’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3"/>
            </a:pPr>
            <a:r>
              <a:rPr lang="en-US" altLang="en-US" sz="2400" b="1" smtClean="0"/>
              <a:t>Speech and thought</a:t>
            </a:r>
          </a:p>
          <a:p>
            <a:pPr marL="609600" indent="-609600" eaLnBrk="1" hangingPunct="1"/>
            <a:r>
              <a:rPr lang="en-US" altLang="en-US" sz="2400" b="1" smtClean="0"/>
              <a:t>Flight of ideas</a:t>
            </a:r>
            <a:r>
              <a:rPr lang="en-US" altLang="en-US" sz="2400" smtClean="0"/>
              <a:t>: thoughts racing in mind, rapid shifts from one topic to another</a:t>
            </a:r>
          </a:p>
          <a:p>
            <a:pPr marL="609600" indent="-609600" eaLnBrk="1" hangingPunct="1"/>
            <a:r>
              <a:rPr lang="en-US" altLang="en-US" sz="2400" b="1" smtClean="0"/>
              <a:t>Pressure speech</a:t>
            </a:r>
            <a:r>
              <a:rPr lang="en-US" altLang="en-US" sz="2400" smtClean="0"/>
              <a:t>: speech is forceful, strong and difficult to interrupt. can use playful language with jokes, and teasing and speaks loudly.</a:t>
            </a:r>
          </a:p>
          <a:p>
            <a:pPr marL="609600" indent="-609600" eaLnBrk="1" hangingPunct="1"/>
            <a:r>
              <a:rPr lang="en-US" altLang="en-US" sz="2400" b="1" smtClean="0"/>
              <a:t>Delusions</a:t>
            </a:r>
            <a:r>
              <a:rPr lang="en-US" altLang="en-US" sz="2400" smtClean="0"/>
              <a:t> of grandeur</a:t>
            </a:r>
          </a:p>
          <a:p>
            <a:pPr marL="609600" indent="-609600" eaLnBrk="1" hangingPunct="1"/>
            <a:r>
              <a:rPr lang="en-US" altLang="en-US" sz="2400" b="1" smtClean="0"/>
              <a:t>Delusions </a:t>
            </a:r>
            <a:r>
              <a:rPr lang="en-US" altLang="en-US" sz="2400" smtClean="0"/>
              <a:t>of persecution</a:t>
            </a:r>
          </a:p>
          <a:p>
            <a:pPr marL="609600" indent="-609600" eaLnBrk="1" hangingPunct="1"/>
            <a:r>
              <a:rPr lang="en-US" altLang="en-US" sz="2400" b="1" smtClean="0"/>
              <a:t>Distractibility</a:t>
            </a:r>
          </a:p>
          <a:p>
            <a:pPr marL="609600" indent="-609600"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Other features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Increased sociabilities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Impulsive behavior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Hypersexual and promiscuous behavior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Dressed up in gaudy and flamboyant clothes 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Decreased need for sleep (less than 3 hours)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Decreased food intake due to hyperactivity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Poor judgment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Absent insight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Decreased attention and concentration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 smtClean="0"/>
              <a:t>Disinhibition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/>
              <a:t>Hypomania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 smtClean="0"/>
              <a:t>It is a </a:t>
            </a:r>
            <a:r>
              <a:rPr lang="en-US" altLang="en-US" sz="2400" b="1" smtClean="0"/>
              <a:t>lesser degree</a:t>
            </a:r>
            <a:r>
              <a:rPr lang="en-US" altLang="en-US" sz="2400" smtClean="0"/>
              <a:t> of mania.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 smtClean="0"/>
              <a:t>There is a persistent </a:t>
            </a:r>
            <a:r>
              <a:rPr lang="en-US" altLang="en-US" sz="2400" b="1" smtClean="0"/>
              <a:t>mild</a:t>
            </a:r>
            <a:r>
              <a:rPr lang="en-US" altLang="en-US" sz="2400" smtClean="0"/>
              <a:t> elevation of mood and increased sense of psychological well being and happiness not in keeping with the ongoing events.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 smtClean="0"/>
              <a:t>The ability to function becomes better in hypomania, and there is marked increase in productivity and creativity.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 smtClean="0"/>
              <a:t>The features of hypomania may be specified as follows: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 altLang="en-US" sz="2400" smtClean="0"/>
              <a:t>A distinct period of persistently elevated, expansive, irritable mood, lasting throughout 4 days, that is clearly different from the usual non-depressed mood.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1306</Words>
  <Application>Microsoft Office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Default Design</vt:lpstr>
      <vt:lpstr>Bipolar disorder</vt:lpstr>
      <vt:lpstr>Bipolar Mood Disorders.</vt:lpstr>
      <vt:lpstr>Manic Episode</vt:lpstr>
      <vt:lpstr>Classification of Mania</vt:lpstr>
      <vt:lpstr>Clinical features</vt:lpstr>
      <vt:lpstr>Clinical features contd’</vt:lpstr>
      <vt:lpstr>Clinical features contd’</vt:lpstr>
      <vt:lpstr>Other features</vt:lpstr>
      <vt:lpstr>Hypomania </vt:lpstr>
      <vt:lpstr>Clinical features of hypomania contd’</vt:lpstr>
      <vt:lpstr>Clinical features of hypomania contd’</vt:lpstr>
      <vt:lpstr>Treatment </vt:lpstr>
      <vt:lpstr>Nursing Management for Mania</vt:lpstr>
      <vt:lpstr>Nursing Management for Mania contd’</vt:lpstr>
      <vt:lpstr>Nursing Management for Mania contd’</vt:lpstr>
      <vt:lpstr>Nursing Management for Mania contd’</vt:lpstr>
      <vt:lpstr>Nursing Management for Mania contd’</vt:lpstr>
      <vt:lpstr>Nursing Management for Mania contd’</vt:lpstr>
      <vt:lpstr>Nursing Management for Mania contd’</vt:lpstr>
      <vt:lpstr>PowerPoint Presentation</vt:lpstr>
    </vt:vector>
  </TitlesOfParts>
  <Company>K.M.T.C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Bipolar disorder</dc:title>
  <dc:creator>garA</dc:creator>
  <cp:lastModifiedBy>Ogera</cp:lastModifiedBy>
  <cp:revision>16</cp:revision>
  <dcterms:created xsi:type="dcterms:W3CDTF">2011-07-11T06:25:02Z</dcterms:created>
  <dcterms:modified xsi:type="dcterms:W3CDTF">2025-07-05T10:34:23Z</dcterms:modified>
</cp:coreProperties>
</file>