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935" r:id="rId1"/>
  </p:sldMasterIdLst>
  <p:notesMasterIdLst>
    <p:notesMasterId r:id="rId18"/>
  </p:notesMasterIdLst>
  <p:sldIdLst>
    <p:sldId id="312" r:id="rId2"/>
    <p:sldId id="313" r:id="rId3"/>
    <p:sldId id="314" r:id="rId4"/>
    <p:sldId id="315" r:id="rId5"/>
    <p:sldId id="316" r:id="rId6"/>
    <p:sldId id="317" r:id="rId7"/>
    <p:sldId id="318" r:id="rId8"/>
    <p:sldId id="319" r:id="rId9"/>
    <p:sldId id="320" r:id="rId10"/>
    <p:sldId id="321" r:id="rId11"/>
    <p:sldId id="322" r:id="rId12"/>
    <p:sldId id="323" r:id="rId13"/>
    <p:sldId id="324" r:id="rId14"/>
    <p:sldId id="325" r:id="rId15"/>
    <p:sldId id="326" r:id="rId16"/>
    <p:sldId id="327" r:id="rId17"/>
  </p:sldIdLst>
  <p:sldSz cx="9144000" cy="6858000" type="screen4x3"/>
  <p:notesSz cx="6858000" cy="9296400"/>
  <p:defaultTextStyle>
    <a:defPPr>
      <a:defRPr lang="en-US"/>
    </a:defPPr>
    <a:lvl1pPr algn="l" rtl="0" fontAlgn="base">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C0C0"/>
    <a:srgbClr val="96969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79381" autoAdjust="0"/>
  </p:normalViewPr>
  <p:slideViewPr>
    <p:cSldViewPr>
      <p:cViewPr varScale="1">
        <p:scale>
          <a:sx n="69" d="100"/>
          <a:sy n="69" d="100"/>
        </p:scale>
        <p:origin x="1872"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42"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charset="0"/>
                <a:ea typeface="ＭＳ Ｐゴシック" pitchFamily="-64" charset="-128"/>
              </a:defRPr>
            </a:lvl1pPr>
          </a:lstStyle>
          <a:p>
            <a:pPr>
              <a:defRPr/>
            </a:pPr>
            <a:endParaRPr lang="en-US"/>
          </a:p>
        </p:txBody>
      </p:sp>
      <p:sp>
        <p:nvSpPr>
          <p:cNvPr id="215043"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Arial" charset="0"/>
                <a:ea typeface="ＭＳ Ｐゴシック" pitchFamily="-64" charset="-128"/>
              </a:defRPr>
            </a:lvl1pPr>
          </a:lstStyle>
          <a:p>
            <a:pPr>
              <a:defRPr/>
            </a:pPr>
            <a:endParaRPr lang="en-US"/>
          </a:p>
        </p:txBody>
      </p:sp>
      <p:sp>
        <p:nvSpPr>
          <p:cNvPr id="20484"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45"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15046"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Arial" charset="0"/>
                <a:ea typeface="ＭＳ Ｐゴシック" pitchFamily="-64" charset="-128"/>
              </a:defRPr>
            </a:lvl1pPr>
          </a:lstStyle>
          <a:p>
            <a:pPr>
              <a:defRPr/>
            </a:pPr>
            <a:endParaRPr lang="en-US"/>
          </a:p>
        </p:txBody>
      </p:sp>
      <p:sp>
        <p:nvSpPr>
          <p:cNvPr id="215047"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CD64A80E-7ED6-40B8-B5E8-32A12E4138DD}"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64" charset="-128"/>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64" charset="-128"/>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64" charset="-128"/>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64" charset="-128"/>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64" charset="-128"/>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215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7B9210E-1A2E-4A71-80CD-65CA8361E1A4}" type="slidenum">
              <a:rPr lang="en-US" altLang="en-US" sz="1200"/>
              <a:pPr/>
              <a:t>1</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ea typeface="ＭＳ Ｐゴシック" panose="020B0600070205080204" pitchFamily="34" charset="-128"/>
                <a:cs typeface="Arial" panose="020B0604020202020204" pitchFamily="34" charset="0"/>
              </a:rPr>
              <a:t>Total of 15 points which is considered normal.  The minimum score is 3.</a:t>
            </a:r>
          </a:p>
          <a:p>
            <a:pPr eaLnBrk="1" hangingPunct="1"/>
            <a:r>
              <a:rPr lang="en-US" altLang="en-US" smtClean="0">
                <a:latin typeface="Arial" panose="020B0604020202020204" pitchFamily="34" charset="0"/>
                <a:ea typeface="ＭＳ Ｐゴシック" panose="020B0600070205080204" pitchFamily="34" charset="-128"/>
                <a:cs typeface="Arial" panose="020B0604020202020204" pitchFamily="34" charset="0"/>
              </a:rPr>
              <a:t>In patients with a glascow coma score of ≤ 8 intubation is recommended as these patients are at high risk for not protecting their airway.</a:t>
            </a:r>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695E1812-F958-43DC-8E33-D20923B4B534}" type="slidenum">
              <a:rPr lang="en-US" altLang="en-US" sz="1200"/>
              <a:pPr/>
              <a:t>10</a:t>
            </a:fld>
            <a:endParaRPr lang="en-US" alt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ea typeface="ＭＳ Ｐゴシック" panose="020B0600070205080204" pitchFamily="34" charset="-128"/>
                <a:cs typeface="Arial" panose="020B0604020202020204" pitchFamily="34" charset="0"/>
              </a:rPr>
              <a:t>Treat all patients with ABCs/PALS support. It is important to remember that patients with a GCS of 8 or less cannot adequately protect their airway.</a:t>
            </a:r>
          </a:p>
          <a:p>
            <a:pPr eaLnBrk="1" hangingPunct="1"/>
            <a:endParaRPr lang="en-US" altLang="en-US" smtClean="0">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en-US" altLang="en-US" smtClean="0">
                <a:latin typeface="Arial" panose="020B0604020202020204" pitchFamily="34" charset="0"/>
                <a:ea typeface="ＭＳ Ｐゴシック" panose="020B0600070205080204" pitchFamily="34" charset="-128"/>
                <a:cs typeface="Arial" panose="020B0604020202020204" pitchFamily="34" charset="0"/>
              </a:rPr>
              <a:t>Without a readily identifiable cause for acutely depressed mental status, give all patients IV D10 unless a blood glucose can be immediately checked.</a:t>
            </a:r>
          </a:p>
          <a:p>
            <a:pPr eaLnBrk="1" hangingPunct="1"/>
            <a:endParaRPr lang="en-US" altLang="en-US" smtClean="0">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en-US" altLang="en-US" smtClean="0">
                <a:latin typeface="Arial" panose="020B0604020202020204" pitchFamily="34" charset="0"/>
                <a:ea typeface="ＭＳ Ｐゴシック" panose="020B0600070205080204" pitchFamily="34" charset="-128"/>
                <a:cs typeface="Arial" panose="020B0604020202020204" pitchFamily="34" charset="0"/>
              </a:rPr>
              <a:t>Empiric antibiotics vary by location but ceftriaxone, vancomycin and acyclovir are popular choices.</a:t>
            </a:r>
          </a:p>
          <a:p>
            <a:pPr eaLnBrk="1" hangingPunct="1"/>
            <a:endParaRPr lang="en-US" altLang="en-US" smtClean="0">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en-US" altLang="en-US" smtClean="0">
                <a:latin typeface="Arial" panose="020B0604020202020204" pitchFamily="34" charset="0"/>
                <a:ea typeface="ＭＳ Ｐゴシック" panose="020B0600070205080204" pitchFamily="34" charset="-128"/>
                <a:cs typeface="Arial" panose="020B0604020202020204" pitchFamily="34" charset="0"/>
              </a:rPr>
              <a:t>Lorazepam is a reasonable initial treatment for all cases of definite seizure</a:t>
            </a:r>
          </a:p>
        </p:txBody>
      </p:sp>
      <p:sp>
        <p:nvSpPr>
          <p:cNvPr id="317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C0958961-CB34-450A-9CFD-F52892E9BF93}" type="slidenum">
              <a:rPr lang="en-US" altLang="en-US" sz="1200"/>
              <a:pPr/>
              <a:t>11</a:t>
            </a:fld>
            <a:endParaRPr lang="en-US" alt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ea typeface="ＭＳ Ｐゴシック" panose="020B0600070205080204" pitchFamily="34" charset="-128"/>
                <a:cs typeface="Arial" panose="020B0604020202020204" pitchFamily="34" charset="0"/>
              </a:rPr>
              <a:t>History should always guide your workup. </a:t>
            </a:r>
          </a:p>
          <a:p>
            <a:pPr eaLnBrk="1" hangingPunct="1"/>
            <a:endParaRPr lang="en-US" altLang="en-US" smtClean="0">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en-US" altLang="en-US" smtClean="0">
                <a:latin typeface="Arial" panose="020B0604020202020204" pitchFamily="34" charset="0"/>
                <a:ea typeface="ＭＳ Ｐゴシック" panose="020B0600070205080204" pitchFamily="34" charset="-128"/>
                <a:cs typeface="Arial" panose="020B0604020202020204" pitchFamily="34" charset="0"/>
              </a:rPr>
              <a:t>When etiology remains elusive consider sending thyroid studies, cortisol levels, carboxyhemoglobin, coagulation studies, CK, urine porphyrins and additional infection workup is clinically appropriate</a:t>
            </a:r>
          </a:p>
          <a:p>
            <a:pPr eaLnBrk="1" hangingPunct="1"/>
            <a:endParaRPr lang="en-US" altLang="en-US"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327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E8A0CDC-0085-4F4B-886E-11F4B357A315}" type="slidenum">
              <a:rPr lang="en-US" altLang="en-US" sz="1200"/>
              <a:pPr/>
              <a:t>12</a:t>
            </a:fld>
            <a:endParaRPr lang="en-US" alt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ea typeface="ＭＳ Ｐゴシック" panose="020B0600070205080204" pitchFamily="34" charset="-128"/>
                <a:cs typeface="Arial" panose="020B0604020202020204" pitchFamily="34" charset="0"/>
              </a:rPr>
              <a:t>CT scan is useful to detect intracranial bleeding, trauma, mass and evidence of increased ICP.</a:t>
            </a:r>
          </a:p>
          <a:p>
            <a:endParaRPr lang="en-US" altLang="en-US" smtClean="0">
              <a:latin typeface="Arial" panose="020B0604020202020204" pitchFamily="34" charset="0"/>
              <a:ea typeface="ＭＳ Ｐゴシック" panose="020B0600070205080204" pitchFamily="34" charset="-128"/>
              <a:cs typeface="Arial" panose="020B0604020202020204" pitchFamily="34" charset="0"/>
            </a:endParaRPr>
          </a:p>
          <a:p>
            <a:r>
              <a:rPr lang="en-US" altLang="en-US" smtClean="0">
                <a:latin typeface="Arial" panose="020B0604020202020204" pitchFamily="34" charset="0"/>
                <a:ea typeface="ＭＳ Ｐゴシック" panose="020B0600070205080204" pitchFamily="34" charset="-128"/>
                <a:cs typeface="Arial" panose="020B0604020202020204" pitchFamily="34" charset="0"/>
              </a:rPr>
              <a:t>LP is an extremely useful diagnostic study and should be performed when working up acutely depressed mental status without clear etiology.  Much debate exists on the need for imaging before LP to rule out increased ICP.  Exam for a bulging fontanelle in an infant, and for papilledema are often suggested by experts.</a:t>
            </a:r>
          </a:p>
        </p:txBody>
      </p:sp>
      <p:sp>
        <p:nvSpPr>
          <p:cNvPr id="33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63C02FF7-0A69-4452-980F-B3CE9F757D01}" type="slidenum">
              <a:rPr lang="en-US" altLang="en-US" sz="1200"/>
              <a:pPr/>
              <a:t>13</a:t>
            </a:fld>
            <a:endParaRPr lang="en-US" alt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ea typeface="ＭＳ Ｐゴシック" panose="020B0600070205080204" pitchFamily="34" charset="-128"/>
                <a:cs typeface="Arial" panose="020B0604020202020204" pitchFamily="34" charset="0"/>
              </a:rPr>
              <a:t>MDMA intoxication (a modified designer amphetamine) and Anticholenergic intoxication can be very similar.  One key difference is MDMA intoxication usually presents with diaphoresis whereas anticholenergic intoxication often presents with absent sweating. </a:t>
            </a:r>
          </a:p>
          <a:p>
            <a:pPr eaLnBrk="1" hangingPunct="1"/>
            <a:endParaRPr lang="en-US" altLang="en-US" smtClean="0">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en-US" altLang="en-US" smtClean="0">
                <a:latin typeface="Arial" panose="020B0604020202020204" pitchFamily="34" charset="0"/>
                <a:ea typeface="ＭＳ Ｐゴシック" panose="020B0600070205080204" pitchFamily="34" charset="-128"/>
                <a:cs typeface="Arial" panose="020B0604020202020204" pitchFamily="34" charset="0"/>
              </a:rPr>
              <a:t>While most patients with MDMA overdose improve with supportive care, life-threatening complications may result from severe toxicity. Complications include severe hyperthermia, DIC, rhabdomyolysis, acute renal failure, hyponaremia, seizures, cerebral edema, arrhythmia.</a:t>
            </a:r>
          </a:p>
          <a:p>
            <a:pPr eaLnBrk="1" hangingPunct="1"/>
            <a:endParaRPr lang="en-US" altLang="en-US" smtClean="0">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en-US" altLang="en-US" smtClean="0">
                <a:latin typeface="Arial" panose="020B0604020202020204" pitchFamily="34" charset="0"/>
                <a:ea typeface="ＭＳ Ｐゴシック" panose="020B0600070205080204" pitchFamily="34" charset="-128"/>
                <a:cs typeface="Arial" panose="020B0604020202020204" pitchFamily="34" charset="0"/>
              </a:rPr>
              <a:t>For Anticolenergic intoxication initial assessment and stabilization are required. Check ABCs. Obtain an ECG soon after arrival. Give sodium bicarbonate to patients with QRS prolongation (&gt;100 milliseconds). Following initial stabilization, GI decontamination usually is needed. The antidote for anticholinergic toxicity is physostigmine salicylate. </a:t>
            </a:r>
          </a:p>
          <a:p>
            <a:pPr eaLnBrk="1" hangingPunct="1"/>
            <a:endParaRPr lang="en-US" altLang="en-US"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348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62D56FA0-C817-48B4-BA9A-CF288CB87179}" type="slidenum">
              <a:rPr lang="en-US" altLang="en-US" sz="1200"/>
              <a:pPr/>
              <a:t>14</a:t>
            </a:fld>
            <a:endParaRPr lang="en-US" alt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ea typeface="ＭＳ Ｐゴシック" panose="020B0600070205080204" pitchFamily="34" charset="-128"/>
                <a:cs typeface="Arial" panose="020B0604020202020204" pitchFamily="34" charset="0"/>
              </a:rPr>
              <a:t>A reasonable DDx includes depressed mental status due to hyperammonemia, hypoglycemia, sepsis, ingestion, trauma, or seizures as a result of any of the preceding.  Workup would include focused physical exam, chemistries, free flowing ammonia level, glucose, CBC, routine cultures and possible ABG. Any evidence of trauma should prompt an immediate Head CT.</a:t>
            </a:r>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B2CE1E0-079A-4E7A-86D5-CC909F2E9698}" type="slidenum">
              <a:rPr lang="en-US" altLang="en-US" sz="1200"/>
              <a:pPr/>
              <a:t>15</a:t>
            </a:fld>
            <a:endParaRPr lang="en-US" altLang="en-US"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ea typeface="ＭＳ Ｐゴシック" panose="020B0600070205080204" pitchFamily="34" charset="-128"/>
                <a:cs typeface="Arial" panose="020B0604020202020204" pitchFamily="34" charset="0"/>
              </a:rPr>
              <a:t>I hope you enjoyed the module.  For additional information on the topic consider these sources which were used in the creation of this presentation.</a:t>
            </a:r>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9A0BE4E7-FF7F-4FE7-BC44-29A17682E3C5}" type="slidenum">
              <a:rPr lang="en-US" altLang="en-US" sz="1200"/>
              <a:pPr/>
              <a:t>16</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225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CC307D7D-0AE5-419B-8E3D-80CB4AF4AD87}" type="slidenum">
              <a:rPr lang="en-US" altLang="en-US" sz="1200"/>
              <a:pPr/>
              <a:t>2</a:t>
            </a:fld>
            <a:endParaRPr lang="en-US"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23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21111741-A4D7-428B-9986-72E5E0971122}" type="slidenum">
              <a:rPr lang="en-US" altLang="en-US" sz="1200"/>
              <a:pPr/>
              <a:t>3</a:t>
            </a:fld>
            <a:endParaRPr lang="en-US" alt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ea typeface="ＭＳ Ｐゴシック" panose="020B0600070205080204" pitchFamily="34" charset="-128"/>
                <a:cs typeface="Arial" panose="020B0604020202020204" pitchFamily="34" charset="0"/>
              </a:rPr>
              <a:t>Consciousness is depressed by dysfunction within the brainstem, the bilateral cerebral hemispheres, or global neuronal dysfunction.  Generally awareness is impaired before arousal because of it’s more widely distributed cortical network.</a:t>
            </a:r>
          </a:p>
          <a:p>
            <a:pPr eaLnBrk="1" hangingPunct="1"/>
            <a:endParaRPr lang="en-US" altLang="en-US" smtClean="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US" altLang="en-US"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245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85B7FF41-EFA2-4BA0-9B30-F3EC8E0F1134}" type="slidenum">
              <a:rPr lang="en-US" altLang="en-US" sz="1200"/>
              <a:pPr/>
              <a:t>4</a:t>
            </a:fld>
            <a:endParaRPr lang="en-US"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lvl="1" eaLnBrk="1" hangingPunct="1">
              <a:buFontTx/>
              <a:buChar char="•"/>
            </a:pPr>
            <a:r>
              <a:rPr lang="en-US" altLang="en-US" sz="1400" smtClean="0">
                <a:latin typeface="Arial" panose="020B0604020202020204" pitchFamily="34" charset="0"/>
                <a:ea typeface="ＭＳ Ｐゴシック" panose="020B0600070205080204" pitchFamily="34" charset="-128"/>
                <a:cs typeface="Arial" panose="020B0604020202020204" pitchFamily="34" charset="0"/>
              </a:rPr>
              <a:t>Traumatic and nontraumatic causes have roughly equal annual incidences ~ 30/100,000 children.</a:t>
            </a:r>
          </a:p>
          <a:p>
            <a:pPr eaLnBrk="1" hangingPunct="1"/>
            <a:endParaRPr lang="en-US" altLang="en-US" smtClean="0">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en-US" altLang="en-US" smtClean="0">
                <a:latin typeface="Arial" panose="020B0604020202020204" pitchFamily="34" charset="0"/>
                <a:ea typeface="ＭＳ Ｐゴシック" panose="020B0600070205080204" pitchFamily="34" charset="-128"/>
                <a:cs typeface="Arial" panose="020B0604020202020204" pitchFamily="34" charset="0"/>
              </a:rPr>
              <a:t>In nontraumatic cases:</a:t>
            </a:r>
          </a:p>
          <a:p>
            <a:pPr eaLnBrk="1" hangingPunct="1">
              <a:buFontTx/>
              <a:buChar char="•"/>
            </a:pPr>
            <a:r>
              <a:rPr lang="en-US" altLang="en-US" smtClean="0">
                <a:latin typeface="Arial" panose="020B0604020202020204" pitchFamily="34" charset="0"/>
                <a:ea typeface="ＭＳ Ｐゴシック" panose="020B0600070205080204" pitchFamily="34" charset="-128"/>
                <a:cs typeface="Arial" panose="020B0604020202020204" pitchFamily="34" charset="0"/>
              </a:rPr>
              <a:t> Infection is the overall leading cause.</a:t>
            </a:r>
          </a:p>
          <a:p>
            <a:pPr eaLnBrk="1" hangingPunct="1">
              <a:buFontTx/>
              <a:buChar char="•"/>
            </a:pPr>
            <a:r>
              <a:rPr lang="en-US" altLang="en-US" smtClean="0">
                <a:latin typeface="Arial" panose="020B0604020202020204" pitchFamily="34" charset="0"/>
                <a:ea typeface="ＭＳ Ｐゴシック" panose="020B0600070205080204" pitchFamily="34" charset="-128"/>
                <a:cs typeface="Arial" panose="020B0604020202020204" pitchFamily="34" charset="0"/>
              </a:rPr>
              <a:t> Intoxication is a markedly increased cause during adolescence. </a:t>
            </a:r>
          </a:p>
          <a:p>
            <a:pPr eaLnBrk="1" hangingPunct="1">
              <a:buFontTx/>
              <a:buChar char="•"/>
            </a:pPr>
            <a:r>
              <a:rPr lang="en-US" altLang="en-US" smtClean="0">
                <a:latin typeface="Arial" panose="020B0604020202020204" pitchFamily="34" charset="0"/>
                <a:ea typeface="ＭＳ Ｐゴシック" panose="020B0600070205080204" pitchFamily="34" charset="-128"/>
                <a:cs typeface="Arial" panose="020B0604020202020204" pitchFamily="34" charset="0"/>
              </a:rPr>
              <a:t> Epilepsy has it’s highest incidence during the preschool and school age years.</a:t>
            </a: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D62964B-4E28-4C25-915A-56B2910A6BF0}" type="slidenum">
              <a:rPr lang="en-US" altLang="en-US" sz="1200"/>
              <a:pPr/>
              <a:t>5</a:t>
            </a:fld>
            <a:endParaRPr lang="en-US" alt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266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510A6A97-68F1-480D-A308-AA9A991104B6}" type="slidenum">
              <a:rPr lang="en-US" altLang="en-US" sz="1200"/>
              <a:pPr/>
              <a:t>6</a:t>
            </a:fld>
            <a:endParaRPr lang="en-US" alt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ea typeface="ＭＳ Ｐゴシック" panose="020B0600070205080204" pitchFamily="34" charset="-128"/>
                <a:cs typeface="Arial" panose="020B0604020202020204" pitchFamily="34" charset="0"/>
              </a:rPr>
              <a:t>It is impossible to memorize all the causes of depressed mental status.  It is best to consider the differential in categories. </a:t>
            </a:r>
          </a:p>
          <a:p>
            <a:pPr eaLnBrk="1" hangingPunct="1">
              <a:buFontTx/>
              <a:buChar char="•"/>
            </a:pPr>
            <a:r>
              <a:rPr lang="en-US" altLang="en-US" smtClean="0">
                <a:latin typeface="Arial" panose="020B0604020202020204" pitchFamily="34" charset="0"/>
                <a:ea typeface="ＭＳ Ｐゴシック" panose="020B0600070205080204" pitchFamily="34" charset="-128"/>
                <a:cs typeface="Arial" panose="020B0604020202020204" pitchFamily="34" charset="0"/>
              </a:rPr>
              <a:t>Determine if the clinical presentation has symmetric or asymmetric findings. </a:t>
            </a:r>
          </a:p>
          <a:p>
            <a:pPr eaLnBrk="1" hangingPunct="1">
              <a:buFontTx/>
              <a:buChar char="•"/>
            </a:pPr>
            <a:r>
              <a:rPr lang="en-US" altLang="en-US" smtClean="0">
                <a:latin typeface="Arial" panose="020B0604020202020204" pitchFamily="34" charset="0"/>
                <a:ea typeface="ＭＳ Ｐゴシック" panose="020B0600070205080204" pitchFamily="34" charset="-128"/>
                <a:cs typeface="Arial" panose="020B0604020202020204" pitchFamily="34" charset="0"/>
              </a:rPr>
              <a:t>Asymmetric findings favor a structural cause.  </a:t>
            </a:r>
          </a:p>
          <a:p>
            <a:pPr eaLnBrk="1" hangingPunct="1">
              <a:buFontTx/>
              <a:buChar char="•"/>
            </a:pPr>
            <a:r>
              <a:rPr lang="en-US" altLang="en-US" smtClean="0">
                <a:latin typeface="Arial" panose="020B0604020202020204" pitchFamily="34" charset="0"/>
                <a:ea typeface="ＭＳ Ｐゴシック" panose="020B0600070205080204" pitchFamily="34" charset="-128"/>
                <a:cs typeface="Arial" panose="020B0604020202020204" pitchFamily="34" charset="0"/>
              </a:rPr>
              <a:t>If findings on exam do not localize go through the categories of Toxins, Drugs, Metabolic, Infections, Primary Neuro/Epilepsy and other.</a:t>
            </a:r>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D0BFA633-2E06-4A1E-A0C4-5630281BEBE9}" type="slidenum">
              <a:rPr lang="en-US" altLang="en-US" sz="1200"/>
              <a:pPr/>
              <a:t>7</a:t>
            </a:fld>
            <a:endParaRPr lang="en-US" alt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ea typeface="ＭＳ Ｐゴシック" panose="020B0600070205080204" pitchFamily="34" charset="-128"/>
                <a:cs typeface="Arial" panose="020B0604020202020204" pitchFamily="34" charset="0"/>
              </a:rPr>
              <a:t>A focused history is a vital component in the rapid workup of acutely depressed mental status.  By necessity, it should focus on what precipitated the acute event.  </a:t>
            </a:r>
          </a:p>
          <a:p>
            <a:pPr eaLnBrk="1" hangingPunct="1"/>
            <a:endParaRPr lang="en-US" altLang="en-US" smtClean="0">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en-US" altLang="en-US" smtClean="0">
                <a:latin typeface="Arial" panose="020B0604020202020204" pitchFamily="34" charset="0"/>
                <a:ea typeface="ＭＳ Ｐゴシック" panose="020B0600070205080204" pitchFamily="34" charset="-128"/>
                <a:cs typeface="Arial" panose="020B0604020202020204" pitchFamily="34" charset="0"/>
              </a:rPr>
              <a:t>In the hospital, always remember that iatrogenic intoxication is a major cause and that recently administered medications must be reviewed.</a:t>
            </a:r>
          </a:p>
        </p:txBody>
      </p:sp>
      <p:sp>
        <p:nvSpPr>
          <p:cNvPr id="286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245FF87-739D-4531-A223-375C4899A15F}" type="slidenum">
              <a:rPr lang="en-US" altLang="en-US" sz="1200"/>
              <a:pPr/>
              <a:t>8</a:t>
            </a:fld>
            <a:endParaRPr lang="en-US" alt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ea typeface="ＭＳ Ｐゴシック" panose="020B0600070205080204" pitchFamily="34" charset="-128"/>
                <a:cs typeface="Arial" panose="020B0604020202020204" pitchFamily="34" charset="0"/>
              </a:rPr>
              <a:t>Physical exam is aimed at narrowing the differential in a rapid but systematic manner. Additionally, acutely unstable physical exam should prompt the PALS algorithm.</a:t>
            </a:r>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FF734AD5-BC97-4111-A1AC-66C8F17998A1}" type="slidenum">
              <a:rPr lang="en-US" altLang="en-US" sz="1200"/>
              <a:pPr/>
              <a:t>9</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US">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a:defRPr/>
              </a:pPr>
              <a:endParaRPr lang="en-US">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a:defRPr/>
                </a:pPr>
                <a:endParaRPr lang="en-US">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a:defRPr/>
                </a:pPr>
                <a:endParaRPr lang="en-US">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a:defRPr/>
                </a:pPr>
                <a:endParaRPr lang="en-US">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a:defRPr/>
                </a:pPr>
                <a:endParaRPr lang="en-US">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a:defRPr/>
                </a:pPr>
                <a:endParaRPr lang="en-US">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a:defRPr/>
                </a:pPr>
                <a:endParaRPr lang="en-US">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a:defRPr/>
                </a:pPr>
                <a:endParaRPr lang="en-US">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a:defRPr/>
                </a:pPr>
                <a:endParaRPr lang="en-US">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a:defRPr/>
                </a:pPr>
                <a:endParaRPr lang="en-US">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a:defRPr/>
                </a:pPr>
                <a:endParaRPr lang="en-US">
                  <a:latin typeface="Times New Roman" pitchFamily="18" charset="0"/>
                </a:endParaRPr>
              </a:p>
            </p:txBody>
          </p:sp>
        </p:grpSp>
      </p:grpSp>
      <p:sp>
        <p:nvSpPr>
          <p:cNvPr id="79891" name="Rectangle 19"/>
          <p:cNvSpPr>
            <a:spLocks noGrp="1" noChangeArrowheads="1"/>
          </p:cNvSpPr>
          <p:nvPr>
            <p:ph type="ctrTitle"/>
          </p:nvPr>
        </p:nvSpPr>
        <p:spPr>
          <a:xfrm>
            <a:off x="2971800" y="1828800"/>
            <a:ext cx="6019800" cy="2209800"/>
          </a:xfrm>
        </p:spPr>
        <p:txBody>
          <a:bodyPr/>
          <a:lstStyle>
            <a:lvl1pPr>
              <a:defRPr sz="4800">
                <a:solidFill>
                  <a:srgbClr val="FFFFFF"/>
                </a:solidFill>
              </a:defRPr>
            </a:lvl1pPr>
          </a:lstStyle>
          <a:p>
            <a:r>
              <a:rPr lang="en-US" dirty="0"/>
              <a:t>Click to edit Master title style</a:t>
            </a:r>
          </a:p>
        </p:txBody>
      </p:sp>
      <p:sp>
        <p:nvSpPr>
          <p:cNvPr id="79892"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2600"/>
            </a:lvl1pPr>
          </a:lstStyle>
          <a:p>
            <a:r>
              <a:rPr lang="en-US" dirty="0"/>
              <a:t>Click to edit Master subtitle style</a:t>
            </a:r>
          </a:p>
        </p:txBody>
      </p:sp>
    </p:spTree>
    <p:extLst>
      <p:ext uri="{BB962C8B-B14F-4D97-AF65-F5344CB8AC3E}">
        <p14:creationId xmlns:p14="http://schemas.microsoft.com/office/powerpoint/2010/main" val="1935119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44124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410462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4" name="Content Placeholder 3"/>
          <p:cNvSpPr>
            <a:spLocks noGrp="1"/>
          </p:cNvSpPr>
          <p:nvPr>
            <p:ph sz="half" idx="2"/>
          </p:nvPr>
        </p:nvSpPr>
        <p:spPr>
          <a:xfrm>
            <a:off x="457200" y="1828800"/>
            <a:ext cx="4040188" cy="43875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Content Placeholder 5"/>
          <p:cNvSpPr>
            <a:spLocks noGrp="1"/>
          </p:cNvSpPr>
          <p:nvPr>
            <p:ph sz="quarter" idx="4"/>
          </p:nvPr>
        </p:nvSpPr>
        <p:spPr>
          <a:xfrm>
            <a:off x="4645025" y="1828800"/>
            <a:ext cx="4041775" cy="43875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6"/>
          <p:cNvSpPr>
            <a:spLocks noGrp="1"/>
          </p:cNvSpPr>
          <p:nvPr>
            <p:ph type="dt" sz="half" idx="10"/>
          </p:nvPr>
        </p:nvSpPr>
        <p:spPr>
          <a:xfrm>
            <a:off x="457200" y="6248400"/>
            <a:ext cx="2133600" cy="457200"/>
          </a:xfrm>
          <a:prstGeom prst="rect">
            <a:avLst/>
          </a:prstGeom>
        </p:spPr>
        <p:txBody>
          <a:bodyPr/>
          <a:lstStyle>
            <a:lvl1pPr eaLnBrk="0" hangingPunct="0">
              <a:defRPr>
                <a:latin typeface="Arial" charset="0"/>
              </a:defRPr>
            </a:lvl1pPr>
          </a:lstStyle>
          <a:p>
            <a:pPr>
              <a:defRPr/>
            </a:pPr>
            <a:fld id="{3BF3C986-4E4E-43EC-A5BE-8B6BA037F35B}" type="datetimeFigureOut">
              <a:rPr lang="en-US"/>
              <a:pPr>
                <a:defRPr/>
              </a:pPr>
              <a:t>7/5/2025</a:t>
            </a:fld>
            <a:endParaRPr lang="en-US"/>
          </a:p>
        </p:txBody>
      </p:sp>
      <p:sp>
        <p:nvSpPr>
          <p:cNvPr id="7" name="Footer Placeholder 7"/>
          <p:cNvSpPr>
            <a:spLocks noGrp="1"/>
          </p:cNvSpPr>
          <p:nvPr>
            <p:ph type="ftr" sz="quarter" idx="11"/>
          </p:nvPr>
        </p:nvSpPr>
        <p:spPr>
          <a:xfrm>
            <a:off x="3124200" y="6248400"/>
            <a:ext cx="2895600" cy="457200"/>
          </a:xfrm>
          <a:prstGeom prst="rect">
            <a:avLst/>
          </a:prstGeom>
        </p:spPr>
        <p:txBody>
          <a:bodyPr/>
          <a:lstStyle>
            <a:lvl1pPr eaLnBrk="0" hangingPunct="0">
              <a:defRPr>
                <a:latin typeface="Arial" charset="0"/>
              </a:defRPr>
            </a:lvl1pPr>
          </a:lstStyle>
          <a:p>
            <a:pPr>
              <a:defRPr/>
            </a:pPr>
            <a:endParaRPr lang="en-US"/>
          </a:p>
        </p:txBody>
      </p:sp>
      <p:sp>
        <p:nvSpPr>
          <p:cNvPr id="8" name="Slide Number Placeholder 8"/>
          <p:cNvSpPr>
            <a:spLocks noGrp="1"/>
          </p:cNvSpPr>
          <p:nvPr>
            <p:ph type="sldNum" sz="quarter" idx="12"/>
          </p:nvPr>
        </p:nvSpPr>
        <p:spPr>
          <a:xfrm>
            <a:off x="6553200" y="6248400"/>
            <a:ext cx="2133600" cy="457200"/>
          </a:xfrm>
          <a:prstGeom prst="rect">
            <a:avLst/>
          </a:prstGeom>
        </p:spPr>
        <p:txBody>
          <a:bodyPr vert="horz" wrap="square" lIns="91440" tIns="45720" rIns="91440" bIns="45720" numCol="1" anchor="t" anchorCtr="0" compatLnSpc="1">
            <a:prstTxWarp prst="textNoShape">
              <a:avLst/>
            </a:prstTxWarp>
          </a:bodyPr>
          <a:lstStyle>
            <a:lvl1pPr eaLnBrk="0" hangingPunct="0">
              <a:defRPr/>
            </a:lvl1pPr>
          </a:lstStyle>
          <a:p>
            <a:fld id="{B0AD5604-68E4-451F-8C14-B79FD463BF00}" type="slidenum">
              <a:rPr lang="en-US" altLang="en-US"/>
              <a:pPr/>
              <a:t>‹#›</a:t>
            </a:fld>
            <a:endParaRPr lang="en-US" altLang="en-US"/>
          </a:p>
        </p:txBody>
      </p:sp>
    </p:spTree>
    <p:extLst>
      <p:ext uri="{BB962C8B-B14F-4D97-AF65-F5344CB8AC3E}">
        <p14:creationId xmlns:p14="http://schemas.microsoft.com/office/powerpoint/2010/main" val="1563101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86748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3452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1204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85150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818502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80380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71272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81867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4"/>
          <p:cNvGrpSpPr>
            <a:grpSpLocks/>
          </p:cNvGrpSpPr>
          <p:nvPr/>
        </p:nvGrpSpPr>
        <p:grpSpPr bwMode="auto">
          <a:xfrm>
            <a:off x="0" y="0"/>
            <a:ext cx="9144000" cy="546100"/>
            <a:chOff x="0" y="0"/>
            <a:chExt cx="5760" cy="344"/>
          </a:xfrm>
        </p:grpSpPr>
        <p:sp>
          <p:nvSpPr>
            <p:cNvPr id="78853"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US">
                <a:latin typeface="Times New Roman" pitchFamily="18" charset="0"/>
              </a:endParaRPr>
            </a:p>
          </p:txBody>
        </p:sp>
        <p:sp>
          <p:nvSpPr>
            <p:cNvPr id="78854"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a:defRPr/>
              </a:pPr>
              <a:endParaRPr lang="en-US">
                <a:latin typeface="Times New Roman" pitchFamily="18" charset="0"/>
              </a:endParaRPr>
            </a:p>
          </p:txBody>
        </p:sp>
        <p:sp>
          <p:nvSpPr>
            <p:cNvPr id="78855"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a:defRPr/>
              </a:pPr>
              <a:endParaRPr lang="en-US" sz="1800">
                <a:solidFill>
                  <a:schemeClr val="hlink"/>
                </a:solidFill>
                <a:latin typeface="Arial" charset="0"/>
              </a:endParaRPr>
            </a:p>
          </p:txBody>
        </p:sp>
        <p:sp>
          <p:nvSpPr>
            <p:cNvPr id="78856"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a:defRPr/>
              </a:pPr>
              <a:endParaRPr lang="en-US" sz="1800">
                <a:solidFill>
                  <a:schemeClr val="hlink"/>
                </a:solidFill>
                <a:latin typeface="Arial" charset="0"/>
              </a:endParaRPr>
            </a:p>
          </p:txBody>
        </p:sp>
        <p:sp>
          <p:nvSpPr>
            <p:cNvPr id="78857"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a:defRPr/>
              </a:pPr>
              <a:endParaRPr lang="en-US" sz="1800">
                <a:solidFill>
                  <a:schemeClr val="accent2"/>
                </a:solidFill>
                <a:latin typeface="Arial" charset="0"/>
              </a:endParaRPr>
            </a:p>
          </p:txBody>
        </p:sp>
        <p:sp>
          <p:nvSpPr>
            <p:cNvPr id="78858"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a:defRPr/>
              </a:pPr>
              <a:endParaRPr lang="en-US" sz="1800">
                <a:solidFill>
                  <a:schemeClr val="hlink"/>
                </a:solidFill>
                <a:latin typeface="Arial" charset="0"/>
              </a:endParaRPr>
            </a:p>
          </p:txBody>
        </p:sp>
        <p:sp>
          <p:nvSpPr>
            <p:cNvPr id="78859"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a:defRPr/>
              </a:pPr>
              <a:endParaRPr lang="en-US">
                <a:latin typeface="Times New Roman" pitchFamily="18" charset="0"/>
              </a:endParaRPr>
            </a:p>
          </p:txBody>
        </p:sp>
        <p:sp>
          <p:nvSpPr>
            <p:cNvPr id="78860"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a:defRPr/>
              </a:pPr>
              <a:endParaRPr lang="en-US" sz="1800">
                <a:solidFill>
                  <a:schemeClr val="accent2"/>
                </a:solidFill>
                <a:latin typeface="Arial" charset="0"/>
              </a:endParaRPr>
            </a:p>
          </p:txBody>
        </p:sp>
        <p:sp>
          <p:nvSpPr>
            <p:cNvPr id="78861"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a:defRPr/>
              </a:pPr>
              <a:endParaRPr lang="en-US" sz="1800">
                <a:solidFill>
                  <a:schemeClr val="accent2"/>
                </a:solidFill>
                <a:latin typeface="Arial" charset="0"/>
              </a:endParaRPr>
            </a:p>
          </p:txBody>
        </p:sp>
      </p:grpSp>
      <p:sp>
        <p:nvSpPr>
          <p:cNvPr id="1027" name="Rectangle 14"/>
          <p:cNvSpPr>
            <a:spLocks noGrp="1" noChangeArrowheads="1"/>
          </p:cNvSpPr>
          <p:nvPr>
            <p:ph type="title"/>
          </p:nvPr>
        </p:nvSpPr>
        <p:spPr bwMode="auto">
          <a:xfrm>
            <a:off x="457200" y="45720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15"/>
          <p:cNvSpPr>
            <a:spLocks noGrp="1" noChangeArrowheads="1"/>
          </p:cNvSpPr>
          <p:nvPr>
            <p:ph type="body" idx="1"/>
          </p:nvPr>
        </p:nvSpPr>
        <p:spPr bwMode="auto">
          <a:xfrm>
            <a:off x="457200" y="1981200"/>
            <a:ext cx="82296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3972"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 id="2147483973" r:id="rId12"/>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cs typeface="Arial" charset="0"/>
        </a:defRPr>
      </a:lvl2pPr>
      <a:lvl3pPr algn="l" rtl="0" eaLnBrk="0" fontAlgn="base" hangingPunct="0">
        <a:spcBef>
          <a:spcPct val="0"/>
        </a:spcBef>
        <a:spcAft>
          <a:spcPct val="0"/>
        </a:spcAft>
        <a:defRPr sz="4400">
          <a:solidFill>
            <a:schemeClr val="tx1"/>
          </a:solidFill>
          <a:latin typeface="Arial" charset="0"/>
          <a:cs typeface="Arial" charset="0"/>
        </a:defRPr>
      </a:lvl3pPr>
      <a:lvl4pPr algn="l" rtl="0" eaLnBrk="0" fontAlgn="base" hangingPunct="0">
        <a:spcBef>
          <a:spcPct val="0"/>
        </a:spcBef>
        <a:spcAft>
          <a:spcPct val="0"/>
        </a:spcAft>
        <a:defRPr sz="4400">
          <a:solidFill>
            <a:schemeClr val="tx1"/>
          </a:solidFill>
          <a:latin typeface="Arial" charset="0"/>
          <a:cs typeface="Arial" charset="0"/>
        </a:defRPr>
      </a:lvl4pPr>
      <a:lvl5pPr algn="l" rtl="0" eaLnBrk="0" fontAlgn="base" hangingPunct="0">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Cambria" pitchFamily="18" charset="0"/>
          <a:cs typeface="Arial" charset="0"/>
        </a:defRPr>
      </a:lvl6pPr>
      <a:lvl7pPr marL="914400" algn="l" rtl="0" fontAlgn="base">
        <a:spcBef>
          <a:spcPct val="0"/>
        </a:spcBef>
        <a:spcAft>
          <a:spcPct val="0"/>
        </a:spcAft>
        <a:defRPr sz="4400">
          <a:solidFill>
            <a:schemeClr val="tx1"/>
          </a:solidFill>
          <a:latin typeface="Cambria" pitchFamily="18" charset="0"/>
          <a:cs typeface="Arial" charset="0"/>
        </a:defRPr>
      </a:lvl7pPr>
      <a:lvl8pPr marL="1371600" algn="l" rtl="0" fontAlgn="base">
        <a:spcBef>
          <a:spcPct val="0"/>
        </a:spcBef>
        <a:spcAft>
          <a:spcPct val="0"/>
        </a:spcAft>
        <a:defRPr sz="4400">
          <a:solidFill>
            <a:schemeClr val="tx1"/>
          </a:solidFill>
          <a:latin typeface="Cambria" pitchFamily="18" charset="0"/>
          <a:cs typeface="Arial" charset="0"/>
        </a:defRPr>
      </a:lvl8pPr>
      <a:lvl9pPr marL="1828800" algn="l" rtl="0" fontAlgn="base">
        <a:spcBef>
          <a:spcPct val="0"/>
        </a:spcBef>
        <a:spcAft>
          <a:spcPct val="0"/>
        </a:spcAft>
        <a:defRPr sz="4400">
          <a:solidFill>
            <a:schemeClr val="tx1"/>
          </a:solidFill>
          <a:latin typeface="Cambria" pitchFamily="18" charset="0"/>
          <a:cs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anose="05000000000000000000" pitchFamily="2" charset="2"/>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bg2"/>
        </a:buClr>
        <a:buSzPct val="65000"/>
        <a:buFont typeface="Wingdings" panose="05000000000000000000" pitchFamily="2" charset="2"/>
        <a:buChar char="n"/>
        <a:defRPr sz="24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
        <a:defRPr sz="2400">
          <a:solidFill>
            <a:schemeClr val="tx1"/>
          </a:solidFill>
          <a:latin typeface="+mn-lt"/>
          <a:cs typeface="+mn-cs"/>
        </a:defRPr>
      </a:lvl4pPr>
      <a:lvl5pPr marL="2057400" indent="-228600" algn="l" rtl="0" eaLnBrk="0" fontAlgn="base" hangingPunct="0">
        <a:spcBef>
          <a:spcPct val="20000"/>
        </a:spcBef>
        <a:spcAft>
          <a:spcPct val="0"/>
        </a:spcAft>
        <a:buClr>
          <a:schemeClr val="bg2"/>
        </a:buClr>
        <a:buFont typeface="Wingdings" panose="05000000000000000000" pitchFamily="2" charset="2"/>
        <a:buChar char="§"/>
        <a:defRPr sz="24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4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4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4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4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895600" y="1828800"/>
            <a:ext cx="6096000" cy="2209800"/>
          </a:xfrm>
        </p:spPr>
        <p:txBody>
          <a:bodyPr/>
          <a:lstStyle/>
          <a:p>
            <a:pPr eaLnBrk="1" hangingPunct="1"/>
            <a:r>
              <a:rPr lang="en-US" altLang="en-US" b="1" dirty="0" smtClean="0"/>
              <a:t>Acutely Depressed Mental Status in Children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381000" y="300038"/>
            <a:ext cx="8534400" cy="641350"/>
          </a:xfrm>
        </p:spPr>
        <p:txBody>
          <a:bodyPr/>
          <a:lstStyle/>
          <a:p>
            <a:pPr algn="ctr"/>
            <a:r>
              <a:rPr lang="en-US" altLang="en-US" sz="3200" smtClean="0"/>
              <a:t>Pediatric Glasgow Coma Scale</a:t>
            </a:r>
          </a:p>
        </p:txBody>
      </p:sp>
      <p:graphicFrame>
        <p:nvGraphicFramePr>
          <p:cNvPr id="4" name="Table 3"/>
          <p:cNvGraphicFramePr>
            <a:graphicFrameLocks noGrp="1"/>
          </p:cNvGraphicFramePr>
          <p:nvPr/>
        </p:nvGraphicFramePr>
        <p:xfrm>
          <a:off x="569913" y="873125"/>
          <a:ext cx="8116887" cy="5913438"/>
        </p:xfrm>
        <a:graphic>
          <a:graphicData uri="http://schemas.openxmlformats.org/drawingml/2006/table">
            <a:tbl>
              <a:tblPr firstRow="1" bandRow="1">
                <a:tableStyleId>{5C22544A-7EE6-4342-B048-85BDC9FD1C3A}</a:tableStyleId>
              </a:tblPr>
              <a:tblGrid>
                <a:gridCol w="710228">
                  <a:extLst>
                    <a:ext uri="{9D8B030D-6E8A-4147-A177-3AD203B41FA5}">
                      <a16:colId xmlns:a16="http://schemas.microsoft.com/office/drawing/2014/main" val="20000"/>
                    </a:ext>
                  </a:extLst>
                </a:gridCol>
                <a:gridCol w="2232144">
                  <a:extLst>
                    <a:ext uri="{9D8B030D-6E8A-4147-A177-3AD203B41FA5}">
                      <a16:colId xmlns:a16="http://schemas.microsoft.com/office/drawing/2014/main" val="20001"/>
                    </a:ext>
                  </a:extLst>
                </a:gridCol>
                <a:gridCol w="2637988">
                  <a:extLst>
                    <a:ext uri="{9D8B030D-6E8A-4147-A177-3AD203B41FA5}">
                      <a16:colId xmlns:a16="http://schemas.microsoft.com/office/drawing/2014/main" val="20002"/>
                    </a:ext>
                  </a:extLst>
                </a:gridCol>
                <a:gridCol w="2536527">
                  <a:extLst>
                    <a:ext uri="{9D8B030D-6E8A-4147-A177-3AD203B41FA5}">
                      <a16:colId xmlns:a16="http://schemas.microsoft.com/office/drawing/2014/main" val="20003"/>
                    </a:ext>
                  </a:extLst>
                </a:gridCol>
              </a:tblGrid>
              <a:tr h="335327">
                <a:tc>
                  <a:txBody>
                    <a:bodyPr/>
                    <a:lstStyle/>
                    <a:p>
                      <a:pPr algn="ctr"/>
                      <a:endParaRPr lang="en-US" sz="1600" dirty="0"/>
                    </a:p>
                  </a:txBody>
                  <a:tcPr marT="45726" marB="45726"/>
                </a:tc>
                <a:tc>
                  <a:txBody>
                    <a:bodyPr/>
                    <a:lstStyle/>
                    <a:p>
                      <a:pPr algn="ctr"/>
                      <a:r>
                        <a:rPr lang="en-US" sz="1600" dirty="0" smtClean="0"/>
                        <a:t>Infant &lt; 1 yr</a:t>
                      </a:r>
                      <a:endParaRPr lang="en-US" sz="1600" dirty="0"/>
                    </a:p>
                  </a:txBody>
                  <a:tcPr marT="45726" marB="45726"/>
                </a:tc>
                <a:tc>
                  <a:txBody>
                    <a:bodyPr/>
                    <a:lstStyle/>
                    <a:p>
                      <a:pPr algn="ctr"/>
                      <a:r>
                        <a:rPr lang="en-US" sz="1600" dirty="0" smtClean="0"/>
                        <a:t>Child 1-4 yrs</a:t>
                      </a:r>
                      <a:endParaRPr lang="en-US" sz="1600" dirty="0"/>
                    </a:p>
                  </a:txBody>
                  <a:tcPr marT="45726" marB="45726"/>
                </a:tc>
                <a:tc>
                  <a:txBody>
                    <a:bodyPr/>
                    <a:lstStyle/>
                    <a:p>
                      <a:pPr algn="ctr"/>
                      <a:r>
                        <a:rPr lang="en-US" sz="1600" dirty="0" smtClean="0"/>
                        <a:t> &gt; 4 years</a:t>
                      </a:r>
                      <a:endParaRPr lang="en-US" sz="1600" dirty="0"/>
                    </a:p>
                  </a:txBody>
                  <a:tcPr marT="45726" marB="45726"/>
                </a:tc>
                <a:extLst>
                  <a:ext uri="{0D108BD9-81ED-4DB2-BD59-A6C34878D82A}">
                    <a16:rowId xmlns:a16="http://schemas.microsoft.com/office/drawing/2014/main" val="10000"/>
                  </a:ext>
                </a:extLst>
              </a:tr>
              <a:tr h="335327">
                <a:tc gridSpan="4">
                  <a:txBody>
                    <a:bodyPr/>
                    <a:lstStyle/>
                    <a:p>
                      <a:pPr algn="ctr"/>
                      <a:r>
                        <a:rPr lang="en-US" sz="1600" spc="0" dirty="0" smtClean="0"/>
                        <a:t>EYES</a:t>
                      </a:r>
                      <a:endParaRPr lang="en-US" sz="1600" spc="0" dirty="0"/>
                    </a:p>
                  </a:txBody>
                  <a:tcPr marT="45726" marB="45726"/>
                </a:tc>
                <a:tc hMerge="1">
                  <a:txBody>
                    <a:bodyPr/>
                    <a:lstStyle/>
                    <a:p>
                      <a:endParaRPr lang="en-US" spc="0" dirty="0"/>
                    </a:p>
                  </a:txBody>
                  <a:tcPr/>
                </a:tc>
                <a:tc hMerge="1">
                  <a:txBody>
                    <a:bodyPr/>
                    <a:lstStyle/>
                    <a:p>
                      <a:endParaRPr lang="en-US" spc="0" dirty="0"/>
                    </a:p>
                  </a:txBody>
                  <a:tcPr/>
                </a:tc>
                <a:tc hMerge="1">
                  <a:txBody>
                    <a:bodyPr/>
                    <a:lstStyle/>
                    <a:p>
                      <a:endParaRPr lang="en-US" spc="0" dirty="0"/>
                    </a:p>
                  </a:txBody>
                  <a:tcPr/>
                </a:tc>
                <a:extLst>
                  <a:ext uri="{0D108BD9-81ED-4DB2-BD59-A6C34878D82A}">
                    <a16:rowId xmlns:a16="http://schemas.microsoft.com/office/drawing/2014/main" val="10001"/>
                  </a:ext>
                </a:extLst>
              </a:tr>
              <a:tr h="281354">
                <a:tc>
                  <a:txBody>
                    <a:bodyPr/>
                    <a:lstStyle/>
                    <a:p>
                      <a:r>
                        <a:rPr lang="en-US" sz="1200" dirty="0" smtClean="0"/>
                        <a:t>4</a:t>
                      </a:r>
                      <a:endParaRPr lang="en-US" sz="1200" dirty="0"/>
                    </a:p>
                  </a:txBody>
                  <a:tcPr marT="45726" marB="45726"/>
                </a:tc>
                <a:tc>
                  <a:txBody>
                    <a:bodyPr/>
                    <a:lstStyle/>
                    <a:p>
                      <a:r>
                        <a:rPr lang="en-US" sz="1200" dirty="0" smtClean="0"/>
                        <a:t>Open</a:t>
                      </a:r>
                      <a:endParaRPr lang="en-US" sz="1200" dirty="0"/>
                    </a:p>
                  </a:txBody>
                  <a:tcPr marT="45726" marB="45726"/>
                </a:tc>
                <a:tc>
                  <a:txBody>
                    <a:bodyPr/>
                    <a:lstStyle/>
                    <a:p>
                      <a:r>
                        <a:rPr lang="en-US" sz="1200" dirty="0" smtClean="0"/>
                        <a:t>Open</a:t>
                      </a:r>
                      <a:endParaRPr lang="en-US" sz="1200" dirty="0"/>
                    </a:p>
                  </a:txBody>
                  <a:tcPr marT="45726" marB="45726"/>
                </a:tc>
                <a:tc>
                  <a:txBody>
                    <a:bodyPr/>
                    <a:lstStyle/>
                    <a:p>
                      <a:r>
                        <a:rPr lang="en-US" sz="1200" dirty="0" smtClean="0"/>
                        <a:t>Open</a:t>
                      </a:r>
                      <a:endParaRPr lang="en-US" sz="1200" dirty="0"/>
                    </a:p>
                  </a:txBody>
                  <a:tcPr marT="45726" marB="45726"/>
                </a:tc>
                <a:extLst>
                  <a:ext uri="{0D108BD9-81ED-4DB2-BD59-A6C34878D82A}">
                    <a16:rowId xmlns:a16="http://schemas.microsoft.com/office/drawing/2014/main" val="10002"/>
                  </a:ext>
                </a:extLst>
              </a:tr>
              <a:tr h="281354">
                <a:tc>
                  <a:txBody>
                    <a:bodyPr/>
                    <a:lstStyle/>
                    <a:p>
                      <a:r>
                        <a:rPr lang="en-US" sz="1200" dirty="0" smtClean="0"/>
                        <a:t>3</a:t>
                      </a:r>
                      <a:endParaRPr lang="en-US" sz="1200" dirty="0"/>
                    </a:p>
                  </a:txBody>
                  <a:tcPr marT="45726" marB="45726"/>
                </a:tc>
                <a:tc>
                  <a:txBody>
                    <a:bodyPr/>
                    <a:lstStyle/>
                    <a:p>
                      <a:r>
                        <a:rPr lang="en-US" sz="1200" dirty="0" smtClean="0"/>
                        <a:t>To voice</a:t>
                      </a:r>
                      <a:endParaRPr lang="en-US" sz="1200" dirty="0"/>
                    </a:p>
                  </a:txBody>
                  <a:tcPr marT="45726" marB="45726"/>
                </a:tc>
                <a:tc>
                  <a:txBody>
                    <a:bodyPr/>
                    <a:lstStyle/>
                    <a:p>
                      <a:r>
                        <a:rPr lang="en-US" sz="1200" dirty="0" smtClean="0"/>
                        <a:t>To voice</a:t>
                      </a:r>
                      <a:endParaRPr lang="en-US" sz="1200" dirty="0"/>
                    </a:p>
                  </a:txBody>
                  <a:tcPr marT="45726" marB="45726"/>
                </a:tc>
                <a:tc>
                  <a:txBody>
                    <a:bodyPr/>
                    <a:lstStyle/>
                    <a:p>
                      <a:r>
                        <a:rPr lang="en-US" sz="1200" dirty="0" smtClean="0"/>
                        <a:t>To voice</a:t>
                      </a:r>
                      <a:endParaRPr lang="en-US" sz="1200" dirty="0"/>
                    </a:p>
                  </a:txBody>
                  <a:tcPr marT="45726" marB="45726"/>
                </a:tc>
                <a:extLst>
                  <a:ext uri="{0D108BD9-81ED-4DB2-BD59-A6C34878D82A}">
                    <a16:rowId xmlns:a16="http://schemas.microsoft.com/office/drawing/2014/main" val="10003"/>
                  </a:ext>
                </a:extLst>
              </a:tr>
              <a:tr h="281354">
                <a:tc>
                  <a:txBody>
                    <a:bodyPr/>
                    <a:lstStyle/>
                    <a:p>
                      <a:r>
                        <a:rPr lang="en-US" sz="1200" dirty="0" smtClean="0"/>
                        <a:t>2</a:t>
                      </a:r>
                      <a:endParaRPr lang="en-US" sz="1200" dirty="0"/>
                    </a:p>
                  </a:txBody>
                  <a:tcPr marT="45726" marB="45726"/>
                </a:tc>
                <a:tc>
                  <a:txBody>
                    <a:bodyPr/>
                    <a:lstStyle/>
                    <a:p>
                      <a:r>
                        <a:rPr lang="en-US" sz="1200" dirty="0" smtClean="0"/>
                        <a:t>To pain</a:t>
                      </a:r>
                      <a:endParaRPr lang="en-US" sz="1200" dirty="0"/>
                    </a:p>
                  </a:txBody>
                  <a:tcPr marT="45726" marB="45726"/>
                </a:tc>
                <a:tc>
                  <a:txBody>
                    <a:bodyPr/>
                    <a:lstStyle/>
                    <a:p>
                      <a:r>
                        <a:rPr lang="en-US" sz="1200" dirty="0" smtClean="0"/>
                        <a:t>To pain</a:t>
                      </a:r>
                      <a:endParaRPr lang="en-US" sz="1200" dirty="0"/>
                    </a:p>
                  </a:txBody>
                  <a:tcPr marT="45726" marB="45726"/>
                </a:tc>
                <a:tc>
                  <a:txBody>
                    <a:bodyPr/>
                    <a:lstStyle/>
                    <a:p>
                      <a:r>
                        <a:rPr lang="en-US" sz="1200" dirty="0" smtClean="0"/>
                        <a:t>To pain</a:t>
                      </a:r>
                      <a:endParaRPr lang="en-US" sz="1200" dirty="0"/>
                    </a:p>
                  </a:txBody>
                  <a:tcPr marT="45726" marB="45726"/>
                </a:tc>
                <a:extLst>
                  <a:ext uri="{0D108BD9-81ED-4DB2-BD59-A6C34878D82A}">
                    <a16:rowId xmlns:a16="http://schemas.microsoft.com/office/drawing/2014/main" val="10004"/>
                  </a:ext>
                </a:extLst>
              </a:tr>
              <a:tr h="281354">
                <a:tc>
                  <a:txBody>
                    <a:bodyPr/>
                    <a:lstStyle/>
                    <a:p>
                      <a:r>
                        <a:rPr lang="en-US" sz="1200" dirty="0" smtClean="0"/>
                        <a:t>1</a:t>
                      </a:r>
                      <a:endParaRPr lang="en-US" sz="1200" dirty="0"/>
                    </a:p>
                  </a:txBody>
                  <a:tcPr marT="45726" marB="45726"/>
                </a:tc>
                <a:tc>
                  <a:txBody>
                    <a:bodyPr/>
                    <a:lstStyle/>
                    <a:p>
                      <a:r>
                        <a:rPr lang="en-US" sz="1200" dirty="0" smtClean="0"/>
                        <a:t>No response</a:t>
                      </a:r>
                      <a:endParaRPr lang="en-US" sz="1200" dirty="0"/>
                    </a:p>
                  </a:txBody>
                  <a:tcPr marT="45726" marB="45726"/>
                </a:tc>
                <a:tc>
                  <a:txBody>
                    <a:bodyPr/>
                    <a:lstStyle/>
                    <a:p>
                      <a:r>
                        <a:rPr lang="en-US" sz="1200" dirty="0" smtClean="0"/>
                        <a:t>No response</a:t>
                      </a:r>
                      <a:endParaRPr lang="en-US" sz="1200" dirty="0"/>
                    </a:p>
                  </a:txBody>
                  <a:tcPr marT="45726" marB="45726"/>
                </a:tc>
                <a:tc>
                  <a:txBody>
                    <a:bodyPr/>
                    <a:lstStyle/>
                    <a:p>
                      <a:r>
                        <a:rPr lang="en-US" sz="1200" dirty="0" smtClean="0"/>
                        <a:t>No response</a:t>
                      </a:r>
                      <a:endParaRPr lang="en-US" sz="1200" dirty="0"/>
                    </a:p>
                  </a:txBody>
                  <a:tcPr marT="45726" marB="45726"/>
                </a:tc>
                <a:extLst>
                  <a:ext uri="{0D108BD9-81ED-4DB2-BD59-A6C34878D82A}">
                    <a16:rowId xmlns:a16="http://schemas.microsoft.com/office/drawing/2014/main" val="10005"/>
                  </a:ext>
                </a:extLst>
              </a:tr>
              <a:tr h="335327">
                <a:tc gridSpan="4">
                  <a:txBody>
                    <a:bodyPr/>
                    <a:lstStyle/>
                    <a:p>
                      <a:pPr algn="ctr"/>
                      <a:r>
                        <a:rPr lang="en-US" sz="1600" dirty="0" smtClean="0"/>
                        <a:t>VERBAL</a:t>
                      </a:r>
                      <a:endParaRPr lang="en-US" sz="1600" dirty="0"/>
                    </a:p>
                  </a:txBody>
                  <a:tcPr marT="45726" marB="45726"/>
                </a:tc>
                <a:tc hMerge="1">
                  <a:txBody>
                    <a:bodyPr/>
                    <a:lstStyle/>
                    <a:p>
                      <a:endParaRPr lang="en-US" sz="1600" dirty="0"/>
                    </a:p>
                  </a:txBody>
                  <a:tcPr/>
                </a:tc>
                <a:tc hMerge="1">
                  <a:txBody>
                    <a:bodyPr/>
                    <a:lstStyle/>
                    <a:p>
                      <a:endParaRPr lang="en-US" sz="1600" dirty="0"/>
                    </a:p>
                  </a:txBody>
                  <a:tcPr/>
                </a:tc>
                <a:tc hMerge="1">
                  <a:txBody>
                    <a:bodyPr/>
                    <a:lstStyle/>
                    <a:p>
                      <a:endParaRPr lang="en-US" sz="1600" dirty="0"/>
                    </a:p>
                  </a:txBody>
                  <a:tcPr/>
                </a:tc>
                <a:extLst>
                  <a:ext uri="{0D108BD9-81ED-4DB2-BD59-A6C34878D82A}">
                    <a16:rowId xmlns:a16="http://schemas.microsoft.com/office/drawing/2014/main" val="10006"/>
                  </a:ext>
                </a:extLst>
              </a:tr>
              <a:tr h="281354">
                <a:tc>
                  <a:txBody>
                    <a:bodyPr/>
                    <a:lstStyle/>
                    <a:p>
                      <a:r>
                        <a:rPr lang="en-US" sz="1200" dirty="0" smtClean="0"/>
                        <a:t>5</a:t>
                      </a:r>
                      <a:endParaRPr lang="en-US" sz="1200" dirty="0"/>
                    </a:p>
                  </a:txBody>
                  <a:tcPr marT="45726" marB="45726"/>
                </a:tc>
                <a:tc>
                  <a:txBody>
                    <a:bodyPr/>
                    <a:lstStyle/>
                    <a:p>
                      <a:r>
                        <a:rPr lang="en-US" sz="1200" dirty="0" smtClean="0"/>
                        <a:t>Coos, babbles</a:t>
                      </a:r>
                      <a:endParaRPr lang="en-US" sz="1200" dirty="0"/>
                    </a:p>
                  </a:txBody>
                  <a:tcPr marT="45726" marB="45726"/>
                </a:tc>
                <a:tc>
                  <a:txBody>
                    <a:bodyPr/>
                    <a:lstStyle/>
                    <a:p>
                      <a:r>
                        <a:rPr lang="en-US" sz="1200" dirty="0" smtClean="0"/>
                        <a:t>Oriented, speaks, interacts,</a:t>
                      </a:r>
                      <a:r>
                        <a:rPr lang="en-US" sz="1200" baseline="0" dirty="0" smtClean="0"/>
                        <a:t> social</a:t>
                      </a:r>
                      <a:endParaRPr lang="en-US" sz="1200" dirty="0"/>
                    </a:p>
                  </a:txBody>
                  <a:tcPr marT="45726" marB="45726"/>
                </a:tc>
                <a:tc>
                  <a:txBody>
                    <a:bodyPr/>
                    <a:lstStyle/>
                    <a:p>
                      <a:r>
                        <a:rPr lang="en-US" sz="1200" dirty="0" smtClean="0"/>
                        <a:t>Oriented and Alert</a:t>
                      </a:r>
                      <a:endParaRPr lang="en-US" sz="1200" dirty="0"/>
                    </a:p>
                  </a:txBody>
                  <a:tcPr marT="45726" marB="45726"/>
                </a:tc>
                <a:extLst>
                  <a:ext uri="{0D108BD9-81ED-4DB2-BD59-A6C34878D82A}">
                    <a16:rowId xmlns:a16="http://schemas.microsoft.com/office/drawing/2014/main" val="10007"/>
                  </a:ext>
                </a:extLst>
              </a:tr>
              <a:tr h="457264">
                <a:tc>
                  <a:txBody>
                    <a:bodyPr/>
                    <a:lstStyle/>
                    <a:p>
                      <a:r>
                        <a:rPr lang="en-US" sz="1200" dirty="0" smtClean="0"/>
                        <a:t>4</a:t>
                      </a:r>
                      <a:endParaRPr lang="en-US" sz="1200" dirty="0"/>
                    </a:p>
                  </a:txBody>
                  <a:tcPr marT="45726" marB="45726"/>
                </a:tc>
                <a:tc>
                  <a:txBody>
                    <a:bodyPr/>
                    <a:lstStyle/>
                    <a:p>
                      <a:r>
                        <a:rPr lang="en-US" sz="1200" dirty="0" smtClean="0"/>
                        <a:t>Irritable cry,</a:t>
                      </a:r>
                      <a:r>
                        <a:rPr lang="en-US" sz="1200" baseline="0" dirty="0" smtClean="0"/>
                        <a:t> consolable</a:t>
                      </a:r>
                      <a:endParaRPr lang="en-US" sz="1200" dirty="0"/>
                    </a:p>
                  </a:txBody>
                  <a:tcPr marT="45726" marB="45726"/>
                </a:tc>
                <a:tc>
                  <a:txBody>
                    <a:bodyPr/>
                    <a:lstStyle/>
                    <a:p>
                      <a:r>
                        <a:rPr lang="en-US" sz="1200" dirty="0" smtClean="0"/>
                        <a:t>Confused speech, disoriented, consolable</a:t>
                      </a:r>
                      <a:endParaRPr lang="en-US" sz="1200" dirty="0"/>
                    </a:p>
                  </a:txBody>
                  <a:tcPr marT="45726" marB="45726"/>
                </a:tc>
                <a:tc>
                  <a:txBody>
                    <a:bodyPr/>
                    <a:lstStyle/>
                    <a:p>
                      <a:r>
                        <a:rPr lang="en-US" sz="1200" dirty="0" smtClean="0"/>
                        <a:t>Disoriented</a:t>
                      </a:r>
                      <a:endParaRPr lang="en-US" sz="1200" dirty="0"/>
                    </a:p>
                  </a:txBody>
                  <a:tcPr marT="45726" marB="45726"/>
                </a:tc>
                <a:extLst>
                  <a:ext uri="{0D108BD9-81ED-4DB2-BD59-A6C34878D82A}">
                    <a16:rowId xmlns:a16="http://schemas.microsoft.com/office/drawing/2014/main" val="10008"/>
                  </a:ext>
                </a:extLst>
              </a:tr>
              <a:tr h="281354">
                <a:tc>
                  <a:txBody>
                    <a:bodyPr/>
                    <a:lstStyle/>
                    <a:p>
                      <a:r>
                        <a:rPr lang="en-US" sz="1200" dirty="0" smtClean="0"/>
                        <a:t>3</a:t>
                      </a:r>
                      <a:endParaRPr lang="en-US" sz="1200" dirty="0"/>
                    </a:p>
                  </a:txBody>
                  <a:tcPr marT="45726" marB="45726"/>
                </a:tc>
                <a:tc>
                  <a:txBody>
                    <a:bodyPr/>
                    <a:lstStyle/>
                    <a:p>
                      <a:r>
                        <a:rPr lang="en-US" sz="1200" dirty="0" smtClean="0"/>
                        <a:t>Cries persistently to pain</a:t>
                      </a:r>
                      <a:endParaRPr lang="en-US" sz="1200" dirty="0"/>
                    </a:p>
                  </a:txBody>
                  <a:tcPr marT="45726" marB="45726"/>
                </a:tc>
                <a:tc>
                  <a:txBody>
                    <a:bodyPr/>
                    <a:lstStyle/>
                    <a:p>
                      <a:r>
                        <a:rPr lang="en-US" sz="1200" dirty="0" smtClean="0"/>
                        <a:t>Inappropriate</a:t>
                      </a:r>
                      <a:r>
                        <a:rPr lang="en-US" sz="1200" baseline="0" dirty="0" smtClean="0"/>
                        <a:t> words, inconsolable</a:t>
                      </a:r>
                      <a:endParaRPr lang="en-US" sz="1200" dirty="0"/>
                    </a:p>
                  </a:txBody>
                  <a:tcPr marT="45726" marB="45726"/>
                </a:tc>
                <a:tc>
                  <a:txBody>
                    <a:bodyPr/>
                    <a:lstStyle/>
                    <a:p>
                      <a:r>
                        <a:rPr lang="en-US" sz="1200" dirty="0" smtClean="0"/>
                        <a:t>Nonsensical speech</a:t>
                      </a:r>
                      <a:endParaRPr lang="en-US" sz="1200" dirty="0"/>
                    </a:p>
                  </a:txBody>
                  <a:tcPr marT="45726" marB="45726"/>
                </a:tc>
                <a:extLst>
                  <a:ext uri="{0D108BD9-81ED-4DB2-BD59-A6C34878D82A}">
                    <a16:rowId xmlns:a16="http://schemas.microsoft.com/office/drawing/2014/main" val="10009"/>
                  </a:ext>
                </a:extLst>
              </a:tr>
              <a:tr h="281354">
                <a:tc>
                  <a:txBody>
                    <a:bodyPr/>
                    <a:lstStyle/>
                    <a:p>
                      <a:r>
                        <a:rPr lang="en-US" sz="1200" dirty="0" smtClean="0"/>
                        <a:t>2</a:t>
                      </a:r>
                      <a:endParaRPr lang="en-US" sz="1200" dirty="0"/>
                    </a:p>
                  </a:txBody>
                  <a:tcPr marT="45726" marB="45726"/>
                </a:tc>
                <a:tc>
                  <a:txBody>
                    <a:bodyPr/>
                    <a:lstStyle/>
                    <a:p>
                      <a:r>
                        <a:rPr lang="en-US" sz="1200" dirty="0" smtClean="0"/>
                        <a:t>Moans to pain</a:t>
                      </a:r>
                      <a:endParaRPr lang="en-US" sz="1200" dirty="0"/>
                    </a:p>
                  </a:txBody>
                  <a:tcPr marT="45726" marB="45726"/>
                </a:tc>
                <a:tc>
                  <a:txBody>
                    <a:bodyPr/>
                    <a:lstStyle/>
                    <a:p>
                      <a:r>
                        <a:rPr lang="en-US" sz="1200" dirty="0" smtClean="0"/>
                        <a:t>Incomprehensible, agitated</a:t>
                      </a:r>
                      <a:endParaRPr lang="en-US" sz="1200" dirty="0"/>
                    </a:p>
                  </a:txBody>
                  <a:tcPr marT="45726" marB="45726"/>
                </a:tc>
                <a:tc>
                  <a:txBody>
                    <a:bodyPr/>
                    <a:lstStyle/>
                    <a:p>
                      <a:r>
                        <a:rPr lang="en-US" sz="1200" dirty="0" smtClean="0"/>
                        <a:t>Moans, unintelligible</a:t>
                      </a:r>
                      <a:endParaRPr lang="en-US" sz="1200" dirty="0"/>
                    </a:p>
                  </a:txBody>
                  <a:tcPr marT="45726" marB="45726"/>
                </a:tc>
                <a:extLst>
                  <a:ext uri="{0D108BD9-81ED-4DB2-BD59-A6C34878D82A}">
                    <a16:rowId xmlns:a16="http://schemas.microsoft.com/office/drawing/2014/main" val="10010"/>
                  </a:ext>
                </a:extLst>
              </a:tr>
              <a:tr h="281354">
                <a:tc>
                  <a:txBody>
                    <a:bodyPr/>
                    <a:lstStyle/>
                    <a:p>
                      <a:r>
                        <a:rPr lang="en-US" sz="1200" dirty="0" smtClean="0"/>
                        <a:t>1</a:t>
                      </a:r>
                      <a:endParaRPr lang="en-US" sz="1200" dirty="0"/>
                    </a:p>
                  </a:txBody>
                  <a:tcPr marT="45726" marB="45726"/>
                </a:tc>
                <a:tc>
                  <a:txBody>
                    <a:bodyPr/>
                    <a:lstStyle/>
                    <a:p>
                      <a:r>
                        <a:rPr lang="en-US" sz="1200" dirty="0" smtClean="0"/>
                        <a:t>No response</a:t>
                      </a:r>
                      <a:endParaRPr lang="en-US" sz="1200" dirty="0"/>
                    </a:p>
                  </a:txBody>
                  <a:tcPr marT="45726" marB="45726"/>
                </a:tc>
                <a:tc>
                  <a:txBody>
                    <a:bodyPr/>
                    <a:lstStyle/>
                    <a:p>
                      <a:r>
                        <a:rPr lang="en-US" sz="1200" dirty="0" smtClean="0"/>
                        <a:t>No response</a:t>
                      </a:r>
                      <a:endParaRPr lang="en-US" sz="1200" dirty="0"/>
                    </a:p>
                  </a:txBody>
                  <a:tcPr marT="45726" marB="45726"/>
                </a:tc>
                <a:tc>
                  <a:txBody>
                    <a:bodyPr/>
                    <a:lstStyle/>
                    <a:p>
                      <a:r>
                        <a:rPr lang="en-US" sz="1200" dirty="0" smtClean="0"/>
                        <a:t>No response</a:t>
                      </a:r>
                      <a:endParaRPr lang="en-US" sz="1200" dirty="0"/>
                    </a:p>
                  </a:txBody>
                  <a:tcPr marT="45726" marB="45726"/>
                </a:tc>
                <a:extLst>
                  <a:ext uri="{0D108BD9-81ED-4DB2-BD59-A6C34878D82A}">
                    <a16:rowId xmlns:a16="http://schemas.microsoft.com/office/drawing/2014/main" val="10011"/>
                  </a:ext>
                </a:extLst>
              </a:tr>
              <a:tr h="335327">
                <a:tc gridSpan="4">
                  <a:txBody>
                    <a:bodyPr/>
                    <a:lstStyle/>
                    <a:p>
                      <a:pPr algn="ctr"/>
                      <a:r>
                        <a:rPr lang="en-US" sz="1600" dirty="0" smtClean="0"/>
                        <a:t>MOTOR</a:t>
                      </a:r>
                      <a:endParaRPr lang="en-US" sz="1600" dirty="0"/>
                    </a:p>
                  </a:txBody>
                  <a:tcPr marT="45726" marB="45726"/>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12"/>
                  </a:ext>
                </a:extLst>
              </a:tr>
              <a:tr h="457264">
                <a:tc>
                  <a:txBody>
                    <a:bodyPr/>
                    <a:lstStyle/>
                    <a:p>
                      <a:r>
                        <a:rPr lang="en-US" sz="1200" dirty="0" smtClean="0"/>
                        <a:t>6</a:t>
                      </a:r>
                      <a:endParaRPr lang="en-US" sz="1200" dirty="0"/>
                    </a:p>
                  </a:txBody>
                  <a:tcPr marT="45726" marB="45726"/>
                </a:tc>
                <a:tc>
                  <a:txBody>
                    <a:bodyPr/>
                    <a:lstStyle/>
                    <a:p>
                      <a:r>
                        <a:rPr lang="en-US" sz="1200" dirty="0" smtClean="0"/>
                        <a:t>Normal</a:t>
                      </a:r>
                      <a:r>
                        <a:rPr lang="en-US" sz="1200" baseline="0" dirty="0" smtClean="0"/>
                        <a:t> spontaneous movement</a:t>
                      </a:r>
                      <a:endParaRPr lang="en-US" sz="1200" dirty="0"/>
                    </a:p>
                  </a:txBody>
                  <a:tcPr marT="45726" marB="45726"/>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Normal</a:t>
                      </a:r>
                      <a:r>
                        <a:rPr lang="en-US" sz="1200" baseline="0" dirty="0" smtClean="0"/>
                        <a:t> spontaneous movement</a:t>
                      </a:r>
                      <a:endParaRPr lang="en-US" sz="1200" dirty="0" smtClean="0"/>
                    </a:p>
                  </a:txBody>
                  <a:tcPr marT="45726" marB="45726"/>
                </a:tc>
                <a:tc>
                  <a:txBody>
                    <a:bodyPr/>
                    <a:lstStyle/>
                    <a:p>
                      <a:r>
                        <a:rPr lang="en-US" sz="1200" dirty="0" smtClean="0"/>
                        <a:t>Follows commands</a:t>
                      </a:r>
                      <a:endParaRPr lang="en-US" sz="1200" dirty="0"/>
                    </a:p>
                  </a:txBody>
                  <a:tcPr marT="45726" marB="45726"/>
                </a:tc>
                <a:extLst>
                  <a:ext uri="{0D108BD9-81ED-4DB2-BD59-A6C34878D82A}">
                    <a16:rowId xmlns:a16="http://schemas.microsoft.com/office/drawing/2014/main" val="10013"/>
                  </a:ext>
                </a:extLst>
              </a:tr>
              <a:tr h="281354">
                <a:tc>
                  <a:txBody>
                    <a:bodyPr/>
                    <a:lstStyle/>
                    <a:p>
                      <a:r>
                        <a:rPr lang="en-US" sz="1200" dirty="0" smtClean="0"/>
                        <a:t>5</a:t>
                      </a:r>
                      <a:endParaRPr lang="en-US" sz="1200" dirty="0"/>
                    </a:p>
                  </a:txBody>
                  <a:tcPr marT="45726" marB="45726"/>
                </a:tc>
                <a:tc>
                  <a:txBody>
                    <a:bodyPr/>
                    <a:lstStyle/>
                    <a:p>
                      <a:r>
                        <a:rPr lang="en-US" sz="1200" dirty="0" smtClean="0"/>
                        <a:t>Withdraws to touch</a:t>
                      </a:r>
                      <a:endParaRPr lang="en-US" sz="1200" dirty="0"/>
                    </a:p>
                  </a:txBody>
                  <a:tcPr marT="45726" marB="45726"/>
                </a:tc>
                <a:tc>
                  <a:txBody>
                    <a:bodyPr/>
                    <a:lstStyle/>
                    <a:p>
                      <a:r>
                        <a:rPr lang="en-US" sz="1200" dirty="0" smtClean="0"/>
                        <a:t>Localizes pain</a:t>
                      </a:r>
                      <a:endParaRPr lang="en-US" sz="1200" dirty="0"/>
                    </a:p>
                  </a:txBody>
                  <a:tcPr marT="45726" marB="45726"/>
                </a:tc>
                <a:tc>
                  <a:txBody>
                    <a:bodyPr/>
                    <a:lstStyle/>
                    <a:p>
                      <a:r>
                        <a:rPr lang="en-US" sz="1200" dirty="0" smtClean="0"/>
                        <a:t>Localizes </a:t>
                      </a:r>
                      <a:r>
                        <a:rPr lang="en-US" sz="1200" baseline="0" dirty="0" smtClean="0"/>
                        <a:t> pain</a:t>
                      </a:r>
                      <a:endParaRPr lang="en-US" sz="1200" dirty="0"/>
                    </a:p>
                  </a:txBody>
                  <a:tcPr marT="45726" marB="45726"/>
                </a:tc>
                <a:extLst>
                  <a:ext uri="{0D108BD9-81ED-4DB2-BD59-A6C34878D82A}">
                    <a16:rowId xmlns:a16="http://schemas.microsoft.com/office/drawing/2014/main" val="10014"/>
                  </a:ext>
                </a:extLst>
              </a:tr>
              <a:tr h="281354">
                <a:tc>
                  <a:txBody>
                    <a:bodyPr/>
                    <a:lstStyle/>
                    <a:p>
                      <a:r>
                        <a:rPr lang="en-US" sz="1200" dirty="0" smtClean="0"/>
                        <a:t>4</a:t>
                      </a:r>
                      <a:endParaRPr lang="en-US" sz="1200" dirty="0"/>
                    </a:p>
                  </a:txBody>
                  <a:tcPr marT="45726" marB="45726"/>
                </a:tc>
                <a:tc>
                  <a:txBody>
                    <a:bodyPr/>
                    <a:lstStyle/>
                    <a:p>
                      <a:r>
                        <a:rPr lang="en-US" sz="1200" dirty="0" smtClean="0"/>
                        <a:t>Withdraws to pain</a:t>
                      </a:r>
                      <a:endParaRPr lang="en-US" sz="1200" dirty="0"/>
                    </a:p>
                  </a:txBody>
                  <a:tcPr marT="45726" marB="45726"/>
                </a:tc>
                <a:tc>
                  <a:txBody>
                    <a:bodyPr/>
                    <a:lstStyle/>
                    <a:p>
                      <a:r>
                        <a:rPr lang="en-US" sz="1200" dirty="0" smtClean="0"/>
                        <a:t>Withdraws to pain</a:t>
                      </a:r>
                      <a:endParaRPr lang="en-US" sz="1200" dirty="0"/>
                    </a:p>
                  </a:txBody>
                  <a:tcPr marT="45726" marB="45726"/>
                </a:tc>
                <a:tc>
                  <a:txBody>
                    <a:bodyPr/>
                    <a:lstStyle/>
                    <a:p>
                      <a:r>
                        <a:rPr lang="en-US" sz="1200" dirty="0" smtClean="0"/>
                        <a:t>Withdraws to pain</a:t>
                      </a:r>
                      <a:endParaRPr lang="en-US" sz="1200" dirty="0"/>
                    </a:p>
                  </a:txBody>
                  <a:tcPr marT="45726" marB="45726"/>
                </a:tc>
                <a:extLst>
                  <a:ext uri="{0D108BD9-81ED-4DB2-BD59-A6C34878D82A}">
                    <a16:rowId xmlns:a16="http://schemas.microsoft.com/office/drawing/2014/main" val="10015"/>
                  </a:ext>
                </a:extLst>
              </a:tr>
              <a:tr h="281354">
                <a:tc>
                  <a:txBody>
                    <a:bodyPr/>
                    <a:lstStyle/>
                    <a:p>
                      <a:r>
                        <a:rPr lang="en-US" sz="1200" dirty="0" smtClean="0"/>
                        <a:t>3</a:t>
                      </a:r>
                      <a:endParaRPr lang="en-US" sz="1200" dirty="0"/>
                    </a:p>
                  </a:txBody>
                  <a:tcPr marT="45726" marB="45726"/>
                </a:tc>
                <a:tc>
                  <a:txBody>
                    <a:bodyPr/>
                    <a:lstStyle/>
                    <a:p>
                      <a:r>
                        <a:rPr lang="en-US" sz="1200" dirty="0" smtClean="0"/>
                        <a:t>Decorticate flexion</a:t>
                      </a:r>
                      <a:endParaRPr lang="en-US" sz="1200" dirty="0"/>
                    </a:p>
                  </a:txBody>
                  <a:tcPr marT="45726" marB="45726"/>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Decorticate flexion</a:t>
                      </a:r>
                    </a:p>
                  </a:txBody>
                  <a:tcPr marT="45726" marB="45726"/>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Decorticate flexion</a:t>
                      </a:r>
                    </a:p>
                  </a:txBody>
                  <a:tcPr marT="45726" marB="45726"/>
                </a:tc>
                <a:extLst>
                  <a:ext uri="{0D108BD9-81ED-4DB2-BD59-A6C34878D82A}">
                    <a16:rowId xmlns:a16="http://schemas.microsoft.com/office/drawing/2014/main" val="10016"/>
                  </a:ext>
                </a:extLst>
              </a:tr>
              <a:tr h="281354">
                <a:tc>
                  <a:txBody>
                    <a:bodyPr/>
                    <a:lstStyle/>
                    <a:p>
                      <a:r>
                        <a:rPr lang="en-US" sz="1200" dirty="0" smtClean="0"/>
                        <a:t>2</a:t>
                      </a:r>
                      <a:endParaRPr lang="en-US" sz="1200" dirty="0"/>
                    </a:p>
                  </a:txBody>
                  <a:tcPr marT="45726" marB="45726"/>
                </a:tc>
                <a:tc>
                  <a:txBody>
                    <a:bodyPr/>
                    <a:lstStyle/>
                    <a:p>
                      <a:r>
                        <a:rPr lang="en-US" sz="1200" dirty="0" err="1" smtClean="0"/>
                        <a:t>Decerebrate</a:t>
                      </a:r>
                      <a:r>
                        <a:rPr lang="en-US" sz="1200" dirty="0" smtClean="0"/>
                        <a:t> extension</a:t>
                      </a:r>
                      <a:endParaRPr lang="en-US" sz="1200" dirty="0"/>
                    </a:p>
                  </a:txBody>
                  <a:tcPr marT="45726" marB="45726"/>
                </a:tc>
                <a:tc>
                  <a:txBody>
                    <a:bodyPr/>
                    <a:lstStyle/>
                    <a:p>
                      <a:r>
                        <a:rPr lang="en-US" sz="1200" dirty="0" err="1" smtClean="0"/>
                        <a:t>Decerebrate</a:t>
                      </a:r>
                      <a:r>
                        <a:rPr lang="en-US" sz="1200" dirty="0" smtClean="0"/>
                        <a:t> extension</a:t>
                      </a:r>
                      <a:endParaRPr lang="en-US" sz="1200" dirty="0"/>
                    </a:p>
                  </a:txBody>
                  <a:tcPr marT="45726" marB="45726"/>
                </a:tc>
                <a:tc>
                  <a:txBody>
                    <a:bodyPr/>
                    <a:lstStyle/>
                    <a:p>
                      <a:r>
                        <a:rPr lang="en-US" sz="1200" dirty="0" err="1" smtClean="0"/>
                        <a:t>Decerebrate</a:t>
                      </a:r>
                      <a:r>
                        <a:rPr lang="en-US" sz="1200" dirty="0" smtClean="0"/>
                        <a:t> extension</a:t>
                      </a:r>
                      <a:endParaRPr lang="en-US" sz="1200" dirty="0"/>
                    </a:p>
                  </a:txBody>
                  <a:tcPr marT="45726" marB="45726"/>
                </a:tc>
                <a:extLst>
                  <a:ext uri="{0D108BD9-81ED-4DB2-BD59-A6C34878D82A}">
                    <a16:rowId xmlns:a16="http://schemas.microsoft.com/office/drawing/2014/main" val="10017"/>
                  </a:ext>
                </a:extLst>
              </a:tr>
              <a:tr h="281354">
                <a:tc>
                  <a:txBody>
                    <a:bodyPr/>
                    <a:lstStyle/>
                    <a:p>
                      <a:r>
                        <a:rPr lang="en-US" sz="1200" dirty="0" smtClean="0"/>
                        <a:t>1</a:t>
                      </a:r>
                      <a:endParaRPr lang="en-US" sz="1200" dirty="0"/>
                    </a:p>
                  </a:txBody>
                  <a:tcPr marT="45726" marB="45726"/>
                </a:tc>
                <a:tc>
                  <a:txBody>
                    <a:bodyPr/>
                    <a:lstStyle/>
                    <a:p>
                      <a:r>
                        <a:rPr lang="en-US" sz="1200" dirty="0" smtClean="0"/>
                        <a:t>No</a:t>
                      </a:r>
                      <a:r>
                        <a:rPr lang="en-US" sz="1200" baseline="0" dirty="0" smtClean="0"/>
                        <a:t> response</a:t>
                      </a:r>
                      <a:endParaRPr lang="en-US" sz="1200" dirty="0"/>
                    </a:p>
                  </a:txBody>
                  <a:tcPr marT="45726" marB="45726"/>
                </a:tc>
                <a:tc>
                  <a:txBody>
                    <a:bodyPr/>
                    <a:lstStyle/>
                    <a:p>
                      <a:r>
                        <a:rPr lang="en-US" sz="1200" dirty="0" smtClean="0"/>
                        <a:t>No response</a:t>
                      </a:r>
                      <a:endParaRPr lang="en-US" sz="1200" dirty="0"/>
                    </a:p>
                  </a:txBody>
                  <a:tcPr marT="45726" marB="45726"/>
                </a:tc>
                <a:tc>
                  <a:txBody>
                    <a:bodyPr/>
                    <a:lstStyle/>
                    <a:p>
                      <a:r>
                        <a:rPr lang="en-US" sz="1200" dirty="0" smtClean="0"/>
                        <a:t>No response</a:t>
                      </a:r>
                      <a:endParaRPr lang="en-US" sz="1200" dirty="0"/>
                    </a:p>
                  </a:txBody>
                  <a:tcPr marT="45726" marB="45726"/>
                </a:tc>
                <a:extLst>
                  <a:ext uri="{0D108BD9-81ED-4DB2-BD59-A6C34878D82A}">
                    <a16:rowId xmlns:a16="http://schemas.microsoft.com/office/drawing/2014/main" val="10018"/>
                  </a:ext>
                </a:extLst>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341313"/>
            <a:ext cx="8686800" cy="914400"/>
          </a:xfrm>
        </p:spPr>
        <p:txBody>
          <a:bodyPr/>
          <a:lstStyle/>
          <a:p>
            <a:r>
              <a:rPr lang="en-US" altLang="en-US" sz="4000" smtClean="0"/>
              <a:t>Management </a:t>
            </a:r>
            <a:r>
              <a:rPr lang="en-US" altLang="en-US" sz="2400" smtClean="0"/>
              <a:t>(adapted from Thompson and Williams)</a:t>
            </a:r>
          </a:p>
        </p:txBody>
      </p:sp>
      <p:sp>
        <p:nvSpPr>
          <p:cNvPr id="3" name="Content Placeholder 2"/>
          <p:cNvSpPr>
            <a:spLocks noGrp="1"/>
          </p:cNvSpPr>
          <p:nvPr>
            <p:ph idx="1"/>
          </p:nvPr>
        </p:nvSpPr>
        <p:spPr>
          <a:xfrm>
            <a:off x="228600" y="1330613"/>
            <a:ext cx="8878710" cy="5562600"/>
          </a:xfrm>
          <a:ln>
            <a:miter lim="800000"/>
            <a:headEnd/>
            <a:tailEnd/>
          </a:ln>
        </p:spPr>
        <p:txBody>
          <a:bodyPr numCol="2" spcCol="91440"/>
          <a:lstStyle/>
          <a:p>
            <a:pPr>
              <a:defRPr/>
            </a:pPr>
            <a:r>
              <a:rPr lang="en-US" sz="2400" dirty="0" smtClean="0"/>
              <a:t>ABCs / PALS</a:t>
            </a:r>
          </a:p>
          <a:p>
            <a:pPr lvl="1">
              <a:defRPr/>
            </a:pPr>
            <a:r>
              <a:rPr lang="en-US" sz="2000" dirty="0" smtClean="0"/>
              <a:t>Stabilize C-Spine if indicated</a:t>
            </a:r>
          </a:p>
          <a:p>
            <a:pPr lvl="1">
              <a:defRPr/>
            </a:pPr>
            <a:r>
              <a:rPr lang="en-US" sz="2000" dirty="0" err="1" smtClean="0"/>
              <a:t>Intubate</a:t>
            </a:r>
            <a:r>
              <a:rPr lang="en-US" sz="2000" dirty="0" smtClean="0"/>
              <a:t> for GCS ≤ 8</a:t>
            </a:r>
          </a:p>
          <a:p>
            <a:pPr>
              <a:defRPr/>
            </a:pPr>
            <a:r>
              <a:rPr lang="en-US" sz="2400" dirty="0" smtClean="0"/>
              <a:t>D10% - 2.5 </a:t>
            </a:r>
            <a:r>
              <a:rPr lang="en-US" sz="2400" dirty="0" err="1" smtClean="0"/>
              <a:t>mL</a:t>
            </a:r>
            <a:r>
              <a:rPr lang="en-US" sz="2400" dirty="0" smtClean="0"/>
              <a:t>/kg IV</a:t>
            </a:r>
          </a:p>
          <a:p>
            <a:pPr>
              <a:defRPr/>
            </a:pPr>
            <a:r>
              <a:rPr lang="en-US" sz="2400" dirty="0" err="1" smtClean="0"/>
              <a:t>Lorazepam</a:t>
            </a:r>
            <a:r>
              <a:rPr lang="en-US" sz="2400" dirty="0" smtClean="0"/>
              <a:t> (0.1 mg/kg) for clinical seizures</a:t>
            </a:r>
          </a:p>
          <a:p>
            <a:pPr>
              <a:defRPr/>
            </a:pPr>
            <a:r>
              <a:rPr lang="en-US" sz="2400" dirty="0" smtClean="0"/>
              <a:t>Antidote or reversal agent if known/suspected ingestion</a:t>
            </a:r>
          </a:p>
          <a:p>
            <a:pPr>
              <a:defRPr/>
            </a:pPr>
            <a:r>
              <a:rPr lang="en-US" sz="2400" dirty="0" smtClean="0"/>
              <a:t>For Infection</a:t>
            </a:r>
          </a:p>
          <a:p>
            <a:pPr lvl="1">
              <a:defRPr/>
            </a:pPr>
            <a:r>
              <a:rPr lang="en-US" sz="2000" dirty="0" err="1" smtClean="0"/>
              <a:t>Ceftriaxone</a:t>
            </a:r>
            <a:r>
              <a:rPr lang="en-US" sz="2000" dirty="0" smtClean="0"/>
              <a:t>, </a:t>
            </a:r>
            <a:r>
              <a:rPr lang="en-US" sz="2000" dirty="0" err="1" smtClean="0"/>
              <a:t>Vancomycin</a:t>
            </a:r>
            <a:endParaRPr lang="en-US" sz="2000" dirty="0" smtClean="0"/>
          </a:p>
          <a:p>
            <a:pPr lvl="1">
              <a:defRPr/>
            </a:pPr>
            <a:r>
              <a:rPr lang="en-US" sz="2000" dirty="0" smtClean="0"/>
              <a:t>Acyclovir</a:t>
            </a:r>
            <a:endParaRPr lang="en-US" dirty="0" smtClean="0"/>
          </a:p>
          <a:p>
            <a:pPr>
              <a:defRPr/>
            </a:pPr>
            <a:endParaRPr lang="en-US" sz="2400" dirty="0" smtClean="0"/>
          </a:p>
          <a:p>
            <a:pPr>
              <a:defRPr/>
            </a:pPr>
            <a:endParaRPr lang="en-US" sz="2400" dirty="0" smtClean="0"/>
          </a:p>
          <a:p>
            <a:pPr>
              <a:defRPr/>
            </a:pPr>
            <a:r>
              <a:rPr lang="en-US" sz="2400" dirty="0" smtClean="0"/>
              <a:t>For increased ICP</a:t>
            </a:r>
          </a:p>
          <a:p>
            <a:pPr lvl="1">
              <a:defRPr/>
            </a:pPr>
            <a:r>
              <a:rPr lang="en-US" sz="2000" dirty="0" err="1" smtClean="0"/>
              <a:t>Mannitol</a:t>
            </a:r>
            <a:r>
              <a:rPr lang="en-US" sz="2000" dirty="0" smtClean="0"/>
              <a:t> 0.5-1g/kg </a:t>
            </a:r>
          </a:p>
          <a:p>
            <a:pPr>
              <a:defRPr/>
            </a:pPr>
            <a:r>
              <a:rPr lang="en-US" sz="2400" dirty="0" smtClean="0"/>
              <a:t>For non-convulsive status </a:t>
            </a:r>
            <a:r>
              <a:rPr lang="en-US" sz="2400" dirty="0" err="1" smtClean="0"/>
              <a:t>epilepticus</a:t>
            </a:r>
            <a:endParaRPr lang="en-US" sz="2400" dirty="0" smtClean="0"/>
          </a:p>
          <a:p>
            <a:pPr lvl="1">
              <a:defRPr/>
            </a:pPr>
            <a:r>
              <a:rPr lang="en-US" sz="2000" dirty="0" err="1" smtClean="0"/>
              <a:t>Lorazepam</a:t>
            </a:r>
            <a:r>
              <a:rPr lang="en-US" sz="2000" dirty="0" smtClean="0"/>
              <a:t> or </a:t>
            </a:r>
            <a:r>
              <a:rPr lang="en-US" sz="2000" dirty="0" err="1" smtClean="0"/>
              <a:t>Fosphenytoin</a:t>
            </a:r>
            <a:r>
              <a:rPr lang="en-US" sz="2000" dirty="0" smtClean="0"/>
              <a:t> </a:t>
            </a:r>
          </a:p>
        </p:txBody>
      </p:sp>
      <p:sp>
        <p:nvSpPr>
          <p:cNvPr id="4" name="TextBox 3"/>
          <p:cNvSpPr txBox="1">
            <a:spLocks noChangeArrowheads="1"/>
          </p:cNvSpPr>
          <p:nvPr/>
        </p:nvSpPr>
        <p:spPr bwMode="auto">
          <a:xfrm>
            <a:off x="4419600" y="3800475"/>
            <a:ext cx="4724400"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altLang="en-US" sz="4800" u="sng"/>
              <a:t>Treat Underlying Cause</a:t>
            </a:r>
          </a:p>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304800" y="444500"/>
            <a:ext cx="7391400" cy="681038"/>
          </a:xfrm>
        </p:spPr>
        <p:txBody>
          <a:bodyPr/>
          <a:lstStyle/>
          <a:p>
            <a:r>
              <a:rPr lang="en-US" altLang="en-US" sz="3600" smtClean="0"/>
              <a:t>Labs </a:t>
            </a:r>
            <a:r>
              <a:rPr lang="en-US" altLang="en-US" sz="2000" smtClean="0"/>
              <a:t>(adapted from Michelson et al.)</a:t>
            </a:r>
            <a:endParaRPr lang="en-US" altLang="en-US" sz="3600" smtClean="0"/>
          </a:p>
        </p:txBody>
      </p:sp>
      <p:sp>
        <p:nvSpPr>
          <p:cNvPr id="15363" name="Content Placeholder 2"/>
          <p:cNvSpPr>
            <a:spLocks noGrp="1"/>
          </p:cNvSpPr>
          <p:nvPr>
            <p:ph idx="1"/>
          </p:nvPr>
        </p:nvSpPr>
        <p:spPr>
          <a:xfrm>
            <a:off x="152400" y="1250950"/>
            <a:ext cx="8839200" cy="5307013"/>
          </a:xfrm>
        </p:spPr>
        <p:txBody>
          <a:bodyPr/>
          <a:lstStyle/>
          <a:p>
            <a:r>
              <a:rPr lang="en-US" altLang="en-US" sz="2800" smtClean="0"/>
              <a:t>If cause for depressed mental status is not readily apparent send:</a:t>
            </a:r>
          </a:p>
          <a:p>
            <a:pPr lvl="1">
              <a:buFont typeface="Wingdings" panose="05000000000000000000" pitchFamily="2" charset="2"/>
              <a:buNone/>
            </a:pPr>
            <a:r>
              <a:rPr lang="en-US" altLang="en-US" sz="2400" smtClean="0"/>
              <a:t>Bedside blood glucose		Urine drug screen</a:t>
            </a:r>
          </a:p>
          <a:p>
            <a:pPr lvl="1">
              <a:buFont typeface="Wingdings" panose="05000000000000000000" pitchFamily="2" charset="2"/>
              <a:buNone/>
            </a:pPr>
            <a:r>
              <a:rPr lang="en-US" altLang="en-US" sz="2400" smtClean="0"/>
              <a:t>Electrolytes with Ca, Mg	Complete blood count</a:t>
            </a:r>
          </a:p>
          <a:p>
            <a:pPr lvl="1">
              <a:buFont typeface="Wingdings" panose="05000000000000000000" pitchFamily="2" charset="2"/>
              <a:buNone/>
            </a:pPr>
            <a:r>
              <a:rPr lang="en-US" altLang="en-US" sz="2400" smtClean="0"/>
              <a:t>BUN, creatinine			Blood culture</a:t>
            </a:r>
          </a:p>
          <a:p>
            <a:pPr lvl="1">
              <a:buFont typeface="Wingdings" panose="05000000000000000000" pitchFamily="2" charset="2"/>
              <a:buNone/>
            </a:pPr>
            <a:r>
              <a:rPr lang="en-US" altLang="en-US" sz="2400" smtClean="0"/>
              <a:t>Transaminases		 	ABG/VBG, ammonia </a:t>
            </a:r>
          </a:p>
          <a:p>
            <a:pPr lvl="1">
              <a:buFont typeface="Wingdings" panose="05000000000000000000" pitchFamily="2" charset="2"/>
              <a:buNone/>
            </a:pPr>
            <a:r>
              <a:rPr lang="en-US" altLang="en-US" smtClean="0"/>
              <a:t>		</a:t>
            </a:r>
          </a:p>
          <a:p>
            <a:r>
              <a:rPr lang="en-US" altLang="en-US" sz="2800" smtClean="0"/>
              <a:t>If suspected metabolic abnormality send:</a:t>
            </a:r>
          </a:p>
          <a:p>
            <a:pPr>
              <a:buFont typeface="Wingdings" panose="05000000000000000000" pitchFamily="2" charset="2"/>
              <a:buNone/>
            </a:pPr>
            <a:r>
              <a:rPr lang="en-US" altLang="en-US" sz="2000" smtClean="0"/>
              <a:t>	</a:t>
            </a:r>
            <a:r>
              <a:rPr lang="en-US" altLang="en-US" sz="2400" smtClean="0"/>
              <a:t>UA, urine ketones, plasma amino acids, urine organic acids, plasma free fatty acids, carnitine profile, lactate, pyruvate</a:t>
            </a:r>
            <a:endParaRPr lang="en-US" alt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81000" y="515938"/>
            <a:ext cx="7315200" cy="681037"/>
          </a:xfrm>
        </p:spPr>
        <p:txBody>
          <a:bodyPr/>
          <a:lstStyle/>
          <a:p>
            <a:r>
              <a:rPr lang="en-US" altLang="en-US" sz="3600" smtClean="0"/>
              <a:t>Diagnostic Studies</a:t>
            </a:r>
          </a:p>
        </p:txBody>
      </p:sp>
      <p:sp>
        <p:nvSpPr>
          <p:cNvPr id="16387" name="Content Placeholder 2"/>
          <p:cNvSpPr>
            <a:spLocks noGrp="1"/>
          </p:cNvSpPr>
          <p:nvPr>
            <p:ph idx="1"/>
          </p:nvPr>
        </p:nvSpPr>
        <p:spPr>
          <a:xfrm>
            <a:off x="152400" y="1322388"/>
            <a:ext cx="8839200" cy="5307012"/>
          </a:xfrm>
        </p:spPr>
        <p:txBody>
          <a:bodyPr/>
          <a:lstStyle/>
          <a:p>
            <a:r>
              <a:rPr lang="en-US" altLang="en-US" sz="2800" smtClean="0"/>
              <a:t>CT is the initial neuro-imaging test of choice. </a:t>
            </a:r>
          </a:p>
          <a:p>
            <a:pPr lvl="1"/>
            <a:r>
              <a:rPr lang="en-US" altLang="en-US" sz="2400" smtClean="0"/>
              <a:t>MRI with DWI can be considered as an adjunct.</a:t>
            </a:r>
          </a:p>
          <a:p>
            <a:pPr lvl="1">
              <a:buFont typeface="Wingdings" panose="05000000000000000000" pitchFamily="2" charset="2"/>
              <a:buNone/>
            </a:pPr>
            <a:endParaRPr lang="en-US" altLang="en-US" sz="2400" smtClean="0"/>
          </a:p>
          <a:p>
            <a:r>
              <a:rPr lang="en-US" altLang="en-US" sz="2800" smtClean="0"/>
              <a:t>LP after increased ICP has been ruled out </a:t>
            </a:r>
          </a:p>
          <a:p>
            <a:endParaRPr lang="en-US" altLang="en-US" sz="2800" smtClean="0"/>
          </a:p>
          <a:p>
            <a:r>
              <a:rPr lang="en-US" altLang="en-US" sz="2800" smtClean="0"/>
              <a:t>EEG to rule out nonconvulsive status epilepticus should be performed in children with depressed mental status where etiology remains elusive.</a:t>
            </a:r>
          </a:p>
          <a:p>
            <a:endParaRPr lang="en-US" alt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en-US" smtClean="0"/>
              <a:t>Case 1</a:t>
            </a:r>
          </a:p>
        </p:txBody>
      </p:sp>
      <p:sp>
        <p:nvSpPr>
          <p:cNvPr id="3" name="Content Placeholder 2"/>
          <p:cNvSpPr>
            <a:spLocks noGrp="1"/>
          </p:cNvSpPr>
          <p:nvPr>
            <p:ph idx="1"/>
          </p:nvPr>
        </p:nvSpPr>
        <p:spPr>
          <a:xfrm>
            <a:off x="304800" y="1600200"/>
            <a:ext cx="8458200" cy="5257800"/>
          </a:xfrm>
        </p:spPr>
        <p:txBody>
          <a:bodyPr/>
          <a:lstStyle/>
          <a:p>
            <a:pPr>
              <a:buFont typeface="Wingdings" panose="05000000000000000000" pitchFamily="2" charset="2"/>
              <a:buNone/>
            </a:pPr>
            <a:r>
              <a:rPr lang="en-US" altLang="en-US" smtClean="0"/>
              <a:t> 	</a:t>
            </a:r>
            <a:r>
              <a:rPr lang="en-US" altLang="en-US" sz="2800" smtClean="0"/>
              <a:t>A 16 year old girl is brought in unconscious by friends from a party.  Physical exam notes the smell of alcohol, tachycardia to 178, fever to 39.8, diaphoresis and BP 185/107.  You are called to consult in the ED.  What is the most likely etiology of her altered mental status?</a:t>
            </a:r>
          </a:p>
          <a:p>
            <a:pPr>
              <a:buFont typeface="Wingdings" panose="05000000000000000000" pitchFamily="2" charset="2"/>
              <a:buNone/>
            </a:pPr>
            <a:r>
              <a:rPr lang="en-US" altLang="en-US" sz="2800" smtClean="0">
                <a:solidFill>
                  <a:srgbClr val="FF0000"/>
                </a:solidFill>
              </a:rPr>
              <a:t>	MDMA (ecstasy)/Amphetamine intoxication</a:t>
            </a:r>
          </a:p>
          <a:p>
            <a:pPr>
              <a:buFont typeface="Wingdings" panose="05000000000000000000" pitchFamily="2" charset="2"/>
              <a:buNone/>
            </a:pPr>
            <a:r>
              <a:rPr lang="en-US" altLang="en-US" sz="2800" smtClean="0"/>
              <a:t>	What if the same patient has absent sweating and dilated pupils? </a:t>
            </a:r>
          </a:p>
          <a:p>
            <a:pPr>
              <a:buFont typeface="Wingdings" panose="05000000000000000000" pitchFamily="2" charset="2"/>
              <a:buNone/>
            </a:pPr>
            <a:r>
              <a:rPr lang="en-US" altLang="en-US" sz="2800" smtClean="0">
                <a:solidFill>
                  <a:srgbClr val="FF0000"/>
                </a:solidFill>
              </a:rPr>
              <a:t>	Anticholenergic Intoxication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457200"/>
            <a:ext cx="8229600" cy="762000"/>
          </a:xfrm>
        </p:spPr>
        <p:txBody>
          <a:bodyPr/>
          <a:lstStyle/>
          <a:p>
            <a:r>
              <a:rPr lang="en-US" altLang="en-US" smtClean="0"/>
              <a:t>Case 2</a:t>
            </a:r>
          </a:p>
        </p:txBody>
      </p:sp>
      <p:sp>
        <p:nvSpPr>
          <p:cNvPr id="19459" name="Content Placeholder 2"/>
          <p:cNvSpPr>
            <a:spLocks noGrp="1"/>
          </p:cNvSpPr>
          <p:nvPr>
            <p:ph idx="1"/>
          </p:nvPr>
        </p:nvSpPr>
        <p:spPr>
          <a:xfrm>
            <a:off x="381000" y="1219200"/>
            <a:ext cx="8534400" cy="5410200"/>
          </a:xfrm>
        </p:spPr>
        <p:txBody>
          <a:bodyPr/>
          <a:lstStyle/>
          <a:p>
            <a:pPr>
              <a:buFont typeface="Wingdings" panose="05000000000000000000" pitchFamily="2" charset="2"/>
              <a:buNone/>
            </a:pPr>
            <a:r>
              <a:rPr lang="en-US" altLang="en-US" smtClean="0"/>
              <a:t>	A 3 year old boy with a past medical history of OTC deficiency is admitted with cellulitis. He is found unresponsive in the child life room. As the pediatrics resident, you are called for urgent evaluation. </a:t>
            </a:r>
          </a:p>
          <a:p>
            <a:pPr>
              <a:buFont typeface="Wingdings" panose="05000000000000000000" pitchFamily="2" charset="2"/>
              <a:buNone/>
            </a:pPr>
            <a:r>
              <a:rPr lang="en-US" altLang="en-US" smtClean="0"/>
              <a:t>	Please provide a DDx and workup.</a:t>
            </a:r>
          </a:p>
          <a:p>
            <a:pPr>
              <a:buFont typeface="Wingdings" panose="05000000000000000000" pitchFamily="2" charset="2"/>
              <a:buNone/>
            </a:pPr>
            <a:r>
              <a:rPr lang="en-US" altLang="en-US" sz="2400" smtClean="0">
                <a:solidFill>
                  <a:srgbClr val="FF0000"/>
                </a:solidFill>
              </a:rPr>
              <a:t>	</a:t>
            </a:r>
            <a:r>
              <a:rPr lang="en-US" altLang="en-US" sz="2400" u="sng" smtClean="0">
                <a:solidFill>
                  <a:srgbClr val="FF0000"/>
                </a:solidFill>
              </a:rPr>
              <a:t>DDx</a:t>
            </a:r>
            <a:r>
              <a:rPr lang="en-US" altLang="en-US" sz="2400" smtClean="0">
                <a:solidFill>
                  <a:srgbClr val="FF0000"/>
                </a:solidFill>
              </a:rPr>
              <a:t> includes hyperammonemia, hypoglycemia, sepsis, ingestion, trauma, or sub-clinical seizures.</a:t>
            </a:r>
          </a:p>
          <a:p>
            <a:pPr>
              <a:buFont typeface="Wingdings" panose="05000000000000000000" pitchFamily="2" charset="2"/>
              <a:buNone/>
            </a:pPr>
            <a:r>
              <a:rPr lang="en-US" altLang="en-US" sz="2400" smtClean="0">
                <a:solidFill>
                  <a:srgbClr val="FF0000"/>
                </a:solidFill>
              </a:rPr>
              <a:t>	</a:t>
            </a:r>
            <a:r>
              <a:rPr lang="en-US" altLang="en-US" sz="2400" u="sng" smtClean="0">
                <a:solidFill>
                  <a:srgbClr val="FF0000"/>
                </a:solidFill>
              </a:rPr>
              <a:t>Workup</a:t>
            </a:r>
            <a:r>
              <a:rPr lang="en-US" altLang="en-US" sz="2400" smtClean="0">
                <a:solidFill>
                  <a:srgbClr val="FF0000"/>
                </a:solidFill>
              </a:rPr>
              <a:t> should include a focused physical exam, chemistries, free flowing ammonia, glucose, CBC, cultures and possible ABG. Evidence of trauma should prompt an immediate head CT.</a:t>
            </a:r>
          </a:p>
          <a:p>
            <a:pPr>
              <a:buFont typeface="Wingdings" panose="05000000000000000000" pitchFamily="2" charset="2"/>
              <a:buNone/>
            </a:pPr>
            <a:endParaRPr lang="en-US" altLang="en-US" smtClean="0"/>
          </a:p>
          <a:p>
            <a:pPr>
              <a:buFont typeface="Wingdings" panose="05000000000000000000" pitchFamily="2" charset="2"/>
              <a:buNone/>
            </a:pPr>
            <a:endParaRPr lang="en-US" alt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5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381000"/>
            <a:ext cx="8229600" cy="935038"/>
          </a:xfrm>
        </p:spPr>
        <p:txBody>
          <a:bodyPr/>
          <a:lstStyle/>
          <a:p>
            <a:r>
              <a:rPr lang="en-US" altLang="en-US" smtClean="0"/>
              <a:t>References</a:t>
            </a:r>
          </a:p>
        </p:txBody>
      </p:sp>
      <p:sp>
        <p:nvSpPr>
          <p:cNvPr id="19459" name="Content Placeholder 2"/>
          <p:cNvSpPr>
            <a:spLocks noGrp="1"/>
          </p:cNvSpPr>
          <p:nvPr>
            <p:ph idx="1"/>
          </p:nvPr>
        </p:nvSpPr>
        <p:spPr>
          <a:xfrm>
            <a:off x="457200" y="1397000"/>
            <a:ext cx="8229600" cy="5461000"/>
          </a:xfrm>
        </p:spPr>
        <p:txBody>
          <a:bodyPr/>
          <a:lstStyle/>
          <a:p>
            <a:r>
              <a:rPr lang="en-US" altLang="en-US" sz="2000" smtClean="0"/>
              <a:t>Berger, Joseph R. Clinical Approach to Stupor and Coma. In: Neurology in Clinical Practice: Principles of diagnosis and Management, 4th ed, Bradley, WG, Daroff, RB, Fenichel, GM, Jankovic, J (Eds), Butterworth Heinmann, Philadelphia, PA 2004. p.46.</a:t>
            </a:r>
          </a:p>
          <a:p>
            <a:r>
              <a:rPr lang="en-US" altLang="en-US" sz="2000" smtClean="0"/>
              <a:t>C P Wong, R J Forsyth, T P Kelly, J A Eyre. </a:t>
            </a:r>
            <a:r>
              <a:rPr lang="en-US" altLang="en-US" sz="2000" i="1" smtClean="0"/>
              <a:t>Incidence, aetiology, and outcome of non-traumatic coma: a population based study.  </a:t>
            </a:r>
            <a:r>
              <a:rPr lang="en-US" altLang="en-US" sz="2000" smtClean="0"/>
              <a:t>Arch Dis Child 2001;84:193–199</a:t>
            </a:r>
          </a:p>
          <a:p>
            <a:r>
              <a:rPr lang="en-US" altLang="en-US" sz="2000" smtClean="0"/>
              <a:t>Michelson D, Thompson L, Williams E. </a:t>
            </a:r>
            <a:r>
              <a:rPr lang="en-US" altLang="en-US" sz="2000" i="1" smtClean="0"/>
              <a:t>Evaluation of stupor and coma in children.</a:t>
            </a:r>
            <a:r>
              <a:rPr lang="en-US" altLang="en-US" sz="2000" smtClean="0"/>
              <a:t> UpToDate. 2006.</a:t>
            </a:r>
          </a:p>
          <a:p>
            <a:r>
              <a:rPr lang="en-US" altLang="en-US" sz="2000" smtClean="0"/>
              <a:t>Simpson D, Reilly P. Pediatric coma scale. Lancet 1982; 2:450.</a:t>
            </a:r>
          </a:p>
          <a:p>
            <a:r>
              <a:rPr lang="en-US" altLang="en-US" sz="2000" smtClean="0"/>
              <a:t>Teasdale G, Jennett B. </a:t>
            </a:r>
            <a:r>
              <a:rPr lang="en-US" altLang="en-US" sz="2000" i="1" smtClean="0"/>
              <a:t>Assessment of coma and impaired consciousness. A practical scale.</a:t>
            </a:r>
            <a:r>
              <a:rPr lang="en-US" altLang="en-US" sz="2000" smtClean="0"/>
              <a:t> Lancet 1974,2:81-84 [Glasgow Coma Scale]</a:t>
            </a:r>
          </a:p>
          <a:p>
            <a:r>
              <a:rPr lang="en-US" altLang="en-US" sz="2000" smtClean="0"/>
              <a:t>Thompson L,  Williams E. </a:t>
            </a:r>
            <a:r>
              <a:rPr lang="en-US" altLang="en-US" sz="2000" i="1" smtClean="0"/>
              <a:t> Treatment and Prognosis of Coma in Children. </a:t>
            </a:r>
            <a:r>
              <a:rPr lang="en-US" altLang="en-US" sz="2000" smtClean="0"/>
              <a:t> UpToDate. 2010</a:t>
            </a:r>
            <a:r>
              <a:rPr lang="en-US" altLang="en-US" sz="1800" smtClean="0"/>
              <a:t>.</a:t>
            </a:r>
            <a:br>
              <a:rPr lang="en-US" altLang="en-US" sz="1800" smtClean="0"/>
            </a:br>
            <a:endParaRPr lang="en-US" altLang="en-US" sz="18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344488"/>
            <a:ext cx="8229600" cy="1139825"/>
          </a:xfrm>
        </p:spPr>
        <p:txBody>
          <a:bodyPr/>
          <a:lstStyle/>
          <a:p>
            <a:r>
              <a:rPr lang="en-US" altLang="en-US" smtClean="0"/>
              <a:t>Objectives</a:t>
            </a:r>
          </a:p>
        </p:txBody>
      </p:sp>
      <p:sp>
        <p:nvSpPr>
          <p:cNvPr id="5123" name="Content Placeholder 2"/>
          <p:cNvSpPr>
            <a:spLocks noGrp="1"/>
          </p:cNvSpPr>
          <p:nvPr>
            <p:ph idx="1"/>
          </p:nvPr>
        </p:nvSpPr>
        <p:spPr>
          <a:xfrm>
            <a:off x="457200" y="1752600"/>
            <a:ext cx="8229600" cy="4648200"/>
          </a:xfrm>
        </p:spPr>
        <p:txBody>
          <a:bodyPr/>
          <a:lstStyle/>
          <a:p>
            <a:r>
              <a:rPr lang="en-US" altLang="en-US" smtClean="0"/>
              <a:t>Be able to recognize children with acutely depressed mental status</a:t>
            </a:r>
          </a:p>
          <a:p>
            <a:r>
              <a:rPr lang="en-US" altLang="en-US" smtClean="0"/>
              <a:t>Know the major causes of acutely depressed mental status in children</a:t>
            </a:r>
          </a:p>
          <a:p>
            <a:r>
              <a:rPr lang="en-US" altLang="en-US" smtClean="0"/>
              <a:t>Initiate the workup for depressed mental status in children</a:t>
            </a:r>
          </a:p>
          <a:p>
            <a:r>
              <a:rPr lang="en-US" altLang="en-US" smtClean="0"/>
              <a:t>Initiate management of depressed mental status in children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354013"/>
            <a:ext cx="8229600" cy="914400"/>
          </a:xfrm>
        </p:spPr>
        <p:txBody>
          <a:bodyPr/>
          <a:lstStyle/>
          <a:p>
            <a:r>
              <a:rPr lang="en-US" altLang="en-US" smtClean="0"/>
              <a:t>Definitions</a:t>
            </a:r>
          </a:p>
        </p:txBody>
      </p:sp>
      <p:sp>
        <p:nvSpPr>
          <p:cNvPr id="6147" name="Content Placeholder 2"/>
          <p:cNvSpPr>
            <a:spLocks noGrp="1"/>
          </p:cNvSpPr>
          <p:nvPr>
            <p:ph idx="1"/>
          </p:nvPr>
        </p:nvSpPr>
        <p:spPr>
          <a:xfrm>
            <a:off x="304800" y="1397000"/>
            <a:ext cx="8382000" cy="5486400"/>
          </a:xfrm>
        </p:spPr>
        <p:txBody>
          <a:bodyPr/>
          <a:lstStyle/>
          <a:p>
            <a:r>
              <a:rPr lang="en-US" altLang="en-US" sz="2400" b="1" smtClean="0"/>
              <a:t>Coma:</a:t>
            </a:r>
          </a:p>
          <a:p>
            <a:pPr lvl="1"/>
            <a:r>
              <a:rPr lang="en-US" altLang="en-US" sz="1800" smtClean="0"/>
              <a:t>Unarousable unresponsiveness</a:t>
            </a:r>
          </a:p>
          <a:p>
            <a:pPr lvl="1"/>
            <a:r>
              <a:rPr lang="en-US" altLang="en-US" sz="1800" smtClean="0"/>
              <a:t>The most profound state of depressed mental status</a:t>
            </a:r>
          </a:p>
          <a:p>
            <a:endParaRPr lang="en-US" altLang="en-US" sz="2400" b="1" smtClean="0"/>
          </a:p>
          <a:p>
            <a:r>
              <a:rPr lang="en-US" altLang="en-US" sz="2400" b="1" smtClean="0"/>
              <a:t>Stupor, Lethargy, Difficult to Arouse, Obtunded:  </a:t>
            </a:r>
          </a:p>
          <a:p>
            <a:pPr lvl="1"/>
            <a:r>
              <a:rPr lang="en-US" altLang="en-US" sz="1800" smtClean="0"/>
              <a:t>All of these terms are imprecise and describe a decreased level of consciousness</a:t>
            </a:r>
          </a:p>
          <a:p>
            <a:pPr lvl="1"/>
            <a:r>
              <a:rPr lang="en-US" altLang="en-US" sz="1800" smtClean="0"/>
              <a:t>May be marked by absence of spontaneous movement and diminished responsiveness to stimulation</a:t>
            </a:r>
          </a:p>
          <a:p>
            <a:pPr lvl="1"/>
            <a:r>
              <a:rPr lang="en-US" altLang="en-US" sz="1800" smtClean="0"/>
              <a:t>Awareness is generally impaired before arousal</a:t>
            </a:r>
          </a:p>
          <a:p>
            <a:pPr>
              <a:buFont typeface="Wingdings" panose="05000000000000000000" pitchFamily="2" charset="2"/>
              <a:buNone/>
            </a:pPr>
            <a:endParaRPr lang="en-US" altLang="en-US" sz="1800" smtClean="0"/>
          </a:p>
          <a:p>
            <a:r>
              <a:rPr lang="en-US" altLang="en-US" sz="2400" b="1" smtClean="0"/>
              <a:t>Brain Death (1-18 y.o.): </a:t>
            </a:r>
          </a:p>
          <a:p>
            <a:pPr lvl="1"/>
            <a:r>
              <a:rPr lang="en-US" altLang="en-US" sz="1800" smtClean="0"/>
              <a:t>Criteria include coma, apnea, and absent brainstem reflexes</a:t>
            </a:r>
          </a:p>
          <a:p>
            <a:pPr lvl="1"/>
            <a:r>
              <a:rPr lang="en-US" altLang="en-US" sz="1800" smtClean="0"/>
              <a:t>Brain death specifically implies no opportunity for recovery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70" name="Group 7"/>
          <p:cNvGrpSpPr>
            <a:grpSpLocks/>
          </p:cNvGrpSpPr>
          <p:nvPr/>
        </p:nvGrpSpPr>
        <p:grpSpPr bwMode="auto">
          <a:xfrm>
            <a:off x="5715000" y="476250"/>
            <a:ext cx="3429000" cy="3789363"/>
            <a:chOff x="5613978" y="609600"/>
            <a:chExt cx="3530022" cy="4042407"/>
          </a:xfrm>
        </p:grpSpPr>
        <p:pic>
          <p:nvPicPr>
            <p:cNvPr id="7173" name="Picture 2" descr="http://neuro.psyc.memphis.edu/ugp/vm/ara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13978" y="609600"/>
              <a:ext cx="3530022" cy="336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TextBox 6"/>
            <p:cNvSpPr txBox="1">
              <a:spLocks noChangeArrowheads="1"/>
            </p:cNvSpPr>
            <p:nvPr/>
          </p:nvSpPr>
          <p:spPr bwMode="auto">
            <a:xfrm>
              <a:off x="5638800" y="3962400"/>
              <a:ext cx="3505200" cy="689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800"/>
                <a:t>From C.J. Long, Visual Slide Presentation</a:t>
              </a:r>
            </a:p>
          </p:txBody>
        </p:sp>
      </p:grpSp>
      <p:sp>
        <p:nvSpPr>
          <p:cNvPr id="7171" name="Title 1"/>
          <p:cNvSpPr>
            <a:spLocks noGrp="1"/>
          </p:cNvSpPr>
          <p:nvPr>
            <p:ph type="title"/>
          </p:nvPr>
        </p:nvSpPr>
        <p:spPr>
          <a:xfrm>
            <a:off x="381000" y="485775"/>
            <a:ext cx="6400800" cy="674688"/>
          </a:xfrm>
        </p:spPr>
        <p:txBody>
          <a:bodyPr/>
          <a:lstStyle/>
          <a:p>
            <a:r>
              <a:rPr lang="en-US" altLang="en-US" sz="3200" smtClean="0"/>
              <a:t>Physiology</a:t>
            </a:r>
          </a:p>
        </p:txBody>
      </p:sp>
      <p:sp>
        <p:nvSpPr>
          <p:cNvPr id="7172" name="Content Placeholder 2"/>
          <p:cNvSpPr>
            <a:spLocks noGrp="1"/>
          </p:cNvSpPr>
          <p:nvPr>
            <p:ph idx="1"/>
          </p:nvPr>
        </p:nvSpPr>
        <p:spPr>
          <a:xfrm>
            <a:off x="227013" y="962025"/>
            <a:ext cx="8916987" cy="5895975"/>
          </a:xfrm>
        </p:spPr>
        <p:txBody>
          <a:bodyPr/>
          <a:lstStyle/>
          <a:p>
            <a:pPr>
              <a:buFont typeface="Wingdings" panose="05000000000000000000" pitchFamily="2" charset="2"/>
              <a:buNone/>
              <a:tabLst>
                <a:tab pos="5995988" algn="r"/>
              </a:tabLst>
            </a:pPr>
            <a:r>
              <a:rPr lang="en-US" altLang="en-US" sz="2000" b="1" smtClean="0"/>
              <a:t>	</a:t>
            </a:r>
            <a:endParaRPr lang="en-US" altLang="en-US" sz="2000" b="1" u="sng" smtClean="0"/>
          </a:p>
          <a:p>
            <a:pPr>
              <a:spcBef>
                <a:spcPct val="0"/>
              </a:spcBef>
              <a:tabLst>
                <a:tab pos="5995988" algn="r"/>
              </a:tabLst>
            </a:pPr>
            <a:r>
              <a:rPr lang="en-US" altLang="en-US" sz="2400" b="1" smtClean="0"/>
              <a:t>Arousal:</a:t>
            </a:r>
            <a:r>
              <a:rPr lang="en-US" altLang="en-US" sz="2400" smtClean="0"/>
              <a:t> The physiology of arousal is</a:t>
            </a:r>
          </a:p>
          <a:p>
            <a:pPr>
              <a:spcBef>
                <a:spcPct val="0"/>
              </a:spcBef>
              <a:buFont typeface="Wingdings" panose="05000000000000000000" pitchFamily="2" charset="2"/>
              <a:buNone/>
              <a:tabLst>
                <a:tab pos="5995988" algn="r"/>
              </a:tabLst>
            </a:pPr>
            <a:r>
              <a:rPr lang="en-US" altLang="en-US" sz="2400" smtClean="0"/>
              <a:t>	dependent on the reticular activating </a:t>
            </a:r>
          </a:p>
          <a:p>
            <a:pPr>
              <a:spcBef>
                <a:spcPct val="0"/>
              </a:spcBef>
              <a:buFont typeface="Wingdings" panose="05000000000000000000" pitchFamily="2" charset="2"/>
              <a:buNone/>
              <a:tabLst>
                <a:tab pos="5995988" algn="r"/>
              </a:tabLst>
            </a:pPr>
            <a:r>
              <a:rPr lang="en-US" altLang="en-US" sz="2400" smtClean="0"/>
              <a:t>	system (RAS). The RAS is a poorly</a:t>
            </a:r>
          </a:p>
          <a:p>
            <a:pPr>
              <a:spcBef>
                <a:spcPct val="0"/>
              </a:spcBef>
              <a:buFont typeface="Wingdings" panose="05000000000000000000" pitchFamily="2" charset="2"/>
              <a:buNone/>
              <a:tabLst>
                <a:tab pos="5995988" algn="r"/>
              </a:tabLst>
            </a:pPr>
            <a:r>
              <a:rPr lang="en-US" altLang="en-US" sz="2400" smtClean="0"/>
              <a:t>	localized network of cells in the</a:t>
            </a:r>
          </a:p>
          <a:p>
            <a:pPr>
              <a:spcBef>
                <a:spcPct val="0"/>
              </a:spcBef>
              <a:buFont typeface="Wingdings" panose="05000000000000000000" pitchFamily="2" charset="2"/>
              <a:buNone/>
              <a:tabLst>
                <a:tab pos="5995988" algn="r"/>
              </a:tabLst>
            </a:pPr>
            <a:r>
              <a:rPr lang="en-US" altLang="en-US" sz="2400" smtClean="0"/>
              <a:t>	brainstem with projections to the </a:t>
            </a:r>
          </a:p>
          <a:p>
            <a:pPr>
              <a:spcBef>
                <a:spcPct val="0"/>
              </a:spcBef>
              <a:buFont typeface="Wingdings" panose="05000000000000000000" pitchFamily="2" charset="2"/>
              <a:buNone/>
              <a:tabLst>
                <a:tab pos="5995988" algn="r"/>
              </a:tabLst>
            </a:pPr>
            <a:r>
              <a:rPr lang="en-US" altLang="en-US" sz="2400" smtClean="0"/>
              <a:t>	thalamus, hypothalamus and cortex.</a:t>
            </a:r>
          </a:p>
          <a:p>
            <a:pPr>
              <a:buFont typeface="Wingdings" panose="05000000000000000000" pitchFamily="2" charset="2"/>
              <a:buNone/>
              <a:tabLst>
                <a:tab pos="5995988" algn="r"/>
              </a:tabLst>
            </a:pPr>
            <a:endParaRPr lang="en-US" altLang="en-US" sz="2400" smtClean="0"/>
          </a:p>
          <a:p>
            <a:pPr>
              <a:spcBef>
                <a:spcPct val="0"/>
              </a:spcBef>
              <a:tabLst>
                <a:tab pos="5995988" algn="r"/>
              </a:tabLst>
            </a:pPr>
            <a:r>
              <a:rPr lang="en-US" altLang="en-US" sz="2400" b="1" smtClean="0"/>
              <a:t>Awareness: </a:t>
            </a:r>
            <a:r>
              <a:rPr lang="en-US" altLang="en-US" sz="2400" smtClean="0"/>
              <a:t>Awareness is mediated </a:t>
            </a:r>
          </a:p>
          <a:p>
            <a:pPr>
              <a:spcBef>
                <a:spcPct val="0"/>
              </a:spcBef>
              <a:buFont typeface="Wingdings" panose="05000000000000000000" pitchFamily="2" charset="2"/>
              <a:buNone/>
              <a:tabLst>
                <a:tab pos="5995988" algn="r"/>
              </a:tabLst>
            </a:pPr>
            <a:r>
              <a:rPr lang="en-US" altLang="en-US" sz="2400" smtClean="0"/>
              <a:t>	by the cerebral  cortex in widely distributed neuronal networks.  Awareness is the product of cortical function that resides 	within both hemispheres and then projects down to the thalamus and then out, for either motor or sensory functions. </a:t>
            </a:r>
            <a:r>
              <a:rPr lang="en-US" altLang="en-US" sz="1600" smtClean="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30188" y="4832350"/>
            <a:ext cx="8913812" cy="1971675"/>
          </a:xfrm>
        </p:spPr>
      </p:pic>
      <p:pic>
        <p:nvPicPr>
          <p:cNvPr id="8195" name="Picture 3"/>
          <p:cNvPicPr>
            <a:picLocks noChangeAspect="1" noChangeArrowheads="1"/>
          </p:cNvPicPr>
          <p:nvPr/>
        </p:nvPicPr>
        <p:blipFill>
          <a:blip r:embed="rId4">
            <a:extLst>
              <a:ext uri="{28A0092B-C50C-407E-A947-70E740481C1C}">
                <a14:useLocalDpi xmlns:a14="http://schemas.microsoft.com/office/drawing/2010/main" val="0"/>
              </a:ext>
            </a:extLst>
          </a:blip>
          <a:srcRect t="2077"/>
          <a:stretch>
            <a:fillRect/>
          </a:stretch>
        </p:blipFill>
        <p:spPr bwMode="auto">
          <a:xfrm>
            <a:off x="3538538" y="990600"/>
            <a:ext cx="4614862" cy="394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81000" y="401638"/>
            <a:ext cx="8229600" cy="914400"/>
          </a:xfrm>
        </p:spPr>
        <p:txBody>
          <a:bodyPr>
            <a:normAutofit fontScale="90000"/>
          </a:bodyPr>
          <a:lstStyle/>
          <a:p>
            <a:pPr>
              <a:defRPr/>
            </a:pPr>
            <a:r>
              <a:rPr lang="en-US" sz="2800" dirty="0" smtClean="0"/>
              <a:t>Etiology of Non-Traumatic Pediatric Coma from UK Prospective Study</a:t>
            </a:r>
            <a:endParaRPr lang="en-US" sz="2800" dirty="0"/>
          </a:p>
        </p:txBody>
      </p:sp>
      <p:sp>
        <p:nvSpPr>
          <p:cNvPr id="6" name="TextBox 5"/>
          <p:cNvSpPr txBox="1"/>
          <p:nvPr/>
        </p:nvSpPr>
        <p:spPr>
          <a:xfrm>
            <a:off x="296863" y="1704975"/>
            <a:ext cx="2819400" cy="1384300"/>
          </a:xfrm>
          <a:prstGeom prst="rect">
            <a:avLst/>
          </a:prstGeom>
          <a:noFill/>
        </p:spPr>
        <p:txBody>
          <a:bodyPr>
            <a:spAutoFit/>
          </a:bodyPr>
          <a:lstStyle/>
          <a:p>
            <a:pPr eaLnBrk="0" hangingPunct="0">
              <a:defRPr/>
            </a:pPr>
            <a:r>
              <a:rPr lang="en-US" sz="1400" dirty="0">
                <a:latin typeface="+mn-lt"/>
              </a:rPr>
              <a:t>From: C P Wong, R J Forsyth, T P Kelly, J A Eyre. </a:t>
            </a:r>
            <a:r>
              <a:rPr lang="en-US" sz="1400" dirty="0">
                <a:latin typeface="Arial" charset="0"/>
              </a:rPr>
              <a:t>Incidence, </a:t>
            </a:r>
            <a:r>
              <a:rPr lang="en-US" sz="1400" dirty="0" err="1">
                <a:latin typeface="Arial" charset="0"/>
              </a:rPr>
              <a:t>aetiology</a:t>
            </a:r>
            <a:r>
              <a:rPr lang="en-US" sz="1400" dirty="0">
                <a:latin typeface="Arial" charset="0"/>
              </a:rPr>
              <a:t>, and outcome of</a:t>
            </a:r>
          </a:p>
          <a:p>
            <a:pPr eaLnBrk="0" hangingPunct="0">
              <a:defRPr/>
            </a:pPr>
            <a:r>
              <a:rPr lang="en-US" sz="1400" dirty="0">
                <a:latin typeface="Arial" charset="0"/>
              </a:rPr>
              <a:t>non-traumatic coma: a population based study.  Arch </a:t>
            </a:r>
            <a:r>
              <a:rPr lang="en-US" sz="1400" dirty="0" err="1">
                <a:latin typeface="Arial" charset="0"/>
              </a:rPr>
              <a:t>Dis</a:t>
            </a:r>
            <a:r>
              <a:rPr lang="en-US" sz="1400" dirty="0">
                <a:latin typeface="Arial" charset="0"/>
              </a:rPr>
              <a:t> Child 2001;84:193–199</a:t>
            </a:r>
            <a:endParaRPr lang="en-US" sz="1400" dirty="0">
              <a:latin typeface="+mn-lt"/>
            </a:endParaRPr>
          </a:p>
        </p:txBody>
      </p:sp>
      <p:sp>
        <p:nvSpPr>
          <p:cNvPr id="7" name="Rounded Rectangle 6"/>
          <p:cNvSpPr/>
          <p:nvPr/>
        </p:nvSpPr>
        <p:spPr>
          <a:xfrm>
            <a:off x="3932238" y="5138738"/>
            <a:ext cx="762000" cy="15240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8" name="Rounded Rectangle 7"/>
          <p:cNvSpPr/>
          <p:nvPr/>
        </p:nvSpPr>
        <p:spPr>
          <a:xfrm>
            <a:off x="4813300" y="6096000"/>
            <a:ext cx="581025" cy="2349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9" name="Rounded Rectangle 8"/>
          <p:cNvSpPr/>
          <p:nvPr/>
        </p:nvSpPr>
        <p:spPr>
          <a:xfrm>
            <a:off x="2236788" y="5591175"/>
            <a:ext cx="581025" cy="233363"/>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10" name="Rounded Rectangle 9"/>
          <p:cNvSpPr/>
          <p:nvPr/>
        </p:nvSpPr>
        <p:spPr>
          <a:xfrm>
            <a:off x="3205163" y="5762625"/>
            <a:ext cx="581025" cy="3810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1000"/>
                                  </p:stCondLst>
                                  <p:childTnLst>
                                    <p:set>
                                      <p:cBhvr>
                                        <p:cTn id="6" dur="1" fill="hold">
                                          <p:stCondLst>
                                            <p:cond delay="0"/>
                                          </p:stCondLst>
                                        </p:cTn>
                                        <p:tgtEl>
                                          <p:spTgt spid="7"/>
                                        </p:tgtEl>
                                        <p:attrNameLst>
                                          <p:attrName>style.visibility</p:attrName>
                                        </p:attrNameLst>
                                      </p:cBhvr>
                                      <p:to>
                                        <p:strVal val="visible"/>
                                      </p:to>
                                    </p:set>
                                  </p:childTnLst>
                                </p:cTn>
                              </p:par>
                            </p:childTnLst>
                          </p:cTn>
                        </p:par>
                        <p:par>
                          <p:cTn id="7" fill="hold" nodeType="afterGroup">
                            <p:stCondLst>
                              <p:cond delay="1000"/>
                            </p:stCondLst>
                            <p:childTnLst>
                              <p:par>
                                <p:cTn id="8" presetID="1" presetClass="entr" presetSubtype="0" fill="hold" grpId="0" nodeType="afterEffect">
                                  <p:stCondLst>
                                    <p:cond delay="0"/>
                                  </p:stCondLst>
                                  <p:childTnLst>
                                    <p:set>
                                      <p:cBhvr>
                                        <p:cTn id="9" dur="1" fill="hold">
                                          <p:stCondLst>
                                            <p:cond delay="0"/>
                                          </p:stCondLst>
                                        </p:cTn>
                                        <p:tgtEl>
                                          <p:spTgt spid="9"/>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par>
                          <p:cTn id="13" fill="hold" nodeType="afterGroup">
                            <p:stCondLst>
                              <p:cond delay="1000"/>
                            </p:stCondLst>
                            <p:childTnLst>
                              <p:par>
                                <p:cTn id="14" presetID="1" presetClass="entr" presetSubtype="0" fill="hold" grpId="0" nodeType="after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4"/>
          <p:cNvSpPr>
            <a:spLocks noGrp="1"/>
          </p:cNvSpPr>
          <p:nvPr>
            <p:ph type="title"/>
          </p:nvPr>
        </p:nvSpPr>
        <p:spPr/>
        <p:txBody>
          <a:bodyPr/>
          <a:lstStyle/>
          <a:p>
            <a:r>
              <a:rPr lang="en-US" altLang="en-US" smtClean="0"/>
              <a:t>Workup</a:t>
            </a:r>
          </a:p>
        </p:txBody>
      </p:sp>
      <p:sp>
        <p:nvSpPr>
          <p:cNvPr id="9219" name="Content Placeholder 5"/>
          <p:cNvSpPr>
            <a:spLocks noGrp="1"/>
          </p:cNvSpPr>
          <p:nvPr>
            <p:ph idx="1"/>
          </p:nvPr>
        </p:nvSpPr>
        <p:spPr>
          <a:xfrm>
            <a:off x="228600" y="1828800"/>
            <a:ext cx="8763000" cy="4419600"/>
          </a:xfrm>
        </p:spPr>
        <p:txBody>
          <a:bodyPr/>
          <a:lstStyle/>
          <a:p>
            <a:r>
              <a:rPr lang="en-US" altLang="en-US" smtClean="0"/>
              <a:t>Depressed mental status is a medical emergency with a </a:t>
            </a:r>
            <a:r>
              <a:rPr lang="en-US" altLang="en-US" b="1" i="1" smtClean="0"/>
              <a:t>broad</a:t>
            </a:r>
            <a:r>
              <a:rPr lang="en-US" altLang="en-US" smtClean="0"/>
              <a:t> differential</a:t>
            </a:r>
          </a:p>
          <a:p>
            <a:r>
              <a:rPr lang="en-US" altLang="en-US" smtClean="0"/>
              <a:t>Determination of etiology is essential for optimal treatment</a:t>
            </a:r>
          </a:p>
          <a:p>
            <a:r>
              <a:rPr lang="en-US" altLang="en-US" smtClean="0"/>
              <a:t>Workup requires a systematic approach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3"/>
          <p:cNvSpPr>
            <a:spLocks noGrp="1"/>
          </p:cNvSpPr>
          <p:nvPr>
            <p:ph type="title"/>
          </p:nvPr>
        </p:nvSpPr>
        <p:spPr>
          <a:xfrm>
            <a:off x="381000" y="304800"/>
            <a:ext cx="8382000" cy="909638"/>
          </a:xfrm>
        </p:spPr>
        <p:txBody>
          <a:bodyPr/>
          <a:lstStyle/>
          <a:p>
            <a:r>
              <a:rPr lang="en-US" altLang="en-US" sz="2800" smtClean="0"/>
              <a:t>Etiology of Depressed Mental Status </a:t>
            </a:r>
            <a:r>
              <a:rPr lang="en-US" altLang="en-US" sz="2000" smtClean="0"/>
              <a:t>(from Berger et al)</a:t>
            </a:r>
            <a:endParaRPr lang="en-US" altLang="en-US" sz="2800" smtClean="0"/>
          </a:p>
        </p:txBody>
      </p:sp>
      <p:sp>
        <p:nvSpPr>
          <p:cNvPr id="5" name="Content Placeholder 4"/>
          <p:cNvSpPr>
            <a:spLocks noGrp="1"/>
          </p:cNvSpPr>
          <p:nvPr>
            <p:ph sz="half" idx="2"/>
          </p:nvPr>
        </p:nvSpPr>
        <p:spPr>
          <a:xfrm>
            <a:off x="14288" y="1144588"/>
            <a:ext cx="4572000" cy="5556250"/>
          </a:xfrm>
        </p:spPr>
        <p:txBody>
          <a:bodyPr>
            <a:normAutofit lnSpcReduction="10000"/>
          </a:bodyPr>
          <a:lstStyle/>
          <a:p>
            <a:pPr>
              <a:buFont typeface="Wingdings" panose="05000000000000000000" pitchFamily="2" charset="2"/>
              <a:buNone/>
              <a:defRPr/>
            </a:pPr>
            <a:r>
              <a:rPr lang="en-US" sz="1400" b="1" dirty="0" smtClean="0"/>
              <a:t>   </a:t>
            </a:r>
            <a:r>
              <a:rPr lang="en-US" sz="1400" b="1" u="sng" dirty="0" smtClean="0"/>
              <a:t>Nonstructural, Symmetrical</a:t>
            </a:r>
          </a:p>
          <a:p>
            <a:pPr>
              <a:buFont typeface="Wingdings" panose="05000000000000000000" pitchFamily="2" charset="2"/>
              <a:buNone/>
              <a:defRPr/>
            </a:pPr>
            <a:r>
              <a:rPr lang="en-US" sz="1400" b="1" dirty="0" smtClean="0"/>
              <a:t>	Toxins</a:t>
            </a:r>
          </a:p>
          <a:p>
            <a:pPr lvl="1">
              <a:defRPr/>
            </a:pPr>
            <a:r>
              <a:rPr lang="en-US" sz="1200" dirty="0" err="1" smtClean="0"/>
              <a:t>Lead,Thallium</a:t>
            </a:r>
            <a:r>
              <a:rPr lang="en-US" sz="1200" dirty="0" smtClean="0"/>
              <a:t>, Mushrooms, Cyanide, Methanol, Ethylene glycol, Carbon Monoxide</a:t>
            </a:r>
          </a:p>
          <a:p>
            <a:pPr>
              <a:buFont typeface="Wingdings" panose="05000000000000000000" pitchFamily="2" charset="2"/>
              <a:buNone/>
              <a:defRPr/>
            </a:pPr>
            <a:r>
              <a:rPr lang="en-US" sz="1400" b="1" dirty="0" smtClean="0"/>
              <a:t>	Drugs </a:t>
            </a:r>
          </a:p>
          <a:p>
            <a:pPr lvl="1">
              <a:defRPr/>
            </a:pPr>
            <a:r>
              <a:rPr lang="en-US" sz="1200" dirty="0" smtClean="0"/>
              <a:t>Sedatives, Barbiturates*,  Hypnotics, Tranquilizers, Bromides, Alcohol, Opiates, Paraldehyde, </a:t>
            </a:r>
            <a:r>
              <a:rPr lang="en-US" sz="1200" dirty="0" err="1" smtClean="0"/>
              <a:t>Salicylate</a:t>
            </a:r>
            <a:r>
              <a:rPr lang="en-US" sz="1200" dirty="0" smtClean="0"/>
              <a:t>,  </a:t>
            </a:r>
            <a:r>
              <a:rPr lang="en-US" sz="1200" dirty="0" err="1" smtClean="0"/>
              <a:t>Psychotropics</a:t>
            </a:r>
            <a:r>
              <a:rPr lang="en-US" sz="1200" dirty="0" smtClean="0"/>
              <a:t>, </a:t>
            </a:r>
            <a:r>
              <a:rPr lang="en-US" sz="1200" dirty="0" err="1" smtClean="0"/>
              <a:t>Anticholinergics</a:t>
            </a:r>
            <a:r>
              <a:rPr lang="en-US" sz="1200" dirty="0" smtClean="0"/>
              <a:t>, Amphetamines, Lithium, </a:t>
            </a:r>
            <a:r>
              <a:rPr lang="en-US" sz="1200" dirty="0" err="1" smtClean="0"/>
              <a:t>Phencylidine</a:t>
            </a:r>
            <a:r>
              <a:rPr lang="en-US" sz="1200" dirty="0" smtClean="0"/>
              <a:t>, </a:t>
            </a:r>
            <a:r>
              <a:rPr lang="en-US" sz="1200" dirty="0" err="1" smtClean="0"/>
              <a:t>MAOi’s</a:t>
            </a:r>
            <a:endParaRPr lang="en-US" sz="1200" dirty="0" smtClean="0"/>
          </a:p>
          <a:p>
            <a:pPr>
              <a:buFont typeface="Wingdings" panose="05000000000000000000" pitchFamily="2" charset="2"/>
              <a:buNone/>
              <a:defRPr/>
            </a:pPr>
            <a:r>
              <a:rPr lang="en-US" sz="1400" b="1" dirty="0" smtClean="0"/>
              <a:t>	 Metabolic </a:t>
            </a:r>
          </a:p>
          <a:p>
            <a:pPr lvl="1">
              <a:defRPr/>
            </a:pPr>
            <a:r>
              <a:rPr lang="en-US" sz="1200" dirty="0" smtClean="0"/>
              <a:t>Hypoxia, </a:t>
            </a:r>
            <a:r>
              <a:rPr lang="en-US" sz="1200" dirty="0" err="1" smtClean="0"/>
              <a:t>Hypercapnia</a:t>
            </a:r>
            <a:r>
              <a:rPr lang="en-US" sz="1200" dirty="0" smtClean="0"/>
              <a:t>, </a:t>
            </a:r>
            <a:r>
              <a:rPr lang="en-US" sz="1200" dirty="0" err="1" smtClean="0"/>
              <a:t>Hypernatremia</a:t>
            </a:r>
            <a:r>
              <a:rPr lang="en-US" sz="1200" dirty="0" smtClean="0"/>
              <a:t>*, Hypoglycemia*,</a:t>
            </a:r>
            <a:r>
              <a:rPr lang="en-US" sz="1200" dirty="0" err="1" smtClean="0"/>
              <a:t>Hypergylcemic</a:t>
            </a:r>
            <a:r>
              <a:rPr lang="en-US" sz="1200" dirty="0" smtClean="0"/>
              <a:t> </a:t>
            </a:r>
            <a:r>
              <a:rPr lang="en-US" sz="1200" dirty="0" err="1" smtClean="0"/>
              <a:t>nonketotic</a:t>
            </a:r>
            <a:r>
              <a:rPr lang="en-US" sz="1200" dirty="0" smtClean="0"/>
              <a:t> coma, Diabetic </a:t>
            </a:r>
            <a:r>
              <a:rPr lang="en-US" sz="1200" dirty="0" err="1" smtClean="0"/>
              <a:t>ketoacidosis</a:t>
            </a:r>
            <a:r>
              <a:rPr lang="en-US" sz="1200" dirty="0" smtClean="0"/>
              <a:t>, Lactic acidosis, </a:t>
            </a:r>
            <a:r>
              <a:rPr lang="en-US" sz="1200" dirty="0" err="1" smtClean="0"/>
              <a:t>Hypercalcemia</a:t>
            </a:r>
            <a:r>
              <a:rPr lang="en-US" sz="1200" dirty="0" smtClean="0"/>
              <a:t>, </a:t>
            </a:r>
            <a:r>
              <a:rPr lang="en-US" sz="1200" dirty="0" err="1" smtClean="0"/>
              <a:t>Hypocalcemia</a:t>
            </a:r>
            <a:r>
              <a:rPr lang="en-US" sz="1200" dirty="0" smtClean="0"/>
              <a:t>, </a:t>
            </a:r>
            <a:r>
              <a:rPr lang="en-US" sz="1200" dirty="0" err="1" smtClean="0"/>
              <a:t>Hypermagnesemia</a:t>
            </a:r>
            <a:r>
              <a:rPr lang="en-US" sz="1200" dirty="0" smtClean="0"/>
              <a:t>, Hyperthermia, Hypothermia, Reye's encephalopathy, Aminoacidemia, </a:t>
            </a:r>
            <a:r>
              <a:rPr lang="en-US" sz="1200" dirty="0" err="1" smtClean="0"/>
              <a:t>Wernicke's</a:t>
            </a:r>
            <a:r>
              <a:rPr lang="en-US" sz="1200" dirty="0" smtClean="0"/>
              <a:t> encephalopathy, </a:t>
            </a:r>
            <a:r>
              <a:rPr lang="en-US" sz="1200" dirty="0" err="1" smtClean="0"/>
              <a:t>Porphyria</a:t>
            </a:r>
            <a:r>
              <a:rPr lang="en-US" sz="1200" dirty="0" smtClean="0"/>
              <a:t>, Hepatic encephalopathy*, Uremia, Dialysis encephalopathy, </a:t>
            </a:r>
            <a:r>
              <a:rPr lang="en-US" sz="1200" dirty="0" err="1" smtClean="0"/>
              <a:t>Addisonian</a:t>
            </a:r>
            <a:r>
              <a:rPr lang="en-US" sz="1200" dirty="0" smtClean="0"/>
              <a:t> crisis, Hypothyroidism </a:t>
            </a:r>
          </a:p>
          <a:p>
            <a:pPr>
              <a:buFont typeface="Wingdings" panose="05000000000000000000" pitchFamily="2" charset="2"/>
              <a:buNone/>
              <a:defRPr/>
            </a:pPr>
            <a:r>
              <a:rPr lang="en-US" sz="1400" b="1" dirty="0" smtClean="0"/>
              <a:t>	Infections </a:t>
            </a:r>
          </a:p>
          <a:p>
            <a:pPr lvl="1">
              <a:defRPr/>
            </a:pPr>
            <a:r>
              <a:rPr lang="en-US" sz="1200" dirty="0" smtClean="0"/>
              <a:t>Sepsis, Bacterial meningitis, Viral encephalitis, </a:t>
            </a:r>
            <a:r>
              <a:rPr lang="en-US" sz="1200" dirty="0" err="1" smtClean="0"/>
              <a:t>Postinfectious</a:t>
            </a:r>
            <a:r>
              <a:rPr lang="en-US" sz="1200" dirty="0" smtClean="0"/>
              <a:t> encephalomyelitis, Syphilis, Typhoid fever, Malaria, Waterhouse-</a:t>
            </a:r>
            <a:r>
              <a:rPr lang="en-US" sz="1200" dirty="0" err="1" smtClean="0"/>
              <a:t>Friderichsen</a:t>
            </a:r>
            <a:r>
              <a:rPr lang="en-US" sz="1200" dirty="0" smtClean="0"/>
              <a:t> syndrome</a:t>
            </a:r>
            <a:r>
              <a:rPr lang="en-US" sz="1400" b="1" dirty="0" smtClean="0"/>
              <a:t> </a:t>
            </a:r>
            <a:r>
              <a:rPr lang="en-US" sz="1200" dirty="0" smtClean="0"/>
              <a:t> </a:t>
            </a:r>
          </a:p>
          <a:p>
            <a:pPr>
              <a:buFont typeface="Wingdings" panose="05000000000000000000" pitchFamily="2" charset="2"/>
              <a:buNone/>
              <a:defRPr/>
            </a:pPr>
            <a:r>
              <a:rPr lang="en-US" sz="1400" b="1" dirty="0" smtClean="0"/>
              <a:t>	Other</a:t>
            </a:r>
          </a:p>
          <a:p>
            <a:pPr lvl="1">
              <a:defRPr/>
            </a:pPr>
            <a:r>
              <a:rPr lang="en-US" sz="1200" dirty="0" err="1" smtClean="0"/>
              <a:t>Postictal</a:t>
            </a:r>
            <a:r>
              <a:rPr lang="en-US" sz="1200" dirty="0" smtClean="0"/>
              <a:t>* , Diffuse ischemia (MI, heart failure, arrhythmia), Hypotension, Fat embolism*, Hypertensive encephalopathy, Hypothyroidism, </a:t>
            </a:r>
            <a:r>
              <a:rPr lang="en-US" sz="1200" dirty="0" err="1" smtClean="0"/>
              <a:t>Nonconvulsive</a:t>
            </a:r>
            <a:r>
              <a:rPr lang="en-US" sz="1200" dirty="0" smtClean="0"/>
              <a:t> status </a:t>
            </a:r>
            <a:r>
              <a:rPr lang="en-US" sz="1200" dirty="0" err="1" smtClean="0"/>
              <a:t>epilepticus</a:t>
            </a:r>
            <a:r>
              <a:rPr lang="en-US" sz="1200" dirty="0" smtClean="0"/>
              <a:t>, Heat stroke</a:t>
            </a:r>
          </a:p>
          <a:p>
            <a:pPr>
              <a:defRPr/>
            </a:pPr>
            <a:endParaRPr lang="en-US" sz="1600" dirty="0" smtClean="0"/>
          </a:p>
          <a:p>
            <a:pPr>
              <a:defRPr/>
            </a:pPr>
            <a:endParaRPr lang="en-US" sz="1800" dirty="0" smtClean="0"/>
          </a:p>
          <a:p>
            <a:pPr>
              <a:buFont typeface="Wingdings" panose="05000000000000000000" pitchFamily="2" charset="2"/>
              <a:buNone/>
              <a:defRPr/>
            </a:pPr>
            <a:endParaRPr lang="en-US" sz="1600" dirty="0"/>
          </a:p>
        </p:txBody>
      </p:sp>
      <p:sp>
        <p:nvSpPr>
          <p:cNvPr id="10244" name="Content Placeholder 5"/>
          <p:cNvSpPr>
            <a:spLocks noGrp="1"/>
          </p:cNvSpPr>
          <p:nvPr>
            <p:ph sz="quarter" idx="4"/>
          </p:nvPr>
        </p:nvSpPr>
        <p:spPr>
          <a:xfrm>
            <a:off x="4572000" y="1143000"/>
            <a:ext cx="4572000" cy="5632450"/>
          </a:xfrm>
        </p:spPr>
        <p:txBody>
          <a:bodyPr/>
          <a:lstStyle/>
          <a:p>
            <a:pPr>
              <a:buFont typeface="Wingdings" panose="05000000000000000000" pitchFamily="2" charset="2"/>
              <a:buNone/>
            </a:pPr>
            <a:r>
              <a:rPr lang="en-US" altLang="en-US" sz="1400" b="1" u="sng" smtClean="0"/>
              <a:t>Structural, Symmetrical </a:t>
            </a:r>
          </a:p>
          <a:p>
            <a:pPr>
              <a:buFont typeface="Wingdings" panose="05000000000000000000" pitchFamily="2" charset="2"/>
              <a:buNone/>
            </a:pPr>
            <a:r>
              <a:rPr lang="en-US" altLang="en-US" sz="1400" b="1" smtClean="0"/>
              <a:t>	Supratentorial</a:t>
            </a:r>
            <a:r>
              <a:rPr lang="en-US" altLang="en-US" sz="1200" b="1" smtClean="0"/>
              <a:t> </a:t>
            </a:r>
          </a:p>
          <a:p>
            <a:pPr lvl="1"/>
            <a:r>
              <a:rPr lang="en-US" altLang="en-US" sz="1200" smtClean="0"/>
              <a:t>Bilateral internal carotid occlusion, Bilateral anterior cerebral artery occlusion, Sagittal sinus thrombosis, Subarachnoid hemorrhage ,Thalamic hemorrhage*, Trauma-contusion, concussion*, Hydrocephalus</a:t>
            </a:r>
          </a:p>
          <a:p>
            <a:pPr>
              <a:buFont typeface="Wingdings" panose="05000000000000000000" pitchFamily="2" charset="2"/>
              <a:buNone/>
            </a:pPr>
            <a:r>
              <a:rPr lang="en-US" altLang="en-US" sz="1400" b="1" smtClean="0"/>
              <a:t>	Infratentorial </a:t>
            </a:r>
          </a:p>
          <a:p>
            <a:pPr lvl="1"/>
            <a:r>
              <a:rPr lang="en-US" altLang="en-US" sz="1200" smtClean="0"/>
              <a:t>Basilar occlusion*, Midline brainstem tumor , Pontine hemorrhage*, Central pontine myelinolysis </a:t>
            </a:r>
          </a:p>
          <a:p>
            <a:pPr>
              <a:buFont typeface="Wingdings" panose="05000000000000000000" pitchFamily="2" charset="2"/>
              <a:buNone/>
            </a:pPr>
            <a:r>
              <a:rPr lang="en-US" altLang="en-US" sz="1400" b="1" u="sng" smtClean="0"/>
              <a:t>Structural, Asymetrical </a:t>
            </a:r>
          </a:p>
          <a:p>
            <a:pPr>
              <a:buFont typeface="Wingdings" panose="05000000000000000000" pitchFamily="2" charset="2"/>
              <a:buNone/>
            </a:pPr>
            <a:r>
              <a:rPr lang="en-US" altLang="en-US" sz="1400" b="1" smtClean="0"/>
              <a:t>	Supratentorial </a:t>
            </a:r>
          </a:p>
          <a:p>
            <a:pPr lvl="1"/>
            <a:r>
              <a:rPr lang="en-US" altLang="en-US" sz="1200" smtClean="0"/>
              <a:t>TTP•, DIC, Nonbacterial thrombotic endocarditis, Subacute bacterial endocarditis, Fat emboli, Unilateral hemispheric mass (tumor, abscess, bleed) with herniation, Subdural hemorrhage, bilateral Intracerebral bleed, Pituitary apoplexy•, Massive or bilateral supratentorial infarction, Multifocal leukoencephalopathy, Creutzfeldt-Jakob disease Adrenal leukodystrophy, Cerebral vasculitis, Subdural empyema, Thrombophlebitis•, Multiple sclerosis, Leukoencephalopathy  from chemotherapy, Acute disseminated encephalomyelitis (ADEM) </a:t>
            </a:r>
          </a:p>
          <a:p>
            <a:pPr>
              <a:buFont typeface="Wingdings" panose="05000000000000000000" pitchFamily="2" charset="2"/>
              <a:buNone/>
            </a:pPr>
            <a:r>
              <a:rPr lang="en-US" altLang="en-US" sz="1400" b="1" smtClean="0"/>
              <a:t>	Infratentorial </a:t>
            </a:r>
          </a:p>
          <a:p>
            <a:pPr lvl="1"/>
            <a:r>
              <a:rPr lang="en-US" altLang="en-US" sz="1200" smtClean="0"/>
              <a:t>Brainstem infarction, Brainstem hemorrhage, Brainstem thrombencephalitis</a:t>
            </a:r>
          </a:p>
          <a:p>
            <a:pPr lvl="1">
              <a:buFont typeface="Wingdings" panose="05000000000000000000" pitchFamily="2" charset="2"/>
              <a:buNone/>
            </a:pPr>
            <a:r>
              <a:rPr lang="en-US" altLang="en-US" sz="1200" i="1" smtClean="0"/>
              <a:t>* Relatively common asymmetrical presentation.</a:t>
            </a:r>
          </a:p>
          <a:p>
            <a:pPr lvl="1">
              <a:buFont typeface="Wingdings" panose="05000000000000000000" pitchFamily="2" charset="2"/>
              <a:buNone/>
            </a:pPr>
            <a:r>
              <a:rPr lang="en-US" altLang="en-US" sz="1200" i="1" smtClean="0"/>
              <a:t>• Relatively symmetrical presentation</a:t>
            </a:r>
          </a:p>
        </p:txBody>
      </p:sp>
      <p:sp>
        <p:nvSpPr>
          <p:cNvPr id="6" name="Rectangle 5"/>
          <p:cNvSpPr>
            <a:spLocks noChangeArrowheads="1"/>
          </p:cNvSpPr>
          <p:nvPr/>
        </p:nvSpPr>
        <p:spPr bwMode="auto">
          <a:xfrm>
            <a:off x="457200" y="2209800"/>
            <a:ext cx="4191000" cy="685800"/>
          </a:xfrm>
          <a:prstGeom prst="rect">
            <a:avLst/>
          </a:prstGeom>
          <a:solidFill>
            <a:schemeClr val="bg1"/>
          </a:solidFill>
          <a:ln w="9525" algn="ctr">
            <a:solidFill>
              <a:schemeClr val="bg1"/>
            </a:solidFill>
            <a:round/>
            <a:headEnd/>
            <a:tailEnd/>
          </a:ln>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a:p>
        </p:txBody>
      </p:sp>
      <p:sp>
        <p:nvSpPr>
          <p:cNvPr id="8" name="Rectangle 7"/>
          <p:cNvSpPr>
            <a:spLocks noChangeArrowheads="1"/>
          </p:cNvSpPr>
          <p:nvPr/>
        </p:nvSpPr>
        <p:spPr bwMode="auto">
          <a:xfrm>
            <a:off x="381000" y="1600200"/>
            <a:ext cx="3962400" cy="381000"/>
          </a:xfrm>
          <a:prstGeom prst="rect">
            <a:avLst/>
          </a:prstGeom>
          <a:solidFill>
            <a:schemeClr val="bg1"/>
          </a:solidFill>
          <a:ln w="9525" algn="ctr">
            <a:solidFill>
              <a:schemeClr val="bg1"/>
            </a:solidFill>
            <a:round/>
            <a:headEnd/>
            <a:tailEnd/>
          </a:ln>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a:p>
        </p:txBody>
      </p:sp>
      <p:sp>
        <p:nvSpPr>
          <p:cNvPr id="9" name="Rectangle 8"/>
          <p:cNvSpPr>
            <a:spLocks noChangeArrowheads="1"/>
          </p:cNvSpPr>
          <p:nvPr/>
        </p:nvSpPr>
        <p:spPr bwMode="auto">
          <a:xfrm>
            <a:off x="457200" y="3124200"/>
            <a:ext cx="4038600" cy="1371600"/>
          </a:xfrm>
          <a:prstGeom prst="rect">
            <a:avLst/>
          </a:prstGeom>
          <a:solidFill>
            <a:schemeClr val="bg1"/>
          </a:solidFill>
          <a:ln w="9525" algn="ctr">
            <a:solidFill>
              <a:schemeClr val="bg1"/>
            </a:solidFill>
            <a:round/>
            <a:headEnd/>
            <a:tailEnd/>
          </a:ln>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a:p>
        </p:txBody>
      </p:sp>
      <p:sp>
        <p:nvSpPr>
          <p:cNvPr id="10" name="Rectangle 9"/>
          <p:cNvSpPr>
            <a:spLocks noChangeArrowheads="1"/>
          </p:cNvSpPr>
          <p:nvPr/>
        </p:nvSpPr>
        <p:spPr bwMode="auto">
          <a:xfrm>
            <a:off x="304800" y="4724400"/>
            <a:ext cx="4267200" cy="609600"/>
          </a:xfrm>
          <a:prstGeom prst="rect">
            <a:avLst/>
          </a:prstGeom>
          <a:solidFill>
            <a:schemeClr val="bg1"/>
          </a:solidFill>
          <a:ln w="9525" algn="ctr">
            <a:solidFill>
              <a:schemeClr val="bg1"/>
            </a:solidFill>
            <a:round/>
            <a:headEnd/>
            <a:tailEnd/>
          </a:ln>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a:p>
        </p:txBody>
      </p:sp>
      <p:sp>
        <p:nvSpPr>
          <p:cNvPr id="11" name="Rectangle 10"/>
          <p:cNvSpPr>
            <a:spLocks noChangeArrowheads="1"/>
          </p:cNvSpPr>
          <p:nvPr/>
        </p:nvSpPr>
        <p:spPr bwMode="auto">
          <a:xfrm>
            <a:off x="381000" y="5562600"/>
            <a:ext cx="3962400" cy="685800"/>
          </a:xfrm>
          <a:prstGeom prst="rect">
            <a:avLst/>
          </a:prstGeom>
          <a:solidFill>
            <a:schemeClr val="bg1"/>
          </a:solidFill>
          <a:ln w="9525" algn="ctr">
            <a:solidFill>
              <a:schemeClr val="bg1"/>
            </a:solidFill>
            <a:round/>
            <a:headEnd/>
            <a:tailEnd/>
          </a:ln>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a:p>
        </p:txBody>
      </p:sp>
      <p:sp>
        <p:nvSpPr>
          <p:cNvPr id="12" name="Rectangle 11"/>
          <p:cNvSpPr>
            <a:spLocks noChangeArrowheads="1"/>
          </p:cNvSpPr>
          <p:nvPr/>
        </p:nvSpPr>
        <p:spPr bwMode="auto">
          <a:xfrm>
            <a:off x="4953000" y="1676400"/>
            <a:ext cx="4191000" cy="762000"/>
          </a:xfrm>
          <a:prstGeom prst="rect">
            <a:avLst/>
          </a:prstGeom>
          <a:solidFill>
            <a:schemeClr val="bg1"/>
          </a:solidFill>
          <a:ln w="9525" algn="ctr">
            <a:solidFill>
              <a:schemeClr val="bg1"/>
            </a:solidFill>
            <a:round/>
            <a:headEnd/>
            <a:tailEnd/>
          </a:ln>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a:p>
        </p:txBody>
      </p:sp>
      <p:sp>
        <p:nvSpPr>
          <p:cNvPr id="13" name="Rectangle 12"/>
          <p:cNvSpPr>
            <a:spLocks noChangeArrowheads="1"/>
          </p:cNvSpPr>
          <p:nvPr/>
        </p:nvSpPr>
        <p:spPr bwMode="auto">
          <a:xfrm>
            <a:off x="5029200" y="2743200"/>
            <a:ext cx="4114800" cy="381000"/>
          </a:xfrm>
          <a:prstGeom prst="rect">
            <a:avLst/>
          </a:prstGeom>
          <a:solidFill>
            <a:schemeClr val="bg1"/>
          </a:solidFill>
          <a:ln w="9525" algn="ctr">
            <a:solidFill>
              <a:schemeClr val="bg1"/>
            </a:solidFill>
            <a:round/>
            <a:headEnd/>
            <a:tailEnd/>
          </a:ln>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a:p>
        </p:txBody>
      </p:sp>
      <p:sp>
        <p:nvSpPr>
          <p:cNvPr id="14" name="Rectangle 13"/>
          <p:cNvSpPr>
            <a:spLocks noChangeArrowheads="1"/>
          </p:cNvSpPr>
          <p:nvPr/>
        </p:nvSpPr>
        <p:spPr bwMode="auto">
          <a:xfrm>
            <a:off x="4953000" y="3581400"/>
            <a:ext cx="4191000" cy="2057400"/>
          </a:xfrm>
          <a:prstGeom prst="rect">
            <a:avLst/>
          </a:prstGeom>
          <a:solidFill>
            <a:schemeClr val="bg1"/>
          </a:solidFill>
          <a:ln w="9525" algn="ctr">
            <a:solidFill>
              <a:schemeClr val="bg1"/>
            </a:solidFill>
            <a:round/>
            <a:headEnd/>
            <a:tailEnd/>
          </a:ln>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a:p>
        </p:txBody>
      </p:sp>
      <p:sp>
        <p:nvSpPr>
          <p:cNvPr id="16" name="Rectangle 15"/>
          <p:cNvSpPr>
            <a:spLocks noChangeArrowheads="1"/>
          </p:cNvSpPr>
          <p:nvPr/>
        </p:nvSpPr>
        <p:spPr bwMode="auto">
          <a:xfrm>
            <a:off x="4648200" y="5943600"/>
            <a:ext cx="3962400" cy="914400"/>
          </a:xfrm>
          <a:prstGeom prst="rect">
            <a:avLst/>
          </a:prstGeom>
          <a:solidFill>
            <a:schemeClr val="bg1"/>
          </a:solidFill>
          <a:ln w="9525" algn="ctr">
            <a:solidFill>
              <a:schemeClr val="bg1"/>
            </a:solidFill>
            <a:round/>
            <a:headEnd/>
            <a:tailEnd/>
          </a:ln>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a:p>
        </p:txBody>
      </p:sp>
      <p:sp>
        <p:nvSpPr>
          <p:cNvPr id="7" name="TextBox 6"/>
          <p:cNvSpPr txBox="1">
            <a:spLocks noChangeArrowheads="1"/>
          </p:cNvSpPr>
          <p:nvPr/>
        </p:nvSpPr>
        <p:spPr bwMode="auto">
          <a:xfrm rot="880621">
            <a:off x="831850" y="2959100"/>
            <a:ext cx="7924800" cy="1570038"/>
          </a:xfrm>
          <a:prstGeom prst="rect">
            <a:avLst/>
          </a:prstGeom>
          <a:solidFill>
            <a:srgbClr val="FFFF00">
              <a:alpha val="45882"/>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altLang="en-US" sz="4800">
                <a:solidFill>
                  <a:srgbClr val="0070C0"/>
                </a:solidFill>
              </a:rPr>
              <a:t>Broad Differential!</a:t>
            </a:r>
          </a:p>
          <a:p>
            <a:pPr algn="ctr"/>
            <a:r>
              <a:rPr lang="en-US" altLang="en-US" sz="4800">
                <a:solidFill>
                  <a:srgbClr val="0070C0"/>
                </a:solidFill>
              </a:rPr>
              <a:t>Manageable in Categories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5" presetClass="entr" presetSubtype="10"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across)">
                                      <p:cBhvr>
                                        <p:cTn id="12" dur="500"/>
                                        <p:tgtEl>
                                          <p:spTgt spid="6"/>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checkerboard(across)">
                                      <p:cBhvr>
                                        <p:cTn id="15" dur="500"/>
                                        <p:tgtEl>
                                          <p:spTgt spid="8"/>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checkerboard(across)">
                                      <p:cBhvr>
                                        <p:cTn id="18" dur="500"/>
                                        <p:tgtEl>
                                          <p:spTgt spid="9"/>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checkerboard(across)">
                                      <p:cBhvr>
                                        <p:cTn id="21" dur="500"/>
                                        <p:tgtEl>
                                          <p:spTgt spid="10"/>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checkerboard(across)">
                                      <p:cBhvr>
                                        <p:cTn id="24" dur="500"/>
                                        <p:tgtEl>
                                          <p:spTgt spid="11"/>
                                        </p:tgtEl>
                                      </p:cBhvr>
                                    </p:animEffect>
                                  </p:childTnLst>
                                </p:cTn>
                              </p:par>
                              <p:par>
                                <p:cTn id="25" presetID="5" presetClass="entr" presetSubtype="1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checkerboard(across)">
                                      <p:cBhvr>
                                        <p:cTn id="27" dur="500"/>
                                        <p:tgtEl>
                                          <p:spTgt spid="16"/>
                                        </p:tgtEl>
                                      </p:cBhvr>
                                    </p:animEffect>
                                  </p:childTnLst>
                                </p:cTn>
                              </p:par>
                              <p:par>
                                <p:cTn id="28" presetID="5" presetClass="entr" presetSubtype="10" fill="hold" grpId="0" nodeType="with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checkerboard(across)">
                                      <p:cBhvr>
                                        <p:cTn id="30" dur="500"/>
                                        <p:tgtEl>
                                          <p:spTgt spid="14"/>
                                        </p:tgtEl>
                                      </p:cBhvr>
                                    </p:animEffect>
                                  </p:childTnLst>
                                </p:cTn>
                              </p:par>
                              <p:par>
                                <p:cTn id="31" presetID="5" presetClass="entr" presetSubtype="1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checkerboard(across)">
                                      <p:cBhvr>
                                        <p:cTn id="33" dur="500"/>
                                        <p:tgtEl>
                                          <p:spTgt spid="13"/>
                                        </p:tgtEl>
                                      </p:cBhvr>
                                    </p:animEffect>
                                  </p:childTnLst>
                                </p:cTn>
                              </p:par>
                              <p:par>
                                <p:cTn id="34" presetID="5" presetClass="entr" presetSubtype="10" fill="hold" grpId="0" nodeType="with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checkerboard(across)">
                                      <p:cBhvr>
                                        <p:cTn id="3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P spid="11" grpId="0" animBg="1"/>
      <p:bldP spid="12" grpId="0" animBg="1"/>
      <p:bldP spid="13" grpId="0" animBg="1"/>
      <p:bldP spid="14" grpId="0" animBg="1"/>
      <p:bldP spid="16"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233363"/>
            <a:ext cx="8229600" cy="914400"/>
          </a:xfrm>
        </p:spPr>
        <p:txBody>
          <a:bodyPr/>
          <a:lstStyle/>
          <a:p>
            <a:r>
              <a:rPr lang="en-US" altLang="en-US" smtClean="0"/>
              <a:t>Focused History</a:t>
            </a:r>
          </a:p>
        </p:txBody>
      </p:sp>
      <p:sp>
        <p:nvSpPr>
          <p:cNvPr id="11267" name="Content Placeholder 2"/>
          <p:cNvSpPr>
            <a:spLocks noGrp="1"/>
          </p:cNvSpPr>
          <p:nvPr>
            <p:ph idx="1"/>
          </p:nvPr>
        </p:nvSpPr>
        <p:spPr>
          <a:xfrm>
            <a:off x="457200" y="1187450"/>
            <a:ext cx="8229600" cy="5638800"/>
          </a:xfrm>
        </p:spPr>
        <p:txBody>
          <a:bodyPr/>
          <a:lstStyle/>
          <a:p>
            <a:pPr>
              <a:buFont typeface="Wingdings" panose="05000000000000000000" pitchFamily="2" charset="2"/>
              <a:buNone/>
            </a:pPr>
            <a:r>
              <a:rPr lang="en-US" altLang="en-US" sz="2800" u="sng" smtClean="0"/>
              <a:t>AMPLE</a:t>
            </a:r>
            <a:r>
              <a:rPr lang="en-US" altLang="en-US" sz="2800" smtClean="0"/>
              <a:t> History</a:t>
            </a:r>
          </a:p>
          <a:p>
            <a:pPr>
              <a:buFont typeface="Wingdings" panose="05000000000000000000" pitchFamily="2" charset="2"/>
              <a:buNone/>
            </a:pPr>
            <a:r>
              <a:rPr lang="en-US" altLang="en-US" sz="2800" smtClean="0"/>
              <a:t>A:		Allergy/Airway </a:t>
            </a:r>
          </a:p>
          <a:p>
            <a:pPr>
              <a:buFont typeface="Wingdings" panose="05000000000000000000" pitchFamily="2" charset="2"/>
              <a:buNone/>
            </a:pPr>
            <a:r>
              <a:rPr lang="en-US" altLang="en-US" sz="2800" smtClean="0"/>
              <a:t>M: 	Medications </a:t>
            </a:r>
          </a:p>
          <a:p>
            <a:pPr>
              <a:buFont typeface="Wingdings" panose="05000000000000000000" pitchFamily="2" charset="2"/>
              <a:buNone/>
            </a:pPr>
            <a:r>
              <a:rPr lang="en-US" altLang="en-US" sz="2800" smtClean="0"/>
              <a:t>P:		Past medical history </a:t>
            </a:r>
          </a:p>
          <a:p>
            <a:pPr>
              <a:buFont typeface="Wingdings" panose="05000000000000000000" pitchFamily="2" charset="2"/>
              <a:buNone/>
            </a:pPr>
            <a:r>
              <a:rPr lang="en-US" altLang="en-US" sz="2800" smtClean="0"/>
              <a:t>L: 	Last meal </a:t>
            </a:r>
          </a:p>
          <a:p>
            <a:pPr>
              <a:buFont typeface="Wingdings" panose="05000000000000000000" pitchFamily="2" charset="2"/>
              <a:buNone/>
            </a:pPr>
            <a:r>
              <a:rPr lang="en-US" altLang="en-US" sz="2800" smtClean="0"/>
              <a:t>E: 	Event - What happened?</a:t>
            </a:r>
          </a:p>
          <a:p>
            <a:pPr lvl="1"/>
            <a:r>
              <a:rPr lang="en-US" altLang="en-US" sz="2400" smtClean="0"/>
              <a:t>Rapid or Gradual Onset?</a:t>
            </a:r>
          </a:p>
          <a:p>
            <a:pPr lvl="1"/>
            <a:r>
              <a:rPr lang="en-US" altLang="en-US" sz="2400" smtClean="0"/>
              <a:t>Preceding Headache or Neurologic Symptoms?</a:t>
            </a:r>
          </a:p>
          <a:p>
            <a:pPr lvl="1"/>
            <a:r>
              <a:rPr lang="en-US" altLang="en-US" sz="2400" smtClean="0"/>
              <a:t>Ingestions?</a:t>
            </a:r>
          </a:p>
          <a:p>
            <a:pPr lvl="1"/>
            <a:r>
              <a:rPr lang="en-US" altLang="en-US" sz="2400" smtClean="0"/>
              <a:t>Vague or inconsistent history from caregiver is suspicious for non-accidental trauma.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304800"/>
            <a:ext cx="8458200" cy="914400"/>
          </a:xfrm>
        </p:spPr>
        <p:txBody>
          <a:bodyPr/>
          <a:lstStyle/>
          <a:p>
            <a:r>
              <a:rPr lang="en-US" altLang="en-US" sz="3600" smtClean="0"/>
              <a:t>Focused Physical Exam </a:t>
            </a:r>
            <a:r>
              <a:rPr lang="en-US" altLang="en-US" sz="1800" smtClean="0"/>
              <a:t>(suggested by Michelson et al.)</a:t>
            </a:r>
            <a:endParaRPr lang="en-US" altLang="en-US" sz="3600" smtClean="0"/>
          </a:p>
        </p:txBody>
      </p:sp>
      <p:sp>
        <p:nvSpPr>
          <p:cNvPr id="12291" name="Content Placeholder 2"/>
          <p:cNvSpPr>
            <a:spLocks noGrp="1"/>
          </p:cNvSpPr>
          <p:nvPr>
            <p:ph idx="1"/>
          </p:nvPr>
        </p:nvSpPr>
        <p:spPr>
          <a:xfrm>
            <a:off x="206375" y="1163638"/>
            <a:ext cx="8839200" cy="5715000"/>
          </a:xfrm>
        </p:spPr>
        <p:txBody>
          <a:bodyPr/>
          <a:lstStyle/>
          <a:p>
            <a:r>
              <a:rPr lang="en-US" altLang="en-US" sz="2400" b="1" smtClean="0"/>
              <a:t>ABC’s (including cardio-respiratory exam)</a:t>
            </a:r>
          </a:p>
          <a:p>
            <a:r>
              <a:rPr lang="en-US" altLang="en-US" sz="2400" b="1" smtClean="0"/>
              <a:t>Vitals</a:t>
            </a:r>
          </a:p>
          <a:p>
            <a:r>
              <a:rPr lang="en-US" altLang="en-US" sz="2400" b="1" smtClean="0"/>
              <a:t>Neurologic examination</a:t>
            </a:r>
            <a:r>
              <a:rPr lang="en-US" altLang="en-US" sz="2400" smtClean="0"/>
              <a:t> </a:t>
            </a:r>
          </a:p>
          <a:p>
            <a:pPr lvl="1"/>
            <a:r>
              <a:rPr lang="en-US" altLang="en-US" sz="1800" smtClean="0"/>
              <a:t>Brief and to the point</a:t>
            </a:r>
          </a:p>
          <a:p>
            <a:pPr lvl="1"/>
            <a:r>
              <a:rPr lang="en-US" altLang="en-US" sz="1800" smtClean="0"/>
              <a:t>Differentiate structural from non structural causes</a:t>
            </a:r>
          </a:p>
          <a:p>
            <a:pPr lvl="1"/>
            <a:r>
              <a:rPr lang="en-US" altLang="en-US" sz="1800" smtClean="0"/>
              <a:t>Assess:  Level of consciousness/responsiveness, Motor responses, Brainstem reflexes</a:t>
            </a:r>
          </a:p>
          <a:p>
            <a:r>
              <a:rPr lang="en-US" altLang="en-US" sz="2400" b="1" smtClean="0"/>
              <a:t>Meningismus / Nuchal Rigidity</a:t>
            </a:r>
          </a:p>
          <a:p>
            <a:pPr lvl="1"/>
            <a:r>
              <a:rPr lang="en-US" altLang="en-US" sz="1800" smtClean="0"/>
              <a:t>Brudzinski’s sign - Involuntary hip &amp; knee flexion with forced  neck flexion </a:t>
            </a:r>
          </a:p>
          <a:p>
            <a:pPr lvl="1"/>
            <a:r>
              <a:rPr lang="en-US" altLang="en-US" sz="1800" smtClean="0"/>
              <a:t>Kernig’s sign - involuntary knee flexion with forced flexion of the hip </a:t>
            </a:r>
            <a:endParaRPr lang="en-US" altLang="en-US" b="1" smtClean="0"/>
          </a:p>
          <a:p>
            <a:r>
              <a:rPr lang="en-US" altLang="en-US" sz="2400" b="1" smtClean="0"/>
              <a:t>Fundoscopy</a:t>
            </a:r>
            <a:r>
              <a:rPr lang="en-US" altLang="en-US" sz="2400" smtClean="0"/>
              <a:t> </a:t>
            </a:r>
          </a:p>
          <a:p>
            <a:pPr lvl="1"/>
            <a:r>
              <a:rPr lang="en-US" altLang="en-US" sz="1800" smtClean="0"/>
              <a:t>Papilledema suggests increased ICP of more than several hours duration.</a:t>
            </a:r>
          </a:p>
          <a:p>
            <a:pPr lvl="1"/>
            <a:r>
              <a:rPr lang="en-US" altLang="en-US" sz="1800" smtClean="0"/>
              <a:t>Retinal hemorrhages in an infant are a sign of non-accidental trauma</a:t>
            </a:r>
          </a:p>
          <a:p>
            <a:r>
              <a:rPr lang="en-US" altLang="en-US" sz="2400" b="1" smtClean="0"/>
              <a:t>Skin</a:t>
            </a:r>
          </a:p>
          <a:p>
            <a:pPr lvl="1"/>
            <a:r>
              <a:rPr lang="en-US" altLang="en-US" sz="1800" smtClean="0"/>
              <a:t>Bruising may suggest trauma, rashes may suggest infection</a:t>
            </a:r>
          </a:p>
          <a:p>
            <a:endParaRPr lang="en-US" alt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Custom 1">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34" charset="-128"/>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3457</TotalTime>
  <Words>1399</Words>
  <Application>Microsoft Office PowerPoint</Application>
  <PresentationFormat>On-screen Show (4:3)</PresentationFormat>
  <Paragraphs>261</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ＭＳ Ｐゴシック</vt:lpstr>
      <vt:lpstr>Wingdings</vt:lpstr>
      <vt:lpstr>Times New Roman</vt:lpstr>
      <vt:lpstr>Pixel</vt:lpstr>
      <vt:lpstr>Acutely Depressed Mental Status in Children</vt:lpstr>
      <vt:lpstr>Objectives</vt:lpstr>
      <vt:lpstr>Definitions</vt:lpstr>
      <vt:lpstr>Physiology</vt:lpstr>
      <vt:lpstr>Etiology of Non-Traumatic Pediatric Coma from UK Prospective Study</vt:lpstr>
      <vt:lpstr>Workup</vt:lpstr>
      <vt:lpstr>Etiology of Depressed Mental Status (from Berger et al)</vt:lpstr>
      <vt:lpstr>Focused History</vt:lpstr>
      <vt:lpstr>Focused Physical Exam (suggested by Michelson et al.)</vt:lpstr>
      <vt:lpstr>Pediatric Glasgow Coma Scale</vt:lpstr>
      <vt:lpstr>Management (adapted from Thompson and Williams)</vt:lpstr>
      <vt:lpstr>Labs (adapted from Michelson et al.)</vt:lpstr>
      <vt:lpstr>Diagnostic Studies</vt:lpstr>
      <vt:lpstr>Case 1</vt:lpstr>
      <vt:lpstr>Case 2</vt:lpstr>
      <vt:lpstr>References</vt:lpstr>
    </vt:vector>
  </TitlesOfParts>
  <Company>TJ Augustine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Stephanie Samson</dc:creator>
  <cp:lastModifiedBy>Ogera</cp:lastModifiedBy>
  <cp:revision>76</cp:revision>
  <dcterms:created xsi:type="dcterms:W3CDTF">2010-12-31T18:07:09Z</dcterms:created>
  <dcterms:modified xsi:type="dcterms:W3CDTF">2025-07-05T10:34:00Z</dcterms:modified>
</cp:coreProperties>
</file>