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41" r:id="rId3"/>
    <p:sldId id="401" r:id="rId4"/>
    <p:sldId id="412" r:id="rId5"/>
    <p:sldId id="414" r:id="rId6"/>
    <p:sldId id="417" r:id="rId7"/>
    <p:sldId id="400" r:id="rId8"/>
    <p:sldId id="411" r:id="rId9"/>
    <p:sldId id="419" r:id="rId10"/>
    <p:sldId id="410" r:id="rId11"/>
    <p:sldId id="420" r:id="rId12"/>
    <p:sldId id="409" r:id="rId13"/>
    <p:sldId id="408" r:id="rId14"/>
    <p:sldId id="407" r:id="rId15"/>
    <p:sldId id="418" r:id="rId16"/>
    <p:sldId id="406" r:id="rId17"/>
    <p:sldId id="416" r:id="rId18"/>
    <p:sldId id="415" r:id="rId19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400" b="1" kern="1200" baseline="30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5" autoAdjust="0"/>
    <p:restoredTop sz="94270" autoAdjust="0"/>
  </p:normalViewPr>
  <p:slideViewPr>
    <p:cSldViewPr snapToGrid="0">
      <p:cViewPr varScale="1">
        <p:scale>
          <a:sx n="83" d="100"/>
          <a:sy n="83" d="100"/>
        </p:scale>
        <p:origin x="538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73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29489-6613-4617-A414-5380D2F4FC1F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EABD5-C17A-456F-8497-9B407CE5EC9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1EB808D-191F-4248-A531-A4FAFCC13A4B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CA8EC637-11A8-46B9-9C88-9064945A58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9F8DAFAB-C222-45E1-A0AB-104FB6C5C72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</p:grpSp>
      <p:sp>
        <p:nvSpPr>
          <p:cNvPr id="7" name="Freeform 5">
            <a:extLst>
              <a:ext uri="{FF2B5EF4-FFF2-40B4-BE49-F238E27FC236}">
                <a16:creationId xmlns:a16="http://schemas.microsoft.com/office/drawing/2014/main" id="{6B598871-C610-40A1-81E5-9FEF9420F7A7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 sz="1800"/>
          </a:p>
        </p:txBody>
      </p:sp>
      <p:grpSp>
        <p:nvGrpSpPr>
          <p:cNvPr id="8" name="Group 6">
            <a:extLst>
              <a:ext uri="{FF2B5EF4-FFF2-40B4-BE49-F238E27FC236}">
                <a16:creationId xmlns:a16="http://schemas.microsoft.com/office/drawing/2014/main" id="{0C6AB2C9-FD38-42D3-8F54-454ECC78CCDB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2684" cy="850900"/>
            <a:chOff x="0" y="3792"/>
            <a:chExt cx="4942" cy="536"/>
          </a:xfrm>
        </p:grpSpPr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1A3169-FD44-4DCA-A9C4-11656AC26F2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  <p:grpSp>
          <p:nvGrpSpPr>
            <p:cNvPr id="10" name="Group 8">
              <a:extLst>
                <a:ext uri="{FF2B5EF4-FFF2-40B4-BE49-F238E27FC236}">
                  <a16:creationId xmlns:a16="http://schemas.microsoft.com/office/drawing/2014/main" id="{CD134E5A-3EC6-4AD6-8F35-B6EE0CA334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86254DB6-E8FC-4316-81D6-F7FA000350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E38443D4-1E77-42AA-935B-F12FB924C6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id="{73A10B38-95BF-4400-8E81-92E389FF28F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5" name="Freeform 12">
                <a:extLst>
                  <a:ext uri="{FF2B5EF4-FFF2-40B4-BE49-F238E27FC236}">
                    <a16:creationId xmlns:a16="http://schemas.microsoft.com/office/drawing/2014/main" id="{C2F9E0F4-E12E-4ACA-9E68-85EB1D97B86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6" name="Freeform 13">
                <a:extLst>
                  <a:ext uri="{FF2B5EF4-FFF2-40B4-BE49-F238E27FC236}">
                    <a16:creationId xmlns:a16="http://schemas.microsoft.com/office/drawing/2014/main" id="{C4B5D32C-41AB-43EC-9AF1-A409132AC5E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</p:grp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113EB8C5-A8CD-4FAE-9E09-3FF210EB654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79D88D57-9E8D-4FC7-A2BA-13A58558A0FE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93349250-6E65-4D9E-8C56-061618E0D2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F3B82C1-19D1-4CC4-9A70-B540552222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A10B1C14-6881-4772-BEB3-8894776216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ADBEDE1E-4E47-4487-8CFA-26B6E294E1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A3DC15E5-10ED-43F8-83B8-DEC8848731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52272ABE-2D2C-4FEC-890C-DE7391FE07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0886A62C-BEEF-4BE2-B32D-16D72341C41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C8D81702-C3BE-4795-8CA8-A04CD4609B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0DC6BE72-9753-4CF5-A57F-350E8555E3E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327938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A25EB87-3899-479F-BCAD-A37650251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79D160CC-E0C9-4067-8469-F0F016C1D0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E61C91CF-66B0-47D4-AAD1-064CC2E010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559526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A988CD39-C301-4F57-87F7-2606C78DFC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3944A0DA-B453-4AB9-890D-BFB1C139EB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A8EF6EE1-BEC8-4081-9CB5-29F0E49C2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55338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34523-0964-4A1C-B2EA-BFD987652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E080D-F8FC-4089-BDE5-BF65C2631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5C8E5-6722-4652-9E1E-36BA841F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E938E-4AEF-49E9-B130-56492BFC5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A9F3A-9C09-47F1-95E3-B3D01455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886163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9C74B964-9B9D-41D2-A872-BB2D5F8F8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88BDC3E4-E37C-49B5-B935-38ECEE186C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AF11A2DD-479F-426A-A121-9435F94E54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15611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3A819CB4-4A4A-4D7C-AC26-BB0D89CEF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7FEF2BEB-0504-443B-A45E-04A87DB6AF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14E49BF9-7A8C-4B3A-971E-96A72CCCE2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396580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29295DF7-573A-4FC1-9271-5A4A163D0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A0CDD2EC-27C4-4F9D-9C6F-88FA627650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587C2E59-066E-4E68-B341-E5494A517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630994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024F470-95F5-4968-A430-645E8EF184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E89D745C-202C-4940-8313-A93B44782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9D7CCDD2-DA57-433A-879B-E472A7249E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42160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C788B8EE-B30F-4283-8843-3B8CCA6C1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FA321335-B9CA-4599-92BA-C97BCF4D3E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B2444C4A-A8C3-45A1-9974-B46B325B4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34125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CD8ECFE2-D671-4EFA-AF80-40DDFEAC5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1343EEE8-138D-4FC7-BEB7-585F72F25D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FF314D59-6343-4DB8-BDA0-E64E31474F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56889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B3FF48C-1D45-480D-AC2B-F8CDA8C953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1BF6E43E-5AA2-4FA4-A085-471A9666E3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F217AD05-D2C8-42CE-8F56-402FF7318B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00170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7556507-7FB5-4BF4-9FFB-595DA9EE36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E7A31110-106B-40FA-87F8-EC14AF6BD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E38F445E-E45B-42B1-A472-38A9926CCE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30829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E468BA5-54C3-4818-81A5-EE3F49FDE4A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49" name="Freeform 3">
              <a:extLst>
                <a:ext uri="{FF2B5EF4-FFF2-40B4-BE49-F238E27FC236}">
                  <a16:creationId xmlns:a16="http://schemas.microsoft.com/office/drawing/2014/main" id="{98363923-6ECC-49BE-A22C-6A096A3FCD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87E4BF2F-61FD-45C8-9CAB-85244DC0C8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</p:grpSp>
      <p:sp>
        <p:nvSpPr>
          <p:cNvPr id="1027" name="Freeform 5">
            <a:extLst>
              <a:ext uri="{FF2B5EF4-FFF2-40B4-BE49-F238E27FC236}">
                <a16:creationId xmlns:a16="http://schemas.microsoft.com/office/drawing/2014/main" id="{B33A3EA2-9F7E-4396-B8A0-2258D76FC4B8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 sz="1800"/>
          </a:p>
        </p:txBody>
      </p:sp>
      <p:grpSp>
        <p:nvGrpSpPr>
          <p:cNvPr id="1028" name="Group 6">
            <a:extLst>
              <a:ext uri="{FF2B5EF4-FFF2-40B4-BE49-F238E27FC236}">
                <a16:creationId xmlns:a16="http://schemas.microsoft.com/office/drawing/2014/main" id="{092A3091-7EC3-4F38-BF7D-C3DF4A9CC6D7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36650ED9-ED32-47A7-B396-1FD469E28ED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  <p:grpSp>
          <p:nvGrpSpPr>
            <p:cNvPr id="1042" name="Group 8">
              <a:extLst>
                <a:ext uri="{FF2B5EF4-FFF2-40B4-BE49-F238E27FC236}">
                  <a16:creationId xmlns:a16="http://schemas.microsoft.com/office/drawing/2014/main" id="{B8E2709D-EA9C-476B-9D5B-7254404472E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>
                <a:extLst>
                  <a:ext uri="{FF2B5EF4-FFF2-40B4-BE49-F238E27FC236}">
                    <a16:creationId xmlns:a16="http://schemas.microsoft.com/office/drawing/2014/main" id="{0948BDD2-A8E4-401D-8158-53B19172664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045" name="Freeform 10">
                <a:extLst>
                  <a:ext uri="{FF2B5EF4-FFF2-40B4-BE49-F238E27FC236}">
                    <a16:creationId xmlns:a16="http://schemas.microsoft.com/office/drawing/2014/main" id="{5B29ABAD-A84B-428F-8C93-DF7A3D620BF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046" name="Freeform 11">
                <a:extLst>
                  <a:ext uri="{FF2B5EF4-FFF2-40B4-BE49-F238E27FC236}">
                    <a16:creationId xmlns:a16="http://schemas.microsoft.com/office/drawing/2014/main" id="{14971F97-592F-43F6-A44E-C8B38D652F3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047" name="Freeform 12">
                <a:extLst>
                  <a:ext uri="{FF2B5EF4-FFF2-40B4-BE49-F238E27FC236}">
                    <a16:creationId xmlns:a16="http://schemas.microsoft.com/office/drawing/2014/main" id="{C2741B80-A5D8-469B-8A94-E30481C6119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048" name="Freeform 13">
                <a:extLst>
                  <a:ext uri="{FF2B5EF4-FFF2-40B4-BE49-F238E27FC236}">
                    <a16:creationId xmlns:a16="http://schemas.microsoft.com/office/drawing/2014/main" id="{0EEEC674-1C08-43F4-B759-A60D00015E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</p:grp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DE283934-905B-4970-AA39-EE501030C92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sz="1800" b="0" baseline="0">
                <a:latin typeface="Arial" charset="0"/>
                <a:cs typeface="Arial" charset="0"/>
              </a:endParaRPr>
            </a:p>
          </p:txBody>
        </p:sp>
      </p:grpSp>
      <p:grpSp>
        <p:nvGrpSpPr>
          <p:cNvPr id="1029" name="Group 15">
            <a:extLst>
              <a:ext uri="{FF2B5EF4-FFF2-40B4-BE49-F238E27FC236}">
                <a16:creationId xmlns:a16="http://schemas.microsoft.com/office/drawing/2014/main" id="{A4C2F047-4CD7-44C0-98F3-31786EA00F52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035" name="Freeform 16">
              <a:extLst>
                <a:ext uri="{FF2B5EF4-FFF2-40B4-BE49-F238E27FC236}">
                  <a16:creationId xmlns:a16="http://schemas.microsoft.com/office/drawing/2014/main" id="{B677CC05-55B8-46E1-A9E7-9593CD85C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036" name="Freeform 17">
              <a:extLst>
                <a:ext uri="{FF2B5EF4-FFF2-40B4-BE49-F238E27FC236}">
                  <a16:creationId xmlns:a16="http://schemas.microsoft.com/office/drawing/2014/main" id="{698C070F-369F-4563-9662-FBA227403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037" name="Freeform 18">
              <a:extLst>
                <a:ext uri="{FF2B5EF4-FFF2-40B4-BE49-F238E27FC236}">
                  <a16:creationId xmlns:a16="http://schemas.microsoft.com/office/drawing/2014/main" id="{E570A3C4-CB82-42C6-AF8F-03536D21E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038" name="Freeform 19">
              <a:extLst>
                <a:ext uri="{FF2B5EF4-FFF2-40B4-BE49-F238E27FC236}">
                  <a16:creationId xmlns:a16="http://schemas.microsoft.com/office/drawing/2014/main" id="{3871465F-9A94-4509-920A-858B4ACBD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039" name="Freeform 20">
              <a:extLst>
                <a:ext uri="{FF2B5EF4-FFF2-40B4-BE49-F238E27FC236}">
                  <a16:creationId xmlns:a16="http://schemas.microsoft.com/office/drawing/2014/main" id="{001117C7-2751-4006-82D4-22C6EABD5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1040" name="Freeform 21">
              <a:extLst>
                <a:ext uri="{FF2B5EF4-FFF2-40B4-BE49-F238E27FC236}">
                  <a16:creationId xmlns:a16="http://schemas.microsoft.com/office/drawing/2014/main" id="{183A30C4-78D2-4A37-89D5-2E2FDF91F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  <p:sp>
        <p:nvSpPr>
          <p:cNvPr id="4118" name="Rectangle 22">
            <a:extLst>
              <a:ext uri="{FF2B5EF4-FFF2-40B4-BE49-F238E27FC236}">
                <a16:creationId xmlns:a16="http://schemas.microsoft.com/office/drawing/2014/main" id="{AB45879B-0F48-441F-B743-516F41170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23">
            <a:extLst>
              <a:ext uri="{FF2B5EF4-FFF2-40B4-BE49-F238E27FC236}">
                <a16:creationId xmlns:a16="http://schemas.microsoft.com/office/drawing/2014/main" id="{DE5338D0-765B-4191-9899-968047E86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96EA72A1-45E7-4899-8C46-FF7C432C757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baseline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fld id="{15622FD3-8188-4101-BA6D-E363F12808BD}" type="datetimeFigureOut">
              <a:rPr lang="en-GB" smtClean="0"/>
              <a:pPr/>
              <a:t>05/07/2025</a:t>
            </a:fld>
            <a:endParaRPr lang="en-GB"/>
          </a:p>
        </p:txBody>
      </p:sp>
      <p:sp>
        <p:nvSpPr>
          <p:cNvPr id="4121" name="Rectangle 25">
            <a:extLst>
              <a:ext uri="{FF2B5EF4-FFF2-40B4-BE49-F238E27FC236}">
                <a16:creationId xmlns:a16="http://schemas.microsoft.com/office/drawing/2014/main" id="{B946AA7C-30E4-43E7-ACE8-529A7F7CFE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baseline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675245C8-AC77-4522-A634-4F5FB457E4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baseline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54C8FE0-2B74-48EA-9C5B-77788ED9E5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21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1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/>
      <p:bldP spid="1031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831272" y="2445329"/>
            <a:ext cx="10972800" cy="1736725"/>
          </a:xfrm>
        </p:spPr>
        <p:txBody>
          <a:bodyPr/>
          <a:lstStyle/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TOPIC: </a:t>
            </a:r>
            <a:r>
              <a:rPr lang="en-GB" b="1" dirty="0">
                <a:effectLst/>
                <a:latin typeface="Times New Roman" panose="02020603050405020304" pitchFamily="18" charset="0"/>
              </a:rPr>
              <a:t>PREVENTION OF HOME ACCIDENTS</a:t>
            </a:r>
            <a:br>
              <a:rPr lang="en-GB" b="1" dirty="0">
                <a:effectLst/>
                <a:latin typeface="Times New Roman" panose="02020603050405020304" pitchFamily="18" charset="0"/>
              </a:rPr>
            </a:br>
            <a:r>
              <a:rPr lang="en-GB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SUB- TOPIC: </a:t>
            </a:r>
            <a:r>
              <a:rPr lang="en-GB" b="1" dirty="0">
                <a:effectLst/>
                <a:latin typeface="Times New Roman" panose="02020603050405020304" pitchFamily="18" charset="0"/>
              </a:rPr>
              <a:t>SUICIDE</a:t>
            </a:r>
            <a:br>
              <a:rPr lang="en-GB" b="1" dirty="0">
                <a:effectLst/>
                <a:latin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95473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3AC8F-8739-4C61-9E9C-9FECC39AD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6955"/>
            <a:ext cx="10972800" cy="533400"/>
          </a:xfrm>
        </p:spPr>
        <p:txBody>
          <a:bodyPr/>
          <a:lstStyle/>
          <a:p>
            <a:r>
              <a:rPr lang="en-US" sz="4000" b="1" dirty="0">
                <a:solidFill>
                  <a:srgbClr val="FFFF00"/>
                </a:solidFill>
              </a:rPr>
              <a:t>Prevention of Suicide</a:t>
            </a:r>
            <a:endParaRPr lang="en-GB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AE558-0226-48B9-9745-43803D3ED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832757"/>
            <a:ext cx="11756572" cy="526324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4000" b="1" dirty="0">
                <a:solidFill>
                  <a:srgbClr val="FFFF00"/>
                </a:solidFill>
              </a:rPr>
              <a:t>Individual methods.</a:t>
            </a:r>
          </a:p>
          <a:p>
            <a:pPr marL="0" indent="0">
              <a:buNone/>
            </a:pPr>
            <a:r>
              <a:rPr lang="en-US" sz="4000" dirty="0"/>
              <a:t>-Psychotherapy</a:t>
            </a:r>
          </a:p>
          <a:p>
            <a:pPr>
              <a:buFontTx/>
              <a:buChar char="-"/>
            </a:pPr>
            <a:r>
              <a:rPr lang="en-US" sz="4000" dirty="0"/>
              <a:t>Group therapy.</a:t>
            </a:r>
          </a:p>
          <a:p>
            <a:pPr>
              <a:buFontTx/>
              <a:buChar char="-"/>
            </a:pPr>
            <a:r>
              <a:rPr lang="en-US" sz="4000" dirty="0"/>
              <a:t>Family therapy.</a:t>
            </a:r>
          </a:p>
          <a:p>
            <a:pPr>
              <a:buFontTx/>
              <a:buChar char="-"/>
            </a:pPr>
            <a:r>
              <a:rPr lang="en-US" sz="4000" dirty="0"/>
              <a:t>Cognitive therapy by improving self esteem, 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social </a:t>
            </a:r>
            <a:r>
              <a:rPr lang="en-US" sz="4000" dirty="0"/>
              <a:t>skills and problem solving ability.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0079715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4325" y="-2157413"/>
            <a:ext cx="109728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 smtClean="0"/>
              <a:t>2. </a:t>
            </a:r>
            <a:r>
              <a:rPr lang="en-US" sz="4000" b="1" dirty="0" smtClean="0">
                <a:solidFill>
                  <a:srgbClr val="FFFF00"/>
                </a:solidFill>
              </a:rPr>
              <a:t>Community methods.</a:t>
            </a:r>
          </a:p>
          <a:p>
            <a:pPr marL="0" indent="0">
              <a:buNone/>
            </a:pPr>
            <a:r>
              <a:rPr lang="en-US" sz="4000" dirty="0" smtClean="0"/>
              <a:t>-Improving the mental ability of the high risk persons and particularly training medical and paramedical workers.</a:t>
            </a:r>
          </a:p>
          <a:p>
            <a:pPr>
              <a:buFontTx/>
              <a:buChar char="-"/>
            </a:pPr>
            <a:r>
              <a:rPr lang="en-US" sz="4000" dirty="0" smtClean="0"/>
              <a:t>Reducing the availability of the means of suicide.</a:t>
            </a:r>
          </a:p>
          <a:p>
            <a:pPr>
              <a:buFontTx/>
              <a:buChar char="-"/>
            </a:pPr>
            <a:r>
              <a:rPr lang="en-US" sz="4000" dirty="0" smtClean="0"/>
              <a:t>Provision of or appropriate information and training to relevant organization groups and general public.</a:t>
            </a:r>
          </a:p>
          <a:p>
            <a:pPr marL="0" indent="0">
              <a:buNone/>
            </a:pPr>
            <a:endParaRPr lang="en-US" sz="3600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41853-7923-4D1F-B873-CCA751AE6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533400"/>
          </a:xfrm>
        </p:spPr>
        <p:txBody>
          <a:bodyPr/>
          <a:lstStyle/>
          <a:p>
            <a:r>
              <a:rPr lang="en-US" sz="3200" b="1" dirty="0" err="1"/>
              <a:t>Cont</a:t>
            </a:r>
            <a:r>
              <a:rPr lang="en-US" sz="4000" b="1" dirty="0"/>
              <a:t>….. </a:t>
            </a:r>
            <a:r>
              <a:rPr lang="en-US" sz="4000" b="1" dirty="0" smtClean="0">
                <a:solidFill>
                  <a:srgbClr val="FFFF00"/>
                </a:solidFill>
              </a:rPr>
              <a:t>Community prevention </a:t>
            </a:r>
            <a:r>
              <a:rPr lang="en-US" sz="4000" b="1" dirty="0">
                <a:solidFill>
                  <a:srgbClr val="FFFF00"/>
                </a:solidFill>
              </a:rPr>
              <a:t>of Suicide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3634-BC1E-4C25-B5E1-AC66D08A0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1" y="881743"/>
            <a:ext cx="11674928" cy="5214257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4800" dirty="0" smtClean="0"/>
              <a:t>Provision </a:t>
            </a:r>
            <a:r>
              <a:rPr lang="en-US" sz="4800" dirty="0"/>
              <a:t>of emergency telephone services and hot lines.</a:t>
            </a:r>
          </a:p>
          <a:p>
            <a:pPr>
              <a:buFontTx/>
              <a:buChar char="-"/>
            </a:pPr>
            <a:r>
              <a:rPr lang="en-US" sz="4800" dirty="0"/>
              <a:t>Provision of crisis intervention services to individual and family counselling.</a:t>
            </a:r>
          </a:p>
          <a:p>
            <a:pPr>
              <a:buFontTx/>
              <a:buChar char="-"/>
            </a:pPr>
            <a:r>
              <a:rPr lang="en-US" sz="4800" dirty="0"/>
              <a:t>Targeted programs for schools, colleges and </a:t>
            </a:r>
            <a:r>
              <a:rPr lang="en-US" sz="4800" dirty="0" smtClean="0"/>
              <a:t>hospitals. i.e. motivational speakers</a:t>
            </a:r>
            <a:endParaRPr lang="en-US" sz="48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64211143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A5106-5A28-4E02-A99E-F20072344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533400"/>
          </a:xfrm>
        </p:spPr>
        <p:txBody>
          <a:bodyPr/>
          <a:lstStyle/>
          <a:p>
            <a:r>
              <a:rPr lang="en-US" sz="3200" b="1" dirty="0" err="1"/>
              <a:t>Cont</a:t>
            </a:r>
            <a:r>
              <a:rPr lang="en-US" sz="3200" b="1" dirty="0"/>
              <a:t>…</a:t>
            </a:r>
            <a:r>
              <a:rPr lang="en-US" b="1" dirty="0"/>
              <a:t>.. </a:t>
            </a:r>
            <a:r>
              <a:rPr lang="en-US" b="1" dirty="0" smtClean="0">
                <a:solidFill>
                  <a:srgbClr val="FFFF00"/>
                </a:solidFill>
              </a:rPr>
              <a:t>community prevention </a:t>
            </a:r>
            <a:r>
              <a:rPr lang="en-US" b="1" dirty="0">
                <a:solidFill>
                  <a:srgbClr val="FFFF00"/>
                </a:solidFill>
              </a:rPr>
              <a:t>of Suicide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67BD2-E3A1-4B17-AC50-03E23260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4800" dirty="0"/>
              <a:t>The hospital personnel should have awareness about suicide risks as the principal care.</a:t>
            </a:r>
          </a:p>
          <a:p>
            <a:pPr>
              <a:buFontTx/>
              <a:buChar char="-"/>
            </a:pPr>
            <a:r>
              <a:rPr lang="en-US" sz="4800" dirty="0"/>
              <a:t>Staff education and attitude includes the basic issues of the suicidal tendencies, first aid and resuscitation.</a:t>
            </a:r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546927106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8744-AFD5-4517-A4F4-FF83A7F6C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7968"/>
            <a:ext cx="10972800" cy="326571"/>
          </a:xfrm>
        </p:spPr>
        <p:txBody>
          <a:bodyPr/>
          <a:lstStyle/>
          <a:p>
            <a:r>
              <a:rPr lang="en-US" sz="4000" b="1" dirty="0">
                <a:solidFill>
                  <a:srgbClr val="FFFF00"/>
                </a:solidFill>
              </a:rPr>
              <a:t>Preventing Lethal Suicide</a:t>
            </a:r>
            <a:endParaRPr lang="en-GB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48279-544C-499C-B405-2DF00BD86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571499"/>
            <a:ext cx="11944349" cy="6143626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§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Lethal means restriction can include: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Complete removal of a lethal </a:t>
            </a:r>
            <a:r>
              <a:rPr lang="en-US" sz="4000" b="0" i="0" dirty="0" smtClean="0">
                <a:effectLst/>
                <a:latin typeface="Verdana" panose="020B0604030504040204" pitchFamily="34" charset="0"/>
              </a:rPr>
              <a:t>method.</a:t>
            </a:r>
            <a:endParaRPr lang="en-US" sz="4000" b="0" i="0" dirty="0">
              <a:effectLst/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Reducing the toxicity of a lethal method, for example, reducing carbon monoxide content emissions from vehicles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Interfering with physical access, for example, using gun locks or placing barriers on </a:t>
            </a:r>
            <a:r>
              <a:rPr lang="en-US" sz="4000" b="0" i="0" dirty="0" smtClean="0">
                <a:effectLst/>
                <a:latin typeface="Verdana" panose="020B0604030504040204" pitchFamily="34" charset="0"/>
              </a:rPr>
              <a:t>bridges.</a:t>
            </a:r>
            <a:endParaRPr lang="en-US" sz="4000" b="0" i="0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7497522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Cont: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Verdana" panose="020B0604030504040204" pitchFamily="34" charset="0"/>
              </a:rPr>
              <a:t>Enhancing safety, for example, encouraging at-risk families to remove lethal suicide means from the home.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Verdana" panose="020B0604030504040204" pitchFamily="34" charset="0"/>
              </a:rPr>
              <a:t>Reducing the appeal of a more lethal method, for example, changing the perception of hanging as a quick and painless death.(</a:t>
            </a:r>
            <a:r>
              <a:rPr lang="en-US" sz="4000" dirty="0" err="1" smtClean="0">
                <a:latin typeface="Verdana" panose="020B0604030504040204" pitchFamily="34" charset="0"/>
              </a:rPr>
              <a:t>Hassamal</a:t>
            </a:r>
            <a:r>
              <a:rPr lang="en-US" sz="4000" dirty="0" smtClean="0">
                <a:latin typeface="Verdana" panose="020B0604030504040204" pitchFamily="34" charset="0"/>
              </a:rPr>
              <a:t> et al., 2015)</a:t>
            </a:r>
          </a:p>
          <a:p>
            <a:endParaRPr lang="en-US" dirty="0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1487C-F175-40A0-A5FF-937ECB2BC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533400"/>
          </a:xfrm>
        </p:spPr>
        <p:txBody>
          <a:bodyPr/>
          <a:lstStyle/>
          <a:p>
            <a:r>
              <a:rPr lang="en-US" sz="3200" b="1" dirty="0">
                <a:solidFill>
                  <a:srgbClr val="FFFF00"/>
                </a:solidFill>
              </a:rPr>
              <a:t>Promotion of Safer Homes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138D9-E868-4D4D-B50F-26F76C4E2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85" y="914400"/>
            <a:ext cx="11854543" cy="5715000"/>
          </a:xfrm>
        </p:spPr>
        <p:txBody>
          <a:bodyPr/>
          <a:lstStyle/>
          <a:p>
            <a:pPr marL="0" indent="0" algn="l">
              <a:buNone/>
            </a:pPr>
            <a:r>
              <a:rPr lang="en-US" sz="4400" b="0" i="1" dirty="0">
                <a:effectLst/>
                <a:latin typeface="Verdana" panose="020B0604030504040204" pitchFamily="34" charset="0"/>
              </a:rPr>
              <a:t>Safer Homes Suicide Aware</a:t>
            </a:r>
            <a:r>
              <a:rPr lang="en-US" sz="4400" b="0" i="0" dirty="0">
                <a:effectLst/>
                <a:latin typeface="Verdana" panose="020B0604030504040204" pitchFamily="34" charset="0"/>
              </a:rPr>
              <a:t> recommends:</a:t>
            </a:r>
          </a:p>
          <a:p>
            <a:pPr marL="0" indent="0" algn="l">
              <a:buNone/>
            </a:pPr>
            <a:endParaRPr lang="en-US" sz="3600" b="0" i="0" dirty="0"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Lock up prescription medications.</a:t>
            </a:r>
          </a:p>
          <a:p>
            <a:pPr algn="l">
              <a:buFont typeface="+mj-lt"/>
              <a:buAutoNum type="arabicPeriod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Limit the supply of in-home, over-the-counter medications.</a:t>
            </a:r>
          </a:p>
          <a:p>
            <a:pPr algn="l">
              <a:buFont typeface="+mj-lt"/>
              <a:buAutoNum type="arabicPeriod"/>
            </a:pPr>
            <a:r>
              <a:rPr lang="en-US" sz="4000" b="0" i="0" dirty="0">
                <a:effectLst/>
                <a:latin typeface="Verdana" panose="020B0604030504040204" pitchFamily="34" charset="0"/>
              </a:rPr>
              <a:t>Return unused medications.</a:t>
            </a: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82273147"/>
      </p:ext>
    </p:extLst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7A32-B003-4BA2-ABE0-85E904E25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2472"/>
            <a:ext cx="10972800" cy="417786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Summary 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3C292-3AED-4538-93A3-3B3B73F0E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79" y="725214"/>
            <a:ext cx="11682249" cy="5370786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summary we have learnt the following today:</a:t>
            </a:r>
          </a:p>
          <a:p>
            <a:pPr marL="806450" marR="0" indent="-527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4000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 of suicide</a:t>
            </a:r>
          </a:p>
          <a:p>
            <a:pPr marL="806450" marR="0" indent="-527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4000" kern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Forms/Methods of suicide</a:t>
            </a:r>
          </a:p>
          <a:p>
            <a:pPr marL="806450" marR="0" indent="-527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4000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Causes or risk factors of suicide</a:t>
            </a:r>
          </a:p>
          <a:p>
            <a:pPr marL="806450" marR="0" indent="-527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4000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Identifying persons at risk of suicide</a:t>
            </a:r>
          </a:p>
          <a:p>
            <a:pPr marL="806450" marR="0" indent="-527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4000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Prevention measures against suicide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4846253"/>
      </p:ext>
    </p:extLst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A480F-3C95-46C0-BFB5-6502C0193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The End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AC78D-C6D0-4774-B909-65ECD8B06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4400" b="1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4400" b="1" i="1" dirty="0">
                <a:solidFill>
                  <a:srgbClr val="FFFF00"/>
                </a:solidFill>
              </a:rPr>
              <a:t>Thank You……!</a:t>
            </a:r>
            <a:endParaRPr lang="en-GB" sz="4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34820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671D3-2711-42E1-A676-A912DDEA6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6070"/>
            <a:ext cx="10972800" cy="533400"/>
          </a:xfrm>
        </p:spPr>
        <p:txBody>
          <a:bodyPr/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kern="1400" spc="-5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and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ACEF6-21D2-464F-B128-510209146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528" y="705569"/>
            <a:ext cx="11835442" cy="5371381"/>
          </a:xfrm>
        </p:spPr>
        <p:txBody>
          <a:bodyPr/>
          <a:lstStyle/>
          <a:p>
            <a:pPr marL="279400" marR="0" indent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end of the lesson the learner should be able to:</a:t>
            </a:r>
          </a:p>
          <a:p>
            <a:pPr marL="806450" marR="0" indent="-5270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 suicide</a:t>
            </a:r>
          </a:p>
          <a:p>
            <a:pPr marL="806450" marR="0" indent="-5270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kern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 forms/Methods of suicide</a:t>
            </a:r>
          </a:p>
          <a:p>
            <a:pPr marL="806450" marR="0" indent="-5270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Outline causes or risk factors of suicide</a:t>
            </a:r>
          </a:p>
          <a:p>
            <a:pPr marL="806450" marR="0" indent="-5270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persons at risk of suicide (Assess persons for risk of suicide)</a:t>
            </a:r>
          </a:p>
          <a:p>
            <a:pPr marL="806450" marR="0" indent="-5270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kern="1400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 prevention measures against suicide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kern="1400" spc="-5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4969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63703-A1CD-4301-8F8D-C769E81C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0626"/>
            <a:ext cx="10972800" cy="533400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Definition of Suicide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AD152-16E0-42B3-B15D-3E8ED5A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1" y="930729"/>
            <a:ext cx="11740242" cy="5165271"/>
          </a:xfrm>
        </p:spPr>
        <p:txBody>
          <a:bodyPr/>
          <a:lstStyle/>
          <a:p>
            <a:pPr marL="0" indent="0">
              <a:buNone/>
            </a:pPr>
            <a:endParaRPr lang="en-US" sz="4000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4800" i="1" dirty="0">
                <a:solidFill>
                  <a:srgbClr val="FFFF00"/>
                </a:solidFill>
              </a:rPr>
              <a:t>Sui 		</a:t>
            </a:r>
            <a:r>
              <a:rPr lang="en-US" sz="4800" dirty="0"/>
              <a:t>-means “self”</a:t>
            </a:r>
          </a:p>
          <a:p>
            <a:pPr marL="0" indent="0">
              <a:buNone/>
            </a:pPr>
            <a:r>
              <a:rPr lang="en-US" sz="4800" i="1" dirty="0" err="1">
                <a:solidFill>
                  <a:srgbClr val="FFFF00"/>
                </a:solidFill>
              </a:rPr>
              <a:t>Cides</a:t>
            </a:r>
            <a:r>
              <a:rPr lang="en-US" sz="4800" i="1" dirty="0">
                <a:solidFill>
                  <a:srgbClr val="FFFF00"/>
                </a:solidFill>
              </a:rPr>
              <a:t>	</a:t>
            </a:r>
            <a:r>
              <a:rPr lang="en-US" sz="4800" dirty="0"/>
              <a:t>- means “murder”.</a:t>
            </a:r>
          </a:p>
          <a:p>
            <a:pPr>
              <a:buFontTx/>
              <a:buChar char="-"/>
            </a:pPr>
            <a:endParaRPr lang="en-US" sz="4800" dirty="0"/>
          </a:p>
          <a:p>
            <a:pPr>
              <a:buFontTx/>
              <a:buChar char="-"/>
            </a:pPr>
            <a:r>
              <a:rPr lang="en-US" sz="4800" dirty="0"/>
              <a:t>It is an act of intentionally causing one’s own harm that may result in death.</a:t>
            </a:r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2492288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88017-CCDD-4E16-A7AC-71B6C5CD5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4297"/>
            <a:ext cx="10972800" cy="408214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Forms of Suicide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488DD-0C87-4509-9CC8-1B499BDB9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816429"/>
            <a:ext cx="11740243" cy="5780314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These are divided into lethal and non-lethal forms. The lethal forms are likely to result in death compared to non-lethal forms.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FFFF00"/>
                </a:solidFill>
              </a:rPr>
              <a:t>Lethal </a:t>
            </a:r>
            <a:r>
              <a:rPr lang="en-US" sz="3600" b="1" dirty="0" smtClean="0">
                <a:solidFill>
                  <a:srgbClr val="FFFF00"/>
                </a:solidFill>
              </a:rPr>
              <a:t>forms</a:t>
            </a:r>
            <a:endParaRPr lang="en-US" sz="3600" b="1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Violent methods: </a:t>
            </a:r>
            <a:r>
              <a:rPr lang="en-US" sz="3600" dirty="0"/>
              <a:t>Include-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3600" dirty="0"/>
              <a:t>Firearms (shooting)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3600" dirty="0" smtClean="0"/>
              <a:t>Hanging</a:t>
            </a:r>
            <a:endParaRPr lang="en-US" sz="3600" dirty="0"/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3600" dirty="0"/>
              <a:t>Jumping from high places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3600" dirty="0"/>
              <a:t>Stepping in front of a moving train or other vehicle. </a:t>
            </a:r>
          </a:p>
        </p:txBody>
      </p:sp>
    </p:spTree>
    <p:extLst>
      <p:ext uri="{BB962C8B-B14F-4D97-AF65-F5344CB8AC3E}">
        <p14:creationId xmlns:p14="http://schemas.microsoft.com/office/powerpoint/2010/main" val="131933505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0FE4C-CAC2-4DB0-8BED-A7AEDADD1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6955"/>
            <a:ext cx="10972800" cy="533400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Cont</a:t>
            </a:r>
            <a:r>
              <a:rPr lang="en-US" b="1" dirty="0">
                <a:solidFill>
                  <a:schemeClr val="tx1"/>
                </a:solidFill>
              </a:rPr>
              <a:t>….</a:t>
            </a:r>
            <a:r>
              <a:rPr lang="en-US" b="1" dirty="0">
                <a:solidFill>
                  <a:srgbClr val="FFFF00"/>
                </a:solidFill>
              </a:rPr>
              <a:t> Forms of Suicide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2F37D-4533-49E6-ABF1-E2C0C5FF9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sz="4800" dirty="0">
                <a:solidFill>
                  <a:srgbClr val="FFFF00"/>
                </a:solidFill>
              </a:rPr>
              <a:t>Nonviolent methods: </a:t>
            </a:r>
            <a:r>
              <a:rPr lang="en-US" sz="4800" dirty="0"/>
              <a:t>Include-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4800" dirty="0"/>
              <a:t>Ingestion of pesticides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4800" dirty="0"/>
              <a:t>Poisoning by gases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4800" dirty="0"/>
              <a:t>Poisoning by liquids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4800" dirty="0"/>
              <a:t>Suffocation, and </a:t>
            </a:r>
          </a:p>
          <a:p>
            <a:pPr marL="914400" indent="-392113">
              <a:buFont typeface="Wingdings" panose="05000000000000000000" pitchFamily="2" charset="2"/>
              <a:buChar char="§"/>
            </a:pPr>
            <a:r>
              <a:rPr lang="en-US" sz="4800" dirty="0"/>
              <a:t>Drug overdose</a:t>
            </a:r>
            <a:r>
              <a:rPr lang="en-US" sz="4000" b="0" i="0" dirty="0">
                <a:solidFill>
                  <a:srgbClr val="2F2F2F"/>
                </a:solidFill>
                <a:effectLst/>
                <a:latin typeface="Verdana" panose="020B0604030504040204" pitchFamily="34" charset="0"/>
              </a:rPr>
              <a:t>. </a:t>
            </a:r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994031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Forms of suicide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5400" dirty="0" smtClean="0">
                <a:solidFill>
                  <a:srgbClr val="FFFF00"/>
                </a:solidFill>
              </a:rPr>
              <a:t>Non lethal forms; </a:t>
            </a:r>
            <a:r>
              <a:rPr lang="en-US" sz="5400" dirty="0" smtClean="0"/>
              <a:t>they include:</a:t>
            </a:r>
          </a:p>
          <a:p>
            <a:r>
              <a:rPr lang="en-US" sz="5400" dirty="0" smtClean="0"/>
              <a:t>Cutting </a:t>
            </a:r>
            <a:r>
              <a:rPr lang="en-US" sz="5400" dirty="0"/>
              <a:t>or piercing with a sharp </a:t>
            </a:r>
            <a:r>
              <a:rPr lang="en-US" sz="5400" dirty="0" smtClean="0"/>
              <a:t>object</a:t>
            </a:r>
          </a:p>
          <a:p>
            <a:pPr lvl="1"/>
            <a:r>
              <a:rPr lang="en-US" sz="5400" dirty="0" smtClean="0"/>
              <a:t>Wrist or arm cutting</a:t>
            </a:r>
            <a:endParaRPr lang="en-US" sz="5400" dirty="0"/>
          </a:p>
          <a:p>
            <a:endParaRPr lang="en-US" sz="4000" dirty="0" smtClean="0">
              <a:solidFill>
                <a:srgbClr val="FFFF00"/>
              </a:solidFill>
            </a:endParaRPr>
          </a:p>
          <a:p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65684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A41F-DBA9-4A40-B59F-83E55D2B5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8980"/>
            <a:ext cx="10972800" cy="832757"/>
          </a:xfrm>
        </p:spPr>
        <p:txBody>
          <a:bodyPr/>
          <a:lstStyle/>
          <a:p>
            <a:r>
              <a:rPr lang="en-US" sz="3200" b="1" dirty="0">
                <a:solidFill>
                  <a:srgbClr val="FFFF00"/>
                </a:solidFill>
              </a:rPr>
              <a:t>Causes of Suicide</a:t>
            </a:r>
            <a:br>
              <a:rPr lang="en-US" sz="3200" b="1" dirty="0">
                <a:solidFill>
                  <a:srgbClr val="FFFF00"/>
                </a:solidFill>
              </a:rPr>
            </a:br>
            <a:r>
              <a:rPr lang="en-US" sz="3200" b="1" dirty="0">
                <a:solidFill>
                  <a:srgbClr val="FFFF00"/>
                </a:solidFill>
              </a:rPr>
              <a:t>or Risk Factors of Suicide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32125-EBAE-4327-80A3-0CCAD9170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49081"/>
            <a:ext cx="10972800" cy="5845629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Dreadful diseases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Quarrels in the families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Love affairs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Poverty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Unemployment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Dowry dispute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Failure in examination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44642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954D-C503-4049-A5A1-22BC8C988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533400"/>
          </a:xfrm>
        </p:spPr>
        <p:txBody>
          <a:bodyPr/>
          <a:lstStyle/>
          <a:p>
            <a:r>
              <a:rPr lang="en-US" sz="3200" b="1" dirty="0">
                <a:solidFill>
                  <a:srgbClr val="FFFF00"/>
                </a:solidFill>
              </a:rPr>
              <a:t>ASSESSING RISKS FOR SUICIDE</a:t>
            </a:r>
            <a:endParaRPr lang="en-GB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D8071-2585-4F70-B546-4154D42B3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14" y="762000"/>
            <a:ext cx="11821886" cy="58674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400" dirty="0"/>
              <a:t>The person exhibits </a:t>
            </a:r>
            <a:r>
              <a:rPr lang="en-US" sz="4400" dirty="0" smtClean="0"/>
              <a:t>thoughts and plans for suicides, e.g. hoarding pills, buying a rope or some poison for no clear use.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400" dirty="0" smtClean="0"/>
              <a:t>The person is depressed and wants to be alone, or expressing thoughts of unworthiness.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400" dirty="0" smtClean="0"/>
              <a:t>Living alone from the family setting.</a:t>
            </a:r>
          </a:p>
        </p:txBody>
      </p:sp>
    </p:spTree>
    <p:extLst>
      <p:ext uri="{BB962C8B-B14F-4D97-AF65-F5344CB8AC3E}">
        <p14:creationId xmlns:p14="http://schemas.microsoft.com/office/powerpoint/2010/main" val="392289786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Cont: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000" dirty="0" smtClean="0"/>
              <a:t>Recent life events such as death of a loved spouse, loss of status for the ambitions, impeding marriage of a child for a lonely widow.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000" dirty="0" smtClean="0"/>
              <a:t>Doing deliberate self harm such as self- injecting with poison drugs, narcotics, sedatives, consuming overdose of analgesics and psychotropic drugs.</a:t>
            </a:r>
            <a:endParaRPr lang="en-US" sz="4000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untain Top 5">
    <a:dk1>
      <a:srgbClr val="463416"/>
    </a:dk1>
    <a:lt1>
      <a:srgbClr val="FFFFFF"/>
    </a:lt1>
    <a:dk2>
      <a:srgbClr val="003399"/>
    </a:dk2>
    <a:lt2>
      <a:srgbClr val="E3E3FF"/>
    </a:lt2>
    <a:accent1>
      <a:srgbClr val="3399FF"/>
    </a:accent1>
    <a:accent2>
      <a:srgbClr val="33CCCC"/>
    </a:accent2>
    <a:accent3>
      <a:srgbClr val="AAADCA"/>
    </a:accent3>
    <a:accent4>
      <a:srgbClr val="DADADA"/>
    </a:accent4>
    <a:accent5>
      <a:srgbClr val="ADCAFF"/>
    </a:accent5>
    <a:accent6>
      <a:srgbClr val="2DB9B9"/>
    </a:accent6>
    <a:hlink>
      <a:srgbClr val="00FFCC"/>
    </a:hlink>
    <a:folHlink>
      <a:srgbClr val="808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2448</TotalTime>
  <Words>542</Words>
  <Application>Microsoft Office PowerPoint</Application>
  <PresentationFormat>Widescreen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Verdana</vt:lpstr>
      <vt:lpstr>Wingdings</vt:lpstr>
      <vt:lpstr>Mountain Top</vt:lpstr>
      <vt:lpstr>TOPIC: PREVENTION OF HOME ACCIDENTS SUB- TOPIC: SUICIDE </vt:lpstr>
      <vt:lpstr>Teaching and Learning Objectives</vt:lpstr>
      <vt:lpstr>Definition of Suicide</vt:lpstr>
      <vt:lpstr>Forms of Suicide</vt:lpstr>
      <vt:lpstr>Cont…. Forms of Suicide</vt:lpstr>
      <vt:lpstr>Forms of suicide</vt:lpstr>
      <vt:lpstr>Causes of Suicide or Risk Factors of Suicide</vt:lpstr>
      <vt:lpstr>ASSESSING RISKS FOR SUICIDE</vt:lpstr>
      <vt:lpstr>Cont:</vt:lpstr>
      <vt:lpstr>Prevention of Suicide</vt:lpstr>
      <vt:lpstr>PowerPoint Presentation</vt:lpstr>
      <vt:lpstr>Cont….. Community prevention of Suicide</vt:lpstr>
      <vt:lpstr>Cont….. community prevention of Suicide</vt:lpstr>
      <vt:lpstr>Preventing Lethal Suicide</vt:lpstr>
      <vt:lpstr>Cont:</vt:lpstr>
      <vt:lpstr>Promotion of Safer Homes</vt:lpstr>
      <vt:lpstr>Summary 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MASENO UNIVERSITY SCHOOL OF PUBLIC HEALTH AND COMMUNITY DEVELOPMENT  (ESPUDEC)</dc:title>
  <dc:creator>hp</dc:creator>
  <cp:lastModifiedBy>Ogera</cp:lastModifiedBy>
  <cp:revision>245</cp:revision>
  <cp:lastPrinted>2021-04-12T04:49:31Z</cp:lastPrinted>
  <dcterms:created xsi:type="dcterms:W3CDTF">2020-07-19T11:51:20Z</dcterms:created>
  <dcterms:modified xsi:type="dcterms:W3CDTF">2025-07-05T10:39:13Z</dcterms:modified>
</cp:coreProperties>
</file>